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Raleway"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73E86B-342B-46C8-8CFC-198DB95DE384}">
  <a:tblStyle styleId="{C073E86B-342B-46C8-8CFC-198DB95DE384}"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22"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723630543_1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723630543_1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b9a0b074_1_1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b9a0b074_1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dbb79d3c0f_4_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dbb79d3c0f_4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e965474a9_3_37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e965474a9_3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bb79d3c0f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bb79d3c0f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cb9a0b07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cb9a0b07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cb9a0b074_1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dbb79d3c0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dbb79d3c0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bb79d3c0f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bb79d3c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bb79d3c0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bb79d3c0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251bb473_0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d251bb473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b9a0b074_1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www.aclweb.org/anthology/P02-1053.pdf"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science/article/pii/S1877050920307912"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5" Type="http://schemas.openxmlformats.org/officeDocument/2006/relationships/hyperlink" Target="https://github.com/sinhasagar507/market-sentiment-analysis/tree/master/data/processed"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882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2600" b="0">
                <a:latin typeface="Arial"/>
                <a:ea typeface="Arial"/>
                <a:cs typeface="Arial"/>
                <a:sym typeface="Arial"/>
              </a:rPr>
              <a:t>Thumbs Up or Thumb Down on Indian Financial News Headlines</a:t>
            </a:r>
            <a:endParaRPr sz="2600" b="0">
              <a:latin typeface="Arial"/>
              <a:ea typeface="Arial"/>
              <a:cs typeface="Arial"/>
              <a:sym typeface="Arial"/>
            </a:endParaRPr>
          </a:p>
          <a:p>
            <a:pPr marL="0" lvl="0" indent="0" algn="l" rtl="0">
              <a:spcBef>
                <a:spcPts val="300"/>
              </a:spcBef>
              <a:spcAft>
                <a:spcPts val="0"/>
              </a:spcAft>
              <a:buNone/>
            </a:pPr>
            <a:endParaRPr/>
          </a:p>
        </p:txBody>
      </p:sp>
      <p:sp>
        <p:nvSpPr>
          <p:cNvPr id="73" name="Google Shape;73;p13"/>
          <p:cNvSpPr txBox="1">
            <a:spLocks noGrp="1"/>
          </p:cNvSpPr>
          <p:nvPr>
            <p:ph type="subTitle" idx="1"/>
          </p:nvPr>
        </p:nvSpPr>
        <p:spPr>
          <a:xfrm>
            <a:off x="5304225" y="3927950"/>
            <a:ext cx="3399000" cy="892500"/>
          </a:xfrm>
          <a:prstGeom prst="rect">
            <a:avLst/>
          </a:prstGeom>
        </p:spPr>
        <p:txBody>
          <a:bodyPr spcFirstLastPara="1" wrap="square" lIns="91425" tIns="91425" rIns="91425" bIns="91425" anchor="b" anchorCtr="0">
            <a:noAutofit/>
          </a:bodyPr>
          <a:lstStyle/>
          <a:p>
            <a:pPr marL="457200" lvl="0" indent="0" algn="l" rtl="0">
              <a:spcBef>
                <a:spcPts val="0"/>
              </a:spcBef>
              <a:spcAft>
                <a:spcPts val="0"/>
              </a:spcAft>
              <a:buNone/>
            </a:pPr>
            <a:r>
              <a:rPr lang="en" sz="1900"/>
              <a:t>By</a:t>
            </a:r>
            <a:endParaRPr sz="1900"/>
          </a:p>
          <a:p>
            <a:pPr marL="457200" lvl="0" indent="0" algn="l" rtl="0">
              <a:spcBef>
                <a:spcPts val="0"/>
              </a:spcBef>
              <a:spcAft>
                <a:spcPts val="0"/>
              </a:spcAft>
              <a:buNone/>
            </a:pPr>
            <a:r>
              <a:rPr lang="en" sz="1900"/>
              <a:t>Aman Shah - 18BCP004</a:t>
            </a:r>
            <a:endParaRPr sz="1900"/>
          </a:p>
          <a:p>
            <a:pPr marL="457200" lvl="0" indent="0" algn="l" rtl="0">
              <a:spcBef>
                <a:spcPts val="0"/>
              </a:spcBef>
              <a:spcAft>
                <a:spcPts val="0"/>
              </a:spcAft>
              <a:buNone/>
            </a:pPr>
            <a:r>
              <a:rPr lang="en" sz="1900"/>
              <a:t>Anurag Pal - 18BCP007</a:t>
            </a:r>
            <a:endParaRPr sz="1900"/>
          </a:p>
          <a:p>
            <a:pPr marL="457200" lvl="0" indent="0" algn="l" rtl="0">
              <a:spcBef>
                <a:spcPts val="0"/>
              </a:spcBef>
              <a:spcAft>
                <a:spcPts val="0"/>
              </a:spcAft>
              <a:buNone/>
            </a:pPr>
            <a:r>
              <a:rPr lang="en" sz="1900"/>
              <a:t>Sagar Sinha- 18BCP094</a:t>
            </a:r>
            <a:endParaRPr sz="1900"/>
          </a:p>
        </p:txBody>
      </p:sp>
      <p:sp>
        <p:nvSpPr>
          <p:cNvPr id="74" name="Google Shape;74;p13"/>
          <p:cNvSpPr txBox="1"/>
          <p:nvPr/>
        </p:nvSpPr>
        <p:spPr>
          <a:xfrm>
            <a:off x="2782700" y="1789800"/>
            <a:ext cx="4821900" cy="1563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lt1"/>
              </a:buClr>
              <a:buSzPts val="1600"/>
              <a:buChar char="●"/>
            </a:pPr>
            <a:r>
              <a:rPr lang="en" sz="1600">
                <a:solidFill>
                  <a:schemeClr val="lt1"/>
                </a:solidFill>
              </a:rPr>
              <a:t>We have performed sentiment analysis on Indian financial news headlines. </a:t>
            </a:r>
            <a:endParaRPr sz="1600">
              <a:solidFill>
                <a:schemeClr val="lt1"/>
              </a:solidFill>
            </a:endParaRPr>
          </a:p>
          <a:p>
            <a:pPr marL="457200" lvl="0" indent="-330200" algn="l" rtl="0">
              <a:lnSpc>
                <a:spcPct val="115000"/>
              </a:lnSpc>
              <a:spcBef>
                <a:spcPts val="0"/>
              </a:spcBef>
              <a:spcAft>
                <a:spcPts val="0"/>
              </a:spcAft>
              <a:buClr>
                <a:schemeClr val="lt1"/>
              </a:buClr>
              <a:buSzPts val="1600"/>
              <a:buChar char="●"/>
            </a:pPr>
            <a:r>
              <a:rPr lang="en" sz="1600">
                <a:solidFill>
                  <a:schemeClr val="lt1"/>
                </a:solidFill>
              </a:rPr>
              <a:t>We opted for unsupervised approach which is based on Turney’s algorithm, primarily due to lack of labelled dataset in this domain.</a:t>
            </a:r>
            <a:endParaRPr sz="19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22"/>
          <p:cNvSpPr txBox="1">
            <a:spLocks noGrp="1"/>
          </p:cNvSpPr>
          <p:nvPr>
            <p:ph type="body" idx="1"/>
          </p:nvPr>
        </p:nvSpPr>
        <p:spPr>
          <a:xfrm>
            <a:off x="461925" y="202275"/>
            <a:ext cx="4033800" cy="48444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3000" b="1">
                <a:solidFill>
                  <a:schemeClr val="dk1"/>
                </a:solidFill>
              </a:rPr>
              <a:t>Machine Learning Modelling and Results</a:t>
            </a:r>
            <a:endParaRPr sz="3000" b="1">
              <a:solidFill>
                <a:schemeClr val="dk1"/>
              </a:solidFill>
            </a:endParaRPr>
          </a:p>
          <a:p>
            <a:pPr marL="457200" lvl="0" indent="-298450" algn="l" rtl="0">
              <a:spcBef>
                <a:spcPts val="1600"/>
              </a:spcBef>
              <a:spcAft>
                <a:spcPts val="0"/>
              </a:spcAft>
              <a:buSzPts val="1100"/>
              <a:buFont typeface="Arial"/>
              <a:buAutoNum type="alphaLcPeriod"/>
            </a:pPr>
            <a:r>
              <a:rPr lang="en" sz="1100">
                <a:latin typeface="Arial"/>
                <a:ea typeface="Arial"/>
                <a:cs typeface="Arial"/>
                <a:sym typeface="Arial"/>
              </a:rPr>
              <a:t>We extracted several features for our final model such as no. of words, count of different phrases, mean-word-length, etc. and concatenated them with our TF-IDF numerical features of text. These features have been used in training.</a:t>
            </a:r>
            <a:endParaRPr sz="1100">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sz="1100">
              <a:latin typeface="Arial"/>
              <a:ea typeface="Arial"/>
              <a:cs typeface="Arial"/>
              <a:sym typeface="Arial"/>
            </a:endParaRPr>
          </a:p>
          <a:p>
            <a:pPr marL="457200" lvl="0" indent="-298450" algn="l" rtl="0">
              <a:spcBef>
                <a:spcPts val="0"/>
              </a:spcBef>
              <a:spcAft>
                <a:spcPts val="0"/>
              </a:spcAft>
              <a:buSzPts val="1100"/>
              <a:buFont typeface="Arial"/>
              <a:buAutoNum type="alphaLcPeriod"/>
            </a:pPr>
            <a:r>
              <a:rPr lang="en" sz="1100">
                <a:latin typeface="Arial"/>
                <a:ea typeface="Arial"/>
                <a:cs typeface="Arial"/>
                <a:sym typeface="Arial"/>
              </a:rPr>
              <a:t>We applied relevant</a:t>
            </a:r>
            <a:r>
              <a:rPr lang="en" sz="1100" b="1">
                <a:latin typeface="Arial"/>
                <a:ea typeface="Arial"/>
                <a:cs typeface="Arial"/>
                <a:sym typeface="Arial"/>
              </a:rPr>
              <a:t> Machine Learning algorithms</a:t>
            </a:r>
            <a:r>
              <a:rPr lang="en" sz="1100">
                <a:latin typeface="Arial"/>
                <a:ea typeface="Arial"/>
                <a:cs typeface="Arial"/>
                <a:sym typeface="Arial"/>
              </a:rPr>
              <a:t> using </a:t>
            </a:r>
            <a:r>
              <a:rPr lang="en" sz="1100" b="1">
                <a:latin typeface="Arial"/>
                <a:ea typeface="Arial"/>
                <a:cs typeface="Arial"/>
                <a:sym typeface="Arial"/>
              </a:rPr>
              <a:t>Stratified K-Fold cross-validation(useful for imbalanced datasets)</a:t>
            </a:r>
            <a:r>
              <a:rPr lang="en" sz="1100">
                <a:latin typeface="Arial"/>
                <a:ea typeface="Arial"/>
                <a:cs typeface="Arial"/>
                <a:sym typeface="Arial"/>
              </a:rPr>
              <a:t> and performed </a:t>
            </a:r>
            <a:r>
              <a:rPr lang="en" sz="1100" b="1">
                <a:latin typeface="Arial"/>
                <a:ea typeface="Arial"/>
                <a:cs typeface="Arial"/>
                <a:sym typeface="Arial"/>
              </a:rPr>
              <a:t>hyperparameter tuning</a:t>
            </a:r>
            <a:r>
              <a:rPr lang="en" sz="1100">
                <a:latin typeface="Arial"/>
                <a:ea typeface="Arial"/>
                <a:cs typeface="Arial"/>
                <a:sym typeface="Arial"/>
              </a:rPr>
              <a:t>, on some algorithms which have been proven to perform on text-based datasets, such as </a:t>
            </a:r>
            <a:r>
              <a:rPr lang="en" sz="1100" b="1">
                <a:latin typeface="Arial"/>
                <a:ea typeface="Arial"/>
                <a:cs typeface="Arial"/>
                <a:sym typeface="Arial"/>
              </a:rPr>
              <a:t>Naive Bayes</a:t>
            </a:r>
            <a:r>
              <a:rPr lang="en" sz="1100">
                <a:latin typeface="Arial"/>
                <a:ea typeface="Arial"/>
                <a:cs typeface="Arial"/>
                <a:sym typeface="Arial"/>
              </a:rPr>
              <a:t>, </a:t>
            </a:r>
            <a:r>
              <a:rPr lang="en" sz="1100" b="1">
                <a:latin typeface="Arial"/>
                <a:ea typeface="Arial"/>
                <a:cs typeface="Arial"/>
                <a:sym typeface="Arial"/>
              </a:rPr>
              <a:t>Random Forest Classifier, ANN and RNN</a:t>
            </a:r>
            <a:r>
              <a:rPr lang="en" sz="1100">
                <a:latin typeface="Arial"/>
                <a:ea typeface="Arial"/>
                <a:cs typeface="Arial"/>
                <a:sym typeface="Arial"/>
              </a:rPr>
              <a:t>. Of these we achieved the best results on Random Forest Classifier with a test-set</a:t>
            </a:r>
            <a:r>
              <a:rPr lang="en" sz="1100" b="1">
                <a:latin typeface="Arial"/>
                <a:ea typeface="Arial"/>
                <a:cs typeface="Arial"/>
                <a:sym typeface="Arial"/>
              </a:rPr>
              <a:t> F1-score</a:t>
            </a:r>
            <a:r>
              <a:rPr lang="en" sz="1100">
                <a:latin typeface="Arial"/>
                <a:ea typeface="Arial"/>
                <a:cs typeface="Arial"/>
                <a:sym typeface="Arial"/>
              </a:rPr>
              <a:t> of </a:t>
            </a:r>
            <a:r>
              <a:rPr lang="en" sz="1100" b="1">
                <a:latin typeface="Arial"/>
                <a:ea typeface="Arial"/>
                <a:cs typeface="Arial"/>
                <a:sym typeface="Arial"/>
              </a:rPr>
              <a:t>0.81 </a:t>
            </a:r>
            <a:r>
              <a:rPr lang="en" sz="1100">
                <a:latin typeface="Arial"/>
                <a:ea typeface="Arial"/>
                <a:cs typeface="Arial"/>
                <a:sym typeface="Arial"/>
              </a:rPr>
              <a:t>and were also able to improve the f1-score for neutral/negative label.</a:t>
            </a:r>
            <a:endParaRPr sz="1100">
              <a:latin typeface="Arial"/>
              <a:ea typeface="Arial"/>
              <a:cs typeface="Arial"/>
              <a:sym typeface="Arial"/>
            </a:endParaRPr>
          </a:p>
          <a:p>
            <a:pPr marL="0" lvl="0" indent="0" algn="l" rtl="0">
              <a:spcBef>
                <a:spcPts val="0"/>
              </a:spcBef>
              <a:spcAft>
                <a:spcPts val="1600"/>
              </a:spcAft>
              <a:buClr>
                <a:schemeClr val="dk2"/>
              </a:buClr>
              <a:buSzPts val="1100"/>
              <a:buFont typeface="Arial"/>
              <a:buNone/>
            </a:pPr>
            <a:endParaRPr sz="1800">
              <a:solidFill>
                <a:srgbClr val="000000"/>
              </a:solidFill>
            </a:endParaRPr>
          </a:p>
        </p:txBody>
      </p:sp>
      <p:sp>
        <p:nvSpPr>
          <p:cNvPr id="134" name="Google Shape;134;p22"/>
          <p:cNvSpPr txBox="1"/>
          <p:nvPr/>
        </p:nvSpPr>
        <p:spPr>
          <a:xfrm>
            <a:off x="4495725" y="884075"/>
            <a:ext cx="4567200" cy="1833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0.8075</a:t>
            </a:r>
            <a:endParaRPr sz="1050">
              <a:solidFill>
                <a:srgbClr val="D5D5D5"/>
              </a:solidFill>
              <a:highlight>
                <a:srgbClr val="383838"/>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precision    recall  f1-score   support</a:t>
            </a:r>
            <a:endParaRPr sz="1050">
              <a:solidFill>
                <a:srgbClr val="D5D5D5"/>
              </a:solidFill>
              <a:highlight>
                <a:srgbClr val="383838"/>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050">
              <a:solidFill>
                <a:srgbClr val="D5D5D5"/>
              </a:solidFill>
              <a:highlight>
                <a:srgbClr val="383838"/>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Label0       0.55      0.13      0.22       394</a:t>
            </a:r>
            <a:endParaRPr sz="1050">
              <a:solidFill>
                <a:srgbClr val="D5D5D5"/>
              </a:solidFill>
              <a:highlight>
                <a:srgbClr val="383838"/>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Label1       0.82      0.97      0.89      1606</a:t>
            </a:r>
            <a:endParaRPr sz="1050">
              <a:solidFill>
                <a:srgbClr val="D5D5D5"/>
              </a:solidFill>
              <a:highlight>
                <a:srgbClr val="383838"/>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050">
              <a:solidFill>
                <a:srgbClr val="D5D5D5"/>
              </a:solidFill>
              <a:highlight>
                <a:srgbClr val="383838"/>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accuracy                           0.81      2000</a:t>
            </a:r>
            <a:endParaRPr sz="1050">
              <a:solidFill>
                <a:srgbClr val="D5D5D5"/>
              </a:solidFill>
              <a:highlight>
                <a:srgbClr val="383838"/>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   macro avg       0.68      0.55      0.55      2000</a:t>
            </a:r>
            <a:endParaRPr sz="1050">
              <a:solidFill>
                <a:srgbClr val="D5D5D5"/>
              </a:solidFill>
              <a:highlight>
                <a:srgbClr val="383838"/>
              </a:highlight>
              <a:latin typeface="Courier New"/>
              <a:ea typeface="Courier New"/>
              <a:cs typeface="Courier New"/>
              <a:sym typeface="Courier New"/>
            </a:endParaRPr>
          </a:p>
          <a:p>
            <a:pPr marL="0" lvl="0" indent="0" algn="l" rtl="0">
              <a:lnSpc>
                <a:spcPct val="115000"/>
              </a:lnSpc>
              <a:spcBef>
                <a:spcPts val="0"/>
              </a:spcBef>
              <a:spcAft>
                <a:spcPts val="0"/>
              </a:spcAft>
              <a:buNone/>
            </a:pPr>
            <a:r>
              <a:rPr lang="en" sz="1050">
                <a:solidFill>
                  <a:srgbClr val="D5D5D5"/>
                </a:solidFill>
                <a:highlight>
                  <a:srgbClr val="383838"/>
                </a:highlight>
                <a:latin typeface="Courier New"/>
                <a:ea typeface="Courier New"/>
                <a:cs typeface="Courier New"/>
                <a:sym typeface="Courier New"/>
              </a:rPr>
              <a:t>weighted avg       0.77      0.81      0.76      2000</a:t>
            </a:r>
            <a:endParaRPr sz="1050">
              <a:solidFill>
                <a:srgbClr val="D5D5D5"/>
              </a:solidFill>
              <a:highlight>
                <a:srgbClr val="383838"/>
              </a:highlight>
              <a:latin typeface="Courier New"/>
              <a:ea typeface="Courier New"/>
              <a:cs typeface="Courier New"/>
              <a:sym typeface="Courier New"/>
            </a:endParaRPr>
          </a:p>
        </p:txBody>
      </p:sp>
      <p:sp>
        <p:nvSpPr>
          <p:cNvPr id="135" name="Google Shape;135;p22"/>
          <p:cNvSpPr txBox="1"/>
          <p:nvPr/>
        </p:nvSpPr>
        <p:spPr>
          <a:xfrm>
            <a:off x="5334375" y="2873125"/>
            <a:ext cx="2993700" cy="400200"/>
          </a:xfrm>
          <a:prstGeom prst="rect">
            <a:avLst/>
          </a:prstGeom>
          <a:noFill/>
          <a:ln>
            <a:noFill/>
          </a:ln>
        </p:spPr>
        <p:txBody>
          <a:bodyPr spcFirstLastPara="1" wrap="square" lIns="91425" tIns="91425" rIns="91425" bIns="91425" anchor="t" anchorCtr="0">
            <a:spAutoFit/>
          </a:bodyPr>
          <a:lstStyle/>
          <a:p>
            <a:pPr marL="914400" lvl="0" indent="0" algn="l" rtl="0">
              <a:spcBef>
                <a:spcPts val="0"/>
              </a:spcBef>
              <a:spcAft>
                <a:spcPts val="0"/>
              </a:spcAft>
              <a:buNone/>
            </a:pPr>
            <a:r>
              <a:rPr lang="en" b="1">
                <a:solidFill>
                  <a:schemeClr val="dk1"/>
                </a:solidFill>
                <a:latin typeface="Lato"/>
                <a:ea typeface="Lato"/>
                <a:cs typeface="Lato"/>
                <a:sym typeface="Lato"/>
              </a:rPr>
              <a:t>Results</a:t>
            </a:r>
            <a:endParaRPr b="1">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23"/>
          <p:cNvSpPr txBox="1">
            <a:spLocks noGrp="1"/>
          </p:cNvSpPr>
          <p:nvPr>
            <p:ph type="subTitle" idx="1"/>
          </p:nvPr>
        </p:nvSpPr>
        <p:spPr>
          <a:xfrm>
            <a:off x="235375" y="81075"/>
            <a:ext cx="4045200" cy="1197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700" b="1">
                <a:solidFill>
                  <a:schemeClr val="dk1"/>
                </a:solidFill>
                <a:highlight>
                  <a:schemeClr val="lt1"/>
                </a:highlight>
              </a:rPr>
              <a:t>Visualizations</a:t>
            </a:r>
            <a:r>
              <a:rPr lang="en" sz="2700" b="1">
                <a:solidFill>
                  <a:schemeClr val="dk1"/>
                </a:solidFill>
              </a:rPr>
              <a:t>.</a:t>
            </a:r>
            <a:endParaRPr sz="2700" b="1">
              <a:solidFill>
                <a:schemeClr val="dk1"/>
              </a:solidFill>
            </a:endParaRPr>
          </a:p>
          <a:p>
            <a:pPr marL="0" lvl="0" indent="0" algn="l" rtl="0">
              <a:lnSpc>
                <a:spcPct val="100000"/>
              </a:lnSpc>
              <a:spcBef>
                <a:spcPts val="1600"/>
              </a:spcBef>
              <a:spcAft>
                <a:spcPts val="1600"/>
              </a:spcAft>
              <a:buNone/>
            </a:pPr>
            <a:r>
              <a:rPr lang="en" sz="1500" b="1"/>
              <a:t>Top-10 N-Grams</a:t>
            </a:r>
            <a:r>
              <a:rPr lang="en" sz="1500"/>
              <a:t>:</a:t>
            </a:r>
            <a:endParaRPr sz="1500"/>
          </a:p>
        </p:txBody>
      </p:sp>
      <p:sp>
        <p:nvSpPr>
          <p:cNvPr id="141" name="Google Shape;141;p23"/>
          <p:cNvSpPr txBox="1"/>
          <p:nvPr/>
        </p:nvSpPr>
        <p:spPr>
          <a:xfrm>
            <a:off x="2223400" y="4654975"/>
            <a:ext cx="6244200" cy="257700"/>
          </a:xfrm>
          <a:prstGeom prst="rect">
            <a:avLst/>
          </a:prstGeom>
          <a:noFill/>
          <a:ln>
            <a:noFill/>
          </a:ln>
        </p:spPr>
        <p:txBody>
          <a:bodyPr spcFirstLastPara="1" wrap="square" lIns="91425" tIns="91425" rIns="91425" bIns="91425" anchor="ctr" anchorCtr="0">
            <a:noAutofit/>
          </a:bodyPr>
          <a:lstStyle/>
          <a:p>
            <a:pPr marL="0" lvl="0" indent="0" algn="l" rtl="0">
              <a:lnSpc>
                <a:spcPct val="135714"/>
              </a:lnSpc>
              <a:spcBef>
                <a:spcPts val="0"/>
              </a:spcBef>
              <a:spcAft>
                <a:spcPts val="0"/>
              </a:spcAft>
              <a:buClr>
                <a:schemeClr val="dk2"/>
              </a:buClr>
              <a:buSzPts val="1100"/>
              <a:buFont typeface="Arial"/>
              <a:buNone/>
            </a:pPr>
            <a:endParaRPr sz="1200" i="1">
              <a:solidFill>
                <a:schemeClr val="dk2"/>
              </a:solidFill>
              <a:latin typeface="Lato"/>
              <a:ea typeface="Lato"/>
              <a:cs typeface="Lato"/>
              <a:sym typeface="Lato"/>
            </a:endParaRPr>
          </a:p>
        </p:txBody>
      </p:sp>
      <p:pic>
        <p:nvPicPr>
          <p:cNvPr id="142" name="Google Shape;142;p23"/>
          <p:cNvPicPr preferRelativeResize="0"/>
          <p:nvPr/>
        </p:nvPicPr>
        <p:blipFill>
          <a:blip r:embed="rId3">
            <a:alphaModFix/>
          </a:blip>
          <a:stretch>
            <a:fillRect/>
          </a:stretch>
        </p:blipFill>
        <p:spPr>
          <a:xfrm>
            <a:off x="806400" y="1148925"/>
            <a:ext cx="7240350" cy="350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24"/>
          <p:cNvSpPr txBox="1">
            <a:spLocks noGrp="1"/>
          </p:cNvSpPr>
          <p:nvPr>
            <p:ph type="subTitle" idx="1"/>
          </p:nvPr>
        </p:nvSpPr>
        <p:spPr>
          <a:xfrm>
            <a:off x="235375" y="81075"/>
            <a:ext cx="4045200" cy="1197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700" b="1">
                <a:solidFill>
                  <a:schemeClr val="dk1"/>
                </a:solidFill>
                <a:highlight>
                  <a:schemeClr val="lt1"/>
                </a:highlight>
              </a:rPr>
              <a:t>Visualizations</a:t>
            </a:r>
            <a:r>
              <a:rPr lang="en" sz="2700" b="1">
                <a:solidFill>
                  <a:schemeClr val="dk1"/>
                </a:solidFill>
              </a:rPr>
              <a:t>.</a:t>
            </a:r>
            <a:endParaRPr sz="2700" b="1">
              <a:solidFill>
                <a:schemeClr val="dk1"/>
              </a:solidFill>
            </a:endParaRPr>
          </a:p>
          <a:p>
            <a:pPr marL="0" lvl="0" indent="0" algn="l" rtl="0">
              <a:lnSpc>
                <a:spcPct val="100000"/>
              </a:lnSpc>
              <a:spcBef>
                <a:spcPts val="1600"/>
              </a:spcBef>
              <a:spcAft>
                <a:spcPts val="1600"/>
              </a:spcAft>
              <a:buNone/>
            </a:pPr>
            <a:r>
              <a:rPr lang="en" sz="1500" b="1"/>
              <a:t>Top-10 N-Grams</a:t>
            </a:r>
            <a:r>
              <a:rPr lang="en" sz="1500"/>
              <a:t>:</a:t>
            </a:r>
            <a:endParaRPr sz="1500"/>
          </a:p>
        </p:txBody>
      </p:sp>
      <p:sp>
        <p:nvSpPr>
          <p:cNvPr id="148" name="Google Shape;148;p24"/>
          <p:cNvSpPr txBox="1"/>
          <p:nvPr/>
        </p:nvSpPr>
        <p:spPr>
          <a:xfrm>
            <a:off x="-177575" y="4262900"/>
            <a:ext cx="6244200" cy="257700"/>
          </a:xfrm>
          <a:prstGeom prst="rect">
            <a:avLst/>
          </a:prstGeom>
          <a:noFill/>
          <a:ln>
            <a:noFill/>
          </a:ln>
        </p:spPr>
        <p:txBody>
          <a:bodyPr spcFirstLastPara="1" wrap="square" lIns="91425" tIns="91425" rIns="91425" bIns="91425" anchor="ctr" anchorCtr="0">
            <a:noAutofit/>
          </a:bodyPr>
          <a:lstStyle/>
          <a:p>
            <a:pPr marL="0" lvl="0" indent="0" algn="l" rtl="0">
              <a:lnSpc>
                <a:spcPct val="135714"/>
              </a:lnSpc>
              <a:spcBef>
                <a:spcPts val="0"/>
              </a:spcBef>
              <a:spcAft>
                <a:spcPts val="0"/>
              </a:spcAft>
              <a:buNone/>
            </a:pPr>
            <a:r>
              <a:rPr lang="en" sz="1050" b="1">
                <a:solidFill>
                  <a:schemeClr val="dk2"/>
                </a:solidFill>
                <a:latin typeface="Courier New"/>
                <a:ea typeface="Courier New"/>
                <a:cs typeface="Courier New"/>
                <a:sym typeface="Courier New"/>
              </a:rPr>
              <a:t>**Year-Wise breakdown of the topmost-5 N-grams**</a:t>
            </a:r>
            <a:endParaRPr sz="1200" i="1">
              <a:solidFill>
                <a:schemeClr val="dk2"/>
              </a:solidFill>
              <a:latin typeface="Lato"/>
              <a:ea typeface="Lato"/>
              <a:cs typeface="Lato"/>
              <a:sym typeface="Lato"/>
            </a:endParaRPr>
          </a:p>
        </p:txBody>
      </p:sp>
      <p:pic>
        <p:nvPicPr>
          <p:cNvPr id="149" name="Google Shape;149;p24"/>
          <p:cNvPicPr preferRelativeResize="0"/>
          <p:nvPr/>
        </p:nvPicPr>
        <p:blipFill rotWithShape="1">
          <a:blip r:embed="rId3">
            <a:alphaModFix/>
          </a:blip>
          <a:srcRect b="67660"/>
          <a:stretch/>
        </p:blipFill>
        <p:spPr>
          <a:xfrm>
            <a:off x="235375" y="1308851"/>
            <a:ext cx="4212551" cy="2146951"/>
          </a:xfrm>
          <a:prstGeom prst="rect">
            <a:avLst/>
          </a:prstGeom>
          <a:noFill/>
          <a:ln>
            <a:noFill/>
          </a:ln>
        </p:spPr>
      </p:pic>
      <p:pic>
        <p:nvPicPr>
          <p:cNvPr id="150" name="Google Shape;150;p24"/>
          <p:cNvPicPr preferRelativeResize="0"/>
          <p:nvPr/>
        </p:nvPicPr>
        <p:blipFill rotWithShape="1">
          <a:blip r:embed="rId3">
            <a:alphaModFix/>
          </a:blip>
          <a:srcRect t="32774" b="33538"/>
          <a:stretch/>
        </p:blipFill>
        <p:spPr>
          <a:xfrm>
            <a:off x="4572000" y="40200"/>
            <a:ext cx="4501250" cy="2065424"/>
          </a:xfrm>
          <a:prstGeom prst="rect">
            <a:avLst/>
          </a:prstGeom>
          <a:noFill/>
          <a:ln>
            <a:noFill/>
          </a:ln>
        </p:spPr>
      </p:pic>
      <p:pic>
        <p:nvPicPr>
          <p:cNvPr id="151" name="Google Shape;151;p24"/>
          <p:cNvPicPr preferRelativeResize="0"/>
          <p:nvPr/>
        </p:nvPicPr>
        <p:blipFill rotWithShape="1">
          <a:blip r:embed="rId3">
            <a:alphaModFix/>
          </a:blip>
          <a:srcRect l="-9110" t="66508" r="9109"/>
          <a:stretch/>
        </p:blipFill>
        <p:spPr>
          <a:xfrm>
            <a:off x="4280575" y="1904725"/>
            <a:ext cx="5734450" cy="2615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2555091" y="377650"/>
            <a:ext cx="4033800" cy="631200"/>
          </a:xfrm>
          <a:prstGeom prst="rect">
            <a:avLst/>
          </a:prstGeom>
        </p:spPr>
        <p:txBody>
          <a:bodyPr spcFirstLastPara="1" wrap="square" lIns="91425" tIns="91425" rIns="91425" bIns="91425" anchor="ctr" anchorCtr="0">
            <a:spAutoFit/>
          </a:bodyPr>
          <a:lstStyle/>
          <a:p>
            <a:pPr marL="0" lvl="0" indent="0" algn="l" rtl="0">
              <a:spcBef>
                <a:spcPts val="0"/>
              </a:spcBef>
              <a:spcAft>
                <a:spcPts val="1600"/>
              </a:spcAft>
              <a:buNone/>
            </a:pPr>
            <a:r>
              <a:rPr lang="en" sz="2900" b="1">
                <a:solidFill>
                  <a:schemeClr val="dk1"/>
                </a:solidFill>
              </a:rPr>
              <a:t>Word-Cloud(example):</a:t>
            </a:r>
            <a:endParaRPr sz="2900" b="1">
              <a:solidFill>
                <a:schemeClr val="dk1"/>
              </a:solidFill>
            </a:endParaRPr>
          </a:p>
        </p:txBody>
      </p:sp>
      <p:pic>
        <p:nvPicPr>
          <p:cNvPr id="157" name="Google Shape;157;p25"/>
          <p:cNvPicPr preferRelativeResize="0"/>
          <p:nvPr/>
        </p:nvPicPr>
        <p:blipFill>
          <a:blip r:embed="rId3">
            <a:alphaModFix/>
          </a:blip>
          <a:stretch>
            <a:fillRect/>
          </a:stretch>
        </p:blipFill>
        <p:spPr>
          <a:xfrm>
            <a:off x="1528087" y="1339773"/>
            <a:ext cx="6087825" cy="3157275"/>
          </a:xfrm>
          <a:prstGeom prst="rect">
            <a:avLst/>
          </a:prstGeom>
          <a:noFill/>
          <a:ln>
            <a:noFill/>
          </a:ln>
        </p:spPr>
      </p:pic>
      <p:sp>
        <p:nvSpPr>
          <p:cNvPr id="158" name="Google Shape;158;p25"/>
          <p:cNvSpPr txBox="1"/>
          <p:nvPr/>
        </p:nvSpPr>
        <p:spPr>
          <a:xfrm>
            <a:off x="5354459" y="2561700"/>
            <a:ext cx="29736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821800" y="635250"/>
            <a:ext cx="6310800" cy="755700"/>
          </a:xfrm>
          <a:prstGeom prst="rect">
            <a:avLst/>
          </a:prstGeom>
        </p:spPr>
        <p:txBody>
          <a:bodyPr spcFirstLastPara="1" wrap="square" lIns="91425" tIns="91425" rIns="91425" bIns="91425" anchor="b" anchorCtr="0">
            <a:noAutofit/>
          </a:bodyPr>
          <a:lstStyle/>
          <a:p>
            <a:pPr marL="1371600" lvl="0" indent="0" algn="ctr" rtl="0">
              <a:spcBef>
                <a:spcPts val="0"/>
              </a:spcBef>
              <a:spcAft>
                <a:spcPts val="0"/>
              </a:spcAft>
              <a:buNone/>
            </a:pPr>
            <a:r>
              <a:rPr lang="en"/>
              <a:t>Differences in our existing work and those available in market:</a:t>
            </a:r>
            <a:endParaRPr/>
          </a:p>
          <a:p>
            <a:pPr marL="0" lvl="0" indent="0" algn="l" rtl="0">
              <a:spcBef>
                <a:spcPts val="0"/>
              </a:spcBef>
              <a:spcAft>
                <a:spcPts val="0"/>
              </a:spcAft>
              <a:buNone/>
            </a:pPr>
            <a:endParaRPr/>
          </a:p>
        </p:txBody>
      </p:sp>
      <p:sp>
        <p:nvSpPr>
          <p:cNvPr id="164" name="Google Shape;164;p26"/>
          <p:cNvSpPr txBox="1">
            <a:spLocks noGrp="1"/>
          </p:cNvSpPr>
          <p:nvPr>
            <p:ph type="body" idx="1"/>
          </p:nvPr>
        </p:nvSpPr>
        <p:spPr>
          <a:xfrm>
            <a:off x="188926" y="1009175"/>
            <a:ext cx="8592337" cy="3953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Font typeface="Arial"/>
              <a:buAutoNum type="alphaLcPeriod"/>
            </a:pPr>
            <a:r>
              <a:rPr lang="en" dirty="0">
                <a:latin typeface="Arial"/>
                <a:ea typeface="Arial"/>
                <a:cs typeface="Arial"/>
                <a:sym typeface="Arial"/>
              </a:rPr>
              <a:t>We have extracted more tag-based features by extracting more rules, in addition to the ones specified by Turney, such as noun-verb, verb-noun, adjective-noun approaches, etc.</a:t>
            </a:r>
            <a:endParaRPr dirty="0">
              <a:latin typeface="Arial"/>
              <a:ea typeface="Arial"/>
              <a:cs typeface="Arial"/>
              <a:sym typeface="Arial"/>
            </a:endParaRPr>
          </a:p>
          <a:p>
            <a:pPr marL="0" lvl="0" indent="0" algn="l" rtl="0">
              <a:spcBef>
                <a:spcPts val="0"/>
              </a:spcBef>
              <a:spcAft>
                <a:spcPts val="0"/>
              </a:spcAft>
              <a:buClr>
                <a:schemeClr val="dk2"/>
              </a:buClr>
              <a:buSzPts val="1100"/>
              <a:buFont typeface="Arial"/>
              <a:buNone/>
            </a:pPr>
            <a:endParaRPr dirty="0">
              <a:latin typeface="Arial"/>
              <a:ea typeface="Arial"/>
              <a:cs typeface="Arial"/>
              <a:sym typeface="Arial"/>
            </a:endParaRPr>
          </a:p>
          <a:p>
            <a:pPr marL="381000" lvl="0" indent="-228600" algn="l" rtl="0">
              <a:spcBef>
                <a:spcPts val="0"/>
              </a:spcBef>
              <a:spcAft>
                <a:spcPts val="0"/>
              </a:spcAft>
              <a:buSzPts val="1200"/>
              <a:buAutoNum type="alphaLcPeriod" startAt="2"/>
            </a:pPr>
            <a:r>
              <a:rPr lang="en" dirty="0">
                <a:latin typeface="Arial"/>
                <a:ea typeface="Arial"/>
                <a:cs typeface="Arial"/>
                <a:sym typeface="Arial"/>
              </a:rPr>
              <a:t>In Turney's original paper, keywords "excellent" and "poor" were used to capture positive semantic orientation and   negative semantic orientation respectively, we did some analysis, and found out two words, namely "boost" and     </a:t>
            </a:r>
          </a:p>
          <a:p>
            <a:pPr marL="152400" lvl="0" indent="0" algn="l" rtl="0">
              <a:spcBef>
                <a:spcPts val="0"/>
              </a:spcBef>
              <a:spcAft>
                <a:spcPts val="0"/>
              </a:spcAft>
              <a:buSzPts val="1200"/>
              <a:buNone/>
            </a:pPr>
            <a:r>
              <a:rPr lang="en" dirty="0">
                <a:latin typeface="Arial"/>
                <a:ea typeface="Arial"/>
                <a:cs typeface="Arial"/>
                <a:sym typeface="Arial"/>
              </a:rPr>
              <a:t>     "decline", which suited our use-case.</a:t>
            </a:r>
            <a:endParaRPr dirty="0">
              <a:latin typeface="Arial"/>
              <a:ea typeface="Arial"/>
              <a:cs typeface="Arial"/>
              <a:sym typeface="Arial"/>
            </a:endParaRPr>
          </a:p>
          <a:p>
            <a:pPr marL="152400" lvl="0" indent="0" algn="l" rtl="0">
              <a:spcBef>
                <a:spcPts val="0"/>
              </a:spcBef>
              <a:spcAft>
                <a:spcPts val="0"/>
              </a:spcAft>
              <a:buSzPts val="1200"/>
              <a:buNone/>
            </a:pPr>
            <a:endParaRPr lang="en" dirty="0">
              <a:latin typeface="Arial"/>
              <a:ea typeface="Arial"/>
              <a:cs typeface="Arial"/>
              <a:sym typeface="Arial"/>
            </a:endParaRPr>
          </a:p>
          <a:p>
            <a:pPr marL="381000" lvl="0" indent="-228600" algn="l" rtl="0">
              <a:spcBef>
                <a:spcPts val="0"/>
              </a:spcBef>
              <a:spcAft>
                <a:spcPts val="0"/>
              </a:spcAft>
              <a:buSzPts val="1200"/>
              <a:buAutoNum type="alphaLcPeriod" startAt="3"/>
            </a:pPr>
            <a:r>
              <a:rPr lang="en" dirty="0">
                <a:latin typeface="Arial"/>
                <a:ea typeface="Arial"/>
                <a:cs typeface="Arial"/>
                <a:sym typeface="Arial"/>
              </a:rPr>
              <a:t>Most of the work in sentiment analysis in the domain of our choice consists of supervised learning approaches,     </a:t>
            </a:r>
          </a:p>
          <a:p>
            <a:pPr marL="152400" lvl="0" indent="0" algn="l" rtl="0">
              <a:spcBef>
                <a:spcPts val="0"/>
              </a:spcBef>
              <a:spcAft>
                <a:spcPts val="0"/>
              </a:spcAft>
              <a:buSzPts val="1200"/>
              <a:buNone/>
            </a:pPr>
            <a:r>
              <a:rPr lang="en" dirty="0">
                <a:latin typeface="Arial"/>
                <a:ea typeface="Arial"/>
                <a:cs typeface="Arial"/>
                <a:sym typeface="Arial"/>
              </a:rPr>
              <a:t>     wherein there exist pre-labelled datasets by domain experts, and we used an unsupervised approach.</a:t>
            </a:r>
            <a:endParaRPr dirty="0">
              <a:latin typeface="Arial"/>
              <a:ea typeface="Arial"/>
              <a:cs typeface="Arial"/>
              <a:sym typeface="Arial"/>
            </a:endParaRPr>
          </a:p>
          <a:p>
            <a:pPr marL="139700" lvl="0" indent="0" algn="l" rtl="0">
              <a:spcBef>
                <a:spcPts val="0"/>
              </a:spcBef>
              <a:spcAft>
                <a:spcPts val="0"/>
              </a:spcAft>
              <a:buSzPts val="1400"/>
              <a:buNone/>
            </a:pPr>
            <a:endParaRPr lang="en" dirty="0">
              <a:latin typeface="Arial"/>
              <a:ea typeface="Arial"/>
              <a:cs typeface="Arial"/>
              <a:sym typeface="Arial"/>
            </a:endParaRPr>
          </a:p>
          <a:p>
            <a:pPr marL="139700" lvl="0" indent="0" algn="l" rtl="0">
              <a:spcBef>
                <a:spcPts val="0"/>
              </a:spcBef>
              <a:spcAft>
                <a:spcPts val="0"/>
              </a:spcAft>
              <a:buSzPts val="1400"/>
              <a:buNone/>
            </a:pPr>
            <a:r>
              <a:rPr lang="en" dirty="0">
                <a:latin typeface="Arial"/>
                <a:ea typeface="Arial"/>
                <a:cs typeface="Arial"/>
                <a:sym typeface="Arial"/>
              </a:rPr>
              <a:t>d.   In original Turney’s work, the no. of  hits are calculated by issuing queries to a search engine(hence the IR in PMI-IR)                            noting the number of hits(matching documents). The author used AltaVista engine since it has a NEAR operator. Since the search engine has deprecated, we consider our corpus as our database from which we extract frequency counts of phrases. Using regular expressions, we implemented a NEAR operator which searches for the occurrence of phrases in the vicinity of keywords.</a:t>
            </a:r>
            <a:endParaRPr dirty="0">
              <a:latin typeface="Arial"/>
              <a:ea typeface="Arial"/>
              <a:cs typeface="Arial"/>
              <a:sym typeface="Arial"/>
            </a:endParaRPr>
          </a:p>
          <a:p>
            <a:pPr marL="0" lvl="0" indent="0" algn="l" rtl="0">
              <a:spcBef>
                <a:spcPts val="0"/>
              </a:spcBef>
              <a:spcAft>
                <a:spcPts val="0"/>
              </a:spcAft>
              <a:buNone/>
            </a:pPr>
            <a:endParaRPr dirty="0">
              <a:latin typeface="Arial"/>
              <a:ea typeface="Arial"/>
              <a:cs typeface="Arial"/>
              <a:sym typeface="Arial"/>
            </a:endParaRPr>
          </a:p>
          <a:p>
            <a:pPr marL="0" lvl="0" indent="0" algn="l" rtl="0">
              <a:lnSpc>
                <a:spcPct val="100000"/>
              </a:lnSpc>
              <a:spcBef>
                <a:spcPts val="0"/>
              </a:spcBef>
              <a:spcAft>
                <a:spcPts val="0"/>
              </a:spcAft>
              <a:buClr>
                <a:schemeClr val="dk2"/>
              </a:buClr>
              <a:buSzPts val="1100"/>
              <a:buFont typeface="Arial"/>
              <a:buNone/>
            </a:pPr>
            <a:endParaRPr sz="1400" dirty="0"/>
          </a:p>
          <a:p>
            <a:pPr marL="0" lvl="0" indent="0" algn="l" rtl="0">
              <a:spcBef>
                <a:spcPts val="0"/>
              </a:spcBef>
              <a:spcAft>
                <a:spcPts val="16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a:spLocks noGrp="1"/>
          </p:cNvSpPr>
          <p:nvPr>
            <p:ph type="title"/>
          </p:nvPr>
        </p:nvSpPr>
        <p:spPr>
          <a:xfrm>
            <a:off x="283100" y="712150"/>
            <a:ext cx="8620500" cy="101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Future proposal/Work </a:t>
            </a:r>
            <a:endParaRPr/>
          </a:p>
        </p:txBody>
      </p:sp>
      <p:sp>
        <p:nvSpPr>
          <p:cNvPr id="170" name="Google Shape;170;p27"/>
          <p:cNvSpPr/>
          <p:nvPr/>
        </p:nvSpPr>
        <p:spPr>
          <a:xfrm>
            <a:off x="371775" y="1798225"/>
            <a:ext cx="3265800" cy="2180100"/>
          </a:xfrm>
          <a:prstGeom prst="wedgeRectCallout">
            <a:avLst>
              <a:gd name="adj1" fmla="val -20833"/>
              <a:gd name="adj2" fmla="val 6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3897064" y="1798225"/>
            <a:ext cx="3265800" cy="2180100"/>
          </a:xfrm>
          <a:prstGeom prst="wedgeRectCallout">
            <a:avLst>
              <a:gd name="adj1" fmla="val -20833"/>
              <a:gd name="adj2" fmla="val 625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txBox="1">
            <a:spLocks noGrp="1"/>
          </p:cNvSpPr>
          <p:nvPr>
            <p:ph type="title"/>
          </p:nvPr>
        </p:nvSpPr>
        <p:spPr>
          <a:xfrm>
            <a:off x="466407" y="1869109"/>
            <a:ext cx="3081900" cy="1947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600" b="0"/>
              <a:t>We intend to extend our knowledge gained through this work to try out more approaches in unsupervised sentiment analysis</a:t>
            </a:r>
            <a:endParaRPr sz="1600"/>
          </a:p>
        </p:txBody>
      </p:sp>
      <p:sp>
        <p:nvSpPr>
          <p:cNvPr id="173" name="Google Shape;173;p27"/>
          <p:cNvSpPr txBox="1">
            <a:spLocks noGrp="1"/>
          </p:cNvSpPr>
          <p:nvPr>
            <p:ph type="title"/>
          </p:nvPr>
        </p:nvSpPr>
        <p:spPr>
          <a:xfrm>
            <a:off x="3991687" y="1869109"/>
            <a:ext cx="3081900" cy="1947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1500" b="0"/>
              <a:t> As an extension of this work, we aim to build a realtime sarcasm detector(which is a more challenging task) on news tweets during the pandemic. </a:t>
            </a:r>
            <a:endParaRPr sz="1800" b="0"/>
          </a:p>
        </p:txBody>
      </p:sp>
      <p:sp>
        <p:nvSpPr>
          <p:cNvPr id="174" name="Google Shape;174;p27"/>
          <p:cNvSpPr txBox="1"/>
          <p:nvPr/>
        </p:nvSpPr>
        <p:spPr>
          <a:xfrm>
            <a:off x="283100" y="4654975"/>
            <a:ext cx="6244200" cy="257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i="1">
              <a:solidFill>
                <a:schemeClr val="accent5"/>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8"/>
        <p:cNvGrpSpPr/>
        <p:nvPr/>
      </p:nvGrpSpPr>
      <p:grpSpPr>
        <a:xfrm>
          <a:off x="0" y="0"/>
          <a:ext cx="0" cy="0"/>
          <a:chOff x="0" y="0"/>
          <a:chExt cx="0" cy="0"/>
        </a:xfrm>
      </p:grpSpPr>
      <p:pic>
        <p:nvPicPr>
          <p:cNvPr id="179" name="Google Shape;179;p2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80" name="Google Shape;180;p28"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81" name="Google Shape;181;p28"/>
          <p:cNvSpPr txBox="1"/>
          <p:nvPr/>
        </p:nvSpPr>
        <p:spPr>
          <a:xfrm>
            <a:off x="2745050" y="1239922"/>
            <a:ext cx="3432900" cy="762600"/>
          </a:xfrm>
          <a:prstGeom prst="rect">
            <a:avLst/>
          </a:prstGeom>
          <a:noFill/>
          <a:ln>
            <a:noFill/>
          </a:ln>
        </p:spPr>
        <p:txBody>
          <a:bodyPr spcFirstLastPara="1" wrap="square" lIns="91425" tIns="91425" rIns="91425" bIns="91425" anchor="b" anchorCtr="0">
            <a:noAutofit/>
          </a:bodyPr>
          <a:lstStyle/>
          <a:p>
            <a:pPr marL="457200" lvl="0" indent="0" algn="l" rtl="0">
              <a:spcBef>
                <a:spcPts val="0"/>
              </a:spcBef>
              <a:spcAft>
                <a:spcPts val="0"/>
              </a:spcAft>
              <a:buNone/>
            </a:pPr>
            <a:r>
              <a:rPr lang="en" sz="4100" b="1">
                <a:solidFill>
                  <a:schemeClr val="lt2"/>
                </a:solidFill>
                <a:latin typeface="Raleway"/>
                <a:ea typeface="Raleway"/>
                <a:cs typeface="Raleway"/>
                <a:sym typeface="Raleway"/>
              </a:rPr>
              <a:t>Thank You!</a:t>
            </a:r>
            <a:endParaRPr sz="4100" b="1">
              <a:solidFill>
                <a:schemeClr val="lt2"/>
              </a:solidFill>
              <a:latin typeface="Raleway"/>
              <a:ea typeface="Raleway"/>
              <a:cs typeface="Raleway"/>
              <a:sym typeface="Raleway"/>
            </a:endParaRPr>
          </a:p>
        </p:txBody>
      </p:sp>
      <p:sp>
        <p:nvSpPr>
          <p:cNvPr id="182" name="Google Shape;182;p28"/>
          <p:cNvSpPr txBox="1">
            <a:spLocks noGrp="1"/>
          </p:cNvSpPr>
          <p:nvPr>
            <p:ph type="body" idx="4294967295"/>
          </p:nvPr>
        </p:nvSpPr>
        <p:spPr>
          <a:xfrm>
            <a:off x="2855550" y="3071028"/>
            <a:ext cx="3432900" cy="16335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Clr>
                <a:schemeClr val="dk2"/>
              </a:buClr>
              <a:buSzPts val="1100"/>
              <a:buFont typeface="Arial"/>
              <a:buNone/>
            </a:pPr>
            <a:r>
              <a:rPr lang="en" sz="1900">
                <a:solidFill>
                  <a:schemeClr val="dk1"/>
                </a:solidFill>
              </a:rPr>
              <a:t>By</a:t>
            </a:r>
            <a:endParaRPr sz="1900">
              <a:solidFill>
                <a:schemeClr val="dk1"/>
              </a:solidFill>
            </a:endParaRPr>
          </a:p>
          <a:p>
            <a:pPr marL="457200" lvl="0" indent="0" algn="l" rtl="0">
              <a:lnSpc>
                <a:spcPct val="100000"/>
              </a:lnSpc>
              <a:spcBef>
                <a:spcPts val="0"/>
              </a:spcBef>
              <a:spcAft>
                <a:spcPts val="0"/>
              </a:spcAft>
              <a:buClr>
                <a:schemeClr val="dk2"/>
              </a:buClr>
              <a:buSzPts val="1100"/>
              <a:buFont typeface="Arial"/>
              <a:buNone/>
            </a:pPr>
            <a:r>
              <a:rPr lang="en" sz="1900">
                <a:solidFill>
                  <a:schemeClr val="dk1"/>
                </a:solidFill>
              </a:rPr>
              <a:t>Aman Shah - 18BCP004</a:t>
            </a:r>
            <a:endParaRPr sz="1900">
              <a:solidFill>
                <a:schemeClr val="dk1"/>
              </a:solidFill>
            </a:endParaRPr>
          </a:p>
          <a:p>
            <a:pPr marL="457200" lvl="0" indent="0" algn="l" rtl="0">
              <a:lnSpc>
                <a:spcPct val="100000"/>
              </a:lnSpc>
              <a:spcBef>
                <a:spcPts val="0"/>
              </a:spcBef>
              <a:spcAft>
                <a:spcPts val="0"/>
              </a:spcAft>
              <a:buClr>
                <a:schemeClr val="dk2"/>
              </a:buClr>
              <a:buSzPts val="1100"/>
              <a:buFont typeface="Arial"/>
              <a:buNone/>
            </a:pPr>
            <a:r>
              <a:rPr lang="en" sz="1900">
                <a:solidFill>
                  <a:schemeClr val="dk1"/>
                </a:solidFill>
              </a:rPr>
              <a:t>Anurag Pal - 18BCP007</a:t>
            </a:r>
            <a:endParaRPr sz="1900">
              <a:solidFill>
                <a:schemeClr val="dk1"/>
              </a:solidFill>
            </a:endParaRPr>
          </a:p>
          <a:p>
            <a:pPr marL="457200" lvl="0" indent="0" algn="l" rtl="0">
              <a:lnSpc>
                <a:spcPct val="100000"/>
              </a:lnSpc>
              <a:spcBef>
                <a:spcPts val="0"/>
              </a:spcBef>
              <a:spcAft>
                <a:spcPts val="0"/>
              </a:spcAft>
              <a:buClr>
                <a:schemeClr val="dk2"/>
              </a:buClr>
              <a:buSzPts val="1100"/>
              <a:buFont typeface="Arial"/>
              <a:buNone/>
            </a:pPr>
            <a:r>
              <a:rPr lang="en" sz="1900">
                <a:solidFill>
                  <a:schemeClr val="dk1"/>
                </a:solidFill>
              </a:rPr>
              <a:t>Sagar Sinha- 18BCP094</a:t>
            </a:r>
            <a:endParaRPr sz="1900">
              <a:solidFill>
                <a:schemeClr val="dk1"/>
              </a:solidFill>
            </a:endParaRPr>
          </a:p>
          <a:p>
            <a:pPr marL="0" lvl="0" indent="0" algn="l" rtl="0">
              <a:spcBef>
                <a:spcPts val="0"/>
              </a:spcBef>
              <a:spcAft>
                <a:spcPts val="1200"/>
              </a:spcAft>
              <a:buNone/>
            </a:pPr>
            <a:endParaRPr sz="1200" u="sng">
              <a:solidFill>
                <a:schemeClr val="dk1"/>
              </a:solidFill>
              <a:latin typeface="Raleway"/>
              <a:ea typeface="Raleway"/>
              <a:cs typeface="Raleway"/>
              <a:sym typeface="Raleway"/>
            </a:endParaRPr>
          </a:p>
        </p:txBody>
      </p:sp>
      <p:sp>
        <p:nvSpPr>
          <p:cNvPr id="183" name="Google Shape;183;p28"/>
          <p:cNvSpPr txBox="1"/>
          <p:nvPr/>
        </p:nvSpPr>
        <p:spPr>
          <a:xfrm>
            <a:off x="2855550" y="3495513"/>
            <a:ext cx="2103000" cy="10122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endParaRPr sz="1200">
              <a:solidFill>
                <a:schemeClr val="dk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title" idx="4294967295"/>
          </p:nvPr>
        </p:nvSpPr>
        <p:spPr>
          <a:xfrm>
            <a:off x="485525" y="270100"/>
            <a:ext cx="5197200" cy="768000"/>
          </a:xfrm>
          <a:prstGeom prst="rect">
            <a:avLst/>
          </a:prstGeom>
        </p:spPr>
        <p:txBody>
          <a:bodyPr spcFirstLastPara="1" wrap="square" lIns="91425" tIns="91425" rIns="91425" bIns="91425" anchor="t" anchorCtr="0">
            <a:noAutofit/>
          </a:bodyPr>
          <a:lstStyle/>
          <a:p>
            <a:pPr marL="0" lvl="0" indent="0" algn="l" rtl="0">
              <a:lnSpc>
                <a:spcPct val="115000"/>
              </a:lnSpc>
              <a:spcBef>
                <a:spcPts val="2000"/>
              </a:spcBef>
              <a:spcAft>
                <a:spcPts val="0"/>
              </a:spcAft>
              <a:buClr>
                <a:schemeClr val="dk2"/>
              </a:buClr>
              <a:buSzPts val="1100"/>
              <a:buFont typeface="Arial"/>
              <a:buNone/>
            </a:pPr>
            <a:r>
              <a:rPr lang="en" sz="3600" b="0">
                <a:solidFill>
                  <a:schemeClr val="dk1"/>
                </a:solidFill>
                <a:latin typeface="Arial"/>
                <a:ea typeface="Arial"/>
                <a:cs typeface="Arial"/>
                <a:sym typeface="Arial"/>
              </a:rPr>
              <a:t>LITERATURE SURVEY</a:t>
            </a:r>
            <a:endParaRPr sz="3600" b="0">
              <a:solidFill>
                <a:schemeClr val="dk1"/>
              </a:solidFill>
              <a:latin typeface="Arial"/>
              <a:ea typeface="Arial"/>
              <a:cs typeface="Arial"/>
              <a:sym typeface="Arial"/>
            </a:endParaRPr>
          </a:p>
          <a:p>
            <a:pPr marL="0" lvl="0" indent="0" algn="l" rtl="0">
              <a:spcBef>
                <a:spcPts val="600"/>
              </a:spcBef>
              <a:spcAft>
                <a:spcPts val="1600"/>
              </a:spcAft>
              <a:buNone/>
            </a:pPr>
            <a:endParaRPr sz="3600">
              <a:solidFill>
                <a:schemeClr val="dk1"/>
              </a:solidFill>
              <a:latin typeface="Arial"/>
              <a:ea typeface="Arial"/>
              <a:cs typeface="Arial"/>
              <a:sym typeface="Arial"/>
            </a:endParaRPr>
          </a:p>
        </p:txBody>
      </p:sp>
      <p:sp>
        <p:nvSpPr>
          <p:cNvPr id="80" name="Google Shape;80;p14"/>
          <p:cNvSpPr txBox="1">
            <a:spLocks noGrp="1"/>
          </p:cNvSpPr>
          <p:nvPr>
            <p:ph type="title" idx="4294967295"/>
          </p:nvPr>
        </p:nvSpPr>
        <p:spPr>
          <a:xfrm>
            <a:off x="575950" y="1279225"/>
            <a:ext cx="8294700" cy="3067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800"/>
              </a:spcBef>
              <a:spcAft>
                <a:spcPts val="0"/>
              </a:spcAft>
              <a:buClr>
                <a:schemeClr val="dk2"/>
              </a:buClr>
              <a:buSzPct val="68750"/>
              <a:buFont typeface="Arial"/>
              <a:buNone/>
            </a:pPr>
            <a:r>
              <a:rPr lang="en" sz="1600">
                <a:solidFill>
                  <a:srgbClr val="FF0000"/>
                </a:solidFill>
                <a:latin typeface="Times New Roman"/>
                <a:ea typeface="Times New Roman"/>
                <a:cs typeface="Times New Roman"/>
                <a:sym typeface="Times New Roman"/>
              </a:rPr>
              <a:t>Research Paper 1:</a:t>
            </a:r>
            <a:endParaRPr sz="1600">
              <a:solidFill>
                <a:srgbClr val="FF0000"/>
              </a:solidFill>
              <a:latin typeface="Times New Roman"/>
              <a:ea typeface="Times New Roman"/>
              <a:cs typeface="Times New Roman"/>
              <a:sym typeface="Times New Roman"/>
            </a:endParaRPr>
          </a:p>
          <a:p>
            <a:pPr marL="457200" lvl="0" indent="-308610" algn="l" rtl="0">
              <a:lnSpc>
                <a:spcPct val="115000"/>
              </a:lnSpc>
              <a:spcBef>
                <a:spcPts val="1600"/>
              </a:spcBef>
              <a:spcAft>
                <a:spcPts val="0"/>
              </a:spcAft>
              <a:buSzPct val="100000"/>
              <a:buFont typeface="Arial"/>
              <a:buChar char="❏"/>
            </a:pPr>
            <a:r>
              <a:rPr lang="en" sz="1400">
                <a:solidFill>
                  <a:schemeClr val="dk1"/>
                </a:solidFill>
                <a:highlight>
                  <a:schemeClr val="lt1"/>
                </a:highlight>
                <a:latin typeface="Arial"/>
                <a:ea typeface="Arial"/>
                <a:cs typeface="Arial"/>
                <a:sym typeface="Arial"/>
              </a:rPr>
              <a:t>Title </a:t>
            </a:r>
            <a:r>
              <a:rPr lang="en" sz="1400" b="0">
                <a:solidFill>
                  <a:srgbClr val="434343"/>
                </a:solidFill>
                <a:latin typeface="Arial"/>
                <a:ea typeface="Arial"/>
                <a:cs typeface="Arial"/>
                <a:sym typeface="Arial"/>
              </a:rPr>
              <a:t>: Thumbs Up or Thumbs Down? Semantic Orientation Applied to Unsupervised Classification of Reviews</a:t>
            </a:r>
            <a:endParaRPr sz="1400" b="0">
              <a:solidFill>
                <a:srgbClr val="434343"/>
              </a:solidFill>
              <a:latin typeface="Arial"/>
              <a:ea typeface="Arial"/>
              <a:cs typeface="Arial"/>
              <a:sym typeface="Arial"/>
            </a:endParaRPr>
          </a:p>
          <a:p>
            <a:pPr marL="457200" lvl="0" indent="-308610" algn="l" rtl="0">
              <a:lnSpc>
                <a:spcPct val="115000"/>
              </a:lnSpc>
              <a:spcBef>
                <a:spcPts val="0"/>
              </a:spcBef>
              <a:spcAft>
                <a:spcPts val="0"/>
              </a:spcAft>
              <a:buSzPct val="100000"/>
              <a:buFont typeface="Arial"/>
              <a:buChar char="❏"/>
            </a:pPr>
            <a:r>
              <a:rPr lang="en" sz="1400">
                <a:solidFill>
                  <a:schemeClr val="dk1"/>
                </a:solidFill>
                <a:highlight>
                  <a:schemeClr val="lt1"/>
                </a:highlight>
                <a:latin typeface="Arial"/>
                <a:ea typeface="Arial"/>
                <a:cs typeface="Arial"/>
                <a:sym typeface="Arial"/>
              </a:rPr>
              <a:t>Link</a:t>
            </a:r>
            <a:r>
              <a:rPr lang="en" sz="1400" b="0">
                <a:solidFill>
                  <a:srgbClr val="434343"/>
                </a:solidFill>
                <a:latin typeface="Arial"/>
                <a:ea typeface="Arial"/>
                <a:cs typeface="Arial"/>
                <a:sym typeface="Arial"/>
              </a:rPr>
              <a:t>: </a:t>
            </a:r>
            <a:r>
              <a:rPr lang="en" sz="1400" b="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https://www.aclweb.org/anthology/P02-1053.pdf</a:t>
            </a:r>
            <a:endParaRPr sz="1400" b="0">
              <a:solidFill>
                <a:srgbClr val="434343"/>
              </a:solidFill>
              <a:latin typeface="Arial"/>
              <a:ea typeface="Arial"/>
              <a:cs typeface="Arial"/>
              <a:sym typeface="Arial"/>
            </a:endParaRPr>
          </a:p>
          <a:p>
            <a:pPr marL="457200" lvl="0" indent="-308610" algn="l" rtl="0">
              <a:lnSpc>
                <a:spcPct val="115000"/>
              </a:lnSpc>
              <a:spcBef>
                <a:spcPts val="0"/>
              </a:spcBef>
              <a:spcAft>
                <a:spcPts val="0"/>
              </a:spcAft>
              <a:buSzPct val="100000"/>
              <a:buFont typeface="Arial"/>
              <a:buChar char="❏"/>
            </a:pPr>
            <a:r>
              <a:rPr lang="en" sz="1400">
                <a:solidFill>
                  <a:schemeClr val="dk1"/>
                </a:solidFill>
                <a:latin typeface="Arial"/>
                <a:ea typeface="Arial"/>
                <a:cs typeface="Arial"/>
                <a:sym typeface="Arial"/>
              </a:rPr>
              <a:t>Author</a:t>
            </a:r>
            <a:r>
              <a:rPr lang="en" sz="1400" b="0">
                <a:solidFill>
                  <a:srgbClr val="434343"/>
                </a:solidFill>
                <a:latin typeface="Arial"/>
                <a:ea typeface="Arial"/>
                <a:cs typeface="Arial"/>
                <a:sym typeface="Arial"/>
              </a:rPr>
              <a:t>: Peter D. Turney</a:t>
            </a:r>
            <a:endParaRPr sz="1400" b="0">
              <a:solidFill>
                <a:srgbClr val="434343"/>
              </a:solidFill>
              <a:latin typeface="Arial"/>
              <a:ea typeface="Arial"/>
              <a:cs typeface="Arial"/>
              <a:sym typeface="Arial"/>
            </a:endParaRPr>
          </a:p>
          <a:p>
            <a:pPr marL="457200" lvl="0" indent="-308610" algn="l" rtl="0">
              <a:lnSpc>
                <a:spcPct val="115000"/>
              </a:lnSpc>
              <a:spcBef>
                <a:spcPts val="0"/>
              </a:spcBef>
              <a:spcAft>
                <a:spcPts val="0"/>
              </a:spcAft>
              <a:buSzPct val="100000"/>
              <a:buFont typeface="Arial"/>
              <a:buChar char="❏"/>
            </a:pPr>
            <a:r>
              <a:rPr lang="en" sz="1400">
                <a:solidFill>
                  <a:schemeClr val="dk1"/>
                </a:solidFill>
                <a:latin typeface="Arial"/>
                <a:ea typeface="Arial"/>
                <a:cs typeface="Arial"/>
                <a:sym typeface="Arial"/>
              </a:rPr>
              <a:t>Dataset</a:t>
            </a:r>
            <a:r>
              <a:rPr lang="en" sz="1400" b="0">
                <a:solidFill>
                  <a:srgbClr val="434343"/>
                </a:solidFill>
                <a:latin typeface="Arial"/>
                <a:ea typeface="Arial"/>
                <a:cs typeface="Arial"/>
                <a:sym typeface="Arial"/>
              </a:rPr>
              <a:t>: 410 reviews of 4 different domains i.e. automobiles, banks, movies and travel destinations from Epinions.</a:t>
            </a:r>
            <a:endParaRPr sz="1400" b="0">
              <a:solidFill>
                <a:srgbClr val="434343"/>
              </a:solidFill>
              <a:latin typeface="Arial"/>
              <a:ea typeface="Arial"/>
              <a:cs typeface="Arial"/>
              <a:sym typeface="Arial"/>
            </a:endParaRPr>
          </a:p>
          <a:p>
            <a:pPr marL="457200" lvl="0" indent="-308610" algn="l" rtl="0">
              <a:lnSpc>
                <a:spcPct val="115000"/>
              </a:lnSpc>
              <a:spcBef>
                <a:spcPts val="0"/>
              </a:spcBef>
              <a:spcAft>
                <a:spcPts val="0"/>
              </a:spcAft>
              <a:buSzPct val="100000"/>
              <a:buFont typeface="Arial"/>
              <a:buChar char="❏"/>
            </a:pPr>
            <a:r>
              <a:rPr lang="en" sz="1400">
                <a:solidFill>
                  <a:schemeClr val="dk1"/>
                </a:solidFill>
                <a:latin typeface="Arial"/>
                <a:ea typeface="Arial"/>
                <a:cs typeface="Arial"/>
                <a:sym typeface="Arial"/>
              </a:rPr>
              <a:t>Methodology</a:t>
            </a:r>
            <a:r>
              <a:rPr lang="en" sz="1400" b="0">
                <a:solidFill>
                  <a:srgbClr val="434343"/>
                </a:solidFill>
                <a:latin typeface="Arial"/>
                <a:ea typeface="Arial"/>
                <a:cs typeface="Arial"/>
                <a:sym typeface="Arial"/>
              </a:rPr>
              <a:t>: The algorithm has three steps: (1) extract phrases containing adjectives or adverbs, (2) estimate the semantic orientation of each phrase using </a:t>
            </a:r>
            <a:r>
              <a:rPr lang="en" sz="1400">
                <a:solidFill>
                  <a:srgbClr val="434343"/>
                </a:solidFill>
                <a:latin typeface="Arial"/>
                <a:ea typeface="Arial"/>
                <a:cs typeface="Arial"/>
                <a:sym typeface="Arial"/>
              </a:rPr>
              <a:t>PMI-IR</a:t>
            </a:r>
            <a:r>
              <a:rPr lang="en" sz="1400" b="0">
                <a:solidFill>
                  <a:srgbClr val="434343"/>
                </a:solidFill>
                <a:latin typeface="Arial"/>
                <a:ea typeface="Arial"/>
                <a:cs typeface="Arial"/>
                <a:sym typeface="Arial"/>
              </a:rPr>
              <a:t>, and (3) classify the review based on the average semantic orientation of the phrases.</a:t>
            </a:r>
            <a:endParaRPr sz="1400" b="0">
              <a:solidFill>
                <a:srgbClr val="434343"/>
              </a:solidFill>
              <a:latin typeface="Arial"/>
              <a:ea typeface="Arial"/>
              <a:cs typeface="Arial"/>
              <a:sym typeface="Arial"/>
            </a:endParaRPr>
          </a:p>
          <a:p>
            <a:pPr marL="0" lvl="0" indent="0" algn="l" rtl="0">
              <a:lnSpc>
                <a:spcPct val="115000"/>
              </a:lnSpc>
              <a:spcBef>
                <a:spcPts val="400"/>
              </a:spcBef>
              <a:spcAft>
                <a:spcPts val="1600"/>
              </a:spcAft>
              <a:buNone/>
            </a:pPr>
            <a:endParaRPr sz="1800" b="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idx="4294967295"/>
          </p:nvPr>
        </p:nvSpPr>
        <p:spPr>
          <a:xfrm>
            <a:off x="485525" y="270100"/>
            <a:ext cx="5197200" cy="768000"/>
          </a:xfrm>
          <a:prstGeom prst="rect">
            <a:avLst/>
          </a:prstGeom>
        </p:spPr>
        <p:txBody>
          <a:bodyPr spcFirstLastPara="1" wrap="square" lIns="91425" tIns="91425" rIns="91425" bIns="91425" anchor="t" anchorCtr="0">
            <a:noAutofit/>
          </a:bodyPr>
          <a:lstStyle/>
          <a:p>
            <a:pPr marL="0" lvl="0" indent="0" algn="l" rtl="0">
              <a:lnSpc>
                <a:spcPct val="115000"/>
              </a:lnSpc>
              <a:spcBef>
                <a:spcPts val="2000"/>
              </a:spcBef>
              <a:spcAft>
                <a:spcPts val="0"/>
              </a:spcAft>
              <a:buNone/>
            </a:pPr>
            <a:r>
              <a:rPr lang="en" sz="3600" b="0">
                <a:solidFill>
                  <a:schemeClr val="dk1"/>
                </a:solidFill>
                <a:latin typeface="Arial"/>
                <a:ea typeface="Arial"/>
                <a:cs typeface="Arial"/>
                <a:sym typeface="Arial"/>
              </a:rPr>
              <a:t>LITERATURE SURVEY</a:t>
            </a:r>
            <a:endParaRPr sz="3600" b="0">
              <a:solidFill>
                <a:schemeClr val="dk1"/>
              </a:solidFill>
              <a:latin typeface="Arial"/>
              <a:ea typeface="Arial"/>
              <a:cs typeface="Arial"/>
              <a:sym typeface="Arial"/>
            </a:endParaRPr>
          </a:p>
          <a:p>
            <a:pPr marL="0" lvl="0" indent="0" algn="l" rtl="0">
              <a:spcBef>
                <a:spcPts val="600"/>
              </a:spcBef>
              <a:spcAft>
                <a:spcPts val="1600"/>
              </a:spcAft>
              <a:buNone/>
            </a:pPr>
            <a:endParaRPr sz="3600">
              <a:solidFill>
                <a:schemeClr val="dk1"/>
              </a:solidFill>
              <a:latin typeface="Arial"/>
              <a:ea typeface="Arial"/>
              <a:cs typeface="Arial"/>
              <a:sym typeface="Arial"/>
            </a:endParaRPr>
          </a:p>
        </p:txBody>
      </p:sp>
      <p:sp>
        <p:nvSpPr>
          <p:cNvPr id="86" name="Google Shape;86;p15"/>
          <p:cNvSpPr txBox="1">
            <a:spLocks noGrp="1"/>
          </p:cNvSpPr>
          <p:nvPr>
            <p:ph type="title" idx="4294967295"/>
          </p:nvPr>
        </p:nvSpPr>
        <p:spPr>
          <a:xfrm>
            <a:off x="575950" y="1279225"/>
            <a:ext cx="8294700" cy="3067500"/>
          </a:xfrm>
          <a:prstGeom prst="rect">
            <a:avLst/>
          </a:prstGeom>
        </p:spPr>
        <p:txBody>
          <a:bodyPr spcFirstLastPara="1" wrap="square" lIns="91425" tIns="91425" rIns="91425" bIns="91425" anchor="t" anchorCtr="0">
            <a:normAutofit/>
          </a:bodyPr>
          <a:lstStyle/>
          <a:p>
            <a:pPr marL="457200" lvl="0" indent="-317500" algn="l" rtl="0">
              <a:lnSpc>
                <a:spcPct val="115000"/>
              </a:lnSpc>
              <a:spcBef>
                <a:spcPts val="1600"/>
              </a:spcBef>
              <a:spcAft>
                <a:spcPts val="0"/>
              </a:spcAft>
              <a:buClr>
                <a:schemeClr val="dk1"/>
              </a:buClr>
              <a:buSzPts val="1400"/>
              <a:buFont typeface="Arial"/>
              <a:buChar char="❏"/>
            </a:pPr>
            <a:r>
              <a:rPr lang="en" sz="1400">
                <a:solidFill>
                  <a:schemeClr val="dk1"/>
                </a:solidFill>
                <a:latin typeface="Arial"/>
                <a:ea typeface="Arial"/>
                <a:cs typeface="Arial"/>
                <a:sym typeface="Arial"/>
              </a:rPr>
              <a:t>Accuracy</a:t>
            </a:r>
            <a:endParaRPr sz="1800">
              <a:solidFill>
                <a:schemeClr val="dk1"/>
              </a:solidFill>
              <a:latin typeface="Lato"/>
              <a:ea typeface="Lato"/>
              <a:cs typeface="Lato"/>
              <a:sym typeface="Lato"/>
            </a:endParaRPr>
          </a:p>
        </p:txBody>
      </p:sp>
      <p:graphicFrame>
        <p:nvGraphicFramePr>
          <p:cNvPr id="87" name="Google Shape;87;p15"/>
          <p:cNvGraphicFramePr/>
          <p:nvPr/>
        </p:nvGraphicFramePr>
        <p:xfrm>
          <a:off x="1098425" y="1815050"/>
          <a:ext cx="5943600" cy="2134775"/>
        </p:xfrm>
        <a:graphic>
          <a:graphicData uri="http://schemas.openxmlformats.org/drawingml/2006/table">
            <a:tbl>
              <a:tblPr>
                <a:noFill/>
                <a:tableStyleId>{C073E86B-342B-46C8-8CFC-198DB95DE384}</a:tableStyleId>
              </a:tblPr>
              <a:tblGrid>
                <a:gridCol w="2981850">
                  <a:extLst>
                    <a:ext uri="{9D8B030D-6E8A-4147-A177-3AD203B41FA5}">
                      <a16:colId xmlns:a16="http://schemas.microsoft.com/office/drawing/2014/main" val="20000"/>
                    </a:ext>
                  </a:extLst>
                </a:gridCol>
                <a:gridCol w="2961750">
                  <a:extLst>
                    <a:ext uri="{9D8B030D-6E8A-4147-A177-3AD203B41FA5}">
                      <a16:colId xmlns:a16="http://schemas.microsoft.com/office/drawing/2014/main" val="20001"/>
                    </a:ext>
                  </a:extLst>
                </a:gridCol>
              </a:tblGrid>
              <a:tr h="422775">
                <a:tc>
                  <a:txBody>
                    <a:bodyPr/>
                    <a:lstStyle/>
                    <a:p>
                      <a:pPr marL="0" lvl="0" indent="0" algn="l" rtl="0">
                        <a:spcBef>
                          <a:spcPts val="0"/>
                        </a:spcBef>
                        <a:spcAft>
                          <a:spcPts val="0"/>
                        </a:spcAft>
                        <a:buNone/>
                      </a:pPr>
                      <a:r>
                        <a:rPr lang="en" b="1">
                          <a:solidFill>
                            <a:srgbClr val="434343"/>
                          </a:solidFill>
                        </a:rPr>
                        <a:t>Domain of review</a:t>
                      </a:r>
                      <a:endParaRPr b="1">
                        <a:solidFill>
                          <a:srgbClr val="434343"/>
                        </a:solidFill>
                      </a:endParaRPr>
                    </a:p>
                  </a:txBody>
                  <a:tcPr marL="63500" marR="63500" marT="63500" marB="63500"/>
                </a:tc>
                <a:tc>
                  <a:txBody>
                    <a:bodyPr/>
                    <a:lstStyle/>
                    <a:p>
                      <a:pPr marL="0" lvl="0" indent="0" algn="l" rtl="0">
                        <a:spcBef>
                          <a:spcPts val="0"/>
                        </a:spcBef>
                        <a:spcAft>
                          <a:spcPts val="0"/>
                        </a:spcAft>
                        <a:buNone/>
                      </a:pPr>
                      <a:r>
                        <a:rPr lang="en" b="1">
                          <a:solidFill>
                            <a:srgbClr val="434343"/>
                          </a:solidFill>
                        </a:rPr>
                        <a:t>Accuracy</a:t>
                      </a:r>
                      <a:endParaRPr b="1">
                        <a:solidFill>
                          <a:srgbClr val="434343"/>
                        </a:solidFill>
                      </a:endParaRPr>
                    </a:p>
                  </a:txBody>
                  <a:tcPr marL="63500" marR="63500" marT="63500" marB="63500"/>
                </a:tc>
                <a:extLst>
                  <a:ext uri="{0D108BD9-81ED-4DB2-BD59-A6C34878D82A}">
                    <a16:rowId xmlns:a16="http://schemas.microsoft.com/office/drawing/2014/main" val="10000"/>
                  </a:ext>
                </a:extLst>
              </a:tr>
              <a:tr h="342400">
                <a:tc>
                  <a:txBody>
                    <a:bodyPr/>
                    <a:lstStyle/>
                    <a:p>
                      <a:pPr marL="0" lvl="0" indent="0" algn="l" rtl="0">
                        <a:spcBef>
                          <a:spcPts val="0"/>
                        </a:spcBef>
                        <a:spcAft>
                          <a:spcPts val="0"/>
                        </a:spcAft>
                        <a:buNone/>
                      </a:pPr>
                      <a:r>
                        <a:rPr lang="en">
                          <a:solidFill>
                            <a:srgbClr val="434343"/>
                          </a:solidFill>
                        </a:rPr>
                        <a:t>Automobiles</a:t>
                      </a:r>
                      <a:endParaRPr>
                        <a:solidFill>
                          <a:srgbClr val="434343"/>
                        </a:solidFill>
                      </a:endParaRPr>
                    </a:p>
                  </a:txBody>
                  <a:tcPr marL="63500" marR="63500" marT="63500" marB="63500"/>
                </a:tc>
                <a:tc>
                  <a:txBody>
                    <a:bodyPr/>
                    <a:lstStyle/>
                    <a:p>
                      <a:pPr marL="0" lvl="0" indent="0" algn="l" rtl="0">
                        <a:spcBef>
                          <a:spcPts val="0"/>
                        </a:spcBef>
                        <a:spcAft>
                          <a:spcPts val="0"/>
                        </a:spcAft>
                        <a:buNone/>
                      </a:pPr>
                      <a:r>
                        <a:rPr lang="en">
                          <a:solidFill>
                            <a:srgbClr val="434343"/>
                          </a:solidFill>
                        </a:rPr>
                        <a:t>84.00 %</a:t>
                      </a:r>
                      <a:endParaRPr>
                        <a:solidFill>
                          <a:srgbClr val="434343"/>
                        </a:solidFill>
                      </a:endParaRPr>
                    </a:p>
                  </a:txBody>
                  <a:tcPr marL="63500" marR="63500" marT="63500" marB="63500"/>
                </a:tc>
                <a:extLst>
                  <a:ext uri="{0D108BD9-81ED-4DB2-BD59-A6C34878D82A}">
                    <a16:rowId xmlns:a16="http://schemas.microsoft.com/office/drawing/2014/main" val="10001"/>
                  </a:ext>
                </a:extLst>
              </a:tr>
              <a:tr h="342400">
                <a:tc>
                  <a:txBody>
                    <a:bodyPr/>
                    <a:lstStyle/>
                    <a:p>
                      <a:pPr marL="0" lvl="0" indent="0" algn="l" rtl="0">
                        <a:spcBef>
                          <a:spcPts val="0"/>
                        </a:spcBef>
                        <a:spcAft>
                          <a:spcPts val="0"/>
                        </a:spcAft>
                        <a:buNone/>
                      </a:pPr>
                      <a:r>
                        <a:rPr lang="en">
                          <a:solidFill>
                            <a:srgbClr val="434343"/>
                          </a:solidFill>
                        </a:rPr>
                        <a:t>Banks</a:t>
                      </a:r>
                      <a:endParaRPr>
                        <a:solidFill>
                          <a:srgbClr val="434343"/>
                        </a:solidFill>
                      </a:endParaRPr>
                    </a:p>
                  </a:txBody>
                  <a:tcPr marL="63500" marR="63500" marT="63500" marB="63500"/>
                </a:tc>
                <a:tc>
                  <a:txBody>
                    <a:bodyPr/>
                    <a:lstStyle/>
                    <a:p>
                      <a:pPr marL="0" lvl="0" indent="0" algn="l" rtl="0">
                        <a:spcBef>
                          <a:spcPts val="0"/>
                        </a:spcBef>
                        <a:spcAft>
                          <a:spcPts val="0"/>
                        </a:spcAft>
                        <a:buNone/>
                      </a:pPr>
                      <a:r>
                        <a:rPr lang="en">
                          <a:solidFill>
                            <a:srgbClr val="434343"/>
                          </a:solidFill>
                        </a:rPr>
                        <a:t>80.00 %</a:t>
                      </a:r>
                      <a:endParaRPr>
                        <a:solidFill>
                          <a:srgbClr val="434343"/>
                        </a:solidFill>
                      </a:endParaRPr>
                    </a:p>
                  </a:txBody>
                  <a:tcPr marL="63500" marR="63500" marT="63500" marB="63500"/>
                </a:tc>
                <a:extLst>
                  <a:ext uri="{0D108BD9-81ED-4DB2-BD59-A6C34878D82A}">
                    <a16:rowId xmlns:a16="http://schemas.microsoft.com/office/drawing/2014/main" val="10002"/>
                  </a:ext>
                </a:extLst>
              </a:tr>
              <a:tr h="342400">
                <a:tc>
                  <a:txBody>
                    <a:bodyPr/>
                    <a:lstStyle/>
                    <a:p>
                      <a:pPr marL="0" lvl="0" indent="0" algn="l" rtl="0">
                        <a:spcBef>
                          <a:spcPts val="0"/>
                        </a:spcBef>
                        <a:spcAft>
                          <a:spcPts val="0"/>
                        </a:spcAft>
                        <a:buNone/>
                      </a:pPr>
                      <a:r>
                        <a:rPr lang="en">
                          <a:solidFill>
                            <a:srgbClr val="434343"/>
                          </a:solidFill>
                        </a:rPr>
                        <a:t>Movies</a:t>
                      </a:r>
                      <a:endParaRPr>
                        <a:solidFill>
                          <a:srgbClr val="434343"/>
                        </a:solidFill>
                      </a:endParaRPr>
                    </a:p>
                  </a:txBody>
                  <a:tcPr marL="63500" marR="63500" marT="63500" marB="63500"/>
                </a:tc>
                <a:tc>
                  <a:txBody>
                    <a:bodyPr/>
                    <a:lstStyle/>
                    <a:p>
                      <a:pPr marL="0" lvl="0" indent="0" algn="l" rtl="0">
                        <a:spcBef>
                          <a:spcPts val="0"/>
                        </a:spcBef>
                        <a:spcAft>
                          <a:spcPts val="0"/>
                        </a:spcAft>
                        <a:buNone/>
                      </a:pPr>
                      <a:r>
                        <a:rPr lang="en">
                          <a:solidFill>
                            <a:srgbClr val="434343"/>
                          </a:solidFill>
                        </a:rPr>
                        <a:t>65.83 %</a:t>
                      </a:r>
                      <a:endParaRPr>
                        <a:solidFill>
                          <a:srgbClr val="434343"/>
                        </a:solidFill>
                      </a:endParaRPr>
                    </a:p>
                  </a:txBody>
                  <a:tcPr marL="63500" marR="63500" marT="63500" marB="63500"/>
                </a:tc>
                <a:extLst>
                  <a:ext uri="{0D108BD9-81ED-4DB2-BD59-A6C34878D82A}">
                    <a16:rowId xmlns:a16="http://schemas.microsoft.com/office/drawing/2014/main" val="10003"/>
                  </a:ext>
                </a:extLst>
              </a:tr>
              <a:tr h="342400">
                <a:tc>
                  <a:txBody>
                    <a:bodyPr/>
                    <a:lstStyle/>
                    <a:p>
                      <a:pPr marL="0" lvl="0" indent="0" algn="l" rtl="0">
                        <a:spcBef>
                          <a:spcPts val="0"/>
                        </a:spcBef>
                        <a:spcAft>
                          <a:spcPts val="0"/>
                        </a:spcAft>
                        <a:buNone/>
                      </a:pPr>
                      <a:r>
                        <a:rPr lang="en">
                          <a:solidFill>
                            <a:srgbClr val="434343"/>
                          </a:solidFill>
                        </a:rPr>
                        <a:t>Travel Destinations</a:t>
                      </a:r>
                      <a:endParaRPr>
                        <a:solidFill>
                          <a:srgbClr val="434343"/>
                        </a:solidFill>
                      </a:endParaRPr>
                    </a:p>
                  </a:txBody>
                  <a:tcPr marL="63500" marR="63500" marT="63500" marB="63500"/>
                </a:tc>
                <a:tc>
                  <a:txBody>
                    <a:bodyPr/>
                    <a:lstStyle/>
                    <a:p>
                      <a:pPr marL="0" lvl="0" indent="0" algn="l" rtl="0">
                        <a:spcBef>
                          <a:spcPts val="0"/>
                        </a:spcBef>
                        <a:spcAft>
                          <a:spcPts val="0"/>
                        </a:spcAft>
                        <a:buNone/>
                      </a:pPr>
                      <a:r>
                        <a:rPr lang="en">
                          <a:solidFill>
                            <a:srgbClr val="434343"/>
                          </a:solidFill>
                        </a:rPr>
                        <a:t>70.53 %</a:t>
                      </a:r>
                      <a:endParaRPr>
                        <a:solidFill>
                          <a:srgbClr val="434343"/>
                        </a:solidFill>
                      </a:endParaRPr>
                    </a:p>
                  </a:txBody>
                  <a:tcPr marL="63500" marR="63500" marT="63500" marB="63500"/>
                </a:tc>
                <a:extLst>
                  <a:ext uri="{0D108BD9-81ED-4DB2-BD59-A6C34878D82A}">
                    <a16:rowId xmlns:a16="http://schemas.microsoft.com/office/drawing/2014/main" val="10004"/>
                  </a:ext>
                </a:extLst>
              </a:tr>
              <a:tr h="342400">
                <a:tc>
                  <a:txBody>
                    <a:bodyPr/>
                    <a:lstStyle/>
                    <a:p>
                      <a:pPr marL="0" lvl="0" indent="0" algn="l" rtl="0">
                        <a:spcBef>
                          <a:spcPts val="0"/>
                        </a:spcBef>
                        <a:spcAft>
                          <a:spcPts val="0"/>
                        </a:spcAft>
                        <a:buNone/>
                      </a:pPr>
                      <a:r>
                        <a:rPr lang="en" u="sng">
                          <a:solidFill>
                            <a:srgbClr val="434343"/>
                          </a:solidFill>
                        </a:rPr>
                        <a:t>Average accuracy</a:t>
                      </a:r>
                      <a:endParaRPr u="sng">
                        <a:solidFill>
                          <a:srgbClr val="434343"/>
                        </a:solidFill>
                      </a:endParaRPr>
                    </a:p>
                  </a:txBody>
                  <a:tcPr marL="63500" marR="63500" marT="63500" marB="63500"/>
                </a:tc>
                <a:tc>
                  <a:txBody>
                    <a:bodyPr/>
                    <a:lstStyle/>
                    <a:p>
                      <a:pPr marL="0" lvl="0" indent="0" algn="l" rtl="0">
                        <a:spcBef>
                          <a:spcPts val="0"/>
                        </a:spcBef>
                        <a:spcAft>
                          <a:spcPts val="0"/>
                        </a:spcAft>
                        <a:buNone/>
                      </a:pPr>
                      <a:r>
                        <a:rPr lang="en" u="sng">
                          <a:solidFill>
                            <a:srgbClr val="434343"/>
                          </a:solidFill>
                        </a:rPr>
                        <a:t>74.39%</a:t>
                      </a:r>
                      <a:endParaRPr u="sng">
                        <a:solidFill>
                          <a:srgbClr val="434343"/>
                        </a:solidFill>
                      </a:endParaRPr>
                    </a:p>
                  </a:txBody>
                  <a:tcPr marL="63500" marR="63500" marT="63500" marB="63500"/>
                </a:tc>
                <a:extLst>
                  <a:ext uri="{0D108BD9-81ED-4DB2-BD59-A6C34878D82A}">
                    <a16:rowId xmlns:a16="http://schemas.microsoft.com/office/drawing/2014/main" val="10005"/>
                  </a:ext>
                </a:extLst>
              </a:tr>
            </a:tbl>
          </a:graphicData>
        </a:graphic>
      </p:graphicFrame>
      <p:sp>
        <p:nvSpPr>
          <p:cNvPr id="88" name="Google Shape;88;p15"/>
          <p:cNvSpPr txBox="1"/>
          <p:nvPr/>
        </p:nvSpPr>
        <p:spPr>
          <a:xfrm>
            <a:off x="1098425" y="1982450"/>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600"/>
              </a:spcBef>
              <a:spcAft>
                <a:spcPts val="400"/>
              </a:spcAft>
              <a:buNone/>
            </a:pPr>
            <a:r>
              <a:rPr lang="en">
                <a:solidFill>
                  <a:srgbClr val="434343"/>
                </a:solidFill>
              </a:rPr>
              <a:t>: </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idx="4294967295"/>
          </p:nvPr>
        </p:nvSpPr>
        <p:spPr>
          <a:xfrm>
            <a:off x="485525" y="270100"/>
            <a:ext cx="5197200" cy="768000"/>
          </a:xfrm>
          <a:prstGeom prst="rect">
            <a:avLst/>
          </a:prstGeom>
        </p:spPr>
        <p:txBody>
          <a:bodyPr spcFirstLastPara="1" wrap="square" lIns="91425" tIns="91425" rIns="91425" bIns="91425" anchor="t" anchorCtr="0">
            <a:noAutofit/>
          </a:bodyPr>
          <a:lstStyle/>
          <a:p>
            <a:pPr marL="0" lvl="0" indent="0" algn="l" rtl="0">
              <a:lnSpc>
                <a:spcPct val="115000"/>
              </a:lnSpc>
              <a:spcBef>
                <a:spcPts val="2000"/>
              </a:spcBef>
              <a:spcAft>
                <a:spcPts val="0"/>
              </a:spcAft>
              <a:buNone/>
            </a:pPr>
            <a:r>
              <a:rPr lang="en" sz="3600" b="0">
                <a:solidFill>
                  <a:schemeClr val="dk1"/>
                </a:solidFill>
                <a:latin typeface="Arial"/>
                <a:ea typeface="Arial"/>
                <a:cs typeface="Arial"/>
                <a:sym typeface="Arial"/>
              </a:rPr>
              <a:t>LITERATURE SURVEY</a:t>
            </a:r>
            <a:endParaRPr sz="3600" b="0">
              <a:solidFill>
                <a:schemeClr val="dk1"/>
              </a:solidFill>
              <a:latin typeface="Arial"/>
              <a:ea typeface="Arial"/>
              <a:cs typeface="Arial"/>
              <a:sym typeface="Arial"/>
            </a:endParaRPr>
          </a:p>
          <a:p>
            <a:pPr marL="0" lvl="0" indent="0" algn="l" rtl="0">
              <a:spcBef>
                <a:spcPts val="600"/>
              </a:spcBef>
              <a:spcAft>
                <a:spcPts val="1600"/>
              </a:spcAft>
              <a:buNone/>
            </a:pPr>
            <a:endParaRPr sz="3600">
              <a:solidFill>
                <a:schemeClr val="dk1"/>
              </a:solidFill>
              <a:latin typeface="Arial"/>
              <a:ea typeface="Arial"/>
              <a:cs typeface="Arial"/>
              <a:sym typeface="Arial"/>
            </a:endParaRPr>
          </a:p>
        </p:txBody>
      </p:sp>
      <p:sp>
        <p:nvSpPr>
          <p:cNvPr id="94" name="Google Shape;94;p16"/>
          <p:cNvSpPr txBox="1">
            <a:spLocks noGrp="1"/>
          </p:cNvSpPr>
          <p:nvPr>
            <p:ph type="title" idx="4294967295"/>
          </p:nvPr>
        </p:nvSpPr>
        <p:spPr>
          <a:xfrm>
            <a:off x="575950" y="1279225"/>
            <a:ext cx="8294700" cy="30675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800"/>
              </a:spcBef>
              <a:spcAft>
                <a:spcPts val="0"/>
              </a:spcAft>
              <a:buNone/>
            </a:pPr>
            <a:r>
              <a:rPr lang="en" sz="1600">
                <a:solidFill>
                  <a:srgbClr val="FF0000"/>
                </a:solidFill>
                <a:latin typeface="Times New Roman"/>
                <a:ea typeface="Times New Roman"/>
                <a:cs typeface="Times New Roman"/>
                <a:sym typeface="Times New Roman"/>
              </a:rPr>
              <a:t>Research Paper 2:</a:t>
            </a:r>
            <a:endParaRPr sz="1600">
              <a:solidFill>
                <a:srgbClr val="FF0000"/>
              </a:solidFill>
              <a:latin typeface="Times New Roman"/>
              <a:ea typeface="Times New Roman"/>
              <a:cs typeface="Times New Roman"/>
              <a:sym typeface="Times New Roman"/>
            </a:endParaRPr>
          </a:p>
          <a:p>
            <a:pPr marL="457200" lvl="0" indent="-308610" algn="l" rtl="0">
              <a:lnSpc>
                <a:spcPct val="115000"/>
              </a:lnSpc>
              <a:spcBef>
                <a:spcPts val="1600"/>
              </a:spcBef>
              <a:spcAft>
                <a:spcPts val="0"/>
              </a:spcAft>
              <a:buSzPct val="100000"/>
              <a:buFont typeface="Arial"/>
              <a:buChar char="❏"/>
            </a:pPr>
            <a:r>
              <a:rPr lang="en" sz="1400">
                <a:solidFill>
                  <a:schemeClr val="dk1"/>
                </a:solidFill>
                <a:highlight>
                  <a:schemeClr val="lt1"/>
                </a:highlight>
                <a:latin typeface="Arial"/>
                <a:ea typeface="Arial"/>
                <a:cs typeface="Arial"/>
                <a:sym typeface="Arial"/>
              </a:rPr>
              <a:t>Title</a:t>
            </a:r>
            <a:r>
              <a:rPr lang="en" sz="1400" b="0">
                <a:solidFill>
                  <a:srgbClr val="434343"/>
                </a:solidFill>
                <a:latin typeface="Arial"/>
                <a:ea typeface="Arial"/>
                <a:cs typeface="Arial"/>
                <a:sym typeface="Arial"/>
              </a:rPr>
              <a:t>: Sentiment analysis of financial news using unsupervised approach</a:t>
            </a:r>
            <a:endParaRPr sz="1400" b="0">
              <a:solidFill>
                <a:srgbClr val="434343"/>
              </a:solidFill>
              <a:latin typeface="Arial"/>
              <a:ea typeface="Arial"/>
              <a:cs typeface="Arial"/>
              <a:sym typeface="Arial"/>
            </a:endParaRPr>
          </a:p>
          <a:p>
            <a:pPr marL="457200" lvl="0" indent="-308610" algn="l" rtl="0">
              <a:lnSpc>
                <a:spcPct val="115000"/>
              </a:lnSpc>
              <a:spcBef>
                <a:spcPts val="0"/>
              </a:spcBef>
              <a:spcAft>
                <a:spcPts val="0"/>
              </a:spcAft>
              <a:buSzPct val="100000"/>
              <a:buFont typeface="Arial"/>
              <a:buChar char="❏"/>
            </a:pPr>
            <a:r>
              <a:rPr lang="en" sz="1400">
                <a:solidFill>
                  <a:schemeClr val="dk1"/>
                </a:solidFill>
                <a:highlight>
                  <a:schemeClr val="lt1"/>
                </a:highlight>
                <a:latin typeface="Arial"/>
                <a:ea typeface="Arial"/>
                <a:cs typeface="Arial"/>
                <a:sym typeface="Arial"/>
              </a:rPr>
              <a:t>Link</a:t>
            </a:r>
            <a:r>
              <a:rPr lang="en" sz="1400" b="0">
                <a:solidFill>
                  <a:srgbClr val="434343"/>
                </a:solidFill>
                <a:latin typeface="Arial"/>
                <a:ea typeface="Arial"/>
                <a:cs typeface="Arial"/>
                <a:sym typeface="Arial"/>
              </a:rPr>
              <a:t>: </a:t>
            </a:r>
            <a:r>
              <a:rPr lang="en" sz="1400" b="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https://www.sciencedirect.com/science/article/pii/S1877050920307912</a:t>
            </a:r>
            <a:endParaRPr sz="1400" b="0">
              <a:solidFill>
                <a:srgbClr val="434343"/>
              </a:solidFill>
              <a:latin typeface="Arial"/>
              <a:ea typeface="Arial"/>
              <a:cs typeface="Arial"/>
              <a:sym typeface="Arial"/>
            </a:endParaRPr>
          </a:p>
          <a:p>
            <a:pPr marL="457200" lvl="0" indent="-308610" algn="l" rtl="0">
              <a:lnSpc>
                <a:spcPct val="115000"/>
              </a:lnSpc>
              <a:spcBef>
                <a:spcPts val="0"/>
              </a:spcBef>
              <a:spcAft>
                <a:spcPts val="0"/>
              </a:spcAft>
              <a:buSzPct val="100000"/>
              <a:buFont typeface="Arial"/>
              <a:buChar char="❏"/>
            </a:pPr>
            <a:r>
              <a:rPr lang="en" sz="1400">
                <a:solidFill>
                  <a:schemeClr val="dk1"/>
                </a:solidFill>
                <a:latin typeface="Arial"/>
                <a:ea typeface="Arial"/>
                <a:cs typeface="Arial"/>
                <a:sym typeface="Arial"/>
              </a:rPr>
              <a:t>Author</a:t>
            </a:r>
            <a:r>
              <a:rPr lang="en" sz="1400" b="0">
                <a:solidFill>
                  <a:srgbClr val="434343"/>
                </a:solidFill>
                <a:latin typeface="Arial"/>
                <a:ea typeface="Arial"/>
                <a:cs typeface="Arial"/>
                <a:sym typeface="Arial"/>
              </a:rPr>
              <a:t>: Anita Yadav, C K Jha, Aditi Sharan, Vikrant Vaish</a:t>
            </a:r>
            <a:endParaRPr sz="1400" b="0">
              <a:solidFill>
                <a:srgbClr val="434343"/>
              </a:solidFill>
              <a:latin typeface="Arial"/>
              <a:ea typeface="Arial"/>
              <a:cs typeface="Arial"/>
              <a:sym typeface="Arial"/>
            </a:endParaRPr>
          </a:p>
          <a:p>
            <a:pPr marL="457200" lvl="0" indent="-308610" algn="l" rtl="0">
              <a:lnSpc>
                <a:spcPct val="115000"/>
              </a:lnSpc>
              <a:spcBef>
                <a:spcPts val="0"/>
              </a:spcBef>
              <a:spcAft>
                <a:spcPts val="0"/>
              </a:spcAft>
              <a:buSzPct val="100000"/>
              <a:buFont typeface="Arial"/>
              <a:buChar char="❏"/>
            </a:pPr>
            <a:r>
              <a:rPr lang="en" sz="1400">
                <a:solidFill>
                  <a:schemeClr val="dk1"/>
                </a:solidFill>
                <a:latin typeface="Arial"/>
                <a:ea typeface="Arial"/>
                <a:cs typeface="Arial"/>
                <a:sym typeface="Arial"/>
              </a:rPr>
              <a:t>Dataset</a:t>
            </a:r>
            <a:r>
              <a:rPr lang="en" sz="1400" b="0">
                <a:solidFill>
                  <a:srgbClr val="434343"/>
                </a:solidFill>
                <a:latin typeface="Arial"/>
                <a:ea typeface="Arial"/>
                <a:cs typeface="Arial"/>
                <a:sym typeface="Arial"/>
              </a:rPr>
              <a:t>: Data collected from various online sources for TCS company and manually labelled by domain experts.</a:t>
            </a:r>
            <a:endParaRPr sz="1400" b="0">
              <a:solidFill>
                <a:srgbClr val="434343"/>
              </a:solidFill>
              <a:latin typeface="Arial"/>
              <a:ea typeface="Arial"/>
              <a:cs typeface="Arial"/>
              <a:sym typeface="Arial"/>
            </a:endParaRPr>
          </a:p>
          <a:p>
            <a:pPr marL="457200" lvl="0" indent="-308610" algn="l" rtl="0">
              <a:lnSpc>
                <a:spcPct val="115000"/>
              </a:lnSpc>
              <a:spcBef>
                <a:spcPts val="0"/>
              </a:spcBef>
              <a:spcAft>
                <a:spcPts val="0"/>
              </a:spcAft>
              <a:buSzPct val="100000"/>
              <a:buFont typeface="Arial"/>
              <a:buChar char="❏"/>
            </a:pPr>
            <a:r>
              <a:rPr lang="en" sz="1400">
                <a:solidFill>
                  <a:schemeClr val="dk1"/>
                </a:solidFill>
                <a:latin typeface="Arial"/>
                <a:ea typeface="Arial"/>
                <a:cs typeface="Arial"/>
                <a:sym typeface="Arial"/>
              </a:rPr>
              <a:t>Methodology</a:t>
            </a:r>
            <a:r>
              <a:rPr lang="en" sz="1400" b="0">
                <a:solidFill>
                  <a:srgbClr val="434343"/>
                </a:solidFill>
                <a:latin typeface="Arial"/>
                <a:ea typeface="Arial"/>
                <a:cs typeface="Arial"/>
                <a:sym typeface="Arial"/>
              </a:rPr>
              <a:t>:  </a:t>
            </a:r>
            <a:r>
              <a:rPr lang="en" sz="1400" b="0" u="sng">
                <a:solidFill>
                  <a:srgbClr val="434343"/>
                </a:solidFill>
                <a:latin typeface="Arial"/>
                <a:ea typeface="Arial"/>
                <a:cs typeface="Arial"/>
                <a:sym typeface="Arial"/>
              </a:rPr>
              <a:t>Step1 </a:t>
            </a:r>
            <a:r>
              <a:rPr lang="en" sz="1400" b="0">
                <a:solidFill>
                  <a:srgbClr val="434343"/>
                </a:solidFill>
                <a:latin typeface="Arial"/>
                <a:ea typeface="Arial"/>
                <a:cs typeface="Arial"/>
                <a:sym typeface="Arial"/>
              </a:rPr>
              <a:t>- Extracting phrases using three different approaches namely 1. Turney’s pattern, 2. POS using seed set(Hybrid), 3. Noun-verb combinations.</a:t>
            </a:r>
            <a:endParaRPr sz="1400" b="0">
              <a:solidFill>
                <a:srgbClr val="434343"/>
              </a:solidFill>
              <a:latin typeface="Arial"/>
              <a:ea typeface="Arial"/>
              <a:cs typeface="Arial"/>
              <a:sym typeface="Arial"/>
            </a:endParaRPr>
          </a:p>
          <a:p>
            <a:pPr marL="457200" lvl="0" indent="-308610" algn="l" rtl="0">
              <a:lnSpc>
                <a:spcPct val="115000"/>
              </a:lnSpc>
              <a:spcBef>
                <a:spcPts val="0"/>
              </a:spcBef>
              <a:spcAft>
                <a:spcPts val="0"/>
              </a:spcAft>
              <a:buSzPct val="100000"/>
              <a:buFont typeface="Arial"/>
              <a:buChar char="❏"/>
            </a:pPr>
            <a:r>
              <a:rPr lang="en" sz="1400" b="0" u="sng">
                <a:solidFill>
                  <a:srgbClr val="434343"/>
                </a:solidFill>
                <a:latin typeface="Arial"/>
                <a:ea typeface="Arial"/>
                <a:cs typeface="Arial"/>
                <a:sym typeface="Arial"/>
              </a:rPr>
              <a:t>Step </a:t>
            </a:r>
            <a:r>
              <a:rPr lang="en" sz="1400" b="0">
                <a:solidFill>
                  <a:srgbClr val="434343"/>
                </a:solidFill>
                <a:latin typeface="Arial"/>
                <a:ea typeface="Arial"/>
                <a:cs typeface="Arial"/>
                <a:sym typeface="Arial"/>
              </a:rPr>
              <a:t>2 - Finding PMI of phrases with sentiment indicators.</a:t>
            </a:r>
            <a:endParaRPr sz="1400" b="0">
              <a:solidFill>
                <a:srgbClr val="434343"/>
              </a:solidFill>
              <a:latin typeface="Arial"/>
              <a:ea typeface="Arial"/>
              <a:cs typeface="Arial"/>
              <a:sym typeface="Arial"/>
            </a:endParaRPr>
          </a:p>
          <a:p>
            <a:pPr marL="457200" lvl="0" indent="-308610" algn="l" rtl="0">
              <a:lnSpc>
                <a:spcPct val="115000"/>
              </a:lnSpc>
              <a:spcBef>
                <a:spcPts val="0"/>
              </a:spcBef>
              <a:spcAft>
                <a:spcPts val="0"/>
              </a:spcAft>
              <a:buSzPct val="100000"/>
              <a:buFont typeface="Arial"/>
              <a:buChar char="❏"/>
            </a:pPr>
            <a:r>
              <a:rPr lang="en" sz="1400" b="0" u="sng">
                <a:solidFill>
                  <a:srgbClr val="434343"/>
                </a:solidFill>
                <a:latin typeface="Arial"/>
                <a:ea typeface="Arial"/>
                <a:cs typeface="Arial"/>
                <a:sym typeface="Arial"/>
              </a:rPr>
              <a:t>Step </a:t>
            </a:r>
            <a:r>
              <a:rPr lang="en" sz="1400" b="0">
                <a:solidFill>
                  <a:srgbClr val="434343"/>
                </a:solidFill>
                <a:latin typeface="Arial"/>
                <a:ea typeface="Arial"/>
                <a:cs typeface="Arial"/>
                <a:sym typeface="Arial"/>
              </a:rPr>
              <a:t>3 - Calculating average SO of documents.</a:t>
            </a:r>
            <a:endParaRPr sz="1400" b="0">
              <a:solidFill>
                <a:srgbClr val="434343"/>
              </a:solidFill>
              <a:latin typeface="Arial"/>
              <a:ea typeface="Arial"/>
              <a:cs typeface="Arial"/>
              <a:sym typeface="Arial"/>
            </a:endParaRPr>
          </a:p>
          <a:p>
            <a:pPr marL="457200" lvl="0" indent="-308610" algn="l" rtl="0">
              <a:lnSpc>
                <a:spcPct val="115000"/>
              </a:lnSpc>
              <a:spcBef>
                <a:spcPts val="0"/>
              </a:spcBef>
              <a:spcAft>
                <a:spcPts val="0"/>
              </a:spcAft>
              <a:buSzPct val="100000"/>
              <a:buFont typeface="Arial"/>
              <a:buChar char="❏"/>
            </a:pPr>
            <a:r>
              <a:rPr lang="en" sz="1400">
                <a:solidFill>
                  <a:schemeClr val="dk1"/>
                </a:solidFill>
                <a:latin typeface="Arial"/>
                <a:ea typeface="Arial"/>
                <a:cs typeface="Arial"/>
                <a:sym typeface="Arial"/>
              </a:rPr>
              <a:t>Accuracy</a:t>
            </a:r>
            <a:r>
              <a:rPr lang="en" sz="1400" b="0">
                <a:solidFill>
                  <a:srgbClr val="434343"/>
                </a:solidFill>
                <a:latin typeface="Arial"/>
                <a:ea typeface="Arial"/>
                <a:cs typeface="Arial"/>
                <a:sym typeface="Arial"/>
              </a:rPr>
              <a:t>: The accuracy is found out to be in the following order </a:t>
            </a:r>
            <a:endParaRPr sz="1400" b="0">
              <a:solidFill>
                <a:srgbClr val="434343"/>
              </a:solidFill>
              <a:latin typeface="Arial"/>
              <a:ea typeface="Arial"/>
              <a:cs typeface="Arial"/>
              <a:sym typeface="Arial"/>
            </a:endParaRPr>
          </a:p>
          <a:p>
            <a:pPr marL="457200" lvl="0" indent="-308610" algn="l" rtl="0">
              <a:lnSpc>
                <a:spcPct val="115000"/>
              </a:lnSpc>
              <a:spcBef>
                <a:spcPts val="0"/>
              </a:spcBef>
              <a:spcAft>
                <a:spcPts val="0"/>
              </a:spcAft>
              <a:buSzPct val="100000"/>
              <a:buFont typeface="Arial"/>
              <a:buChar char="❏"/>
            </a:pPr>
            <a:r>
              <a:rPr lang="en" sz="1400" b="0">
                <a:solidFill>
                  <a:srgbClr val="434343"/>
                </a:solidFill>
                <a:latin typeface="Arial"/>
                <a:ea typeface="Arial"/>
                <a:cs typeface="Arial"/>
                <a:sym typeface="Arial"/>
              </a:rPr>
              <a:t>Noun-verb approach &gt; Hybrid approach &gt; Turney’s approach</a:t>
            </a:r>
            <a:endParaRPr sz="1400" b="0">
              <a:solidFill>
                <a:srgbClr val="434343"/>
              </a:solidFill>
              <a:latin typeface="Arial"/>
              <a:ea typeface="Arial"/>
              <a:cs typeface="Arial"/>
              <a:sym typeface="Arial"/>
            </a:endParaRPr>
          </a:p>
          <a:p>
            <a:pPr marL="0" lvl="0" indent="0" algn="l" rtl="0">
              <a:lnSpc>
                <a:spcPct val="115000"/>
              </a:lnSpc>
              <a:spcBef>
                <a:spcPts val="400"/>
              </a:spcBef>
              <a:spcAft>
                <a:spcPts val="1600"/>
              </a:spcAft>
              <a:buNone/>
            </a:pPr>
            <a:endParaRPr sz="1800" b="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00" name="Google Shape;100;p1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01" name="Google Shape;101;p17"/>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Dataset</a:t>
            </a:r>
            <a:endParaRPr sz="3000" b="1">
              <a:solidFill>
                <a:schemeClr val="lt2"/>
              </a:solidFill>
              <a:latin typeface="Raleway"/>
              <a:ea typeface="Raleway"/>
              <a:cs typeface="Raleway"/>
              <a:sym typeface="Raleway"/>
            </a:endParaRPr>
          </a:p>
        </p:txBody>
      </p:sp>
      <p:sp>
        <p:nvSpPr>
          <p:cNvPr id="102" name="Google Shape;102;p17"/>
          <p:cNvSpPr txBox="1">
            <a:spLocks noGrp="1"/>
          </p:cNvSpPr>
          <p:nvPr>
            <p:ph type="body" idx="4294967295"/>
          </p:nvPr>
        </p:nvSpPr>
        <p:spPr>
          <a:xfrm>
            <a:off x="2855550" y="1377480"/>
            <a:ext cx="3432900" cy="3327900"/>
          </a:xfrm>
          <a:prstGeom prst="rect">
            <a:avLst/>
          </a:prstGeom>
        </p:spPr>
        <p:txBody>
          <a:bodyPr spcFirstLastPara="1" wrap="square" lIns="91425" tIns="91425" rIns="91425" bIns="91425" anchor="t" anchorCtr="0">
            <a:normAutofit fontScale="92500" lnSpcReduction="20000"/>
          </a:bodyPr>
          <a:lstStyle/>
          <a:p>
            <a:pPr marL="457200" lvl="0" indent="-317500" algn="l" rtl="0">
              <a:spcBef>
                <a:spcPts val="0"/>
              </a:spcBef>
              <a:spcAft>
                <a:spcPts val="0"/>
              </a:spcAft>
              <a:buClr>
                <a:schemeClr val="dk1"/>
              </a:buClr>
              <a:buSzPts val="1400"/>
              <a:buFont typeface="Raleway"/>
              <a:buChar char="➔"/>
            </a:pPr>
            <a:r>
              <a:rPr lang="en" sz="1400" b="1" dirty="0">
                <a:solidFill>
                  <a:schemeClr val="dk1"/>
                </a:solidFill>
                <a:latin typeface="Raleway"/>
                <a:ea typeface="Raleway"/>
                <a:cs typeface="Raleway"/>
                <a:sym typeface="Raleway"/>
              </a:rPr>
              <a:t>Link</a:t>
            </a:r>
            <a:br>
              <a:rPr lang="en" sz="1400" dirty="0">
                <a:latin typeface="Raleway"/>
                <a:ea typeface="Raleway"/>
                <a:cs typeface="Raleway"/>
                <a:sym typeface="Raleway"/>
              </a:rPr>
            </a:br>
            <a:r>
              <a:rPr lang="en-IN" sz="1400" dirty="0">
                <a:latin typeface="Raleway"/>
                <a:ea typeface="Raleway"/>
                <a:cs typeface="Raleway"/>
                <a:sym typeface="Raleway"/>
                <a:hlinkClick r:id="rId5"/>
              </a:rPr>
              <a:t>https://github.com/sinhasagar507/market-sentiment-analysis/tree/master/data/processed</a:t>
            </a:r>
            <a:endParaRPr lang="en-IN" sz="1400" dirty="0">
              <a:latin typeface="Raleway"/>
              <a:ea typeface="Raleway"/>
              <a:cs typeface="Raleway"/>
              <a:sym typeface="Raleway"/>
            </a:endParaRPr>
          </a:p>
          <a:p>
            <a:pPr marL="457200" lvl="0" indent="-317500" algn="l" rtl="0">
              <a:spcBef>
                <a:spcPts val="0"/>
              </a:spcBef>
              <a:spcAft>
                <a:spcPts val="0"/>
              </a:spcAft>
              <a:buClr>
                <a:schemeClr val="dk1"/>
              </a:buClr>
              <a:buSzPts val="1400"/>
              <a:buFont typeface="Raleway"/>
              <a:buChar char="➔"/>
            </a:pPr>
            <a:endParaRPr lang="en" sz="1400" b="1" dirty="0">
              <a:solidFill>
                <a:schemeClr val="dk1"/>
              </a:solidFill>
              <a:latin typeface="Raleway"/>
              <a:ea typeface="Raleway"/>
              <a:cs typeface="Raleway"/>
              <a:sym typeface="Raleway"/>
            </a:endParaRPr>
          </a:p>
          <a:p>
            <a:pPr marL="457200" lvl="0" indent="-317500" algn="l" rtl="0">
              <a:spcBef>
                <a:spcPts val="0"/>
              </a:spcBef>
              <a:spcAft>
                <a:spcPts val="0"/>
              </a:spcAft>
              <a:buClr>
                <a:schemeClr val="dk1"/>
              </a:buClr>
              <a:buSzPts val="1400"/>
              <a:buFont typeface="Raleway"/>
              <a:buChar char="➔"/>
            </a:pPr>
            <a:r>
              <a:rPr lang="en" sz="1400" b="1" dirty="0">
                <a:solidFill>
                  <a:schemeClr val="dk1"/>
                </a:solidFill>
                <a:latin typeface="Raleway"/>
                <a:ea typeface="Raleway"/>
                <a:cs typeface="Raleway"/>
                <a:sym typeface="Raleway"/>
              </a:rPr>
              <a:t>Name</a:t>
            </a:r>
            <a:br>
              <a:rPr lang="en" sz="1400" dirty="0">
                <a:latin typeface="Raleway"/>
                <a:ea typeface="Raleway"/>
                <a:cs typeface="Raleway"/>
                <a:sym typeface="Raleway"/>
              </a:rPr>
            </a:br>
            <a:r>
              <a:rPr lang="en" sz="1400" dirty="0">
                <a:solidFill>
                  <a:srgbClr val="434343"/>
                </a:solidFill>
                <a:latin typeface="Raleway"/>
                <a:ea typeface="Raleway"/>
                <a:cs typeface="Raleway"/>
                <a:sym typeface="Raleway"/>
              </a:rPr>
              <a:t>Indian financial news articles (2003-2020)</a:t>
            </a:r>
            <a:endParaRPr sz="1200" dirty="0">
              <a:latin typeface="Raleway"/>
              <a:ea typeface="Raleway"/>
              <a:cs typeface="Raleway"/>
              <a:sym typeface="Raleway"/>
            </a:endParaRPr>
          </a:p>
          <a:p>
            <a:pPr marL="457200" lvl="0" indent="-317500" algn="l" rtl="0">
              <a:spcBef>
                <a:spcPts val="1000"/>
              </a:spcBef>
              <a:spcAft>
                <a:spcPts val="1000"/>
              </a:spcAft>
              <a:buClr>
                <a:schemeClr val="dk1"/>
              </a:buClr>
              <a:buSzPts val="1400"/>
              <a:buFont typeface="Raleway"/>
              <a:buChar char="➔"/>
            </a:pPr>
            <a:r>
              <a:rPr lang="en" sz="1400" b="1" dirty="0">
                <a:solidFill>
                  <a:schemeClr val="dk1"/>
                </a:solidFill>
                <a:latin typeface="Raleway"/>
                <a:ea typeface="Raleway"/>
                <a:cs typeface="Raleway"/>
                <a:sym typeface="Raleway"/>
              </a:rPr>
              <a:t>Description</a:t>
            </a:r>
            <a:br>
              <a:rPr lang="en" sz="1400" dirty="0">
                <a:latin typeface="Raleway"/>
                <a:ea typeface="Raleway"/>
                <a:cs typeface="Raleway"/>
                <a:sym typeface="Raleway"/>
              </a:rPr>
            </a:br>
            <a:r>
              <a:rPr lang="en" sz="1400" dirty="0">
                <a:solidFill>
                  <a:srgbClr val="434343"/>
                </a:solidFill>
                <a:latin typeface="Raleway"/>
                <a:ea typeface="Raleway"/>
                <a:cs typeface="Raleway"/>
                <a:sym typeface="Raleway"/>
              </a:rPr>
              <a:t>The dataset contains headlines of Indian financial news and some description about the news. It contains 4 columns namely Unique ID, Date, Title, Description.</a:t>
            </a:r>
            <a:endParaRPr sz="1200" dirty="0">
              <a:solidFill>
                <a:schemeClr val="dk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6"/>
        <p:cNvGrpSpPr/>
        <p:nvPr/>
      </p:nvGrpSpPr>
      <p:grpSpPr>
        <a:xfrm>
          <a:off x="0" y="0"/>
          <a:ext cx="0" cy="0"/>
          <a:chOff x="0" y="0"/>
          <a:chExt cx="0" cy="0"/>
        </a:xfrm>
      </p:grpSpPr>
      <p:pic>
        <p:nvPicPr>
          <p:cNvPr id="107" name="Google Shape;107;p18"/>
          <p:cNvPicPr preferRelativeResize="0"/>
          <p:nvPr/>
        </p:nvPicPr>
        <p:blipFill>
          <a:blip r:embed="rId3">
            <a:alphaModFix/>
          </a:blip>
          <a:stretch>
            <a:fillRect/>
          </a:stretch>
        </p:blipFill>
        <p:spPr>
          <a:xfrm>
            <a:off x="152400" y="152400"/>
            <a:ext cx="8810424" cy="3685125"/>
          </a:xfrm>
          <a:prstGeom prst="rect">
            <a:avLst/>
          </a:prstGeom>
          <a:noFill/>
          <a:ln>
            <a:noFill/>
          </a:ln>
        </p:spPr>
      </p:pic>
      <p:sp>
        <p:nvSpPr>
          <p:cNvPr id="108" name="Google Shape;108;p18"/>
          <p:cNvSpPr txBox="1"/>
          <p:nvPr/>
        </p:nvSpPr>
        <p:spPr>
          <a:xfrm>
            <a:off x="1898675" y="4098725"/>
            <a:ext cx="5153700" cy="400200"/>
          </a:xfrm>
          <a:prstGeom prst="rect">
            <a:avLst/>
          </a:prstGeom>
          <a:noFill/>
          <a:ln>
            <a:noFill/>
          </a:ln>
        </p:spPr>
        <p:txBody>
          <a:bodyPr spcFirstLastPara="1" wrap="square" lIns="91425" tIns="91425" rIns="91425" bIns="91425" anchor="t" anchorCtr="0">
            <a:spAutoFit/>
          </a:bodyPr>
          <a:lstStyle/>
          <a:p>
            <a:pPr marL="1371600" lvl="0" indent="0" algn="l" rtl="0">
              <a:spcBef>
                <a:spcPts val="0"/>
              </a:spcBef>
              <a:spcAft>
                <a:spcPts val="0"/>
              </a:spcAft>
              <a:buNone/>
            </a:pPr>
            <a:r>
              <a:rPr lang="en">
                <a:solidFill>
                  <a:schemeClr val="lt1"/>
                </a:solidFill>
                <a:latin typeface="Lato"/>
                <a:ea typeface="Lato"/>
                <a:cs typeface="Lato"/>
                <a:sym typeface="Lato"/>
              </a:rPr>
              <a:t>An Instance of our dataset</a:t>
            </a:r>
            <a:endParaRPr>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Approach </a:t>
            </a:r>
            <a:endParaRPr>
              <a:solidFill>
                <a:schemeClr val="accent5"/>
              </a:solidFill>
            </a:endParaRPr>
          </a:p>
          <a:p>
            <a:pPr marL="0" lvl="0" indent="0" algn="l" rtl="0">
              <a:lnSpc>
                <a:spcPct val="115000"/>
              </a:lnSpc>
              <a:spcBef>
                <a:spcPts val="0"/>
              </a:spcBef>
              <a:spcAft>
                <a:spcPts val="0"/>
              </a:spcAft>
              <a:buClr>
                <a:schemeClr val="dk2"/>
              </a:buClr>
              <a:buSzPts val="1100"/>
              <a:buFont typeface="Arial"/>
              <a:buNone/>
            </a:pPr>
            <a:r>
              <a:rPr lang="en" sz="1700">
                <a:solidFill>
                  <a:schemeClr val="dk1"/>
                </a:solidFill>
              </a:rPr>
              <a:t>Some key features of our processed dataset after being labelled via Turney’s algorithm.</a:t>
            </a:r>
            <a:endParaRPr sz="1700">
              <a:solidFill>
                <a:schemeClr val="dk1"/>
              </a:solidFill>
            </a:endParaRPr>
          </a:p>
          <a:p>
            <a:pPr marL="0" lvl="0" indent="0" algn="l" rtl="0">
              <a:lnSpc>
                <a:spcPct val="115000"/>
              </a:lnSpc>
              <a:spcBef>
                <a:spcPts val="0"/>
              </a:spcBef>
              <a:spcAft>
                <a:spcPts val="0"/>
              </a:spcAft>
              <a:buClr>
                <a:schemeClr val="dk2"/>
              </a:buClr>
              <a:buSzPts val="1100"/>
              <a:buFont typeface="Arial"/>
              <a:buNone/>
            </a:pPr>
            <a:endParaRPr sz="1700">
              <a:solidFill>
                <a:schemeClr val="dk1"/>
              </a:solidFill>
            </a:endParaRPr>
          </a:p>
          <a:p>
            <a:pPr marL="0" lvl="0" indent="0" algn="l" rtl="0">
              <a:lnSpc>
                <a:spcPct val="115000"/>
              </a:lnSpc>
              <a:spcBef>
                <a:spcPts val="0"/>
              </a:spcBef>
              <a:spcAft>
                <a:spcPts val="0"/>
              </a:spcAft>
              <a:buClr>
                <a:schemeClr val="dk2"/>
              </a:buClr>
              <a:buSzPts val="1100"/>
              <a:buFont typeface="Arial"/>
              <a:buNone/>
            </a:pPr>
            <a:endParaRPr sz="1700">
              <a:solidFill>
                <a:schemeClr val="dk1"/>
              </a:solidFill>
            </a:endParaRPr>
          </a:p>
          <a:p>
            <a:pPr marL="457200" lvl="0" indent="-336550" algn="l" rtl="0">
              <a:lnSpc>
                <a:spcPct val="115000"/>
              </a:lnSpc>
              <a:spcBef>
                <a:spcPts val="0"/>
              </a:spcBef>
              <a:spcAft>
                <a:spcPts val="0"/>
              </a:spcAft>
              <a:buClr>
                <a:schemeClr val="dk1"/>
              </a:buClr>
              <a:buSzPts val="1700"/>
              <a:buAutoNum type="alphaLcPeriod"/>
            </a:pPr>
            <a:r>
              <a:rPr lang="en" sz="1700">
                <a:solidFill>
                  <a:schemeClr val="dk1"/>
                </a:solidFill>
              </a:rPr>
              <a:t>We only have binary labels(0/1) in our dataset.</a:t>
            </a:r>
            <a:endParaRPr sz="1700">
              <a:solidFill>
                <a:schemeClr val="dk1"/>
              </a:solidFill>
            </a:endParaRPr>
          </a:p>
          <a:p>
            <a:pPr marL="457200" lvl="0" indent="-336550" algn="l" rtl="0">
              <a:lnSpc>
                <a:spcPct val="115000"/>
              </a:lnSpc>
              <a:spcBef>
                <a:spcPts val="0"/>
              </a:spcBef>
              <a:spcAft>
                <a:spcPts val="0"/>
              </a:spcAft>
              <a:buClr>
                <a:schemeClr val="dk1"/>
              </a:buClr>
              <a:buSzPts val="1700"/>
              <a:buFont typeface="Arial"/>
              <a:buAutoNum type="alphaLcPeriod"/>
            </a:pPr>
            <a:r>
              <a:rPr lang="en" sz="1700">
                <a:solidFill>
                  <a:schemeClr val="dk1"/>
                </a:solidFill>
              </a:rPr>
              <a:t>Neutral/Negative(“0”) label was underrepresented whereas sentences evoking positive sentiment(“1”) were excess in number, hence signifying an imbalanced dataset.</a:t>
            </a:r>
            <a:endParaRPr sz="1700">
              <a:solidFill>
                <a:schemeClr val="dk1"/>
              </a:solidFill>
            </a:endParaRPr>
          </a:p>
          <a:p>
            <a:pPr marL="0" lvl="0" indent="0" algn="l" rtl="0">
              <a:spcBef>
                <a:spcPts val="0"/>
              </a:spcBef>
              <a:spcAft>
                <a:spcPts val="0"/>
              </a:spcAft>
              <a:buNone/>
            </a:pPr>
            <a:endParaRPr>
              <a:solidFill>
                <a:schemeClr val="accent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283099" y="712150"/>
            <a:ext cx="86223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accent5"/>
                </a:solidFill>
              </a:rPr>
              <a:t>So what’s the issue?</a:t>
            </a:r>
            <a:endParaRPr/>
          </a:p>
          <a:p>
            <a:pPr marL="457200" lvl="0" indent="-355600" algn="l" rtl="0">
              <a:lnSpc>
                <a:spcPct val="115000"/>
              </a:lnSpc>
              <a:spcBef>
                <a:spcPts val="1000"/>
              </a:spcBef>
              <a:spcAft>
                <a:spcPts val="0"/>
              </a:spcAft>
              <a:buSzPts val="2000"/>
              <a:buFont typeface="Arial"/>
              <a:buAutoNum type="alphaLcPeriod"/>
            </a:pPr>
            <a:r>
              <a:rPr lang="en" sz="2000" b="0">
                <a:latin typeface="Arial"/>
                <a:ea typeface="Arial"/>
                <a:cs typeface="Arial"/>
                <a:sym typeface="Arial"/>
              </a:rPr>
              <a:t>On training, the algorithm will heavily bias itself towards the positive label, thereby leading to overfitting, and hence will perform poorly on validation and test sets.</a:t>
            </a:r>
            <a:endParaRPr sz="2000" b="0">
              <a:latin typeface="Arial"/>
              <a:ea typeface="Arial"/>
              <a:cs typeface="Arial"/>
              <a:sym typeface="Arial"/>
            </a:endParaRPr>
          </a:p>
          <a:p>
            <a:pPr marL="457200" lvl="0" indent="-355600" algn="l" rtl="0">
              <a:lnSpc>
                <a:spcPct val="115000"/>
              </a:lnSpc>
              <a:spcBef>
                <a:spcPts val="0"/>
              </a:spcBef>
              <a:spcAft>
                <a:spcPts val="0"/>
              </a:spcAft>
              <a:buSzPts val="2000"/>
              <a:buFont typeface="Arial"/>
              <a:buAutoNum type="alphaLcPeriod"/>
            </a:pPr>
            <a:r>
              <a:rPr lang="en" sz="2000" b="0">
                <a:latin typeface="Arial"/>
                <a:ea typeface="Arial"/>
                <a:cs typeface="Arial"/>
                <a:sym typeface="Arial"/>
              </a:rPr>
              <a:t>And that’s what we observed. The algorithm gave a poor F1-score for labels marked “0”.</a:t>
            </a:r>
            <a:endParaRPr sz="2000" b="0">
              <a:latin typeface="Arial"/>
              <a:ea typeface="Arial"/>
              <a:cs typeface="Arial"/>
              <a:sym typeface="Arial"/>
            </a:endParaRPr>
          </a:p>
          <a:p>
            <a:pPr marL="0" lvl="0" indent="0" algn="l" rtl="0">
              <a:lnSpc>
                <a:spcPct val="115000"/>
              </a:lnSpc>
              <a:spcBef>
                <a:spcPts val="0"/>
              </a:spcBef>
              <a:spcAft>
                <a:spcPts val="0"/>
              </a:spcAft>
              <a:buClr>
                <a:schemeClr val="dk2"/>
              </a:buClr>
              <a:buSzPts val="1100"/>
              <a:buFont typeface="Arial"/>
              <a:buNone/>
            </a:pPr>
            <a:endParaRPr sz="1100" b="0">
              <a:solidFill>
                <a:schemeClr val="dk2"/>
              </a:solidFill>
              <a:latin typeface="Arial"/>
              <a:ea typeface="Arial"/>
              <a:cs typeface="Arial"/>
              <a:sym typeface="Arial"/>
            </a:endParaRPr>
          </a:p>
          <a:p>
            <a:pPr marL="0" lvl="0" indent="0" algn="l" rtl="0">
              <a:lnSpc>
                <a:spcPct val="115000"/>
              </a:lnSpc>
              <a:spcBef>
                <a:spcPts val="0"/>
              </a:spcBef>
              <a:spcAft>
                <a:spcPts val="0"/>
              </a:spcAft>
              <a:buClr>
                <a:schemeClr val="dk2"/>
              </a:buClr>
              <a:buSzPts val="1100"/>
              <a:buFont typeface="Arial"/>
              <a:buNone/>
            </a:pPr>
            <a:endParaRPr sz="1100" b="0">
              <a:solidFill>
                <a:schemeClr val="dk2"/>
              </a:solidFill>
              <a:latin typeface="Arial"/>
              <a:ea typeface="Arial"/>
              <a:cs typeface="Arial"/>
              <a:sym typeface="Arial"/>
            </a:endParaRPr>
          </a:p>
          <a:p>
            <a:pPr marL="0" lvl="0" indent="0" algn="l" rtl="0">
              <a:spcBef>
                <a:spcPts val="0"/>
              </a:spcBef>
              <a:spcAft>
                <a:spcPts val="1000"/>
              </a:spcAft>
              <a:buNone/>
            </a:pPr>
            <a:endParaRPr sz="2400" b="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2"/>
        <p:cNvGrpSpPr/>
        <p:nvPr/>
      </p:nvGrpSpPr>
      <p:grpSpPr>
        <a:xfrm>
          <a:off x="0" y="0"/>
          <a:ext cx="0" cy="0"/>
          <a:chOff x="0" y="0"/>
          <a:chExt cx="0" cy="0"/>
        </a:xfrm>
      </p:grpSpPr>
      <p:pic>
        <p:nvPicPr>
          <p:cNvPr id="123" name="Google Shape;123;p21"/>
          <p:cNvPicPr preferRelativeResize="0"/>
          <p:nvPr/>
        </p:nvPicPr>
        <p:blipFill>
          <a:blip r:embed="rId3">
            <a:alphaModFix/>
          </a:blip>
          <a:stretch>
            <a:fillRect/>
          </a:stretch>
        </p:blipFill>
        <p:spPr>
          <a:xfrm>
            <a:off x="194400" y="143374"/>
            <a:ext cx="4254600" cy="4818038"/>
          </a:xfrm>
          <a:prstGeom prst="rect">
            <a:avLst/>
          </a:prstGeom>
          <a:noFill/>
          <a:ln>
            <a:noFill/>
          </a:ln>
        </p:spPr>
      </p:pic>
      <p:pic>
        <p:nvPicPr>
          <p:cNvPr id="124" name="Google Shape;124;p21" descr="Piece of duct tape sticking a note to the slide"/>
          <p:cNvPicPr preferRelativeResize="0"/>
          <p:nvPr/>
        </p:nvPicPr>
        <p:blipFill rotWithShape="1">
          <a:blip r:embed="rId4">
            <a:alphaModFix/>
          </a:blip>
          <a:srcRect l="9244" t="5926" r="2118" b="10011"/>
          <a:stretch/>
        </p:blipFill>
        <p:spPr>
          <a:xfrm rot="154828">
            <a:off x="1285700" y="127938"/>
            <a:ext cx="2072000" cy="736050"/>
          </a:xfrm>
          <a:prstGeom prst="rect">
            <a:avLst/>
          </a:prstGeom>
          <a:noFill/>
          <a:ln>
            <a:noFill/>
          </a:ln>
        </p:spPr>
      </p:pic>
      <p:sp>
        <p:nvSpPr>
          <p:cNvPr id="125" name="Google Shape;125;p21"/>
          <p:cNvSpPr txBox="1"/>
          <p:nvPr/>
        </p:nvSpPr>
        <p:spPr>
          <a:xfrm>
            <a:off x="605250" y="668035"/>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Raleway"/>
                <a:ea typeface="Raleway"/>
                <a:cs typeface="Raleway"/>
                <a:sym typeface="Raleway"/>
              </a:rPr>
              <a:t>Improvement</a:t>
            </a:r>
            <a:endParaRPr sz="3000" b="1">
              <a:solidFill>
                <a:schemeClr val="lt2"/>
              </a:solidFill>
              <a:latin typeface="Raleway"/>
              <a:ea typeface="Raleway"/>
              <a:cs typeface="Raleway"/>
              <a:sym typeface="Raleway"/>
            </a:endParaRPr>
          </a:p>
        </p:txBody>
      </p:sp>
      <p:sp>
        <p:nvSpPr>
          <p:cNvPr id="126" name="Google Shape;126;p21"/>
          <p:cNvSpPr txBox="1">
            <a:spLocks noGrp="1"/>
          </p:cNvSpPr>
          <p:nvPr>
            <p:ph type="body" idx="4294967295"/>
          </p:nvPr>
        </p:nvSpPr>
        <p:spPr>
          <a:xfrm>
            <a:off x="605250" y="1358118"/>
            <a:ext cx="3432900" cy="33279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353535"/>
              </a:buClr>
              <a:buSzPts val="1500"/>
              <a:buFont typeface="Raleway"/>
              <a:buChar char="➔"/>
            </a:pPr>
            <a:r>
              <a:rPr lang="en" sz="1200">
                <a:solidFill>
                  <a:srgbClr val="353535"/>
                </a:solidFill>
                <a:latin typeface="Raleway"/>
                <a:ea typeface="Raleway"/>
                <a:cs typeface="Raleway"/>
                <a:sym typeface="Raleway"/>
              </a:rPr>
              <a:t>To curb the above problem, we applied different synthetic sampling techniques           such as Undersampling, Oversampling and SmoteTOMEK(Synthetic Minority Oversampling technique). We applied all of them and eventually found out that SmoteTOMEK worked out the best for us.</a:t>
            </a:r>
            <a:endParaRPr sz="1200">
              <a:solidFill>
                <a:srgbClr val="353535"/>
              </a:solidFill>
              <a:latin typeface="Raleway"/>
              <a:ea typeface="Raleway"/>
              <a:cs typeface="Raleway"/>
              <a:sym typeface="Raleway"/>
            </a:endParaRPr>
          </a:p>
          <a:p>
            <a:pPr marL="457200" lvl="0" indent="-323850" algn="l" rtl="0">
              <a:spcBef>
                <a:spcPts val="0"/>
              </a:spcBef>
              <a:spcAft>
                <a:spcPts val="0"/>
              </a:spcAft>
              <a:buClr>
                <a:srgbClr val="353535"/>
              </a:buClr>
              <a:buSzPts val="1500"/>
              <a:buFont typeface="Raleway"/>
              <a:buChar char="➔"/>
            </a:pPr>
            <a:r>
              <a:rPr lang="en" sz="1200" b="1">
                <a:solidFill>
                  <a:srgbClr val="353535"/>
                </a:solidFill>
                <a:latin typeface="Raleway"/>
                <a:ea typeface="Raleway"/>
                <a:cs typeface="Raleway"/>
                <a:sym typeface="Raleway"/>
              </a:rPr>
              <a:t>SmoteTOMEK </a:t>
            </a:r>
            <a:r>
              <a:rPr lang="en" sz="1200">
                <a:solidFill>
                  <a:srgbClr val="353535"/>
                </a:solidFill>
                <a:latin typeface="Raleway"/>
                <a:ea typeface="Raleway"/>
                <a:cs typeface="Raleway"/>
                <a:sym typeface="Raleway"/>
              </a:rPr>
              <a:t>- a representation of “SMOTE” synthetic samples as an oversampling technique and “TOMEK” links as an Undersampling technique.</a:t>
            </a:r>
            <a:endParaRPr sz="1300">
              <a:solidFill>
                <a:srgbClr val="353535"/>
              </a:solidFill>
              <a:latin typeface="Raleway"/>
              <a:ea typeface="Raleway"/>
              <a:cs typeface="Raleway"/>
              <a:sym typeface="Raleway"/>
            </a:endParaRPr>
          </a:p>
        </p:txBody>
      </p:sp>
      <p:pic>
        <p:nvPicPr>
          <p:cNvPr id="127" name="Google Shape;127;p21"/>
          <p:cNvPicPr preferRelativeResize="0"/>
          <p:nvPr/>
        </p:nvPicPr>
        <p:blipFill>
          <a:blip r:embed="rId5">
            <a:alphaModFix/>
          </a:blip>
          <a:stretch>
            <a:fillRect/>
          </a:stretch>
        </p:blipFill>
        <p:spPr>
          <a:xfrm>
            <a:off x="4449000" y="1309875"/>
            <a:ext cx="4503126" cy="1323200"/>
          </a:xfrm>
          <a:prstGeom prst="rect">
            <a:avLst/>
          </a:prstGeom>
          <a:noFill/>
          <a:ln>
            <a:noFill/>
          </a:ln>
        </p:spPr>
      </p:pic>
      <p:pic>
        <p:nvPicPr>
          <p:cNvPr id="128" name="Google Shape;128;p21"/>
          <p:cNvPicPr preferRelativeResize="0"/>
          <p:nvPr/>
        </p:nvPicPr>
        <p:blipFill>
          <a:blip r:embed="rId6">
            <a:alphaModFix/>
          </a:blip>
          <a:stretch>
            <a:fillRect/>
          </a:stretch>
        </p:blipFill>
        <p:spPr>
          <a:xfrm>
            <a:off x="4449000" y="2847125"/>
            <a:ext cx="4503126" cy="1388650"/>
          </a:xfrm>
          <a:prstGeom prst="rect">
            <a:avLst/>
          </a:prstGeom>
          <a:noFill/>
          <a:ln>
            <a:noFill/>
          </a:ln>
        </p:spPr>
      </p:pic>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1048</Words>
  <Application>Microsoft Office PowerPoint</Application>
  <PresentationFormat>On-screen Show (16:9)</PresentationFormat>
  <Paragraphs>98</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Raleway</vt:lpstr>
      <vt:lpstr>Arial</vt:lpstr>
      <vt:lpstr>Lato</vt:lpstr>
      <vt:lpstr>Courier New</vt:lpstr>
      <vt:lpstr>Times New Roman</vt:lpstr>
      <vt:lpstr>Swiss</vt:lpstr>
      <vt:lpstr>Thumbs Up or Thumb Down on Indian Financial News Headlines </vt:lpstr>
      <vt:lpstr>LITERATURE SURVEY </vt:lpstr>
      <vt:lpstr>LITERATURE SURVEY </vt:lpstr>
      <vt:lpstr>LITERATURE SURVEY </vt:lpstr>
      <vt:lpstr>PowerPoint Presentation</vt:lpstr>
      <vt:lpstr>PowerPoint Presentation</vt:lpstr>
      <vt:lpstr>Approach  Some key features of our processed dataset after being labelled via Turney’s algorithm.   We only have binary labels(0/1) in our dataset. Neutral/Negative(“0”) label was underrepresented whereas sentences evoking positive sentiment(“1”) were excess in number, hence signifying an imbalanced dataset. </vt:lpstr>
      <vt:lpstr>So what’s the issue? On training, the algorithm will heavily bias itself towards the positive label, thereby leading to overfitting, and hence will perform poorly on validation and test sets. And that’s what we observed. The algorithm gave a poor F1-score for labels marked “0”.   </vt:lpstr>
      <vt:lpstr>PowerPoint Presentation</vt:lpstr>
      <vt:lpstr>PowerPoint Presentation</vt:lpstr>
      <vt:lpstr>PowerPoint Presentation</vt:lpstr>
      <vt:lpstr>PowerPoint Presentation</vt:lpstr>
      <vt:lpstr>PowerPoint Presentation</vt:lpstr>
      <vt:lpstr>Differences in our existing work and those available in market: </vt:lpstr>
      <vt:lpstr>Future proposal/Work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Thumbs Up or Thumb Down on Indian Financial News Headlines </dc:title>
  <cp:lastModifiedBy>SAGAR SINHA</cp:lastModifiedBy>
  <cp:revision>2</cp:revision>
  <dcterms:modified xsi:type="dcterms:W3CDTF">2022-12-02T18:32:19Z</dcterms:modified>
</cp:coreProperties>
</file>