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53E842-9D03-48BE-8235-66D2AF6CB6E9}"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86E02338-1DF9-4269-9A1B-4D9A5EA8F689}">
      <dgm:prSet/>
      <dgm:spPr/>
      <dgm:t>
        <a:bodyPr/>
        <a:lstStyle/>
        <a:p>
          <a:r>
            <a:rPr lang="en-IN"/>
            <a:t>For factors like Mobile, Work Phone, Home Phone, Mobile Reachable,  Email,  Car 5 points will get added to the RAS.</a:t>
          </a:r>
          <a:endParaRPr lang="en-US"/>
        </a:p>
      </dgm:t>
    </dgm:pt>
    <dgm:pt modelId="{9EC5FA0B-F7E6-4371-8399-B42711253190}" type="parTrans" cxnId="{46773FAF-9913-4FAA-A490-A219214166C9}">
      <dgm:prSet/>
      <dgm:spPr/>
      <dgm:t>
        <a:bodyPr/>
        <a:lstStyle/>
        <a:p>
          <a:endParaRPr lang="en-US"/>
        </a:p>
      </dgm:t>
    </dgm:pt>
    <dgm:pt modelId="{FAE35893-CDDD-4377-AB04-0DA23D375D27}" type="sibTrans" cxnId="{46773FAF-9913-4FAA-A490-A219214166C9}">
      <dgm:prSet/>
      <dgm:spPr/>
      <dgm:t>
        <a:bodyPr/>
        <a:lstStyle/>
        <a:p>
          <a:endParaRPr lang="en-US"/>
        </a:p>
      </dgm:t>
    </dgm:pt>
    <dgm:pt modelId="{164DA209-A901-410F-A94D-F3FFC26B955F}">
      <dgm:prSet/>
      <dgm:spPr/>
      <dgm:t>
        <a:bodyPr/>
        <a:lstStyle/>
        <a:p>
          <a:r>
            <a:rPr lang="en-IN"/>
            <a:t>For factors such as House and Target score 10 points will get added to the RAS.</a:t>
          </a:r>
          <a:endParaRPr lang="en-US"/>
        </a:p>
      </dgm:t>
    </dgm:pt>
    <dgm:pt modelId="{BC4D8535-95F3-4F67-B8EB-495C3997D466}" type="parTrans" cxnId="{A4F24806-0380-4325-BEB5-854F4A88F865}">
      <dgm:prSet/>
      <dgm:spPr/>
      <dgm:t>
        <a:bodyPr/>
        <a:lstStyle/>
        <a:p>
          <a:endParaRPr lang="en-US"/>
        </a:p>
      </dgm:t>
    </dgm:pt>
    <dgm:pt modelId="{035B6C3E-D438-4788-B853-8B0ED82A7C8F}" type="sibTrans" cxnId="{A4F24806-0380-4325-BEB5-854F4A88F865}">
      <dgm:prSet/>
      <dgm:spPr/>
      <dgm:t>
        <a:bodyPr/>
        <a:lstStyle/>
        <a:p>
          <a:endParaRPr lang="en-US"/>
        </a:p>
      </dgm:t>
    </dgm:pt>
    <dgm:pt modelId="{AC3FB300-8A8B-4222-A31A-36A1B496EBE6}">
      <dgm:prSet/>
      <dgm:spPr/>
      <dgm:t>
        <a:bodyPr/>
        <a:lstStyle/>
        <a:p>
          <a:r>
            <a:rPr lang="en-IN"/>
            <a:t>For documents submitted the applicant will get 1-5 point with 1 point for 0 documents or 5 points for 4 documents submitted.</a:t>
          </a:r>
          <a:endParaRPr lang="en-US"/>
        </a:p>
      </dgm:t>
    </dgm:pt>
    <dgm:pt modelId="{B3C74A21-DB00-41B9-A4C9-F9F28FCA65AC}" type="parTrans" cxnId="{F755822F-619F-484F-B101-AA45E5D34E01}">
      <dgm:prSet/>
      <dgm:spPr/>
      <dgm:t>
        <a:bodyPr/>
        <a:lstStyle/>
        <a:p>
          <a:endParaRPr lang="en-US"/>
        </a:p>
      </dgm:t>
    </dgm:pt>
    <dgm:pt modelId="{4C0BFDC6-C5D9-45CB-83D2-A2C8D3829EC7}" type="sibTrans" cxnId="{F755822F-619F-484F-B101-AA45E5D34E01}">
      <dgm:prSet/>
      <dgm:spPr/>
      <dgm:t>
        <a:bodyPr/>
        <a:lstStyle/>
        <a:p>
          <a:endParaRPr lang="en-US"/>
        </a:p>
      </dgm:t>
    </dgm:pt>
    <dgm:pt modelId="{6E9EA3A0-2D2C-40BD-A5CF-2CB70E8AA609}">
      <dgm:prSet/>
      <dgm:spPr/>
      <dgm:t>
        <a:bodyPr/>
        <a:lstStyle/>
        <a:p>
          <a:r>
            <a:rPr lang="en-IN"/>
            <a:t>For count of children the applicant will get 2-10 points with 2 for 4 children and 10 for no children.</a:t>
          </a:r>
          <a:endParaRPr lang="en-US"/>
        </a:p>
      </dgm:t>
    </dgm:pt>
    <dgm:pt modelId="{42948422-E9AC-4B92-A998-DC4637552580}" type="parTrans" cxnId="{A193E055-37DA-410F-A157-4546E841FB17}">
      <dgm:prSet/>
      <dgm:spPr/>
      <dgm:t>
        <a:bodyPr/>
        <a:lstStyle/>
        <a:p>
          <a:endParaRPr lang="en-US"/>
        </a:p>
      </dgm:t>
    </dgm:pt>
    <dgm:pt modelId="{BAC7FDCA-71CA-49B6-8535-1E6760ED9C02}" type="sibTrans" cxnId="{A193E055-37DA-410F-A157-4546E841FB17}">
      <dgm:prSet/>
      <dgm:spPr/>
      <dgm:t>
        <a:bodyPr/>
        <a:lstStyle/>
        <a:p>
          <a:endParaRPr lang="en-US"/>
        </a:p>
      </dgm:t>
    </dgm:pt>
    <dgm:pt modelId="{37BA7F13-D503-4E7E-AE09-C62DB2D3DCF9}">
      <dgm:prSet/>
      <dgm:spPr/>
      <dgm:t>
        <a:bodyPr/>
        <a:lstStyle/>
        <a:p>
          <a:r>
            <a:rPr lang="en-IN"/>
            <a:t>For income amount, 0-20 points will be added to the RAS with 20 being for maximum income. </a:t>
          </a:r>
          <a:endParaRPr lang="en-US"/>
        </a:p>
      </dgm:t>
    </dgm:pt>
    <dgm:pt modelId="{30942DAE-74DB-47F5-B3CB-E497AC60B809}" type="parTrans" cxnId="{3CA07B87-91EF-46F3-8CBE-A135B85968B3}">
      <dgm:prSet/>
      <dgm:spPr/>
      <dgm:t>
        <a:bodyPr/>
        <a:lstStyle/>
        <a:p>
          <a:endParaRPr lang="en-US"/>
        </a:p>
      </dgm:t>
    </dgm:pt>
    <dgm:pt modelId="{A0F3FA5C-42E1-40B5-B5B2-81DC94CCAA1D}" type="sibTrans" cxnId="{3CA07B87-91EF-46F3-8CBE-A135B85968B3}">
      <dgm:prSet/>
      <dgm:spPr/>
      <dgm:t>
        <a:bodyPr/>
        <a:lstStyle/>
        <a:p>
          <a:endParaRPr lang="en-US"/>
        </a:p>
      </dgm:t>
    </dgm:pt>
    <dgm:pt modelId="{E86B10DC-B3FE-483F-8CCC-51944705171B}">
      <dgm:prSet/>
      <dgm:spPr/>
      <dgm:t>
        <a:bodyPr/>
        <a:lstStyle/>
        <a:p>
          <a:r>
            <a:rPr lang="en-IN"/>
            <a:t>Similarly for credit amount 0-15 points will be added to the RAS with 15 being for minimum credit amount.</a:t>
          </a:r>
          <a:endParaRPr lang="en-US"/>
        </a:p>
      </dgm:t>
    </dgm:pt>
    <dgm:pt modelId="{0A7B3076-4886-4DB5-904A-398A5224D46E}" type="parTrans" cxnId="{4745B277-1F52-4830-A406-146868D6715D}">
      <dgm:prSet/>
      <dgm:spPr/>
      <dgm:t>
        <a:bodyPr/>
        <a:lstStyle/>
        <a:p>
          <a:endParaRPr lang="en-US"/>
        </a:p>
      </dgm:t>
    </dgm:pt>
    <dgm:pt modelId="{C41944B1-5998-4248-B26B-73B904258BD7}" type="sibTrans" cxnId="{4745B277-1F52-4830-A406-146868D6715D}">
      <dgm:prSet/>
      <dgm:spPr/>
      <dgm:t>
        <a:bodyPr/>
        <a:lstStyle/>
        <a:p>
          <a:endParaRPr lang="en-US"/>
        </a:p>
      </dgm:t>
    </dgm:pt>
    <dgm:pt modelId="{792F78DF-2D47-4B27-9B4A-3CBDA8D43F8F}" type="pres">
      <dgm:prSet presAssocID="{0E53E842-9D03-48BE-8235-66D2AF6CB6E9}" presName="diagram" presStyleCnt="0">
        <dgm:presLayoutVars>
          <dgm:dir/>
          <dgm:resizeHandles val="exact"/>
        </dgm:presLayoutVars>
      </dgm:prSet>
      <dgm:spPr/>
    </dgm:pt>
    <dgm:pt modelId="{D05B612B-5D9D-4435-9499-1D8AF6FD59A9}" type="pres">
      <dgm:prSet presAssocID="{86E02338-1DF9-4269-9A1B-4D9A5EA8F689}" presName="node" presStyleLbl="node1" presStyleIdx="0" presStyleCnt="6">
        <dgm:presLayoutVars>
          <dgm:bulletEnabled val="1"/>
        </dgm:presLayoutVars>
      </dgm:prSet>
      <dgm:spPr/>
    </dgm:pt>
    <dgm:pt modelId="{B068598B-753B-409E-95E8-C7307E996F75}" type="pres">
      <dgm:prSet presAssocID="{FAE35893-CDDD-4377-AB04-0DA23D375D27}" presName="sibTrans" presStyleCnt="0"/>
      <dgm:spPr/>
    </dgm:pt>
    <dgm:pt modelId="{9385E4C2-CE1D-4BEB-86C0-5751B9951C77}" type="pres">
      <dgm:prSet presAssocID="{164DA209-A901-410F-A94D-F3FFC26B955F}" presName="node" presStyleLbl="node1" presStyleIdx="1" presStyleCnt="6">
        <dgm:presLayoutVars>
          <dgm:bulletEnabled val="1"/>
        </dgm:presLayoutVars>
      </dgm:prSet>
      <dgm:spPr/>
    </dgm:pt>
    <dgm:pt modelId="{84A6E64A-4F1E-46DA-B06E-E5558A233DBE}" type="pres">
      <dgm:prSet presAssocID="{035B6C3E-D438-4788-B853-8B0ED82A7C8F}" presName="sibTrans" presStyleCnt="0"/>
      <dgm:spPr/>
    </dgm:pt>
    <dgm:pt modelId="{CD602A28-A6BD-4CE7-9F53-913393F5DC09}" type="pres">
      <dgm:prSet presAssocID="{AC3FB300-8A8B-4222-A31A-36A1B496EBE6}" presName="node" presStyleLbl="node1" presStyleIdx="2" presStyleCnt="6">
        <dgm:presLayoutVars>
          <dgm:bulletEnabled val="1"/>
        </dgm:presLayoutVars>
      </dgm:prSet>
      <dgm:spPr/>
    </dgm:pt>
    <dgm:pt modelId="{124315C0-61B2-426E-9037-8094A697F5FD}" type="pres">
      <dgm:prSet presAssocID="{4C0BFDC6-C5D9-45CB-83D2-A2C8D3829EC7}" presName="sibTrans" presStyleCnt="0"/>
      <dgm:spPr/>
    </dgm:pt>
    <dgm:pt modelId="{386C385E-E643-4B40-96AB-79A0563CA766}" type="pres">
      <dgm:prSet presAssocID="{6E9EA3A0-2D2C-40BD-A5CF-2CB70E8AA609}" presName="node" presStyleLbl="node1" presStyleIdx="3" presStyleCnt="6">
        <dgm:presLayoutVars>
          <dgm:bulletEnabled val="1"/>
        </dgm:presLayoutVars>
      </dgm:prSet>
      <dgm:spPr/>
    </dgm:pt>
    <dgm:pt modelId="{B9F115FD-79B4-4595-9E2F-C6A53D4DE567}" type="pres">
      <dgm:prSet presAssocID="{BAC7FDCA-71CA-49B6-8535-1E6760ED9C02}" presName="sibTrans" presStyleCnt="0"/>
      <dgm:spPr/>
    </dgm:pt>
    <dgm:pt modelId="{4BA82AFF-0D1E-406A-AB15-867AC41DDA01}" type="pres">
      <dgm:prSet presAssocID="{37BA7F13-D503-4E7E-AE09-C62DB2D3DCF9}" presName="node" presStyleLbl="node1" presStyleIdx="4" presStyleCnt="6">
        <dgm:presLayoutVars>
          <dgm:bulletEnabled val="1"/>
        </dgm:presLayoutVars>
      </dgm:prSet>
      <dgm:spPr/>
    </dgm:pt>
    <dgm:pt modelId="{03042F9B-F96C-43CF-BBE9-CA7446CAD2CA}" type="pres">
      <dgm:prSet presAssocID="{A0F3FA5C-42E1-40B5-B5B2-81DC94CCAA1D}" presName="sibTrans" presStyleCnt="0"/>
      <dgm:spPr/>
    </dgm:pt>
    <dgm:pt modelId="{B9E9DA78-0811-4B7C-8BED-292A5FF5B7D7}" type="pres">
      <dgm:prSet presAssocID="{E86B10DC-B3FE-483F-8CCC-51944705171B}" presName="node" presStyleLbl="node1" presStyleIdx="5" presStyleCnt="6">
        <dgm:presLayoutVars>
          <dgm:bulletEnabled val="1"/>
        </dgm:presLayoutVars>
      </dgm:prSet>
      <dgm:spPr/>
    </dgm:pt>
  </dgm:ptLst>
  <dgm:cxnLst>
    <dgm:cxn modelId="{A4F24806-0380-4325-BEB5-854F4A88F865}" srcId="{0E53E842-9D03-48BE-8235-66D2AF6CB6E9}" destId="{164DA209-A901-410F-A94D-F3FFC26B955F}" srcOrd="1" destOrd="0" parTransId="{BC4D8535-95F3-4F67-B8EB-495C3997D466}" sibTransId="{035B6C3E-D438-4788-B853-8B0ED82A7C8F}"/>
    <dgm:cxn modelId="{F755822F-619F-484F-B101-AA45E5D34E01}" srcId="{0E53E842-9D03-48BE-8235-66D2AF6CB6E9}" destId="{AC3FB300-8A8B-4222-A31A-36A1B496EBE6}" srcOrd="2" destOrd="0" parTransId="{B3C74A21-DB00-41B9-A4C9-F9F28FCA65AC}" sibTransId="{4C0BFDC6-C5D9-45CB-83D2-A2C8D3829EC7}"/>
    <dgm:cxn modelId="{95012364-79DB-48DE-8C43-EEB59F74A7ED}" type="presOf" srcId="{E86B10DC-B3FE-483F-8CCC-51944705171B}" destId="{B9E9DA78-0811-4B7C-8BED-292A5FF5B7D7}" srcOrd="0" destOrd="0" presId="urn:microsoft.com/office/officeart/2005/8/layout/default"/>
    <dgm:cxn modelId="{A193E055-37DA-410F-A157-4546E841FB17}" srcId="{0E53E842-9D03-48BE-8235-66D2AF6CB6E9}" destId="{6E9EA3A0-2D2C-40BD-A5CF-2CB70E8AA609}" srcOrd="3" destOrd="0" parTransId="{42948422-E9AC-4B92-A998-DC4637552580}" sibTransId="{BAC7FDCA-71CA-49B6-8535-1E6760ED9C02}"/>
    <dgm:cxn modelId="{4745B277-1F52-4830-A406-146868D6715D}" srcId="{0E53E842-9D03-48BE-8235-66D2AF6CB6E9}" destId="{E86B10DC-B3FE-483F-8CCC-51944705171B}" srcOrd="5" destOrd="0" parTransId="{0A7B3076-4886-4DB5-904A-398A5224D46E}" sibTransId="{C41944B1-5998-4248-B26B-73B904258BD7}"/>
    <dgm:cxn modelId="{026CAD84-0624-4C52-811D-B4552AAF37BC}" type="presOf" srcId="{6E9EA3A0-2D2C-40BD-A5CF-2CB70E8AA609}" destId="{386C385E-E643-4B40-96AB-79A0563CA766}" srcOrd="0" destOrd="0" presId="urn:microsoft.com/office/officeart/2005/8/layout/default"/>
    <dgm:cxn modelId="{3CA07B87-91EF-46F3-8CBE-A135B85968B3}" srcId="{0E53E842-9D03-48BE-8235-66D2AF6CB6E9}" destId="{37BA7F13-D503-4E7E-AE09-C62DB2D3DCF9}" srcOrd="4" destOrd="0" parTransId="{30942DAE-74DB-47F5-B3CB-E497AC60B809}" sibTransId="{A0F3FA5C-42E1-40B5-B5B2-81DC94CCAA1D}"/>
    <dgm:cxn modelId="{F0572E93-990B-4B4C-BC04-EC91B8A2AA8D}" type="presOf" srcId="{37BA7F13-D503-4E7E-AE09-C62DB2D3DCF9}" destId="{4BA82AFF-0D1E-406A-AB15-867AC41DDA01}" srcOrd="0" destOrd="0" presId="urn:microsoft.com/office/officeart/2005/8/layout/default"/>
    <dgm:cxn modelId="{124BCDA6-6133-44A7-A014-FFFEC5636E75}" type="presOf" srcId="{0E53E842-9D03-48BE-8235-66D2AF6CB6E9}" destId="{792F78DF-2D47-4B27-9B4A-3CBDA8D43F8F}" srcOrd="0" destOrd="0" presId="urn:microsoft.com/office/officeart/2005/8/layout/default"/>
    <dgm:cxn modelId="{46773FAF-9913-4FAA-A490-A219214166C9}" srcId="{0E53E842-9D03-48BE-8235-66D2AF6CB6E9}" destId="{86E02338-1DF9-4269-9A1B-4D9A5EA8F689}" srcOrd="0" destOrd="0" parTransId="{9EC5FA0B-F7E6-4371-8399-B42711253190}" sibTransId="{FAE35893-CDDD-4377-AB04-0DA23D375D27}"/>
    <dgm:cxn modelId="{2A083ABE-95F3-4A69-8FB7-1CADEA57F46C}" type="presOf" srcId="{AC3FB300-8A8B-4222-A31A-36A1B496EBE6}" destId="{CD602A28-A6BD-4CE7-9F53-913393F5DC09}" srcOrd="0" destOrd="0" presId="urn:microsoft.com/office/officeart/2005/8/layout/default"/>
    <dgm:cxn modelId="{C77CEDDF-78E9-4DD2-B4E1-B2006AA90CF1}" type="presOf" srcId="{86E02338-1DF9-4269-9A1B-4D9A5EA8F689}" destId="{D05B612B-5D9D-4435-9499-1D8AF6FD59A9}" srcOrd="0" destOrd="0" presId="urn:microsoft.com/office/officeart/2005/8/layout/default"/>
    <dgm:cxn modelId="{E8100AE1-692E-432B-BA51-2F15166FF443}" type="presOf" srcId="{164DA209-A901-410F-A94D-F3FFC26B955F}" destId="{9385E4C2-CE1D-4BEB-86C0-5751B9951C77}" srcOrd="0" destOrd="0" presId="urn:microsoft.com/office/officeart/2005/8/layout/default"/>
    <dgm:cxn modelId="{22BF5FD2-415D-4BBC-8EA0-ED176C9B1AD3}" type="presParOf" srcId="{792F78DF-2D47-4B27-9B4A-3CBDA8D43F8F}" destId="{D05B612B-5D9D-4435-9499-1D8AF6FD59A9}" srcOrd="0" destOrd="0" presId="urn:microsoft.com/office/officeart/2005/8/layout/default"/>
    <dgm:cxn modelId="{D5F3D6FC-4ABF-4648-A455-B9FD10ECC1BD}" type="presParOf" srcId="{792F78DF-2D47-4B27-9B4A-3CBDA8D43F8F}" destId="{B068598B-753B-409E-95E8-C7307E996F75}" srcOrd="1" destOrd="0" presId="urn:microsoft.com/office/officeart/2005/8/layout/default"/>
    <dgm:cxn modelId="{DA2A8580-20A9-4B87-B086-B941EA7555E5}" type="presParOf" srcId="{792F78DF-2D47-4B27-9B4A-3CBDA8D43F8F}" destId="{9385E4C2-CE1D-4BEB-86C0-5751B9951C77}" srcOrd="2" destOrd="0" presId="urn:microsoft.com/office/officeart/2005/8/layout/default"/>
    <dgm:cxn modelId="{0509F042-16DE-4EB4-A81B-A6E8C0CF3997}" type="presParOf" srcId="{792F78DF-2D47-4B27-9B4A-3CBDA8D43F8F}" destId="{84A6E64A-4F1E-46DA-B06E-E5558A233DBE}" srcOrd="3" destOrd="0" presId="urn:microsoft.com/office/officeart/2005/8/layout/default"/>
    <dgm:cxn modelId="{17DD526B-7ABB-4A49-93C6-93C8809A69E9}" type="presParOf" srcId="{792F78DF-2D47-4B27-9B4A-3CBDA8D43F8F}" destId="{CD602A28-A6BD-4CE7-9F53-913393F5DC09}" srcOrd="4" destOrd="0" presId="urn:microsoft.com/office/officeart/2005/8/layout/default"/>
    <dgm:cxn modelId="{97085316-B497-445D-9B46-940C7FBBBE1C}" type="presParOf" srcId="{792F78DF-2D47-4B27-9B4A-3CBDA8D43F8F}" destId="{124315C0-61B2-426E-9037-8094A697F5FD}" srcOrd="5" destOrd="0" presId="urn:microsoft.com/office/officeart/2005/8/layout/default"/>
    <dgm:cxn modelId="{E793C47F-A2C5-4546-A1CA-AF7D158D9C44}" type="presParOf" srcId="{792F78DF-2D47-4B27-9B4A-3CBDA8D43F8F}" destId="{386C385E-E643-4B40-96AB-79A0563CA766}" srcOrd="6" destOrd="0" presId="urn:microsoft.com/office/officeart/2005/8/layout/default"/>
    <dgm:cxn modelId="{5E382DDE-23F9-43F6-BBFE-C4E843378EAB}" type="presParOf" srcId="{792F78DF-2D47-4B27-9B4A-3CBDA8D43F8F}" destId="{B9F115FD-79B4-4595-9E2F-C6A53D4DE567}" srcOrd="7" destOrd="0" presId="urn:microsoft.com/office/officeart/2005/8/layout/default"/>
    <dgm:cxn modelId="{CD08875A-7D47-42CD-88F1-B9C912BE17CD}" type="presParOf" srcId="{792F78DF-2D47-4B27-9B4A-3CBDA8D43F8F}" destId="{4BA82AFF-0D1E-406A-AB15-867AC41DDA01}" srcOrd="8" destOrd="0" presId="urn:microsoft.com/office/officeart/2005/8/layout/default"/>
    <dgm:cxn modelId="{957CEE95-2277-42E0-B2D8-DE4B079FEF55}" type="presParOf" srcId="{792F78DF-2D47-4B27-9B4A-3CBDA8D43F8F}" destId="{03042F9B-F96C-43CF-BBE9-CA7446CAD2CA}" srcOrd="9" destOrd="0" presId="urn:microsoft.com/office/officeart/2005/8/layout/default"/>
    <dgm:cxn modelId="{9C1471A2-15A9-4D0B-812E-3FF4F0C84BC1}" type="presParOf" srcId="{792F78DF-2D47-4B27-9B4A-3CBDA8D43F8F}" destId="{B9E9DA78-0811-4B7C-8BED-292A5FF5B7D7}"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4AD912-D68B-4BF9-B2B6-36F8C6596E2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5A46ACE-F0C8-4E8C-A7F6-F718828973EF}">
      <dgm:prSet/>
      <dgm:spPr/>
      <dgm:t>
        <a:bodyPr/>
        <a:lstStyle/>
        <a:p>
          <a:r>
            <a:rPr lang="en-IN"/>
            <a:t>While analysing the data I came across some null values in some columns, and therefore those applications were taken out of consideration. The bank employees are advised to take a follow-up and get the missing information.</a:t>
          </a:r>
          <a:endParaRPr lang="en-US"/>
        </a:p>
      </dgm:t>
    </dgm:pt>
    <dgm:pt modelId="{6976272B-0477-41B4-9DF2-863E9AF0822E}" type="parTrans" cxnId="{6DACB152-E396-4B76-AE6D-8D825C7D8BB2}">
      <dgm:prSet/>
      <dgm:spPr/>
      <dgm:t>
        <a:bodyPr/>
        <a:lstStyle/>
        <a:p>
          <a:endParaRPr lang="en-US"/>
        </a:p>
      </dgm:t>
    </dgm:pt>
    <dgm:pt modelId="{2F535B1B-2CAB-4041-A2F4-9A7963431ACE}" type="sibTrans" cxnId="{6DACB152-E396-4B76-AE6D-8D825C7D8BB2}">
      <dgm:prSet/>
      <dgm:spPr/>
      <dgm:t>
        <a:bodyPr/>
        <a:lstStyle/>
        <a:p>
          <a:endParaRPr lang="en-US"/>
        </a:p>
      </dgm:t>
    </dgm:pt>
    <dgm:pt modelId="{10070C2E-AD9A-4FDB-96E8-5E86509B025D}">
      <dgm:prSet/>
      <dgm:spPr/>
      <dgm:t>
        <a:bodyPr/>
        <a:lstStyle/>
        <a:p>
          <a:r>
            <a:rPr lang="en-IN"/>
            <a:t>I also came across some values that were very extreme in nature, and therefore we had to take those application out of consideration for the purpose of fair analysis. The bank is advised to treat those applications as special cases and approve them separately.</a:t>
          </a:r>
          <a:endParaRPr lang="en-US"/>
        </a:p>
      </dgm:t>
    </dgm:pt>
    <dgm:pt modelId="{710C4417-F75E-48B7-8147-B9F4E8CCA587}" type="parTrans" cxnId="{689D09BD-0047-4BC1-9C05-0A6E9FC38842}">
      <dgm:prSet/>
      <dgm:spPr/>
      <dgm:t>
        <a:bodyPr/>
        <a:lstStyle/>
        <a:p>
          <a:endParaRPr lang="en-US"/>
        </a:p>
      </dgm:t>
    </dgm:pt>
    <dgm:pt modelId="{503C885F-2CEB-4586-A3B7-80E89FCF5B02}" type="sibTrans" cxnId="{689D09BD-0047-4BC1-9C05-0A6E9FC38842}">
      <dgm:prSet/>
      <dgm:spPr/>
      <dgm:t>
        <a:bodyPr/>
        <a:lstStyle/>
        <a:p>
          <a:endParaRPr lang="en-US"/>
        </a:p>
      </dgm:t>
    </dgm:pt>
    <dgm:pt modelId="{FFFEDA2D-967C-4A02-8A1A-8746849F43F2}" type="pres">
      <dgm:prSet presAssocID="{8E4AD912-D68B-4BF9-B2B6-36F8C6596E24}" presName="linear" presStyleCnt="0">
        <dgm:presLayoutVars>
          <dgm:animLvl val="lvl"/>
          <dgm:resizeHandles val="exact"/>
        </dgm:presLayoutVars>
      </dgm:prSet>
      <dgm:spPr/>
    </dgm:pt>
    <dgm:pt modelId="{B4A77433-0920-4FA9-965B-D4177D48108C}" type="pres">
      <dgm:prSet presAssocID="{15A46ACE-F0C8-4E8C-A7F6-F718828973EF}" presName="parentText" presStyleLbl="node1" presStyleIdx="0" presStyleCnt="2">
        <dgm:presLayoutVars>
          <dgm:chMax val="0"/>
          <dgm:bulletEnabled val="1"/>
        </dgm:presLayoutVars>
      </dgm:prSet>
      <dgm:spPr/>
    </dgm:pt>
    <dgm:pt modelId="{A5C8FBC8-1946-4A0F-84F4-2FCB20FB41BB}" type="pres">
      <dgm:prSet presAssocID="{2F535B1B-2CAB-4041-A2F4-9A7963431ACE}" presName="spacer" presStyleCnt="0"/>
      <dgm:spPr/>
    </dgm:pt>
    <dgm:pt modelId="{373280E2-DF7D-40BA-97F9-C6BC36B6B0FD}" type="pres">
      <dgm:prSet presAssocID="{10070C2E-AD9A-4FDB-96E8-5E86509B025D}" presName="parentText" presStyleLbl="node1" presStyleIdx="1" presStyleCnt="2">
        <dgm:presLayoutVars>
          <dgm:chMax val="0"/>
          <dgm:bulletEnabled val="1"/>
        </dgm:presLayoutVars>
      </dgm:prSet>
      <dgm:spPr/>
    </dgm:pt>
  </dgm:ptLst>
  <dgm:cxnLst>
    <dgm:cxn modelId="{C6083A51-A25C-4794-BAC6-720B8948E0AB}" type="presOf" srcId="{15A46ACE-F0C8-4E8C-A7F6-F718828973EF}" destId="{B4A77433-0920-4FA9-965B-D4177D48108C}" srcOrd="0" destOrd="0" presId="urn:microsoft.com/office/officeart/2005/8/layout/vList2"/>
    <dgm:cxn modelId="{6DACB152-E396-4B76-AE6D-8D825C7D8BB2}" srcId="{8E4AD912-D68B-4BF9-B2B6-36F8C6596E24}" destId="{15A46ACE-F0C8-4E8C-A7F6-F718828973EF}" srcOrd="0" destOrd="0" parTransId="{6976272B-0477-41B4-9DF2-863E9AF0822E}" sibTransId="{2F535B1B-2CAB-4041-A2F4-9A7963431ACE}"/>
    <dgm:cxn modelId="{7C5CEC9B-A401-4F67-8F27-63E6995B4B77}" type="presOf" srcId="{10070C2E-AD9A-4FDB-96E8-5E86509B025D}" destId="{373280E2-DF7D-40BA-97F9-C6BC36B6B0FD}" srcOrd="0" destOrd="0" presId="urn:microsoft.com/office/officeart/2005/8/layout/vList2"/>
    <dgm:cxn modelId="{CEBCFEBC-87EA-4A3E-8E7C-B967B8CDE474}" type="presOf" srcId="{8E4AD912-D68B-4BF9-B2B6-36F8C6596E24}" destId="{FFFEDA2D-967C-4A02-8A1A-8746849F43F2}" srcOrd="0" destOrd="0" presId="urn:microsoft.com/office/officeart/2005/8/layout/vList2"/>
    <dgm:cxn modelId="{689D09BD-0047-4BC1-9C05-0A6E9FC38842}" srcId="{8E4AD912-D68B-4BF9-B2B6-36F8C6596E24}" destId="{10070C2E-AD9A-4FDB-96E8-5E86509B025D}" srcOrd="1" destOrd="0" parTransId="{710C4417-F75E-48B7-8147-B9F4E8CCA587}" sibTransId="{503C885F-2CEB-4586-A3B7-80E89FCF5B02}"/>
    <dgm:cxn modelId="{84ACFC7F-90B0-403A-9F35-A3E048D7B549}" type="presParOf" srcId="{FFFEDA2D-967C-4A02-8A1A-8746849F43F2}" destId="{B4A77433-0920-4FA9-965B-D4177D48108C}" srcOrd="0" destOrd="0" presId="urn:microsoft.com/office/officeart/2005/8/layout/vList2"/>
    <dgm:cxn modelId="{1E6DDC55-3BA0-4338-BE57-44C075012D92}" type="presParOf" srcId="{FFFEDA2D-967C-4A02-8A1A-8746849F43F2}" destId="{A5C8FBC8-1946-4A0F-84F4-2FCB20FB41BB}" srcOrd="1" destOrd="0" presId="urn:microsoft.com/office/officeart/2005/8/layout/vList2"/>
    <dgm:cxn modelId="{D043F380-289E-429A-B6AF-A696C9889379}" type="presParOf" srcId="{FFFEDA2D-967C-4A02-8A1A-8746849F43F2}" destId="{373280E2-DF7D-40BA-97F9-C6BC36B6B0F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5B612B-5D9D-4435-9499-1D8AF6FD59A9}">
      <dsp:nvSpPr>
        <dsp:cNvPr id="0" name=""/>
        <dsp:cNvSpPr/>
      </dsp:nvSpPr>
      <dsp:spPr>
        <a:xfrm>
          <a:off x="1306750" y="353"/>
          <a:ext cx="2390030" cy="143401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a:t>For factors like Mobile, Work Phone, Home Phone, Mobile Reachable,  Email,  Car 5 points will get added to the RAS.</a:t>
          </a:r>
          <a:endParaRPr lang="en-US" sz="1600" kern="1200"/>
        </a:p>
      </dsp:txBody>
      <dsp:txXfrm>
        <a:off x="1306750" y="353"/>
        <a:ext cx="2390030" cy="1434018"/>
      </dsp:txXfrm>
    </dsp:sp>
    <dsp:sp modelId="{9385E4C2-CE1D-4BEB-86C0-5751B9951C77}">
      <dsp:nvSpPr>
        <dsp:cNvPr id="0" name=""/>
        <dsp:cNvSpPr/>
      </dsp:nvSpPr>
      <dsp:spPr>
        <a:xfrm>
          <a:off x="3935784" y="353"/>
          <a:ext cx="2390030" cy="1434018"/>
        </a:xfrm>
        <a:prstGeom prst="rect">
          <a:avLst/>
        </a:prstGeom>
        <a:solidFill>
          <a:schemeClr val="accent2">
            <a:hueOff val="-2070378"/>
            <a:satOff val="9172"/>
            <a:lumOff val="-337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a:t>For factors such as House and Target score 10 points will get added to the RAS.</a:t>
          </a:r>
          <a:endParaRPr lang="en-US" sz="1600" kern="1200"/>
        </a:p>
      </dsp:txBody>
      <dsp:txXfrm>
        <a:off x="3935784" y="353"/>
        <a:ext cx="2390030" cy="1434018"/>
      </dsp:txXfrm>
    </dsp:sp>
    <dsp:sp modelId="{CD602A28-A6BD-4CE7-9F53-913393F5DC09}">
      <dsp:nvSpPr>
        <dsp:cNvPr id="0" name=""/>
        <dsp:cNvSpPr/>
      </dsp:nvSpPr>
      <dsp:spPr>
        <a:xfrm>
          <a:off x="6564818" y="353"/>
          <a:ext cx="2390030" cy="1434018"/>
        </a:xfrm>
        <a:prstGeom prst="rect">
          <a:avLst/>
        </a:prstGeom>
        <a:solidFill>
          <a:schemeClr val="accent2">
            <a:hueOff val="-4140755"/>
            <a:satOff val="18344"/>
            <a:lumOff val="-674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a:t>For documents submitted the applicant will get 1-5 point with 1 point for 0 documents or 5 points for 4 documents submitted.</a:t>
          </a:r>
          <a:endParaRPr lang="en-US" sz="1600" kern="1200"/>
        </a:p>
      </dsp:txBody>
      <dsp:txXfrm>
        <a:off x="6564818" y="353"/>
        <a:ext cx="2390030" cy="1434018"/>
      </dsp:txXfrm>
    </dsp:sp>
    <dsp:sp modelId="{386C385E-E643-4B40-96AB-79A0563CA766}">
      <dsp:nvSpPr>
        <dsp:cNvPr id="0" name=""/>
        <dsp:cNvSpPr/>
      </dsp:nvSpPr>
      <dsp:spPr>
        <a:xfrm>
          <a:off x="1306750" y="1673375"/>
          <a:ext cx="2390030" cy="1434018"/>
        </a:xfrm>
        <a:prstGeom prst="rect">
          <a:avLst/>
        </a:prstGeom>
        <a:solidFill>
          <a:schemeClr val="accent2">
            <a:hueOff val="-6211133"/>
            <a:satOff val="27515"/>
            <a:lumOff val="-1011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a:t>For count of children the applicant will get 2-10 points with 2 for 4 children and 10 for no children.</a:t>
          </a:r>
          <a:endParaRPr lang="en-US" sz="1600" kern="1200"/>
        </a:p>
      </dsp:txBody>
      <dsp:txXfrm>
        <a:off x="1306750" y="1673375"/>
        <a:ext cx="2390030" cy="1434018"/>
      </dsp:txXfrm>
    </dsp:sp>
    <dsp:sp modelId="{4BA82AFF-0D1E-406A-AB15-867AC41DDA01}">
      <dsp:nvSpPr>
        <dsp:cNvPr id="0" name=""/>
        <dsp:cNvSpPr/>
      </dsp:nvSpPr>
      <dsp:spPr>
        <a:xfrm>
          <a:off x="3935784" y="1673375"/>
          <a:ext cx="2390030" cy="1434018"/>
        </a:xfrm>
        <a:prstGeom prst="rect">
          <a:avLst/>
        </a:prstGeom>
        <a:solidFill>
          <a:schemeClr val="accent2">
            <a:hueOff val="-8281511"/>
            <a:satOff val="36687"/>
            <a:lumOff val="-1349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a:t>For income amount, 0-20 points will be added to the RAS with 20 being for maximum income. </a:t>
          </a:r>
          <a:endParaRPr lang="en-US" sz="1600" kern="1200"/>
        </a:p>
      </dsp:txBody>
      <dsp:txXfrm>
        <a:off x="3935784" y="1673375"/>
        <a:ext cx="2390030" cy="1434018"/>
      </dsp:txXfrm>
    </dsp:sp>
    <dsp:sp modelId="{B9E9DA78-0811-4B7C-8BED-292A5FF5B7D7}">
      <dsp:nvSpPr>
        <dsp:cNvPr id="0" name=""/>
        <dsp:cNvSpPr/>
      </dsp:nvSpPr>
      <dsp:spPr>
        <a:xfrm>
          <a:off x="6564818" y="1673375"/>
          <a:ext cx="2390030" cy="1434018"/>
        </a:xfrm>
        <a:prstGeom prst="rect">
          <a:avLst/>
        </a:prstGeom>
        <a:solidFill>
          <a:schemeClr val="accent2">
            <a:hueOff val="-10351888"/>
            <a:satOff val="45859"/>
            <a:lumOff val="-1686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a:t>Similarly for credit amount 0-15 points will be added to the RAS with 15 being for minimum credit amount.</a:t>
          </a:r>
          <a:endParaRPr lang="en-US" sz="1600" kern="1200"/>
        </a:p>
      </dsp:txBody>
      <dsp:txXfrm>
        <a:off x="6564818" y="1673375"/>
        <a:ext cx="2390030" cy="14340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A77433-0920-4FA9-965B-D4177D48108C}">
      <dsp:nvSpPr>
        <dsp:cNvPr id="0" name=""/>
        <dsp:cNvSpPr/>
      </dsp:nvSpPr>
      <dsp:spPr>
        <a:xfrm>
          <a:off x="0" y="363893"/>
          <a:ext cx="10261599" cy="11583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While analysing the data I came across some null values in some columns, and therefore those applications were taken out of consideration. The bank employees are advised to take a follow-up and get the missing information.</a:t>
          </a:r>
          <a:endParaRPr lang="en-US" sz="2200" kern="1200"/>
        </a:p>
      </dsp:txBody>
      <dsp:txXfrm>
        <a:off x="56544" y="420437"/>
        <a:ext cx="10148511" cy="1045212"/>
      </dsp:txXfrm>
    </dsp:sp>
    <dsp:sp modelId="{373280E2-DF7D-40BA-97F9-C6BC36B6B0FD}">
      <dsp:nvSpPr>
        <dsp:cNvPr id="0" name=""/>
        <dsp:cNvSpPr/>
      </dsp:nvSpPr>
      <dsp:spPr>
        <a:xfrm>
          <a:off x="0" y="1585554"/>
          <a:ext cx="10261599" cy="1158300"/>
        </a:xfrm>
        <a:prstGeom prst="roundRect">
          <a:avLst/>
        </a:prstGeom>
        <a:solidFill>
          <a:schemeClr val="accent2">
            <a:hueOff val="-10351888"/>
            <a:satOff val="45859"/>
            <a:lumOff val="-1686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I also came across some values that were very extreme in nature, and therefore we had to take those application out of consideration for the purpose of fair analysis. The bank is advised to treat those applications as special cases and approve them separately.</a:t>
          </a:r>
          <a:endParaRPr lang="en-US" sz="2200" kern="1200"/>
        </a:p>
      </dsp:txBody>
      <dsp:txXfrm>
        <a:off x="56544" y="1642098"/>
        <a:ext cx="10148511" cy="104521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3CADBD16-5BFB-4D9F-9646-C75D1B53BBB6}" type="datetimeFigureOut">
              <a:rPr lang="en-US" smtClean="0"/>
              <a:t>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90149674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120158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883495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ADBD16-5BFB-4D9F-9646-C75D1B53BBB6}" type="datetimeFigureOut">
              <a:rPr lang="en-US" smtClean="0"/>
              <a:t>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696611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CADBD16-5BFB-4D9F-9646-C75D1B53BBB6}" type="datetimeFigureOut">
              <a:rPr lang="en-US" smtClean="0"/>
              <a:t>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5296092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CADBD16-5BFB-4D9F-9646-C75D1B53BBB6}" type="datetimeFigureOut">
              <a:rPr lang="en-US" smtClean="0"/>
              <a:t>3/1/2022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979137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CADBD16-5BFB-4D9F-9646-C75D1B53BBB6}" type="datetimeFigureOut">
              <a:rPr lang="en-US" smtClean="0"/>
              <a:pPr/>
              <a:t>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0722274-0FAA-4649-AA4E-4210F4F32167}"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32917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ADBD16-5BFB-4D9F-9646-C75D1B53BBB6}" type="datetimeFigureOut">
              <a:rPr lang="en-US" smtClean="0"/>
              <a:t>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91580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ADBD16-5BFB-4D9F-9646-C75D1B53BBB6}" type="datetimeFigureOut">
              <a:rPr lang="en-US" smtClean="0"/>
              <a:t>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770813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CADBD16-5BFB-4D9F-9646-C75D1B53BBB6}" type="datetimeFigureOut">
              <a:rPr lang="en-US" smtClean="0"/>
              <a:t>3/1/2022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198596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CADBD16-5BFB-4D9F-9646-C75D1B53BBB6}" type="datetimeFigureOut">
              <a:rPr lang="en-US" smtClean="0"/>
              <a:t>3/1/2022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855116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CADBD16-5BFB-4D9F-9646-C75D1B53BBB6}" type="datetimeFigureOut">
              <a:rPr lang="en-US" smtClean="0"/>
              <a:pPr/>
              <a:t>3/1/2022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418061238"/>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3" descr="An abstract connection in pale grey background">
            <a:extLst>
              <a:ext uri="{FF2B5EF4-FFF2-40B4-BE49-F238E27FC236}">
                <a16:creationId xmlns:a16="http://schemas.microsoft.com/office/drawing/2014/main" id="{03197C39-E1DA-49AE-809D-0485FB2B7E9A}"/>
              </a:ext>
            </a:extLst>
          </p:cNvPr>
          <p:cNvPicPr>
            <a:picLocks noChangeAspect="1"/>
          </p:cNvPicPr>
          <p:nvPr/>
        </p:nvPicPr>
        <p:blipFill rotWithShape="1">
          <a:blip r:embed="rId2"/>
          <a:srcRect/>
          <a:stretch/>
        </p:blipFill>
        <p:spPr>
          <a:xfrm>
            <a:off x="9352" y="9327"/>
            <a:ext cx="12191979" cy="6858004"/>
          </a:xfrm>
          <a:prstGeom prst="rect">
            <a:avLst/>
          </a:prstGeom>
        </p:spPr>
      </p:pic>
      <p:sp>
        <p:nvSpPr>
          <p:cNvPr id="2" name="Title 1">
            <a:extLst>
              <a:ext uri="{FF2B5EF4-FFF2-40B4-BE49-F238E27FC236}">
                <a16:creationId xmlns:a16="http://schemas.microsoft.com/office/drawing/2014/main" id="{872DC7F8-3AC0-496A-A221-663AFBBBBE44}"/>
              </a:ext>
            </a:extLst>
          </p:cNvPr>
          <p:cNvSpPr>
            <a:spLocks noGrp="1"/>
          </p:cNvSpPr>
          <p:nvPr>
            <p:ph type="ctrTitle"/>
          </p:nvPr>
        </p:nvSpPr>
        <p:spPr>
          <a:xfrm>
            <a:off x="1143000" y="1181102"/>
            <a:ext cx="5549348" cy="1431470"/>
          </a:xfrm>
        </p:spPr>
        <p:txBody>
          <a:bodyPr anchor="t">
            <a:normAutofit/>
          </a:bodyPr>
          <a:lstStyle/>
          <a:p>
            <a:r>
              <a:rPr lang="en-IN" dirty="0">
                <a:solidFill>
                  <a:schemeClr val="bg1"/>
                </a:solidFill>
              </a:rPr>
              <a:t>Loan approval Analysis</a:t>
            </a:r>
          </a:p>
        </p:txBody>
      </p:sp>
      <p:sp>
        <p:nvSpPr>
          <p:cNvPr id="3" name="Subtitle 2">
            <a:extLst>
              <a:ext uri="{FF2B5EF4-FFF2-40B4-BE49-F238E27FC236}">
                <a16:creationId xmlns:a16="http://schemas.microsoft.com/office/drawing/2014/main" id="{DB8BC810-0EDD-41C9-9E1F-5F31C3364105}"/>
              </a:ext>
            </a:extLst>
          </p:cNvPr>
          <p:cNvSpPr>
            <a:spLocks noGrp="1"/>
          </p:cNvSpPr>
          <p:nvPr>
            <p:ph type="subTitle" idx="1"/>
          </p:nvPr>
        </p:nvSpPr>
        <p:spPr>
          <a:xfrm>
            <a:off x="1059126" y="3793677"/>
            <a:ext cx="2999690" cy="745495"/>
          </a:xfrm>
        </p:spPr>
        <p:txBody>
          <a:bodyPr anchor="b">
            <a:normAutofit/>
          </a:bodyPr>
          <a:lstStyle/>
          <a:p>
            <a:r>
              <a:rPr lang="en-IN" sz="2400" dirty="0">
                <a:solidFill>
                  <a:srgbClr val="FFFFFF"/>
                </a:solidFill>
              </a:rPr>
              <a:t>BY ANURAG PAWAR</a:t>
            </a:r>
          </a:p>
        </p:txBody>
      </p:sp>
    </p:spTree>
    <p:extLst>
      <p:ext uri="{BB962C8B-B14F-4D97-AF65-F5344CB8AC3E}">
        <p14:creationId xmlns:p14="http://schemas.microsoft.com/office/powerpoint/2010/main" val="3723105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38777-7F1B-40B6-B0EF-DA7254B5AE80}"/>
              </a:ext>
            </a:extLst>
          </p:cNvPr>
          <p:cNvSpPr>
            <a:spLocks noGrp="1"/>
          </p:cNvSpPr>
          <p:nvPr>
            <p:ph type="title"/>
          </p:nvPr>
        </p:nvSpPr>
        <p:spPr>
          <a:xfrm>
            <a:off x="8312677" y="964692"/>
            <a:ext cx="3066937" cy="1188720"/>
          </a:xfrm>
        </p:spPr>
        <p:txBody>
          <a:bodyPr>
            <a:normAutofit/>
          </a:bodyPr>
          <a:lstStyle/>
          <a:p>
            <a:r>
              <a:rPr lang="en-IN" sz="2000" dirty="0"/>
              <a:t>Analysing Credit amount vs Income amount</a:t>
            </a:r>
          </a:p>
        </p:txBody>
      </p:sp>
      <p:sp>
        <p:nvSpPr>
          <p:cNvPr id="23" name="Rectangle 18">
            <a:extLst>
              <a:ext uri="{FF2B5EF4-FFF2-40B4-BE49-F238E27FC236}">
                <a16:creationId xmlns:a16="http://schemas.microsoft.com/office/drawing/2014/main" id="{A99FE660-E3DF-47E7-962D-66C6F6CE0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795"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0">
            <a:extLst>
              <a:ext uri="{FF2B5EF4-FFF2-40B4-BE49-F238E27FC236}">
                <a16:creationId xmlns:a16="http://schemas.microsoft.com/office/drawing/2014/main" id="{38C29FEE-8E8F-43D5-AD23-EB4060B4D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8415"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redit Amount Vs Total Income Amount&#10;&#10;Description automatically generated">
            <a:extLst>
              <a:ext uri="{FF2B5EF4-FFF2-40B4-BE49-F238E27FC236}">
                <a16:creationId xmlns:a16="http://schemas.microsoft.com/office/drawing/2014/main" id="{8C28B41C-FD77-45FC-AE46-E9D72EF4A7F7}"/>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9212" y="1293275"/>
            <a:ext cx="4236597" cy="4279392"/>
          </a:xfrm>
          <a:prstGeom prst="rect">
            <a:avLst/>
          </a:prstGeom>
        </p:spPr>
      </p:pic>
      <p:sp>
        <p:nvSpPr>
          <p:cNvPr id="9" name="Content Placeholder 8">
            <a:extLst>
              <a:ext uri="{FF2B5EF4-FFF2-40B4-BE49-F238E27FC236}">
                <a16:creationId xmlns:a16="http://schemas.microsoft.com/office/drawing/2014/main" id="{217D42FB-F555-4AF1-B499-F15CD6E9093C}"/>
              </a:ext>
            </a:extLst>
          </p:cNvPr>
          <p:cNvSpPr>
            <a:spLocks noGrp="1"/>
          </p:cNvSpPr>
          <p:nvPr>
            <p:ph idx="1"/>
          </p:nvPr>
        </p:nvSpPr>
        <p:spPr>
          <a:xfrm>
            <a:off x="8311249" y="2638044"/>
            <a:ext cx="3063765" cy="3263206"/>
          </a:xfrm>
        </p:spPr>
        <p:txBody>
          <a:bodyPr>
            <a:normAutofit/>
          </a:bodyPr>
          <a:lstStyle/>
          <a:p>
            <a:pPr marL="0" indent="0">
              <a:buNone/>
            </a:pPr>
            <a:r>
              <a:rPr lang="en-US" b="0" i="0">
                <a:effectLst/>
                <a:latin typeface="Helvetica Neue"/>
              </a:rPr>
              <a:t>Here we can see the applicants are densely populated in the income amount range of 70000-120000 and the credit range of 120000-300000</a:t>
            </a:r>
            <a:endParaRPr lang="en-US" dirty="0"/>
          </a:p>
        </p:txBody>
      </p:sp>
    </p:spTree>
    <p:extLst>
      <p:ext uri="{BB962C8B-B14F-4D97-AF65-F5344CB8AC3E}">
        <p14:creationId xmlns:p14="http://schemas.microsoft.com/office/powerpoint/2010/main" val="326311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005095-B44C-466F-B55C-B4CE78282A20}"/>
              </a:ext>
            </a:extLst>
          </p:cNvPr>
          <p:cNvSpPr>
            <a:spLocks noGrp="1"/>
          </p:cNvSpPr>
          <p:nvPr>
            <p:ph type="title"/>
          </p:nvPr>
        </p:nvSpPr>
        <p:spPr>
          <a:xfrm>
            <a:off x="2231136" y="467418"/>
            <a:ext cx="7729728" cy="1188720"/>
          </a:xfrm>
          <a:solidFill>
            <a:srgbClr val="FFFFFF"/>
          </a:solidFill>
        </p:spPr>
        <p:txBody>
          <a:bodyPr>
            <a:normAutofit/>
          </a:bodyPr>
          <a:lstStyle/>
          <a:p>
            <a:r>
              <a:rPr lang="en-IN"/>
              <a:t>Risk analysis score (ras)</a:t>
            </a:r>
          </a:p>
        </p:txBody>
      </p:sp>
      <p:sp>
        <p:nvSpPr>
          <p:cNvPr id="22" name="Content Placeholder 2">
            <a:extLst>
              <a:ext uri="{FF2B5EF4-FFF2-40B4-BE49-F238E27FC236}">
                <a16:creationId xmlns:a16="http://schemas.microsoft.com/office/drawing/2014/main" id="{5092731A-F06D-4176-9821-9F652C2663A9}"/>
              </a:ext>
            </a:extLst>
          </p:cNvPr>
          <p:cNvSpPr>
            <a:spLocks noGrp="1"/>
          </p:cNvSpPr>
          <p:nvPr>
            <p:ph idx="1"/>
          </p:nvPr>
        </p:nvSpPr>
        <p:spPr>
          <a:xfrm>
            <a:off x="1706062" y="2291262"/>
            <a:ext cx="8779512" cy="2879256"/>
          </a:xfrm>
        </p:spPr>
        <p:txBody>
          <a:bodyPr>
            <a:normAutofit/>
          </a:bodyPr>
          <a:lstStyle/>
          <a:p>
            <a:pPr marL="0" indent="0">
              <a:lnSpc>
                <a:spcPct val="90000"/>
              </a:lnSpc>
              <a:buNone/>
            </a:pPr>
            <a:r>
              <a:rPr lang="en-US" i="0" dirty="0">
                <a:solidFill>
                  <a:srgbClr val="404040"/>
                </a:solidFill>
                <a:effectLst/>
                <a:latin typeface="Helvetica Neue"/>
              </a:rPr>
              <a:t>To determine which applicants should be shortlisted to approve their loan we will create a new attribute called Risk Analysis Score (RAS).</a:t>
            </a:r>
          </a:p>
          <a:p>
            <a:pPr>
              <a:lnSpc>
                <a:spcPct val="90000"/>
              </a:lnSpc>
            </a:pPr>
            <a:r>
              <a:rPr lang="en-US" b="1" i="0" dirty="0">
                <a:solidFill>
                  <a:srgbClr val="404040"/>
                </a:solidFill>
                <a:effectLst/>
                <a:latin typeface="Helvetica Neue"/>
              </a:rPr>
              <a:t>Major Factors</a:t>
            </a:r>
          </a:p>
          <a:p>
            <a:pPr>
              <a:lnSpc>
                <a:spcPct val="90000"/>
              </a:lnSpc>
              <a:buFont typeface="+mj-lt"/>
              <a:buAutoNum type="arabicPeriod"/>
            </a:pPr>
            <a:r>
              <a:rPr lang="en-US" b="0" i="0" dirty="0">
                <a:solidFill>
                  <a:srgbClr val="404040"/>
                </a:solidFill>
                <a:effectLst/>
                <a:latin typeface="Helvetica Neue"/>
              </a:rPr>
              <a:t>Income Amount</a:t>
            </a:r>
          </a:p>
          <a:p>
            <a:pPr>
              <a:lnSpc>
                <a:spcPct val="90000"/>
              </a:lnSpc>
              <a:buFont typeface="+mj-lt"/>
              <a:buAutoNum type="arabicPeriod"/>
            </a:pPr>
            <a:r>
              <a:rPr lang="en-US" b="0" i="0" dirty="0">
                <a:solidFill>
                  <a:srgbClr val="404040"/>
                </a:solidFill>
                <a:effectLst/>
                <a:latin typeface="Helvetica Neue"/>
              </a:rPr>
              <a:t>House Ownership</a:t>
            </a:r>
          </a:p>
          <a:p>
            <a:pPr>
              <a:lnSpc>
                <a:spcPct val="90000"/>
              </a:lnSpc>
              <a:buFont typeface="+mj-lt"/>
              <a:buAutoNum type="arabicPeriod"/>
            </a:pPr>
            <a:r>
              <a:rPr lang="en-US" dirty="0">
                <a:solidFill>
                  <a:srgbClr val="404040"/>
                </a:solidFill>
                <a:latin typeface="Helvetica Neue"/>
              </a:rPr>
              <a:t>Target Score</a:t>
            </a:r>
          </a:p>
          <a:p>
            <a:pPr>
              <a:lnSpc>
                <a:spcPct val="90000"/>
              </a:lnSpc>
              <a:buFont typeface="+mj-lt"/>
              <a:buAutoNum type="arabicPeriod"/>
            </a:pPr>
            <a:r>
              <a:rPr lang="en-US" b="0" i="0" dirty="0">
                <a:solidFill>
                  <a:srgbClr val="404040"/>
                </a:solidFill>
                <a:effectLst/>
                <a:latin typeface="Helvetica Neue"/>
              </a:rPr>
              <a:t>Count of children</a:t>
            </a:r>
          </a:p>
          <a:p>
            <a:pPr>
              <a:lnSpc>
                <a:spcPct val="90000"/>
              </a:lnSpc>
              <a:buFont typeface="+mj-lt"/>
              <a:buAutoNum type="arabicPeriod"/>
            </a:pPr>
            <a:r>
              <a:rPr lang="en-US" dirty="0">
                <a:solidFill>
                  <a:srgbClr val="404040"/>
                </a:solidFill>
                <a:latin typeface="Helvetica Neue"/>
              </a:rPr>
              <a:t>Credit amount</a:t>
            </a:r>
          </a:p>
          <a:p>
            <a:pPr>
              <a:lnSpc>
                <a:spcPct val="90000"/>
              </a:lnSpc>
            </a:pPr>
            <a:endParaRPr lang="en-US" b="0" i="0" dirty="0">
              <a:solidFill>
                <a:srgbClr val="404040"/>
              </a:solidFill>
              <a:effectLst/>
              <a:latin typeface="Helvetica Neue"/>
            </a:endParaRPr>
          </a:p>
          <a:p>
            <a:pPr>
              <a:lnSpc>
                <a:spcPct val="90000"/>
              </a:lnSpc>
            </a:pPr>
            <a:endParaRPr lang="en-IN" dirty="0">
              <a:solidFill>
                <a:srgbClr val="404040"/>
              </a:solidFill>
            </a:endParaRPr>
          </a:p>
        </p:txBody>
      </p:sp>
    </p:spTree>
    <p:extLst>
      <p:ext uri="{BB962C8B-B14F-4D97-AF65-F5344CB8AC3E}">
        <p14:creationId xmlns:p14="http://schemas.microsoft.com/office/powerpoint/2010/main" val="205571546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F37243-3D72-4B43-80C8-ECC7F9C264B5}"/>
              </a:ext>
            </a:extLst>
          </p:cNvPr>
          <p:cNvSpPr>
            <a:spLocks noGrp="1"/>
          </p:cNvSpPr>
          <p:nvPr>
            <p:ph type="title"/>
          </p:nvPr>
        </p:nvSpPr>
        <p:spPr>
          <a:xfrm>
            <a:off x="2231136" y="467418"/>
            <a:ext cx="7729728" cy="1188720"/>
          </a:xfrm>
          <a:solidFill>
            <a:srgbClr val="FFFFFF"/>
          </a:solidFill>
        </p:spPr>
        <p:txBody>
          <a:bodyPr>
            <a:normAutofit/>
          </a:bodyPr>
          <a:lstStyle/>
          <a:p>
            <a:r>
              <a:rPr lang="en-IN" dirty="0"/>
              <a:t>Risk analysis score (RAS)</a:t>
            </a:r>
          </a:p>
        </p:txBody>
      </p:sp>
      <p:sp>
        <p:nvSpPr>
          <p:cNvPr id="3" name="Content Placeholder 2">
            <a:extLst>
              <a:ext uri="{FF2B5EF4-FFF2-40B4-BE49-F238E27FC236}">
                <a16:creationId xmlns:a16="http://schemas.microsoft.com/office/drawing/2014/main" id="{6FDA5E63-6FE8-42FF-A6B3-DD9D32D6FA14}"/>
              </a:ext>
            </a:extLst>
          </p:cNvPr>
          <p:cNvSpPr>
            <a:spLocks noGrp="1"/>
          </p:cNvSpPr>
          <p:nvPr>
            <p:ph idx="1"/>
          </p:nvPr>
        </p:nvSpPr>
        <p:spPr>
          <a:xfrm>
            <a:off x="1706062" y="2291262"/>
            <a:ext cx="8779512" cy="2879256"/>
          </a:xfrm>
        </p:spPr>
        <p:txBody>
          <a:bodyPr>
            <a:normAutofit/>
          </a:bodyPr>
          <a:lstStyle/>
          <a:p>
            <a:pPr>
              <a:lnSpc>
                <a:spcPct val="90000"/>
              </a:lnSpc>
            </a:pPr>
            <a:r>
              <a:rPr lang="en-US" sz="1700" b="1" i="0">
                <a:solidFill>
                  <a:srgbClr val="404040"/>
                </a:solidFill>
                <a:effectLst/>
                <a:latin typeface="Helvetica Neue"/>
              </a:rPr>
              <a:t>Minor Factors</a:t>
            </a:r>
          </a:p>
          <a:p>
            <a:pPr>
              <a:lnSpc>
                <a:spcPct val="90000"/>
              </a:lnSpc>
              <a:buFont typeface="+mj-lt"/>
              <a:buAutoNum type="arabicPeriod"/>
            </a:pPr>
            <a:r>
              <a:rPr lang="en-US" sz="1700" b="0" i="0">
                <a:solidFill>
                  <a:srgbClr val="404040"/>
                </a:solidFill>
                <a:effectLst/>
                <a:latin typeface="Helvetica Neue"/>
              </a:rPr>
              <a:t>Mobile</a:t>
            </a:r>
          </a:p>
          <a:p>
            <a:pPr>
              <a:lnSpc>
                <a:spcPct val="90000"/>
              </a:lnSpc>
              <a:buFont typeface="+mj-lt"/>
              <a:buAutoNum type="arabicPeriod"/>
            </a:pPr>
            <a:r>
              <a:rPr lang="en-US" sz="1700" b="0" i="0">
                <a:solidFill>
                  <a:srgbClr val="404040"/>
                </a:solidFill>
                <a:effectLst/>
                <a:latin typeface="Helvetica Neue"/>
              </a:rPr>
              <a:t>Work Phone</a:t>
            </a:r>
          </a:p>
          <a:p>
            <a:pPr>
              <a:lnSpc>
                <a:spcPct val="90000"/>
              </a:lnSpc>
              <a:buFont typeface="+mj-lt"/>
              <a:buAutoNum type="arabicPeriod"/>
            </a:pPr>
            <a:r>
              <a:rPr lang="en-US" sz="1700" b="0" i="0">
                <a:solidFill>
                  <a:srgbClr val="404040"/>
                </a:solidFill>
                <a:effectLst/>
                <a:latin typeface="Helvetica Neue"/>
              </a:rPr>
              <a:t>Home Phone</a:t>
            </a:r>
          </a:p>
          <a:p>
            <a:pPr>
              <a:lnSpc>
                <a:spcPct val="90000"/>
              </a:lnSpc>
              <a:buFont typeface="+mj-lt"/>
              <a:buAutoNum type="arabicPeriod"/>
            </a:pPr>
            <a:r>
              <a:rPr lang="en-US" sz="1700" b="0" i="0">
                <a:solidFill>
                  <a:srgbClr val="404040"/>
                </a:solidFill>
                <a:effectLst/>
                <a:latin typeface="Helvetica Neue"/>
              </a:rPr>
              <a:t>Email</a:t>
            </a:r>
          </a:p>
          <a:p>
            <a:pPr>
              <a:lnSpc>
                <a:spcPct val="90000"/>
              </a:lnSpc>
              <a:buFont typeface="+mj-lt"/>
              <a:buAutoNum type="arabicPeriod"/>
            </a:pPr>
            <a:r>
              <a:rPr lang="en-US" sz="1700" b="0" i="0">
                <a:solidFill>
                  <a:srgbClr val="404040"/>
                </a:solidFill>
                <a:effectLst/>
                <a:latin typeface="Helvetica Neue"/>
              </a:rPr>
              <a:t>Documents Submitted</a:t>
            </a:r>
          </a:p>
          <a:p>
            <a:pPr>
              <a:lnSpc>
                <a:spcPct val="90000"/>
              </a:lnSpc>
              <a:buFont typeface="+mj-lt"/>
              <a:buAutoNum type="arabicPeriod"/>
            </a:pPr>
            <a:r>
              <a:rPr lang="en-US" sz="1700" b="0" i="0">
                <a:solidFill>
                  <a:srgbClr val="404040"/>
                </a:solidFill>
                <a:effectLst/>
                <a:latin typeface="Helvetica Neue"/>
              </a:rPr>
              <a:t>Car</a:t>
            </a:r>
          </a:p>
          <a:p>
            <a:pPr>
              <a:lnSpc>
                <a:spcPct val="90000"/>
              </a:lnSpc>
              <a:buFont typeface="+mj-lt"/>
              <a:buAutoNum type="arabicPeriod"/>
            </a:pPr>
            <a:r>
              <a:rPr lang="en-US" sz="1700" b="0" i="0">
                <a:solidFill>
                  <a:srgbClr val="404040"/>
                </a:solidFill>
                <a:effectLst/>
                <a:latin typeface="Helvetica Neue"/>
              </a:rPr>
              <a:t>Mobile Reachable</a:t>
            </a:r>
          </a:p>
          <a:p>
            <a:pPr marL="0" indent="0">
              <a:lnSpc>
                <a:spcPct val="90000"/>
              </a:lnSpc>
              <a:buNone/>
            </a:pPr>
            <a:endParaRPr lang="en-IN" sz="1700">
              <a:solidFill>
                <a:srgbClr val="404040"/>
              </a:solidFill>
            </a:endParaRPr>
          </a:p>
        </p:txBody>
      </p:sp>
    </p:spTree>
    <p:extLst>
      <p:ext uri="{BB962C8B-B14F-4D97-AF65-F5344CB8AC3E}">
        <p14:creationId xmlns:p14="http://schemas.microsoft.com/office/powerpoint/2010/main" val="1493456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478321-2827-4AC7-BF13-C75F34CE8606}"/>
              </a:ext>
            </a:extLst>
          </p:cNvPr>
          <p:cNvSpPr>
            <a:spLocks noGrp="1"/>
          </p:cNvSpPr>
          <p:nvPr>
            <p:ph type="title"/>
          </p:nvPr>
        </p:nvSpPr>
        <p:spPr>
          <a:xfrm>
            <a:off x="643468" y="820010"/>
            <a:ext cx="3415288" cy="3212654"/>
          </a:xfrm>
          <a:noFill/>
          <a:ln>
            <a:solidFill>
              <a:schemeClr val="bg1"/>
            </a:solidFill>
          </a:ln>
        </p:spPr>
        <p:txBody>
          <a:bodyPr vert="horz" lIns="274320" tIns="182880" rIns="274320" bIns="182880" rtlCol="0" anchor="ctr" anchorCtr="1">
            <a:normAutofit/>
          </a:bodyPr>
          <a:lstStyle/>
          <a:p>
            <a:r>
              <a:rPr lang="en-US" sz="3500">
                <a:solidFill>
                  <a:schemeClr val="bg1"/>
                </a:solidFill>
              </a:rPr>
              <a:t>Weightage for all the factors</a:t>
            </a:r>
          </a:p>
        </p:txBody>
      </p:sp>
      <p:pic>
        <p:nvPicPr>
          <p:cNvPr id="5" name="Content Placeholder 4" descr="Chart, pie chart&#10;&#10;Description automatically generated">
            <a:extLst>
              <a:ext uri="{FF2B5EF4-FFF2-40B4-BE49-F238E27FC236}">
                <a16:creationId xmlns:a16="http://schemas.microsoft.com/office/drawing/2014/main" id="{8C51AA70-3A57-44A2-AE27-9F16931979D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564"/>
          <a:stretch/>
        </p:blipFill>
        <p:spPr>
          <a:xfrm>
            <a:off x="4654297" y="10"/>
            <a:ext cx="7537702" cy="6857989"/>
          </a:xfrm>
          <a:prstGeom prst="rect">
            <a:avLst/>
          </a:prstGeom>
        </p:spPr>
      </p:pic>
    </p:spTree>
    <p:extLst>
      <p:ext uri="{BB962C8B-B14F-4D97-AF65-F5344CB8AC3E}">
        <p14:creationId xmlns:p14="http://schemas.microsoft.com/office/powerpoint/2010/main" val="1302123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74962-4F77-4867-B17C-6FB57671D357}"/>
              </a:ext>
            </a:extLst>
          </p:cNvPr>
          <p:cNvSpPr>
            <a:spLocks noGrp="1"/>
          </p:cNvSpPr>
          <p:nvPr>
            <p:ph type="title"/>
          </p:nvPr>
        </p:nvSpPr>
        <p:spPr>
          <a:xfrm>
            <a:off x="2231136" y="964692"/>
            <a:ext cx="7729728" cy="1188720"/>
          </a:xfrm>
        </p:spPr>
        <p:txBody>
          <a:bodyPr>
            <a:normAutofit/>
          </a:bodyPr>
          <a:lstStyle/>
          <a:p>
            <a:r>
              <a:rPr lang="en-IN" dirty="0"/>
              <a:t>Deriving the formula for </a:t>
            </a:r>
            <a:r>
              <a:rPr lang="en-IN" dirty="0" err="1"/>
              <a:t>ras</a:t>
            </a:r>
            <a:endParaRPr lang="en-IN" dirty="0"/>
          </a:p>
        </p:txBody>
      </p:sp>
      <p:graphicFrame>
        <p:nvGraphicFramePr>
          <p:cNvPr id="14" name="Content Placeholder 2">
            <a:extLst>
              <a:ext uri="{FF2B5EF4-FFF2-40B4-BE49-F238E27FC236}">
                <a16:creationId xmlns:a16="http://schemas.microsoft.com/office/drawing/2014/main" id="{0D56542E-ABB6-4872-9F9E-7925BFDA1CC5}"/>
              </a:ext>
            </a:extLst>
          </p:cNvPr>
          <p:cNvGraphicFramePr>
            <a:graphicFrameLocks noGrp="1"/>
          </p:cNvGraphicFramePr>
          <p:nvPr>
            <p:ph idx="1"/>
            <p:extLst>
              <p:ext uri="{D42A27DB-BD31-4B8C-83A1-F6EECF244321}">
                <p14:modId xmlns:p14="http://schemas.microsoft.com/office/powerpoint/2010/main" val="233117689"/>
              </p:ext>
            </p:extLst>
          </p:nvPr>
        </p:nvGraphicFramePr>
        <p:xfrm>
          <a:off x="965200" y="2638425"/>
          <a:ext cx="10261600" cy="3107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9516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3BAB80-E502-4920-85CF-74C0532D902C}"/>
              </a:ext>
            </a:extLst>
          </p:cNvPr>
          <p:cNvSpPr>
            <a:spLocks noGrp="1"/>
          </p:cNvSpPr>
          <p:nvPr>
            <p:ph type="title"/>
          </p:nvPr>
        </p:nvSpPr>
        <p:spPr>
          <a:xfrm>
            <a:off x="2231136" y="467418"/>
            <a:ext cx="7729728" cy="1188720"/>
          </a:xfrm>
          <a:solidFill>
            <a:srgbClr val="FFFFFF"/>
          </a:solidFill>
        </p:spPr>
        <p:txBody>
          <a:bodyPr>
            <a:normAutofit/>
          </a:bodyPr>
          <a:lstStyle/>
          <a:p>
            <a:r>
              <a:rPr lang="en-IN" dirty="0"/>
              <a:t>Identifying the approved loans</a:t>
            </a:r>
          </a:p>
        </p:txBody>
      </p:sp>
      <p:sp>
        <p:nvSpPr>
          <p:cNvPr id="3" name="Content Placeholder 2">
            <a:extLst>
              <a:ext uri="{FF2B5EF4-FFF2-40B4-BE49-F238E27FC236}">
                <a16:creationId xmlns:a16="http://schemas.microsoft.com/office/drawing/2014/main" id="{7F948A67-AF06-4D3E-9B21-3388363B63B4}"/>
              </a:ext>
            </a:extLst>
          </p:cNvPr>
          <p:cNvSpPr>
            <a:spLocks noGrp="1"/>
          </p:cNvSpPr>
          <p:nvPr>
            <p:ph idx="1"/>
          </p:nvPr>
        </p:nvSpPr>
        <p:spPr>
          <a:xfrm>
            <a:off x="1706062" y="2291262"/>
            <a:ext cx="8779512" cy="2879256"/>
          </a:xfrm>
        </p:spPr>
        <p:txBody>
          <a:bodyPr>
            <a:normAutofit/>
          </a:bodyPr>
          <a:lstStyle/>
          <a:p>
            <a:r>
              <a:rPr lang="en-IN" dirty="0">
                <a:solidFill>
                  <a:srgbClr val="404040"/>
                </a:solidFill>
              </a:rPr>
              <a:t>From the RAS score that we have calculated for each applicant, it has become very easy to identify the loan application that would be less risky for the bank to approve.</a:t>
            </a:r>
          </a:p>
          <a:p>
            <a:r>
              <a:rPr lang="en-IN" dirty="0">
                <a:solidFill>
                  <a:srgbClr val="404040"/>
                </a:solidFill>
              </a:rPr>
              <a:t>The greater the RAS threshold the lesser number of applications gets approved.</a:t>
            </a:r>
          </a:p>
          <a:p>
            <a:r>
              <a:rPr lang="en-IN" dirty="0">
                <a:solidFill>
                  <a:srgbClr val="404040"/>
                </a:solidFill>
              </a:rPr>
              <a:t>For now we are considering the Threshold RAS as 63 which also happens to be the median value.</a:t>
            </a:r>
          </a:p>
        </p:txBody>
      </p:sp>
    </p:spTree>
    <p:extLst>
      <p:ext uri="{BB962C8B-B14F-4D97-AF65-F5344CB8AC3E}">
        <p14:creationId xmlns:p14="http://schemas.microsoft.com/office/powerpoint/2010/main" val="652912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BE75B-5950-4D32-9B64-8A53843417F2}"/>
              </a:ext>
            </a:extLst>
          </p:cNvPr>
          <p:cNvSpPr>
            <a:spLocks noGrp="1"/>
          </p:cNvSpPr>
          <p:nvPr>
            <p:ph type="title"/>
          </p:nvPr>
        </p:nvSpPr>
        <p:spPr/>
        <p:txBody>
          <a:bodyPr/>
          <a:lstStyle/>
          <a:p>
            <a:r>
              <a:rPr lang="en-IN" dirty="0"/>
              <a:t>Pros and Cons</a:t>
            </a:r>
          </a:p>
        </p:txBody>
      </p:sp>
      <p:sp>
        <p:nvSpPr>
          <p:cNvPr id="3" name="Content Placeholder 2">
            <a:extLst>
              <a:ext uri="{FF2B5EF4-FFF2-40B4-BE49-F238E27FC236}">
                <a16:creationId xmlns:a16="http://schemas.microsoft.com/office/drawing/2014/main" id="{7347E608-35F5-4BEB-BB54-6D5F202C2F1D}"/>
              </a:ext>
            </a:extLst>
          </p:cNvPr>
          <p:cNvSpPr>
            <a:spLocks noGrp="1"/>
          </p:cNvSpPr>
          <p:nvPr>
            <p:ph idx="1"/>
          </p:nvPr>
        </p:nvSpPr>
        <p:spPr/>
        <p:txBody>
          <a:bodyPr>
            <a:normAutofit lnSpcReduction="10000"/>
          </a:bodyPr>
          <a:lstStyle/>
          <a:p>
            <a:pPr marL="0" indent="0">
              <a:buNone/>
            </a:pPr>
            <a:r>
              <a:rPr lang="en-IN" dirty="0"/>
              <a:t>There are some pros and cons for the RAS method:</a:t>
            </a:r>
          </a:p>
          <a:p>
            <a:r>
              <a:rPr lang="en-IN" b="1" dirty="0"/>
              <a:t>Pros</a:t>
            </a:r>
          </a:p>
          <a:p>
            <a:pPr marL="342900" indent="-342900">
              <a:buFont typeface="+mj-lt"/>
              <a:buAutoNum type="arabicPeriod"/>
            </a:pPr>
            <a:r>
              <a:rPr lang="en-IN" dirty="0"/>
              <a:t>Due to this method the method the bank can have the control over the number of loans to be approved just by manipulating the threshold RAS.</a:t>
            </a:r>
          </a:p>
          <a:p>
            <a:pPr marL="342900" indent="-342900">
              <a:buFont typeface="+mj-lt"/>
              <a:buAutoNum type="arabicPeriod"/>
            </a:pPr>
            <a:r>
              <a:rPr lang="en-IN" dirty="0"/>
              <a:t>The RAS that we are deriving consist of various different factors in a right balance based on the relevance of each factor.</a:t>
            </a:r>
          </a:p>
          <a:p>
            <a:r>
              <a:rPr lang="en-IN" b="1" dirty="0"/>
              <a:t>Cons</a:t>
            </a:r>
          </a:p>
          <a:p>
            <a:pPr marL="342900" indent="-342900">
              <a:buFont typeface="+mj-lt"/>
              <a:buAutoNum type="arabicPeriod"/>
            </a:pPr>
            <a:r>
              <a:rPr lang="en-IN" dirty="0"/>
              <a:t>For change in the main data, some minor tweaks will have to be done in the RAS formula.</a:t>
            </a:r>
          </a:p>
        </p:txBody>
      </p:sp>
    </p:spTree>
    <p:extLst>
      <p:ext uri="{BB962C8B-B14F-4D97-AF65-F5344CB8AC3E}">
        <p14:creationId xmlns:p14="http://schemas.microsoft.com/office/powerpoint/2010/main" val="277372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9A35F-B21F-4480-BA2A-D28CC6D67426}"/>
              </a:ext>
            </a:extLst>
          </p:cNvPr>
          <p:cNvSpPr>
            <a:spLocks noGrp="1"/>
          </p:cNvSpPr>
          <p:nvPr>
            <p:ph type="title"/>
          </p:nvPr>
        </p:nvSpPr>
        <p:spPr>
          <a:xfrm>
            <a:off x="2231136" y="964692"/>
            <a:ext cx="7729728" cy="1188720"/>
          </a:xfrm>
        </p:spPr>
        <p:txBody>
          <a:bodyPr>
            <a:normAutofit/>
          </a:bodyPr>
          <a:lstStyle/>
          <a:p>
            <a:r>
              <a:rPr lang="en-IN" dirty="0"/>
              <a:t>prescription</a:t>
            </a:r>
          </a:p>
        </p:txBody>
      </p:sp>
      <p:graphicFrame>
        <p:nvGraphicFramePr>
          <p:cNvPr id="5" name="Content Placeholder 2">
            <a:extLst>
              <a:ext uri="{FF2B5EF4-FFF2-40B4-BE49-F238E27FC236}">
                <a16:creationId xmlns:a16="http://schemas.microsoft.com/office/drawing/2014/main" id="{9C89F5DF-6973-423F-98E7-908A9CFF8104}"/>
              </a:ext>
            </a:extLst>
          </p:cNvPr>
          <p:cNvGraphicFramePr>
            <a:graphicFrameLocks noGrp="1"/>
          </p:cNvGraphicFramePr>
          <p:nvPr>
            <p:ph idx="1"/>
            <p:extLst>
              <p:ext uri="{D42A27DB-BD31-4B8C-83A1-F6EECF244321}">
                <p14:modId xmlns:p14="http://schemas.microsoft.com/office/powerpoint/2010/main" val="3118010999"/>
              </p:ext>
            </p:extLst>
          </p:nvPr>
        </p:nvGraphicFramePr>
        <p:xfrm>
          <a:off x="965200" y="2638425"/>
          <a:ext cx="10261600" cy="3107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1394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29ED8-4B53-465C-932A-C99632422C77}"/>
              </a:ext>
            </a:extLst>
          </p:cNvPr>
          <p:cNvSpPr>
            <a:spLocks noGrp="1"/>
          </p:cNvSpPr>
          <p:nvPr>
            <p:ph type="title"/>
          </p:nvPr>
        </p:nvSpPr>
        <p:spPr>
          <a:xfrm>
            <a:off x="5498590" y="988741"/>
            <a:ext cx="5888754" cy="4880518"/>
          </a:xfrm>
          <a:noFill/>
          <a:ln>
            <a:noFill/>
          </a:ln>
        </p:spPr>
        <p:txBody>
          <a:bodyPr vert="horz" wrap="square" lIns="274320" tIns="182880" rIns="274320" bIns="182880" rtlCol="0" anchor="ctr" anchorCtr="1">
            <a:normAutofit/>
          </a:bodyPr>
          <a:lstStyle/>
          <a:p>
            <a:pPr algn="l"/>
            <a:r>
              <a:rPr lang="en-US" sz="4800" kern="1200" cap="all" spc="200" baseline="0">
                <a:solidFill>
                  <a:schemeClr val="tx1"/>
                </a:solidFill>
                <a:latin typeface="+mj-lt"/>
                <a:ea typeface="+mj-ea"/>
                <a:cs typeface="+mj-cs"/>
              </a:rPr>
              <a:t>Thank you</a:t>
            </a:r>
          </a:p>
        </p:txBody>
      </p:sp>
      <p:sp>
        <p:nvSpPr>
          <p:cNvPr id="15" name="Rectangle 14">
            <a:extLst>
              <a:ext uri="{FF2B5EF4-FFF2-40B4-BE49-F238E27FC236}">
                <a16:creationId xmlns:a16="http://schemas.microsoft.com/office/drawing/2014/main" id="{6E5BD17F-C95C-40ED-8D04-03295D46F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bg2">
              <a:alpha val="8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7" name="Rectangle 16">
            <a:extLst>
              <a:ext uri="{FF2B5EF4-FFF2-40B4-BE49-F238E27FC236}">
                <a16:creationId xmlns:a16="http://schemas.microsoft.com/office/drawing/2014/main" id="{4203DEB5-0B19-4F8E-84E2-00F5861C96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965935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7313A-8994-464B-9397-098966CC9060}"/>
              </a:ext>
            </a:extLst>
          </p:cNvPr>
          <p:cNvSpPr>
            <a:spLocks noGrp="1"/>
          </p:cNvSpPr>
          <p:nvPr>
            <p:ph type="title"/>
          </p:nvPr>
        </p:nvSpPr>
        <p:spPr/>
        <p:txBody>
          <a:bodyPr/>
          <a:lstStyle/>
          <a:p>
            <a:r>
              <a:rPr lang="en-IN" dirty="0"/>
              <a:t>Scenario</a:t>
            </a:r>
          </a:p>
        </p:txBody>
      </p:sp>
      <p:sp>
        <p:nvSpPr>
          <p:cNvPr id="3" name="Content Placeholder 2">
            <a:extLst>
              <a:ext uri="{FF2B5EF4-FFF2-40B4-BE49-F238E27FC236}">
                <a16:creationId xmlns:a16="http://schemas.microsoft.com/office/drawing/2014/main" id="{1306D40D-AA67-42F8-ABC9-FE71E0634688}"/>
              </a:ext>
            </a:extLst>
          </p:cNvPr>
          <p:cNvSpPr>
            <a:spLocks noGrp="1"/>
          </p:cNvSpPr>
          <p:nvPr>
            <p:ph idx="1"/>
          </p:nvPr>
        </p:nvSpPr>
        <p:spPr/>
        <p:txBody>
          <a:bodyPr/>
          <a:lstStyle/>
          <a:p>
            <a:r>
              <a:rPr lang="en-US" sz="2400" dirty="0"/>
              <a:t>Gold Atlantis, a credit providing firm, is observing a rise in the number of defaulters. </a:t>
            </a:r>
          </a:p>
          <a:p>
            <a:r>
              <a:rPr lang="en-US" sz="2400" dirty="0"/>
              <a:t>Now, the firm is only interested in those consumers who have lower probability of becoming defaulter.</a:t>
            </a:r>
          </a:p>
          <a:p>
            <a:r>
              <a:rPr lang="en-US" sz="2400" dirty="0"/>
              <a:t>When Gold Atlantis receives a credit application, it approves or disapproves the application based on the applicant’s profile. </a:t>
            </a:r>
          </a:p>
          <a:p>
            <a:endParaRPr lang="en-IN" dirty="0"/>
          </a:p>
        </p:txBody>
      </p:sp>
    </p:spTree>
    <p:extLst>
      <p:ext uri="{BB962C8B-B14F-4D97-AF65-F5344CB8AC3E}">
        <p14:creationId xmlns:p14="http://schemas.microsoft.com/office/powerpoint/2010/main" val="4104146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FAEEA-7E9B-458D-B9C3-B401D9D76243}"/>
              </a:ext>
            </a:extLst>
          </p:cNvPr>
          <p:cNvSpPr>
            <a:spLocks noGrp="1"/>
          </p:cNvSpPr>
          <p:nvPr>
            <p:ph type="title"/>
          </p:nvPr>
        </p:nvSpPr>
        <p:spPr/>
        <p:txBody>
          <a:bodyPr/>
          <a:lstStyle/>
          <a:p>
            <a:r>
              <a:rPr lang="en-IN" dirty="0"/>
              <a:t>The Problem Statement </a:t>
            </a:r>
          </a:p>
        </p:txBody>
      </p:sp>
      <p:sp>
        <p:nvSpPr>
          <p:cNvPr id="3" name="Content Placeholder 2">
            <a:extLst>
              <a:ext uri="{FF2B5EF4-FFF2-40B4-BE49-F238E27FC236}">
                <a16:creationId xmlns:a16="http://schemas.microsoft.com/office/drawing/2014/main" id="{B572268D-B8CD-464F-9C87-68AD707FD3F6}"/>
              </a:ext>
            </a:extLst>
          </p:cNvPr>
          <p:cNvSpPr>
            <a:spLocks noGrp="1"/>
          </p:cNvSpPr>
          <p:nvPr>
            <p:ph idx="1"/>
          </p:nvPr>
        </p:nvSpPr>
        <p:spPr/>
        <p:txBody>
          <a:bodyPr>
            <a:normAutofit lnSpcReduction="10000"/>
          </a:bodyPr>
          <a:lstStyle/>
          <a:p>
            <a:r>
              <a:rPr lang="en-US" sz="2400" dirty="0"/>
              <a:t>If the applicant is likely to repay the loan, then disapproving the loan may result in a loss of business to the firm.</a:t>
            </a:r>
          </a:p>
          <a:p>
            <a:r>
              <a:rPr lang="en-US" sz="2400" dirty="0"/>
              <a:t>If the applicant is not likely to repay the loan, that is if the applicant is a defaulter, then approving the loan may lead to a financial loss to the firm.</a:t>
            </a:r>
          </a:p>
          <a:p>
            <a:r>
              <a:rPr lang="en-US" sz="2400" dirty="0"/>
              <a:t>My job as an Analyst is to analyze the patterns present in the data that will ensure that the applicants are capable  of  repaying the credit.</a:t>
            </a:r>
            <a:endParaRPr lang="en-IN" sz="2400" dirty="0"/>
          </a:p>
        </p:txBody>
      </p:sp>
    </p:spTree>
    <p:extLst>
      <p:ext uri="{BB962C8B-B14F-4D97-AF65-F5344CB8AC3E}">
        <p14:creationId xmlns:p14="http://schemas.microsoft.com/office/powerpoint/2010/main" val="768746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F8002-70F7-4982-83AD-4B3CF99B93E3}"/>
              </a:ext>
            </a:extLst>
          </p:cNvPr>
          <p:cNvSpPr>
            <a:spLocks noGrp="1"/>
          </p:cNvSpPr>
          <p:nvPr>
            <p:ph type="title"/>
          </p:nvPr>
        </p:nvSpPr>
        <p:spPr/>
        <p:txBody>
          <a:bodyPr/>
          <a:lstStyle/>
          <a:p>
            <a:r>
              <a:rPr lang="en-IN" dirty="0"/>
              <a:t>Data Provided About Applicant</a:t>
            </a:r>
          </a:p>
        </p:txBody>
      </p:sp>
      <p:sp>
        <p:nvSpPr>
          <p:cNvPr id="3" name="Content Placeholder 2">
            <a:extLst>
              <a:ext uri="{FF2B5EF4-FFF2-40B4-BE49-F238E27FC236}">
                <a16:creationId xmlns:a16="http://schemas.microsoft.com/office/drawing/2014/main" id="{49717C83-FBA3-479A-84A6-1D9136DEDECE}"/>
              </a:ext>
            </a:extLst>
          </p:cNvPr>
          <p:cNvSpPr>
            <a:spLocks noGrp="1"/>
          </p:cNvSpPr>
          <p:nvPr>
            <p:ph idx="1"/>
          </p:nvPr>
        </p:nvSpPr>
        <p:spPr/>
        <p:txBody>
          <a:bodyPr numCol="2">
            <a:normAutofit/>
          </a:bodyPr>
          <a:lstStyle/>
          <a:p>
            <a:r>
              <a:rPr lang="en-IN" sz="2400" dirty="0"/>
              <a:t>ID of Loan</a:t>
            </a:r>
          </a:p>
          <a:p>
            <a:r>
              <a:rPr lang="en-IN" sz="2400" dirty="0"/>
              <a:t>Target Variable</a:t>
            </a:r>
          </a:p>
          <a:p>
            <a:r>
              <a:rPr lang="en-IN" sz="2400" dirty="0"/>
              <a:t>Contract Type</a:t>
            </a:r>
          </a:p>
          <a:p>
            <a:r>
              <a:rPr lang="en-IN" sz="2400" dirty="0"/>
              <a:t>Gender</a:t>
            </a:r>
          </a:p>
          <a:p>
            <a:r>
              <a:rPr lang="en-IN" sz="2400" dirty="0"/>
              <a:t>Car</a:t>
            </a:r>
          </a:p>
          <a:p>
            <a:r>
              <a:rPr lang="en-IN" sz="2400" dirty="0"/>
              <a:t>House</a:t>
            </a:r>
          </a:p>
          <a:p>
            <a:r>
              <a:rPr lang="en-IN" sz="2400" dirty="0"/>
              <a:t>Count of Children</a:t>
            </a:r>
          </a:p>
          <a:p>
            <a:r>
              <a:rPr lang="en-IN" sz="2400" dirty="0"/>
              <a:t>Total Income Amount</a:t>
            </a:r>
          </a:p>
          <a:p>
            <a:r>
              <a:rPr lang="en-IN" sz="2400" dirty="0"/>
              <a:t>Credit Amount</a:t>
            </a:r>
          </a:p>
          <a:p>
            <a:r>
              <a:rPr lang="en-IN" sz="2400" dirty="0"/>
              <a:t>Goods Price Amount</a:t>
            </a:r>
          </a:p>
          <a:p>
            <a:r>
              <a:rPr lang="en-IN" sz="2400" dirty="0"/>
              <a:t>Name Type Suite</a:t>
            </a:r>
          </a:p>
          <a:p>
            <a:r>
              <a:rPr lang="en-IN" sz="2400" dirty="0"/>
              <a:t>Education Type</a:t>
            </a:r>
          </a:p>
        </p:txBody>
      </p:sp>
    </p:spTree>
    <p:extLst>
      <p:ext uri="{BB962C8B-B14F-4D97-AF65-F5344CB8AC3E}">
        <p14:creationId xmlns:p14="http://schemas.microsoft.com/office/powerpoint/2010/main" val="1364638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D7D1C-3E2C-42E4-A04A-58E11D4AC41D}"/>
              </a:ext>
            </a:extLst>
          </p:cNvPr>
          <p:cNvSpPr>
            <a:spLocks noGrp="1"/>
          </p:cNvSpPr>
          <p:nvPr>
            <p:ph type="title"/>
          </p:nvPr>
        </p:nvSpPr>
        <p:spPr/>
        <p:txBody>
          <a:bodyPr/>
          <a:lstStyle/>
          <a:p>
            <a:r>
              <a:rPr lang="en-IN" dirty="0"/>
              <a:t>Data Provided about Applicant</a:t>
            </a:r>
          </a:p>
        </p:txBody>
      </p:sp>
      <p:sp>
        <p:nvSpPr>
          <p:cNvPr id="3" name="Content Placeholder 2">
            <a:extLst>
              <a:ext uri="{FF2B5EF4-FFF2-40B4-BE49-F238E27FC236}">
                <a16:creationId xmlns:a16="http://schemas.microsoft.com/office/drawing/2014/main" id="{3B0587D9-3691-4793-B503-DB7EFFE30CF3}"/>
              </a:ext>
            </a:extLst>
          </p:cNvPr>
          <p:cNvSpPr>
            <a:spLocks noGrp="1"/>
          </p:cNvSpPr>
          <p:nvPr>
            <p:ph idx="1"/>
          </p:nvPr>
        </p:nvSpPr>
        <p:spPr/>
        <p:txBody>
          <a:bodyPr numCol="2">
            <a:normAutofit/>
          </a:bodyPr>
          <a:lstStyle/>
          <a:p>
            <a:r>
              <a:rPr lang="en-IN" sz="2400" dirty="0"/>
              <a:t>Family Status</a:t>
            </a:r>
          </a:p>
          <a:p>
            <a:r>
              <a:rPr lang="en-IN" sz="2400" dirty="0"/>
              <a:t>Days Employed</a:t>
            </a:r>
          </a:p>
          <a:p>
            <a:r>
              <a:rPr lang="en-IN" sz="2400" dirty="0"/>
              <a:t>Mobile</a:t>
            </a:r>
          </a:p>
          <a:p>
            <a:r>
              <a:rPr lang="en-IN" sz="2400" dirty="0"/>
              <a:t>Work Phone</a:t>
            </a:r>
          </a:p>
          <a:p>
            <a:r>
              <a:rPr lang="en-IN" sz="2400" dirty="0"/>
              <a:t>Home Phone</a:t>
            </a:r>
          </a:p>
          <a:p>
            <a:r>
              <a:rPr lang="en-IN" sz="2400" dirty="0"/>
              <a:t>Mobile reachable</a:t>
            </a:r>
          </a:p>
          <a:p>
            <a:r>
              <a:rPr lang="en-IN" sz="2400" dirty="0"/>
              <a:t>Email</a:t>
            </a:r>
          </a:p>
          <a:p>
            <a:r>
              <a:rPr lang="en-IN" sz="2400" dirty="0"/>
              <a:t>Occupation Type</a:t>
            </a:r>
          </a:p>
          <a:p>
            <a:r>
              <a:rPr lang="en-IN" sz="2400" dirty="0"/>
              <a:t>Income Type</a:t>
            </a:r>
          </a:p>
          <a:p>
            <a:r>
              <a:rPr lang="en-IN" sz="2400" dirty="0"/>
              <a:t>Count of Family Members</a:t>
            </a:r>
          </a:p>
          <a:p>
            <a:r>
              <a:rPr lang="en-IN" sz="2400" dirty="0"/>
              <a:t>Application Day</a:t>
            </a:r>
          </a:p>
          <a:p>
            <a:r>
              <a:rPr lang="en-IN" sz="2400" dirty="0"/>
              <a:t>Documents Submitted</a:t>
            </a:r>
          </a:p>
        </p:txBody>
      </p:sp>
    </p:spTree>
    <p:extLst>
      <p:ext uri="{BB962C8B-B14F-4D97-AF65-F5344CB8AC3E}">
        <p14:creationId xmlns:p14="http://schemas.microsoft.com/office/powerpoint/2010/main" val="1739021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C4559-0A04-43B6-896A-3EF7099D60DD}"/>
              </a:ext>
            </a:extLst>
          </p:cNvPr>
          <p:cNvSpPr>
            <a:spLocks noGrp="1"/>
          </p:cNvSpPr>
          <p:nvPr>
            <p:ph type="title"/>
          </p:nvPr>
        </p:nvSpPr>
        <p:spPr/>
        <p:txBody>
          <a:bodyPr/>
          <a:lstStyle/>
          <a:p>
            <a:r>
              <a:rPr lang="en-IN" dirty="0"/>
              <a:t>Univariate Analysis</a:t>
            </a:r>
          </a:p>
        </p:txBody>
      </p:sp>
      <p:sp>
        <p:nvSpPr>
          <p:cNvPr id="3" name="Content Placeholder 2">
            <a:extLst>
              <a:ext uri="{FF2B5EF4-FFF2-40B4-BE49-F238E27FC236}">
                <a16:creationId xmlns:a16="http://schemas.microsoft.com/office/drawing/2014/main" id="{37255BAC-CD91-46BF-B398-EE1F992E4CCE}"/>
              </a:ext>
            </a:extLst>
          </p:cNvPr>
          <p:cNvSpPr>
            <a:spLocks noGrp="1"/>
          </p:cNvSpPr>
          <p:nvPr>
            <p:ph idx="1"/>
          </p:nvPr>
        </p:nvSpPr>
        <p:spPr/>
        <p:txBody>
          <a:bodyPr>
            <a:normAutofit fontScale="92500" lnSpcReduction="10000"/>
          </a:bodyPr>
          <a:lstStyle/>
          <a:p>
            <a:pPr marL="0" indent="0">
              <a:buNone/>
            </a:pPr>
            <a:r>
              <a:rPr lang="en-IN" sz="2400" dirty="0"/>
              <a:t>The primary analysis of all the attributes revealed certain information:</a:t>
            </a:r>
          </a:p>
          <a:p>
            <a:r>
              <a:rPr lang="en-IN" sz="2400" dirty="0"/>
              <a:t>There are some columns containing null values</a:t>
            </a:r>
          </a:p>
          <a:p>
            <a:r>
              <a:rPr lang="en-IN" sz="2400" dirty="0"/>
              <a:t>Some columns are containing values which are very extreme in comparison to the trend shown by the overall column</a:t>
            </a:r>
          </a:p>
          <a:p>
            <a:r>
              <a:rPr lang="en-IN" sz="2400" dirty="0"/>
              <a:t>We had to remove these rows in order to have a fair analysis, and these rows will have to be analysed separately as special cases.</a:t>
            </a:r>
          </a:p>
        </p:txBody>
      </p:sp>
    </p:spTree>
    <p:extLst>
      <p:ext uri="{BB962C8B-B14F-4D97-AF65-F5344CB8AC3E}">
        <p14:creationId xmlns:p14="http://schemas.microsoft.com/office/powerpoint/2010/main" val="2732045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99AAF-8AD2-444C-8E3C-F4BB031C1F82}"/>
              </a:ext>
            </a:extLst>
          </p:cNvPr>
          <p:cNvSpPr>
            <a:spLocks noGrp="1"/>
          </p:cNvSpPr>
          <p:nvPr>
            <p:ph type="title"/>
          </p:nvPr>
        </p:nvSpPr>
        <p:spPr>
          <a:xfrm>
            <a:off x="804672" y="964692"/>
            <a:ext cx="3066937" cy="1188720"/>
          </a:xfrm>
        </p:spPr>
        <p:txBody>
          <a:bodyPr>
            <a:normAutofit/>
          </a:bodyPr>
          <a:lstStyle/>
          <a:p>
            <a:r>
              <a:rPr lang="en-IN" sz="2000" dirty="0"/>
              <a:t>Analysing  Correlation of all Attributes</a:t>
            </a:r>
          </a:p>
        </p:txBody>
      </p:sp>
      <p:sp>
        <p:nvSpPr>
          <p:cNvPr id="9" name="Content Placeholder 8">
            <a:extLst>
              <a:ext uri="{FF2B5EF4-FFF2-40B4-BE49-F238E27FC236}">
                <a16:creationId xmlns:a16="http://schemas.microsoft.com/office/drawing/2014/main" id="{F69E5757-0EC8-4193-B145-70CF9246E4AE}"/>
              </a:ext>
            </a:extLst>
          </p:cNvPr>
          <p:cNvSpPr>
            <a:spLocks noGrp="1"/>
          </p:cNvSpPr>
          <p:nvPr>
            <p:ph idx="1"/>
          </p:nvPr>
        </p:nvSpPr>
        <p:spPr>
          <a:xfrm>
            <a:off x="803244" y="2638044"/>
            <a:ext cx="3063765" cy="3263206"/>
          </a:xfrm>
        </p:spPr>
        <p:txBody>
          <a:bodyPr>
            <a:normAutofit/>
          </a:bodyPr>
          <a:lstStyle/>
          <a:p>
            <a:pPr marL="0" indent="0">
              <a:buNone/>
            </a:pPr>
            <a:r>
              <a:rPr lang="en-US" dirty="0"/>
              <a:t>From This  Heatmap we can conclude the following things</a:t>
            </a:r>
          </a:p>
          <a:p>
            <a:r>
              <a:rPr lang="en-US" dirty="0"/>
              <a:t>There is a direct correlation between goods price amount and credit amount.</a:t>
            </a:r>
          </a:p>
          <a:p>
            <a:r>
              <a:rPr lang="en-US" dirty="0"/>
              <a:t>There is a direct correlation between count of children and count of family members. </a:t>
            </a:r>
          </a:p>
          <a:p>
            <a:pPr marL="0" indent="0">
              <a:buNone/>
            </a:pPr>
            <a:endParaRPr lang="en-US" dirty="0"/>
          </a:p>
        </p:txBody>
      </p:sp>
      <p:sp>
        <p:nvSpPr>
          <p:cNvPr id="18" name="Rectangle 13">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5">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treemap chart&#10;&#10;Description automatically generated">
            <a:extLst>
              <a:ext uri="{FF2B5EF4-FFF2-40B4-BE49-F238E27FC236}">
                <a16:creationId xmlns:a16="http://schemas.microsoft.com/office/drawing/2014/main" id="{24F19C3C-BB47-44A2-81DB-84D030EDA2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5381" y="1293275"/>
            <a:ext cx="5923034" cy="4279392"/>
          </a:xfrm>
          <a:prstGeom prst="rect">
            <a:avLst/>
          </a:prstGeom>
        </p:spPr>
      </p:pic>
    </p:spTree>
    <p:extLst>
      <p:ext uri="{BB962C8B-B14F-4D97-AF65-F5344CB8AC3E}">
        <p14:creationId xmlns:p14="http://schemas.microsoft.com/office/powerpoint/2010/main" val="3817811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A3D8-6243-4707-B273-4C53CA9ECEC6}"/>
              </a:ext>
            </a:extLst>
          </p:cNvPr>
          <p:cNvSpPr>
            <a:spLocks noGrp="1"/>
          </p:cNvSpPr>
          <p:nvPr>
            <p:ph type="title"/>
          </p:nvPr>
        </p:nvSpPr>
        <p:spPr>
          <a:xfrm>
            <a:off x="8312677" y="964692"/>
            <a:ext cx="3066937" cy="1188720"/>
          </a:xfrm>
        </p:spPr>
        <p:txBody>
          <a:bodyPr>
            <a:normAutofit/>
          </a:bodyPr>
          <a:lstStyle/>
          <a:p>
            <a:r>
              <a:rPr lang="en-IN" sz="1800"/>
              <a:t>Analysing income with respect to gender</a:t>
            </a:r>
          </a:p>
        </p:txBody>
      </p:sp>
      <p:sp>
        <p:nvSpPr>
          <p:cNvPr id="14" name="Rectangle 13">
            <a:extLst>
              <a:ext uri="{FF2B5EF4-FFF2-40B4-BE49-F238E27FC236}">
                <a16:creationId xmlns:a16="http://schemas.microsoft.com/office/drawing/2014/main" id="{A99FE660-E3DF-47E7-962D-66C6F6CE0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795"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38C29FEE-8E8F-43D5-AD23-EB4060B4D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8415"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bar chart&#10;&#10;Description automatically generated">
            <a:extLst>
              <a:ext uri="{FF2B5EF4-FFF2-40B4-BE49-F238E27FC236}">
                <a16:creationId xmlns:a16="http://schemas.microsoft.com/office/drawing/2014/main" id="{8F2D2A49-00D0-44BE-B1C1-79CBC4BB51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979" y="1922908"/>
            <a:ext cx="6227064" cy="3020125"/>
          </a:xfrm>
          <a:prstGeom prst="rect">
            <a:avLst/>
          </a:prstGeom>
        </p:spPr>
      </p:pic>
      <p:sp>
        <p:nvSpPr>
          <p:cNvPr id="9" name="Content Placeholder 8">
            <a:extLst>
              <a:ext uri="{FF2B5EF4-FFF2-40B4-BE49-F238E27FC236}">
                <a16:creationId xmlns:a16="http://schemas.microsoft.com/office/drawing/2014/main" id="{50A50D56-5F0B-4C5C-B645-37002E53D10B}"/>
              </a:ext>
            </a:extLst>
          </p:cNvPr>
          <p:cNvSpPr>
            <a:spLocks noGrp="1"/>
          </p:cNvSpPr>
          <p:nvPr>
            <p:ph idx="1"/>
          </p:nvPr>
        </p:nvSpPr>
        <p:spPr>
          <a:xfrm>
            <a:off x="8311249" y="2638044"/>
            <a:ext cx="3063765" cy="3263206"/>
          </a:xfrm>
        </p:spPr>
        <p:txBody>
          <a:bodyPr>
            <a:normAutofit/>
          </a:bodyPr>
          <a:lstStyle/>
          <a:p>
            <a:pPr marL="0" indent="0">
              <a:buNone/>
            </a:pPr>
            <a:r>
              <a:rPr lang="en-US" sz="2000" b="0" i="0" dirty="0">
                <a:solidFill>
                  <a:srgbClr val="000000"/>
                </a:solidFill>
                <a:effectLst/>
                <a:latin typeface="Helvetica Neue"/>
              </a:rPr>
              <a:t>Here we can see that for the income categories lower than 250000 there are more female applicants but for income categories more than 250000 the number male applicants is more than that of female applicants.</a:t>
            </a:r>
            <a:endParaRPr lang="en-US" sz="2000" dirty="0"/>
          </a:p>
        </p:txBody>
      </p:sp>
    </p:spTree>
    <p:extLst>
      <p:ext uri="{BB962C8B-B14F-4D97-AF65-F5344CB8AC3E}">
        <p14:creationId xmlns:p14="http://schemas.microsoft.com/office/powerpoint/2010/main" val="3506338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525FA-3C8D-4973-A3A5-48B75B4A4EF9}"/>
              </a:ext>
            </a:extLst>
          </p:cNvPr>
          <p:cNvSpPr>
            <a:spLocks noGrp="1"/>
          </p:cNvSpPr>
          <p:nvPr>
            <p:ph type="title"/>
          </p:nvPr>
        </p:nvSpPr>
        <p:spPr>
          <a:xfrm>
            <a:off x="6879787" y="964692"/>
            <a:ext cx="4476806" cy="1188720"/>
          </a:xfrm>
        </p:spPr>
        <p:txBody>
          <a:bodyPr>
            <a:normAutofit/>
          </a:bodyPr>
          <a:lstStyle/>
          <a:p>
            <a:r>
              <a:rPr lang="en-IN" dirty="0"/>
              <a:t>Target dashboard</a:t>
            </a:r>
          </a:p>
        </p:txBody>
      </p:sp>
      <p:sp>
        <p:nvSpPr>
          <p:cNvPr id="12" name="Rectangle 11">
            <a:extLst>
              <a:ext uri="{FF2B5EF4-FFF2-40B4-BE49-F238E27FC236}">
                <a16:creationId xmlns:a16="http://schemas.microsoft.com/office/drawing/2014/main" id="{DE6656AB-B8B3-4895-AD32-B928A43C4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760" y="964692"/>
            <a:ext cx="5440680"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88BDAE2-5EE0-4B2F-9C9B-7E86A0B4C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1853" y="1128683"/>
            <a:ext cx="5106493"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Bar chart&#10;&#10;Description automatically generated with medium confidence">
            <a:extLst>
              <a:ext uri="{FF2B5EF4-FFF2-40B4-BE49-F238E27FC236}">
                <a16:creationId xmlns:a16="http://schemas.microsoft.com/office/drawing/2014/main" id="{BB1E9BCF-263C-4DED-AEAE-CE50527E49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944" y="1836874"/>
            <a:ext cx="4782312" cy="3192193"/>
          </a:xfrm>
          <a:prstGeom prst="rect">
            <a:avLst/>
          </a:prstGeom>
        </p:spPr>
      </p:pic>
      <p:sp>
        <p:nvSpPr>
          <p:cNvPr id="9" name="Content Placeholder 8">
            <a:extLst>
              <a:ext uri="{FF2B5EF4-FFF2-40B4-BE49-F238E27FC236}">
                <a16:creationId xmlns:a16="http://schemas.microsoft.com/office/drawing/2014/main" id="{89AA39BD-0C75-42F7-95F9-5611CCF8C6BF}"/>
              </a:ext>
            </a:extLst>
          </p:cNvPr>
          <p:cNvSpPr>
            <a:spLocks noGrp="1"/>
          </p:cNvSpPr>
          <p:nvPr>
            <p:ph idx="1"/>
          </p:nvPr>
        </p:nvSpPr>
        <p:spPr>
          <a:xfrm>
            <a:off x="6878359" y="2638044"/>
            <a:ext cx="4492932" cy="3263206"/>
          </a:xfrm>
        </p:spPr>
        <p:txBody>
          <a:bodyPr>
            <a:normAutofit fontScale="92500" lnSpcReduction="10000"/>
          </a:bodyPr>
          <a:lstStyle/>
          <a:p>
            <a:pPr marL="0" indent="0">
              <a:buNone/>
            </a:pPr>
            <a:r>
              <a:rPr lang="en-US" dirty="0"/>
              <a:t>The following inferences can be made from this Dashboard.</a:t>
            </a:r>
          </a:p>
          <a:p>
            <a:r>
              <a:rPr lang="en-US" b="0" i="0" dirty="0">
                <a:solidFill>
                  <a:srgbClr val="000000"/>
                </a:solidFill>
                <a:effectLst/>
                <a:latin typeface="Helvetica Neue"/>
              </a:rPr>
              <a:t>The proportion of male applicants in defaulters is more than that of the female applicants.</a:t>
            </a:r>
          </a:p>
          <a:p>
            <a:r>
              <a:rPr lang="en-US" b="0" i="0" dirty="0">
                <a:solidFill>
                  <a:srgbClr val="000000"/>
                </a:solidFill>
                <a:effectLst/>
                <a:latin typeface="Helvetica Neue"/>
              </a:rPr>
              <a:t>Around 2/3rd of the defaulted applicants own a house.</a:t>
            </a:r>
          </a:p>
          <a:p>
            <a:r>
              <a:rPr lang="en-US" b="0" i="0" dirty="0">
                <a:solidFill>
                  <a:srgbClr val="000000"/>
                </a:solidFill>
                <a:effectLst/>
                <a:latin typeface="Helvetica Neue"/>
              </a:rPr>
              <a:t>Around 2/3rd of the defaulted applicants don't own a car.</a:t>
            </a:r>
          </a:p>
          <a:p>
            <a:r>
              <a:rPr lang="en-US" b="0" i="0" dirty="0">
                <a:solidFill>
                  <a:srgbClr val="000000"/>
                </a:solidFill>
                <a:effectLst/>
                <a:latin typeface="Helvetica Neue"/>
              </a:rPr>
              <a:t>The applicants who have defaulted consist majority of cash loan applicants.</a:t>
            </a:r>
          </a:p>
          <a:p>
            <a:endParaRPr lang="en-US" dirty="0"/>
          </a:p>
        </p:txBody>
      </p:sp>
    </p:spTree>
    <p:extLst>
      <p:ext uri="{BB962C8B-B14F-4D97-AF65-F5344CB8AC3E}">
        <p14:creationId xmlns:p14="http://schemas.microsoft.com/office/powerpoint/2010/main" val="57154706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252</TotalTime>
  <Words>891</Words>
  <Application>Microsoft Office PowerPoint</Application>
  <PresentationFormat>Widescreen</PresentationFormat>
  <Paragraphs>95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Gill Sans MT</vt:lpstr>
      <vt:lpstr>Helvetica Neue</vt:lpstr>
      <vt:lpstr>Parcel</vt:lpstr>
      <vt:lpstr>Loan approval Analysis</vt:lpstr>
      <vt:lpstr>Scenario</vt:lpstr>
      <vt:lpstr>The Problem Statement </vt:lpstr>
      <vt:lpstr>Data Provided About Applicant</vt:lpstr>
      <vt:lpstr>Data Provided about Applicant</vt:lpstr>
      <vt:lpstr>Univariate Analysis</vt:lpstr>
      <vt:lpstr>Analysing  Correlation of all Attributes</vt:lpstr>
      <vt:lpstr>Analysing income with respect to gender</vt:lpstr>
      <vt:lpstr>Target dashboard</vt:lpstr>
      <vt:lpstr>Analysing Credit amount vs Income amount</vt:lpstr>
      <vt:lpstr>Risk analysis score (ras)</vt:lpstr>
      <vt:lpstr>Risk analysis score (RAS)</vt:lpstr>
      <vt:lpstr>Weightage for all the factors</vt:lpstr>
      <vt:lpstr>Deriving the formula for ras</vt:lpstr>
      <vt:lpstr>Identifying the approved loans</vt:lpstr>
      <vt:lpstr>Pros and Cons</vt:lpstr>
      <vt:lpstr>prescription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approval Analysis</dc:title>
  <dc:creator>Anurag Pawar</dc:creator>
  <cp:lastModifiedBy>Anurag Pawar</cp:lastModifiedBy>
  <cp:revision>2</cp:revision>
  <dcterms:created xsi:type="dcterms:W3CDTF">2022-03-01T01:45:22Z</dcterms:created>
  <dcterms:modified xsi:type="dcterms:W3CDTF">2022-03-01T16:57:13Z</dcterms:modified>
</cp:coreProperties>
</file>