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78" r:id="rId5"/>
    <p:sldId id="275" r:id="rId6"/>
    <p:sldId id="279" r:id="rId7"/>
    <p:sldId id="280" r:id="rId8"/>
    <p:sldId id="281" r:id="rId9"/>
    <p:sldId id="277" r:id="rId10"/>
    <p:sldId id="259" r:id="rId11"/>
    <p:sldId id="268" r:id="rId12"/>
    <p:sldId id="260" r:id="rId13"/>
    <p:sldId id="263" r:id="rId14"/>
    <p:sldId id="264" r:id="rId15"/>
    <p:sldId id="265" r:id="rId16"/>
    <p:sldId id="284" r:id="rId17"/>
    <p:sldId id="266" r:id="rId18"/>
    <p:sldId id="270" r:id="rId19"/>
    <p:sldId id="271" r:id="rId20"/>
    <p:sldId id="269" r:id="rId21"/>
    <p:sldId id="286" r:id="rId22"/>
    <p:sldId id="285" r:id="rId23"/>
    <p:sldId id="272" r:id="rId24"/>
    <p:sldId id="282" r:id="rId25"/>
    <p:sldId id="26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3E5E7-B2D9-A7F0-A7B5-A8DCDE1D49E0}" v="2" dt="2024-10-09T16:56:23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EB2FB-5500-4429-A3E5-2219DD838B6F}" type="doc">
      <dgm:prSet loTypeId="urn:microsoft.com/office/officeart/2005/8/layout/process5" loCatId="process" qsTypeId="urn:microsoft.com/office/officeart/2005/8/quickstyle/simple5" qsCatId="simple" csTypeId="urn:microsoft.com/office/officeart/2005/8/colors/colorful1" csCatId="colorful" phldr="1"/>
      <dgm:spPr/>
    </dgm:pt>
    <dgm:pt modelId="{64902BE1-1C02-422A-A906-2C126CC8613B}">
      <dgm:prSet phldrT="[Text]"/>
      <dgm:spPr/>
      <dgm:t>
        <a:bodyPr/>
        <a:lstStyle/>
        <a:p>
          <a:r>
            <a:rPr lang="en-US"/>
            <a:t>Sound</a:t>
          </a:r>
          <a:endParaRPr lang="en-IN"/>
        </a:p>
      </dgm:t>
    </dgm:pt>
    <dgm:pt modelId="{97BF1A6F-7E63-499F-8908-1A6FC96DBCA1}" type="parTrans" cxnId="{331E81B7-3C99-4B6F-91E2-6FDA57436DA1}">
      <dgm:prSet/>
      <dgm:spPr/>
      <dgm:t>
        <a:bodyPr/>
        <a:lstStyle/>
        <a:p>
          <a:endParaRPr lang="en-IN"/>
        </a:p>
      </dgm:t>
    </dgm:pt>
    <dgm:pt modelId="{A9480E42-488E-41FD-9FB3-463DF4EF27B0}" type="sibTrans" cxnId="{331E81B7-3C99-4B6F-91E2-6FDA57436DA1}">
      <dgm:prSet/>
      <dgm:spPr/>
      <dgm:t>
        <a:bodyPr/>
        <a:lstStyle/>
        <a:p>
          <a:endParaRPr lang="en-IN"/>
        </a:p>
      </dgm:t>
    </dgm:pt>
    <dgm:pt modelId="{A5EFA0A6-D46E-4EBD-B501-34F383802102}">
      <dgm:prSet phldrT="[Text]"/>
      <dgm:spPr/>
      <dgm:t>
        <a:bodyPr/>
        <a:lstStyle/>
        <a:p>
          <a:r>
            <a:rPr lang="en-US"/>
            <a:t>Mic</a:t>
          </a:r>
          <a:endParaRPr lang="en-IN"/>
        </a:p>
      </dgm:t>
    </dgm:pt>
    <dgm:pt modelId="{1A58CBB5-4C2A-4356-A5C1-88F63C5F8D2C}" type="parTrans" cxnId="{63A5169A-EEF4-4176-90DA-8876ED2484A6}">
      <dgm:prSet/>
      <dgm:spPr/>
      <dgm:t>
        <a:bodyPr/>
        <a:lstStyle/>
        <a:p>
          <a:endParaRPr lang="en-IN"/>
        </a:p>
      </dgm:t>
    </dgm:pt>
    <dgm:pt modelId="{E6A3FAD0-1F3B-444E-B35F-BF762BDAAD49}" type="sibTrans" cxnId="{63A5169A-EEF4-4176-90DA-8876ED2484A6}">
      <dgm:prSet/>
      <dgm:spPr/>
      <dgm:t>
        <a:bodyPr/>
        <a:lstStyle/>
        <a:p>
          <a:endParaRPr lang="en-IN"/>
        </a:p>
      </dgm:t>
    </dgm:pt>
    <dgm:pt modelId="{A226D49B-3377-4E63-B61E-82F0F85DD4AC}">
      <dgm:prSet phldrT="[Text]"/>
      <dgm:spPr/>
      <dgm:t>
        <a:bodyPr/>
        <a:lstStyle/>
        <a:p>
          <a:r>
            <a:rPr lang="en-US"/>
            <a:t>ESP to python</a:t>
          </a:r>
          <a:endParaRPr lang="en-IN"/>
        </a:p>
      </dgm:t>
    </dgm:pt>
    <dgm:pt modelId="{46BEFD46-F974-47EE-83B1-11A8B7AC12D8}" type="parTrans" cxnId="{AF74844A-4C1C-41E6-8971-3DCFD4C3BEE5}">
      <dgm:prSet/>
      <dgm:spPr/>
      <dgm:t>
        <a:bodyPr/>
        <a:lstStyle/>
        <a:p>
          <a:endParaRPr lang="en-IN"/>
        </a:p>
      </dgm:t>
    </dgm:pt>
    <dgm:pt modelId="{DAD3CD5B-BC6C-4D3A-B976-FC98E578809E}" type="sibTrans" cxnId="{AF74844A-4C1C-41E6-8971-3DCFD4C3BEE5}">
      <dgm:prSet/>
      <dgm:spPr/>
      <dgm:t>
        <a:bodyPr/>
        <a:lstStyle/>
        <a:p>
          <a:endParaRPr lang="en-IN"/>
        </a:p>
      </dgm:t>
    </dgm:pt>
    <dgm:pt modelId="{6D435AF9-5B52-4127-B977-44EDD69157FD}">
      <dgm:prSet/>
      <dgm:spPr/>
      <dgm:t>
        <a:bodyPr/>
        <a:lstStyle/>
        <a:p>
          <a:r>
            <a:rPr lang="en-US"/>
            <a:t>Bandpass filter</a:t>
          </a:r>
          <a:endParaRPr lang="en-IN"/>
        </a:p>
      </dgm:t>
    </dgm:pt>
    <dgm:pt modelId="{FA106F79-43A4-4CA1-AD41-94F9ED90BBE4}" type="parTrans" cxnId="{DAB38AEC-FB72-4661-B2F9-ED94AD9539CC}">
      <dgm:prSet/>
      <dgm:spPr/>
      <dgm:t>
        <a:bodyPr/>
        <a:lstStyle/>
        <a:p>
          <a:endParaRPr lang="en-IN"/>
        </a:p>
      </dgm:t>
    </dgm:pt>
    <dgm:pt modelId="{2B18204C-9C2C-4D32-B285-CC9E9F3F674E}" type="sibTrans" cxnId="{DAB38AEC-FB72-4661-B2F9-ED94AD9539CC}">
      <dgm:prSet/>
      <dgm:spPr/>
      <dgm:t>
        <a:bodyPr/>
        <a:lstStyle/>
        <a:p>
          <a:endParaRPr lang="en-IN"/>
        </a:p>
        <a:p>
          <a:endParaRPr lang="en-IN"/>
        </a:p>
      </dgm:t>
    </dgm:pt>
    <dgm:pt modelId="{06702A29-AFB8-488A-A5DF-00BF5F7F263F}">
      <dgm:prSet/>
      <dgm:spPr/>
      <dgm:t>
        <a:bodyPr/>
        <a:lstStyle/>
        <a:p>
          <a:r>
            <a:rPr lang="en-US"/>
            <a:t>Spectral Gating</a:t>
          </a:r>
          <a:endParaRPr lang="en-IN"/>
        </a:p>
      </dgm:t>
    </dgm:pt>
    <dgm:pt modelId="{4BE8F6B5-5D58-4DA3-A02A-E8C720B02882}" type="parTrans" cxnId="{AB9C8075-7C73-448D-ABEF-0F4B69C32372}">
      <dgm:prSet/>
      <dgm:spPr/>
      <dgm:t>
        <a:bodyPr/>
        <a:lstStyle/>
        <a:p>
          <a:endParaRPr lang="en-IN"/>
        </a:p>
      </dgm:t>
    </dgm:pt>
    <dgm:pt modelId="{8D200DA6-ED96-4345-B22D-87C02BE50334}" type="sibTrans" cxnId="{AB9C8075-7C73-448D-ABEF-0F4B69C32372}">
      <dgm:prSet/>
      <dgm:spPr/>
      <dgm:t>
        <a:bodyPr/>
        <a:lstStyle/>
        <a:p>
          <a:endParaRPr lang="en-IN"/>
        </a:p>
      </dgm:t>
    </dgm:pt>
    <dgm:pt modelId="{D9029A34-DD1F-4056-9ED6-3D48D9F70DF4}">
      <dgm:prSet/>
      <dgm:spPr/>
      <dgm:t>
        <a:bodyPr/>
        <a:lstStyle/>
        <a:p>
          <a:r>
            <a:rPr lang="en-US"/>
            <a:t>Onto classification </a:t>
          </a:r>
          <a:endParaRPr lang="en-IN"/>
        </a:p>
      </dgm:t>
    </dgm:pt>
    <dgm:pt modelId="{0B5EFE77-D9DA-434D-A995-E8D533F09E6F}" type="parTrans" cxnId="{833BF49D-2B07-41C8-ADD9-340C55ACBF1B}">
      <dgm:prSet/>
      <dgm:spPr/>
      <dgm:t>
        <a:bodyPr/>
        <a:lstStyle/>
        <a:p>
          <a:endParaRPr lang="en-IN"/>
        </a:p>
      </dgm:t>
    </dgm:pt>
    <dgm:pt modelId="{C888D942-785D-4991-AD33-EF821669066A}" type="sibTrans" cxnId="{833BF49D-2B07-41C8-ADD9-340C55ACBF1B}">
      <dgm:prSet/>
      <dgm:spPr/>
      <dgm:t>
        <a:bodyPr/>
        <a:lstStyle/>
        <a:p>
          <a:endParaRPr lang="en-IN"/>
        </a:p>
      </dgm:t>
    </dgm:pt>
    <dgm:pt modelId="{D3E28CF1-CC50-45D0-9CA3-3CC0577DCF7D}" type="pres">
      <dgm:prSet presAssocID="{6A0EB2FB-5500-4429-A3E5-2219DD838B6F}" presName="diagram" presStyleCnt="0">
        <dgm:presLayoutVars>
          <dgm:dir/>
          <dgm:resizeHandles val="exact"/>
        </dgm:presLayoutVars>
      </dgm:prSet>
      <dgm:spPr/>
    </dgm:pt>
    <dgm:pt modelId="{AD533D26-97B3-4523-A1ED-BB5522B92F2A}" type="pres">
      <dgm:prSet presAssocID="{64902BE1-1C02-422A-A906-2C126CC8613B}" presName="node" presStyleLbl="node1" presStyleIdx="0" presStyleCnt="6">
        <dgm:presLayoutVars>
          <dgm:bulletEnabled val="1"/>
        </dgm:presLayoutVars>
      </dgm:prSet>
      <dgm:spPr/>
    </dgm:pt>
    <dgm:pt modelId="{6CA3AD05-FC2D-4C69-AA50-7042FC4F3EF0}" type="pres">
      <dgm:prSet presAssocID="{A9480E42-488E-41FD-9FB3-463DF4EF27B0}" presName="sibTrans" presStyleLbl="sibTrans2D1" presStyleIdx="0" presStyleCnt="5"/>
      <dgm:spPr/>
    </dgm:pt>
    <dgm:pt modelId="{17EF30D1-F729-4CEA-BCAB-285573BE55E7}" type="pres">
      <dgm:prSet presAssocID="{A9480E42-488E-41FD-9FB3-463DF4EF27B0}" presName="connectorText" presStyleLbl="sibTrans2D1" presStyleIdx="0" presStyleCnt="5"/>
      <dgm:spPr/>
    </dgm:pt>
    <dgm:pt modelId="{461F3A6F-9A34-40D3-9856-14EA51A618DB}" type="pres">
      <dgm:prSet presAssocID="{A5EFA0A6-D46E-4EBD-B501-34F383802102}" presName="node" presStyleLbl="node1" presStyleIdx="1" presStyleCnt="6">
        <dgm:presLayoutVars>
          <dgm:bulletEnabled val="1"/>
        </dgm:presLayoutVars>
      </dgm:prSet>
      <dgm:spPr/>
    </dgm:pt>
    <dgm:pt modelId="{824DE7BE-2BCA-4916-92F1-E2145006A7FC}" type="pres">
      <dgm:prSet presAssocID="{E6A3FAD0-1F3B-444E-B35F-BF762BDAAD49}" presName="sibTrans" presStyleLbl="sibTrans2D1" presStyleIdx="1" presStyleCnt="5"/>
      <dgm:spPr/>
    </dgm:pt>
    <dgm:pt modelId="{3BCCC001-AA30-4B88-AA04-3173911D2A83}" type="pres">
      <dgm:prSet presAssocID="{E6A3FAD0-1F3B-444E-B35F-BF762BDAAD49}" presName="connectorText" presStyleLbl="sibTrans2D1" presStyleIdx="1" presStyleCnt="5"/>
      <dgm:spPr/>
    </dgm:pt>
    <dgm:pt modelId="{3EF8A4B0-BF1A-4905-947A-A452BE8CC37D}" type="pres">
      <dgm:prSet presAssocID="{A226D49B-3377-4E63-B61E-82F0F85DD4AC}" presName="node" presStyleLbl="node1" presStyleIdx="2" presStyleCnt="6">
        <dgm:presLayoutVars>
          <dgm:bulletEnabled val="1"/>
        </dgm:presLayoutVars>
      </dgm:prSet>
      <dgm:spPr/>
    </dgm:pt>
    <dgm:pt modelId="{6CE2E3F1-C553-4806-AB29-1908C4F9E315}" type="pres">
      <dgm:prSet presAssocID="{DAD3CD5B-BC6C-4D3A-B976-FC98E578809E}" presName="sibTrans" presStyleLbl="sibTrans2D1" presStyleIdx="2" presStyleCnt="5"/>
      <dgm:spPr/>
    </dgm:pt>
    <dgm:pt modelId="{3B5203B4-9962-4C58-82B2-B8DBF3C20AFA}" type="pres">
      <dgm:prSet presAssocID="{DAD3CD5B-BC6C-4D3A-B976-FC98E578809E}" presName="connectorText" presStyleLbl="sibTrans2D1" presStyleIdx="2" presStyleCnt="5"/>
      <dgm:spPr/>
    </dgm:pt>
    <dgm:pt modelId="{8719CB70-1F3C-44BB-A3E9-62DE4A33D0A7}" type="pres">
      <dgm:prSet presAssocID="{6D435AF9-5B52-4127-B977-44EDD69157FD}" presName="node" presStyleLbl="node1" presStyleIdx="3" presStyleCnt="6">
        <dgm:presLayoutVars>
          <dgm:bulletEnabled val="1"/>
        </dgm:presLayoutVars>
      </dgm:prSet>
      <dgm:spPr/>
    </dgm:pt>
    <dgm:pt modelId="{8ED912B2-C32A-4184-B466-B3DC1D4BCBF5}" type="pres">
      <dgm:prSet presAssocID="{2B18204C-9C2C-4D32-B285-CC9E9F3F674E}" presName="sibTrans" presStyleLbl="sibTrans2D1" presStyleIdx="3" presStyleCnt="5"/>
      <dgm:spPr/>
    </dgm:pt>
    <dgm:pt modelId="{EC66FE0E-D414-48CE-9F21-AE2A19C94996}" type="pres">
      <dgm:prSet presAssocID="{2B18204C-9C2C-4D32-B285-CC9E9F3F674E}" presName="connectorText" presStyleLbl="sibTrans2D1" presStyleIdx="3" presStyleCnt="5"/>
      <dgm:spPr/>
    </dgm:pt>
    <dgm:pt modelId="{F20F5200-5D86-45A4-A2F8-151B47F62E27}" type="pres">
      <dgm:prSet presAssocID="{06702A29-AFB8-488A-A5DF-00BF5F7F263F}" presName="node" presStyleLbl="node1" presStyleIdx="4" presStyleCnt="6">
        <dgm:presLayoutVars>
          <dgm:bulletEnabled val="1"/>
        </dgm:presLayoutVars>
      </dgm:prSet>
      <dgm:spPr/>
    </dgm:pt>
    <dgm:pt modelId="{CC8F3185-E44B-4A36-B00F-C8A606BB8C9D}" type="pres">
      <dgm:prSet presAssocID="{8D200DA6-ED96-4345-B22D-87C02BE50334}" presName="sibTrans" presStyleLbl="sibTrans2D1" presStyleIdx="4" presStyleCnt="5"/>
      <dgm:spPr/>
    </dgm:pt>
    <dgm:pt modelId="{C91CB41A-96AF-423B-BA58-96275CDF1EC5}" type="pres">
      <dgm:prSet presAssocID="{8D200DA6-ED96-4345-B22D-87C02BE50334}" presName="connectorText" presStyleLbl="sibTrans2D1" presStyleIdx="4" presStyleCnt="5"/>
      <dgm:spPr/>
    </dgm:pt>
    <dgm:pt modelId="{4B47159E-3963-4981-90CD-E60EDC14603B}" type="pres">
      <dgm:prSet presAssocID="{D9029A34-DD1F-4056-9ED6-3D48D9F70DF4}" presName="node" presStyleLbl="node1" presStyleIdx="5" presStyleCnt="6">
        <dgm:presLayoutVars>
          <dgm:bulletEnabled val="1"/>
        </dgm:presLayoutVars>
      </dgm:prSet>
      <dgm:spPr/>
    </dgm:pt>
  </dgm:ptLst>
  <dgm:cxnLst>
    <dgm:cxn modelId="{50A29716-A4F5-401E-A4A5-CEFAB68B6E93}" type="presOf" srcId="{6D435AF9-5B52-4127-B977-44EDD69157FD}" destId="{8719CB70-1F3C-44BB-A3E9-62DE4A33D0A7}" srcOrd="0" destOrd="0" presId="urn:microsoft.com/office/officeart/2005/8/layout/process5"/>
    <dgm:cxn modelId="{73FBD516-F02B-4E49-9143-789EEBA65BFC}" type="presOf" srcId="{64902BE1-1C02-422A-A906-2C126CC8613B}" destId="{AD533D26-97B3-4523-A1ED-BB5522B92F2A}" srcOrd="0" destOrd="0" presId="urn:microsoft.com/office/officeart/2005/8/layout/process5"/>
    <dgm:cxn modelId="{9E030523-D69B-48C5-A5DB-6383636A0FAD}" type="presOf" srcId="{2B18204C-9C2C-4D32-B285-CC9E9F3F674E}" destId="{EC66FE0E-D414-48CE-9F21-AE2A19C94996}" srcOrd="1" destOrd="0" presId="urn:microsoft.com/office/officeart/2005/8/layout/process5"/>
    <dgm:cxn modelId="{35D62F2B-BE8C-4F8A-8BC4-EE2A6AEB6FB3}" type="presOf" srcId="{DAD3CD5B-BC6C-4D3A-B976-FC98E578809E}" destId="{3B5203B4-9962-4C58-82B2-B8DBF3C20AFA}" srcOrd="1" destOrd="0" presId="urn:microsoft.com/office/officeart/2005/8/layout/process5"/>
    <dgm:cxn modelId="{98DAEF64-E277-43D2-BE76-262AF74927EB}" type="presOf" srcId="{6A0EB2FB-5500-4429-A3E5-2219DD838B6F}" destId="{D3E28CF1-CC50-45D0-9CA3-3CC0577DCF7D}" srcOrd="0" destOrd="0" presId="urn:microsoft.com/office/officeart/2005/8/layout/process5"/>
    <dgm:cxn modelId="{AF74844A-4C1C-41E6-8971-3DCFD4C3BEE5}" srcId="{6A0EB2FB-5500-4429-A3E5-2219DD838B6F}" destId="{A226D49B-3377-4E63-B61E-82F0F85DD4AC}" srcOrd="2" destOrd="0" parTransId="{46BEFD46-F974-47EE-83B1-11A8B7AC12D8}" sibTransId="{DAD3CD5B-BC6C-4D3A-B976-FC98E578809E}"/>
    <dgm:cxn modelId="{AB9C8075-7C73-448D-ABEF-0F4B69C32372}" srcId="{6A0EB2FB-5500-4429-A3E5-2219DD838B6F}" destId="{06702A29-AFB8-488A-A5DF-00BF5F7F263F}" srcOrd="4" destOrd="0" parTransId="{4BE8F6B5-5D58-4DA3-A02A-E8C720B02882}" sibTransId="{8D200DA6-ED96-4345-B22D-87C02BE50334}"/>
    <dgm:cxn modelId="{7385BA82-B13D-45EE-84DA-C516C8FF123F}" type="presOf" srcId="{D9029A34-DD1F-4056-9ED6-3D48D9F70DF4}" destId="{4B47159E-3963-4981-90CD-E60EDC14603B}" srcOrd="0" destOrd="0" presId="urn:microsoft.com/office/officeart/2005/8/layout/process5"/>
    <dgm:cxn modelId="{63A5169A-EEF4-4176-90DA-8876ED2484A6}" srcId="{6A0EB2FB-5500-4429-A3E5-2219DD838B6F}" destId="{A5EFA0A6-D46E-4EBD-B501-34F383802102}" srcOrd="1" destOrd="0" parTransId="{1A58CBB5-4C2A-4356-A5C1-88F63C5F8D2C}" sibTransId="{E6A3FAD0-1F3B-444E-B35F-BF762BDAAD49}"/>
    <dgm:cxn modelId="{CC36759A-9465-4B92-9416-AD14E870C6CF}" type="presOf" srcId="{A5EFA0A6-D46E-4EBD-B501-34F383802102}" destId="{461F3A6F-9A34-40D3-9856-14EA51A618DB}" srcOrd="0" destOrd="0" presId="urn:microsoft.com/office/officeart/2005/8/layout/process5"/>
    <dgm:cxn modelId="{833BF49D-2B07-41C8-ADD9-340C55ACBF1B}" srcId="{6A0EB2FB-5500-4429-A3E5-2219DD838B6F}" destId="{D9029A34-DD1F-4056-9ED6-3D48D9F70DF4}" srcOrd="5" destOrd="0" parTransId="{0B5EFE77-D9DA-434D-A995-E8D533F09E6F}" sibTransId="{C888D942-785D-4991-AD33-EF821669066A}"/>
    <dgm:cxn modelId="{B9551AA0-A38F-48D3-80AF-C8AC67F07C8E}" type="presOf" srcId="{A9480E42-488E-41FD-9FB3-463DF4EF27B0}" destId="{17EF30D1-F729-4CEA-BCAB-285573BE55E7}" srcOrd="1" destOrd="0" presId="urn:microsoft.com/office/officeart/2005/8/layout/process5"/>
    <dgm:cxn modelId="{194763AB-6039-4D91-9ACD-704398051353}" type="presOf" srcId="{A226D49B-3377-4E63-B61E-82F0F85DD4AC}" destId="{3EF8A4B0-BF1A-4905-947A-A452BE8CC37D}" srcOrd="0" destOrd="0" presId="urn:microsoft.com/office/officeart/2005/8/layout/process5"/>
    <dgm:cxn modelId="{957E65B3-0F64-4592-88B2-911BE1F4F508}" type="presOf" srcId="{A9480E42-488E-41FD-9FB3-463DF4EF27B0}" destId="{6CA3AD05-FC2D-4C69-AA50-7042FC4F3EF0}" srcOrd="0" destOrd="0" presId="urn:microsoft.com/office/officeart/2005/8/layout/process5"/>
    <dgm:cxn modelId="{331E81B7-3C99-4B6F-91E2-6FDA57436DA1}" srcId="{6A0EB2FB-5500-4429-A3E5-2219DD838B6F}" destId="{64902BE1-1C02-422A-A906-2C126CC8613B}" srcOrd="0" destOrd="0" parTransId="{97BF1A6F-7E63-499F-8908-1A6FC96DBCA1}" sibTransId="{A9480E42-488E-41FD-9FB3-463DF4EF27B0}"/>
    <dgm:cxn modelId="{1E4E45B8-1EB4-4207-8601-4F4540CB3D7B}" type="presOf" srcId="{8D200DA6-ED96-4345-B22D-87C02BE50334}" destId="{C91CB41A-96AF-423B-BA58-96275CDF1EC5}" srcOrd="1" destOrd="0" presId="urn:microsoft.com/office/officeart/2005/8/layout/process5"/>
    <dgm:cxn modelId="{810DD1BF-7A3C-4AE9-AE34-6C7968ECE7B1}" type="presOf" srcId="{E6A3FAD0-1F3B-444E-B35F-BF762BDAAD49}" destId="{3BCCC001-AA30-4B88-AA04-3173911D2A83}" srcOrd="1" destOrd="0" presId="urn:microsoft.com/office/officeart/2005/8/layout/process5"/>
    <dgm:cxn modelId="{C35B09C0-E1EF-4E81-8CDD-12323C98A942}" type="presOf" srcId="{DAD3CD5B-BC6C-4D3A-B976-FC98E578809E}" destId="{6CE2E3F1-C553-4806-AB29-1908C4F9E315}" srcOrd="0" destOrd="0" presId="urn:microsoft.com/office/officeart/2005/8/layout/process5"/>
    <dgm:cxn modelId="{393744C2-B663-4B8D-94C6-9EC8DDB8294D}" type="presOf" srcId="{E6A3FAD0-1F3B-444E-B35F-BF762BDAAD49}" destId="{824DE7BE-2BCA-4916-92F1-E2145006A7FC}" srcOrd="0" destOrd="0" presId="urn:microsoft.com/office/officeart/2005/8/layout/process5"/>
    <dgm:cxn modelId="{86DA83D4-90F3-4B81-8204-8B9D4E8FDC1A}" type="presOf" srcId="{8D200DA6-ED96-4345-B22D-87C02BE50334}" destId="{CC8F3185-E44B-4A36-B00F-C8A606BB8C9D}" srcOrd="0" destOrd="0" presId="urn:microsoft.com/office/officeart/2005/8/layout/process5"/>
    <dgm:cxn modelId="{0E8DACDC-6E8F-4B20-91FB-5C1BC2317C92}" type="presOf" srcId="{06702A29-AFB8-488A-A5DF-00BF5F7F263F}" destId="{F20F5200-5D86-45A4-A2F8-151B47F62E27}" srcOrd="0" destOrd="0" presId="urn:microsoft.com/office/officeart/2005/8/layout/process5"/>
    <dgm:cxn modelId="{30C887E5-4A5D-430F-B663-6BC33A763E18}" type="presOf" srcId="{2B18204C-9C2C-4D32-B285-CC9E9F3F674E}" destId="{8ED912B2-C32A-4184-B466-B3DC1D4BCBF5}" srcOrd="0" destOrd="0" presId="urn:microsoft.com/office/officeart/2005/8/layout/process5"/>
    <dgm:cxn modelId="{DAB38AEC-FB72-4661-B2F9-ED94AD9539CC}" srcId="{6A0EB2FB-5500-4429-A3E5-2219DD838B6F}" destId="{6D435AF9-5B52-4127-B977-44EDD69157FD}" srcOrd="3" destOrd="0" parTransId="{FA106F79-43A4-4CA1-AD41-94F9ED90BBE4}" sibTransId="{2B18204C-9C2C-4D32-B285-CC9E9F3F674E}"/>
    <dgm:cxn modelId="{11B2E783-06BA-4433-B061-E0A23A2CBB2D}" type="presParOf" srcId="{D3E28CF1-CC50-45D0-9CA3-3CC0577DCF7D}" destId="{AD533D26-97B3-4523-A1ED-BB5522B92F2A}" srcOrd="0" destOrd="0" presId="urn:microsoft.com/office/officeart/2005/8/layout/process5"/>
    <dgm:cxn modelId="{9ABD0266-2631-420C-9643-F42622A587AD}" type="presParOf" srcId="{D3E28CF1-CC50-45D0-9CA3-3CC0577DCF7D}" destId="{6CA3AD05-FC2D-4C69-AA50-7042FC4F3EF0}" srcOrd="1" destOrd="0" presId="urn:microsoft.com/office/officeart/2005/8/layout/process5"/>
    <dgm:cxn modelId="{6A6C62C5-C037-4150-B05A-8C7B32946798}" type="presParOf" srcId="{6CA3AD05-FC2D-4C69-AA50-7042FC4F3EF0}" destId="{17EF30D1-F729-4CEA-BCAB-285573BE55E7}" srcOrd="0" destOrd="0" presId="urn:microsoft.com/office/officeart/2005/8/layout/process5"/>
    <dgm:cxn modelId="{51189562-6A56-42DD-A2F3-7949A0FA57F3}" type="presParOf" srcId="{D3E28CF1-CC50-45D0-9CA3-3CC0577DCF7D}" destId="{461F3A6F-9A34-40D3-9856-14EA51A618DB}" srcOrd="2" destOrd="0" presId="urn:microsoft.com/office/officeart/2005/8/layout/process5"/>
    <dgm:cxn modelId="{F70CAE40-290D-4AB0-82D6-F40ED88FF697}" type="presParOf" srcId="{D3E28CF1-CC50-45D0-9CA3-3CC0577DCF7D}" destId="{824DE7BE-2BCA-4916-92F1-E2145006A7FC}" srcOrd="3" destOrd="0" presId="urn:microsoft.com/office/officeart/2005/8/layout/process5"/>
    <dgm:cxn modelId="{BE7A63A3-BB87-43F9-B65F-E610E216F4EA}" type="presParOf" srcId="{824DE7BE-2BCA-4916-92F1-E2145006A7FC}" destId="{3BCCC001-AA30-4B88-AA04-3173911D2A83}" srcOrd="0" destOrd="0" presId="urn:microsoft.com/office/officeart/2005/8/layout/process5"/>
    <dgm:cxn modelId="{1FD4CEBB-0C62-42EB-9315-7FDDA92950DA}" type="presParOf" srcId="{D3E28CF1-CC50-45D0-9CA3-3CC0577DCF7D}" destId="{3EF8A4B0-BF1A-4905-947A-A452BE8CC37D}" srcOrd="4" destOrd="0" presId="urn:microsoft.com/office/officeart/2005/8/layout/process5"/>
    <dgm:cxn modelId="{BF3F833F-D2C9-42C8-BB1D-6ED54E113210}" type="presParOf" srcId="{D3E28CF1-CC50-45D0-9CA3-3CC0577DCF7D}" destId="{6CE2E3F1-C553-4806-AB29-1908C4F9E315}" srcOrd="5" destOrd="0" presId="urn:microsoft.com/office/officeart/2005/8/layout/process5"/>
    <dgm:cxn modelId="{92D9BBB3-AA03-4781-AEEA-00113461BF62}" type="presParOf" srcId="{6CE2E3F1-C553-4806-AB29-1908C4F9E315}" destId="{3B5203B4-9962-4C58-82B2-B8DBF3C20AFA}" srcOrd="0" destOrd="0" presId="urn:microsoft.com/office/officeart/2005/8/layout/process5"/>
    <dgm:cxn modelId="{A922B1FC-D2A1-4B5A-BB63-1EB6BD9BB4F5}" type="presParOf" srcId="{D3E28CF1-CC50-45D0-9CA3-3CC0577DCF7D}" destId="{8719CB70-1F3C-44BB-A3E9-62DE4A33D0A7}" srcOrd="6" destOrd="0" presId="urn:microsoft.com/office/officeart/2005/8/layout/process5"/>
    <dgm:cxn modelId="{22E25211-A7CE-4615-A877-214BC8D3188D}" type="presParOf" srcId="{D3E28CF1-CC50-45D0-9CA3-3CC0577DCF7D}" destId="{8ED912B2-C32A-4184-B466-B3DC1D4BCBF5}" srcOrd="7" destOrd="0" presId="urn:microsoft.com/office/officeart/2005/8/layout/process5"/>
    <dgm:cxn modelId="{E90C78D8-A235-4348-9195-9D9EE1F667D0}" type="presParOf" srcId="{8ED912B2-C32A-4184-B466-B3DC1D4BCBF5}" destId="{EC66FE0E-D414-48CE-9F21-AE2A19C94996}" srcOrd="0" destOrd="0" presId="urn:microsoft.com/office/officeart/2005/8/layout/process5"/>
    <dgm:cxn modelId="{1CF55128-A16F-42B6-BEC0-73C4AC1FEC68}" type="presParOf" srcId="{D3E28CF1-CC50-45D0-9CA3-3CC0577DCF7D}" destId="{F20F5200-5D86-45A4-A2F8-151B47F62E27}" srcOrd="8" destOrd="0" presId="urn:microsoft.com/office/officeart/2005/8/layout/process5"/>
    <dgm:cxn modelId="{63ADB66B-27EF-446E-A38A-C7BA6CBE1CC3}" type="presParOf" srcId="{D3E28CF1-CC50-45D0-9CA3-3CC0577DCF7D}" destId="{CC8F3185-E44B-4A36-B00F-C8A606BB8C9D}" srcOrd="9" destOrd="0" presId="urn:microsoft.com/office/officeart/2005/8/layout/process5"/>
    <dgm:cxn modelId="{95B50E78-9838-45F4-8818-9D50792CE014}" type="presParOf" srcId="{CC8F3185-E44B-4A36-B00F-C8A606BB8C9D}" destId="{C91CB41A-96AF-423B-BA58-96275CDF1EC5}" srcOrd="0" destOrd="0" presId="urn:microsoft.com/office/officeart/2005/8/layout/process5"/>
    <dgm:cxn modelId="{EBBBFFF6-EB6F-47E8-A2A6-871A42EC4EDA}" type="presParOf" srcId="{D3E28CF1-CC50-45D0-9CA3-3CC0577DCF7D}" destId="{4B47159E-3963-4981-90CD-E60EDC14603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33D26-97B3-4523-A1ED-BB5522B92F2A}">
      <dsp:nvSpPr>
        <dsp:cNvPr id="0" name=""/>
        <dsp:cNvSpPr/>
      </dsp:nvSpPr>
      <dsp:spPr>
        <a:xfrm>
          <a:off x="9141" y="484150"/>
          <a:ext cx="2732372" cy="1639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Sound</a:t>
          </a:r>
          <a:endParaRPr lang="en-IN" sz="3200" kern="1200"/>
        </a:p>
      </dsp:txBody>
      <dsp:txXfrm>
        <a:off x="57158" y="532167"/>
        <a:ext cx="2636338" cy="1543389"/>
      </dsp:txXfrm>
    </dsp:sp>
    <dsp:sp modelId="{6CA3AD05-FC2D-4C69-AA50-7042FC4F3EF0}">
      <dsp:nvSpPr>
        <dsp:cNvPr id="0" name=""/>
        <dsp:cNvSpPr/>
      </dsp:nvSpPr>
      <dsp:spPr>
        <a:xfrm>
          <a:off x="2981963" y="965047"/>
          <a:ext cx="579262" cy="6776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981963" y="1100573"/>
        <a:ext cx="405483" cy="406576"/>
      </dsp:txXfrm>
    </dsp:sp>
    <dsp:sp modelId="{461F3A6F-9A34-40D3-9856-14EA51A618DB}">
      <dsp:nvSpPr>
        <dsp:cNvPr id="0" name=""/>
        <dsp:cNvSpPr/>
      </dsp:nvSpPr>
      <dsp:spPr>
        <a:xfrm>
          <a:off x="3834463" y="484150"/>
          <a:ext cx="2732372" cy="1639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Mic</a:t>
          </a:r>
          <a:endParaRPr lang="en-IN" sz="3200" kern="1200"/>
        </a:p>
      </dsp:txBody>
      <dsp:txXfrm>
        <a:off x="3882480" y="532167"/>
        <a:ext cx="2636338" cy="1543389"/>
      </dsp:txXfrm>
    </dsp:sp>
    <dsp:sp modelId="{824DE7BE-2BCA-4916-92F1-E2145006A7FC}">
      <dsp:nvSpPr>
        <dsp:cNvPr id="0" name=""/>
        <dsp:cNvSpPr/>
      </dsp:nvSpPr>
      <dsp:spPr>
        <a:xfrm>
          <a:off x="6807284" y="965047"/>
          <a:ext cx="579262" cy="6776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807284" y="1100573"/>
        <a:ext cx="405483" cy="406576"/>
      </dsp:txXfrm>
    </dsp:sp>
    <dsp:sp modelId="{3EF8A4B0-BF1A-4905-947A-A452BE8CC37D}">
      <dsp:nvSpPr>
        <dsp:cNvPr id="0" name=""/>
        <dsp:cNvSpPr/>
      </dsp:nvSpPr>
      <dsp:spPr>
        <a:xfrm>
          <a:off x="7659784" y="484150"/>
          <a:ext cx="2732372" cy="1639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ESP to python</a:t>
          </a:r>
          <a:endParaRPr lang="en-IN" sz="3200" kern="1200"/>
        </a:p>
      </dsp:txBody>
      <dsp:txXfrm>
        <a:off x="7707801" y="532167"/>
        <a:ext cx="2636338" cy="1543389"/>
      </dsp:txXfrm>
    </dsp:sp>
    <dsp:sp modelId="{6CE2E3F1-C553-4806-AB29-1908C4F9E315}">
      <dsp:nvSpPr>
        <dsp:cNvPr id="0" name=""/>
        <dsp:cNvSpPr/>
      </dsp:nvSpPr>
      <dsp:spPr>
        <a:xfrm rot="5400000">
          <a:off x="8736339" y="2314839"/>
          <a:ext cx="579262" cy="6776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8822683" y="2364022"/>
        <a:ext cx="406576" cy="405483"/>
      </dsp:txXfrm>
    </dsp:sp>
    <dsp:sp modelId="{8719CB70-1F3C-44BB-A3E9-62DE4A33D0A7}">
      <dsp:nvSpPr>
        <dsp:cNvPr id="0" name=""/>
        <dsp:cNvSpPr/>
      </dsp:nvSpPr>
      <dsp:spPr>
        <a:xfrm>
          <a:off x="7659784" y="3216522"/>
          <a:ext cx="2732372" cy="1639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Bandpass filter</a:t>
          </a:r>
          <a:endParaRPr lang="en-IN" sz="3200" kern="1200"/>
        </a:p>
      </dsp:txBody>
      <dsp:txXfrm>
        <a:off x="7707801" y="3264539"/>
        <a:ext cx="2636338" cy="1543389"/>
      </dsp:txXfrm>
    </dsp:sp>
    <dsp:sp modelId="{8ED912B2-C32A-4184-B466-B3DC1D4BCBF5}">
      <dsp:nvSpPr>
        <dsp:cNvPr id="0" name=""/>
        <dsp:cNvSpPr/>
      </dsp:nvSpPr>
      <dsp:spPr>
        <a:xfrm rot="10800000">
          <a:off x="6840072" y="3697420"/>
          <a:ext cx="579262" cy="6776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7013851" y="3832946"/>
        <a:ext cx="405483" cy="406576"/>
      </dsp:txXfrm>
    </dsp:sp>
    <dsp:sp modelId="{F20F5200-5D86-45A4-A2F8-151B47F62E27}">
      <dsp:nvSpPr>
        <dsp:cNvPr id="0" name=""/>
        <dsp:cNvSpPr/>
      </dsp:nvSpPr>
      <dsp:spPr>
        <a:xfrm>
          <a:off x="3834463" y="3216522"/>
          <a:ext cx="2732372" cy="1639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Spectral Gating</a:t>
          </a:r>
          <a:endParaRPr lang="en-IN" sz="3200" kern="1200"/>
        </a:p>
      </dsp:txBody>
      <dsp:txXfrm>
        <a:off x="3882480" y="3264539"/>
        <a:ext cx="2636338" cy="1543389"/>
      </dsp:txXfrm>
    </dsp:sp>
    <dsp:sp modelId="{CC8F3185-E44B-4A36-B00F-C8A606BB8C9D}">
      <dsp:nvSpPr>
        <dsp:cNvPr id="0" name=""/>
        <dsp:cNvSpPr/>
      </dsp:nvSpPr>
      <dsp:spPr>
        <a:xfrm rot="10800000">
          <a:off x="3014751" y="3697420"/>
          <a:ext cx="579262" cy="6776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3188530" y="3832946"/>
        <a:ext cx="405483" cy="406576"/>
      </dsp:txXfrm>
    </dsp:sp>
    <dsp:sp modelId="{4B47159E-3963-4981-90CD-E60EDC14603B}">
      <dsp:nvSpPr>
        <dsp:cNvPr id="0" name=""/>
        <dsp:cNvSpPr/>
      </dsp:nvSpPr>
      <dsp:spPr>
        <a:xfrm>
          <a:off x="9141" y="3216522"/>
          <a:ext cx="2732372" cy="1639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Onto classification </a:t>
          </a:r>
          <a:endParaRPr lang="en-IN" sz="3200" kern="1200"/>
        </a:p>
      </dsp:txBody>
      <dsp:txXfrm>
        <a:off x="57158" y="3264539"/>
        <a:ext cx="2636338" cy="1543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3234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4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098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6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8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4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ocu.com/my/document/universiti-malaya/digital-electronics/inmp441/93726716" TargetMode="External"/><Relationship Id="rId2" Type="http://schemas.openxmlformats.org/officeDocument/2006/relationships/hyperlink" Target="https://hubtronics.in/inmp441-omnidirectional-microphone-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eysight.com/blogs/en/tech/bench/2022/04/29/the-i2s-protocol-and-why-digital-audio-is-everywher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yanilPanja/lung_sound_recorder/blob/main/serial_test.py" TargetMode="External"/><Relationship Id="rId2" Type="http://schemas.openxmlformats.org/officeDocument/2006/relationships/hyperlink" Target="https://github.com/AryanilPanja/lung_sound_recorder/blob/main/ESP_codes/MAX30205_temp_sensor.ino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serial.readthedocs.io/en/latest/shortintro.html#readline" TargetMode="External"/><Relationship Id="rId2" Type="http://schemas.openxmlformats.org/officeDocument/2006/relationships/hyperlink" Target="https://stackoverflow.com/questions/66502267/problem-reading-data-from-esp32-to-pytho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nalog.com/en/products/max30205.html#part-details" TargetMode="External"/><Relationship Id="rId4" Type="http://schemas.openxmlformats.org/officeDocument/2006/relationships/hyperlink" Target="https://www.arduino.cc/reference/en/libraries/closedcube-max30205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ilPanja/lung_sound_recorder/blob/main/filtered_algo/all3.py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3329617/change-the-volume-of-a-wav-file-in-python" TargetMode="External"/><Relationship Id="rId2" Type="http://schemas.openxmlformats.org/officeDocument/2006/relationships/hyperlink" Target="https://www.ncbi.nlm.nih.gov/pmc/articles/PMC6743292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numpy.org/doc/stable/reference/generated/numpy.clip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ilPanja/lung_sound_recorder/tree/main/melspec_comp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ilPanja/lung_sound_recorder/blob/main/ESP_codes/Esw_test1.i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601" y="554038"/>
            <a:ext cx="5212804" cy="2870272"/>
          </a:xfrm>
        </p:spPr>
        <p:txBody>
          <a:bodyPr anchor="ctr">
            <a:normAutofit/>
          </a:bodyPr>
          <a:lstStyle/>
          <a:p>
            <a:pPr algn="l"/>
            <a:r>
              <a:rPr lang="en-US" b="1">
                <a:latin typeface="Calibri"/>
                <a:ea typeface="Calibri"/>
                <a:cs typeface="Calibri"/>
              </a:rPr>
              <a:t>LUNG SOUND RECORDER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728" y="2886782"/>
            <a:ext cx="5068121" cy="2255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Calibri"/>
                <a:ea typeface="Calibri"/>
                <a:cs typeface="Calibri"/>
              </a:rPr>
              <a:t>By: Karthik, </a:t>
            </a:r>
            <a:r>
              <a:rPr lang="en-US" err="1">
                <a:latin typeface="Calibri"/>
                <a:ea typeface="Calibri"/>
                <a:cs typeface="Calibri"/>
              </a:rPr>
              <a:t>Aryanil</a:t>
            </a:r>
            <a:r>
              <a:rPr lang="en-US">
                <a:latin typeface="Calibri"/>
                <a:ea typeface="Calibri"/>
                <a:cs typeface="Calibri"/>
              </a:rPr>
              <a:t>, Anurag, and Adithya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Professor: Abhishek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TA: </a:t>
            </a:r>
            <a:r>
              <a:rPr lang="en-US" err="1">
                <a:latin typeface="Calibri"/>
                <a:ea typeface="Calibri"/>
                <a:cs typeface="Calibri"/>
              </a:rPr>
              <a:t>Srikar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Santhoshini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5A686-3AE7-9254-9A9D-366FC6BB3264}"/>
              </a:ext>
            </a:extLst>
          </p:cNvPr>
          <p:cNvSpPr/>
          <p:nvPr/>
        </p:nvSpPr>
        <p:spPr>
          <a:xfrm>
            <a:off x="-511044" y="-280008"/>
            <a:ext cx="1748117" cy="7676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699D5-0D0C-53F6-EAEB-FA0D1F54D6CF}"/>
              </a:ext>
            </a:extLst>
          </p:cNvPr>
          <p:cNvSpPr txBox="1"/>
          <p:nvPr/>
        </p:nvSpPr>
        <p:spPr>
          <a:xfrm>
            <a:off x="1515754" y="782674"/>
            <a:ext cx="3099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Team: Quad-Core Squad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72B559-7C07-C053-4076-1BEEBAE266D2}"/>
              </a:ext>
            </a:extLst>
          </p:cNvPr>
          <p:cNvSpPr/>
          <p:nvPr/>
        </p:nvSpPr>
        <p:spPr>
          <a:xfrm>
            <a:off x="7626364" y="-280008"/>
            <a:ext cx="3350659" cy="7676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-up of a stethoscope&#10;&#10;Description automatically generated">
            <a:extLst>
              <a:ext uri="{FF2B5EF4-FFF2-40B4-BE49-F238E27FC236}">
                <a16:creationId xmlns:a16="http://schemas.microsoft.com/office/drawing/2014/main" id="{42DF3ED4-FF28-1B4D-6BD5-40A0ADD0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3" y="1507976"/>
            <a:ext cx="3855272" cy="3836457"/>
          </a:xfrm>
          <a:prstGeom prst="roundRect">
            <a:avLst/>
          </a:prstGeom>
        </p:spPr>
      </p:pic>
      <p:pic>
        <p:nvPicPr>
          <p:cNvPr id="13" name="Picture 12" descr="lungs&quot; Emoji - Download for free – Iconduck">
            <a:extLst>
              <a:ext uri="{FF2B5EF4-FFF2-40B4-BE49-F238E27FC236}">
                <a16:creationId xmlns:a16="http://schemas.microsoft.com/office/drawing/2014/main" id="{E2E5A819-172D-5F89-91FF-C1D37A6E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17" y="5367740"/>
            <a:ext cx="1002713" cy="861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2A8B1-84B5-0954-B168-58AEADC61923}"/>
              </a:ext>
            </a:extLst>
          </p:cNvPr>
          <p:cNvSpPr txBox="1"/>
          <p:nvPr/>
        </p:nvSpPr>
        <p:spPr>
          <a:xfrm>
            <a:off x="4118602" y="5442998"/>
            <a:ext cx="18465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latin typeface="Calibri"/>
                <a:ea typeface="Calibri"/>
                <a:cs typeface="Calibri"/>
              </a:rPr>
              <a:t>Week-2</a:t>
            </a:r>
          </a:p>
          <a:p>
            <a:endParaRPr lang="en-US" sz="40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35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43B90-1011-81A0-FEC0-780CB500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Bahnschrift SemiBold SemiConden" panose="020B0502040204020203" pitchFamily="34" charset="0"/>
              </a:rPr>
              <a:t>Output of Mic Sensor</a:t>
            </a:r>
            <a:endParaRPr lang="en-IN" sz="4800">
              <a:latin typeface="Bahnschrift SemiBold SemiConden" panose="020B0502040204020203" pitchFamily="34" charset="0"/>
            </a:endParaRPr>
          </a:p>
        </p:txBody>
      </p:sp>
      <p:pic>
        <p:nvPicPr>
          <p:cNvPr id="5" name="Content Placeholder 4" descr="A computer with a graph on the screen&#10;&#10;Description automatically generated">
            <a:extLst>
              <a:ext uri="{FF2B5EF4-FFF2-40B4-BE49-F238E27FC236}">
                <a16:creationId xmlns:a16="http://schemas.microsoft.com/office/drawing/2014/main" id="{C478D1B1-B054-9748-03D5-09CE2FBAA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r="111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FDE306-CCAD-0848-84A8-9A01B922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3233847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Bahnschrift SemiBold SemiConden" panose="020B0502040204020203" pitchFamily="34" charset="0"/>
              </a:rPr>
              <a:t>We noticed the plot increasing and decreasing in correspondence with the amplitude of voice input.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2AC1C-5C6B-725C-AF0D-C95C72A3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Did I Use Resources?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2C3B-E1EC-C920-B8CA-EAB06EAF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/>
              <a:t>Yes!</a:t>
            </a:r>
            <a:endParaRPr lang="en-US"/>
          </a:p>
          <a:p>
            <a:pPr marL="457200"/>
            <a:r>
              <a:rPr lang="en-US" sz="2400">
                <a:hlinkClick r:id="rId2"/>
              </a:rPr>
              <a:t>https://hubtronics.in/inmp441-omnidirectional-microphone-module</a:t>
            </a:r>
            <a:r>
              <a:rPr lang="en-US" sz="2400"/>
              <a:t> (to learn pin diagram)</a:t>
            </a:r>
          </a:p>
          <a:p>
            <a:pPr marL="457200"/>
            <a:r>
              <a:rPr lang="en-US" sz="2400">
                <a:hlinkClick r:id="rId3"/>
              </a:rPr>
              <a:t>https://www.studocu.com/my/document/universiti-malaya/digital-electronics/inmp441/93726716</a:t>
            </a:r>
            <a:r>
              <a:rPr lang="en-US" sz="2400"/>
              <a:t> </a:t>
            </a:r>
          </a:p>
          <a:p>
            <a:pPr marL="457200"/>
            <a:r>
              <a:rPr lang="en-US" sz="2400">
                <a:hlinkClick r:id="rId4"/>
              </a:rPr>
              <a:t>https://www.keysight.com/blogs/en/tech/bench/2022/04/29/the-i2s-protocol-and-why-digital-audio-is-everywhere</a:t>
            </a:r>
            <a:r>
              <a:rPr lang="en-US" sz="2400"/>
              <a:t> (to learn about I2S protocol)</a:t>
            </a:r>
          </a:p>
          <a:p>
            <a:pPr marL="457200"/>
            <a:endParaRPr lang="en-US" sz="2400"/>
          </a:p>
          <a:p>
            <a:pPr marL="0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A2E43-7D25-85F5-E189-AC137EC269DF}"/>
              </a:ext>
            </a:extLst>
          </p:cNvPr>
          <p:cNvSpPr txBox="1"/>
          <p:nvPr/>
        </p:nvSpPr>
        <p:spPr>
          <a:xfrm>
            <a:off x="10749998" y="119050"/>
            <a:ext cx="5057398" cy="8096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Karthik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33A9-B9BC-EEAD-1048-D61270DA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sz="5400">
                <a:cs typeface="Aharoni"/>
              </a:rPr>
              <a:t>Body temp sensor</a:t>
            </a:r>
            <a:endParaRPr lang="en-I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7EEB-0A94-F263-0F90-8BA1D01C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73889"/>
            <a:ext cx="10668000" cy="3125777"/>
          </a:xfrm>
        </p:spPr>
        <p:txBody>
          <a:bodyPr>
            <a:normAutofit/>
          </a:bodyPr>
          <a:lstStyle/>
          <a:p>
            <a:r>
              <a:rPr lang="en-US" sz="3200"/>
              <a:t>Wrote code for the MAX30205 body temp sensor</a:t>
            </a:r>
          </a:p>
          <a:p>
            <a:r>
              <a:rPr lang="en-US" sz="3200"/>
              <a:t>Got body temperature values in Celsius</a:t>
            </a:r>
          </a:p>
          <a:p>
            <a:r>
              <a:rPr lang="en-US" sz="3200"/>
              <a:t>Temperature changes slowly over time</a:t>
            </a:r>
          </a:p>
          <a:p>
            <a:r>
              <a:rPr lang="en-US" sz="3200"/>
              <a:t>We will use the temperature in addition to the sound during classification</a:t>
            </a:r>
            <a:endParaRPr lang="en-IN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AB015-F132-6787-0310-60F6FD49A839}"/>
              </a:ext>
            </a:extLst>
          </p:cNvPr>
          <p:cNvSpPr txBox="1"/>
          <p:nvPr/>
        </p:nvSpPr>
        <p:spPr>
          <a:xfrm>
            <a:off x="94222" y="6292333"/>
            <a:ext cx="1083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Anurag</a:t>
            </a:r>
          </a:p>
        </p:txBody>
      </p:sp>
    </p:spTree>
    <p:extLst>
      <p:ext uri="{BB962C8B-B14F-4D97-AF65-F5344CB8AC3E}">
        <p14:creationId xmlns:p14="http://schemas.microsoft.com/office/powerpoint/2010/main" val="203669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small piece of electronic equipment&#10;&#10;Description automatically generated">
            <a:extLst>
              <a:ext uri="{FF2B5EF4-FFF2-40B4-BE49-F238E27FC236}">
                <a16:creationId xmlns:a16="http://schemas.microsoft.com/office/drawing/2014/main" id="{FC959577-6ABC-87C8-7AAA-36F35F2F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6"/>
          <a:stretch/>
        </p:blipFill>
        <p:spPr>
          <a:xfrm>
            <a:off x="761999" y="743803"/>
            <a:ext cx="10668000" cy="53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7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1DAFC-D461-CBCF-EAC3-AC507272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94907"/>
            <a:ext cx="10668000" cy="1345115"/>
          </a:xfrm>
        </p:spPr>
        <p:txBody>
          <a:bodyPr>
            <a:normAutofit/>
          </a:bodyPr>
          <a:lstStyle/>
          <a:p>
            <a:r>
              <a:rPr lang="en-US" sz="5400"/>
              <a:t>Esp to python</a:t>
            </a:r>
            <a:endParaRPr lang="en-IN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9CAC-FE46-9E01-5B9B-BA08FBD5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52671"/>
            <a:ext cx="7315200" cy="3423196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Used serial and time libraries in python to pass data from ESP32 to python file</a:t>
            </a:r>
          </a:p>
          <a:p>
            <a:r>
              <a:rPr lang="en-US" sz="3200"/>
              <a:t>Sent output of INMP441 mic to python for further processing</a:t>
            </a:r>
          </a:p>
          <a:p>
            <a:r>
              <a:rPr lang="en-US" sz="3200"/>
              <a:t>The sound will then be processed using noise filtering techniques to get the final output</a:t>
            </a:r>
            <a:endParaRPr lang="en-IN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27E9B-7B7D-0068-FEE0-5BB81D72A055}"/>
              </a:ext>
            </a:extLst>
          </p:cNvPr>
          <p:cNvSpPr txBox="1"/>
          <p:nvPr/>
        </p:nvSpPr>
        <p:spPr>
          <a:xfrm>
            <a:off x="94222" y="6292333"/>
            <a:ext cx="1083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Anurag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8BFFB-C63B-9944-C4DB-FA7C6462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27" y="2171370"/>
            <a:ext cx="1739026" cy="39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9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EDB26-E0E0-9DE5-3BC2-CF46D11B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4708"/>
            <a:ext cx="10668000" cy="943490"/>
          </a:xfrm>
        </p:spPr>
        <p:txBody>
          <a:bodyPr>
            <a:normAutofit/>
          </a:bodyPr>
          <a:lstStyle/>
          <a:p>
            <a:r>
              <a:rPr lang="en-US" sz="5400"/>
              <a:t>Code</a:t>
            </a:r>
            <a:endParaRPr lang="en-IN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3390-F677-3590-B362-8CCF2D52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9" y="2369064"/>
            <a:ext cx="11404600" cy="4292599"/>
          </a:xfrm>
        </p:spPr>
        <p:txBody>
          <a:bodyPr>
            <a:normAutofit/>
          </a:bodyPr>
          <a:lstStyle/>
          <a:p>
            <a:r>
              <a:rPr lang="en-US" sz="3200"/>
              <a:t>For the MAX30205 sensor:</a:t>
            </a:r>
          </a:p>
          <a:p>
            <a:pPr lvl="1"/>
            <a:r>
              <a:rPr lang="en-US" sz="2800">
                <a:hlinkClick r:id="rId2"/>
              </a:rPr>
              <a:t>https://github.com/AryanilPanja/lung_sound_recorder/blob/main/ESP_codes/MAX30205_temp_sensor.ino</a:t>
            </a:r>
            <a:endParaRPr lang="en-US" sz="2800"/>
          </a:p>
          <a:p>
            <a:pPr lvl="1"/>
            <a:endParaRPr lang="en-US" sz="1800"/>
          </a:p>
          <a:p>
            <a:r>
              <a:rPr lang="en-US" sz="3200"/>
              <a:t>For ESP to python:</a:t>
            </a:r>
          </a:p>
          <a:p>
            <a:pPr lvl="1"/>
            <a:r>
              <a:rPr lang="en-US" sz="2800">
                <a:hlinkClick r:id="rId3"/>
              </a:rPr>
              <a:t>https://github.com/AryanilPanja/lung_sound_recorder/blob/main/serial_test.py</a:t>
            </a:r>
            <a:endParaRPr lang="en-US" sz="2800"/>
          </a:p>
          <a:p>
            <a:pPr lvl="1"/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FA6C7-292A-F483-ACAA-B84434EC1444}"/>
              </a:ext>
            </a:extLst>
          </p:cNvPr>
          <p:cNvSpPr txBox="1"/>
          <p:nvPr/>
        </p:nvSpPr>
        <p:spPr>
          <a:xfrm>
            <a:off x="94222" y="6292333"/>
            <a:ext cx="1083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Anurag</a:t>
            </a:r>
          </a:p>
        </p:txBody>
      </p:sp>
    </p:spTree>
    <p:extLst>
      <p:ext uri="{BB962C8B-B14F-4D97-AF65-F5344CB8AC3E}">
        <p14:creationId xmlns:p14="http://schemas.microsoft.com/office/powerpoint/2010/main" val="36794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64EEF-2FC6-31C5-3C05-435E3811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68149"/>
            <a:ext cx="9144000" cy="792132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0A45-7B0F-AFF6-AF5F-CD1D95BB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60743"/>
            <a:ext cx="9144000" cy="3595673"/>
          </a:xfrm>
        </p:spPr>
        <p:txBody>
          <a:bodyPr>
            <a:normAutofit lnSpcReduction="10000"/>
          </a:bodyPr>
          <a:lstStyle/>
          <a:p>
            <a:r>
              <a:rPr lang="en-IN">
                <a:hlinkClick r:id="rId2"/>
              </a:rPr>
              <a:t>https://stackoverflow.com/questions/66502267/problem-reading-data-from-esp32-to-python</a:t>
            </a:r>
            <a:endParaRPr lang="en-IN"/>
          </a:p>
          <a:p>
            <a:r>
              <a:rPr lang="en-IN">
                <a:hlinkClick r:id="rId3"/>
              </a:rPr>
              <a:t>https://pyserial.readthedocs.io/en/latest/shortintro.html#readline</a:t>
            </a:r>
            <a:endParaRPr lang="en-IN"/>
          </a:p>
          <a:p>
            <a:r>
              <a:rPr lang="en-IN">
                <a:hlinkClick r:id="rId4"/>
              </a:rPr>
              <a:t>https://www.arduino.cc/reference/en/libraries/closedcube-max30205/</a:t>
            </a:r>
            <a:endParaRPr lang="en-IN"/>
          </a:p>
          <a:p>
            <a:r>
              <a:rPr lang="en-IN">
                <a:hlinkClick r:id="rId5"/>
              </a:rPr>
              <a:t>https://www.analog.com/en/products/max30205.html#part-details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1364E-959C-E115-3709-AEDB3FFFCF59}"/>
              </a:ext>
            </a:extLst>
          </p:cNvPr>
          <p:cNvSpPr txBox="1"/>
          <p:nvPr/>
        </p:nvSpPr>
        <p:spPr>
          <a:xfrm>
            <a:off x="762000" y="5656878"/>
            <a:ext cx="1083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Anurag</a:t>
            </a:r>
          </a:p>
        </p:txBody>
      </p:sp>
    </p:spTree>
    <p:extLst>
      <p:ext uri="{BB962C8B-B14F-4D97-AF65-F5344CB8AC3E}">
        <p14:creationId xmlns:p14="http://schemas.microsoft.com/office/powerpoint/2010/main" val="232321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8C52-3FD5-8FBC-B073-33FC1908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The best possible combination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1FDF-FA8F-F0D0-2967-4449531C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Earlier, we had come up with 3 ways to filter the wav file(band pass filter, spectral gating, wavelet transformation).</a:t>
            </a:r>
          </a:p>
          <a:p>
            <a:r>
              <a:rPr lang="en-US"/>
              <a:t>To obtain the most optimal filtering algorithm, we tried all possible combinations of the 3 algorithms(leaving algorithms out of the filtering one by one) having band pass filter as the first stage of filtering.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Adithya</a:t>
            </a:r>
          </a:p>
        </p:txBody>
      </p:sp>
    </p:spTree>
    <p:extLst>
      <p:ext uri="{BB962C8B-B14F-4D97-AF65-F5344CB8AC3E}">
        <p14:creationId xmlns:p14="http://schemas.microsoft.com/office/powerpoint/2010/main" val="183532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DEB-F66D-7120-BFC7-35791BA6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The best possible combination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E0FC-C6D8-344D-2D9F-C475648C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The band pass filter is applied first because </a:t>
            </a:r>
            <a:r>
              <a:rPr lang="en-US">
                <a:ea typeface="+mn-lt"/>
                <a:cs typeface="+mn-lt"/>
              </a:rPr>
              <a:t>by concentrating on the frequency band of interest, it ensures that only meaningful lung sound components are processed further</a:t>
            </a:r>
          </a:p>
          <a:p>
            <a:r>
              <a:rPr lang="en-US">
                <a:ea typeface="+mn-lt"/>
                <a:cs typeface="+mn-lt"/>
              </a:rPr>
              <a:t>After trying out all the possibilities, we found that using all three filtering algorithms gave the best results.</a:t>
            </a:r>
          </a:p>
          <a:p>
            <a:r>
              <a:rPr lang="en-US">
                <a:ea typeface="+mn-lt"/>
                <a:cs typeface="+mn-lt"/>
              </a:rPr>
              <a:t>Even the first research paper mentioned in the "References" page followed a similar flow, by applying bandpass filter followed by wavelet denoising after which an adaptive filter was used (in our case spectral gating is the adaptive filter).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Adithya</a:t>
            </a:r>
          </a:p>
        </p:txBody>
      </p:sp>
    </p:spTree>
    <p:extLst>
      <p:ext uri="{BB962C8B-B14F-4D97-AF65-F5344CB8AC3E}">
        <p14:creationId xmlns:p14="http://schemas.microsoft.com/office/powerpoint/2010/main" val="353634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ED6A-66C3-E513-64CD-B3774942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The final filtering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FE4D-6FAC-15EE-3A19-3457F6AF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After merging all the filtering algorithms, we observed that while the noise had significantly been filtered out, the sound of the heartbeat was very faint.</a:t>
            </a:r>
          </a:p>
          <a:p>
            <a:r>
              <a:rPr lang="en-US"/>
              <a:t>To fix this we amplified the filtered output by a factor of 10.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Adithya</a:t>
            </a:r>
          </a:p>
        </p:txBody>
      </p:sp>
    </p:spTree>
    <p:extLst>
      <p:ext uri="{BB962C8B-B14F-4D97-AF65-F5344CB8AC3E}">
        <p14:creationId xmlns:p14="http://schemas.microsoft.com/office/powerpoint/2010/main" val="41419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F3BD1-A669-430E-2AF1-8C728F73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Targets achieved…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B701-456C-A103-79C8-F9BFA2E4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636" y="2716941"/>
            <a:ext cx="7139490" cy="1704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This week, I was focusing on code and comparisons of melodic spectrograms of different methods and plot them to see the visual difference.</a:t>
            </a:r>
          </a:p>
          <a:p>
            <a:r>
              <a:rPr lang="en-US"/>
              <a:t>I also inferred findings from the graphs to use them to make the master algorithm.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982FA-0D2B-C36C-D2C4-E6CF5C7BF8B4}"/>
              </a:ext>
            </a:extLst>
          </p:cNvPr>
          <p:cNvSpPr txBox="1"/>
          <p:nvPr/>
        </p:nvSpPr>
        <p:spPr>
          <a:xfrm>
            <a:off x="10491075" y="168636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Aryanil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88DC-5DC4-2890-87F0-6506877C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8E11-EA41-DD4E-4966-7FBC52BF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After merging the 3 filtering algorithms and amplifying the signal by a factor of 10(we do not want to multiply the amplitude by a very large factor as it risks clipping of the heart sound, leading to distortion), the code we obtained is given below</a:t>
            </a:r>
          </a:p>
          <a:p>
            <a:r>
              <a:rPr lang="en-US">
                <a:hlinkClick r:id="rId2"/>
              </a:rPr>
              <a:t>https://github.com/AryanilPanja/lung_sound_recorder/blob/main/filtered_algo/all3.py</a:t>
            </a:r>
            <a:br>
              <a:rPr lang="en-US"/>
            </a:br>
            <a:br>
              <a:rPr lang="en-US"/>
            </a:br>
            <a:r>
              <a:rPr lang="en-US"/>
              <a:t>Adithya</a:t>
            </a:r>
          </a:p>
        </p:txBody>
      </p:sp>
    </p:spTree>
    <p:extLst>
      <p:ext uri="{BB962C8B-B14F-4D97-AF65-F5344CB8AC3E}">
        <p14:creationId xmlns:p14="http://schemas.microsoft.com/office/powerpoint/2010/main" val="383128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DCE276B-0B93-4C78-A08A-FC34B55FD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644BC4D-DFA6-46C1-B30A-1439A5195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close-up of a blue and red graph&#10;&#10;Description automatically generated">
            <a:extLst>
              <a:ext uri="{FF2B5EF4-FFF2-40B4-BE49-F238E27FC236}">
                <a16:creationId xmlns:a16="http://schemas.microsoft.com/office/drawing/2014/main" id="{6F017839-9FE5-32FE-4CDE-18F73FAE5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" r="4314"/>
          <a:stretch/>
        </p:blipFill>
        <p:spPr bwMode="auto">
          <a:xfrm>
            <a:off x="1185830" y="1780131"/>
            <a:ext cx="9820340" cy="389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A728A47-A461-52DA-0EA3-23C7C9038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5733" y="448733"/>
            <a:ext cx="3132667" cy="31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CCBD1-C2C8-4A81-3AF2-5AE68A6ACE57}"/>
              </a:ext>
            </a:extLst>
          </p:cNvPr>
          <p:cNvSpPr txBox="1"/>
          <p:nvPr/>
        </p:nvSpPr>
        <p:spPr>
          <a:xfrm>
            <a:off x="2580386" y="1404222"/>
            <a:ext cx="676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Original audio vs final audio</a:t>
            </a:r>
            <a:endParaRPr lang="en-IN" sz="2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7E106-EEEA-6F82-20C7-8CAC86A8D7C3}"/>
              </a:ext>
            </a:extLst>
          </p:cNvPr>
          <p:cNvSpPr txBox="1"/>
          <p:nvPr/>
        </p:nvSpPr>
        <p:spPr>
          <a:xfrm>
            <a:off x="80772" y="6168633"/>
            <a:ext cx="2499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Aryanil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&amp; Adithya</a:t>
            </a:r>
          </a:p>
        </p:txBody>
      </p:sp>
    </p:spTree>
    <p:extLst>
      <p:ext uri="{BB962C8B-B14F-4D97-AF65-F5344CB8AC3E}">
        <p14:creationId xmlns:p14="http://schemas.microsoft.com/office/powerpoint/2010/main" val="309637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ECAD-B316-44D0-8D58-EEA721B2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8992-9B97-986D-97B6-F9B0068D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hlinkClick r:id="rId2"/>
              </a:rPr>
              <a:t>https://www.ncbi.nlm.nih.gov/pmc/articles/PMC6743292/</a:t>
            </a:r>
          </a:p>
          <a:p>
            <a:r>
              <a:rPr lang="en-US">
                <a:hlinkClick r:id="rId3"/>
              </a:rPr>
              <a:t>https://stackoverflow.com/questions/13329617/change-the-volume-of-a-wav-file-in-python</a:t>
            </a:r>
          </a:p>
          <a:p>
            <a:r>
              <a:rPr lang="en-US">
                <a:hlinkClick r:id="rId4"/>
              </a:rPr>
              <a:t>https://numpy.org/doc/stable/reference/generated/numpy.clip.html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Adithya</a:t>
            </a:r>
          </a:p>
        </p:txBody>
      </p:sp>
    </p:spTree>
    <p:extLst>
      <p:ext uri="{BB962C8B-B14F-4D97-AF65-F5344CB8AC3E}">
        <p14:creationId xmlns:p14="http://schemas.microsoft.com/office/powerpoint/2010/main" val="274403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803D4E3-3987-1316-CA3F-60FFFB5E4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141250"/>
              </p:ext>
            </p:extLst>
          </p:nvPr>
        </p:nvGraphicFramePr>
        <p:xfrm>
          <a:off x="895350" y="758950"/>
          <a:ext cx="10401299" cy="5340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240F54D-2ADB-A791-C0DA-B23C01A0D178}"/>
              </a:ext>
            </a:extLst>
          </p:cNvPr>
          <p:cNvSpPr txBox="1"/>
          <p:nvPr/>
        </p:nvSpPr>
        <p:spPr>
          <a:xfrm>
            <a:off x="145022" y="6292331"/>
            <a:ext cx="1083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Anurag</a:t>
            </a:r>
          </a:p>
        </p:txBody>
      </p:sp>
    </p:spTree>
    <p:extLst>
      <p:ext uri="{BB962C8B-B14F-4D97-AF65-F5344CB8AC3E}">
        <p14:creationId xmlns:p14="http://schemas.microsoft.com/office/powerpoint/2010/main" val="170848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D8C35-D0B1-4327-F045-12654E77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Next Week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615F-CF9B-0117-D4EA-BD2DEE8E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Get readings of both mic and temp sensor at once</a:t>
            </a:r>
          </a:p>
          <a:p>
            <a:r>
              <a:rPr lang="en-US"/>
              <a:t>Streamline process of removing noise</a:t>
            </a:r>
          </a:p>
          <a:p>
            <a:r>
              <a:rPr lang="en-US"/>
              <a:t>Finish up with noise reduction processing</a:t>
            </a:r>
          </a:p>
          <a:p>
            <a:r>
              <a:rPr lang="en-US"/>
              <a:t>Maybe start working on CNN or SVM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01118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CC0365-8932-4A68-AACE-DF18F71F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81A96-9EB0-5E07-60EF-1729AA0D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910502"/>
            <a:ext cx="8534399" cy="3047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you! 😊</a:t>
            </a:r>
          </a:p>
        </p:txBody>
      </p:sp>
    </p:spTree>
    <p:extLst>
      <p:ext uri="{BB962C8B-B14F-4D97-AF65-F5344CB8AC3E}">
        <p14:creationId xmlns:p14="http://schemas.microsoft.com/office/powerpoint/2010/main" val="14773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DBF2-F12D-A7EA-897B-2C25E541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About the code…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C1EC-5F7F-5D1A-0052-35335030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7041457" cy="45011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/>
            <a:r>
              <a:rPr lang="en-US"/>
              <a:t>Code can be found via </a:t>
            </a:r>
            <a:r>
              <a:rPr lang="en-US" err="1"/>
              <a:t>Github</a:t>
            </a:r>
            <a:r>
              <a:rPr lang="en-US"/>
              <a:t>: </a:t>
            </a:r>
            <a:r>
              <a:rPr lang="en-US">
                <a:solidFill>
                  <a:srgbClr val="00B0F0"/>
                </a:solidFill>
                <a:hlinkClick r:id="rId2"/>
              </a:rPr>
              <a:t>https://github.com/AryanilPanja/lung_sound_recorder/tree/main/melspec_compare</a:t>
            </a:r>
            <a:endParaRPr lang="en-US">
              <a:solidFill>
                <a:srgbClr val="00B0F0"/>
              </a:solidFill>
            </a:endParaRPr>
          </a:p>
          <a:p>
            <a:pPr indent="0">
              <a:buNone/>
            </a:pPr>
            <a:endParaRPr lang="en-US">
              <a:solidFill>
                <a:srgbClr val="00B0F0"/>
              </a:solidFill>
            </a:endParaRPr>
          </a:p>
          <a:p>
            <a:pPr marL="457200"/>
            <a:r>
              <a:rPr lang="en-US"/>
              <a:t>The code basically uses the library </a:t>
            </a:r>
            <a:r>
              <a:rPr lang="en-US" err="1"/>
              <a:t>librosa</a:t>
            </a:r>
            <a:r>
              <a:rPr lang="en-US"/>
              <a:t>, </a:t>
            </a:r>
            <a:r>
              <a:rPr lang="en-US" err="1"/>
              <a:t>pyplot</a:t>
            </a:r>
            <a:r>
              <a:rPr lang="en-US"/>
              <a:t> and </a:t>
            </a:r>
            <a:r>
              <a:rPr lang="en-US" err="1"/>
              <a:t>numpy</a:t>
            </a:r>
            <a:r>
              <a:rPr lang="en-US"/>
              <a:t> to make up the comparison diagrams</a:t>
            </a:r>
          </a:p>
          <a:p>
            <a:pPr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B2356-268D-F503-7C2D-4934BFABD109}"/>
              </a:ext>
            </a:extLst>
          </p:cNvPr>
          <p:cNvSpPr txBox="1"/>
          <p:nvPr/>
        </p:nvSpPr>
        <p:spPr>
          <a:xfrm>
            <a:off x="10822225" y="185520"/>
            <a:ext cx="3421957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Aryanil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F169-3A34-6D1C-8384-63557C16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en-IN"/>
              <a:t>Difference in Low noise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970FA39-99CA-F515-2DE2-372AA68FE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964" y="1170040"/>
            <a:ext cx="13525081" cy="5034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DC195-7C2A-0487-1F44-7383FC9A89EF}"/>
              </a:ext>
            </a:extLst>
          </p:cNvPr>
          <p:cNvSpPr txBox="1"/>
          <p:nvPr/>
        </p:nvSpPr>
        <p:spPr>
          <a:xfrm>
            <a:off x="9468465" y="117987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Aryanil</a:t>
            </a:r>
          </a:p>
        </p:txBody>
      </p:sp>
    </p:spTree>
    <p:extLst>
      <p:ext uri="{BB962C8B-B14F-4D97-AF65-F5344CB8AC3E}">
        <p14:creationId xmlns:p14="http://schemas.microsoft.com/office/powerpoint/2010/main" val="20612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F169-3A34-6D1C-8384-63557C16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19822" cy="1513916"/>
          </a:xfrm>
        </p:spPr>
        <p:txBody>
          <a:bodyPr/>
          <a:lstStyle/>
          <a:p>
            <a:r>
              <a:rPr lang="en-IN"/>
              <a:t>Difference in Medium noise</a:t>
            </a:r>
          </a:p>
        </p:txBody>
      </p:sp>
      <p:pic>
        <p:nvPicPr>
          <p:cNvPr id="7" name="Content Placeholder 6" descr="A close-up of a graph&#10;&#10;Description automatically generated">
            <a:extLst>
              <a:ext uri="{FF2B5EF4-FFF2-40B4-BE49-F238E27FC236}">
                <a16:creationId xmlns:a16="http://schemas.microsoft.com/office/drawing/2014/main" id="{FD765AF3-E633-20B7-4F17-ABC16929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775" y="2099936"/>
            <a:ext cx="14200291" cy="40448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7EF37-C517-719D-3DF2-2125D0726CEA}"/>
              </a:ext>
            </a:extLst>
          </p:cNvPr>
          <p:cNvSpPr txBox="1"/>
          <p:nvPr/>
        </p:nvSpPr>
        <p:spPr>
          <a:xfrm>
            <a:off x="9920748" y="108155"/>
            <a:ext cx="213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Aryanil</a:t>
            </a:r>
          </a:p>
        </p:txBody>
      </p:sp>
    </p:spTree>
    <p:extLst>
      <p:ext uri="{BB962C8B-B14F-4D97-AF65-F5344CB8AC3E}">
        <p14:creationId xmlns:p14="http://schemas.microsoft.com/office/powerpoint/2010/main" val="277866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F169-3A34-6D1C-8384-63557C16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7404" cy="1091885"/>
          </a:xfrm>
        </p:spPr>
        <p:txBody>
          <a:bodyPr/>
          <a:lstStyle/>
          <a:p>
            <a:r>
              <a:rPr lang="en-IN"/>
              <a:t>Difference in Loud noise</a:t>
            </a:r>
          </a:p>
        </p:txBody>
      </p:sp>
      <p:pic>
        <p:nvPicPr>
          <p:cNvPr id="7" name="Content Placeholder 6" descr="A comparison of a gradient&#10;&#10;Description automatically generated with medium confidence">
            <a:extLst>
              <a:ext uri="{FF2B5EF4-FFF2-40B4-BE49-F238E27FC236}">
                <a16:creationId xmlns:a16="http://schemas.microsoft.com/office/drawing/2014/main" id="{E68833DA-BF36-843A-16C3-5E3026F2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401" y="1798656"/>
            <a:ext cx="14269253" cy="45949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B4A85-81C7-337E-7A1E-6C58AA87F1D0}"/>
              </a:ext>
            </a:extLst>
          </p:cNvPr>
          <p:cNvSpPr txBox="1"/>
          <p:nvPr/>
        </p:nvSpPr>
        <p:spPr>
          <a:xfrm>
            <a:off x="10245213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Aryanil</a:t>
            </a:r>
          </a:p>
        </p:txBody>
      </p:sp>
    </p:spTree>
    <p:extLst>
      <p:ext uri="{BB962C8B-B14F-4D97-AF65-F5344CB8AC3E}">
        <p14:creationId xmlns:p14="http://schemas.microsoft.com/office/powerpoint/2010/main" val="187886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2AC1C-5C6B-725C-AF0D-C95C72A3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 we infer from the graphs….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2C3B-E1EC-C920-B8CA-EAB06EAF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422031"/>
            <a:ext cx="5053066" cy="63169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/>
              <a:t>From the </a:t>
            </a:r>
            <a:r>
              <a:rPr lang="en-US" sz="2300" err="1"/>
              <a:t>mel</a:t>
            </a:r>
            <a:r>
              <a:rPr lang="en-US" sz="2300"/>
              <a:t>-spectrogram we could clearly identify that spectral gating cleans the noise from the same frequency level of heartbeat, thus being extremely efficient.</a:t>
            </a:r>
          </a:p>
          <a:p>
            <a:r>
              <a:rPr lang="en-US" sz="2300"/>
              <a:t>It is seen that wavelet-transform does aggressive removal from the higher frequencies.</a:t>
            </a:r>
          </a:p>
          <a:p>
            <a:r>
              <a:rPr lang="en-US" sz="2300"/>
              <a:t>It is also seen that bandpass-filter fails to remove the higher frequencies but boosts the lower frequencies.</a:t>
            </a:r>
          </a:p>
          <a:p>
            <a:r>
              <a:rPr lang="en-US" sz="2300"/>
              <a:t>We also noticed that in loud surroundings, due to multiple sounds of same frequency and due to irregularity, the surrounding noise drowns the heart-beat sound and its difficult to clean that up.</a:t>
            </a:r>
          </a:p>
          <a:p>
            <a:pPr marL="457200"/>
            <a:endParaRPr lang="en-US" sz="2300"/>
          </a:p>
          <a:p>
            <a:pPr marL="0"/>
            <a:endParaRPr lang="en-US" sz="23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A2E43-7D25-85F5-E189-AC137EC269DF}"/>
              </a:ext>
            </a:extLst>
          </p:cNvPr>
          <p:cNvSpPr txBox="1"/>
          <p:nvPr/>
        </p:nvSpPr>
        <p:spPr>
          <a:xfrm>
            <a:off x="10749998" y="119050"/>
            <a:ext cx="5057398" cy="8096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Aryanil</a:t>
            </a:r>
          </a:p>
        </p:txBody>
      </p:sp>
    </p:spTree>
    <p:extLst>
      <p:ext uri="{BB962C8B-B14F-4D97-AF65-F5344CB8AC3E}">
        <p14:creationId xmlns:p14="http://schemas.microsoft.com/office/powerpoint/2010/main" val="277714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F3BD1-A669-430E-2AF1-8C728F73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600">
                <a:solidFill>
                  <a:srgbClr val="FFFFFF"/>
                </a:solidFill>
              </a:rPr>
              <a:t>Did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B701-456C-A103-79C8-F9BFA2E4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70" y="1720645"/>
            <a:ext cx="7139490" cy="47705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This week, I had focused on software, and getting the mic to record sound.</a:t>
            </a:r>
          </a:p>
          <a:p>
            <a:r>
              <a:rPr lang="en-US"/>
              <a:t>I had learned the pin diagram of microphones sensor.</a:t>
            </a:r>
          </a:p>
          <a:p>
            <a:r>
              <a:rPr lang="en-US"/>
              <a:t>I understood the type of data and information it collects.</a:t>
            </a:r>
          </a:p>
          <a:p>
            <a:r>
              <a:rPr lang="en-US"/>
              <a:t>I learned the workings of I2S protocol, and its uses in the field of audio recording.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982FA-0D2B-C36C-D2C4-E6CF5C7BF8B4}"/>
              </a:ext>
            </a:extLst>
          </p:cNvPr>
          <p:cNvSpPr txBox="1"/>
          <p:nvPr/>
        </p:nvSpPr>
        <p:spPr>
          <a:xfrm>
            <a:off x="10491075" y="168636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Karthik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DBF2-F12D-A7EA-897B-2C25E541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Did We Write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C1EC-5F7F-5D1A-0052-35335030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7041457" cy="45011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/>
            <a:r>
              <a:rPr lang="en-US"/>
              <a:t>We tested the sensor with the code that will record the sound, and print the values recorded in an array.</a:t>
            </a:r>
          </a:p>
          <a:p>
            <a:pPr marL="457200"/>
            <a:r>
              <a:rPr lang="en-US"/>
              <a:t>When we plot the data, we get the representation of sound. We plan to send this data to python for further processing. </a:t>
            </a:r>
          </a:p>
          <a:p>
            <a:pPr marL="457200"/>
            <a:r>
              <a:rPr lang="en-US"/>
              <a:t>Code can be found via </a:t>
            </a:r>
            <a:r>
              <a:rPr lang="en-US" err="1"/>
              <a:t>Github</a:t>
            </a:r>
            <a:r>
              <a:rPr lang="en-US"/>
              <a:t>: 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https://github.com/AryanilPanja/lung_sound_recorder/blob/main/ESP_codes/Esw_test1.ino</a:t>
            </a:r>
          </a:p>
          <a:p>
            <a:pPr marL="0"/>
            <a:endParaRPr lang="en-US"/>
          </a:p>
          <a:p>
            <a:pPr marL="0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B2356-268D-F503-7C2D-4934BFABD109}"/>
              </a:ext>
            </a:extLst>
          </p:cNvPr>
          <p:cNvSpPr txBox="1"/>
          <p:nvPr/>
        </p:nvSpPr>
        <p:spPr>
          <a:xfrm>
            <a:off x="10822225" y="185520"/>
            <a:ext cx="3421957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Karthik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4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1072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Aharoni</vt:lpstr>
      <vt:lpstr>Aptos</vt:lpstr>
      <vt:lpstr>Aptos Display</vt:lpstr>
      <vt:lpstr>Arial</vt:lpstr>
      <vt:lpstr>Avenir Next LT Pro</vt:lpstr>
      <vt:lpstr>Bahnschrift SemiBold SemiConden</vt:lpstr>
      <vt:lpstr>Calibri</vt:lpstr>
      <vt:lpstr>office theme</vt:lpstr>
      <vt:lpstr>PrismaticVTI</vt:lpstr>
      <vt:lpstr>LUNG SOUND RECORDER</vt:lpstr>
      <vt:lpstr>Targets achieved…</vt:lpstr>
      <vt:lpstr>About the code…</vt:lpstr>
      <vt:lpstr>Difference in Low noise</vt:lpstr>
      <vt:lpstr>Difference in Medium noise</vt:lpstr>
      <vt:lpstr>Difference in Loud noise</vt:lpstr>
      <vt:lpstr>What do we infer from the graphs….</vt:lpstr>
      <vt:lpstr>What Did I Do?</vt:lpstr>
      <vt:lpstr>Did We Write Code?</vt:lpstr>
      <vt:lpstr>Output of Mic Sensor</vt:lpstr>
      <vt:lpstr>Did I Use Resources?</vt:lpstr>
      <vt:lpstr>Body temp sensor</vt:lpstr>
      <vt:lpstr>PowerPoint Presentation</vt:lpstr>
      <vt:lpstr>Esp to python</vt:lpstr>
      <vt:lpstr>Code</vt:lpstr>
      <vt:lpstr>References</vt:lpstr>
      <vt:lpstr>The best possible combination</vt:lpstr>
      <vt:lpstr>The best possible combination</vt:lpstr>
      <vt:lpstr>The final filtering code</vt:lpstr>
      <vt:lpstr>Code</vt:lpstr>
      <vt:lpstr>PowerPoint Presentation</vt:lpstr>
      <vt:lpstr>References</vt:lpstr>
      <vt:lpstr>PowerPoint Presentation</vt:lpstr>
      <vt:lpstr>Next Week</vt:lpstr>
      <vt:lpstr>Thank you!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Peddi</dc:creator>
  <cp:lastModifiedBy>Anurag Peddi</cp:lastModifiedBy>
  <cp:revision>4</cp:revision>
  <dcterms:created xsi:type="dcterms:W3CDTF">2024-09-29T12:46:37Z</dcterms:created>
  <dcterms:modified xsi:type="dcterms:W3CDTF">2024-12-04T12:10:24Z</dcterms:modified>
</cp:coreProperties>
</file>