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4"/>
    <p:sldMasterId id="2147483725" r:id="rId5"/>
  </p:sldMasterIdLst>
  <p:sldIdLst>
    <p:sldId id="256" r:id="rId6"/>
    <p:sldId id="270" r:id="rId7"/>
    <p:sldId id="264" r:id="rId8"/>
    <p:sldId id="265" r:id="rId9"/>
    <p:sldId id="266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80" r:id="rId18"/>
    <p:sldId id="282" r:id="rId19"/>
    <p:sldId id="283" r:id="rId20"/>
    <p:sldId id="284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2AFDBF-3721-15FC-E5BC-CFE0E9533524}" v="11" dt="2024-10-09T16:57:50.063"/>
    <p1510:client id="{6947CF7A-7742-475F-9BC5-781892AFE17D}" v="1170" dt="2024-10-08T09:27:14.594"/>
    <p1510:client id="{E6D5CEFB-4B05-41C5-E8E8-7A2E3030D7E3}" v="1178" dt="2024-10-08T08:53:03.429"/>
    <p1510:client id="{E6D7CBB2-52BD-B24B-A85D-54ED599E689B}" v="688" dt="2024-10-07T18:51:43.5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F7F5C-C200-D4F7-1D11-D26EEE559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055C7-B638-BFBE-274B-D91CC0E2B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45F26-53F2-6E69-D8BA-6C4DBCC85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EFBA0-841F-259F-303B-9A6F8E3F9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DCA48-C9EB-85EB-4E90-AFA5DB2F2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6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3950-F845-2203-C70A-91C26AB43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F397B-1168-6BB9-7F5E-80A145DB2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5B211-D5A0-BB35-4121-3E819DD09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C0B11-7E2D-F6C5-FFCC-40815E004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ECE15-C831-ED29-97A9-92C8FE6F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31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2E2D41-E7FA-927A-B9C3-BAA6D3CB0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74119A-9BE5-76A3-3151-59289D846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5DE2D-B675-15E7-651F-99DCE3A9E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CA325-CC52-183B-52F0-861A8A4E4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56C0A-C515-E19E-A60F-2982170D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015183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66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92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92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018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082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408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9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7CEA-A227-3C52-7DC3-2DE9955E2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D91BA-3BF7-DFBC-8C07-18267B754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0F3F0-6A32-B6BB-93D8-0FAC44FDF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708D3-6768-6CE4-B47F-304FBBE9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A8E40-7169-736F-757A-E86FB6A9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403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896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454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6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76FF-4E9C-EDAB-B14E-F1267DCA8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DAF2B-2E84-2771-E304-BFCE2231E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30B28-F741-49A4-ACCB-21536EBE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9A5C8-CD15-BAE7-DE1D-683E6C789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ACBA6-E02D-BEAD-27F9-944CBD70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09FE8-B0DC-6720-494B-69B52CAE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A0687-5618-04CF-0C6E-06D693EBC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0B517-1A75-CFC1-8954-C18901C84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775BE-8DF3-858A-752F-96B0A25D4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C3CA8-23C7-D809-6542-95E48F5BD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99E21-4F53-8E08-659E-4157DCDC2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3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55F3B-77DF-FFC5-0022-E63A277CB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5B488-3587-99FC-8903-CB52EC97A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DDB2B-4B1E-648B-4C14-D9DE8C23A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0ACCF6-1CE2-F364-7450-6889C5445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DE07C-6E99-89CA-4F43-365D144EB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ECE61-56FE-8CC7-3532-DFF66A996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F203F1-ADA9-89B7-4C3D-FF0CBC89A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2499D-62A3-CA94-E2ED-98F57FC22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9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59D12-0AA7-0888-2BE0-F158AF970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DFD448-0FC8-AD90-DF5F-E973DA290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DBBD5-6B9E-8CF7-0117-3C230460C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2C48E-B495-4296-77CC-96D9671D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3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DC9D3-ADE1-67FC-75EB-52F33E78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D9729D-3114-9BBB-D5FA-9AC9A118A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0FD56-378E-328E-23E2-6CD4046C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1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F87C5-E855-0EA1-AC66-F2FF8EA31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8E4C4-2131-B21D-7EA1-C306A787C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8A195-4615-5CEB-B1EA-854D9EC7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D2E23-BE9A-B41D-B57A-04BCE66D0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D52A1-0485-5129-06A2-FEE58C274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1D314-F7C7-C9B5-E2A7-EC69BC85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960A5-F905-A670-3147-3E3016783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C8995-08A4-83B2-60DF-D774B8865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B1820-F36C-859A-4B93-5DB258061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5DC76-541B-7390-0FE5-A19EF841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E2403-DEAB-E5AB-B153-6D167AACE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4D554-5CDF-1464-8993-5D5336DBD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8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3B9C2-C0D0-318F-9466-F3E711B8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1FF80-D6F0-9B68-496D-524A85575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88E31-C1D6-3477-BFF0-7BF6C7F65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81EBE-05C5-BCB1-8954-E1B8F0C27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3626C-50CC-FBD9-A22E-C50917340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9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7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mersico/understanding-1d-2d-and-3d-convolution-network" TargetMode="External"/><Relationship Id="rId2" Type="http://schemas.openxmlformats.org/officeDocument/2006/relationships/hyperlink" Target="https://peyrone.medium.com/comparing-svm-and-cnn-in-recognizing-handwritten-digits-an-overview-5ef06b20194e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kaggle.com/code/arbazkhan971/image-classifications-in-5-steps-for-beginner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yanilPanja/lung_sound_recorder/blob/main/FSBrowser.ino" TargetMode="External"/><Relationship Id="rId2" Type="http://schemas.openxmlformats.org/officeDocument/2006/relationships/hyperlink" Target="https://github.com/AryanilPanja/lung_sound_recorder/blob/main/mic_recording_github.ino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84CF873-3B59-C8FB-8225-75A351A765AE}"/>
              </a:ext>
            </a:extLst>
          </p:cNvPr>
          <p:cNvSpPr txBox="1">
            <a:spLocks/>
          </p:cNvSpPr>
          <p:nvPr/>
        </p:nvSpPr>
        <p:spPr>
          <a:xfrm>
            <a:off x="1515601" y="554038"/>
            <a:ext cx="5212804" cy="2870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>
                <a:latin typeface="Calibri"/>
                <a:ea typeface="Calibri"/>
                <a:cs typeface="Calibri"/>
              </a:rPr>
              <a:t>LUNG SOUND RECORDER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B3BB880-269A-6E70-C517-5DC6148FD09E}"/>
              </a:ext>
            </a:extLst>
          </p:cNvPr>
          <p:cNvSpPr txBox="1">
            <a:spLocks/>
          </p:cNvSpPr>
          <p:nvPr/>
        </p:nvSpPr>
        <p:spPr>
          <a:xfrm>
            <a:off x="1590728" y="2886782"/>
            <a:ext cx="5068121" cy="22555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latin typeface="Calibri"/>
                <a:ea typeface="Calibri"/>
                <a:cs typeface="Calibri"/>
              </a:rPr>
              <a:t>By: Karthik, </a:t>
            </a:r>
            <a:r>
              <a:rPr lang="en-US" err="1">
                <a:latin typeface="Calibri"/>
                <a:ea typeface="Calibri"/>
                <a:cs typeface="Calibri"/>
              </a:rPr>
              <a:t>Aryanil</a:t>
            </a:r>
            <a:r>
              <a:rPr lang="en-US">
                <a:latin typeface="Calibri"/>
                <a:ea typeface="Calibri"/>
                <a:cs typeface="Calibri"/>
              </a:rPr>
              <a:t>, Anurag, and Adithya</a:t>
            </a:r>
          </a:p>
          <a:p>
            <a:pPr algn="l"/>
            <a:r>
              <a:rPr lang="en-US">
                <a:latin typeface="Calibri"/>
                <a:ea typeface="Calibri"/>
                <a:cs typeface="Calibri"/>
              </a:rPr>
              <a:t>Professor: Abhishek Srivastava</a:t>
            </a:r>
          </a:p>
          <a:p>
            <a:pPr algn="l"/>
            <a:r>
              <a:rPr lang="en-US">
                <a:latin typeface="Calibri"/>
                <a:ea typeface="Calibri"/>
                <a:cs typeface="Calibri"/>
              </a:rPr>
              <a:t>TA: </a:t>
            </a:r>
            <a:r>
              <a:rPr lang="en-US" err="1">
                <a:latin typeface="Calibri"/>
                <a:ea typeface="Calibri"/>
                <a:cs typeface="Calibri"/>
              </a:rPr>
              <a:t>Santhoshini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3FEC25-EE78-5AC6-DBAD-3E1A595262CA}"/>
              </a:ext>
            </a:extLst>
          </p:cNvPr>
          <p:cNvSpPr/>
          <p:nvPr/>
        </p:nvSpPr>
        <p:spPr>
          <a:xfrm>
            <a:off x="-511044" y="-280008"/>
            <a:ext cx="1748117" cy="767602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158C4-8D87-CF6C-D992-1580C0AF39D4}"/>
              </a:ext>
            </a:extLst>
          </p:cNvPr>
          <p:cNvSpPr txBox="1"/>
          <p:nvPr/>
        </p:nvSpPr>
        <p:spPr>
          <a:xfrm>
            <a:off x="1515754" y="782674"/>
            <a:ext cx="30994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/>
                <a:ea typeface="Calibri"/>
                <a:cs typeface="Calibri"/>
              </a:rPr>
              <a:t>Team: Quad-Core Squad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C3B78D-1137-A3FC-F182-37BBD3265110}"/>
              </a:ext>
            </a:extLst>
          </p:cNvPr>
          <p:cNvSpPr/>
          <p:nvPr/>
        </p:nvSpPr>
        <p:spPr>
          <a:xfrm>
            <a:off x="7626364" y="-280008"/>
            <a:ext cx="3350659" cy="767602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14" name="Picture 13" descr="A close-up of a stethoscope&#10;&#10;Description automatically generated">
            <a:extLst>
              <a:ext uri="{FF2B5EF4-FFF2-40B4-BE49-F238E27FC236}">
                <a16:creationId xmlns:a16="http://schemas.microsoft.com/office/drawing/2014/main" id="{69B34A82-14AA-0360-651B-427BE0603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833" y="1507976"/>
            <a:ext cx="3855272" cy="3836457"/>
          </a:xfrm>
          <a:prstGeom prst="roundRect">
            <a:avLst/>
          </a:prstGeom>
        </p:spPr>
      </p:pic>
      <p:pic>
        <p:nvPicPr>
          <p:cNvPr id="15" name="Picture 14" descr="lungs&quot; Emoji - Download for free – Iconduck">
            <a:extLst>
              <a:ext uri="{FF2B5EF4-FFF2-40B4-BE49-F238E27FC236}">
                <a16:creationId xmlns:a16="http://schemas.microsoft.com/office/drawing/2014/main" id="{256F44AB-65DD-B4C9-9014-A3ECFBCFC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017" y="5367740"/>
            <a:ext cx="1002713" cy="8612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D81957-5D2A-96C1-C448-51AB3CA60850}"/>
              </a:ext>
            </a:extLst>
          </p:cNvPr>
          <p:cNvSpPr txBox="1"/>
          <p:nvPr/>
        </p:nvSpPr>
        <p:spPr>
          <a:xfrm>
            <a:off x="4118602" y="5442998"/>
            <a:ext cx="184652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>
                <a:latin typeface="Calibri"/>
                <a:ea typeface="Calibri"/>
                <a:cs typeface="Calibri"/>
              </a:rPr>
              <a:t>Week-3</a:t>
            </a:r>
          </a:p>
          <a:p>
            <a:endParaRPr lang="en-US" sz="4000" b="1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9425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CEDC033-8DAA-4024-87F5-57430053A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584A691-C497-4066-927B-46560195E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5142CA2-DBFB-4161-ABDF-E87C8688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757238"/>
            <a:ext cx="12192002" cy="6100762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-up of a blue and red image&#10;&#10;Description automatically generated">
            <a:extLst>
              <a:ext uri="{FF2B5EF4-FFF2-40B4-BE49-F238E27FC236}">
                <a16:creationId xmlns:a16="http://schemas.microsoft.com/office/drawing/2014/main" id="{F98BEDEB-26EB-72B8-CD59-C67BE470F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875" y="1040902"/>
            <a:ext cx="9814248" cy="35576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303718-EC28-2A3F-34FA-4EEA9FCD53C5}"/>
              </a:ext>
            </a:extLst>
          </p:cNvPr>
          <p:cNvSpPr txBox="1"/>
          <p:nvPr/>
        </p:nvSpPr>
        <p:spPr>
          <a:xfrm>
            <a:off x="1844772" y="5004192"/>
            <a:ext cx="85024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The sound that we recorded was noisy and we could barely hear any heartbeats/lung sounds even after filtering.</a:t>
            </a:r>
            <a:endParaRPr lang="en-IN" sz="2800"/>
          </a:p>
        </p:txBody>
      </p:sp>
    </p:spTree>
    <p:extLst>
      <p:ext uri="{BB962C8B-B14F-4D97-AF65-F5344CB8AC3E}">
        <p14:creationId xmlns:p14="http://schemas.microsoft.com/office/powerpoint/2010/main" val="946502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B5583F-9936-4BDA-ACE1-E24A66B94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5AF5A1-4884-4FBA-B1BB-80A2939EA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867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8C16DA-E452-4500-B803-5D451BB09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57238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blue and white image&#10;&#10;Description automatically generated">
            <a:extLst>
              <a:ext uri="{FF2B5EF4-FFF2-40B4-BE49-F238E27FC236}">
                <a16:creationId xmlns:a16="http://schemas.microsoft.com/office/drawing/2014/main" id="{B01B5990-53CB-EAC0-BE19-0B3987553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92" y="2040468"/>
            <a:ext cx="10643814" cy="3911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D314AD-9F50-5381-CA11-9C17F4A7F4C1}"/>
              </a:ext>
            </a:extLst>
          </p:cNvPr>
          <p:cNvSpPr txBox="1"/>
          <p:nvPr/>
        </p:nvSpPr>
        <p:spPr>
          <a:xfrm>
            <a:off x="1625599" y="1162633"/>
            <a:ext cx="894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spc="-50">
                <a:latin typeface="+mj-lt"/>
                <a:ea typeface="+mj-ea"/>
                <a:cs typeface="+mj-cs"/>
              </a:rPr>
              <a:t>Computer Generated Heartbeat</a:t>
            </a:r>
            <a:endParaRPr lang="en-IN" sz="4200" spc="-5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39380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0CF1E-4915-4854-AE1A-BE8E8ABDE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78B036-879B-4F45-A653-56FC275A7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6D6A2-42E2-437A-4C6E-3468103B3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903"/>
            <a:ext cx="10668000" cy="1345115"/>
          </a:xfrm>
        </p:spPr>
        <p:txBody>
          <a:bodyPr>
            <a:normAutofit/>
          </a:bodyPr>
          <a:lstStyle/>
          <a:p>
            <a:r>
              <a:rPr lang="en-US"/>
              <a:t>Observations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FA32E-F9C2-79D7-0438-CBB7015BE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970222"/>
            <a:ext cx="10668000" cy="3125777"/>
          </a:xfrm>
        </p:spPr>
        <p:txBody>
          <a:bodyPr>
            <a:normAutofit/>
          </a:bodyPr>
          <a:lstStyle/>
          <a:p>
            <a:r>
              <a:rPr lang="en-US"/>
              <a:t>There were no discernable heartbeats from the sound recorded from skin contact. After filtering, although the noise was reduced, there were still no discernable heartbeats.</a:t>
            </a:r>
          </a:p>
          <a:p>
            <a:r>
              <a:rPr lang="en-US"/>
              <a:t>The heartbeats recorded from the computer could be heard, and after filtering were clear.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785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5DD054-BD35-9216-B1AA-87C354ADF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029968"/>
            <a:ext cx="9144000" cy="27980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/>
              <a:t>Classification of the sound files using an AI model</a:t>
            </a:r>
          </a:p>
        </p:txBody>
      </p:sp>
    </p:spTree>
    <p:extLst>
      <p:ext uri="{BB962C8B-B14F-4D97-AF65-F5344CB8AC3E}">
        <p14:creationId xmlns:p14="http://schemas.microsoft.com/office/powerpoint/2010/main" val="1048960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4BE4-9132-A910-4940-9D5FA66C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haroni"/>
              </a:rPr>
              <a:t>CNN vs SVM model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1F575-7AFE-E2CB-1AFE-622FFA2DF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>
                <a:solidFill>
                  <a:srgbClr val="242424"/>
                </a:solidFill>
                <a:latin typeface="Avenir Next LT Pro"/>
                <a:ea typeface="+mn-lt"/>
                <a:cs typeface="+mn-lt"/>
              </a:rPr>
              <a:t>CNN generally outperforms SVM by effectively learning spatial hierarchies in image data, while SVM may require complex feature engineering and can struggle with larger datasets.</a:t>
            </a:r>
          </a:p>
          <a:p>
            <a:r>
              <a:rPr lang="en-US" sz="2400">
                <a:solidFill>
                  <a:srgbClr val="242424"/>
                </a:solidFill>
                <a:latin typeface="Avenir Next LT Pro"/>
              </a:rPr>
              <a:t>Therefore, CNN would serve as a better image classifier.</a:t>
            </a:r>
          </a:p>
          <a:p>
            <a:pPr marL="0" indent="0">
              <a:buNone/>
            </a:pPr>
            <a:endParaRPr lang="en-US" sz="2400">
              <a:solidFill>
                <a:srgbClr val="242424"/>
              </a:solidFill>
              <a:latin typeface="Avenir Next LT Pro"/>
            </a:endParaRPr>
          </a:p>
          <a:p>
            <a:endParaRPr lang="en-US" sz="2400">
              <a:solidFill>
                <a:srgbClr val="242424"/>
              </a:solidFill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3497408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0C97-238C-D682-BD3B-D8C347AB5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haroni"/>
              </a:rPr>
              <a:t>CNN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D1782-E2F4-F1D2-574D-BA2C20086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HF lung sound dataset consists of .wav files which are 1D audio waveform data.</a:t>
            </a:r>
          </a:p>
          <a:p>
            <a:r>
              <a:rPr lang="en-US"/>
              <a:t>We have 2 choices: We can either obtain the spectrograms from the .wav files and apply a 2D CNN model or we can directly apply the 1D CNN model on the dataset.</a:t>
            </a:r>
          </a:p>
        </p:txBody>
      </p:sp>
    </p:spTree>
    <p:extLst>
      <p:ext uri="{BB962C8B-B14F-4D97-AF65-F5344CB8AC3E}">
        <p14:creationId xmlns:p14="http://schemas.microsoft.com/office/powerpoint/2010/main" val="3836707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C07F-F105-9413-DE4C-AC9CA043C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haroni"/>
              </a:rPr>
              <a:t>References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8252D-C8FD-AEE9-AF9C-A1B57C076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hlinkClick r:id="rId2"/>
              </a:rPr>
              <a:t>https://peyrone.medium.com/comparing-svm-and-cnn-in-recognizing-handwritten-digits-an-overview-5ef06b20194e</a:t>
            </a:r>
            <a:endParaRPr lang="en-US"/>
          </a:p>
          <a:p>
            <a:r>
              <a:rPr lang="en-US">
                <a:hlinkClick r:id="rId3"/>
              </a:rPr>
              <a:t>https://www.kaggle.com/code/mersico/understanding-1d-2d-and-3d-convolution-network</a:t>
            </a:r>
            <a:endParaRPr lang="en-US"/>
          </a:p>
          <a:p>
            <a:r>
              <a:rPr lang="en-US">
                <a:hlinkClick r:id="rId4"/>
              </a:rPr>
              <a:t>https://www.kaggle.com/code/arbazkhan971/image-classifications-in-5-steps-for-beginner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86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0CF1E-4915-4854-AE1A-BE8E8ABDE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78B036-879B-4F45-A653-56FC275A7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DBC3F-31D7-D7B8-EF62-281FBE5F2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903"/>
            <a:ext cx="10668000" cy="1345115"/>
          </a:xfrm>
        </p:spPr>
        <p:txBody>
          <a:bodyPr>
            <a:normAutofit/>
          </a:bodyPr>
          <a:lstStyle/>
          <a:p>
            <a:r>
              <a:rPr lang="en-US"/>
              <a:t>Future Steps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24DAA-4B37-0534-77AC-4F6FAF05A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970222"/>
            <a:ext cx="10668000" cy="3125777"/>
          </a:xfrm>
        </p:spPr>
        <p:txBody>
          <a:bodyPr>
            <a:normAutofit/>
          </a:bodyPr>
          <a:lstStyle/>
          <a:p>
            <a:r>
              <a:rPr lang="en-US"/>
              <a:t>We can try to use different materials to insulate the microphone from external noise. (silicone tube, etc.)</a:t>
            </a:r>
          </a:p>
          <a:p>
            <a:r>
              <a:rPr lang="en-US"/>
              <a:t>Start working on the CNN/SVM to classify sounds.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24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E1171B-9CA5-4C63-FE0F-CD1F9C722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31801"/>
            <a:ext cx="4419600" cy="1905000"/>
          </a:xfrm>
        </p:spPr>
        <p:txBody>
          <a:bodyPr>
            <a:normAutofit/>
          </a:bodyPr>
          <a:lstStyle/>
          <a:p>
            <a:r>
              <a:rPr lang="en-US" sz="5400"/>
              <a:t>Hardware setup</a:t>
            </a:r>
            <a:endParaRPr lang="en-IN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AE41A-B72D-16A7-FE1C-58B7BC053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333" y="2336801"/>
            <a:ext cx="4775199" cy="4089398"/>
          </a:xfrm>
        </p:spPr>
        <p:txBody>
          <a:bodyPr>
            <a:normAutofit fontScale="92500"/>
          </a:bodyPr>
          <a:lstStyle/>
          <a:p>
            <a:pPr>
              <a:lnSpc>
                <a:spcPct val="95000"/>
              </a:lnSpc>
            </a:pPr>
            <a:r>
              <a:rPr lang="en-IN" sz="3200"/>
              <a:t>We connected 2 breadboards together to create an enlarged base.</a:t>
            </a:r>
            <a:endParaRPr lang="en-US" sz="3200"/>
          </a:p>
          <a:p>
            <a:pPr>
              <a:lnSpc>
                <a:spcPct val="95000"/>
              </a:lnSpc>
            </a:pPr>
            <a:r>
              <a:rPr lang="en-US" sz="3200"/>
              <a:t>We attached the ESP32 to the breadboard, then made connections to put the sensors in place.</a:t>
            </a:r>
            <a:endParaRPr lang="en-IN" sz="3200"/>
          </a:p>
          <a:p>
            <a:pPr>
              <a:lnSpc>
                <a:spcPct val="95000"/>
              </a:lnSpc>
            </a:pPr>
            <a:endParaRPr lang="en-IN" sz="3200"/>
          </a:p>
        </p:txBody>
      </p:sp>
      <p:pic>
        <p:nvPicPr>
          <p:cNvPr id="5" name="Picture 4" descr="A white circuit board with wires&#10;&#10;Description automatically generated">
            <a:extLst>
              <a:ext uri="{FF2B5EF4-FFF2-40B4-BE49-F238E27FC236}">
                <a16:creationId xmlns:a16="http://schemas.microsoft.com/office/drawing/2014/main" id="{A41A922A-5FCC-9B92-5C55-4A817A588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1" r="5729"/>
          <a:stretch/>
        </p:blipFill>
        <p:spPr>
          <a:xfrm>
            <a:off x="5401463" y="10"/>
            <a:ext cx="6790537" cy="685799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F0CD8FC-5474-5E70-E0B9-EF7BF93B5B3F}"/>
              </a:ext>
            </a:extLst>
          </p:cNvPr>
          <p:cNvCxnSpPr/>
          <p:nvPr/>
        </p:nvCxnSpPr>
        <p:spPr>
          <a:xfrm flipV="1">
            <a:off x="6239934" y="3697500"/>
            <a:ext cx="1116000" cy="68400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FAAEA3-5B46-7A1B-3408-3A848E2DF638}"/>
              </a:ext>
            </a:extLst>
          </p:cNvPr>
          <p:cNvCxnSpPr>
            <a:cxnSpLocks/>
          </p:cNvCxnSpPr>
          <p:nvPr/>
        </p:nvCxnSpPr>
        <p:spPr>
          <a:xfrm flipH="1" flipV="1">
            <a:off x="10303933" y="4669367"/>
            <a:ext cx="651662" cy="95070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D91E1F-A92E-7F46-CE15-EDDE85EF503C}"/>
              </a:ext>
            </a:extLst>
          </p:cNvPr>
          <p:cNvCxnSpPr>
            <a:cxnSpLocks/>
          </p:cNvCxnSpPr>
          <p:nvPr/>
        </p:nvCxnSpPr>
        <p:spPr>
          <a:xfrm>
            <a:off x="8322734" y="1384301"/>
            <a:ext cx="0" cy="96276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589F74-A270-56DF-1361-1731CE962253}"/>
              </a:ext>
            </a:extLst>
          </p:cNvPr>
          <p:cNvSpPr txBox="1"/>
          <p:nvPr/>
        </p:nvSpPr>
        <p:spPr>
          <a:xfrm>
            <a:off x="9523400" y="4300035"/>
            <a:ext cx="1237733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INMP441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DB6D7F-1752-6C27-1BD8-1DDC79E00CC6}"/>
              </a:ext>
            </a:extLst>
          </p:cNvPr>
          <p:cNvSpPr txBox="1"/>
          <p:nvPr/>
        </p:nvSpPr>
        <p:spPr>
          <a:xfrm>
            <a:off x="6622768" y="3328163"/>
            <a:ext cx="1466332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MAX30205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360163-C4CD-AE9B-BFFB-3AB5B478A5ED}"/>
              </a:ext>
            </a:extLst>
          </p:cNvPr>
          <p:cNvSpPr txBox="1"/>
          <p:nvPr/>
        </p:nvSpPr>
        <p:spPr>
          <a:xfrm>
            <a:off x="7863798" y="2347068"/>
            <a:ext cx="882133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ESP32</a:t>
            </a:r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845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C338C4B-6DD4-187D-989A-6CB455F20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65849"/>
            <a:ext cx="9144000" cy="2326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/>
              <a:t>Recording using ESP</a:t>
            </a:r>
            <a:r>
              <a:rPr lang="en-US" sz="8000"/>
              <a:t>32</a:t>
            </a:r>
            <a:endParaRPr lang="en-US" sz="6000"/>
          </a:p>
        </p:txBody>
      </p:sp>
    </p:spTree>
    <p:extLst>
      <p:ext uri="{BB962C8B-B14F-4D97-AF65-F5344CB8AC3E}">
        <p14:creationId xmlns:p14="http://schemas.microsoft.com/office/powerpoint/2010/main" val="118655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0CF1E-4915-4854-AE1A-BE8E8ABDE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78B036-879B-4F45-A653-56FC275A7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4E6F0-E344-8416-5994-E946F27AD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378537"/>
            <a:ext cx="10668000" cy="1345115"/>
          </a:xfrm>
        </p:spPr>
        <p:txBody>
          <a:bodyPr>
            <a:normAutofit/>
          </a:bodyPr>
          <a:lstStyle/>
          <a:p>
            <a:r>
              <a:rPr lang="en-US"/>
              <a:t>INMP-441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BABB9-CA7D-A9D3-A28E-03CC22BB7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32094"/>
            <a:ext cx="7205133" cy="4078773"/>
          </a:xfrm>
        </p:spPr>
        <p:txBody>
          <a:bodyPr>
            <a:normAutofit/>
          </a:bodyPr>
          <a:lstStyle/>
          <a:p>
            <a:r>
              <a:rPr lang="en-US"/>
              <a:t>Digital I2S interface with high precision 24-bit data</a:t>
            </a:r>
          </a:p>
          <a:p>
            <a:pPr algn="l"/>
            <a:r>
              <a:rPr lang="en-US"/>
              <a:t>High signal to noise ratio is 61 dBA</a:t>
            </a:r>
          </a:p>
          <a:p>
            <a:pPr algn="l"/>
            <a:r>
              <a:rPr lang="en-US"/>
              <a:t>High sensitivity – 26 </a:t>
            </a:r>
            <a:r>
              <a:rPr lang="en-US" err="1"/>
              <a:t>dBFS</a:t>
            </a:r>
            <a:endParaRPr lang="en-US"/>
          </a:p>
          <a:p>
            <a:pPr algn="l"/>
            <a:r>
              <a:rPr lang="en-US"/>
              <a:t>Stable frequency response from 60 Hz to 15 kHz</a:t>
            </a:r>
          </a:p>
          <a:p>
            <a:pPr algn="l"/>
            <a:r>
              <a:rPr lang="en-US"/>
              <a:t>Low power consumption: low current consumption 1.4 mA</a:t>
            </a:r>
          </a:p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D59B86-2D55-5849-F9B3-35FD307F5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370" y="2276749"/>
            <a:ext cx="3232927" cy="306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4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58952"/>
            <a:ext cx="10668000" cy="5340096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6221D-0266-D723-2C7B-54DB8F008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874" y="1517903"/>
            <a:ext cx="5250030" cy="1345115"/>
          </a:xfrm>
        </p:spPr>
        <p:txBody>
          <a:bodyPr>
            <a:normAutofit/>
          </a:bodyPr>
          <a:lstStyle/>
          <a:p>
            <a:r>
              <a:rPr lang="en-IN"/>
              <a:t>Experimental setup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D8C390-BF50-4A12-7626-3814CD2577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73" r="-2" b="-2"/>
          <a:stretch/>
        </p:blipFill>
        <p:spPr>
          <a:xfrm>
            <a:off x="762000" y="758952"/>
            <a:ext cx="3890922" cy="534009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148C1-8A88-9867-BB90-EA54D7033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874" y="2970222"/>
            <a:ext cx="5250030" cy="2610771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IN"/>
              <a:t>We cut the stethoscope, and proceeded to make slits on it</a:t>
            </a:r>
          </a:p>
          <a:p>
            <a:pPr>
              <a:lnSpc>
                <a:spcPct val="95000"/>
              </a:lnSpc>
            </a:pPr>
            <a:r>
              <a:rPr lang="en-IN"/>
              <a:t>We used two types of tape, medical tape to secure the wiring, and cello tape to reduce noise</a:t>
            </a:r>
          </a:p>
          <a:p>
            <a:pPr>
              <a:lnSpc>
                <a:spcPct val="95000"/>
              </a:lnSpc>
            </a:pPr>
            <a:endParaRPr lang="en-IN"/>
          </a:p>
          <a:p>
            <a:pPr marL="0" indent="0">
              <a:lnSpc>
                <a:spcPct val="95000"/>
              </a:lnSpc>
              <a:buNone/>
            </a:pPr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AB1413-542B-709E-1D23-8994BE17BB76}"/>
              </a:ext>
            </a:extLst>
          </p:cNvPr>
          <p:cNvCxnSpPr/>
          <p:nvPr/>
        </p:nvCxnSpPr>
        <p:spPr>
          <a:xfrm flipV="1">
            <a:off x="3234267" y="2709333"/>
            <a:ext cx="1116000" cy="68400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BEB224-A0DE-7AF7-DE22-ED068ED736D6}"/>
              </a:ext>
            </a:extLst>
          </p:cNvPr>
          <p:cNvSpPr txBox="1"/>
          <p:nvPr/>
        </p:nvSpPr>
        <p:spPr>
          <a:xfrm>
            <a:off x="4350267" y="2345267"/>
            <a:ext cx="1237733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INMP441</a:t>
            </a:r>
            <a:endParaRPr lang="en-IN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79CDD7-0826-C72C-8DE5-8AC1CD1E27A3}"/>
              </a:ext>
            </a:extLst>
          </p:cNvPr>
          <p:cNvCxnSpPr>
            <a:cxnSpLocks/>
          </p:cNvCxnSpPr>
          <p:nvPr/>
        </p:nvCxnSpPr>
        <p:spPr>
          <a:xfrm flipH="1" flipV="1">
            <a:off x="1596503" y="2163460"/>
            <a:ext cx="803261" cy="814085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642B21-CBAC-E94E-5121-EECAE3806E72}"/>
              </a:ext>
            </a:extLst>
          </p:cNvPr>
          <p:cNvSpPr txBox="1"/>
          <p:nvPr/>
        </p:nvSpPr>
        <p:spPr>
          <a:xfrm>
            <a:off x="821793" y="1794128"/>
            <a:ext cx="209920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Stethoscope head</a:t>
            </a:r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190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0CF1E-4915-4854-AE1A-BE8E8ABDE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78B036-879B-4F45-A653-56FC275A7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5C5733-2F40-7F03-9809-1AE54A385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903"/>
            <a:ext cx="10668000" cy="1345115"/>
          </a:xfrm>
        </p:spPr>
        <p:txBody>
          <a:bodyPr>
            <a:normAutofit/>
          </a:bodyPr>
          <a:lstStyle/>
          <a:p>
            <a:r>
              <a:rPr lang="en-IN"/>
              <a:t>Features of the Recording Code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80101-A3E8-515D-9A5A-7688B14AB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970222"/>
            <a:ext cx="10668000" cy="3125777"/>
          </a:xfrm>
        </p:spPr>
        <p:txBody>
          <a:bodyPr>
            <a:normAutofit/>
          </a:bodyPr>
          <a:lstStyle/>
          <a:p>
            <a:r>
              <a:rPr lang="en-IN"/>
              <a:t>The code records sound and creates a wav file representing the audio. This is stored in the ESP’s memory.</a:t>
            </a:r>
          </a:p>
          <a:p>
            <a:r>
              <a:rPr lang="en-IN"/>
              <a:t>This code allows us to change sample rate, sample bits, and time spent recording.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68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0CF1E-4915-4854-AE1A-BE8E8ABDE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78B036-879B-4F45-A653-56FC275A7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EBFDB9-6B54-36F3-12AF-CA6907207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903"/>
            <a:ext cx="10668000" cy="1345115"/>
          </a:xfrm>
        </p:spPr>
        <p:txBody>
          <a:bodyPr>
            <a:normAutofit/>
          </a:bodyPr>
          <a:lstStyle/>
          <a:p>
            <a:r>
              <a:rPr lang="en-IN"/>
              <a:t>Features of the Web server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F9086-D095-A2DD-2AD7-CDD1E18F8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970222"/>
            <a:ext cx="10668000" cy="3125777"/>
          </a:xfrm>
        </p:spPr>
        <p:txBody>
          <a:bodyPr>
            <a:normAutofit/>
          </a:bodyPr>
          <a:lstStyle/>
          <a:p>
            <a:r>
              <a:rPr lang="en-IN"/>
              <a:t>The code hosts a webserver on the ESP, allowing us to access the filesystem of the ESP.</a:t>
            </a:r>
          </a:p>
          <a:p>
            <a:r>
              <a:rPr lang="en-IN"/>
              <a:t>We can visit the webserver to download the recorded .wav file, which we can then pass into python.</a:t>
            </a:r>
            <a:endParaRPr lang="en-US"/>
          </a:p>
          <a:p>
            <a:endParaRPr lang="en-US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82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0CF1E-4915-4854-AE1A-BE8E8ABDE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78B036-879B-4F45-A653-56FC275A7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65D82-96C8-2D8C-A24D-73A2489AB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903"/>
            <a:ext cx="10668000" cy="1345115"/>
          </a:xfrm>
        </p:spPr>
        <p:txBody>
          <a:bodyPr>
            <a:normAutofit/>
          </a:bodyPr>
          <a:lstStyle/>
          <a:p>
            <a:r>
              <a:rPr lang="en-US"/>
              <a:t>Code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47F1E-4F76-253D-C9E1-453EEAF80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970222"/>
            <a:ext cx="10668000" cy="3125777"/>
          </a:xfrm>
        </p:spPr>
        <p:txBody>
          <a:bodyPr>
            <a:normAutofit/>
          </a:bodyPr>
          <a:lstStyle/>
          <a:p>
            <a:r>
              <a:rPr lang="en-US"/>
              <a:t>Recording code can be found at:</a:t>
            </a:r>
          </a:p>
          <a:p>
            <a:pPr lvl="1"/>
            <a:r>
              <a:rPr lang="en-US">
                <a:hlinkClick r:id="rId2"/>
              </a:rPr>
              <a:t>https://github.com/AryanilPanja/lung_sound_recorder/blob/main/mic_recording_github.ino</a:t>
            </a:r>
            <a:r>
              <a:rPr lang="en-IN"/>
              <a:t> </a:t>
            </a:r>
            <a:endParaRPr lang="en-US"/>
          </a:p>
          <a:p>
            <a:r>
              <a:rPr lang="en-US"/>
              <a:t>Webserver code can be found at:</a:t>
            </a:r>
          </a:p>
          <a:p>
            <a:pPr lvl="1"/>
            <a:r>
              <a:rPr lang="en-IN">
                <a:hlinkClick r:id="rId3"/>
              </a:rPr>
              <a:t>https://github.com/AryanilPanja/lung_sound_recorder/blob/main/FSBrowser.ino</a:t>
            </a:r>
            <a:endParaRPr lang="en-US"/>
          </a:p>
          <a:p>
            <a:pPr lvl="1"/>
            <a:endParaRPr lang="en-IN"/>
          </a:p>
          <a:p>
            <a:pPr lvl="1"/>
            <a:endParaRPr lang="en-I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178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FB0C32E3-B321-E5B6-CC56-3E9CD72ED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867" y="1642533"/>
            <a:ext cx="4868333" cy="4902200"/>
          </a:xfrm>
        </p:spPr>
        <p:txBody>
          <a:bodyPr>
            <a:normAutofit/>
          </a:bodyPr>
          <a:lstStyle/>
          <a:p>
            <a:r>
              <a:rPr lang="en-US"/>
              <a:t>We tried to get heartbeat/ lung sounds using the new setup, using a human test subject.</a:t>
            </a:r>
          </a:p>
          <a:p>
            <a:r>
              <a:rPr lang="en-US"/>
              <a:t>We tried putting the stethoscope on the shirt, but that did not give adequate results.</a:t>
            </a:r>
          </a:p>
          <a:p>
            <a:r>
              <a:rPr lang="en-US"/>
              <a:t>We then tried direct skin contact.</a:t>
            </a:r>
          </a:p>
        </p:txBody>
      </p:sp>
      <p:pic>
        <p:nvPicPr>
          <p:cNvPr id="5" name="Content Placeholder 4" descr="A person sitting at a desk with a computer and wires&#10;&#10;Description automatically generated">
            <a:extLst>
              <a:ext uri="{FF2B5EF4-FFF2-40B4-BE49-F238E27FC236}">
                <a16:creationId xmlns:a16="http://schemas.microsoft.com/office/drawing/2014/main" id="{441348EF-5D2B-5BC4-A911-4DACB49A0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" r="20126"/>
          <a:stretch/>
        </p:blipFill>
        <p:spPr>
          <a:xfrm>
            <a:off x="5401463" y="10"/>
            <a:ext cx="6790537" cy="6857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30BDEC-9C42-9911-0365-B573494E74AE}"/>
              </a:ext>
            </a:extLst>
          </p:cNvPr>
          <p:cNvSpPr txBox="1"/>
          <p:nvPr/>
        </p:nvSpPr>
        <p:spPr>
          <a:xfrm>
            <a:off x="728133" y="505936"/>
            <a:ext cx="30903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spc="-50">
                <a:latin typeface="+mj-lt"/>
                <a:ea typeface="+mj-ea"/>
                <a:cs typeface="+mj-cs"/>
              </a:rPr>
              <a:t>First Trial</a:t>
            </a:r>
            <a:endParaRPr lang="en-IN" sz="4200" spc="-50">
              <a:latin typeface="+mj-lt"/>
              <a:ea typeface="+mj-ea"/>
              <a:cs typeface="+mj-cs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77B56C3-D664-D3A9-29EC-3D211E425626}"/>
              </a:ext>
            </a:extLst>
          </p:cNvPr>
          <p:cNvCxnSpPr>
            <a:cxnSpLocks/>
          </p:cNvCxnSpPr>
          <p:nvPr/>
        </p:nvCxnSpPr>
        <p:spPr>
          <a:xfrm flipH="1">
            <a:off x="10160000" y="4777633"/>
            <a:ext cx="397663" cy="75956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DB067CA-7409-90A8-16A3-F8FA0A598C4B}"/>
              </a:ext>
            </a:extLst>
          </p:cNvPr>
          <p:cNvCxnSpPr>
            <a:cxnSpLocks/>
          </p:cNvCxnSpPr>
          <p:nvPr/>
        </p:nvCxnSpPr>
        <p:spPr>
          <a:xfrm>
            <a:off x="6180667" y="2057400"/>
            <a:ext cx="1041400" cy="66886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91C62C-3648-7502-3416-00CBBFF58177}"/>
              </a:ext>
            </a:extLst>
          </p:cNvPr>
          <p:cNvCxnSpPr>
            <a:cxnSpLocks/>
          </p:cNvCxnSpPr>
          <p:nvPr/>
        </p:nvCxnSpPr>
        <p:spPr>
          <a:xfrm flipV="1">
            <a:off x="7782331" y="3793067"/>
            <a:ext cx="354136" cy="81703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CA7392D-A5DE-BEB0-FA87-AAF30AD7F91C}"/>
              </a:ext>
            </a:extLst>
          </p:cNvPr>
          <p:cNvSpPr txBox="1"/>
          <p:nvPr/>
        </p:nvSpPr>
        <p:spPr>
          <a:xfrm>
            <a:off x="7558998" y="3429000"/>
            <a:ext cx="1237733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INMP441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661BB8-73DE-978E-F26C-F031B44F88D4}"/>
              </a:ext>
            </a:extLst>
          </p:cNvPr>
          <p:cNvSpPr txBox="1"/>
          <p:nvPr/>
        </p:nvSpPr>
        <p:spPr>
          <a:xfrm>
            <a:off x="9481067" y="5558366"/>
            <a:ext cx="941399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ESP32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EFC050-14D2-669F-BD4D-C773E18C0E8E}"/>
              </a:ext>
            </a:extLst>
          </p:cNvPr>
          <p:cNvSpPr txBox="1"/>
          <p:nvPr/>
        </p:nvSpPr>
        <p:spPr>
          <a:xfrm>
            <a:off x="7222067" y="2578153"/>
            <a:ext cx="2125133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Stethoscope head</a:t>
            </a:r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0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PrismaticVTI">
  <a:themeElements>
    <a:clrScheme name="AnalogousFromDarkSeedLeftStep">
      <a:dk1>
        <a:srgbClr val="000000"/>
      </a:dk1>
      <a:lt1>
        <a:srgbClr val="FFFFFF"/>
      </a:lt1>
      <a:dk2>
        <a:srgbClr val="181734"/>
      </a:dk2>
      <a:lt2>
        <a:srgbClr val="F0F3F2"/>
      </a:lt2>
      <a:accent1>
        <a:srgbClr val="E72971"/>
      </a:accent1>
      <a:accent2>
        <a:srgbClr val="D517AE"/>
      </a:accent2>
      <a:accent3>
        <a:srgbClr val="BF29E7"/>
      </a:accent3>
      <a:accent4>
        <a:srgbClr val="5E17D5"/>
      </a:accent4>
      <a:accent5>
        <a:srgbClr val="2932E7"/>
      </a:accent5>
      <a:accent6>
        <a:srgbClr val="176FD5"/>
      </a:accent6>
      <a:hlink>
        <a:srgbClr val="6355C6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79B566DEA5DE45B384D960EFCB4243" ma:contentTypeVersion="13" ma:contentTypeDescription="Create a new document." ma:contentTypeScope="" ma:versionID="f4683c428f3e4cb87f2040901a99d385">
  <xsd:schema xmlns:xsd="http://www.w3.org/2001/XMLSchema" xmlns:xs="http://www.w3.org/2001/XMLSchema" xmlns:p="http://schemas.microsoft.com/office/2006/metadata/properties" xmlns:ns3="27dac72f-7da0-4dbc-952e-d49802fc955e" targetNamespace="http://schemas.microsoft.com/office/2006/metadata/properties" ma:root="true" ma:fieldsID="00a4217222b0d477aeb60224b9df7606" ns3:_="">
    <xsd:import namespace="27dac72f-7da0-4dbc-952e-d49802fc955e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FastMetadata" minOccurs="0"/>
                <xsd:element ref="ns3:MediaServiceSystemTags" minOccurs="0"/>
                <xsd:element ref="ns3:MediaLengthInSecond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dac72f-7da0-4dbc-952e-d49802fc955e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FastMetadata" ma:index="1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7dac72f-7da0-4dbc-952e-d49802fc955e" xsi:nil="true"/>
  </documentManagement>
</p:properties>
</file>

<file path=customXml/itemProps1.xml><?xml version="1.0" encoding="utf-8"?>
<ds:datastoreItem xmlns:ds="http://schemas.openxmlformats.org/officeDocument/2006/customXml" ds:itemID="{9D3CE0FC-B734-44C1-8263-17965003E9FA}">
  <ds:schemaRefs>
    <ds:schemaRef ds:uri="27dac72f-7da0-4dbc-952e-d49802fc955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7D96F27-A22B-442C-86C3-3AB3E7BE60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19BFA8-0079-4AD8-AFB7-C03EF941942B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  <ds:schemaRef ds:uri="http://www.w3.org/XML/1998/namespace"/>
    <ds:schemaRef ds:uri="http://schemas.openxmlformats.org/package/2006/metadata/core-properties"/>
    <ds:schemaRef ds:uri="27dac72f-7da0-4dbc-952e-d49802fc955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583</Words>
  <Application>Microsoft Office PowerPoint</Application>
  <PresentationFormat>Widescreen</PresentationFormat>
  <Paragraphs>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Aharoni</vt:lpstr>
      <vt:lpstr>Aptos</vt:lpstr>
      <vt:lpstr>Aptos Display</vt:lpstr>
      <vt:lpstr>Arial</vt:lpstr>
      <vt:lpstr>Avenir Next LT Pro</vt:lpstr>
      <vt:lpstr>Calibri</vt:lpstr>
      <vt:lpstr>Office Theme</vt:lpstr>
      <vt:lpstr>PrismaticVTI</vt:lpstr>
      <vt:lpstr>PowerPoint Presentation</vt:lpstr>
      <vt:lpstr>Hardware setup</vt:lpstr>
      <vt:lpstr>Recording using ESP32</vt:lpstr>
      <vt:lpstr>INMP-441</vt:lpstr>
      <vt:lpstr>Experimental setup</vt:lpstr>
      <vt:lpstr>Features of the Recording Code</vt:lpstr>
      <vt:lpstr>Features of the Web server Code</vt:lpstr>
      <vt:lpstr>Code</vt:lpstr>
      <vt:lpstr>PowerPoint Presentation</vt:lpstr>
      <vt:lpstr>PowerPoint Presentation</vt:lpstr>
      <vt:lpstr>PowerPoint Presentation</vt:lpstr>
      <vt:lpstr>Observations</vt:lpstr>
      <vt:lpstr>Classification of the sound files using an AI model</vt:lpstr>
      <vt:lpstr>CNN vs SVM model</vt:lpstr>
      <vt:lpstr>CNN model</vt:lpstr>
      <vt:lpstr>References</vt:lpstr>
      <vt:lpstr>Future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Anurag Peddi</dc:creator>
  <cp:lastModifiedBy>Anurag Peddi</cp:lastModifiedBy>
  <cp:revision>2</cp:revision>
  <dcterms:created xsi:type="dcterms:W3CDTF">2024-10-07T18:29:54Z</dcterms:created>
  <dcterms:modified xsi:type="dcterms:W3CDTF">2024-12-04T12:10:14Z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0x0101000779B566DEA5DE45B384D960EFCB4243</vt:lpwstr>
  </property>
</Properties>
</file>