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7" r:id="rId6"/>
    <p:sldId id="264" r:id="rId7"/>
    <p:sldId id="268" r:id="rId8"/>
    <p:sldId id="265" r:id="rId9"/>
    <p:sldId id="266" r:id="rId10"/>
    <p:sldId id="267" r:id="rId11"/>
    <p:sldId id="269" r:id="rId12"/>
    <p:sldId id="270" r:id="rId13"/>
    <p:sldId id="286" r:id="rId14"/>
    <p:sldId id="289" r:id="rId15"/>
    <p:sldId id="273" r:id="rId16"/>
    <p:sldId id="274" r:id="rId17"/>
    <p:sldId id="275" r:id="rId18"/>
    <p:sldId id="280" r:id="rId19"/>
    <p:sldId id="284" r:id="rId20"/>
    <p:sldId id="285" r:id="rId21"/>
    <p:sldId id="291" r:id="rId22"/>
    <p:sldId id="277" r:id="rId23"/>
    <p:sldId id="279" r:id="rId24"/>
    <p:sldId id="281" r:id="rId25"/>
    <p:sldId id="288" r:id="rId26"/>
    <p:sldId id="282" r:id="rId27"/>
    <p:sldId id="287" r:id="rId28"/>
    <p:sldId id="292" r:id="rId29"/>
    <p:sldId id="29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630B4-FE92-F418-828D-A4E6AB864EC8}" v="3" dt="2024-12-03T11:37:54.620"/>
    <p1510:client id="{A149CCF7-0955-44D6-BCE1-93F4FCC3D6A3}" v="1" dt="2024-12-03T11:46:45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ED78-C2DF-71D3-476B-B7484EBD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62A35-A7E5-8F74-5398-454735E6E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D537-EE04-6A77-315F-603D4161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49AE-758B-0AA7-315A-277B86C3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FE7C7-BA9C-1D33-4E74-C60F3233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0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20A-FA98-8F4E-EC50-0066C133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24AFA-42B0-A023-F6ED-68225BBCE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E9C6-D43F-7109-9F1A-79FEEB23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1CA1-6806-855A-75C7-F18CE3C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98E4-2235-7187-08E2-EAACDDF0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C7951-AD0E-3401-377A-C817BC102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EAE9-BA3B-CF74-963D-5D5E9201F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FD3A-C39E-522D-BDB7-117EC130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C753-C11A-901A-7EB2-E9B1938C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15F1-2E1F-5415-C283-5CBE3E04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8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5003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5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836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5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1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104F-699B-BB95-3050-5C9CF694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7C6D-B5ED-2FA8-EB2F-F1033655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D2B6D-0DE6-F2A9-3B19-0C9AA3BF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DEB8-A31A-277F-23F5-13DC34B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405E-FEA7-9679-1C01-2C190F7C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71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6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0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BF53-D45E-D18C-0945-96FC104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04ED4-6BC5-007B-A693-ADE0323A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258B-91F7-BFCB-40B1-9C2BD1F2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28D65-0AE9-6EA1-A1FE-0075D42D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A223-6FB4-643E-2B4E-40389987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89E-6390-44AC-96A3-DAF47551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B5B1-C980-EC21-BDD2-10DDC68F4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4FAF6-9A9F-B5BD-D8EC-9E812F9C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C408-26EC-38C5-491F-F7A7FFF9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C82C6-BC9F-D0E9-615A-2094EEB8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958A7-6A17-64EB-FBE0-9BF3439C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B812-57D9-7B99-A5BA-16AE1A89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8632E-B9BD-1AB9-1676-ECB577CDE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8BDBE-31D2-C6BC-0155-66E9D75E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0699E-D437-5B1C-FDC7-C35335934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F5290-1A61-BC15-4F9F-01254956D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A24FB-FDE1-A3F1-93B2-BD5A5AF9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DEF1D-2D17-71FD-F7B8-26C26BF1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87EDC-A0FE-E47C-F638-46416E04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14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EF04-9B5A-DB95-8250-5A37DED6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1D0E3-CC1B-1C05-9802-CDC639D6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7035F-949B-C277-D973-73F8DE4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D0BE8-7886-C487-E20F-D79C8A51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B4B16-0385-EB13-A1B9-430ACE4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48D24-3AD3-C36B-3ABE-7F082AB8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7FFCA-0E6C-AD29-9ED8-E584755B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60D1-3E4A-6779-45BE-1C3FBA3A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3E21-0B52-8485-2EDC-CC27EB66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8D1F7-D86C-FF68-6BCB-327AF6EF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4C982-52BF-4A4E-6E37-7F026F16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57D9E-545E-47A4-DF75-4983704B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7D94-84BA-242A-5C2D-07FE6A13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8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4795-09C8-87F3-F7EE-BC4AAD9C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D25E0-2CAF-7A53-F6E5-5E1FAE889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BBA7C-61B9-ABFE-215D-0F7858582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DB5CC-072A-03C4-7017-286D6C02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58787-DEFD-1118-AD9C-E87FC76B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5E793-F970-A4DA-CEE4-342AC168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6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9DDFE-4DCF-0221-6A78-D23FF399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AF09-41C9-2F86-98E4-C94714F6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08A5-A99C-5699-F1AD-7D28052F1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6EDAF-14CA-F44B-89C2-E0041EB31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64629-962C-15C8-C42B-9E4CF9635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509905" TargetMode="External"/><Relationship Id="rId2" Type="http://schemas.openxmlformats.org/officeDocument/2006/relationships/hyperlink" Target="https://www.kaggle.com/code/arbazkhan971/image-classifications-in-5-steps-for-beginner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anishing_gradient_problem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2504-2289/8/10/127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ilPanja/lung_sound_recorder/blob/main/ESP_codes/mic_record_lowpass.ino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4CF873-3B59-C8FB-8225-75A351A765AE}"/>
              </a:ext>
            </a:extLst>
          </p:cNvPr>
          <p:cNvSpPr txBox="1">
            <a:spLocks/>
          </p:cNvSpPr>
          <p:nvPr/>
        </p:nvSpPr>
        <p:spPr>
          <a:xfrm>
            <a:off x="1515601" y="554038"/>
            <a:ext cx="5212804" cy="2870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>
                <a:latin typeface="Calibri"/>
                <a:ea typeface="Calibri"/>
                <a:cs typeface="Calibri"/>
              </a:rPr>
              <a:t>LUNG SOUND RECORDER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BB880-269A-6E70-C517-5DC6148FD09E}"/>
              </a:ext>
            </a:extLst>
          </p:cNvPr>
          <p:cNvSpPr txBox="1">
            <a:spLocks/>
          </p:cNvSpPr>
          <p:nvPr/>
        </p:nvSpPr>
        <p:spPr>
          <a:xfrm>
            <a:off x="1590728" y="2886782"/>
            <a:ext cx="5068121" cy="2255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Calibri"/>
                <a:ea typeface="Calibri"/>
                <a:cs typeface="Calibri"/>
              </a:rPr>
              <a:t>By: Karthik, </a:t>
            </a:r>
            <a:r>
              <a:rPr lang="en-US" err="1">
                <a:latin typeface="Calibri"/>
                <a:ea typeface="Calibri"/>
                <a:cs typeface="Calibri"/>
              </a:rPr>
              <a:t>Aryanil</a:t>
            </a:r>
            <a:r>
              <a:rPr lang="en-US">
                <a:latin typeface="Calibri"/>
                <a:ea typeface="Calibri"/>
                <a:cs typeface="Calibri"/>
              </a:rPr>
              <a:t>, Anurag, and Adithya</a:t>
            </a:r>
          </a:p>
          <a:p>
            <a:pPr algn="l"/>
            <a:r>
              <a:rPr lang="en-US">
                <a:latin typeface="Calibri"/>
                <a:ea typeface="Calibri"/>
                <a:cs typeface="Calibri"/>
              </a:rPr>
              <a:t>Professor: Abhishek Srivastava</a:t>
            </a:r>
          </a:p>
          <a:p>
            <a:pPr algn="l"/>
            <a:r>
              <a:rPr lang="en-US">
                <a:latin typeface="Calibri"/>
                <a:ea typeface="Calibri"/>
                <a:cs typeface="Calibri"/>
              </a:rPr>
              <a:t>TA: </a:t>
            </a:r>
            <a:r>
              <a:rPr lang="en-US" err="1">
                <a:latin typeface="Calibri"/>
                <a:ea typeface="Calibri"/>
                <a:cs typeface="Calibri"/>
              </a:rPr>
              <a:t>Santhoshini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FEC25-EE78-5AC6-DBAD-3E1A595262CA}"/>
              </a:ext>
            </a:extLst>
          </p:cNvPr>
          <p:cNvSpPr/>
          <p:nvPr/>
        </p:nvSpPr>
        <p:spPr>
          <a:xfrm>
            <a:off x="-511044" y="-280008"/>
            <a:ext cx="1748117" cy="7676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158C4-8D87-CF6C-D992-1580C0AF39D4}"/>
              </a:ext>
            </a:extLst>
          </p:cNvPr>
          <p:cNvSpPr txBox="1"/>
          <p:nvPr/>
        </p:nvSpPr>
        <p:spPr>
          <a:xfrm>
            <a:off x="1515754" y="782674"/>
            <a:ext cx="3099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Team: Quad-Core Squad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3B78D-1137-A3FC-F182-37BBD3265110}"/>
              </a:ext>
            </a:extLst>
          </p:cNvPr>
          <p:cNvSpPr/>
          <p:nvPr/>
        </p:nvSpPr>
        <p:spPr>
          <a:xfrm>
            <a:off x="7626364" y="-280008"/>
            <a:ext cx="3350659" cy="7676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4" name="Picture 13" descr="A close-up of a stethoscope&#10;&#10;Description automatically generated">
            <a:extLst>
              <a:ext uri="{FF2B5EF4-FFF2-40B4-BE49-F238E27FC236}">
                <a16:creationId xmlns:a16="http://schemas.microsoft.com/office/drawing/2014/main" id="{69B34A82-14AA-0360-651B-427BE060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33" y="1507976"/>
            <a:ext cx="3855272" cy="3836457"/>
          </a:xfrm>
          <a:prstGeom prst="roundRect">
            <a:avLst/>
          </a:prstGeom>
        </p:spPr>
      </p:pic>
      <p:pic>
        <p:nvPicPr>
          <p:cNvPr id="15" name="Picture 14" descr="lungs&quot; Emoji - Download for free – Iconduck">
            <a:extLst>
              <a:ext uri="{FF2B5EF4-FFF2-40B4-BE49-F238E27FC236}">
                <a16:creationId xmlns:a16="http://schemas.microsoft.com/office/drawing/2014/main" id="{256F44AB-65DD-B4C9-9014-A3ECFBCF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17" y="5367740"/>
            <a:ext cx="1002713" cy="8612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81957-5D2A-96C1-C448-51AB3CA60850}"/>
              </a:ext>
            </a:extLst>
          </p:cNvPr>
          <p:cNvSpPr txBox="1"/>
          <p:nvPr/>
        </p:nvSpPr>
        <p:spPr>
          <a:xfrm>
            <a:off x="4118602" y="5442998"/>
            <a:ext cx="18465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latin typeface="Calibri"/>
                <a:ea typeface="Calibri"/>
                <a:cs typeface="Calibri"/>
              </a:rPr>
              <a:t>Week-4</a:t>
            </a:r>
          </a:p>
          <a:p>
            <a:endParaRPr lang="en-US" sz="40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42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587E-B2C8-7F95-2E14-C33A0C4F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41" y="846141"/>
            <a:ext cx="9144000" cy="1344168"/>
          </a:xfrm>
        </p:spPr>
        <p:txBody>
          <a:bodyPr/>
          <a:lstStyle/>
          <a:p>
            <a:r>
              <a:rPr lang="en-US">
                <a:cs typeface="Aharoni"/>
              </a:rPr>
              <a:t>Why can't we process wavelet transform on ESP?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BF05-D063-1130-152F-124CC718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930" y="2279984"/>
            <a:ext cx="9144000" cy="3127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Due to its low memory constraint, and very low processing it becomes almost impossible </a:t>
            </a:r>
            <a:r>
              <a:rPr lang="en-US" err="1"/>
              <a:t>i.e</a:t>
            </a:r>
            <a:r>
              <a:rPr lang="en-US"/>
              <a:t>: putting python libraries on the Microcontroller and performing fast processing.</a:t>
            </a:r>
          </a:p>
          <a:p>
            <a:r>
              <a:rPr lang="en-US"/>
              <a:t>We could be using Nvidia Jetson or R-Pi for processing</a:t>
            </a:r>
          </a:p>
          <a:p>
            <a:pPr marL="0" indent="0">
              <a:buNone/>
            </a:pPr>
            <a:r>
              <a:rPr lang="en-US"/>
              <a:t> just before running the classification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209692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BCAA-EC67-F70A-C121-E5914B32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Using CNN for Image Classification with MobileNet Architecture</a:t>
            </a:r>
            <a:endParaRPr lang="en-US"/>
          </a:p>
          <a:p>
            <a:endParaRPr lang="en-US"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1C67-C385-03AB-2E4F-DE6E3024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2736-C19C-6D1F-7404-83191F93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Why CNN &amp; MobileNet?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2AA0-264C-21E6-B4DE-D1BB6C6A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CNNs excel at image classification by learning spatial patterns.</a:t>
            </a:r>
          </a:p>
          <a:p>
            <a:r>
              <a:rPr lang="en-US">
                <a:ea typeface="+mn-lt"/>
                <a:cs typeface="+mn-lt"/>
              </a:rPr>
              <a:t>MobileNet offers a lightweight, efficient architecture ideal for resource-constrained environments.</a:t>
            </a:r>
          </a:p>
          <a:p>
            <a:r>
              <a:rPr lang="en-US">
                <a:ea typeface="+mn-lt"/>
                <a:cs typeface="+mn-lt"/>
              </a:rPr>
              <a:t>Pre-trained on ImageNet: Faster training, better accuracy with limited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2736-C19C-6D1F-7404-83191F93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Preprocessing – Generating Spectrograms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2AA0-264C-21E6-B4DE-D1BB6C6A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Spectrogram Generation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/>
              <a:t>We are </a:t>
            </a:r>
            <a:r>
              <a:rPr lang="en-US">
                <a:ea typeface="+mn-lt"/>
                <a:cs typeface="+mn-lt"/>
              </a:rPr>
              <a:t>converting audio signals into images (frequency over time) which the CNN can process.</a:t>
            </a:r>
          </a:p>
          <a:p>
            <a:pPr marL="457200" indent="-457200">
              <a:buFont typeface="Arial" panose="020B050402020202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STFT (Short-Time Fourier Transform)</a:t>
            </a:r>
            <a:r>
              <a:rPr lang="en-US">
                <a:ea typeface="+mn-lt"/>
                <a:cs typeface="+mn-lt"/>
              </a:rPr>
              <a:t>: Used to create spectrograms from audio.</a:t>
            </a:r>
          </a:p>
          <a:p>
            <a:pPr marL="457200" indent="-457200">
              <a:buFont typeface="Arial" panose="020B0504020202020204" pitchFamily="34" charset="0"/>
              <a:buChar char="•"/>
            </a:pPr>
            <a:r>
              <a:rPr lang="en-US" b="1" err="1">
                <a:ea typeface="+mn-lt"/>
                <a:cs typeface="+mn-lt"/>
              </a:rPr>
              <a:t>Librosa</a:t>
            </a:r>
            <a:r>
              <a:rPr lang="en-US" b="1">
                <a:ea typeface="+mn-lt"/>
                <a:cs typeface="+mn-lt"/>
              </a:rPr>
              <a:t> Library</a:t>
            </a:r>
            <a:r>
              <a:rPr lang="en-US">
                <a:ea typeface="+mn-lt"/>
                <a:cs typeface="+mn-lt"/>
              </a:rPr>
              <a:t>: Handles the audio conversion process.</a:t>
            </a:r>
          </a:p>
          <a:p>
            <a:pPr marL="457200" indent="-457200">
              <a:buFont typeface="Arial" panose="020B050402020202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Mel-Spectrogram</a:t>
            </a:r>
            <a:r>
              <a:rPr lang="en-US">
                <a:ea typeface="+mn-lt"/>
                <a:cs typeface="+mn-lt"/>
              </a:rPr>
              <a:t>: Focuses on frequency bands most relevant to human perception.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2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846D-286B-D05F-DC78-2D3FD970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Data Preprocessing – Generating Spectrograms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4E90-487C-E3D4-CA0D-9F3DC189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Steps for Preprocessing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Load audio files.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Convert each audio file into a spectrogram image.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Resize spectrograms to fit the model input size (224x224 for MobileNet).</a:t>
            </a:r>
          </a:p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ImageDataBunch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After generating spectrograms, </a:t>
            </a:r>
            <a:r>
              <a:rPr lang="en-US" err="1">
                <a:ea typeface="+mn-lt"/>
                <a:cs typeface="+mn-lt"/>
              </a:rPr>
              <a:t>FastAI’s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latin typeface="Consolas"/>
              </a:rPr>
              <a:t>ImageDataBunch</a:t>
            </a:r>
            <a:r>
              <a:rPr lang="en-US">
                <a:ea typeface="+mn-lt"/>
                <a:cs typeface="+mn-lt"/>
              </a:rPr>
              <a:t> is used to load and normalize them for training.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B5E6-AFC0-1484-6CC0-2DDE58E5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Creation – Transfer Learning with MobileNet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71D8-A38D-507F-625C-83650855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What is Transfer Learning?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A technique where a pre-trained model is adapted to a new but related task.</a:t>
            </a:r>
            <a:endParaRPr lang="en-US" b="1"/>
          </a:p>
          <a:p>
            <a:pPr>
              <a:buFont typeface="Arial" panose="020B05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Utilizes the knowledge gained from a large dataset (e.g., ImageNet) to improve performance on smaller datasets.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Why Use MobileNet?</a:t>
            </a:r>
            <a:endParaRPr lang="en-US" b="1"/>
          </a:p>
          <a:p>
            <a:pPr>
              <a:buFont typeface="Arial" panose="020B05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Lightweight and efficient architecture suitable for devices with limited computational power.</a:t>
            </a:r>
            <a:endParaRPr lang="en-US" b="1"/>
          </a:p>
          <a:p>
            <a:pPr>
              <a:buFont typeface="Arial" panose="020B05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Pre-trained on ImageNet, enabling it to recognize general features effectively.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B5DB-580D-57EC-B8BE-A0F3CFD7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 &amp; Model Saving</a:t>
            </a:r>
            <a:endParaRPr lang="en-US"/>
          </a:p>
          <a:p>
            <a:endParaRPr lang="en-US"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CDCE-886A-3BDB-0278-9C3CACB2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Confusion Matrix</a:t>
            </a:r>
            <a:r>
              <a:rPr lang="en-US">
                <a:ea typeface="+mn-lt"/>
                <a:cs typeface="+mn-lt"/>
              </a:rPr>
              <a:t>: A table used to evaluate the performance of a classification algorithm</a:t>
            </a:r>
          </a:p>
          <a:p>
            <a:r>
              <a:rPr lang="en-US" b="1">
                <a:ea typeface="+mn-lt"/>
                <a:cs typeface="+mn-lt"/>
              </a:rPr>
              <a:t>Save the Model</a:t>
            </a:r>
            <a:r>
              <a:rPr lang="en-US">
                <a:ea typeface="+mn-lt"/>
                <a:cs typeface="+mn-lt"/>
              </a:rPr>
              <a:t>: For future use or deployment using </a:t>
            </a:r>
            <a:r>
              <a:rPr lang="en-US" err="1">
                <a:ea typeface="+mn-lt"/>
                <a:cs typeface="+mn-lt"/>
              </a:rPr>
              <a:t>FastAI’s</a:t>
            </a:r>
            <a:r>
              <a:rPr lang="en-US">
                <a:ea typeface="+mn-lt"/>
                <a:cs typeface="+mn-lt"/>
              </a:rPr>
              <a:t> export and save functions.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4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DDE2-769D-B587-7E60-A75A49D0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8FDC-7433-5FC7-10BC-200311A2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https://www.kaggle.com/code/arbazkhan971/image-classifications-in-5-steps-for-beginner</a:t>
            </a:r>
            <a:endParaRPr lang="en-US"/>
          </a:p>
          <a:p>
            <a:r>
              <a:rPr lang="en-US">
                <a:hlinkClick r:id="rId3"/>
              </a:rPr>
              <a:t>https://ieeexplore.ieee.org/document/10509905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4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12A4F-AE4A-8AA2-CE22-49F772C2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304" y="1509179"/>
            <a:ext cx="6509400" cy="4512927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Recurrent Neural Networks (RNNs), Long Short-Term Memory (LSTM),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3" descr="Implementing LSTM with TensorFlow and Python">
            <a:extLst>
              <a:ext uri="{FF2B5EF4-FFF2-40B4-BE49-F238E27FC236}">
                <a16:creationId xmlns:a16="http://schemas.microsoft.com/office/drawing/2014/main" id="{6F49687C-7C99-3184-AC65-28D0ED9C7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2" y="1507958"/>
            <a:ext cx="5460331" cy="43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BB85-C172-E81C-DFC1-ED1B1AB6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016" y="1230579"/>
            <a:ext cx="9144000" cy="603940"/>
          </a:xfrm>
        </p:spPr>
        <p:txBody>
          <a:bodyPr>
            <a:noAutofit/>
          </a:bodyPr>
          <a:lstStyle/>
          <a:p>
            <a:r>
              <a:rPr lang="en-US" sz="4400">
                <a:ea typeface="+mj-lt"/>
                <a:cs typeface="+mj-lt"/>
              </a:rPr>
              <a:t>Why RNN's or LSTM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2671-2716-FD8D-BB19-42A43AC9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34342"/>
            <a:ext cx="9144000" cy="34647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ea typeface="+mn-lt"/>
                <a:cs typeface="+mn-lt"/>
              </a:rPr>
              <a:t>Lung and heart sounds are time-series data, which means there is a temporal dependency between successive samples. RNNs, LSTMs, and GRUs are designed to capture and learn from such sequences of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38C4B-6DD4-187D-989A-6CB455F2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65849"/>
            <a:ext cx="9144000" cy="2326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Modeling silicone tube</a:t>
            </a:r>
          </a:p>
        </p:txBody>
      </p:sp>
    </p:spTree>
    <p:extLst>
      <p:ext uri="{BB962C8B-B14F-4D97-AF65-F5344CB8AC3E}">
        <p14:creationId xmlns:p14="http://schemas.microsoft.com/office/powerpoint/2010/main" val="1186550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B95B-C57C-F862-9DCC-2AFEBBF5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930" y="1176150"/>
            <a:ext cx="9144000" cy="1344168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Next LT Pro"/>
              </a:rPr>
              <a:t>Sequential Data Processing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4D47-39C5-4CA9-1438-A97858722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930" y="2049380"/>
            <a:ext cx="9144000" cy="31272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800"/>
          </a:p>
          <a:p>
            <a:r>
              <a:rPr lang="en-US" sz="2800">
                <a:ea typeface="+mn-lt"/>
                <a:cs typeface="+mn-lt"/>
              </a:rPr>
              <a:t>The key feature of RNNs is their ability to process sequences of data by maintaining a "hidden state" (a kind of memory) that captures information about previous steps. This is essential for tasks where the order of inputs matters—like analyzing sounds, sentences, or stock prices.</a:t>
            </a:r>
            <a:endParaRPr lang="en-US" sz="2800"/>
          </a:p>
          <a:p>
            <a:endParaRPr lang="en-US" sz="280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782D-2274-2F94-43F5-0550A2CF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718511"/>
            <a:ext cx="9144000" cy="43805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/>
              <a:t>Input</a:t>
            </a:r>
            <a:r>
              <a:rPr lang="en-US" sz="3200"/>
              <a:t>: The input to an RNN is a sequence of data points. For example, in the context of heart or lung sound analysis, each data point might represent a set of features (e.g., MFCCs) extracted from small windows of an audio file over time.</a:t>
            </a:r>
          </a:p>
        </p:txBody>
      </p:sp>
    </p:spTree>
    <p:extLst>
      <p:ext uri="{BB962C8B-B14F-4D97-AF65-F5344CB8AC3E}">
        <p14:creationId xmlns:p14="http://schemas.microsoft.com/office/powerpoint/2010/main" val="258992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A69D-4547-5788-FAED-ED5EC4B7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430" y="1066800"/>
            <a:ext cx="9144000" cy="31272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/>
              <a:t>Hidden State</a:t>
            </a:r>
            <a:r>
              <a:rPr lang="en-US" sz="3600"/>
              <a:t>: At each time step, the RNN maintains a hidden state that acts as a memory. The hidden state is updated with each new data point in the sequence, meaning it "remembers" the previous inputs and incorporates them into its understanding of the current data point.</a:t>
            </a:r>
          </a:p>
        </p:txBody>
      </p:sp>
    </p:spTree>
    <p:extLst>
      <p:ext uri="{BB962C8B-B14F-4D97-AF65-F5344CB8AC3E}">
        <p14:creationId xmlns:p14="http://schemas.microsoft.com/office/powerpoint/2010/main" val="4276850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05C3-BC28-48B6-4879-E91D37AB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930" y="1377616"/>
            <a:ext cx="9144000" cy="31272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/>
              <a:t>Output</a:t>
            </a:r>
            <a:r>
              <a:rPr lang="en-US" sz="3200"/>
              <a:t>: At each time step, the RNN produces an output based on the current input and the hidden state. This output can be used for predictions at each time step (e.g., classifying a sound segment as normal or abnormal), or you can wait until the end of the sequence for a final decision.</a:t>
            </a:r>
          </a:p>
        </p:txBody>
      </p:sp>
    </p:spTree>
    <p:extLst>
      <p:ext uri="{BB962C8B-B14F-4D97-AF65-F5344CB8AC3E}">
        <p14:creationId xmlns:p14="http://schemas.microsoft.com/office/powerpoint/2010/main" val="403220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01E9-E2D7-B9A3-B67C-170F7F85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LSTM vs RNN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186D-D503-D586-96D7-B2193B02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base underlying functionality of LSTM is basically RNN but the model is designed in a specific way such that the Hidden state memory takes account for much longer periods of data rather than a short period.</a:t>
            </a:r>
          </a:p>
          <a:p>
            <a:r>
              <a:rPr lang="en-US"/>
              <a:t>So ,LSTM model is told to tackle the </a:t>
            </a:r>
            <a:r>
              <a:rPr lang="en-US">
                <a:hlinkClick r:id="rId2"/>
              </a:rPr>
              <a:t>Vanishing Gradient Problem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028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4FF4-EDF1-05E5-94E4-54CEFDA6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552090"/>
          </a:xfrm>
        </p:spPr>
        <p:txBody>
          <a:bodyPr>
            <a:normAutofit fontScale="90000"/>
          </a:bodyPr>
          <a:lstStyle/>
          <a:p>
            <a:r>
              <a:rPr lang="en-US">
                <a:cs typeface="Aharoni"/>
              </a:rPr>
              <a:t>References: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F460-A973-4B9D-3252-85215455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00563"/>
            <a:ext cx="9144000" cy="3598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Mdpi research paper</a:t>
            </a:r>
          </a:p>
          <a:p>
            <a:pPr marL="0" indent="0">
              <a:buNone/>
            </a:pPr>
            <a:r>
              <a:rPr lang="en-US"/>
              <a:t> -It talks about how different Data Classification Models  can be used for classification and what advantages one  have over another. </a:t>
            </a:r>
          </a:p>
        </p:txBody>
      </p:sp>
    </p:spTree>
    <p:extLst>
      <p:ext uri="{BB962C8B-B14F-4D97-AF65-F5344CB8AC3E}">
        <p14:creationId xmlns:p14="http://schemas.microsoft.com/office/powerpoint/2010/main" val="3138780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0A9A0-B5E0-D9CA-95B5-A1B781D8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74F3-DE0C-B325-3398-C29ECAEB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3D printing the tube to isolate the noise</a:t>
            </a:r>
          </a:p>
          <a:p>
            <a:r>
              <a:rPr lang="en-US"/>
              <a:t>Trying different types of tapes to secure the wires</a:t>
            </a:r>
          </a:p>
          <a:p>
            <a:r>
              <a:rPr lang="en-US"/>
              <a:t>Implementing a CNN model and other models to classify the sound</a:t>
            </a:r>
          </a:p>
          <a:p>
            <a:r>
              <a:rPr lang="en-US"/>
              <a:t>Try connecting INMP directly to ESP32</a:t>
            </a:r>
          </a:p>
        </p:txBody>
      </p:sp>
    </p:spTree>
    <p:extLst>
      <p:ext uri="{BB962C8B-B14F-4D97-AF65-F5344CB8AC3E}">
        <p14:creationId xmlns:p14="http://schemas.microsoft.com/office/powerpoint/2010/main" val="361204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49EEC-E00D-FE01-9F4A-4A5763FE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700" y="1517646"/>
            <a:ext cx="5998059" cy="1344613"/>
          </a:xfrm>
        </p:spPr>
        <p:txBody>
          <a:bodyPr>
            <a:normAutofit/>
          </a:bodyPr>
          <a:lstStyle/>
          <a:p>
            <a:r>
              <a:rPr lang="en-US"/>
              <a:t>Idea</a:t>
            </a:r>
            <a:endParaRPr lang="en-IN"/>
          </a:p>
        </p:txBody>
      </p:sp>
      <p:pic>
        <p:nvPicPr>
          <p:cNvPr id="5" name="Content Placeholder 4" descr="A close-up of several wires&#10;&#10;Description automatically generated">
            <a:extLst>
              <a:ext uri="{FF2B5EF4-FFF2-40B4-BE49-F238E27FC236}">
                <a16:creationId xmlns:a16="http://schemas.microsoft.com/office/drawing/2014/main" id="{C05DDE43-9011-6084-564D-CA3EDC1E0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9" t="-1" r="4512" b="-1"/>
          <a:stretch/>
        </p:blipFill>
        <p:spPr>
          <a:xfrm>
            <a:off x="385322" y="1520823"/>
            <a:ext cx="5016137" cy="4578350"/>
          </a:xfrm>
          <a:prstGeom prst="rect">
            <a:avLst/>
          </a:prstGeom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05BC33A7-F239-8A07-8146-0CEC524E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781" y="2432848"/>
            <a:ext cx="5998059" cy="3567358"/>
          </a:xfrm>
        </p:spPr>
        <p:txBody>
          <a:bodyPr>
            <a:normAutofit/>
          </a:bodyPr>
          <a:lstStyle/>
          <a:p>
            <a:r>
              <a:rPr lang="en-US"/>
              <a:t>Our plan is to 3D print a silicone tube to put around the stethoscope-INMP junction to isolate as much noise as possible and create a kind of seal.</a:t>
            </a:r>
          </a:p>
          <a:p>
            <a:r>
              <a:rPr lang="en-US"/>
              <a:t>Silicone is a good choice due to its soundproofing properties.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124F77AD-19A1-538A-CFBD-9F0F8B51531A}"/>
              </a:ext>
            </a:extLst>
          </p:cNvPr>
          <p:cNvSpPr/>
          <p:nvPr/>
        </p:nvSpPr>
        <p:spPr>
          <a:xfrm>
            <a:off x="2116667" y="3014132"/>
            <a:ext cx="1498599" cy="541867"/>
          </a:xfrm>
          <a:prstGeom prst="flowChartMagneticDrum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94D722-B3FB-9906-D1DE-023853E5135C}"/>
              </a:ext>
            </a:extLst>
          </p:cNvPr>
          <p:cNvCxnSpPr/>
          <p:nvPr/>
        </p:nvCxnSpPr>
        <p:spPr>
          <a:xfrm flipH="1" flipV="1">
            <a:off x="965200" y="2125133"/>
            <a:ext cx="360000" cy="130386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8E8AF6-11F6-3F49-31CB-5048103226CD}"/>
              </a:ext>
            </a:extLst>
          </p:cNvPr>
          <p:cNvSpPr txBox="1"/>
          <p:nvPr/>
        </p:nvSpPr>
        <p:spPr>
          <a:xfrm>
            <a:off x="466194" y="1755801"/>
            <a:ext cx="152347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Stethoscope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50A8A-3634-31E8-416D-1C27EB664869}"/>
              </a:ext>
            </a:extLst>
          </p:cNvPr>
          <p:cNvSpPr txBox="1"/>
          <p:nvPr/>
        </p:nvSpPr>
        <p:spPr>
          <a:xfrm>
            <a:off x="2893390" y="1699748"/>
            <a:ext cx="161087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Silicone tube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9A9B60-AAA9-9B98-6370-3D217A31FE15}"/>
              </a:ext>
            </a:extLst>
          </p:cNvPr>
          <p:cNvCxnSpPr>
            <a:cxnSpLocks/>
          </p:cNvCxnSpPr>
          <p:nvPr/>
        </p:nvCxnSpPr>
        <p:spPr>
          <a:xfrm flipH="1">
            <a:off x="2954867" y="4034377"/>
            <a:ext cx="1382268" cy="6476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D1F3D6-DF9F-B692-703C-FD4E1C7BF9DD}"/>
              </a:ext>
            </a:extLst>
          </p:cNvPr>
          <p:cNvCxnSpPr>
            <a:cxnSpLocks/>
          </p:cNvCxnSpPr>
          <p:nvPr/>
        </p:nvCxnSpPr>
        <p:spPr>
          <a:xfrm flipV="1">
            <a:off x="2497149" y="2069080"/>
            <a:ext cx="457718" cy="109007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DCC5C4-1713-DF54-EF05-D5D218FD9CA6}"/>
              </a:ext>
            </a:extLst>
          </p:cNvPr>
          <p:cNvSpPr txBox="1"/>
          <p:nvPr/>
        </p:nvSpPr>
        <p:spPr>
          <a:xfrm>
            <a:off x="905932" y="4548202"/>
            <a:ext cx="2048935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Wires connecting INMP to ESP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12A4F-AE4A-8AA2-CE22-49F772C2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39334"/>
            <a:ext cx="4465093" cy="839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First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99BF-B3A9-D8B0-9CBB-165F8E4D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635735"/>
            <a:ext cx="4465093" cy="336232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400"/>
              <a:t>This model is a simple paraboloid</a:t>
            </a:r>
          </a:p>
          <a:p>
            <a:r>
              <a:rPr lang="en-US" sz="2400"/>
              <a:t>It has two ends, one for the stethoscope and one for the INMP441</a:t>
            </a:r>
          </a:p>
          <a:p>
            <a:r>
              <a:rPr lang="en-US" sz="2400"/>
              <a:t>The stethoscope end has a diameter of 11 mm, while the INMP end has a diameter of 15 mm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02240-EAE0-2BEC-A177-9A5E87D5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1" t="5314" r="2416"/>
          <a:stretch/>
        </p:blipFill>
        <p:spPr>
          <a:xfrm>
            <a:off x="6299056" y="1718677"/>
            <a:ext cx="5528553" cy="43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7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12A4F-AE4A-8AA2-CE22-49F772C2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/>
              <a:t>Second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99BF-B3A9-D8B0-9CBB-165F8E4D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/>
              <a:t>This model utilises a unique cylindrical design.</a:t>
            </a:r>
          </a:p>
          <a:p>
            <a:r>
              <a:rPr lang="en-IN"/>
              <a:t>The idea is that it aligns the sound along a narrow pathway, preserving intensity and clarity. </a:t>
            </a:r>
          </a:p>
          <a:p>
            <a:r>
              <a:rPr lang="en-IN"/>
              <a:t>There is a hole through which sound and easily pass through.</a:t>
            </a:r>
          </a:p>
        </p:txBody>
      </p:sp>
      <p:pic>
        <p:nvPicPr>
          <p:cNvPr id="4" name="Picture 3" descr="A 3d model of a round object on a graph paper&#10;&#10;Description automatically generated">
            <a:extLst>
              <a:ext uri="{FF2B5EF4-FFF2-40B4-BE49-F238E27FC236}">
                <a16:creationId xmlns:a16="http://schemas.microsoft.com/office/drawing/2014/main" id="{8237A108-D4B3-10BB-60DE-F9C36DAF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348" y="910571"/>
            <a:ext cx="6349342" cy="504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12A4F-AE4A-8AA2-CE22-49F772C2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304" y="1509179"/>
            <a:ext cx="5998059" cy="134461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Third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99BF-B3A9-D8B0-9CBB-165F8E4D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303" y="2445281"/>
            <a:ext cx="5998059" cy="365072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800"/>
              <a:t>This model modifies and adds on to the first model</a:t>
            </a:r>
          </a:p>
          <a:p>
            <a:r>
              <a:rPr lang="en-US" sz="2800"/>
              <a:t>Now both ends of the tube taper a bit, instead of only one end like the first model</a:t>
            </a:r>
          </a:p>
          <a:p>
            <a:r>
              <a:rPr lang="en-US" sz="2800"/>
              <a:t>This was so that the INMP could fit snugly into the tube and be secured if required.</a:t>
            </a:r>
          </a:p>
          <a:p>
            <a:r>
              <a:rPr lang="en-US" sz="2800"/>
              <a:t>Now the stethoscope end is 11 mm in diameter and the INMP end is 14 mm</a:t>
            </a:r>
          </a:p>
          <a:p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86224-A1F4-1940-0127-F3FF9653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" r="13400"/>
          <a:stretch/>
        </p:blipFill>
        <p:spPr>
          <a:xfrm>
            <a:off x="514637" y="1608874"/>
            <a:ext cx="4644132" cy="44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12A4F-AE4A-8AA2-CE22-49F772C2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Fourth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99BF-B3A9-D8B0-9CBB-165F8E4D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665413"/>
            <a:ext cx="5998059" cy="3125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This model has curved ends that can help it wedge between the tubes.</a:t>
            </a:r>
          </a:p>
          <a:p>
            <a:r>
              <a:rPr lang="en-US" sz="2800"/>
              <a:t>It can help reduce noise by giving a tighter fit</a:t>
            </a:r>
          </a:p>
          <a:p>
            <a:endParaRPr lang="en-US" sz="2800"/>
          </a:p>
        </p:txBody>
      </p:sp>
      <p:pic>
        <p:nvPicPr>
          <p:cNvPr id="4" name="Picture 3" descr="A yellow object on a graph paper&#10;&#10;Description automatically generated">
            <a:extLst>
              <a:ext uri="{FF2B5EF4-FFF2-40B4-BE49-F238E27FC236}">
                <a16:creationId xmlns:a16="http://schemas.microsoft.com/office/drawing/2014/main" id="{65E79FDA-6C04-722B-B61E-EF51A1808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2" y="1335823"/>
            <a:ext cx="4359862" cy="49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12A4F-AE4A-8AA2-CE22-49F772C2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977" y="1545872"/>
            <a:ext cx="5998059" cy="134461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Fifth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99BF-B3A9-D8B0-9CBB-165F8E4D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977" y="2665413"/>
            <a:ext cx="4681022" cy="3125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This model dramatically reduces the distance between mic and tube. </a:t>
            </a:r>
          </a:p>
          <a:p>
            <a:r>
              <a:rPr lang="en-US" sz="2800"/>
              <a:t>It can boost clarity by reducing </a:t>
            </a:r>
            <a:r>
              <a:rPr lang="en-US" sz="2800" err="1"/>
              <a:t>iterference</a:t>
            </a:r>
            <a:r>
              <a:rPr lang="en-US" sz="2800"/>
              <a:t> from other sources.</a:t>
            </a:r>
          </a:p>
          <a:p>
            <a:endParaRPr lang="en-US" sz="2800"/>
          </a:p>
        </p:txBody>
      </p:sp>
      <p:pic>
        <p:nvPicPr>
          <p:cNvPr id="5" name="Picture 4" descr="A green cone on graph paper&#10;&#10;Description automatically generated">
            <a:extLst>
              <a:ext uri="{FF2B5EF4-FFF2-40B4-BE49-F238E27FC236}">
                <a16:creationId xmlns:a16="http://schemas.microsoft.com/office/drawing/2014/main" id="{136BEDF6-E343-9806-07C1-245BB671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3" y="1799458"/>
            <a:ext cx="6096000" cy="40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8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EAC67-A821-3768-43B5-F98150F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Filtering on ESP32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6A0D2-9C18-DA98-DDC0-360479F2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24689"/>
            <a:ext cx="10668000" cy="3125777"/>
          </a:xfrm>
        </p:spPr>
        <p:txBody>
          <a:bodyPr>
            <a:normAutofit/>
          </a:bodyPr>
          <a:lstStyle/>
          <a:p>
            <a:r>
              <a:rPr lang="en-US"/>
              <a:t>Tried to implement a first order IIR filter directly on the ESP32.</a:t>
            </a:r>
          </a:p>
          <a:p>
            <a:r>
              <a:rPr lang="en-US"/>
              <a:t>Code needs improvement, output is still noisy</a:t>
            </a:r>
          </a:p>
          <a:p>
            <a:r>
              <a:rPr lang="en-US"/>
              <a:t>Code can be found at </a:t>
            </a:r>
            <a:r>
              <a:rPr lang="en-US">
                <a:hlinkClick r:id="rId2"/>
              </a:rPr>
              <a:t>https://github.com/AryanilPanja/lung_sound_recorder/blob/main/ESP_codes/mic_record_lowpass.ino</a:t>
            </a: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9B566DEA5DE45B384D960EFCB4243" ma:contentTypeVersion="13" ma:contentTypeDescription="Create a new document." ma:contentTypeScope="" ma:versionID="f4683c428f3e4cb87f2040901a99d385">
  <xsd:schema xmlns:xsd="http://www.w3.org/2001/XMLSchema" xmlns:xs="http://www.w3.org/2001/XMLSchema" xmlns:p="http://schemas.microsoft.com/office/2006/metadata/properties" xmlns:ns3="27dac72f-7da0-4dbc-952e-d49802fc955e" targetNamespace="http://schemas.microsoft.com/office/2006/metadata/properties" ma:root="true" ma:fieldsID="00a4217222b0d477aeb60224b9df7606" ns3:_="">
    <xsd:import namespace="27dac72f-7da0-4dbc-952e-d49802fc955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FastMetadata" minOccurs="0"/>
                <xsd:element ref="ns3:MediaServiceSystemTags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ac72f-7da0-4dbc-952e-d49802fc955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dac72f-7da0-4dbc-952e-d49802fc955e" xsi:nil="true"/>
  </documentManagement>
</p:properties>
</file>

<file path=customXml/itemProps1.xml><?xml version="1.0" encoding="utf-8"?>
<ds:datastoreItem xmlns:ds="http://schemas.openxmlformats.org/officeDocument/2006/customXml" ds:itemID="{392A0694-2097-4DF4-97F1-863CBAC84C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A5403C-897E-4DD4-B3A8-09B5E1067D9E}">
  <ds:schemaRefs>
    <ds:schemaRef ds:uri="27dac72f-7da0-4dbc-952e-d49802fc95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9A7CD2-2F98-433E-9BA1-18497976C2A9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27dac72f-7da0-4dbc-952e-d49802fc955e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Microsoft Office PowerPoint</Application>
  <PresentationFormat>Widescreen</PresentationFormat>
  <Paragraphs>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Aharoni</vt:lpstr>
      <vt:lpstr>Aptos</vt:lpstr>
      <vt:lpstr>Aptos Display</vt:lpstr>
      <vt:lpstr>Arial</vt:lpstr>
      <vt:lpstr>Avenir Next LT Pro</vt:lpstr>
      <vt:lpstr>Calibri</vt:lpstr>
      <vt:lpstr>Consolas</vt:lpstr>
      <vt:lpstr>Office Theme</vt:lpstr>
      <vt:lpstr>PrismaticVTI</vt:lpstr>
      <vt:lpstr>PowerPoint Presentation</vt:lpstr>
      <vt:lpstr>Modeling silicone tube</vt:lpstr>
      <vt:lpstr>Idea</vt:lpstr>
      <vt:lpstr>First model</vt:lpstr>
      <vt:lpstr>Second model</vt:lpstr>
      <vt:lpstr>Third model</vt:lpstr>
      <vt:lpstr>Fourth model</vt:lpstr>
      <vt:lpstr>Fifth model</vt:lpstr>
      <vt:lpstr>Filtering on ESP32</vt:lpstr>
      <vt:lpstr>Why can't we process wavelet transform on ESP?</vt:lpstr>
      <vt:lpstr>Using CNN for Image Classification with MobileNet Architecture </vt:lpstr>
      <vt:lpstr>Why CNN &amp; MobileNet?</vt:lpstr>
      <vt:lpstr>Data Preprocessing – Generating Spectrograms</vt:lpstr>
      <vt:lpstr>Data Preprocessing – Generating Spectrograms</vt:lpstr>
      <vt:lpstr>Model Creation – Transfer Learning with MobileNet</vt:lpstr>
      <vt:lpstr>Results &amp; Model Saving </vt:lpstr>
      <vt:lpstr>References</vt:lpstr>
      <vt:lpstr>Recurrent Neural Networks (RNNs), Long Short-Term Memory (LSTM),</vt:lpstr>
      <vt:lpstr>Why RNN's or LSTM</vt:lpstr>
      <vt:lpstr>Sequential Data Processing</vt:lpstr>
      <vt:lpstr>PowerPoint Presentation</vt:lpstr>
      <vt:lpstr>PowerPoint Presentation</vt:lpstr>
      <vt:lpstr>PowerPoint Presentation</vt:lpstr>
      <vt:lpstr>LSTM vs RNN</vt:lpstr>
      <vt:lpstr>References: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Peddi</dc:creator>
  <cp:lastModifiedBy>Anurag Peddi</cp:lastModifiedBy>
  <cp:revision>2</cp:revision>
  <dcterms:created xsi:type="dcterms:W3CDTF">2024-10-15T05:59:43Z</dcterms:created>
  <dcterms:modified xsi:type="dcterms:W3CDTF">2024-12-04T12:10:05Z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0x0101000779B566DEA5DE45B384D960EFCB4243</vt:lpwstr>
  </property>
</Properties>
</file>