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7" r:id="rId6"/>
    <p:sldId id="275" r:id="rId7"/>
    <p:sldId id="276" r:id="rId8"/>
    <p:sldId id="279" r:id="rId9"/>
    <p:sldId id="280" r:id="rId10"/>
    <p:sldId id="286" r:id="rId11"/>
    <p:sldId id="269" r:id="rId12"/>
    <p:sldId id="273" r:id="rId13"/>
    <p:sldId id="271" r:id="rId14"/>
    <p:sldId id="272" r:id="rId15"/>
    <p:sldId id="281" r:id="rId16"/>
    <p:sldId id="282" r:id="rId17"/>
    <p:sldId id="283" r:id="rId18"/>
    <p:sldId id="284" r:id="rId19"/>
    <p:sldId id="277" r:id="rId20"/>
    <p:sldId id="278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AEBA7-A329-47A2-BBE9-443D65218600}" v="677" dt="2024-10-22T09:38:31.238"/>
    <p1510:client id="{1125939E-841E-698B-CD80-971262184553}" v="175" dt="2024-10-22T08:04:48.460"/>
    <p1510:client id="{2378441A-1A5D-BF9E-8823-3F7038F61394}" v="118" dt="2024-10-22T08:34:50.826"/>
    <p1510:client id="{2C67E9F7-B798-EA43-34E5-5615C8EC5107}" v="254" dt="2024-10-22T09:46:29.009"/>
    <p1510:client id="{9F7FDDB6-B727-713A-2484-6A193BA3CC20}" v="229" dt="2024-10-22T08:19:12.517"/>
    <p1510:client id="{BB8D5B3C-BCD6-46E5-0461-279C5C89A637}" v="56" dt="2024-10-22T09:18:29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D78-C2DF-71D3-476B-B7484EBD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62A35-A7E5-8F74-5398-454735E6E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D537-EE04-6A77-315F-603D4161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49AE-758B-0AA7-315A-277B86C3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E7C7-BA9C-1D33-4E74-C60F3233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0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20A-FA98-8F4E-EC50-0066C133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24AFA-42B0-A023-F6ED-68225BBCE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E9C6-D43F-7109-9F1A-79FEEB23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1CA1-6806-855A-75C7-F18CE3C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98E4-2235-7187-08E2-EAACDDF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C7951-AD0E-3401-377A-C817BC102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EAE9-BA3B-CF74-963D-5D5E9201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FD3A-C39E-522D-BDB7-117EC130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C753-C11A-901A-7EB2-E9B1938C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15F1-2E1F-5415-C283-5CBE3E04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85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5003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5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836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5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1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104F-699B-BB95-3050-5C9CF694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7C6D-B5ED-2FA8-EB2F-F1033655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2B6D-0DE6-F2A9-3B19-0C9AA3BF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DEB8-A31A-277F-23F5-13DC34B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405E-FEA7-9679-1C01-2C190F7C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71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6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0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BF53-D45E-D18C-0945-96FC1047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04ED4-6BC5-007B-A693-ADE0323A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258B-91F7-BFCB-40B1-9C2BD1F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28D65-0AE9-6EA1-A1FE-0075D42D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A223-6FB4-643E-2B4E-40389987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89E-6390-44AC-96A3-DAF4755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B5B1-C980-EC21-BDD2-10DDC68F4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4FAF6-9A9F-B5BD-D8EC-9E812F9C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C408-26EC-38C5-491F-F7A7FFF9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C82C6-BC9F-D0E9-615A-2094EEB8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958A7-6A17-64EB-FBE0-9BF3439C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B812-57D9-7B99-A5BA-16AE1A89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8632E-B9BD-1AB9-1676-ECB577CDE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8BDBE-31D2-C6BC-0155-66E9D75E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0699E-D437-5B1C-FDC7-C35335934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F5290-1A61-BC15-4F9F-01254956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A24FB-FDE1-A3F1-93B2-BD5A5AF9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DEF1D-2D17-71FD-F7B8-26C26BF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87EDC-A0FE-E47C-F638-46416E04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14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EF04-9B5A-DB95-8250-5A37DED6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1D0E3-CC1B-1C05-9802-CDC639D6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7035F-949B-C277-D973-73F8DE4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0BE8-7886-C487-E20F-D79C8A51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B4B16-0385-EB13-A1B9-430ACE4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48D24-3AD3-C36B-3ABE-7F082AB8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7FFCA-0E6C-AD29-9ED8-E584755B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60D1-3E4A-6779-45BE-1C3FBA3A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3E21-0B52-8485-2EDC-CC27EB66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8D1F7-D86C-FF68-6BCB-327AF6EF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4C982-52BF-4A4E-6E37-7F026F16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7D9E-545E-47A4-DF75-4983704B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7D94-84BA-242A-5C2D-07FE6A13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8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4795-09C8-87F3-F7EE-BC4AAD9C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D25E0-2CAF-7A53-F6E5-5E1FAE889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BBA7C-61B9-ABFE-215D-0F7858582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DB5CC-072A-03C4-7017-286D6C02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58787-DEFD-1118-AD9C-E87FC76B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5E793-F970-A4DA-CEE4-342AC168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9DDFE-4DCF-0221-6A78-D23FF399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AF09-41C9-2F86-98E4-C94714F6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08A5-A99C-5699-F1AD-7D28052F1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F2641-32F4-4F48-AE09-8B60CB20DD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EDAF-14CA-F44B-89C2-E0041EB31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4629-962C-15C8-C42B-9E4CF9635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266B4-4936-4A61-9DAA-6E75A59F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Lekha-Bhambhu-2?_tp=eyJjb250ZXh0Ijp7InBhZ2UiOiJwdWJsaWNhdGlvbiIsInByZXZpb3VzUGFnZSI6bnVsbH19" TargetMode="External"/><Relationship Id="rId2" Type="http://schemas.openxmlformats.org/officeDocument/2006/relationships/hyperlink" Target="https://www.researchgate.net/profile/Durgesh-Srivastava-4?_tp=eyJjb250ZXh0Ijp7InBhZ2UiOiJwdWJsaWNhdGlvbiIsInByZXZpb3VzUGFnZSI6bnVsbH19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researchgate.net/profile/Massimiliano-Pontil-2?_tp=eyJjb250ZXh0Ijp7InBhZ2UiOiJwdWJsaWNhdGlvbiIsInByZXZpb3VzUGFnZSI6bnVsbH19" TargetMode="External"/><Relationship Id="rId4" Type="http://schemas.openxmlformats.org/officeDocument/2006/relationships/hyperlink" Target="https://www.researchgate.net/profile/Theodoros-Evgenio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nilshmeier/melspectrogram-based-cnn-classification" TargetMode="External"/><Relationship Id="rId2" Type="http://schemas.openxmlformats.org/officeDocument/2006/relationships/hyperlink" Target="https://www.kaggle.com/code/pavansanagapati/a-simple-cnn-model-beginner-guid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yanilPanja/lung_sound_recorder/blob/main/mic_recording_github.ino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.mendeley.com/datasets/jwyy9np4gv/3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n/spss-modeler/18.4.0?topic=models-how-svm-works" TargetMode="External"/><Relationship Id="rId2" Type="http://schemas.openxmlformats.org/officeDocument/2006/relationships/hyperlink" Target="https://medium.com/@davidfagb/understanding-the-support-vector-machine-svm-model-c8eb9bd54a97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lyticsvidhya.com/blog/2021/10/support-vector-machinessvm-a-complete-guide-for-beginn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4CF873-3B59-C8FB-8225-75A351A765AE}"/>
              </a:ext>
            </a:extLst>
          </p:cNvPr>
          <p:cNvSpPr txBox="1">
            <a:spLocks/>
          </p:cNvSpPr>
          <p:nvPr/>
        </p:nvSpPr>
        <p:spPr>
          <a:xfrm>
            <a:off x="1515601" y="554038"/>
            <a:ext cx="5212804" cy="2870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>
                <a:latin typeface="Calibri"/>
                <a:ea typeface="Calibri"/>
                <a:cs typeface="Calibri"/>
              </a:rPr>
              <a:t>LUNG SOUND RECORDER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BB880-269A-6E70-C517-5DC6148FD09E}"/>
              </a:ext>
            </a:extLst>
          </p:cNvPr>
          <p:cNvSpPr txBox="1">
            <a:spLocks/>
          </p:cNvSpPr>
          <p:nvPr/>
        </p:nvSpPr>
        <p:spPr>
          <a:xfrm>
            <a:off x="1590728" y="2886782"/>
            <a:ext cx="5068121" cy="2255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Calibri"/>
                <a:ea typeface="Calibri"/>
                <a:cs typeface="Calibri"/>
              </a:rPr>
              <a:t>By: Karthik, </a:t>
            </a:r>
            <a:r>
              <a:rPr lang="en-US" err="1">
                <a:latin typeface="Calibri"/>
                <a:ea typeface="Calibri"/>
                <a:cs typeface="Calibri"/>
              </a:rPr>
              <a:t>Aryanil</a:t>
            </a:r>
            <a:r>
              <a:rPr lang="en-US">
                <a:latin typeface="Calibri"/>
                <a:ea typeface="Calibri"/>
                <a:cs typeface="Calibri"/>
              </a:rPr>
              <a:t>, Anurag, and Adithya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Professor: Abhishek Srivastava</a:t>
            </a:r>
          </a:p>
          <a:p>
            <a:pPr algn="l"/>
            <a:r>
              <a:rPr lang="en-US">
                <a:latin typeface="Calibri"/>
                <a:ea typeface="Calibri"/>
                <a:cs typeface="Calibri"/>
              </a:rPr>
              <a:t>TA: </a:t>
            </a:r>
            <a:r>
              <a:rPr lang="en-US" err="1">
                <a:latin typeface="Calibri"/>
                <a:ea typeface="Calibri"/>
                <a:cs typeface="Calibri"/>
              </a:rPr>
              <a:t>Santhoshini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FEC25-EE78-5AC6-DBAD-3E1A595262CA}"/>
              </a:ext>
            </a:extLst>
          </p:cNvPr>
          <p:cNvSpPr/>
          <p:nvPr/>
        </p:nvSpPr>
        <p:spPr>
          <a:xfrm>
            <a:off x="-511044" y="-280008"/>
            <a:ext cx="1748117" cy="7676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158C4-8D87-CF6C-D992-1580C0AF39D4}"/>
              </a:ext>
            </a:extLst>
          </p:cNvPr>
          <p:cNvSpPr txBox="1"/>
          <p:nvPr/>
        </p:nvSpPr>
        <p:spPr>
          <a:xfrm>
            <a:off x="1515754" y="782674"/>
            <a:ext cx="3099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Team: Quad-Core Squad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3B78D-1137-A3FC-F182-37BBD3265110}"/>
              </a:ext>
            </a:extLst>
          </p:cNvPr>
          <p:cNvSpPr/>
          <p:nvPr/>
        </p:nvSpPr>
        <p:spPr>
          <a:xfrm>
            <a:off x="7626364" y="-280008"/>
            <a:ext cx="3350659" cy="7676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4" name="Picture 13" descr="A close-up of a stethoscope&#10;&#10;Description automatically generated">
            <a:extLst>
              <a:ext uri="{FF2B5EF4-FFF2-40B4-BE49-F238E27FC236}">
                <a16:creationId xmlns:a16="http://schemas.microsoft.com/office/drawing/2014/main" id="{69B34A82-14AA-0360-651B-427BE060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3" y="1507976"/>
            <a:ext cx="3855272" cy="3836457"/>
          </a:xfrm>
          <a:prstGeom prst="roundRect">
            <a:avLst/>
          </a:prstGeom>
        </p:spPr>
      </p:pic>
      <p:pic>
        <p:nvPicPr>
          <p:cNvPr id="15" name="Picture 14" descr="lungs&quot; Emoji - Download for free – Iconduck">
            <a:extLst>
              <a:ext uri="{FF2B5EF4-FFF2-40B4-BE49-F238E27FC236}">
                <a16:creationId xmlns:a16="http://schemas.microsoft.com/office/drawing/2014/main" id="{256F44AB-65DD-B4C9-9014-A3ECFBCF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17" y="5367740"/>
            <a:ext cx="1002713" cy="861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81957-5D2A-96C1-C448-51AB3CA60850}"/>
              </a:ext>
            </a:extLst>
          </p:cNvPr>
          <p:cNvSpPr txBox="1"/>
          <p:nvPr/>
        </p:nvSpPr>
        <p:spPr>
          <a:xfrm>
            <a:off x="4118602" y="5442998"/>
            <a:ext cx="18465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latin typeface="Calibri"/>
                <a:ea typeface="Calibri"/>
                <a:cs typeface="Calibri"/>
              </a:rPr>
              <a:t>Week-5</a:t>
            </a:r>
          </a:p>
          <a:p>
            <a:endParaRPr lang="en-US" sz="40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42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CCA6-FB78-BEFA-4620-22AC3CC9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48020"/>
          </a:xfrm>
        </p:spPr>
        <p:txBody>
          <a:bodyPr>
            <a:normAutofit fontScale="90000"/>
          </a:bodyPr>
          <a:lstStyle/>
          <a:p>
            <a:r>
              <a:rPr lang="en-US">
                <a:cs typeface="Aharoni"/>
              </a:rPr>
              <a:t>Reseach paper 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FEAE-D431-8146-BD1F-B5EBDF14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72171"/>
            <a:ext cx="9144000" cy="39268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classification using support vector machine </a:t>
            </a:r>
            <a:r>
              <a:rPr lang="en-US">
                <a:ea typeface="+mn-lt"/>
                <a:cs typeface="+mn-lt"/>
              </a:rPr>
              <a:t>February 2010 Journal of Theoretical and Applied Information Technology </a:t>
            </a:r>
            <a:r>
              <a:rPr lang="en-US">
                <a:ea typeface="+mn-lt"/>
                <a:cs typeface="+mn-lt"/>
                <a:hlinkClick r:id="rId2"/>
              </a:rPr>
              <a:t>Durgesh Srivastava</a:t>
            </a:r>
            <a:r>
              <a:rPr lang="en-US">
                <a:ea typeface="+mn-lt"/>
                <a:cs typeface="+mn-lt"/>
                <a:hlinkClick r:id="rId3"/>
              </a:rPr>
              <a:t> and Lekha Bhambhu</a:t>
            </a:r>
            <a:endParaRPr lang="en-US"/>
          </a:p>
          <a:p>
            <a:r>
              <a:rPr lang="en-US"/>
              <a:t>Support Vector Machines: Theory and Applications September</a:t>
            </a:r>
            <a:r>
              <a:rPr lang="en-US">
                <a:ea typeface="+mn-lt"/>
                <a:cs typeface="+mn-lt"/>
              </a:rPr>
              <a:t> 2001</a:t>
            </a:r>
            <a:r>
              <a:rPr lang="en-US">
                <a:ea typeface="+mn-lt"/>
                <a:cs typeface="+mn-lt"/>
                <a:hlinkClick r:id="rId4"/>
              </a:rPr>
              <a:t>Theodoros Evgeniou</a:t>
            </a:r>
            <a:r>
              <a:rPr lang="en-US">
                <a:ea typeface="+mn-lt"/>
                <a:cs typeface="+mn-lt"/>
                <a:hlinkClick r:id="rId5"/>
              </a:rPr>
              <a:t> and Massimiliano Ponti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9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F696-F93E-DD05-E656-45103F06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CNN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200E-7476-E678-47E0-B82535B2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implemented the code for the CNN model and tried to train it on a small dataset with 3 subfolders(for heart failure, asthma, and pleural effusion).</a:t>
            </a:r>
          </a:p>
          <a:p>
            <a:r>
              <a:rPr lang="en-US"/>
              <a:t>We are loading the .wav files from the database and are preprocessing by extracting the Mel spectrograms.</a:t>
            </a:r>
          </a:p>
        </p:txBody>
      </p:sp>
    </p:spTree>
    <p:extLst>
      <p:ext uri="{BB962C8B-B14F-4D97-AF65-F5344CB8AC3E}">
        <p14:creationId xmlns:p14="http://schemas.microsoft.com/office/powerpoint/2010/main" val="151606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5A77-0D6F-CA77-D406-B474D9E5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1BA7-8437-DA5C-41FE-54EAB824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4874875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code for preprocessing</a:t>
            </a:r>
            <a:br>
              <a:rPr lang="en-US"/>
            </a:br>
            <a:r>
              <a:rPr lang="en-US"/>
              <a:t>(generating Mel spectrograms)</a:t>
            </a:r>
          </a:p>
          <a:p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0235BFE-3670-826E-95FC-382CC2F3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74" y="750794"/>
            <a:ext cx="441066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17D-8BF9-3623-388D-EC304F23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83BC-1674-E13A-89F9-FF0CC305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code for training </a:t>
            </a:r>
            <a:br>
              <a:rPr lang="en-US"/>
            </a:br>
            <a:r>
              <a:rPr lang="en-US"/>
              <a:t>the CNN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77AE9-D702-0A3D-8AE2-567275F3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45" y="1713099"/>
            <a:ext cx="5647205" cy="45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9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BC0-270C-B107-446E-5F648877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33C2-6F63-1DFE-7C35-4224D44D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https://www.kaggle.com/code/pavansanagapati/a-simple-cnn-model-beginner-guide</a:t>
            </a:r>
          </a:p>
          <a:p>
            <a:r>
              <a:rPr lang="en-US">
                <a:hlinkClick r:id="rId3"/>
              </a:rPr>
              <a:t>https://www.kaggle.com/code/nilshmeier/melspectrogram-based-cnn-classification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290-EB65-7D3C-E54B-37363BD3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655342" cy="4372115"/>
          </a:xfrm>
        </p:spPr>
        <p:txBody>
          <a:bodyPr>
            <a:normAutofit/>
          </a:bodyPr>
          <a:lstStyle/>
          <a:p>
            <a:r>
              <a:rPr lang="en-US" sz="5400">
                <a:cs typeface="Aharoni"/>
              </a:rPr>
              <a:t>Long Short Term Model (LSTM)</a:t>
            </a:r>
            <a:br>
              <a:rPr lang="en-US" sz="5400">
                <a:cs typeface="Aharoni"/>
              </a:rPr>
            </a:br>
            <a:r>
              <a:rPr lang="en-US" sz="5400">
                <a:cs typeface="Aharoni"/>
              </a:rPr>
              <a:t>      (or)</a:t>
            </a:r>
            <a:br>
              <a:rPr lang="en-US" sz="5400">
                <a:cs typeface="Aharoni"/>
              </a:rPr>
            </a:br>
            <a:r>
              <a:rPr lang="en-US" sz="5400">
                <a:cs typeface="Aharoni"/>
              </a:rPr>
              <a:t>Recurrent Neural Network (RNN)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91148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4E91-3F6F-6643-2B56-F4CB909C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903011"/>
          </a:xfrm>
        </p:spPr>
        <p:txBody>
          <a:bodyPr>
            <a:normAutofit fontScale="90000"/>
          </a:bodyPr>
          <a:lstStyle/>
          <a:p>
            <a:r>
              <a:rPr lang="en-US">
                <a:cs typeface="Aharoni"/>
              </a:rPr>
              <a:t>I tried doing a sanity check on the model using 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7471-F014-526E-D4AD-59599F98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Arial"/>
                <a:cs typeface="Aharoni"/>
              </a:rPr>
              <a:t>Imdb</a:t>
            </a:r>
            <a:r>
              <a:rPr lang="en-US">
                <a:latin typeface="Arial"/>
                <a:cs typeface="Aharoni"/>
              </a:rPr>
              <a:t> reviews and sin wave generator available by default in </a:t>
            </a:r>
            <a:r>
              <a:rPr lang="en-US" err="1">
                <a:latin typeface="Arial"/>
                <a:cs typeface="Aharoni"/>
              </a:rPr>
              <a:t>tensorflow</a:t>
            </a:r>
            <a:r>
              <a:rPr lang="en-US">
                <a:latin typeface="Arial"/>
                <a:cs typeface="Aharoni"/>
              </a:rPr>
              <a:t>.</a:t>
            </a:r>
          </a:p>
          <a:p>
            <a:endParaRPr lang="en-US">
              <a:latin typeface="Arial"/>
              <a:cs typeface="Aharoni"/>
            </a:endParaRPr>
          </a:p>
          <a:p>
            <a:r>
              <a:rPr lang="en-US">
                <a:latin typeface="Arial"/>
                <a:cs typeface="Aharoni"/>
              </a:rPr>
              <a:t>(code on </a:t>
            </a:r>
            <a:r>
              <a:rPr lang="en-US" err="1">
                <a:latin typeface="Arial"/>
                <a:cs typeface="Aharoni"/>
              </a:rPr>
              <a:t>Github</a:t>
            </a:r>
            <a:r>
              <a:rPr lang="en-US">
                <a:latin typeface="Arial"/>
                <a:cs typeface="Aharoni"/>
              </a:rPr>
              <a:t> - </a:t>
            </a:r>
            <a:r>
              <a:rPr lang="en-US">
                <a:ea typeface="+mn-lt"/>
                <a:cs typeface="+mn-lt"/>
              </a:rPr>
              <a:t>https://github.com/AryanilPanja/lung_sound_recorder</a:t>
            </a:r>
            <a:r>
              <a:rPr lang="en-US">
                <a:latin typeface="Arial"/>
                <a:cs typeface="Aharon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979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686D-2348-0A9D-8AE1-36FCCEE6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9818-1716-833D-E9B1-CF0EFE0E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/>
              <a:t>Generating more data points</a:t>
            </a:r>
          </a:p>
          <a:p>
            <a:r>
              <a:rPr lang="en-US"/>
              <a:t>Improving accuracy of models using data preprocessing and parameter tuning</a:t>
            </a:r>
          </a:p>
          <a:p>
            <a:r>
              <a:rPr lang="en-US"/>
              <a:t>Recording lung sounds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8C8AA-46B8-424B-BDE8-C577CC6D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A4F6B-683D-6353-B6EE-69EB2573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29968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New hardware setup</a:t>
            </a:r>
          </a:p>
        </p:txBody>
      </p:sp>
    </p:spTree>
    <p:extLst>
      <p:ext uri="{BB962C8B-B14F-4D97-AF65-F5344CB8AC3E}">
        <p14:creationId xmlns:p14="http://schemas.microsoft.com/office/powerpoint/2010/main" val="199907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289E4-A4D5-088F-BAC4-5F7EDA38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003" y="1298266"/>
            <a:ext cx="5250030" cy="868738"/>
          </a:xfrm>
        </p:spPr>
        <p:txBody>
          <a:bodyPr>
            <a:normAutofit/>
          </a:bodyPr>
          <a:lstStyle/>
          <a:p>
            <a:r>
              <a:rPr lang="en-US"/>
              <a:t>Setup</a:t>
            </a:r>
            <a:endParaRPr lang="en-IN"/>
          </a:p>
        </p:txBody>
      </p:sp>
      <p:pic>
        <p:nvPicPr>
          <p:cNvPr id="5" name="Content Placeholder 4" descr="A hand holding a stethoscope and wires&#10;&#10;Description automatically generated">
            <a:extLst>
              <a:ext uri="{FF2B5EF4-FFF2-40B4-BE49-F238E27FC236}">
                <a16:creationId xmlns:a16="http://schemas.microsoft.com/office/drawing/2014/main" id="{A12AADE2-487F-7119-B7D1-EAB084963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8953"/>
            <a:ext cx="4766036" cy="53400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C613C5-C6B9-0387-C0EE-2A4A8484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003" y="2295525"/>
            <a:ext cx="5250030" cy="3240633"/>
          </a:xfrm>
        </p:spPr>
        <p:txBody>
          <a:bodyPr>
            <a:normAutofit fontScale="92500"/>
          </a:bodyPr>
          <a:lstStyle/>
          <a:p>
            <a:r>
              <a:rPr lang="en-US"/>
              <a:t>Added electrical tape to isolate outside noise</a:t>
            </a:r>
          </a:p>
          <a:p>
            <a:r>
              <a:rPr lang="en-US"/>
              <a:t>Tightly bound around both wires and INMP-stethoscope junction to completely cut out air flow</a:t>
            </a:r>
          </a:p>
          <a:p>
            <a:r>
              <a:rPr lang="en-US"/>
              <a:t>Cut stethoscope to ensure better sound receival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0A978-2A79-CFFC-838F-D1BC879413D1}"/>
              </a:ext>
            </a:extLst>
          </p:cNvPr>
          <p:cNvSpPr txBox="1"/>
          <p:nvPr/>
        </p:nvSpPr>
        <p:spPr>
          <a:xfrm>
            <a:off x="2173705" y="3563469"/>
            <a:ext cx="2093495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Stethoscope head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19A299-7CD2-245B-051B-C4523665F640}"/>
              </a:ext>
            </a:extLst>
          </p:cNvPr>
          <p:cNvCxnSpPr>
            <a:cxnSpLocks/>
          </p:cNvCxnSpPr>
          <p:nvPr/>
        </p:nvCxnSpPr>
        <p:spPr>
          <a:xfrm>
            <a:off x="1724527" y="3120189"/>
            <a:ext cx="449178" cy="43313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00E42C-4AE0-FA4A-6616-5B9C50C047B1}"/>
              </a:ext>
            </a:extLst>
          </p:cNvPr>
          <p:cNvSpPr txBox="1"/>
          <p:nvPr/>
        </p:nvSpPr>
        <p:spPr>
          <a:xfrm>
            <a:off x="3304610" y="2613084"/>
            <a:ext cx="91131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ESP32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A633DC-9B76-7A4D-8FB5-C45AD6070567}"/>
              </a:ext>
            </a:extLst>
          </p:cNvPr>
          <p:cNvCxnSpPr>
            <a:cxnSpLocks/>
          </p:cNvCxnSpPr>
          <p:nvPr/>
        </p:nvCxnSpPr>
        <p:spPr>
          <a:xfrm>
            <a:off x="3240505" y="1780674"/>
            <a:ext cx="519763" cy="8324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B94D98-7A27-4E61-BFAF-518308AF3363}"/>
              </a:ext>
            </a:extLst>
          </p:cNvPr>
          <p:cNvSpPr txBox="1"/>
          <p:nvPr/>
        </p:nvSpPr>
        <p:spPr>
          <a:xfrm>
            <a:off x="2293768" y="4631074"/>
            <a:ext cx="115688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INMP441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5136CA-49F1-8A39-CEF8-B7FF59E86A83}"/>
              </a:ext>
            </a:extLst>
          </p:cNvPr>
          <p:cNvCxnSpPr>
            <a:cxnSpLocks/>
          </p:cNvCxnSpPr>
          <p:nvPr/>
        </p:nvCxnSpPr>
        <p:spPr>
          <a:xfrm flipH="1" flipV="1">
            <a:off x="3450654" y="5000406"/>
            <a:ext cx="1038690" cy="28256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573AED-ADFF-A750-F569-6E2342B4520B}"/>
              </a:ext>
            </a:extLst>
          </p:cNvPr>
          <p:cNvSpPr txBox="1"/>
          <p:nvPr/>
        </p:nvSpPr>
        <p:spPr>
          <a:xfrm>
            <a:off x="4102757" y="4161740"/>
            <a:ext cx="166591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Electrical tape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5079FB-42A3-6634-C960-359A220F3258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895828" y="4531072"/>
            <a:ext cx="39884" cy="610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1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C0FF6-1C3F-0C9D-208C-D8D13D05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0668000" cy="1345115"/>
          </a:xfrm>
        </p:spPr>
        <p:txBody>
          <a:bodyPr>
            <a:normAutofit/>
          </a:bodyPr>
          <a:lstStyle/>
          <a:p>
            <a:r>
              <a:rPr lang="en-US"/>
              <a:t>Code Used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541F-B026-E09F-EBF0-44A04EE6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>
            <a:normAutofit/>
          </a:bodyPr>
          <a:lstStyle/>
          <a:p>
            <a:r>
              <a:rPr lang="en-US"/>
              <a:t>The code used for recording can be found at </a:t>
            </a:r>
            <a:r>
              <a:rPr lang="en-US">
                <a:hlinkClick r:id="rId2"/>
              </a:rPr>
              <a:t>https://github.com/AryanilPanja/lung_sound_recorder/blob/main/mic_recording_github.ino</a:t>
            </a:r>
            <a:endParaRPr lang="en-US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6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BEC06-E051-38B8-CA81-FDFF4C75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6" y="1017110"/>
            <a:ext cx="10753725" cy="8544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Recorded and filtered sound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6CE4-2A7E-38D9-64B3-F2D8BEC64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6" y="2129757"/>
            <a:ext cx="11875623" cy="43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FD9A7-1193-1121-5181-572FB2AA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29968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48431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7818-A572-858A-2368-0FFC18E9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We ran an SVM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9021-F684-F44C-1B98-E466B247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99068"/>
            <a:ext cx="9144000" cy="3899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took a dataset, labeled it accordingly and tried to run SVM. </a:t>
            </a:r>
            <a:r>
              <a:rPr lang="en-US">
                <a:ea typeface="+mn-lt"/>
                <a:cs typeface="+mn-lt"/>
              </a:rPr>
              <a:t>Dataset: </a:t>
            </a:r>
            <a:r>
              <a:rPr lang="en-US">
                <a:ea typeface="+mn-lt"/>
                <a:cs typeface="+mn-lt"/>
                <a:hlinkClick r:id="rId2"/>
              </a:rPr>
              <a:t>https://data.mendeley.com/datasets/jwyy9np4gv/3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4C90FC-0A00-EB89-525D-B189F1EE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31" y="3784831"/>
            <a:ext cx="6460145" cy="23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4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305B-D6B7-BA47-DBC7-EA28C23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892613"/>
          </a:xfrm>
        </p:spPr>
        <p:txBody>
          <a:bodyPr/>
          <a:lstStyle/>
          <a:p>
            <a:r>
              <a:rPr lang="en-US">
                <a:cs typeface="Aharoni"/>
              </a:rPr>
              <a:t>Code</a:t>
            </a:r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4C5158A-F570-BCBB-1C4A-A9962F189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142" y="309617"/>
            <a:ext cx="5693817" cy="624087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1DCDAC-0D8F-99DC-0F76-5EEE72B8AFEF}"/>
              </a:ext>
            </a:extLst>
          </p:cNvPr>
          <p:cNvSpPr txBox="1">
            <a:spLocks/>
          </p:cNvSpPr>
          <p:nvPr/>
        </p:nvSpPr>
        <p:spPr>
          <a:xfrm>
            <a:off x="1517904" y="2407356"/>
            <a:ext cx="4402669" cy="3964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Label 0 corresponds to asthma</a:t>
            </a:r>
          </a:p>
          <a:p>
            <a:r>
              <a:rPr lang="en-US"/>
              <a:t>Label 1 corresponds to heart failure</a:t>
            </a:r>
          </a:p>
          <a:p>
            <a:r>
              <a:rPr lang="en-US"/>
              <a:t>Label 2 corresponds to Pleural Effusion</a:t>
            </a:r>
          </a:p>
        </p:txBody>
      </p:sp>
    </p:spTree>
    <p:extLst>
      <p:ext uri="{BB962C8B-B14F-4D97-AF65-F5344CB8AC3E}">
        <p14:creationId xmlns:p14="http://schemas.microsoft.com/office/powerpoint/2010/main" val="193642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FCC8-7972-50B6-568F-261AB652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Code 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A369-D9D2-AF8E-FF29-9778D609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99068"/>
            <a:ext cx="9144000" cy="3899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https://medium.com/@davidfagb/understanding-the-support-vector-machine-svm-model-c8eb9bd54a97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https://www.ibm.com/docs/en/spss-modeler/18.4.0?topic=models-how-svm-works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https://www.analyticsvidhya.com/blog/2021/10/support-vector-machinessvm-a-complete-guide-for-beginners/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52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9B566DEA5DE45B384D960EFCB4243" ma:contentTypeVersion="14" ma:contentTypeDescription="Create a new document." ma:contentTypeScope="" ma:versionID="cf4d909a1d53f2585f4e6021b6156d77">
  <xsd:schema xmlns:xsd="http://www.w3.org/2001/XMLSchema" xmlns:xs="http://www.w3.org/2001/XMLSchema" xmlns:p="http://schemas.microsoft.com/office/2006/metadata/properties" xmlns:ns3="27dac72f-7da0-4dbc-952e-d49802fc955e" xmlns:ns4="b64b2e40-188f-45d8-ab6e-d1777b890d28" targetNamespace="http://schemas.microsoft.com/office/2006/metadata/properties" ma:root="true" ma:fieldsID="defdcb94f048e55c339b133acf6bd936" ns3:_="" ns4:_="">
    <xsd:import namespace="27dac72f-7da0-4dbc-952e-d49802fc955e"/>
    <xsd:import namespace="b64b2e40-188f-45d8-ab6e-d1777b890d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ac72f-7da0-4dbc-952e-d49802fc9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b2e40-188f-45d8-ab6e-d1777b890d2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dac72f-7da0-4dbc-952e-d49802fc955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B9A12-22EC-4FC6-9496-22A8A797F076}">
  <ds:schemaRefs>
    <ds:schemaRef ds:uri="27dac72f-7da0-4dbc-952e-d49802fc955e"/>
    <ds:schemaRef ds:uri="b64b2e40-188f-45d8-ab6e-d1777b890d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9A7CD2-2F98-433E-9BA1-18497976C2A9}">
  <ds:schemaRefs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64b2e40-188f-45d8-ab6e-d1777b890d28"/>
    <ds:schemaRef ds:uri="27dac72f-7da0-4dbc-952e-d49802fc955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92A0694-2097-4DF4-97F1-863CBAC84C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Lung Sound Recorder Week 4</Template>
  <TotalTime>0</TotalTime>
  <Words>415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Aptos</vt:lpstr>
      <vt:lpstr>Aptos Display</vt:lpstr>
      <vt:lpstr>Arial</vt:lpstr>
      <vt:lpstr>Avenir Next LT Pro</vt:lpstr>
      <vt:lpstr>Calibri</vt:lpstr>
      <vt:lpstr>Office Theme</vt:lpstr>
      <vt:lpstr>PrismaticVTI</vt:lpstr>
      <vt:lpstr>PowerPoint Presentation</vt:lpstr>
      <vt:lpstr>New hardware setup</vt:lpstr>
      <vt:lpstr>Setup</vt:lpstr>
      <vt:lpstr>Code Used</vt:lpstr>
      <vt:lpstr>Recorded and filtered sound</vt:lpstr>
      <vt:lpstr>Models</vt:lpstr>
      <vt:lpstr>We ran an SVM Model</vt:lpstr>
      <vt:lpstr>Code</vt:lpstr>
      <vt:lpstr>Code References</vt:lpstr>
      <vt:lpstr>Reseach paper references</vt:lpstr>
      <vt:lpstr>CNN model</vt:lpstr>
      <vt:lpstr>Code</vt:lpstr>
      <vt:lpstr>Code</vt:lpstr>
      <vt:lpstr>References</vt:lpstr>
      <vt:lpstr>Long Short Term Model (LSTM)       (or) Recurrent Neural Network (RNN)</vt:lpstr>
      <vt:lpstr>I tried doing a sanity check on the model using ....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Aryanil Panja</dc:creator>
  <cp:lastModifiedBy>Anurag Peddi</cp:lastModifiedBy>
  <cp:revision>2</cp:revision>
  <dcterms:created xsi:type="dcterms:W3CDTF">2024-10-21T19:49:13Z</dcterms:created>
  <dcterms:modified xsi:type="dcterms:W3CDTF">2024-12-04T12:09:56Z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0x0101000779B566DEA5DE45B384D960EFCB4243</vt:lpwstr>
  </property>
</Properties>
</file>