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p:scale>
          <a:sx n="78" d="100"/>
          <a:sy n="78" d="100"/>
        </p:scale>
        <p:origin x="80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97133B-59B8-4C50-962A-D2628A7B92D2}" type="datetimeFigureOut">
              <a:rPr lang="en-IN" smtClean="0"/>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BE74FB-1CE8-4FD4-9AAE-F8489340660B}" type="slidenum">
              <a:rPr lang="en-IN" smtClean="0"/>
              <a:t>‹#›</a:t>
            </a:fld>
            <a:endParaRPr lang="en-IN"/>
          </a:p>
        </p:txBody>
      </p:sp>
    </p:spTree>
    <p:extLst>
      <p:ext uri="{BB962C8B-B14F-4D97-AF65-F5344CB8AC3E}">
        <p14:creationId xmlns:p14="http://schemas.microsoft.com/office/powerpoint/2010/main" val="2356084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Image from human fibrotic tissue</a:t>
            </a:r>
            <a:endParaRPr lang="en-IN" dirty="0"/>
          </a:p>
        </p:txBody>
      </p:sp>
      <p:sp>
        <p:nvSpPr>
          <p:cNvPr id="4" name="Slide Number Placeholder 3"/>
          <p:cNvSpPr>
            <a:spLocks noGrp="1"/>
          </p:cNvSpPr>
          <p:nvPr>
            <p:ph type="sldNum" sz="quarter" idx="5"/>
          </p:nvPr>
        </p:nvSpPr>
        <p:spPr/>
        <p:txBody>
          <a:bodyPr/>
          <a:lstStyle/>
          <a:p>
            <a:fld id="{87BE74FB-1CE8-4FD4-9AAE-F8489340660B}" type="slidenum">
              <a:rPr lang="en-IN" smtClean="0"/>
              <a:t>12</a:t>
            </a:fld>
            <a:endParaRPr lang="en-IN"/>
          </a:p>
        </p:txBody>
      </p:sp>
    </p:spTree>
    <p:extLst>
      <p:ext uri="{BB962C8B-B14F-4D97-AF65-F5344CB8AC3E}">
        <p14:creationId xmlns:p14="http://schemas.microsoft.com/office/powerpoint/2010/main" val="2679343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CCCCC3-2153-456E-ABB6-588BA4D846F6}"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B7C612-1E8B-4459-A585-98C12C978817}" type="slidenum">
              <a:rPr lang="en-IN" smtClean="0"/>
              <a:t>‹#›</a:t>
            </a:fld>
            <a:endParaRPr lang="en-IN"/>
          </a:p>
        </p:txBody>
      </p:sp>
    </p:spTree>
    <p:extLst>
      <p:ext uri="{BB962C8B-B14F-4D97-AF65-F5344CB8AC3E}">
        <p14:creationId xmlns:p14="http://schemas.microsoft.com/office/powerpoint/2010/main" val="1983484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CCCCC3-2153-456E-ABB6-588BA4D846F6}"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B7C612-1E8B-4459-A585-98C12C978817}" type="slidenum">
              <a:rPr lang="en-IN" smtClean="0"/>
              <a:t>‹#›</a:t>
            </a:fld>
            <a:endParaRPr lang="en-IN"/>
          </a:p>
        </p:txBody>
      </p:sp>
    </p:spTree>
    <p:extLst>
      <p:ext uri="{BB962C8B-B14F-4D97-AF65-F5344CB8AC3E}">
        <p14:creationId xmlns:p14="http://schemas.microsoft.com/office/powerpoint/2010/main" val="2225571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CCCCC3-2153-456E-ABB6-588BA4D846F6}"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B7C612-1E8B-4459-A585-98C12C97881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86185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CCCCC3-2153-456E-ABB6-588BA4D846F6}"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B7C612-1E8B-4459-A585-98C12C978817}" type="slidenum">
              <a:rPr lang="en-IN" smtClean="0"/>
              <a:t>‹#›</a:t>
            </a:fld>
            <a:endParaRPr lang="en-IN"/>
          </a:p>
        </p:txBody>
      </p:sp>
    </p:spTree>
    <p:extLst>
      <p:ext uri="{BB962C8B-B14F-4D97-AF65-F5344CB8AC3E}">
        <p14:creationId xmlns:p14="http://schemas.microsoft.com/office/powerpoint/2010/main" val="2482017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CCCCC3-2153-456E-ABB6-588BA4D846F6}"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B7C612-1E8B-4459-A585-98C12C97881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86684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CCCCC3-2153-456E-ABB6-588BA4D846F6}"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B7C612-1E8B-4459-A585-98C12C978817}" type="slidenum">
              <a:rPr lang="en-IN" smtClean="0"/>
              <a:t>‹#›</a:t>
            </a:fld>
            <a:endParaRPr lang="en-IN"/>
          </a:p>
        </p:txBody>
      </p:sp>
    </p:spTree>
    <p:extLst>
      <p:ext uri="{BB962C8B-B14F-4D97-AF65-F5344CB8AC3E}">
        <p14:creationId xmlns:p14="http://schemas.microsoft.com/office/powerpoint/2010/main" val="1009138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CCCCC3-2153-456E-ABB6-588BA4D846F6}"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B7C612-1E8B-4459-A585-98C12C978817}" type="slidenum">
              <a:rPr lang="en-IN" smtClean="0"/>
              <a:t>‹#›</a:t>
            </a:fld>
            <a:endParaRPr lang="en-IN"/>
          </a:p>
        </p:txBody>
      </p:sp>
    </p:spTree>
    <p:extLst>
      <p:ext uri="{BB962C8B-B14F-4D97-AF65-F5344CB8AC3E}">
        <p14:creationId xmlns:p14="http://schemas.microsoft.com/office/powerpoint/2010/main" val="12394443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CCCCC3-2153-456E-ABB6-588BA4D846F6}"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B7C612-1E8B-4459-A585-98C12C978817}" type="slidenum">
              <a:rPr lang="en-IN" smtClean="0"/>
              <a:t>‹#›</a:t>
            </a:fld>
            <a:endParaRPr lang="en-IN"/>
          </a:p>
        </p:txBody>
      </p:sp>
    </p:spTree>
    <p:extLst>
      <p:ext uri="{BB962C8B-B14F-4D97-AF65-F5344CB8AC3E}">
        <p14:creationId xmlns:p14="http://schemas.microsoft.com/office/powerpoint/2010/main" val="2619634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CCCCC3-2153-456E-ABB6-588BA4D846F6}"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B7C612-1E8B-4459-A585-98C12C978817}" type="slidenum">
              <a:rPr lang="en-IN" smtClean="0"/>
              <a:t>‹#›</a:t>
            </a:fld>
            <a:endParaRPr lang="en-IN"/>
          </a:p>
        </p:txBody>
      </p:sp>
    </p:spTree>
    <p:extLst>
      <p:ext uri="{BB962C8B-B14F-4D97-AF65-F5344CB8AC3E}">
        <p14:creationId xmlns:p14="http://schemas.microsoft.com/office/powerpoint/2010/main" val="1433917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CCCCC3-2153-456E-ABB6-588BA4D846F6}"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B7C612-1E8B-4459-A585-98C12C978817}" type="slidenum">
              <a:rPr lang="en-IN" smtClean="0"/>
              <a:t>‹#›</a:t>
            </a:fld>
            <a:endParaRPr lang="en-IN"/>
          </a:p>
        </p:txBody>
      </p:sp>
    </p:spTree>
    <p:extLst>
      <p:ext uri="{BB962C8B-B14F-4D97-AF65-F5344CB8AC3E}">
        <p14:creationId xmlns:p14="http://schemas.microsoft.com/office/powerpoint/2010/main" val="285111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CCCCC3-2153-456E-ABB6-588BA4D846F6}"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B7C612-1E8B-4459-A585-98C12C978817}" type="slidenum">
              <a:rPr lang="en-IN" smtClean="0"/>
              <a:t>‹#›</a:t>
            </a:fld>
            <a:endParaRPr lang="en-IN"/>
          </a:p>
        </p:txBody>
      </p:sp>
    </p:spTree>
    <p:extLst>
      <p:ext uri="{BB962C8B-B14F-4D97-AF65-F5344CB8AC3E}">
        <p14:creationId xmlns:p14="http://schemas.microsoft.com/office/powerpoint/2010/main" val="591279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CCCCC3-2153-456E-ABB6-588BA4D846F6}" type="datetimeFigureOut">
              <a:rPr lang="en-IN" smtClean="0"/>
              <a:t>12-04-2024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B7C612-1E8B-4459-A585-98C12C978817}" type="slidenum">
              <a:rPr lang="en-IN" smtClean="0"/>
              <a:t>‹#›</a:t>
            </a:fld>
            <a:endParaRPr lang="en-IN"/>
          </a:p>
        </p:txBody>
      </p:sp>
    </p:spTree>
    <p:extLst>
      <p:ext uri="{BB962C8B-B14F-4D97-AF65-F5344CB8AC3E}">
        <p14:creationId xmlns:p14="http://schemas.microsoft.com/office/powerpoint/2010/main" val="2274940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CCCCC3-2153-456E-ABB6-588BA4D846F6}" type="datetimeFigureOut">
              <a:rPr lang="en-IN" smtClean="0"/>
              <a:t>12-04-2024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B7C612-1E8B-4459-A585-98C12C978817}" type="slidenum">
              <a:rPr lang="en-IN" smtClean="0"/>
              <a:t>‹#›</a:t>
            </a:fld>
            <a:endParaRPr lang="en-IN"/>
          </a:p>
        </p:txBody>
      </p:sp>
    </p:spTree>
    <p:extLst>
      <p:ext uri="{BB962C8B-B14F-4D97-AF65-F5344CB8AC3E}">
        <p14:creationId xmlns:p14="http://schemas.microsoft.com/office/powerpoint/2010/main" val="1262979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CCCCC3-2153-456E-ABB6-588BA4D846F6}" type="datetimeFigureOut">
              <a:rPr lang="en-IN" smtClean="0"/>
              <a:t>12-04-2024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6B7C612-1E8B-4459-A585-98C12C978817}" type="slidenum">
              <a:rPr lang="en-IN" smtClean="0"/>
              <a:t>‹#›</a:t>
            </a:fld>
            <a:endParaRPr lang="en-IN"/>
          </a:p>
        </p:txBody>
      </p:sp>
    </p:spTree>
    <p:extLst>
      <p:ext uri="{BB962C8B-B14F-4D97-AF65-F5344CB8AC3E}">
        <p14:creationId xmlns:p14="http://schemas.microsoft.com/office/powerpoint/2010/main" val="1884975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CCCCC3-2153-456E-ABB6-588BA4D846F6}"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B7C612-1E8B-4459-A585-98C12C978817}" type="slidenum">
              <a:rPr lang="en-IN" smtClean="0"/>
              <a:t>‹#›</a:t>
            </a:fld>
            <a:endParaRPr lang="en-IN"/>
          </a:p>
        </p:txBody>
      </p:sp>
    </p:spTree>
    <p:extLst>
      <p:ext uri="{BB962C8B-B14F-4D97-AF65-F5344CB8AC3E}">
        <p14:creationId xmlns:p14="http://schemas.microsoft.com/office/powerpoint/2010/main" val="3737021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B7C612-1E8B-4459-A585-98C12C978817}" type="slidenum">
              <a:rPr lang="en-IN" smtClean="0"/>
              <a:t>‹#›</a:t>
            </a:fld>
            <a:endParaRPr lang="en-IN"/>
          </a:p>
        </p:txBody>
      </p:sp>
      <p:sp>
        <p:nvSpPr>
          <p:cNvPr id="5" name="Date Placeholder 4"/>
          <p:cNvSpPr>
            <a:spLocks noGrp="1"/>
          </p:cNvSpPr>
          <p:nvPr>
            <p:ph type="dt" sz="half" idx="10"/>
          </p:nvPr>
        </p:nvSpPr>
        <p:spPr/>
        <p:txBody>
          <a:bodyPr/>
          <a:lstStyle/>
          <a:p>
            <a:fld id="{C3CCCCC3-2153-456E-ABB6-588BA4D846F6}" type="datetimeFigureOut">
              <a:rPr lang="en-IN" smtClean="0"/>
              <a:t>12-04-2024</a:t>
            </a:fld>
            <a:endParaRPr lang="en-IN"/>
          </a:p>
        </p:txBody>
      </p:sp>
    </p:spTree>
    <p:extLst>
      <p:ext uri="{BB962C8B-B14F-4D97-AF65-F5344CB8AC3E}">
        <p14:creationId xmlns:p14="http://schemas.microsoft.com/office/powerpoint/2010/main" val="58062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CCCCC3-2153-456E-ABB6-588BA4D846F6}" type="datetimeFigureOut">
              <a:rPr lang="en-IN" smtClean="0"/>
              <a:t>12-04-2024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6B7C612-1E8B-4459-A585-98C12C978817}" type="slidenum">
              <a:rPr lang="en-IN" smtClean="0"/>
              <a:t>‹#›</a:t>
            </a:fld>
            <a:endParaRPr lang="en-IN"/>
          </a:p>
        </p:txBody>
      </p:sp>
    </p:spTree>
    <p:extLst>
      <p:ext uri="{BB962C8B-B14F-4D97-AF65-F5344CB8AC3E}">
        <p14:creationId xmlns:p14="http://schemas.microsoft.com/office/powerpoint/2010/main" val="171598181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1038/nmeth818"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hyperlink" Target="https://doi.org/10.1038/nmeth818"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researchgate.net/figure/Two-photon-excitation-fluorescence-TPEF-and-second-harmonic-generation-SHG-in-human_fig2_265474661"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en-academic.com/dic.nsf/enwiki/418097"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hyperlink" Target="https://www.ncbi.nlm.nih.gov/pmc/articles/PMC5653719/"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oi.org/10.1038/nmeth818"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242D9-ABB5-5B2A-F54D-143CDC842723}"/>
              </a:ext>
            </a:extLst>
          </p:cNvPr>
          <p:cNvSpPr>
            <a:spLocks noGrp="1"/>
          </p:cNvSpPr>
          <p:nvPr>
            <p:ph type="ctrTitle"/>
          </p:nvPr>
        </p:nvSpPr>
        <p:spPr>
          <a:xfrm>
            <a:off x="1507067" y="2148895"/>
            <a:ext cx="7766936" cy="1646302"/>
          </a:xfrm>
        </p:spPr>
        <p:txBody>
          <a:bodyPr/>
          <a:lstStyle/>
          <a:p>
            <a:r>
              <a:rPr lang="en-GB" dirty="0"/>
              <a:t>Two-Photon Microscopy</a:t>
            </a:r>
            <a:endParaRPr lang="en-IN" dirty="0"/>
          </a:p>
        </p:txBody>
      </p:sp>
      <p:sp>
        <p:nvSpPr>
          <p:cNvPr id="3" name="Subtitle 2">
            <a:extLst>
              <a:ext uri="{FF2B5EF4-FFF2-40B4-BE49-F238E27FC236}">
                <a16:creationId xmlns:a16="http://schemas.microsoft.com/office/drawing/2014/main" id="{E8432DD8-465F-70FA-DF1F-C31FF441989B}"/>
              </a:ext>
            </a:extLst>
          </p:cNvPr>
          <p:cNvSpPr>
            <a:spLocks noGrp="1"/>
          </p:cNvSpPr>
          <p:nvPr>
            <p:ph type="subTitle" idx="1"/>
          </p:nvPr>
        </p:nvSpPr>
        <p:spPr/>
        <p:txBody>
          <a:bodyPr>
            <a:normAutofit lnSpcReduction="10000"/>
          </a:bodyPr>
          <a:lstStyle/>
          <a:p>
            <a:r>
              <a:rPr lang="en-GB" dirty="0"/>
              <a:t>Anurag Abhijit Pendse</a:t>
            </a:r>
          </a:p>
          <a:p>
            <a:r>
              <a:rPr lang="en-GB" dirty="0"/>
              <a:t>200260008</a:t>
            </a:r>
          </a:p>
          <a:p>
            <a:r>
              <a:rPr lang="en-GB" dirty="0"/>
              <a:t>BB655 Course Seminar</a:t>
            </a:r>
            <a:endParaRPr lang="en-IN" dirty="0"/>
          </a:p>
        </p:txBody>
      </p:sp>
    </p:spTree>
    <p:extLst>
      <p:ext uri="{BB962C8B-B14F-4D97-AF65-F5344CB8AC3E}">
        <p14:creationId xmlns:p14="http://schemas.microsoft.com/office/powerpoint/2010/main" val="523924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6242E-A92E-2FDA-2BE8-57FC6F17BB62}"/>
              </a:ext>
            </a:extLst>
          </p:cNvPr>
          <p:cNvSpPr>
            <a:spLocks noGrp="1"/>
          </p:cNvSpPr>
          <p:nvPr>
            <p:ph type="title"/>
          </p:nvPr>
        </p:nvSpPr>
        <p:spPr/>
        <p:txBody>
          <a:bodyPr/>
          <a:lstStyle/>
          <a:p>
            <a:r>
              <a:rPr lang="en-GB" dirty="0"/>
              <a:t>Biological Applications</a:t>
            </a:r>
            <a:endParaRPr lang="en-IN" dirty="0"/>
          </a:p>
        </p:txBody>
      </p:sp>
      <p:sp>
        <p:nvSpPr>
          <p:cNvPr id="3" name="Content Placeholder 2">
            <a:extLst>
              <a:ext uri="{FF2B5EF4-FFF2-40B4-BE49-F238E27FC236}">
                <a16:creationId xmlns:a16="http://schemas.microsoft.com/office/drawing/2014/main" id="{D56E98AD-B183-5E74-3E68-90F44FC9281D}"/>
              </a:ext>
            </a:extLst>
          </p:cNvPr>
          <p:cNvSpPr>
            <a:spLocks noGrp="1"/>
          </p:cNvSpPr>
          <p:nvPr>
            <p:ph idx="1"/>
          </p:nvPr>
        </p:nvSpPr>
        <p:spPr>
          <a:xfrm>
            <a:off x="963560" y="1930400"/>
            <a:ext cx="5213279" cy="3880773"/>
          </a:xfrm>
        </p:spPr>
        <p:txBody>
          <a:bodyPr/>
          <a:lstStyle/>
          <a:p>
            <a:r>
              <a:rPr lang="en-GB" dirty="0"/>
              <a:t>The two photon excited fluorescence emission is isotropic and is seen in the epi and trans collection modes</a:t>
            </a:r>
          </a:p>
          <a:p>
            <a:endParaRPr lang="en-GB" dirty="0"/>
          </a:p>
          <a:p>
            <a:endParaRPr lang="en-GB" dirty="0"/>
          </a:p>
          <a:p>
            <a:r>
              <a:rPr lang="en-GB" dirty="0"/>
              <a:t>The 2HG and CARS emissions are seen only in the trans-collection mode</a:t>
            </a:r>
          </a:p>
          <a:p>
            <a:endParaRPr lang="en-IN" dirty="0"/>
          </a:p>
        </p:txBody>
      </p:sp>
      <p:pic>
        <p:nvPicPr>
          <p:cNvPr id="5" name="Picture 4">
            <a:extLst>
              <a:ext uri="{FF2B5EF4-FFF2-40B4-BE49-F238E27FC236}">
                <a16:creationId xmlns:a16="http://schemas.microsoft.com/office/drawing/2014/main" id="{468CE2A2-4CCD-0847-4FDF-D2684631EEAC}"/>
              </a:ext>
            </a:extLst>
          </p:cNvPr>
          <p:cNvPicPr>
            <a:picLocks noChangeAspect="1"/>
          </p:cNvPicPr>
          <p:nvPr/>
        </p:nvPicPr>
        <p:blipFill>
          <a:blip r:embed="rId2"/>
          <a:stretch>
            <a:fillRect/>
          </a:stretch>
        </p:blipFill>
        <p:spPr>
          <a:xfrm>
            <a:off x="6372149" y="1508008"/>
            <a:ext cx="3598976" cy="4779635"/>
          </a:xfrm>
          <a:prstGeom prst="rect">
            <a:avLst/>
          </a:prstGeom>
        </p:spPr>
      </p:pic>
      <p:sp>
        <p:nvSpPr>
          <p:cNvPr id="4" name="TextBox 3">
            <a:extLst>
              <a:ext uri="{FF2B5EF4-FFF2-40B4-BE49-F238E27FC236}">
                <a16:creationId xmlns:a16="http://schemas.microsoft.com/office/drawing/2014/main" id="{E9E48330-6B4A-71EA-00F6-13F509F648D8}"/>
              </a:ext>
            </a:extLst>
          </p:cNvPr>
          <p:cNvSpPr txBox="1"/>
          <p:nvPr/>
        </p:nvSpPr>
        <p:spPr>
          <a:xfrm>
            <a:off x="481781" y="6351639"/>
            <a:ext cx="2300748" cy="338554"/>
          </a:xfrm>
          <a:prstGeom prst="rect">
            <a:avLst/>
          </a:prstGeom>
          <a:noFill/>
        </p:spPr>
        <p:txBody>
          <a:bodyPr wrap="square" rtlCol="0">
            <a:spAutoFit/>
          </a:bodyPr>
          <a:lstStyle/>
          <a:p>
            <a:r>
              <a:rPr lang="en-IN" sz="800" b="0" i="0" dirty="0">
                <a:solidFill>
                  <a:srgbClr val="222222"/>
                </a:solidFill>
                <a:effectLst/>
                <a:highlight>
                  <a:srgbClr val="FFFFFF"/>
                </a:highlight>
                <a:hlinkClick r:id="rId3"/>
              </a:rPr>
              <a:t>https://doi.org/10.1038/nmeth818</a:t>
            </a:r>
            <a:endParaRPr lang="en-IN" sz="800" b="0" i="0" dirty="0">
              <a:solidFill>
                <a:srgbClr val="222222"/>
              </a:solidFill>
              <a:effectLst/>
              <a:highlight>
                <a:srgbClr val="FFFFFF"/>
              </a:highlight>
            </a:endParaRPr>
          </a:p>
          <a:p>
            <a:endParaRPr lang="en-IN" sz="800" dirty="0"/>
          </a:p>
        </p:txBody>
      </p:sp>
    </p:spTree>
    <p:extLst>
      <p:ext uri="{BB962C8B-B14F-4D97-AF65-F5344CB8AC3E}">
        <p14:creationId xmlns:p14="http://schemas.microsoft.com/office/powerpoint/2010/main" val="100875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BF6CC-BCAC-D72B-8751-8E15FC77237D}"/>
              </a:ext>
            </a:extLst>
          </p:cNvPr>
          <p:cNvSpPr>
            <a:spLocks noGrp="1"/>
          </p:cNvSpPr>
          <p:nvPr>
            <p:ph type="title"/>
          </p:nvPr>
        </p:nvSpPr>
        <p:spPr/>
        <p:txBody>
          <a:bodyPr/>
          <a:lstStyle/>
          <a:p>
            <a:r>
              <a:rPr lang="en-GB" dirty="0"/>
              <a:t>Advantages of non-linear optics</a:t>
            </a:r>
            <a:endParaRPr lang="en-IN" dirty="0"/>
          </a:p>
        </p:txBody>
      </p:sp>
      <p:sp>
        <p:nvSpPr>
          <p:cNvPr id="3" name="Content Placeholder 2">
            <a:extLst>
              <a:ext uri="{FF2B5EF4-FFF2-40B4-BE49-F238E27FC236}">
                <a16:creationId xmlns:a16="http://schemas.microsoft.com/office/drawing/2014/main" id="{9B0042B3-5379-A8A9-7A9D-428BB090D326}"/>
              </a:ext>
            </a:extLst>
          </p:cNvPr>
          <p:cNvSpPr>
            <a:spLocks noGrp="1"/>
          </p:cNvSpPr>
          <p:nvPr>
            <p:ph idx="1"/>
          </p:nvPr>
        </p:nvSpPr>
        <p:spPr/>
        <p:txBody>
          <a:bodyPr/>
          <a:lstStyle/>
          <a:p>
            <a:r>
              <a:rPr lang="en-GB" dirty="0"/>
              <a:t>We have the signal strength due to non-linear effects to be super-linear with intensity (For an n photon process)</a:t>
            </a:r>
          </a:p>
          <a:p>
            <a:endParaRPr lang="en-GB" dirty="0"/>
          </a:p>
          <a:p>
            <a:endParaRPr lang="en-GB" dirty="0"/>
          </a:p>
          <a:p>
            <a:endParaRPr lang="en-GB" dirty="0"/>
          </a:p>
          <a:p>
            <a:r>
              <a:rPr lang="en-GB" dirty="0"/>
              <a:t>Thus, the entire signal is generated in the focal region</a:t>
            </a:r>
            <a:endParaRPr lang="en-IN" dirty="0"/>
          </a:p>
        </p:txBody>
      </p:sp>
      <p:pic>
        <p:nvPicPr>
          <p:cNvPr id="3074" name="Picture 2">
            <a:extLst>
              <a:ext uri="{FF2B5EF4-FFF2-40B4-BE49-F238E27FC236}">
                <a16:creationId xmlns:a16="http://schemas.microsoft.com/office/drawing/2014/main" id="{867E25EE-F5A4-15A4-E235-B8CA541140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9986" y="2928859"/>
            <a:ext cx="1968295" cy="50014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E80B3D7-9C37-A269-365D-A169CB637399}"/>
              </a:ext>
            </a:extLst>
          </p:cNvPr>
          <p:cNvPicPr>
            <a:picLocks noChangeAspect="1"/>
          </p:cNvPicPr>
          <p:nvPr/>
        </p:nvPicPr>
        <p:blipFill>
          <a:blip r:embed="rId3"/>
          <a:stretch>
            <a:fillRect/>
          </a:stretch>
        </p:blipFill>
        <p:spPr>
          <a:xfrm>
            <a:off x="4689986" y="4609314"/>
            <a:ext cx="2247036" cy="2085024"/>
          </a:xfrm>
          <a:prstGeom prst="rect">
            <a:avLst/>
          </a:prstGeom>
        </p:spPr>
      </p:pic>
      <p:sp>
        <p:nvSpPr>
          <p:cNvPr id="4" name="TextBox 3">
            <a:extLst>
              <a:ext uri="{FF2B5EF4-FFF2-40B4-BE49-F238E27FC236}">
                <a16:creationId xmlns:a16="http://schemas.microsoft.com/office/drawing/2014/main" id="{599F7ECB-D090-8D99-167F-15D0121060C6}"/>
              </a:ext>
            </a:extLst>
          </p:cNvPr>
          <p:cNvSpPr txBox="1"/>
          <p:nvPr/>
        </p:nvSpPr>
        <p:spPr>
          <a:xfrm>
            <a:off x="481781" y="6351639"/>
            <a:ext cx="2300748" cy="338554"/>
          </a:xfrm>
          <a:prstGeom prst="rect">
            <a:avLst/>
          </a:prstGeom>
          <a:noFill/>
        </p:spPr>
        <p:txBody>
          <a:bodyPr wrap="square" rtlCol="0">
            <a:spAutoFit/>
          </a:bodyPr>
          <a:lstStyle/>
          <a:p>
            <a:r>
              <a:rPr lang="en-IN" sz="800" b="0" i="0" dirty="0">
                <a:solidFill>
                  <a:srgbClr val="222222"/>
                </a:solidFill>
                <a:effectLst/>
                <a:highlight>
                  <a:srgbClr val="FFFFFF"/>
                </a:highlight>
                <a:hlinkClick r:id="rId4"/>
              </a:rPr>
              <a:t>https://doi.org/10.1038/nmeth818</a:t>
            </a:r>
            <a:endParaRPr lang="en-IN" sz="800" b="0" i="0" dirty="0">
              <a:solidFill>
                <a:srgbClr val="222222"/>
              </a:solidFill>
              <a:effectLst/>
              <a:highlight>
                <a:srgbClr val="FFFFFF"/>
              </a:highlight>
            </a:endParaRPr>
          </a:p>
          <a:p>
            <a:endParaRPr lang="en-IN" sz="800" dirty="0"/>
          </a:p>
        </p:txBody>
      </p:sp>
    </p:spTree>
    <p:extLst>
      <p:ext uri="{BB962C8B-B14F-4D97-AF65-F5344CB8AC3E}">
        <p14:creationId xmlns:p14="http://schemas.microsoft.com/office/powerpoint/2010/main" val="2379111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28DBC-D930-88F2-18D4-CC1647EA44D3}"/>
              </a:ext>
            </a:extLst>
          </p:cNvPr>
          <p:cNvSpPr>
            <a:spLocks noGrp="1"/>
          </p:cNvSpPr>
          <p:nvPr>
            <p:ph type="title"/>
          </p:nvPr>
        </p:nvSpPr>
        <p:spPr/>
        <p:txBody>
          <a:bodyPr/>
          <a:lstStyle/>
          <a:p>
            <a:r>
              <a:rPr lang="en-GB" dirty="0"/>
              <a:t>Advantages of non-linear optics</a:t>
            </a:r>
            <a:endParaRPr lang="en-IN" dirty="0"/>
          </a:p>
        </p:txBody>
      </p:sp>
      <p:sp>
        <p:nvSpPr>
          <p:cNvPr id="3" name="Content Placeholder 2">
            <a:extLst>
              <a:ext uri="{FF2B5EF4-FFF2-40B4-BE49-F238E27FC236}">
                <a16:creationId xmlns:a16="http://schemas.microsoft.com/office/drawing/2014/main" id="{9591EAA6-4FCA-5CA0-D351-04CEF16BB6D5}"/>
              </a:ext>
            </a:extLst>
          </p:cNvPr>
          <p:cNvSpPr>
            <a:spLocks noGrp="1"/>
          </p:cNvSpPr>
          <p:nvPr>
            <p:ph idx="1"/>
          </p:nvPr>
        </p:nvSpPr>
        <p:spPr/>
        <p:txBody>
          <a:bodyPr/>
          <a:lstStyle/>
          <a:p>
            <a:r>
              <a:rPr lang="en-GB" dirty="0"/>
              <a:t>SHG emissions preserve phase and generate speckles, which can be imaged and analysed separately.</a:t>
            </a:r>
          </a:p>
          <a:p>
            <a:r>
              <a:rPr lang="en-IN" dirty="0"/>
              <a:t>SHG can be used to image ordered structures in tissues</a:t>
            </a:r>
          </a:p>
        </p:txBody>
      </p:sp>
      <p:pic>
        <p:nvPicPr>
          <p:cNvPr id="5" name="Picture 4">
            <a:extLst>
              <a:ext uri="{FF2B5EF4-FFF2-40B4-BE49-F238E27FC236}">
                <a16:creationId xmlns:a16="http://schemas.microsoft.com/office/drawing/2014/main" id="{93AE880F-5981-14DA-E86C-B43300C252AE}"/>
              </a:ext>
            </a:extLst>
          </p:cNvPr>
          <p:cNvPicPr>
            <a:picLocks noChangeAspect="1"/>
          </p:cNvPicPr>
          <p:nvPr/>
        </p:nvPicPr>
        <p:blipFill>
          <a:blip r:embed="rId3"/>
          <a:stretch>
            <a:fillRect/>
          </a:stretch>
        </p:blipFill>
        <p:spPr>
          <a:xfrm>
            <a:off x="3562463" y="3429000"/>
            <a:ext cx="4540269" cy="3208576"/>
          </a:xfrm>
          <a:prstGeom prst="rect">
            <a:avLst/>
          </a:prstGeom>
        </p:spPr>
      </p:pic>
      <p:sp>
        <p:nvSpPr>
          <p:cNvPr id="6" name="TextBox 5">
            <a:extLst>
              <a:ext uri="{FF2B5EF4-FFF2-40B4-BE49-F238E27FC236}">
                <a16:creationId xmlns:a16="http://schemas.microsoft.com/office/drawing/2014/main" id="{C3ADEC27-8573-90DD-CBF2-40B43FAFA732}"/>
              </a:ext>
            </a:extLst>
          </p:cNvPr>
          <p:cNvSpPr txBox="1"/>
          <p:nvPr/>
        </p:nvSpPr>
        <p:spPr>
          <a:xfrm>
            <a:off x="530942" y="6499123"/>
            <a:ext cx="9901084" cy="338554"/>
          </a:xfrm>
          <a:prstGeom prst="rect">
            <a:avLst/>
          </a:prstGeom>
          <a:noFill/>
        </p:spPr>
        <p:txBody>
          <a:bodyPr wrap="square" rtlCol="0">
            <a:spAutoFit/>
          </a:bodyPr>
          <a:lstStyle/>
          <a:p>
            <a:r>
              <a:rPr lang="en-IN" sz="800" dirty="0">
                <a:hlinkClick r:id="rId4"/>
              </a:rPr>
              <a:t>https://www.researchgate.net/figure/Two-photon-excitation-fluorescence-TPEF-and-second-harmonic-generation-SHG-in-human_fig2_265474661</a:t>
            </a:r>
            <a:endParaRPr lang="en-IN" sz="800" dirty="0"/>
          </a:p>
          <a:p>
            <a:endParaRPr lang="en-IN" sz="800" dirty="0"/>
          </a:p>
        </p:txBody>
      </p:sp>
    </p:spTree>
    <p:extLst>
      <p:ext uri="{BB962C8B-B14F-4D97-AF65-F5344CB8AC3E}">
        <p14:creationId xmlns:p14="http://schemas.microsoft.com/office/powerpoint/2010/main" val="3833291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3058D7-EAC5-7CAC-023D-AE238A390A1F}"/>
              </a:ext>
            </a:extLst>
          </p:cNvPr>
          <p:cNvSpPr txBox="1"/>
          <p:nvPr/>
        </p:nvSpPr>
        <p:spPr>
          <a:xfrm>
            <a:off x="3741174" y="3075057"/>
            <a:ext cx="4709652" cy="707886"/>
          </a:xfrm>
          <a:prstGeom prst="rect">
            <a:avLst/>
          </a:prstGeom>
          <a:noFill/>
        </p:spPr>
        <p:txBody>
          <a:bodyPr wrap="square" rtlCol="0">
            <a:spAutoFit/>
          </a:bodyPr>
          <a:lstStyle/>
          <a:p>
            <a:pPr algn="ctr"/>
            <a:r>
              <a:rPr lang="en-GB" sz="4000" dirty="0"/>
              <a:t>Questions?</a:t>
            </a:r>
            <a:endParaRPr lang="en-IN" sz="4000" dirty="0"/>
          </a:p>
        </p:txBody>
      </p:sp>
    </p:spTree>
    <p:extLst>
      <p:ext uri="{BB962C8B-B14F-4D97-AF65-F5344CB8AC3E}">
        <p14:creationId xmlns:p14="http://schemas.microsoft.com/office/powerpoint/2010/main" val="1272015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5055A7-0971-D8F7-4D7E-46AC275C18F3}"/>
              </a:ext>
            </a:extLst>
          </p:cNvPr>
          <p:cNvSpPr txBox="1"/>
          <p:nvPr/>
        </p:nvSpPr>
        <p:spPr>
          <a:xfrm>
            <a:off x="2172929" y="3075057"/>
            <a:ext cx="7177548" cy="707886"/>
          </a:xfrm>
          <a:prstGeom prst="rect">
            <a:avLst/>
          </a:prstGeom>
          <a:noFill/>
        </p:spPr>
        <p:txBody>
          <a:bodyPr wrap="square" rtlCol="0">
            <a:spAutoFit/>
          </a:bodyPr>
          <a:lstStyle/>
          <a:p>
            <a:pPr algn="ctr"/>
            <a:r>
              <a:rPr lang="en-GB" sz="4000" dirty="0"/>
              <a:t>Thank You</a:t>
            </a:r>
            <a:endParaRPr lang="en-IN" sz="4000" dirty="0"/>
          </a:p>
        </p:txBody>
      </p:sp>
    </p:spTree>
    <p:extLst>
      <p:ext uri="{BB962C8B-B14F-4D97-AF65-F5344CB8AC3E}">
        <p14:creationId xmlns:p14="http://schemas.microsoft.com/office/powerpoint/2010/main" val="3130727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39EA5-5604-1C21-FC34-10AE018AE6AF}"/>
              </a:ext>
            </a:extLst>
          </p:cNvPr>
          <p:cNvSpPr>
            <a:spLocks noGrp="1"/>
          </p:cNvSpPr>
          <p:nvPr>
            <p:ph type="title"/>
          </p:nvPr>
        </p:nvSpPr>
        <p:spPr/>
        <p:txBody>
          <a:bodyPr/>
          <a:lstStyle/>
          <a:p>
            <a:r>
              <a:rPr lang="en-GB" dirty="0"/>
              <a:t>Non-linear optics</a:t>
            </a:r>
            <a:endParaRPr lang="en-IN" dirty="0"/>
          </a:p>
        </p:txBody>
      </p:sp>
      <p:sp>
        <p:nvSpPr>
          <p:cNvPr id="3" name="Content Placeholder 2">
            <a:extLst>
              <a:ext uri="{FF2B5EF4-FFF2-40B4-BE49-F238E27FC236}">
                <a16:creationId xmlns:a16="http://schemas.microsoft.com/office/drawing/2014/main" id="{3E82F3F2-02A4-28F5-FEBE-BB832090E9DA}"/>
              </a:ext>
            </a:extLst>
          </p:cNvPr>
          <p:cNvSpPr>
            <a:spLocks noGrp="1"/>
          </p:cNvSpPr>
          <p:nvPr>
            <p:ph idx="1"/>
          </p:nvPr>
        </p:nvSpPr>
        <p:spPr/>
        <p:txBody>
          <a:bodyPr/>
          <a:lstStyle/>
          <a:p>
            <a:r>
              <a:rPr lang="en-GB" dirty="0"/>
              <a:t>All of the optics we have seen in this course has been based on the linear response of materials to incoming radiation (Scattering and absorption were investigated in the linear regime).</a:t>
            </a:r>
          </a:p>
          <a:p>
            <a:r>
              <a:rPr lang="en-GB" dirty="0"/>
              <a:t>Material properties allow us to go beyond the dominant linear optics regime and explore non-linear its responses to incoming radiation.</a:t>
            </a:r>
          </a:p>
          <a:p>
            <a:r>
              <a:rPr lang="en-GB" dirty="0"/>
              <a:t>These properties can be used (spoiler alert: they are more widely used than you think) to our advantage to circumvent issues arising due to linear optics.</a:t>
            </a:r>
          </a:p>
          <a:p>
            <a:pPr marL="0" indent="0">
              <a:buNone/>
            </a:pPr>
            <a:endParaRPr lang="en-GB" dirty="0"/>
          </a:p>
          <a:p>
            <a:endParaRPr lang="en-GB" dirty="0"/>
          </a:p>
          <a:p>
            <a:endParaRPr lang="en-GB" dirty="0"/>
          </a:p>
        </p:txBody>
      </p:sp>
      <p:pic>
        <p:nvPicPr>
          <p:cNvPr id="5" name="Picture 4">
            <a:extLst>
              <a:ext uri="{FF2B5EF4-FFF2-40B4-BE49-F238E27FC236}">
                <a16:creationId xmlns:a16="http://schemas.microsoft.com/office/drawing/2014/main" id="{B637525E-3E88-E051-5A23-485EFA65878D}"/>
              </a:ext>
            </a:extLst>
          </p:cNvPr>
          <p:cNvPicPr>
            <a:picLocks noChangeAspect="1"/>
          </p:cNvPicPr>
          <p:nvPr/>
        </p:nvPicPr>
        <p:blipFill>
          <a:blip r:embed="rId2"/>
          <a:stretch>
            <a:fillRect/>
          </a:stretch>
        </p:blipFill>
        <p:spPr>
          <a:xfrm>
            <a:off x="4277032" y="4636588"/>
            <a:ext cx="3020722" cy="1526429"/>
          </a:xfrm>
          <a:prstGeom prst="rect">
            <a:avLst/>
          </a:prstGeom>
        </p:spPr>
      </p:pic>
      <p:sp>
        <p:nvSpPr>
          <p:cNvPr id="6" name="TextBox 5">
            <a:extLst>
              <a:ext uri="{FF2B5EF4-FFF2-40B4-BE49-F238E27FC236}">
                <a16:creationId xmlns:a16="http://schemas.microsoft.com/office/drawing/2014/main" id="{118F410A-2977-C075-CBFD-6D10945D34CD}"/>
              </a:ext>
            </a:extLst>
          </p:cNvPr>
          <p:cNvSpPr txBox="1"/>
          <p:nvPr/>
        </p:nvSpPr>
        <p:spPr>
          <a:xfrm>
            <a:off x="776748" y="6548943"/>
            <a:ext cx="3077497" cy="338554"/>
          </a:xfrm>
          <a:prstGeom prst="rect">
            <a:avLst/>
          </a:prstGeom>
          <a:noFill/>
        </p:spPr>
        <p:txBody>
          <a:bodyPr wrap="square" rtlCol="0">
            <a:spAutoFit/>
          </a:bodyPr>
          <a:lstStyle/>
          <a:p>
            <a:r>
              <a:rPr lang="en-IN" sz="800" dirty="0">
                <a:hlinkClick r:id="rId3"/>
              </a:rPr>
              <a:t>https://en-academic.com/dic.nsf/enwiki/418097</a:t>
            </a:r>
            <a:endParaRPr lang="en-IN" sz="800" dirty="0"/>
          </a:p>
          <a:p>
            <a:endParaRPr lang="en-IN" sz="800" dirty="0"/>
          </a:p>
        </p:txBody>
      </p:sp>
    </p:spTree>
    <p:extLst>
      <p:ext uri="{BB962C8B-B14F-4D97-AF65-F5344CB8AC3E}">
        <p14:creationId xmlns:p14="http://schemas.microsoft.com/office/powerpoint/2010/main" val="3373571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4F54-CAA6-E798-6956-287D5978D955}"/>
              </a:ext>
            </a:extLst>
          </p:cNvPr>
          <p:cNvSpPr>
            <a:spLocks noGrp="1"/>
          </p:cNvSpPr>
          <p:nvPr>
            <p:ph type="title"/>
          </p:nvPr>
        </p:nvSpPr>
        <p:spPr/>
        <p:txBody>
          <a:bodyPr/>
          <a:lstStyle/>
          <a:p>
            <a:r>
              <a:rPr lang="en-GB" dirty="0"/>
              <a:t>Recap of Linear Optics</a:t>
            </a:r>
            <a:endParaRPr lang="en-IN" dirty="0"/>
          </a:p>
        </p:txBody>
      </p:sp>
      <p:pic>
        <p:nvPicPr>
          <p:cNvPr id="1026" name="Picture 2">
            <a:extLst>
              <a:ext uri="{FF2B5EF4-FFF2-40B4-BE49-F238E27FC236}">
                <a16:creationId xmlns:a16="http://schemas.microsoft.com/office/drawing/2014/main" id="{8E9624D1-534C-17BA-829A-F484A36D73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72284" y="1582983"/>
            <a:ext cx="1619858" cy="6948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684C78C-2C7B-12E9-EE13-F094815B4E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1250" y="1759012"/>
            <a:ext cx="1619859" cy="28335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0169B7B-B5B7-D7C7-948E-460D1A0BB9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2495" y="2387732"/>
            <a:ext cx="2112297" cy="6948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0D994A9-44DA-ABCD-CFAD-3D5C680AF1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31250" y="2333483"/>
            <a:ext cx="3411788" cy="7463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D38B7D7-6C94-B612-A2C7-0AAA9390B12C}"/>
              </a:ext>
            </a:extLst>
          </p:cNvPr>
          <p:cNvSpPr txBox="1"/>
          <p:nvPr/>
        </p:nvSpPr>
        <p:spPr>
          <a:xfrm>
            <a:off x="1081548" y="3429000"/>
            <a:ext cx="8596668" cy="2585323"/>
          </a:xfrm>
          <a:prstGeom prst="rect">
            <a:avLst/>
          </a:prstGeom>
          <a:noFill/>
        </p:spPr>
        <p:txBody>
          <a:bodyPr wrap="square" rtlCol="0">
            <a:spAutoFit/>
          </a:bodyPr>
          <a:lstStyle/>
          <a:p>
            <a:pPr marL="285750" indent="-285750">
              <a:buClr>
                <a:schemeClr val="accent1"/>
              </a:buClr>
              <a:buFont typeface="Wingdings" panose="05000000000000000000" pitchFamily="2" charset="2"/>
              <a:buChar char="Ø"/>
            </a:pPr>
            <a:r>
              <a:rPr lang="en-GB" dirty="0"/>
              <a:t>Maxwell’s equations hold in all media.</a:t>
            </a:r>
          </a:p>
          <a:p>
            <a:pPr marL="285750" indent="-285750">
              <a:buClr>
                <a:schemeClr val="accent1"/>
              </a:buClr>
              <a:buFont typeface="Wingdings" panose="05000000000000000000" pitchFamily="2" charset="2"/>
              <a:buChar char="Ø"/>
            </a:pPr>
            <a:r>
              <a:rPr lang="en-GB" dirty="0"/>
              <a:t>While the equations themselves are linear, materials are not.</a:t>
            </a:r>
          </a:p>
          <a:p>
            <a:pPr marL="285750" indent="-285750">
              <a:buClr>
                <a:schemeClr val="accent1"/>
              </a:buClr>
              <a:buFont typeface="Wingdings" panose="05000000000000000000" pitchFamily="2" charset="2"/>
              <a:buChar char="Ø"/>
            </a:pPr>
            <a:r>
              <a:rPr lang="en-GB" dirty="0"/>
              <a:t>The response of materials to fields is captured in the Polarization </a:t>
            </a:r>
            <a:r>
              <a:rPr lang="en-GB" b="1" dirty="0"/>
              <a:t>P</a:t>
            </a:r>
            <a:r>
              <a:rPr lang="en-GB" dirty="0"/>
              <a:t> and the Magnetization </a:t>
            </a:r>
            <a:r>
              <a:rPr lang="en-GB" b="1" dirty="0"/>
              <a:t>M.</a:t>
            </a:r>
          </a:p>
          <a:p>
            <a:pPr marL="285750" indent="-285750">
              <a:buClr>
                <a:schemeClr val="accent1"/>
              </a:buClr>
              <a:buFont typeface="Wingdings" panose="05000000000000000000" pitchFamily="2" charset="2"/>
              <a:buChar char="Ø"/>
            </a:pPr>
            <a:r>
              <a:rPr lang="en-GB" dirty="0"/>
              <a:t> Polarization is what we care about, as it is the dominant effect in most material responses (especially in the biological context).</a:t>
            </a:r>
          </a:p>
          <a:p>
            <a:pPr marL="285750" indent="-285750">
              <a:buClr>
                <a:schemeClr val="accent1"/>
              </a:buClr>
              <a:buFont typeface="Wingdings" panose="05000000000000000000" pitchFamily="2" charset="2"/>
              <a:buChar char="Ø"/>
            </a:pPr>
            <a:endParaRPr lang="en-GB" dirty="0"/>
          </a:p>
          <a:p>
            <a:pPr marL="285750" indent="-285750">
              <a:buClr>
                <a:schemeClr val="accent1"/>
              </a:buClr>
              <a:buFont typeface="Wingdings" panose="05000000000000000000" pitchFamily="2" charset="2"/>
              <a:buChar char="Ø"/>
            </a:pPr>
            <a:endParaRPr lang="en-GB" dirty="0"/>
          </a:p>
          <a:p>
            <a:pPr marL="285750" indent="-285750">
              <a:buClr>
                <a:schemeClr val="accent1"/>
              </a:buClr>
              <a:buFont typeface="Wingdings" panose="05000000000000000000" pitchFamily="2" charset="2"/>
              <a:buChar char="Ø"/>
            </a:pPr>
            <a:endParaRPr lang="en-IN" dirty="0"/>
          </a:p>
        </p:txBody>
      </p:sp>
      <p:pic>
        <p:nvPicPr>
          <p:cNvPr id="1034" name="Picture 10">
            <a:extLst>
              <a:ext uri="{FF2B5EF4-FFF2-40B4-BE49-F238E27FC236}">
                <a16:creationId xmlns:a16="http://schemas.microsoft.com/office/drawing/2014/main" id="{FD1A86A7-5628-A03D-3765-EB40DD20AC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18650" y="5512322"/>
            <a:ext cx="2225200" cy="39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915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4516F-E4F4-E693-E2B8-6056D6F431DC}"/>
              </a:ext>
            </a:extLst>
          </p:cNvPr>
          <p:cNvSpPr>
            <a:spLocks noGrp="1"/>
          </p:cNvSpPr>
          <p:nvPr>
            <p:ph type="title"/>
          </p:nvPr>
        </p:nvSpPr>
        <p:spPr/>
        <p:txBody>
          <a:bodyPr/>
          <a:lstStyle/>
          <a:p>
            <a:r>
              <a:rPr lang="en-GB" dirty="0"/>
              <a:t>Non-linear material responses</a:t>
            </a:r>
            <a:endParaRPr lang="en-IN" dirty="0"/>
          </a:p>
        </p:txBody>
      </p:sp>
      <p:sp>
        <p:nvSpPr>
          <p:cNvPr id="3" name="Content Placeholder 2">
            <a:extLst>
              <a:ext uri="{FF2B5EF4-FFF2-40B4-BE49-F238E27FC236}">
                <a16:creationId xmlns:a16="http://schemas.microsoft.com/office/drawing/2014/main" id="{3F215F9A-ECFB-8966-F672-9954DFA10DF8}"/>
              </a:ext>
            </a:extLst>
          </p:cNvPr>
          <p:cNvSpPr>
            <a:spLocks noGrp="1"/>
          </p:cNvSpPr>
          <p:nvPr>
            <p:ph idx="1"/>
          </p:nvPr>
        </p:nvSpPr>
        <p:spPr>
          <a:xfrm>
            <a:off x="677334" y="2160589"/>
            <a:ext cx="7840983" cy="3880773"/>
          </a:xfrm>
        </p:spPr>
        <p:txBody>
          <a:bodyPr/>
          <a:lstStyle/>
          <a:p>
            <a:r>
              <a:rPr lang="en-GB" dirty="0"/>
              <a:t>All material responses are due to oscillations of the constituent atoms. </a:t>
            </a:r>
          </a:p>
          <a:p>
            <a:r>
              <a:rPr lang="en-GB" dirty="0"/>
              <a:t>We model it as a driven spring-mass system</a:t>
            </a:r>
          </a:p>
          <a:p>
            <a:r>
              <a:rPr lang="en-GB" dirty="0"/>
              <a:t>The electric field drives the system</a:t>
            </a:r>
          </a:p>
          <a:p>
            <a:r>
              <a:rPr lang="en-GB" dirty="0"/>
              <a:t>The spring is harmonic in the linear regime</a:t>
            </a:r>
          </a:p>
          <a:p>
            <a:endParaRPr lang="en-GB" dirty="0"/>
          </a:p>
          <a:p>
            <a:endParaRPr lang="en-GB" dirty="0"/>
          </a:p>
          <a:p>
            <a:r>
              <a:rPr lang="en-GB" dirty="0"/>
              <a:t>However, we can attempt to model real materials by adding anharmonicity</a:t>
            </a:r>
          </a:p>
        </p:txBody>
      </p:sp>
      <p:grpSp>
        <p:nvGrpSpPr>
          <p:cNvPr id="15" name="Group 14">
            <a:extLst>
              <a:ext uri="{FF2B5EF4-FFF2-40B4-BE49-F238E27FC236}">
                <a16:creationId xmlns:a16="http://schemas.microsoft.com/office/drawing/2014/main" id="{BDA0FA04-FD69-B913-5AC2-22731D649693}"/>
              </a:ext>
            </a:extLst>
          </p:cNvPr>
          <p:cNvGrpSpPr/>
          <p:nvPr/>
        </p:nvGrpSpPr>
        <p:grpSpPr>
          <a:xfrm>
            <a:off x="8547817" y="2626853"/>
            <a:ext cx="2035277" cy="2300748"/>
            <a:chOff x="7069394" y="2772697"/>
            <a:chExt cx="2035277" cy="2300748"/>
          </a:xfrm>
        </p:grpSpPr>
        <p:cxnSp>
          <p:nvCxnSpPr>
            <p:cNvPr id="7" name="Straight Connector 6">
              <a:extLst>
                <a:ext uri="{FF2B5EF4-FFF2-40B4-BE49-F238E27FC236}">
                  <a16:creationId xmlns:a16="http://schemas.microsoft.com/office/drawing/2014/main" id="{75DA82A8-D4BD-5A72-475F-F9ED455404E5}"/>
                </a:ext>
              </a:extLst>
            </p:cNvPr>
            <p:cNvCxnSpPr>
              <a:cxnSpLocks/>
            </p:cNvCxnSpPr>
            <p:nvPr/>
          </p:nvCxnSpPr>
          <p:spPr>
            <a:xfrm>
              <a:off x="7069394" y="2772697"/>
              <a:ext cx="0" cy="2300748"/>
            </a:xfrm>
            <a:prstGeom prst="line">
              <a:avLst/>
            </a:prstGeom>
          </p:spPr>
          <p:style>
            <a:lnRef idx="1">
              <a:schemeClr val="dk1"/>
            </a:lnRef>
            <a:fillRef idx="0">
              <a:schemeClr val="dk1"/>
            </a:fillRef>
            <a:effectRef idx="0">
              <a:schemeClr val="dk1"/>
            </a:effectRef>
            <a:fontRef idx="minor">
              <a:schemeClr val="tx1"/>
            </a:fontRef>
          </p:style>
        </p:cxnSp>
        <p:sp>
          <p:nvSpPr>
            <p:cNvPr id="9" name="Oval 8">
              <a:extLst>
                <a:ext uri="{FF2B5EF4-FFF2-40B4-BE49-F238E27FC236}">
                  <a16:creationId xmlns:a16="http://schemas.microsoft.com/office/drawing/2014/main" id="{2ACE3943-6DBA-5CC5-DDAD-533691F4C0CF}"/>
                </a:ext>
              </a:extLst>
            </p:cNvPr>
            <p:cNvSpPr/>
            <p:nvPr/>
          </p:nvSpPr>
          <p:spPr>
            <a:xfrm>
              <a:off x="8219768" y="3608439"/>
              <a:ext cx="698090" cy="67842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Freeform: Shape 10">
              <a:extLst>
                <a:ext uri="{FF2B5EF4-FFF2-40B4-BE49-F238E27FC236}">
                  <a16:creationId xmlns:a16="http://schemas.microsoft.com/office/drawing/2014/main" id="{B0A429E2-F020-7775-0A96-761CE9090769}"/>
                </a:ext>
              </a:extLst>
            </p:cNvPr>
            <p:cNvSpPr/>
            <p:nvPr/>
          </p:nvSpPr>
          <p:spPr>
            <a:xfrm>
              <a:off x="7069394" y="3805084"/>
              <a:ext cx="1120877" cy="265471"/>
            </a:xfrm>
            <a:custGeom>
              <a:avLst/>
              <a:gdLst>
                <a:gd name="connsiteX0" fmla="*/ 0 w 1120877"/>
                <a:gd name="connsiteY0" fmla="*/ 216310 h 265471"/>
                <a:gd name="connsiteX1" fmla="*/ 49161 w 1120877"/>
                <a:gd name="connsiteY1" fmla="*/ 167148 h 265471"/>
                <a:gd name="connsiteX2" fmla="*/ 78658 w 1120877"/>
                <a:gd name="connsiteY2" fmla="*/ 147484 h 265471"/>
                <a:gd name="connsiteX3" fmla="*/ 137651 w 1120877"/>
                <a:gd name="connsiteY3" fmla="*/ 98322 h 265471"/>
                <a:gd name="connsiteX4" fmla="*/ 157316 w 1120877"/>
                <a:gd name="connsiteY4" fmla="*/ 68826 h 265471"/>
                <a:gd name="connsiteX5" fmla="*/ 216309 w 1120877"/>
                <a:gd name="connsiteY5" fmla="*/ 98322 h 265471"/>
                <a:gd name="connsiteX6" fmla="*/ 265471 w 1120877"/>
                <a:gd name="connsiteY6" fmla="*/ 147484 h 265471"/>
                <a:gd name="connsiteX7" fmla="*/ 294967 w 1120877"/>
                <a:gd name="connsiteY7" fmla="*/ 167148 h 265471"/>
                <a:gd name="connsiteX8" fmla="*/ 304800 w 1120877"/>
                <a:gd name="connsiteY8" fmla="*/ 196645 h 265471"/>
                <a:gd name="connsiteX9" fmla="*/ 344129 w 1120877"/>
                <a:gd name="connsiteY9" fmla="*/ 235974 h 265471"/>
                <a:gd name="connsiteX10" fmla="*/ 363793 w 1120877"/>
                <a:gd name="connsiteY10" fmla="*/ 265471 h 265471"/>
                <a:gd name="connsiteX11" fmla="*/ 432619 w 1120877"/>
                <a:gd name="connsiteY11" fmla="*/ 235974 h 265471"/>
                <a:gd name="connsiteX12" fmla="*/ 471948 w 1120877"/>
                <a:gd name="connsiteY12" fmla="*/ 176981 h 265471"/>
                <a:gd name="connsiteX13" fmla="*/ 530941 w 1120877"/>
                <a:gd name="connsiteY13" fmla="*/ 117987 h 265471"/>
                <a:gd name="connsiteX14" fmla="*/ 580103 w 1120877"/>
                <a:gd name="connsiteY14" fmla="*/ 58993 h 265471"/>
                <a:gd name="connsiteX15" fmla="*/ 609600 w 1120877"/>
                <a:gd name="connsiteY15" fmla="*/ 49161 h 265471"/>
                <a:gd name="connsiteX16" fmla="*/ 678425 w 1120877"/>
                <a:gd name="connsiteY16" fmla="*/ 147484 h 265471"/>
                <a:gd name="connsiteX17" fmla="*/ 727587 w 1120877"/>
                <a:gd name="connsiteY17" fmla="*/ 196645 h 265471"/>
                <a:gd name="connsiteX18" fmla="*/ 747251 w 1120877"/>
                <a:gd name="connsiteY18" fmla="*/ 226142 h 265471"/>
                <a:gd name="connsiteX19" fmla="*/ 806245 w 1120877"/>
                <a:gd name="connsiteY19" fmla="*/ 265471 h 265471"/>
                <a:gd name="connsiteX20" fmla="*/ 845574 w 1120877"/>
                <a:gd name="connsiteY20" fmla="*/ 245806 h 265471"/>
                <a:gd name="connsiteX21" fmla="*/ 884903 w 1120877"/>
                <a:gd name="connsiteY21" fmla="*/ 167148 h 265471"/>
                <a:gd name="connsiteX22" fmla="*/ 914400 w 1120877"/>
                <a:gd name="connsiteY22" fmla="*/ 127819 h 265471"/>
                <a:gd name="connsiteX23" fmla="*/ 924232 w 1120877"/>
                <a:gd name="connsiteY23" fmla="*/ 98322 h 265471"/>
                <a:gd name="connsiteX24" fmla="*/ 983225 w 1120877"/>
                <a:gd name="connsiteY24" fmla="*/ 0 h 265471"/>
                <a:gd name="connsiteX25" fmla="*/ 1012722 w 1120877"/>
                <a:gd name="connsiteY25" fmla="*/ 19664 h 265471"/>
                <a:gd name="connsiteX26" fmla="*/ 1032387 w 1120877"/>
                <a:gd name="connsiteY26" fmla="*/ 49161 h 265471"/>
                <a:gd name="connsiteX27" fmla="*/ 1061883 w 1120877"/>
                <a:gd name="connsiteY27" fmla="*/ 88490 h 265471"/>
                <a:gd name="connsiteX28" fmla="*/ 1101212 w 1120877"/>
                <a:gd name="connsiteY28" fmla="*/ 127819 h 265471"/>
                <a:gd name="connsiteX29" fmla="*/ 1120877 w 1120877"/>
                <a:gd name="connsiteY29" fmla="*/ 176981 h 265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120877" h="265471">
                  <a:moveTo>
                    <a:pt x="0" y="216310"/>
                  </a:moveTo>
                  <a:cubicBezTo>
                    <a:pt x="16387" y="199923"/>
                    <a:pt x="31720" y="182409"/>
                    <a:pt x="49161" y="167148"/>
                  </a:cubicBezTo>
                  <a:cubicBezTo>
                    <a:pt x="58054" y="159367"/>
                    <a:pt x="69580" y="155049"/>
                    <a:pt x="78658" y="147484"/>
                  </a:cubicBezTo>
                  <a:cubicBezTo>
                    <a:pt x="154371" y="84390"/>
                    <a:pt x="64408" y="147151"/>
                    <a:pt x="137651" y="98322"/>
                  </a:cubicBezTo>
                  <a:cubicBezTo>
                    <a:pt x="144206" y="88490"/>
                    <a:pt x="145499" y="68826"/>
                    <a:pt x="157316" y="68826"/>
                  </a:cubicBezTo>
                  <a:cubicBezTo>
                    <a:pt x="179301" y="68826"/>
                    <a:pt x="198529" y="85391"/>
                    <a:pt x="216309" y="98322"/>
                  </a:cubicBezTo>
                  <a:cubicBezTo>
                    <a:pt x="235052" y="111953"/>
                    <a:pt x="248030" y="132223"/>
                    <a:pt x="265471" y="147484"/>
                  </a:cubicBezTo>
                  <a:cubicBezTo>
                    <a:pt x="274364" y="155265"/>
                    <a:pt x="285135" y="160593"/>
                    <a:pt x="294967" y="167148"/>
                  </a:cubicBezTo>
                  <a:cubicBezTo>
                    <a:pt x="298245" y="176980"/>
                    <a:pt x="298776" y="188211"/>
                    <a:pt x="304800" y="196645"/>
                  </a:cubicBezTo>
                  <a:cubicBezTo>
                    <a:pt x="315576" y="211731"/>
                    <a:pt x="332063" y="221897"/>
                    <a:pt x="344129" y="235974"/>
                  </a:cubicBezTo>
                  <a:cubicBezTo>
                    <a:pt x="351819" y="244946"/>
                    <a:pt x="357238" y="255639"/>
                    <a:pt x="363793" y="265471"/>
                  </a:cubicBezTo>
                  <a:cubicBezTo>
                    <a:pt x="386735" y="255639"/>
                    <a:pt x="413301" y="251780"/>
                    <a:pt x="432619" y="235974"/>
                  </a:cubicBezTo>
                  <a:cubicBezTo>
                    <a:pt x="450910" y="221008"/>
                    <a:pt x="455237" y="193693"/>
                    <a:pt x="471948" y="176981"/>
                  </a:cubicBezTo>
                  <a:cubicBezTo>
                    <a:pt x="491612" y="157316"/>
                    <a:pt x="515515" y="141126"/>
                    <a:pt x="530941" y="117987"/>
                  </a:cubicBezTo>
                  <a:cubicBezTo>
                    <a:pt x="545451" y="96222"/>
                    <a:pt x="557392" y="74134"/>
                    <a:pt x="580103" y="58993"/>
                  </a:cubicBezTo>
                  <a:cubicBezTo>
                    <a:pt x="588727" y="53244"/>
                    <a:pt x="599768" y="52438"/>
                    <a:pt x="609600" y="49161"/>
                  </a:cubicBezTo>
                  <a:cubicBezTo>
                    <a:pt x="623019" y="69289"/>
                    <a:pt x="659017" y="125650"/>
                    <a:pt x="678425" y="147484"/>
                  </a:cubicBezTo>
                  <a:cubicBezTo>
                    <a:pt x="693822" y="164805"/>
                    <a:pt x="712326" y="179204"/>
                    <a:pt x="727587" y="196645"/>
                  </a:cubicBezTo>
                  <a:cubicBezTo>
                    <a:pt x="735368" y="205538"/>
                    <a:pt x="738358" y="218361"/>
                    <a:pt x="747251" y="226142"/>
                  </a:cubicBezTo>
                  <a:cubicBezTo>
                    <a:pt x="765037" y="241705"/>
                    <a:pt x="806245" y="265471"/>
                    <a:pt x="806245" y="265471"/>
                  </a:cubicBezTo>
                  <a:cubicBezTo>
                    <a:pt x="819355" y="258916"/>
                    <a:pt x="836418" y="257251"/>
                    <a:pt x="845574" y="245806"/>
                  </a:cubicBezTo>
                  <a:cubicBezTo>
                    <a:pt x="863886" y="222915"/>
                    <a:pt x="867314" y="190599"/>
                    <a:pt x="884903" y="167148"/>
                  </a:cubicBezTo>
                  <a:lnTo>
                    <a:pt x="914400" y="127819"/>
                  </a:lnTo>
                  <a:cubicBezTo>
                    <a:pt x="917677" y="117987"/>
                    <a:pt x="919597" y="107592"/>
                    <a:pt x="924232" y="98322"/>
                  </a:cubicBezTo>
                  <a:cubicBezTo>
                    <a:pt x="946824" y="53138"/>
                    <a:pt x="959011" y="36322"/>
                    <a:pt x="983225" y="0"/>
                  </a:cubicBezTo>
                  <a:cubicBezTo>
                    <a:pt x="993057" y="6555"/>
                    <a:pt x="1004366" y="11308"/>
                    <a:pt x="1012722" y="19664"/>
                  </a:cubicBezTo>
                  <a:cubicBezTo>
                    <a:pt x="1021078" y="28020"/>
                    <a:pt x="1025519" y="39545"/>
                    <a:pt x="1032387" y="49161"/>
                  </a:cubicBezTo>
                  <a:cubicBezTo>
                    <a:pt x="1041912" y="62496"/>
                    <a:pt x="1051092" y="76158"/>
                    <a:pt x="1061883" y="88490"/>
                  </a:cubicBezTo>
                  <a:cubicBezTo>
                    <a:pt x="1074092" y="102443"/>
                    <a:pt x="1088102" y="114709"/>
                    <a:pt x="1101212" y="127819"/>
                  </a:cubicBezTo>
                  <a:cubicBezTo>
                    <a:pt x="1113363" y="164269"/>
                    <a:pt x="1106410" y="148046"/>
                    <a:pt x="1120877" y="176981"/>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cxnSp>
          <p:nvCxnSpPr>
            <p:cNvPr id="13" name="Straight Arrow Connector 12">
              <a:extLst>
                <a:ext uri="{FF2B5EF4-FFF2-40B4-BE49-F238E27FC236}">
                  <a16:creationId xmlns:a16="http://schemas.microsoft.com/office/drawing/2014/main" id="{95C6F3A8-860F-1B15-D79F-EED9BDB5C62C}"/>
                </a:ext>
              </a:extLst>
            </p:cNvPr>
            <p:cNvCxnSpPr/>
            <p:nvPr/>
          </p:nvCxnSpPr>
          <p:spPr>
            <a:xfrm>
              <a:off x="7826477" y="3146323"/>
              <a:ext cx="12781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291DFD64-35FC-3DCA-DBE9-241EA34A34D4}"/>
                </a:ext>
              </a:extLst>
            </p:cNvPr>
            <p:cNvSpPr txBox="1"/>
            <p:nvPr/>
          </p:nvSpPr>
          <p:spPr>
            <a:xfrm>
              <a:off x="8219768" y="2772697"/>
              <a:ext cx="403122" cy="369332"/>
            </a:xfrm>
            <a:prstGeom prst="rect">
              <a:avLst/>
            </a:prstGeom>
            <a:noFill/>
          </p:spPr>
          <p:txBody>
            <a:bodyPr wrap="square" rtlCol="0">
              <a:spAutoFit/>
            </a:bodyPr>
            <a:lstStyle/>
            <a:p>
              <a:r>
                <a:rPr lang="en-GB" dirty="0"/>
                <a:t>E</a:t>
              </a:r>
              <a:endParaRPr lang="en-IN" dirty="0"/>
            </a:p>
          </p:txBody>
        </p:sp>
      </p:grpSp>
      <p:pic>
        <p:nvPicPr>
          <p:cNvPr id="2050" name="Picture 2">
            <a:extLst>
              <a:ext uri="{FF2B5EF4-FFF2-40B4-BE49-F238E27FC236}">
                <a16:creationId xmlns:a16="http://schemas.microsoft.com/office/drawing/2014/main" id="{9EF32A41-9944-4D05-5132-F6CDBE9AA6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4102" y="3734885"/>
            <a:ext cx="2588957" cy="58147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1169785-41E9-9501-80F7-48582531B0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0894" y="5305770"/>
            <a:ext cx="3275371" cy="584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972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48AB2-9A02-E78B-E38E-215E174AC7C3}"/>
              </a:ext>
            </a:extLst>
          </p:cNvPr>
          <p:cNvSpPr>
            <a:spLocks noGrp="1"/>
          </p:cNvSpPr>
          <p:nvPr>
            <p:ph type="title"/>
          </p:nvPr>
        </p:nvSpPr>
        <p:spPr/>
        <p:txBody>
          <a:bodyPr/>
          <a:lstStyle/>
          <a:p>
            <a:r>
              <a:rPr lang="en-GB" dirty="0"/>
              <a:t>Non-linear material responses</a:t>
            </a:r>
            <a:endParaRPr lang="en-IN" dirty="0"/>
          </a:p>
        </p:txBody>
      </p:sp>
      <p:sp>
        <p:nvSpPr>
          <p:cNvPr id="3" name="Content Placeholder 2">
            <a:extLst>
              <a:ext uri="{FF2B5EF4-FFF2-40B4-BE49-F238E27FC236}">
                <a16:creationId xmlns:a16="http://schemas.microsoft.com/office/drawing/2014/main" id="{9D502DC6-E5E5-A506-1DAA-85EE6CEAFDB8}"/>
              </a:ext>
            </a:extLst>
          </p:cNvPr>
          <p:cNvSpPr>
            <a:spLocks noGrp="1"/>
          </p:cNvSpPr>
          <p:nvPr>
            <p:ph idx="1"/>
          </p:nvPr>
        </p:nvSpPr>
        <p:spPr/>
        <p:txBody>
          <a:bodyPr/>
          <a:lstStyle/>
          <a:p>
            <a:r>
              <a:rPr lang="en-GB" dirty="0">
                <a:solidFill>
                  <a:schemeClr val="tx1"/>
                </a:solidFill>
                <a:sym typeface="Wingdings" panose="05000000000000000000" pitchFamily="2" charset="2"/>
              </a:rPr>
              <a:t>The equation of motion we get is</a:t>
            </a:r>
          </a:p>
          <a:p>
            <a:endParaRPr lang="en-GB" dirty="0">
              <a:solidFill>
                <a:schemeClr val="tx1"/>
              </a:solidFill>
              <a:sym typeface="Wingdings" panose="05000000000000000000" pitchFamily="2" charset="2"/>
            </a:endParaRPr>
          </a:p>
          <a:p>
            <a:endParaRPr lang="en-GB" dirty="0">
              <a:solidFill>
                <a:schemeClr val="tx1"/>
              </a:solidFill>
              <a:sym typeface="Wingdings" panose="05000000000000000000" pitchFamily="2" charset="2"/>
            </a:endParaRPr>
          </a:p>
          <a:p>
            <a:endParaRPr lang="en-GB" dirty="0">
              <a:solidFill>
                <a:schemeClr val="tx1"/>
              </a:solidFill>
              <a:sym typeface="Wingdings" panose="05000000000000000000" pitchFamily="2" charset="2"/>
            </a:endParaRPr>
          </a:p>
          <a:p>
            <a:r>
              <a:rPr lang="en-GB" dirty="0">
                <a:solidFill>
                  <a:schemeClr val="tx1"/>
                </a:solidFill>
                <a:sym typeface="Wingdings" panose="05000000000000000000" pitchFamily="2" charset="2"/>
              </a:rPr>
              <a:t>We can solve this perturbatively, and the equation for the second-order perturbation (Assuming the Electric field is a first-order perturbation) will be</a:t>
            </a:r>
            <a:endParaRPr lang="en-IN" dirty="0">
              <a:solidFill>
                <a:schemeClr val="tx1"/>
              </a:solidFill>
            </a:endParaRPr>
          </a:p>
        </p:txBody>
      </p:sp>
      <p:pic>
        <p:nvPicPr>
          <p:cNvPr id="3074" name="Picture 2">
            <a:extLst>
              <a:ext uri="{FF2B5EF4-FFF2-40B4-BE49-F238E27FC236}">
                <a16:creationId xmlns:a16="http://schemas.microsoft.com/office/drawing/2014/main" id="{D6158E7F-00FE-A596-B7C8-8739B03A35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1522" y="2628056"/>
            <a:ext cx="4796912" cy="80094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DB9ABEE-D3E3-2494-4728-4D8F283473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7971" y="4621161"/>
            <a:ext cx="4800463" cy="701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248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5959A-8A90-865D-DD20-240606C607C4}"/>
              </a:ext>
            </a:extLst>
          </p:cNvPr>
          <p:cNvSpPr>
            <a:spLocks noGrp="1"/>
          </p:cNvSpPr>
          <p:nvPr>
            <p:ph type="title"/>
          </p:nvPr>
        </p:nvSpPr>
        <p:spPr/>
        <p:txBody>
          <a:bodyPr/>
          <a:lstStyle/>
          <a:p>
            <a:r>
              <a:rPr lang="en-GB" dirty="0"/>
              <a:t>Non-linear material responses</a:t>
            </a:r>
            <a:endParaRPr lang="en-IN" dirty="0"/>
          </a:p>
        </p:txBody>
      </p:sp>
      <p:sp>
        <p:nvSpPr>
          <p:cNvPr id="3" name="Content Placeholder 2">
            <a:extLst>
              <a:ext uri="{FF2B5EF4-FFF2-40B4-BE49-F238E27FC236}">
                <a16:creationId xmlns:a16="http://schemas.microsoft.com/office/drawing/2014/main" id="{40705D22-3E23-DCAE-344C-5165E4352231}"/>
              </a:ext>
            </a:extLst>
          </p:cNvPr>
          <p:cNvSpPr>
            <a:spLocks noGrp="1"/>
          </p:cNvSpPr>
          <p:nvPr>
            <p:ph idx="1"/>
          </p:nvPr>
        </p:nvSpPr>
        <p:spPr/>
        <p:txBody>
          <a:bodyPr/>
          <a:lstStyle/>
          <a:p>
            <a:r>
              <a:rPr lang="en-GB" dirty="0"/>
              <a:t>If the electric field is a mixture of 2 frequencies, we have</a:t>
            </a:r>
          </a:p>
          <a:p>
            <a:endParaRPr lang="en-GB" dirty="0"/>
          </a:p>
          <a:p>
            <a:endParaRPr lang="en-GB" dirty="0"/>
          </a:p>
          <a:p>
            <a:endParaRPr lang="en-GB" dirty="0"/>
          </a:p>
          <a:p>
            <a:r>
              <a:rPr lang="en-GB" dirty="0"/>
              <a:t>We get</a:t>
            </a:r>
          </a:p>
          <a:p>
            <a:endParaRPr lang="en-GB" dirty="0"/>
          </a:p>
          <a:p>
            <a:endParaRPr lang="en-GB" dirty="0"/>
          </a:p>
          <a:p>
            <a:r>
              <a:rPr lang="en-GB" dirty="0"/>
              <a:t>Thus, the square of the first-order perturbation (and thus, the second order perturbation) will involve terms of frequency </a:t>
            </a:r>
          </a:p>
          <a:p>
            <a:endParaRPr lang="en-IN" dirty="0"/>
          </a:p>
        </p:txBody>
      </p:sp>
      <p:pic>
        <p:nvPicPr>
          <p:cNvPr id="4098" name="Picture 2">
            <a:extLst>
              <a:ext uri="{FF2B5EF4-FFF2-40B4-BE49-F238E27FC236}">
                <a16:creationId xmlns:a16="http://schemas.microsoft.com/office/drawing/2014/main" id="{A3B7C203-91ED-7241-D126-3C526A29AB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483" y="2661654"/>
            <a:ext cx="5584723" cy="53229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64765FC1-4055-2FDA-8FB9-E4888C1433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2026" y="4117591"/>
            <a:ext cx="6096000" cy="50006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08175794-5D9B-B320-8A98-DD38CCC3F4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0026" y="5343269"/>
            <a:ext cx="2565996" cy="198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135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E7D0-624B-DF05-095F-779F3348CFD5}"/>
              </a:ext>
            </a:extLst>
          </p:cNvPr>
          <p:cNvSpPr>
            <a:spLocks noGrp="1"/>
          </p:cNvSpPr>
          <p:nvPr>
            <p:ph type="title"/>
          </p:nvPr>
        </p:nvSpPr>
        <p:spPr/>
        <p:txBody>
          <a:bodyPr/>
          <a:lstStyle/>
          <a:p>
            <a:r>
              <a:rPr lang="en-GB" dirty="0"/>
              <a:t>Non-linear material responses</a:t>
            </a:r>
            <a:endParaRPr lang="en-IN" dirty="0"/>
          </a:p>
        </p:txBody>
      </p:sp>
      <p:sp>
        <p:nvSpPr>
          <p:cNvPr id="3" name="Content Placeholder 2">
            <a:extLst>
              <a:ext uri="{FF2B5EF4-FFF2-40B4-BE49-F238E27FC236}">
                <a16:creationId xmlns:a16="http://schemas.microsoft.com/office/drawing/2014/main" id="{4F8631F6-9E6E-053F-CEB2-FAED25DFC05B}"/>
              </a:ext>
            </a:extLst>
          </p:cNvPr>
          <p:cNvSpPr>
            <a:spLocks noGrp="1"/>
          </p:cNvSpPr>
          <p:nvPr>
            <p:ph idx="1"/>
          </p:nvPr>
        </p:nvSpPr>
        <p:spPr/>
        <p:txBody>
          <a:bodyPr/>
          <a:lstStyle/>
          <a:p>
            <a:r>
              <a:rPr lang="en-GB" dirty="0"/>
              <a:t>We can write a second-order susceptibility as</a:t>
            </a:r>
          </a:p>
          <a:p>
            <a:endParaRPr lang="en-GB" dirty="0"/>
          </a:p>
          <a:p>
            <a:endParaRPr lang="en-GB" dirty="0"/>
          </a:p>
          <a:p>
            <a:r>
              <a:rPr lang="en-GB" dirty="0"/>
              <a:t>We can continue perturbatively to get </a:t>
            </a:r>
          </a:p>
          <a:p>
            <a:endParaRPr lang="en-GB" dirty="0"/>
          </a:p>
          <a:p>
            <a:endParaRPr lang="en-GB" dirty="0"/>
          </a:p>
          <a:p>
            <a:r>
              <a:rPr lang="en-GB" dirty="0"/>
              <a:t>Note that successive orders of polarization get weaker and weaker as the corresponding susceptibilities get smaller and smaller (Multiphoton processes are rare)</a:t>
            </a:r>
            <a:endParaRPr lang="en-IN" dirty="0"/>
          </a:p>
        </p:txBody>
      </p:sp>
      <p:pic>
        <p:nvPicPr>
          <p:cNvPr id="1028" name="Picture 4">
            <a:extLst>
              <a:ext uri="{FF2B5EF4-FFF2-40B4-BE49-F238E27FC236}">
                <a16:creationId xmlns:a16="http://schemas.microsoft.com/office/drawing/2014/main" id="{6EF8513D-E66A-A416-0EBD-96287F6E40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0217" y="2642419"/>
            <a:ext cx="2852740" cy="5286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A86F236-D450-A713-3AAF-E7000532EE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8383" y="3822779"/>
            <a:ext cx="4350885" cy="556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4273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ECCFA-44ED-7001-3482-380FCABD6BD0}"/>
              </a:ext>
            </a:extLst>
          </p:cNvPr>
          <p:cNvSpPr>
            <a:spLocks noGrp="1"/>
          </p:cNvSpPr>
          <p:nvPr>
            <p:ph type="title"/>
          </p:nvPr>
        </p:nvSpPr>
        <p:spPr/>
        <p:txBody>
          <a:bodyPr/>
          <a:lstStyle/>
          <a:p>
            <a:r>
              <a:rPr lang="en-GB" dirty="0"/>
              <a:t>Biological Applications</a:t>
            </a:r>
            <a:endParaRPr lang="en-IN" dirty="0"/>
          </a:p>
        </p:txBody>
      </p:sp>
      <p:sp>
        <p:nvSpPr>
          <p:cNvPr id="3" name="Content Placeholder 2">
            <a:extLst>
              <a:ext uri="{FF2B5EF4-FFF2-40B4-BE49-F238E27FC236}">
                <a16:creationId xmlns:a16="http://schemas.microsoft.com/office/drawing/2014/main" id="{480B3BEF-8953-8313-6F92-7B973ECD3D5C}"/>
              </a:ext>
            </a:extLst>
          </p:cNvPr>
          <p:cNvSpPr>
            <a:spLocks noGrp="1"/>
          </p:cNvSpPr>
          <p:nvPr>
            <p:ph idx="1"/>
          </p:nvPr>
        </p:nvSpPr>
        <p:spPr>
          <a:xfrm>
            <a:off x="677334" y="2160589"/>
            <a:ext cx="5998769" cy="3880773"/>
          </a:xfrm>
        </p:spPr>
        <p:txBody>
          <a:bodyPr/>
          <a:lstStyle/>
          <a:p>
            <a:r>
              <a:rPr lang="en-GB" dirty="0"/>
              <a:t>Scattering is wavelength dependent</a:t>
            </a:r>
          </a:p>
          <a:p>
            <a:endParaRPr lang="en-GB" dirty="0"/>
          </a:p>
          <a:p>
            <a:endParaRPr lang="en-GB" dirty="0"/>
          </a:p>
          <a:p>
            <a:pPr marL="0" indent="0">
              <a:buNone/>
            </a:pPr>
            <a:endParaRPr lang="en-GB" dirty="0"/>
          </a:p>
          <a:p>
            <a:endParaRPr lang="en-GB" dirty="0"/>
          </a:p>
          <a:p>
            <a:endParaRPr lang="en-GB" dirty="0"/>
          </a:p>
          <a:p>
            <a:r>
              <a:rPr lang="en-GB" dirty="0"/>
              <a:t>In tissues, lower wavelengths are scattered less as compared to  shorter wavelengths</a:t>
            </a:r>
          </a:p>
        </p:txBody>
      </p:sp>
      <p:pic>
        <p:nvPicPr>
          <p:cNvPr id="2050" name="Picture 2">
            <a:extLst>
              <a:ext uri="{FF2B5EF4-FFF2-40B4-BE49-F238E27FC236}">
                <a16:creationId xmlns:a16="http://schemas.microsoft.com/office/drawing/2014/main" id="{02FB68A2-10F5-479D-56B5-AAC14AADA3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6890" y="3003230"/>
            <a:ext cx="1818968" cy="85153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CBF3E1D-87F1-15CE-F29E-F839D00146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5812" y="1930400"/>
            <a:ext cx="4908854" cy="34929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85F43D6-53A2-7409-D656-3D86B3742082}"/>
              </a:ext>
            </a:extLst>
          </p:cNvPr>
          <p:cNvSpPr txBox="1"/>
          <p:nvPr/>
        </p:nvSpPr>
        <p:spPr>
          <a:xfrm>
            <a:off x="973394" y="6248400"/>
            <a:ext cx="3106993" cy="338554"/>
          </a:xfrm>
          <a:prstGeom prst="rect">
            <a:avLst/>
          </a:prstGeom>
          <a:noFill/>
        </p:spPr>
        <p:txBody>
          <a:bodyPr wrap="square" rtlCol="0">
            <a:spAutoFit/>
          </a:bodyPr>
          <a:lstStyle/>
          <a:p>
            <a:r>
              <a:rPr lang="en-IN" sz="800" dirty="0">
                <a:hlinkClick r:id="rId4"/>
              </a:rPr>
              <a:t>https://www.ncbi.nlm.nih.gov/pmc/articles/PMC5653719/</a:t>
            </a:r>
            <a:endParaRPr lang="en-IN" sz="800" dirty="0"/>
          </a:p>
          <a:p>
            <a:endParaRPr lang="en-IN" sz="800" dirty="0"/>
          </a:p>
        </p:txBody>
      </p:sp>
    </p:spTree>
    <p:extLst>
      <p:ext uri="{BB962C8B-B14F-4D97-AF65-F5344CB8AC3E}">
        <p14:creationId xmlns:p14="http://schemas.microsoft.com/office/powerpoint/2010/main" val="2980638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A04DE-37CC-809E-F625-BD9B0D433AFC}"/>
              </a:ext>
            </a:extLst>
          </p:cNvPr>
          <p:cNvSpPr>
            <a:spLocks noGrp="1"/>
          </p:cNvSpPr>
          <p:nvPr>
            <p:ph type="title"/>
          </p:nvPr>
        </p:nvSpPr>
        <p:spPr/>
        <p:txBody>
          <a:bodyPr/>
          <a:lstStyle/>
          <a:p>
            <a:r>
              <a:rPr lang="en-GB" dirty="0"/>
              <a:t>Biological Applications </a:t>
            </a:r>
            <a:endParaRPr lang="en-IN" dirty="0"/>
          </a:p>
        </p:txBody>
      </p:sp>
      <p:sp>
        <p:nvSpPr>
          <p:cNvPr id="3" name="Content Placeholder 2">
            <a:extLst>
              <a:ext uri="{FF2B5EF4-FFF2-40B4-BE49-F238E27FC236}">
                <a16:creationId xmlns:a16="http://schemas.microsoft.com/office/drawing/2014/main" id="{A03E06BC-E957-BE22-6D8D-D915CF28FA87}"/>
              </a:ext>
            </a:extLst>
          </p:cNvPr>
          <p:cNvSpPr>
            <a:spLocks noGrp="1"/>
          </p:cNvSpPr>
          <p:nvPr>
            <p:ph idx="1"/>
          </p:nvPr>
        </p:nvSpPr>
        <p:spPr/>
        <p:txBody>
          <a:bodyPr/>
          <a:lstStyle/>
          <a:p>
            <a:r>
              <a:rPr lang="en-GB" dirty="0"/>
              <a:t>Multiple possibilities exist for multi-photon processes, namely 2 Photon Absorption(2PA), Second Harmonic Generation(SHG) ,and Coherent Anti-stokes Raman Spectroscopy(CARS)</a:t>
            </a:r>
            <a:endParaRPr lang="en-IN" dirty="0"/>
          </a:p>
        </p:txBody>
      </p:sp>
      <p:pic>
        <p:nvPicPr>
          <p:cNvPr id="5" name="Picture 4">
            <a:extLst>
              <a:ext uri="{FF2B5EF4-FFF2-40B4-BE49-F238E27FC236}">
                <a16:creationId xmlns:a16="http://schemas.microsoft.com/office/drawing/2014/main" id="{BB0B137D-6ED6-53DF-8BE6-169F5797A45E}"/>
              </a:ext>
            </a:extLst>
          </p:cNvPr>
          <p:cNvPicPr>
            <a:picLocks noChangeAspect="1"/>
          </p:cNvPicPr>
          <p:nvPr/>
        </p:nvPicPr>
        <p:blipFill>
          <a:blip r:embed="rId2"/>
          <a:stretch>
            <a:fillRect/>
          </a:stretch>
        </p:blipFill>
        <p:spPr>
          <a:xfrm>
            <a:off x="3814916" y="3358660"/>
            <a:ext cx="4114901" cy="2682702"/>
          </a:xfrm>
          <a:prstGeom prst="rect">
            <a:avLst/>
          </a:prstGeom>
        </p:spPr>
      </p:pic>
      <p:sp>
        <p:nvSpPr>
          <p:cNvPr id="7" name="TextBox 6">
            <a:extLst>
              <a:ext uri="{FF2B5EF4-FFF2-40B4-BE49-F238E27FC236}">
                <a16:creationId xmlns:a16="http://schemas.microsoft.com/office/drawing/2014/main" id="{7B92CADD-C617-9EEA-2370-49500616E64B}"/>
              </a:ext>
            </a:extLst>
          </p:cNvPr>
          <p:cNvSpPr txBox="1"/>
          <p:nvPr/>
        </p:nvSpPr>
        <p:spPr>
          <a:xfrm>
            <a:off x="481781" y="6351639"/>
            <a:ext cx="2300748" cy="338554"/>
          </a:xfrm>
          <a:prstGeom prst="rect">
            <a:avLst/>
          </a:prstGeom>
          <a:noFill/>
        </p:spPr>
        <p:txBody>
          <a:bodyPr wrap="square" rtlCol="0">
            <a:spAutoFit/>
          </a:bodyPr>
          <a:lstStyle/>
          <a:p>
            <a:r>
              <a:rPr lang="en-IN" sz="800" b="0" i="0" dirty="0">
                <a:solidFill>
                  <a:srgbClr val="222222"/>
                </a:solidFill>
                <a:effectLst/>
                <a:highlight>
                  <a:srgbClr val="FFFFFF"/>
                </a:highlight>
                <a:hlinkClick r:id="rId3"/>
              </a:rPr>
              <a:t>https://doi.org/10.1038/nmeth818</a:t>
            </a:r>
            <a:endParaRPr lang="en-IN" sz="800" b="0" i="0" dirty="0">
              <a:solidFill>
                <a:srgbClr val="222222"/>
              </a:solidFill>
              <a:effectLst/>
              <a:highlight>
                <a:srgbClr val="FFFFFF"/>
              </a:highlight>
            </a:endParaRPr>
          </a:p>
          <a:p>
            <a:endParaRPr lang="en-IN" sz="800" dirty="0"/>
          </a:p>
        </p:txBody>
      </p:sp>
    </p:spTree>
    <p:extLst>
      <p:ext uri="{BB962C8B-B14F-4D97-AF65-F5344CB8AC3E}">
        <p14:creationId xmlns:p14="http://schemas.microsoft.com/office/powerpoint/2010/main" val="1706133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5644</TotalTime>
  <Words>553</Words>
  <Application>Microsoft Office PowerPoint</Application>
  <PresentationFormat>Widescreen</PresentationFormat>
  <Paragraphs>81</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Trebuchet MS</vt:lpstr>
      <vt:lpstr>Wingdings</vt:lpstr>
      <vt:lpstr>Wingdings 3</vt:lpstr>
      <vt:lpstr>Facet</vt:lpstr>
      <vt:lpstr>Two-Photon Microscopy</vt:lpstr>
      <vt:lpstr>Non-linear optics</vt:lpstr>
      <vt:lpstr>Recap of Linear Optics</vt:lpstr>
      <vt:lpstr>Non-linear material responses</vt:lpstr>
      <vt:lpstr>Non-linear material responses</vt:lpstr>
      <vt:lpstr>Non-linear material responses</vt:lpstr>
      <vt:lpstr>Non-linear material responses</vt:lpstr>
      <vt:lpstr>Biological Applications</vt:lpstr>
      <vt:lpstr>Biological Applications </vt:lpstr>
      <vt:lpstr>Biological Applications</vt:lpstr>
      <vt:lpstr>Advantages of non-linear optics</vt:lpstr>
      <vt:lpstr>Advantages of non-linear optics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Two-Photon Microscopy</dc:title>
  <dc:creator>Anurag Pendse</dc:creator>
  <cp:lastModifiedBy>Anurag Pendse</cp:lastModifiedBy>
  <cp:revision>13</cp:revision>
  <dcterms:created xsi:type="dcterms:W3CDTF">2024-03-31T10:40:00Z</dcterms:created>
  <dcterms:modified xsi:type="dcterms:W3CDTF">2024-04-13T06:40:17Z</dcterms:modified>
</cp:coreProperties>
</file>