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653" r:id="rId3"/>
    <p:sldMasterId id="2147483672"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5" r:id="rId21"/>
    <p:sldId id="272" r:id="rId22"/>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6HAeMhTrDB09vvyytTEzmHFB5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135C5B-8777-443B-AB33-2B4338B9ACFF}">
  <a:tblStyle styleId="{C4135C5B-8777-443B-AB33-2B4338B9ACF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BEA"/>
          </a:solidFill>
        </a:fill>
      </a:tcStyle>
    </a:wholeTbl>
    <a:band1H>
      <a:tcTxStyle/>
      <a:tcStyle>
        <a:tcBdr/>
        <a:fill>
          <a:solidFill>
            <a:srgbClr val="F9D5D4"/>
          </a:solidFill>
        </a:fill>
      </a:tcStyle>
    </a:band1H>
    <a:band2H>
      <a:tcTxStyle/>
      <a:tcStyle>
        <a:tcBdr/>
      </a:tcStyle>
    </a:band2H>
    <a:band1V>
      <a:tcTxStyle/>
      <a:tcStyle>
        <a:tcBdr/>
        <a:fill>
          <a:solidFill>
            <a:srgbClr val="F9D5D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B906483-E238-4250-92E4-A94242F344E7}"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5FC"/>
          </a:solidFill>
        </a:fill>
      </a:tcStyle>
    </a:wholeTbl>
    <a:band1H>
      <a:tcTxStyle/>
      <a:tcStyle>
        <a:tcBdr/>
        <a:fill>
          <a:solidFill>
            <a:srgbClr val="DCEBF9"/>
          </a:solidFill>
        </a:fill>
      </a:tcStyle>
    </a:band1H>
    <a:band2H>
      <a:tcTxStyle/>
      <a:tcStyle>
        <a:tcBdr/>
      </a:tcStyle>
    </a:band2H>
    <a:band1V>
      <a:tcTxStyle/>
      <a:tcStyle>
        <a:tcBdr/>
        <a:fill>
          <a:solidFill>
            <a:srgbClr val="DCEBF9"/>
          </a:solidFill>
        </a:fill>
      </a:tcStyle>
    </a:band1V>
    <a:band2V>
      <a:tcTxStyle/>
      <a:tcStyle>
        <a:tcBdr/>
      </a:tcStyle>
    </a:band2V>
    <a:lastCol>
      <a:tcTxStyle b="on" i="off">
        <a:font>
          <a:latin typeface="Arial"/>
          <a:ea typeface="Arial"/>
          <a:cs typeface="Arial"/>
        </a:font>
        <a:schemeClr val="lt1"/>
      </a:tcTxStyle>
      <a:tcStyle>
        <a:tcBdr/>
        <a:fill>
          <a:solidFill>
            <a:schemeClr val="accent5"/>
          </a:solidFill>
        </a:fill>
      </a:tcStyle>
    </a:lastCol>
    <a:firstCol>
      <a:tcTxStyle b="on" i="off">
        <a:font>
          <a:latin typeface="Arial"/>
          <a:ea typeface="Arial"/>
          <a:cs typeface="Arial"/>
        </a:font>
        <a:schemeClr val="lt1"/>
      </a:tcTxStyle>
      <a:tcStyle>
        <a:tcBdr/>
        <a:fill>
          <a:solidFill>
            <a:schemeClr val="accent5"/>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0B630562-1257-4525-B1F5-5F9BEB754362}" styleName="Table_2">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1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96"/>
        </c:manualLayout>
      </c:layout>
      <c:doughnutChart>
        <c:varyColors val="1"/>
        <c:ser>
          <c:idx val="0"/>
          <c:order val="0"/>
          <c:tx>
            <c:strRef>
              <c:f>Sheet1!$B$1</c:f>
              <c:strCache>
                <c:ptCount val="1"/>
                <c:pt idx="0">
                  <c:v>%</c:v>
                </c:pt>
              </c:strCache>
            </c:strRef>
          </c:tx>
          <c:dPt>
            <c:idx val="0"/>
            <c:bubble3D val="0"/>
            <c:spPr>
              <a:solidFill>
                <a:schemeClr val="accent4"/>
              </a:solidFill>
            </c:spPr>
            <c:extLst>
              <c:ext xmlns:c16="http://schemas.microsoft.com/office/drawing/2014/chart" uri="{C3380CC4-5D6E-409C-BE32-E72D297353CC}">
                <c16:uniqueId val="{00000001-D602-46E7-8575-6DF55CF6B457}"/>
              </c:ext>
            </c:extLst>
          </c:dPt>
          <c:dPt>
            <c:idx val="1"/>
            <c:bubble3D val="0"/>
            <c:spPr>
              <a:solidFill>
                <a:schemeClr val="bg1">
                  <a:lumMod val="95000"/>
                </a:schemeClr>
              </a:solidFill>
            </c:spPr>
            <c:extLst>
              <c:ext xmlns:c16="http://schemas.microsoft.com/office/drawing/2014/chart" uri="{C3380CC4-5D6E-409C-BE32-E72D297353CC}">
                <c16:uniqueId val="{00000003-D602-46E7-8575-6DF55CF6B457}"/>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D602-46E7-8575-6DF55CF6B457}"/>
            </c:ext>
          </c:extLst>
        </c:ser>
        <c:dLbls>
          <c:showLegendKey val="0"/>
          <c:showVal val="0"/>
          <c:showCatName val="0"/>
          <c:showSerName val="0"/>
          <c:showPercent val="0"/>
          <c:showBubbleSize val="0"/>
          <c:showLeaderLines val="1"/>
        </c:dLbls>
        <c:firstSliceAng val="0"/>
        <c:holeSize val="75"/>
      </c:doughnut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96"/>
        </c:manualLayout>
      </c:layout>
      <c:doughnutChart>
        <c:varyColors val="1"/>
        <c:ser>
          <c:idx val="0"/>
          <c:order val="0"/>
          <c:tx>
            <c:strRef>
              <c:f>Sheet1!$B$1</c:f>
              <c:strCache>
                <c:ptCount val="1"/>
                <c:pt idx="0">
                  <c:v>%</c:v>
                </c:pt>
              </c:strCache>
            </c:strRef>
          </c:tx>
          <c:dPt>
            <c:idx val="0"/>
            <c:bubble3D val="0"/>
            <c:spPr>
              <a:solidFill>
                <a:schemeClr val="accent1"/>
              </a:solidFill>
            </c:spPr>
            <c:extLst>
              <c:ext xmlns:c16="http://schemas.microsoft.com/office/drawing/2014/chart" uri="{C3380CC4-5D6E-409C-BE32-E72D297353CC}">
                <c16:uniqueId val="{00000001-269A-419C-9B08-F9DA7D1A6BFC}"/>
              </c:ext>
            </c:extLst>
          </c:dPt>
          <c:dPt>
            <c:idx val="1"/>
            <c:bubble3D val="0"/>
            <c:spPr>
              <a:solidFill>
                <a:schemeClr val="bg1">
                  <a:lumMod val="95000"/>
                </a:schemeClr>
              </a:solidFill>
            </c:spPr>
            <c:extLst>
              <c:ext xmlns:c16="http://schemas.microsoft.com/office/drawing/2014/chart" uri="{C3380CC4-5D6E-409C-BE32-E72D297353CC}">
                <c16:uniqueId val="{00000003-269A-419C-9B08-F9DA7D1A6BFC}"/>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269A-419C-9B08-F9DA7D1A6BFC}"/>
            </c:ext>
          </c:extLst>
        </c:ser>
        <c:dLbls>
          <c:showLegendKey val="0"/>
          <c:showVal val="0"/>
          <c:showCatName val="0"/>
          <c:showSerName val="0"/>
          <c:showPercent val="0"/>
          <c:showBubbleSize val="0"/>
          <c:showLeaderLines val="1"/>
        </c:dLbls>
        <c:firstSliceAng val="0"/>
        <c:holeSize val="75"/>
      </c:doughnutChart>
    </c:plotArea>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C701F5-DF7E-42BC-99DB-B2BB4A9D79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BE60C67-0E60-4CD1-85F8-617EEE554D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0A4F8C-D497-4201-8489-4F4CBD5BADD7}" type="datetimeFigureOut">
              <a:rPr lang="en-IN" smtClean="0"/>
              <a:t>23-04-2021</a:t>
            </a:fld>
            <a:endParaRPr lang="en-IN"/>
          </a:p>
        </p:txBody>
      </p:sp>
      <p:sp>
        <p:nvSpPr>
          <p:cNvPr id="4" name="Footer Placeholder 3">
            <a:extLst>
              <a:ext uri="{FF2B5EF4-FFF2-40B4-BE49-F238E27FC236}">
                <a16:creationId xmlns:a16="http://schemas.microsoft.com/office/drawing/2014/main" id="{7E33164B-0FD9-4F7D-856A-F29774E29D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C70378F-23F1-4E88-AE75-5AEA4ABF9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E18F56-EFC1-4D02-9520-EDE97D08A7F1}" type="slidenum">
              <a:rPr lang="en-IN" smtClean="0"/>
              <a:t>‹#›</a:t>
            </a:fld>
            <a:endParaRPr lang="en-IN"/>
          </a:p>
        </p:txBody>
      </p:sp>
    </p:spTree>
    <p:extLst>
      <p:ext uri="{BB962C8B-B14F-4D97-AF65-F5344CB8AC3E}">
        <p14:creationId xmlns:p14="http://schemas.microsoft.com/office/powerpoint/2010/main" val="1507311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448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172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1"/>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chemeClr val="accent5"/>
        </a:solid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aam slide layout">
  <p:cSld name="4_Taam slide layout">
    <p:spTree>
      <p:nvGrpSpPr>
        <p:cNvPr id="1" name="Shape 39"/>
        <p:cNvGrpSpPr/>
        <p:nvPr/>
      </p:nvGrpSpPr>
      <p:grpSpPr>
        <a:xfrm>
          <a:off x="0" y="0"/>
          <a:ext cx="0" cy="0"/>
          <a:chOff x="0" y="0"/>
          <a:chExt cx="0" cy="0"/>
        </a:xfrm>
      </p:grpSpPr>
      <p:sp>
        <p:nvSpPr>
          <p:cNvPr id="40" name="Google Shape;40;p31"/>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Google Shape;41;p31"/>
          <p:cNvSpPr>
            <a:spLocks noGrp="1"/>
          </p:cNvSpPr>
          <p:nvPr>
            <p:ph type="pic" idx="2"/>
          </p:nvPr>
        </p:nvSpPr>
        <p:spPr>
          <a:xfrm>
            <a:off x="903133" y="2473708"/>
            <a:ext cx="1728000" cy="219862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31"/>
          <p:cNvSpPr/>
          <p:nvPr/>
        </p:nvSpPr>
        <p:spPr>
          <a:xfrm>
            <a:off x="2622935" y="2468896"/>
            <a:ext cx="1728000" cy="220824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31"/>
          <p:cNvSpPr>
            <a:spLocks noGrp="1"/>
          </p:cNvSpPr>
          <p:nvPr>
            <p:ph type="pic" idx="3"/>
          </p:nvPr>
        </p:nvSpPr>
        <p:spPr>
          <a:xfrm>
            <a:off x="4362193" y="2473708"/>
            <a:ext cx="1728000" cy="219862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31"/>
          <p:cNvSpPr/>
          <p:nvPr/>
        </p:nvSpPr>
        <p:spPr>
          <a:xfrm>
            <a:off x="6091723" y="2468896"/>
            <a:ext cx="1728000" cy="220824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45;p31"/>
          <p:cNvSpPr>
            <a:spLocks noGrp="1"/>
          </p:cNvSpPr>
          <p:nvPr>
            <p:ph type="pic" idx="4"/>
          </p:nvPr>
        </p:nvSpPr>
        <p:spPr>
          <a:xfrm>
            <a:off x="7812544" y="2473708"/>
            <a:ext cx="1728000" cy="219862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31"/>
          <p:cNvSpPr/>
          <p:nvPr/>
        </p:nvSpPr>
        <p:spPr>
          <a:xfrm>
            <a:off x="9542072" y="2468896"/>
            <a:ext cx="1728000" cy="220824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blipFill>
          <a:blip r:embed="rId2">
            <a:alphaModFix/>
          </a:blip>
          <a:stretch>
            <a:fillRect/>
          </a:stretch>
        </a:blip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bg>
      <p:bgPr>
        <a:blipFill>
          <a:blip r:embed="rId2">
            <a:alphaModFix/>
          </a:blip>
          <a:stretch>
            <a:fillRect/>
          </a:stretch>
        </a:blip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50"/>
        <p:cNvGrpSpPr/>
        <p:nvPr/>
      </p:nvGrpSpPr>
      <p:grpSpPr>
        <a:xfrm>
          <a:off x="0" y="0"/>
          <a:ext cx="0" cy="0"/>
          <a:chOff x="0" y="0"/>
          <a:chExt cx="0" cy="0"/>
        </a:xfrm>
      </p:grpSpPr>
      <p:sp>
        <p:nvSpPr>
          <p:cNvPr id="51" name="Google Shape;51;p35"/>
          <p:cNvSpPr/>
          <p:nvPr/>
        </p:nvSpPr>
        <p:spPr>
          <a:xfrm>
            <a:off x="3066222" y="3939481"/>
            <a:ext cx="4464000" cy="2124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35"/>
          <p:cNvSpPr>
            <a:spLocks noGrp="1"/>
          </p:cNvSpPr>
          <p:nvPr>
            <p:ph type="pic" idx="2"/>
          </p:nvPr>
        </p:nvSpPr>
        <p:spPr>
          <a:xfrm flipH="1">
            <a:off x="7145771" y="3930935"/>
            <a:ext cx="4320000" cy="212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35"/>
          <p:cNvSpPr/>
          <p:nvPr/>
        </p:nvSpPr>
        <p:spPr>
          <a:xfrm>
            <a:off x="3066222" y="1815149"/>
            <a:ext cx="4464000" cy="2124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35"/>
          <p:cNvSpPr>
            <a:spLocks noGrp="1"/>
          </p:cNvSpPr>
          <p:nvPr>
            <p:ph type="pic" idx="3"/>
          </p:nvPr>
        </p:nvSpPr>
        <p:spPr>
          <a:xfrm flipH="1">
            <a:off x="7145771" y="1815149"/>
            <a:ext cx="4320000" cy="212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35"/>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spTree>
      <p:nvGrpSpPr>
        <p:cNvPr id="1" name="Shape 58"/>
        <p:cNvGrpSpPr/>
        <p:nvPr/>
      </p:nvGrpSpPr>
      <p:grpSpPr>
        <a:xfrm>
          <a:off x="0" y="0"/>
          <a:ext cx="0" cy="0"/>
          <a:chOff x="0" y="0"/>
          <a:chExt cx="0" cy="0"/>
        </a:xfrm>
      </p:grpSpPr>
      <p:grpSp>
        <p:nvGrpSpPr>
          <p:cNvPr id="59" name="Google Shape;59;p38"/>
          <p:cNvGrpSpPr/>
          <p:nvPr/>
        </p:nvGrpSpPr>
        <p:grpSpPr>
          <a:xfrm>
            <a:off x="729449" y="1780758"/>
            <a:ext cx="2449180" cy="4305530"/>
            <a:chOff x="445712" y="1449040"/>
            <a:chExt cx="2113018" cy="3924176"/>
          </a:xfrm>
        </p:grpSpPr>
        <p:sp>
          <p:nvSpPr>
            <p:cNvPr id="60" name="Google Shape;60;p38"/>
            <p:cNvSpPr/>
            <p:nvPr/>
          </p:nvSpPr>
          <p:spPr>
            <a:xfrm>
              <a:off x="445712" y="1449040"/>
              <a:ext cx="2113018" cy="3924176"/>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 name="Google Shape;61;p38"/>
            <p:cNvSpPr/>
            <p:nvPr/>
          </p:nvSpPr>
          <p:spPr>
            <a:xfrm>
              <a:off x="1379920" y="1650572"/>
              <a:ext cx="216024" cy="34350"/>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2" name="Google Shape;62;p38"/>
            <p:cNvGrpSpPr/>
            <p:nvPr/>
          </p:nvGrpSpPr>
          <p:grpSpPr>
            <a:xfrm>
              <a:off x="1407705" y="5045834"/>
              <a:ext cx="211967" cy="211967"/>
              <a:chOff x="1549420" y="5712364"/>
              <a:chExt cx="312583" cy="312583"/>
            </a:xfrm>
          </p:grpSpPr>
          <p:sp>
            <p:nvSpPr>
              <p:cNvPr id="63" name="Google Shape;63;p38"/>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38"/>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65" name="Google Shape;65;p38"/>
          <p:cNvSpPr>
            <a:spLocks noGrp="1"/>
          </p:cNvSpPr>
          <p:nvPr>
            <p:ph type="pic" idx="2"/>
          </p:nvPr>
        </p:nvSpPr>
        <p:spPr>
          <a:xfrm>
            <a:off x="873465" y="2174930"/>
            <a:ext cx="2152765" cy="3348746"/>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6" name="Google Shape;66;p3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solidFill>
          <a:schemeClr val="accent2"/>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5"/>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40"/>
          <p:cNvSpPr txBox="1">
            <a:spLocks noGrp="1"/>
          </p:cNvSpPr>
          <p:nvPr>
            <p:ph type="body" idx="1"/>
          </p:nvPr>
        </p:nvSpPr>
        <p:spPr>
          <a:xfrm>
            <a:off x="323529" y="332482"/>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70"/>
        <p:cNvGrpSpPr/>
        <p:nvPr/>
      </p:nvGrpSpPr>
      <p:grpSpPr>
        <a:xfrm>
          <a:off x="0" y="0"/>
          <a:ext cx="0" cy="0"/>
          <a:chOff x="0" y="0"/>
          <a:chExt cx="0" cy="0"/>
        </a:xfrm>
      </p:grpSpPr>
      <p:sp>
        <p:nvSpPr>
          <p:cNvPr id="71" name="Google Shape;71;p41"/>
          <p:cNvSpPr txBox="1">
            <a:spLocks noGrp="1"/>
          </p:cNvSpPr>
          <p:nvPr>
            <p:ph type="body" idx="1"/>
          </p:nvPr>
        </p:nvSpPr>
        <p:spPr>
          <a:xfrm>
            <a:off x="323529"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2" name="Google Shape;72;p41"/>
          <p:cNvSpPr/>
          <p:nvPr/>
        </p:nvSpPr>
        <p:spPr>
          <a:xfrm>
            <a:off x="354010" y="1131591"/>
            <a:ext cx="3560767" cy="540256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3" name="Google Shape;73;p41"/>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74" name="Google Shape;74;p41"/>
          <p:cNvSpPr/>
          <p:nvPr/>
        </p:nvSpPr>
        <p:spPr>
          <a:xfrm rot="5400000">
            <a:off x="3057177"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75" name="Google Shape;75;p41"/>
          <p:cNvSpPr txBox="1"/>
          <p:nvPr/>
        </p:nvSpPr>
        <p:spPr>
          <a:xfrm>
            <a:off x="711704" y="1637214"/>
            <a:ext cx="2232248" cy="52322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76" name="Google Shape;76;p41"/>
          <p:cNvSpPr txBox="1"/>
          <p:nvPr/>
        </p:nvSpPr>
        <p:spPr>
          <a:xfrm>
            <a:off x="711704" y="2127463"/>
            <a:ext cx="2232248" cy="73866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77" name="Google Shape;77;p41"/>
          <p:cNvSpPr txBox="1"/>
          <p:nvPr/>
        </p:nvSpPr>
        <p:spPr>
          <a:xfrm>
            <a:off x="721229" y="5808438"/>
            <a:ext cx="2232000" cy="30777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78" name="Google Shape;78;p41"/>
          <p:cNvSpPr txBox="1"/>
          <p:nvPr/>
        </p:nvSpPr>
        <p:spPr>
          <a:xfrm>
            <a:off x="721229" y="4450324"/>
            <a:ext cx="2717296" cy="138499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43"/>
          <p:cNvSpPr txBox="1">
            <a:spLocks noGrp="1"/>
          </p:cNvSpPr>
          <p:nvPr>
            <p:ph type="ctrTitle"/>
          </p:nvPr>
        </p:nvSpPr>
        <p:spPr>
          <a:xfrm>
            <a:off x="914400" y="2130425"/>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8" name="Google Shape;88;p4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1"/>
        <p:cNvGrpSpPr/>
        <p:nvPr/>
      </p:nvGrpSpPr>
      <p:grpSpPr>
        <a:xfrm>
          <a:off x="0" y="0"/>
          <a:ext cx="0" cy="0"/>
          <a:chOff x="0" y="0"/>
          <a:chExt cx="0" cy="0"/>
        </a:xfrm>
      </p:grpSpPr>
      <p:sp>
        <p:nvSpPr>
          <p:cNvPr id="92" name="Google Shape;92;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4"/>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4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7"/>
        <p:cNvGrpSpPr/>
        <p:nvPr/>
      </p:nvGrpSpPr>
      <p:grpSpPr>
        <a:xfrm>
          <a:off x="0" y="0"/>
          <a:ext cx="0" cy="0"/>
          <a:chOff x="0" y="0"/>
          <a:chExt cx="0" cy="0"/>
        </a:xfrm>
      </p:grpSpPr>
      <p:sp>
        <p:nvSpPr>
          <p:cNvPr id="98" name="Google Shape;98;p45"/>
          <p:cNvSpPr txBox="1">
            <a:spLocks noGrp="1"/>
          </p:cNvSpPr>
          <p:nvPr>
            <p:ph type="title"/>
          </p:nvPr>
        </p:nvSpPr>
        <p:spPr>
          <a:xfrm>
            <a:off x="963613" y="4406900"/>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45"/>
          <p:cNvSpPr txBox="1">
            <a:spLocks noGrp="1"/>
          </p:cNvSpPr>
          <p:nvPr>
            <p:ph type="body" idx="1"/>
          </p:nvPr>
        </p:nvSpPr>
        <p:spPr>
          <a:xfrm>
            <a:off x="963613"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0" name="Google Shape;100;p4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3"/>
        <p:cNvGrpSpPr/>
        <p:nvPr/>
      </p:nvGrpSpPr>
      <p:grpSpPr>
        <a:xfrm>
          <a:off x="0" y="0"/>
          <a:ext cx="0" cy="0"/>
          <a:chOff x="0" y="0"/>
          <a:chExt cx="0" cy="0"/>
        </a:xfrm>
      </p:grpSpPr>
      <p:sp>
        <p:nvSpPr>
          <p:cNvPr id="104" name="Google Shape;104;p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46"/>
          <p:cNvSpPr txBox="1">
            <a:spLocks noGrp="1"/>
          </p:cNvSpPr>
          <p:nvPr>
            <p:ph type="body" idx="1"/>
          </p:nvPr>
        </p:nvSpPr>
        <p:spPr>
          <a:xfrm>
            <a:off x="609600" y="1600200"/>
            <a:ext cx="54102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6" name="Google Shape;106;p46"/>
          <p:cNvSpPr txBox="1">
            <a:spLocks noGrp="1"/>
          </p:cNvSpPr>
          <p:nvPr>
            <p:ph type="body" idx="2"/>
          </p:nvPr>
        </p:nvSpPr>
        <p:spPr>
          <a:xfrm>
            <a:off x="6172200" y="1600200"/>
            <a:ext cx="54102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7" name="Google Shape;107;p4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0"/>
        <p:cNvGrpSpPr/>
        <p:nvPr/>
      </p:nvGrpSpPr>
      <p:grpSpPr>
        <a:xfrm>
          <a:off x="0" y="0"/>
          <a:ext cx="0" cy="0"/>
          <a:chOff x="0" y="0"/>
          <a:chExt cx="0" cy="0"/>
        </a:xfrm>
      </p:grpSpPr>
      <p:sp>
        <p:nvSpPr>
          <p:cNvPr id="111" name="Google Shape;111;p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7"/>
          <p:cNvSpPr txBox="1">
            <a:spLocks noGrp="1"/>
          </p:cNvSpPr>
          <p:nvPr>
            <p:ph type="body" idx="1"/>
          </p:nvPr>
        </p:nvSpPr>
        <p:spPr>
          <a:xfrm>
            <a:off x="609600" y="1535113"/>
            <a:ext cx="53863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3" name="Google Shape;113;p47"/>
          <p:cNvSpPr txBox="1">
            <a:spLocks noGrp="1"/>
          </p:cNvSpPr>
          <p:nvPr>
            <p:ph type="body" idx="2"/>
          </p:nvPr>
        </p:nvSpPr>
        <p:spPr>
          <a:xfrm>
            <a:off x="609600" y="2174875"/>
            <a:ext cx="53863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4" name="Google Shape;114;p47"/>
          <p:cNvSpPr txBox="1">
            <a:spLocks noGrp="1"/>
          </p:cNvSpPr>
          <p:nvPr>
            <p:ph type="body" idx="3"/>
          </p:nvPr>
        </p:nvSpPr>
        <p:spPr>
          <a:xfrm>
            <a:off x="6192838" y="1535113"/>
            <a:ext cx="5389562"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5" name="Google Shape;115;p47"/>
          <p:cNvSpPr txBox="1">
            <a:spLocks noGrp="1"/>
          </p:cNvSpPr>
          <p:nvPr>
            <p:ph type="body" idx="4"/>
          </p:nvPr>
        </p:nvSpPr>
        <p:spPr>
          <a:xfrm>
            <a:off x="6192838" y="2174875"/>
            <a:ext cx="5389562"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6" name="Google Shape;116;p4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4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4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49"/>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9"/>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9"/>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8"/>
        <p:cNvGrpSpPr/>
        <p:nvPr/>
      </p:nvGrpSpPr>
      <p:grpSpPr>
        <a:xfrm>
          <a:off x="0" y="0"/>
          <a:ext cx="0" cy="0"/>
          <a:chOff x="0" y="0"/>
          <a:chExt cx="0" cy="0"/>
        </a:xfrm>
      </p:grpSpPr>
      <p:sp>
        <p:nvSpPr>
          <p:cNvPr id="129" name="Google Shape;129;p50"/>
          <p:cNvSpPr txBox="1">
            <a:spLocks noGrp="1"/>
          </p:cNvSpPr>
          <p:nvPr>
            <p:ph type="title"/>
          </p:nvPr>
        </p:nvSpPr>
        <p:spPr>
          <a:xfrm>
            <a:off x="609600" y="273050"/>
            <a:ext cx="40116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50"/>
          <p:cNvSpPr txBox="1">
            <a:spLocks noGrp="1"/>
          </p:cNvSpPr>
          <p:nvPr>
            <p:ph type="body" idx="1"/>
          </p:nvPr>
        </p:nvSpPr>
        <p:spPr>
          <a:xfrm>
            <a:off x="4767263" y="273050"/>
            <a:ext cx="681513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1" name="Google Shape;131;p50"/>
          <p:cNvSpPr txBox="1">
            <a:spLocks noGrp="1"/>
          </p:cNvSpPr>
          <p:nvPr>
            <p:ph type="body" idx="2"/>
          </p:nvPr>
        </p:nvSpPr>
        <p:spPr>
          <a:xfrm>
            <a:off x="609600" y="1435100"/>
            <a:ext cx="40116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2" name="Google Shape;132;p50"/>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0"/>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50"/>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solidFill>
          <a:schemeClr val="accent4"/>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5"/>
        <p:cNvGrpSpPr/>
        <p:nvPr/>
      </p:nvGrpSpPr>
      <p:grpSpPr>
        <a:xfrm>
          <a:off x="0" y="0"/>
          <a:ext cx="0" cy="0"/>
          <a:chOff x="0" y="0"/>
          <a:chExt cx="0" cy="0"/>
        </a:xfrm>
      </p:grpSpPr>
      <p:sp>
        <p:nvSpPr>
          <p:cNvPr id="136" name="Google Shape;136;p51"/>
          <p:cNvSpPr txBox="1">
            <a:spLocks noGrp="1"/>
          </p:cNvSpPr>
          <p:nvPr>
            <p:ph type="title"/>
          </p:nvPr>
        </p:nvSpPr>
        <p:spPr>
          <a:xfrm>
            <a:off x="2389188"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51"/>
          <p:cNvSpPr>
            <a:spLocks noGrp="1"/>
          </p:cNvSpPr>
          <p:nvPr>
            <p:ph type="pic" idx="2"/>
          </p:nvPr>
        </p:nvSpPr>
        <p:spPr>
          <a:xfrm>
            <a:off x="2389188"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8" name="Google Shape;138;p51"/>
          <p:cNvSpPr txBox="1">
            <a:spLocks noGrp="1"/>
          </p:cNvSpPr>
          <p:nvPr>
            <p:ph type="body" idx="1"/>
          </p:nvPr>
        </p:nvSpPr>
        <p:spPr>
          <a:xfrm>
            <a:off x="2389188"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9" name="Google Shape;139;p5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2"/>
        <p:cNvGrpSpPr/>
        <p:nvPr/>
      </p:nvGrpSpPr>
      <p:grpSpPr>
        <a:xfrm>
          <a:off x="0" y="0"/>
          <a:ext cx="0" cy="0"/>
          <a:chOff x="0" y="0"/>
          <a:chExt cx="0" cy="0"/>
        </a:xfrm>
      </p:grpSpPr>
      <p:sp>
        <p:nvSpPr>
          <p:cNvPr id="143" name="Google Shape;143;p5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52"/>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5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5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8"/>
        <p:cNvGrpSpPr/>
        <p:nvPr/>
      </p:nvGrpSpPr>
      <p:grpSpPr>
        <a:xfrm>
          <a:off x="0" y="0"/>
          <a:ext cx="0" cy="0"/>
          <a:chOff x="0" y="0"/>
          <a:chExt cx="0" cy="0"/>
        </a:xfrm>
      </p:grpSpPr>
      <p:sp>
        <p:nvSpPr>
          <p:cNvPr id="149" name="Google Shape;149;p53"/>
          <p:cNvSpPr txBox="1">
            <a:spLocks noGrp="1"/>
          </p:cNvSpPr>
          <p:nvPr>
            <p:ph type="title"/>
          </p:nvPr>
        </p:nvSpPr>
        <p:spPr>
          <a:xfrm rot="5400000">
            <a:off x="7285037" y="1828801"/>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53"/>
          <p:cNvSpPr txBox="1">
            <a:spLocks noGrp="1"/>
          </p:cNvSpPr>
          <p:nvPr>
            <p:ph type="body" idx="1"/>
          </p:nvPr>
        </p:nvSpPr>
        <p:spPr>
          <a:xfrm rot="5400000">
            <a:off x="1722437" y="-838199"/>
            <a:ext cx="5851525" cy="8077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53"/>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53"/>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53"/>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5"/>
        <p:cNvGrpSpPr/>
        <p:nvPr/>
      </p:nvGrpSpPr>
      <p:grpSpPr>
        <a:xfrm>
          <a:off x="0" y="0"/>
          <a:ext cx="0" cy="0"/>
          <a:chOff x="0" y="0"/>
          <a:chExt cx="0" cy="0"/>
        </a:xfrm>
      </p:grpSpPr>
      <p:sp>
        <p:nvSpPr>
          <p:cNvPr id="16" name="Google Shape;16;p23"/>
          <p:cNvSpPr/>
          <p:nvPr/>
        </p:nvSpPr>
        <p:spPr>
          <a:xfrm>
            <a:off x="9890975" y="1"/>
            <a:ext cx="2301025" cy="1094704"/>
          </a:xfrm>
          <a:prstGeom prst="rect">
            <a:avLst/>
          </a:prstGeom>
          <a:blipFill rotWithShape="1">
            <a:blip r:embed="rId2">
              <a:alphaModFix/>
            </a:blip>
            <a:stretch>
              <a:fillRect t="-5999" b="-32999"/>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7"/>
        <p:cNvGrpSpPr/>
        <p:nvPr/>
      </p:nvGrpSpPr>
      <p:grpSpPr>
        <a:xfrm>
          <a:off x="0" y="0"/>
          <a:ext cx="0" cy="0"/>
          <a:chOff x="0" y="0"/>
          <a:chExt cx="0" cy="0"/>
        </a:xfrm>
      </p:grpSpPr>
      <p:sp>
        <p:nvSpPr>
          <p:cNvPr id="18" name="Google Shape;18;p24"/>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8_Contents slide layout">
  <p:cSld name="18_Contents slide layout">
    <p:spTree>
      <p:nvGrpSpPr>
        <p:cNvPr id="1" name="Shape 19"/>
        <p:cNvGrpSpPr/>
        <p:nvPr/>
      </p:nvGrpSpPr>
      <p:grpSpPr>
        <a:xfrm>
          <a:off x="0" y="0"/>
          <a:ext cx="0" cy="0"/>
          <a:chOff x="0" y="0"/>
          <a:chExt cx="0" cy="0"/>
        </a:xfrm>
      </p:grpSpPr>
      <p:sp>
        <p:nvSpPr>
          <p:cNvPr id="20" name="Google Shape;20;p25"/>
          <p:cNvSpPr>
            <a:spLocks noGrp="1"/>
          </p:cNvSpPr>
          <p:nvPr>
            <p:ph type="pic" idx="2"/>
          </p:nvPr>
        </p:nvSpPr>
        <p:spPr>
          <a:xfrm>
            <a:off x="5334000" y="0"/>
            <a:ext cx="6858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bg>
      <p:bgPr>
        <a:solidFill>
          <a:schemeClr val="accent4"/>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22"/>
        <p:cNvGrpSpPr/>
        <p:nvPr/>
      </p:nvGrpSpPr>
      <p:grpSpPr>
        <a:xfrm>
          <a:off x="0" y="0"/>
          <a:ext cx="0" cy="0"/>
          <a:chOff x="0" y="0"/>
          <a:chExt cx="0" cy="0"/>
        </a:xfrm>
      </p:grpSpPr>
      <p:sp>
        <p:nvSpPr>
          <p:cNvPr id="23" name="Google Shape;23;p27"/>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spTree>
      <p:nvGrpSpPr>
        <p:cNvPr id="1" name="Shape 24"/>
        <p:cNvGrpSpPr/>
        <p:nvPr/>
      </p:nvGrpSpPr>
      <p:grpSpPr>
        <a:xfrm>
          <a:off x="0" y="0"/>
          <a:ext cx="0" cy="0"/>
          <a:chOff x="0" y="0"/>
          <a:chExt cx="0" cy="0"/>
        </a:xfrm>
      </p:grpSpPr>
      <p:sp>
        <p:nvSpPr>
          <p:cNvPr id="25" name="Google Shape;25;p28"/>
          <p:cNvSpPr/>
          <p:nvPr/>
        </p:nvSpPr>
        <p:spPr>
          <a:xfrm>
            <a:off x="6480216" y="5071159"/>
            <a:ext cx="5138665" cy="427271"/>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26" name="Google Shape;26;p28"/>
          <p:cNvSpPr/>
          <p:nvPr/>
        </p:nvSpPr>
        <p:spPr>
          <a:xfrm>
            <a:off x="0" y="1988840"/>
            <a:ext cx="12192000" cy="28803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7" name="Google Shape;27;p28"/>
          <p:cNvGrpSpPr/>
          <p:nvPr/>
        </p:nvGrpSpPr>
        <p:grpSpPr>
          <a:xfrm>
            <a:off x="6682498" y="1419025"/>
            <a:ext cx="4936383" cy="3882549"/>
            <a:chOff x="2444748" y="555045"/>
            <a:chExt cx="7282048" cy="5727454"/>
          </a:xfrm>
        </p:grpSpPr>
        <p:sp>
          <p:nvSpPr>
            <p:cNvPr id="28" name="Google Shape;28;p28"/>
            <p:cNvSpPr/>
            <p:nvPr/>
          </p:nvSpPr>
          <p:spPr>
            <a:xfrm>
              <a:off x="4964693" y="5443837"/>
              <a:ext cx="2168250" cy="818208"/>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8"/>
            <p:cNvSpPr/>
            <p:nvPr/>
          </p:nvSpPr>
          <p:spPr>
            <a:xfrm>
              <a:off x="2444748" y="555045"/>
              <a:ext cx="7282048"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 name="Google Shape;30;p28"/>
            <p:cNvSpPr/>
            <p:nvPr/>
          </p:nvSpPr>
          <p:spPr>
            <a:xfrm>
              <a:off x="8706599" y="5435655"/>
              <a:ext cx="490925" cy="81821"/>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28"/>
            <p:cNvSpPr/>
            <p:nvPr/>
          </p:nvSpPr>
          <p:spPr>
            <a:xfrm>
              <a:off x="2481568" y="595956"/>
              <a:ext cx="7200228"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8"/>
            <p:cNvSpPr/>
            <p:nvPr/>
          </p:nvSpPr>
          <p:spPr>
            <a:xfrm>
              <a:off x="4968919"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28"/>
            <p:cNvSpPr/>
            <p:nvPr/>
          </p:nvSpPr>
          <p:spPr>
            <a:xfrm>
              <a:off x="2481568" y="4903820"/>
              <a:ext cx="7200228"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28"/>
            <p:cNvSpPr/>
            <p:nvPr/>
          </p:nvSpPr>
          <p:spPr>
            <a:xfrm>
              <a:off x="2747714" y="910966"/>
              <a:ext cx="6676116" cy="3763756"/>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28"/>
            <p:cNvSpPr/>
            <p:nvPr/>
          </p:nvSpPr>
          <p:spPr>
            <a:xfrm>
              <a:off x="5654591" y="939518"/>
              <a:ext cx="3769239" cy="3736342"/>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6" name="Google Shape;36;p28"/>
          <p:cNvSpPr>
            <a:spLocks noGrp="1"/>
          </p:cNvSpPr>
          <p:nvPr>
            <p:ph type="pic" idx="2"/>
          </p:nvPr>
        </p:nvSpPr>
        <p:spPr>
          <a:xfrm>
            <a:off x="6887874" y="1660298"/>
            <a:ext cx="4540883" cy="258895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 name="Google Shape;37;p28"/>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8.jp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mt="42000"/>
          </a:blip>
          <a:stretch>
            <a:fillRect/>
          </a:stretch>
        </a:blipFill>
        <a:effectLst/>
      </p:bgPr>
    </p:bg>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42"/>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4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4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4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57"/>
        <p:cNvGrpSpPr/>
        <p:nvPr/>
      </p:nvGrpSpPr>
      <p:grpSpPr>
        <a:xfrm>
          <a:off x="0" y="0"/>
          <a:ext cx="0" cy="0"/>
          <a:chOff x="0" y="0"/>
          <a:chExt cx="0" cy="0"/>
        </a:xfrm>
      </p:grpSpPr>
      <p:grpSp>
        <p:nvGrpSpPr>
          <p:cNvPr id="158" name="Google Shape;158;p1"/>
          <p:cNvGrpSpPr/>
          <p:nvPr/>
        </p:nvGrpSpPr>
        <p:grpSpPr>
          <a:xfrm>
            <a:off x="9239798" y="3733140"/>
            <a:ext cx="2486631" cy="2485756"/>
            <a:chOff x="9239798" y="3733140"/>
            <a:chExt cx="2486631" cy="2485756"/>
          </a:xfrm>
        </p:grpSpPr>
        <p:sp>
          <p:nvSpPr>
            <p:cNvPr id="159" name="Google Shape;159;p1"/>
            <p:cNvSpPr/>
            <p:nvPr/>
          </p:nvSpPr>
          <p:spPr>
            <a:xfrm rot="-2697059">
              <a:off x="9423207" y="4277920"/>
              <a:ext cx="2119814" cy="1396196"/>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
            <p:cNvSpPr/>
            <p:nvPr/>
          </p:nvSpPr>
          <p:spPr>
            <a:xfrm rot="-2697059">
              <a:off x="9431062" y="4290263"/>
              <a:ext cx="2101836" cy="1370763"/>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
            <p:cNvSpPr/>
            <p:nvPr/>
          </p:nvSpPr>
          <p:spPr>
            <a:xfrm rot="-2697059">
              <a:off x="9510609" y="4379560"/>
              <a:ext cx="1919067" cy="1172764"/>
            </a:xfrm>
            <a:custGeom>
              <a:avLst/>
              <a:gdLst/>
              <a:ahLst/>
              <a:cxnLst/>
              <a:rect l="l" t="t" r="r" b="b"/>
              <a:pathLst>
                <a:path w="1200150" h="733425" extrusionOk="0">
                  <a:moveTo>
                    <a:pt x="7144" y="7144"/>
                  </a:moveTo>
                  <a:lnTo>
                    <a:pt x="1196816" y="7144"/>
                  </a:lnTo>
                  <a:lnTo>
                    <a:pt x="1196816" y="730091"/>
                  </a:lnTo>
                  <a:lnTo>
                    <a:pt x="7144" y="73009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
            <p:cNvSpPr/>
            <p:nvPr/>
          </p:nvSpPr>
          <p:spPr>
            <a:xfrm rot="-2697059">
              <a:off x="9922753" y="4999678"/>
              <a:ext cx="239076" cy="879378"/>
            </a:xfrm>
            <a:custGeom>
              <a:avLst/>
              <a:gdLst/>
              <a:ahLst/>
              <a:cxnLst/>
              <a:rect l="l" t="t" r="r" b="b"/>
              <a:pathLst>
                <a:path w="862" h="2998" extrusionOk="0">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Calibri"/>
                <a:ea typeface="Calibri"/>
                <a:cs typeface="Calibri"/>
                <a:sym typeface="Calibri"/>
              </a:endParaRPr>
            </a:p>
          </p:txBody>
        </p:sp>
        <p:grpSp>
          <p:nvGrpSpPr>
            <p:cNvPr id="163" name="Google Shape;163;p1"/>
            <p:cNvGrpSpPr/>
            <p:nvPr/>
          </p:nvGrpSpPr>
          <p:grpSpPr>
            <a:xfrm rot="-2700000">
              <a:off x="10066374" y="4360768"/>
              <a:ext cx="1196173" cy="911419"/>
              <a:chOff x="11413389" y="3573459"/>
              <a:chExt cx="1196173" cy="911419"/>
            </a:xfrm>
          </p:grpSpPr>
          <p:sp>
            <p:nvSpPr>
              <p:cNvPr id="164" name="Google Shape;164;p1"/>
              <p:cNvSpPr/>
              <p:nvPr/>
            </p:nvSpPr>
            <p:spPr>
              <a:xfrm>
                <a:off x="11413389" y="3573459"/>
                <a:ext cx="1196173" cy="138033"/>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
              <p:cNvSpPr/>
              <p:nvPr/>
            </p:nvSpPr>
            <p:spPr>
              <a:xfrm>
                <a:off x="11422238" y="3822358"/>
                <a:ext cx="543285" cy="39788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
              <p:cNvSpPr/>
              <p:nvPr/>
            </p:nvSpPr>
            <p:spPr>
              <a:xfrm>
                <a:off x="11473996" y="3874089"/>
                <a:ext cx="451750" cy="301194"/>
              </a:xfrm>
              <a:custGeom>
                <a:avLst/>
                <a:gdLst/>
                <a:ahLst/>
                <a:cxnLst/>
                <a:rect l="l" t="t" r="r" b="b"/>
                <a:pathLst>
                  <a:path w="451750" h="301194" extrusionOk="0">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
              <p:cNvSpPr/>
              <p:nvPr/>
            </p:nvSpPr>
            <p:spPr>
              <a:xfrm>
                <a:off x="12066277" y="3822357"/>
                <a:ext cx="543285" cy="39788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1"/>
              <p:cNvSpPr/>
              <p:nvPr/>
            </p:nvSpPr>
            <p:spPr>
              <a:xfrm>
                <a:off x="12140596" y="3858434"/>
                <a:ext cx="394645" cy="307976"/>
              </a:xfrm>
              <a:custGeom>
                <a:avLst/>
                <a:gdLst/>
                <a:ahLst/>
                <a:cxnLst/>
                <a:rect l="l" t="t" r="r" b="b"/>
                <a:pathLst>
                  <a:path w="791379" h="617583" extrusionOk="0">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
              <p:cNvSpPr/>
              <p:nvPr/>
            </p:nvSpPr>
            <p:spPr>
              <a:xfrm>
                <a:off x="11505753" y="4304075"/>
                <a:ext cx="180803" cy="18080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1"/>
              <p:cNvSpPr/>
              <p:nvPr/>
            </p:nvSpPr>
            <p:spPr>
              <a:xfrm>
                <a:off x="11535888" y="4334209"/>
                <a:ext cx="120536" cy="120536"/>
              </a:xfrm>
              <a:prstGeom prst="plus">
                <a:avLst>
                  <a:gd name="adj" fmla="val 3632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
              <p:cNvSpPr/>
              <p:nvPr/>
            </p:nvSpPr>
            <p:spPr>
              <a:xfrm>
                <a:off x="11745842" y="4314812"/>
                <a:ext cx="43935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1"/>
              <p:cNvSpPr/>
              <p:nvPr/>
            </p:nvSpPr>
            <p:spPr>
              <a:xfrm>
                <a:off x="12244484" y="4314810"/>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1"/>
              <p:cNvSpPr/>
              <p:nvPr/>
            </p:nvSpPr>
            <p:spPr>
              <a:xfrm>
                <a:off x="11745842" y="4399539"/>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1"/>
              <p:cNvSpPr/>
              <p:nvPr/>
            </p:nvSpPr>
            <p:spPr>
              <a:xfrm>
                <a:off x="12030922" y="4398532"/>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1"/>
              <p:cNvSpPr/>
              <p:nvPr/>
            </p:nvSpPr>
            <p:spPr>
              <a:xfrm>
                <a:off x="11772627" y="4331149"/>
                <a:ext cx="686368" cy="105236"/>
              </a:xfrm>
              <a:custGeom>
                <a:avLst/>
                <a:gdLst/>
                <a:ahLst/>
                <a:cxnLst/>
                <a:rect l="l" t="t" r="r" b="b"/>
                <a:pathLst>
                  <a:path w="686368" h="105236" extrusionOk="0">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6" name="Google Shape;176;p1"/>
            <p:cNvSpPr/>
            <p:nvPr/>
          </p:nvSpPr>
          <p:spPr>
            <a:xfrm rot="-2697059">
              <a:off x="10242661" y="3983156"/>
              <a:ext cx="1144096" cy="1352486"/>
            </a:xfrm>
            <a:custGeom>
              <a:avLst/>
              <a:gdLst/>
              <a:ahLst/>
              <a:cxnLst/>
              <a:rect l="l" t="t" r="r" b="b"/>
              <a:pathLst>
                <a:path w="3375646" h="3990500" extrusionOk="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7" name="Google Shape;177;p1"/>
            <p:cNvGrpSpPr/>
            <p:nvPr/>
          </p:nvGrpSpPr>
          <p:grpSpPr>
            <a:xfrm rot="-2697059">
              <a:off x="9825321" y="5247373"/>
              <a:ext cx="109147" cy="109147"/>
              <a:chOff x="8118251" y="2289511"/>
              <a:chExt cx="453435" cy="453435"/>
            </a:xfrm>
          </p:grpSpPr>
          <p:sp>
            <p:nvSpPr>
              <p:cNvPr id="178" name="Google Shape;178;p1"/>
              <p:cNvSpPr/>
              <p:nvPr/>
            </p:nvSpPr>
            <p:spPr>
              <a:xfrm>
                <a:off x="8118251" y="2289511"/>
                <a:ext cx="453435" cy="453435"/>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1"/>
              <p:cNvSpPr/>
              <p:nvPr/>
            </p:nvSpPr>
            <p:spPr>
              <a:xfrm>
                <a:off x="8160877" y="2332137"/>
                <a:ext cx="368182" cy="368182"/>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
              <p:cNvSpPr/>
              <p:nvPr/>
            </p:nvSpPr>
            <p:spPr>
              <a:xfrm>
                <a:off x="8207808" y="2379068"/>
                <a:ext cx="274320" cy="274320"/>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1"/>
              <p:cNvSpPr/>
              <p:nvPr/>
            </p:nvSpPr>
            <p:spPr>
              <a:xfrm>
                <a:off x="8253528" y="2424788"/>
                <a:ext cx="182880" cy="182880"/>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182" name="Google Shape;182;p1"/>
          <p:cNvSpPr/>
          <p:nvPr/>
        </p:nvSpPr>
        <p:spPr>
          <a:xfrm rot="-2453110">
            <a:off x="9497118" y="4865112"/>
            <a:ext cx="2647906" cy="2053702"/>
          </a:xfrm>
          <a:custGeom>
            <a:avLst/>
            <a:gdLst/>
            <a:ahLst/>
            <a:cxnLst/>
            <a:rect l="l" t="t" r="r" b="b"/>
            <a:pathLst>
              <a:path w="2647906" h="2053702" extrusionOk="0">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83" name="Google Shape;183;p1"/>
          <p:cNvGrpSpPr/>
          <p:nvPr/>
        </p:nvGrpSpPr>
        <p:grpSpPr>
          <a:xfrm rot="1587316">
            <a:off x="909065" y="3818987"/>
            <a:ext cx="1555538" cy="2302642"/>
            <a:chOff x="6477000" y="3016250"/>
            <a:chExt cx="1328738" cy="1966913"/>
          </a:xfrm>
        </p:grpSpPr>
        <p:sp>
          <p:nvSpPr>
            <p:cNvPr id="184" name="Google Shape;184;p1"/>
            <p:cNvSpPr/>
            <p:nvPr/>
          </p:nvSpPr>
          <p:spPr>
            <a:xfrm>
              <a:off x="6477000" y="3162300"/>
              <a:ext cx="1328738" cy="1820863"/>
            </a:xfrm>
            <a:custGeom>
              <a:avLst/>
              <a:gdLst/>
              <a:ahLst/>
              <a:cxnLst/>
              <a:rect l="l" t="t" r="r" b="b"/>
              <a:pathLst>
                <a:path w="353" h="485" extrusionOk="0">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
            <p:cNvSpPr/>
            <p:nvPr/>
          </p:nvSpPr>
          <p:spPr>
            <a:xfrm>
              <a:off x="6597650" y="3302000"/>
              <a:ext cx="1087438" cy="15049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
            <p:cNvSpPr/>
            <p:nvPr/>
          </p:nvSpPr>
          <p:spPr>
            <a:xfrm>
              <a:off x="6591300" y="3294062"/>
              <a:ext cx="1101725" cy="1520825"/>
            </a:xfrm>
            <a:custGeom>
              <a:avLst/>
              <a:gdLst/>
              <a:ahLst/>
              <a:cxnLst/>
              <a:rect l="l" t="t" r="r" b="b"/>
              <a:pathLst>
                <a:path w="694" h="958" extrusionOk="0">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
            <p:cNvSpPr/>
            <p:nvPr/>
          </p:nvSpPr>
          <p:spPr>
            <a:xfrm>
              <a:off x="6786563" y="3609975"/>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88" name="Google Shape;188;p1"/>
            <p:cNvCxnSpPr/>
            <p:nvPr/>
          </p:nvCxnSpPr>
          <p:spPr>
            <a:xfrm>
              <a:off x="6786563" y="3609975"/>
              <a:ext cx="711200" cy="0"/>
            </a:xfrm>
            <a:prstGeom prst="straightConnector1">
              <a:avLst/>
            </a:prstGeom>
            <a:noFill/>
            <a:ln>
              <a:noFill/>
            </a:ln>
          </p:spPr>
        </p:cxnSp>
        <p:sp>
          <p:nvSpPr>
            <p:cNvPr id="189" name="Google Shape;189;p1"/>
            <p:cNvSpPr/>
            <p:nvPr/>
          </p:nvSpPr>
          <p:spPr>
            <a:xfrm>
              <a:off x="6764338" y="3586163"/>
              <a:ext cx="755650" cy="46038"/>
            </a:xfrm>
            <a:custGeom>
              <a:avLst/>
              <a:gdLst/>
              <a:ahLst/>
              <a:cxnLst/>
              <a:rect l="l" t="t" r="r" b="b"/>
              <a:pathLst>
                <a:path w="201" h="12" extrusionOk="0">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
            <p:cNvSpPr/>
            <p:nvPr/>
          </p:nvSpPr>
          <p:spPr>
            <a:xfrm>
              <a:off x="6721475" y="3759200"/>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91" name="Google Shape;191;p1"/>
            <p:cNvCxnSpPr/>
            <p:nvPr/>
          </p:nvCxnSpPr>
          <p:spPr>
            <a:xfrm>
              <a:off x="6721475" y="3759200"/>
              <a:ext cx="839788" cy="0"/>
            </a:xfrm>
            <a:prstGeom prst="straightConnector1">
              <a:avLst/>
            </a:prstGeom>
            <a:noFill/>
            <a:ln>
              <a:noFill/>
            </a:ln>
          </p:spPr>
        </p:cxnSp>
        <p:sp>
          <p:nvSpPr>
            <p:cNvPr id="192" name="Google Shape;192;p1"/>
            <p:cNvSpPr/>
            <p:nvPr/>
          </p:nvSpPr>
          <p:spPr>
            <a:xfrm>
              <a:off x="6699250" y="3736975"/>
              <a:ext cx="884238" cy="44450"/>
            </a:xfrm>
            <a:custGeom>
              <a:avLst/>
              <a:gdLst/>
              <a:ahLst/>
              <a:cxnLst/>
              <a:rect l="l" t="t" r="r" b="b"/>
              <a:pathLst>
                <a:path w="235" h="12" extrusionOk="0">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
            <p:cNvSpPr/>
            <p:nvPr/>
          </p:nvSpPr>
          <p:spPr>
            <a:xfrm>
              <a:off x="6786563" y="3913188"/>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94" name="Google Shape;194;p1"/>
            <p:cNvCxnSpPr/>
            <p:nvPr/>
          </p:nvCxnSpPr>
          <p:spPr>
            <a:xfrm>
              <a:off x="6786563" y="3913188"/>
              <a:ext cx="711200" cy="0"/>
            </a:xfrm>
            <a:prstGeom prst="straightConnector1">
              <a:avLst/>
            </a:prstGeom>
            <a:noFill/>
            <a:ln>
              <a:noFill/>
            </a:ln>
          </p:spPr>
        </p:cxnSp>
        <p:sp>
          <p:nvSpPr>
            <p:cNvPr id="195" name="Google Shape;195;p1"/>
            <p:cNvSpPr/>
            <p:nvPr/>
          </p:nvSpPr>
          <p:spPr>
            <a:xfrm>
              <a:off x="6764338" y="3890963"/>
              <a:ext cx="755650" cy="44450"/>
            </a:xfrm>
            <a:custGeom>
              <a:avLst/>
              <a:gdLst/>
              <a:ahLst/>
              <a:cxnLst/>
              <a:rect l="l" t="t" r="r" b="b"/>
              <a:pathLst>
                <a:path w="201" h="12" extrusionOk="0">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
            <p:cNvSpPr/>
            <p:nvPr/>
          </p:nvSpPr>
          <p:spPr>
            <a:xfrm>
              <a:off x="6721475" y="4067175"/>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97" name="Google Shape;197;p1"/>
            <p:cNvCxnSpPr/>
            <p:nvPr/>
          </p:nvCxnSpPr>
          <p:spPr>
            <a:xfrm>
              <a:off x="6721475" y="4067175"/>
              <a:ext cx="839788" cy="0"/>
            </a:xfrm>
            <a:prstGeom prst="straightConnector1">
              <a:avLst/>
            </a:prstGeom>
            <a:noFill/>
            <a:ln>
              <a:noFill/>
            </a:ln>
          </p:spPr>
        </p:cxnSp>
        <p:sp>
          <p:nvSpPr>
            <p:cNvPr id="198" name="Google Shape;198;p1"/>
            <p:cNvSpPr/>
            <p:nvPr/>
          </p:nvSpPr>
          <p:spPr>
            <a:xfrm>
              <a:off x="6699250" y="4044950"/>
              <a:ext cx="884238" cy="44450"/>
            </a:xfrm>
            <a:custGeom>
              <a:avLst/>
              <a:gdLst/>
              <a:ahLst/>
              <a:cxnLst/>
              <a:rect l="l" t="t" r="r" b="b"/>
              <a:pathLst>
                <a:path w="235" h="12" extrusionOk="0">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
            <p:cNvSpPr/>
            <p:nvPr/>
          </p:nvSpPr>
          <p:spPr>
            <a:xfrm>
              <a:off x="6786563" y="4221163"/>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0" name="Google Shape;200;p1"/>
            <p:cNvCxnSpPr/>
            <p:nvPr/>
          </p:nvCxnSpPr>
          <p:spPr>
            <a:xfrm>
              <a:off x="6786563" y="4221163"/>
              <a:ext cx="711200" cy="0"/>
            </a:xfrm>
            <a:prstGeom prst="straightConnector1">
              <a:avLst/>
            </a:prstGeom>
            <a:noFill/>
            <a:ln>
              <a:noFill/>
            </a:ln>
          </p:spPr>
        </p:cxnSp>
        <p:sp>
          <p:nvSpPr>
            <p:cNvPr id="201" name="Google Shape;201;p1"/>
            <p:cNvSpPr/>
            <p:nvPr/>
          </p:nvSpPr>
          <p:spPr>
            <a:xfrm>
              <a:off x="6764338" y="4198938"/>
              <a:ext cx="755650" cy="44450"/>
            </a:xfrm>
            <a:custGeom>
              <a:avLst/>
              <a:gdLst/>
              <a:ahLst/>
              <a:cxnLst/>
              <a:rect l="l" t="t" r="r" b="b"/>
              <a:pathLst>
                <a:path w="201" h="12" extrusionOk="0">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
            <p:cNvSpPr/>
            <p:nvPr/>
          </p:nvSpPr>
          <p:spPr>
            <a:xfrm>
              <a:off x="6786563" y="4525963"/>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3" name="Google Shape;203;p1"/>
            <p:cNvCxnSpPr/>
            <p:nvPr/>
          </p:nvCxnSpPr>
          <p:spPr>
            <a:xfrm>
              <a:off x="6786563" y="4525963"/>
              <a:ext cx="711200" cy="0"/>
            </a:xfrm>
            <a:prstGeom prst="straightConnector1">
              <a:avLst/>
            </a:prstGeom>
            <a:noFill/>
            <a:ln>
              <a:noFill/>
            </a:ln>
          </p:spPr>
        </p:cxnSp>
        <p:sp>
          <p:nvSpPr>
            <p:cNvPr id="204" name="Google Shape;204;p1"/>
            <p:cNvSpPr/>
            <p:nvPr/>
          </p:nvSpPr>
          <p:spPr>
            <a:xfrm>
              <a:off x="6764338" y="4502150"/>
              <a:ext cx="755650" cy="46038"/>
            </a:xfrm>
            <a:custGeom>
              <a:avLst/>
              <a:gdLst/>
              <a:ahLst/>
              <a:cxnLst/>
              <a:rect l="l" t="t" r="r" b="b"/>
              <a:pathLst>
                <a:path w="201" h="12" extrusionOk="0">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
            <p:cNvSpPr/>
            <p:nvPr/>
          </p:nvSpPr>
          <p:spPr>
            <a:xfrm>
              <a:off x="6721475" y="4371975"/>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6" name="Google Shape;206;p1"/>
            <p:cNvCxnSpPr/>
            <p:nvPr/>
          </p:nvCxnSpPr>
          <p:spPr>
            <a:xfrm>
              <a:off x="6721475" y="4371975"/>
              <a:ext cx="839788" cy="0"/>
            </a:xfrm>
            <a:prstGeom prst="straightConnector1">
              <a:avLst/>
            </a:prstGeom>
            <a:noFill/>
            <a:ln>
              <a:noFill/>
            </a:ln>
          </p:spPr>
        </p:cxnSp>
        <p:sp>
          <p:nvSpPr>
            <p:cNvPr id="207" name="Google Shape;207;p1"/>
            <p:cNvSpPr/>
            <p:nvPr/>
          </p:nvSpPr>
          <p:spPr>
            <a:xfrm>
              <a:off x="6699250" y="4348163"/>
              <a:ext cx="884238" cy="46038"/>
            </a:xfrm>
            <a:custGeom>
              <a:avLst/>
              <a:gdLst/>
              <a:ahLst/>
              <a:cxnLst/>
              <a:rect l="l" t="t" r="r" b="b"/>
              <a:pathLst>
                <a:path w="235" h="12" extrusionOk="0">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
            <p:cNvSpPr/>
            <p:nvPr/>
          </p:nvSpPr>
          <p:spPr>
            <a:xfrm>
              <a:off x="6838950" y="3200400"/>
              <a:ext cx="604838" cy="184150"/>
            </a:xfrm>
            <a:custGeom>
              <a:avLst/>
              <a:gdLst/>
              <a:ahLst/>
              <a:cxnLst/>
              <a:rect l="l" t="t" r="r" b="b"/>
              <a:pathLst>
                <a:path w="161" h="49" extrusionOk="0">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
            <p:cNvSpPr/>
            <p:nvPr/>
          </p:nvSpPr>
          <p:spPr>
            <a:xfrm>
              <a:off x="6989763" y="3016250"/>
              <a:ext cx="304800" cy="303213"/>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1"/>
          <p:cNvSpPr/>
          <p:nvPr/>
        </p:nvSpPr>
        <p:spPr>
          <a:xfrm rot="2717603">
            <a:off x="-173015" y="4960000"/>
            <a:ext cx="751360" cy="834887"/>
          </a:xfrm>
          <a:custGeom>
            <a:avLst/>
            <a:gdLst/>
            <a:ahLst/>
            <a:cxnLst/>
            <a:rect l="l" t="t" r="r" b="b"/>
            <a:pathLst>
              <a:path w="751360" h="834887" extrusionOk="0">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
          <p:cNvSpPr/>
          <p:nvPr/>
        </p:nvSpPr>
        <p:spPr>
          <a:xfrm rot="578905">
            <a:off x="1255322" y="5572258"/>
            <a:ext cx="1098009" cy="279768"/>
          </a:xfrm>
          <a:custGeom>
            <a:avLst/>
            <a:gdLst/>
            <a:ahLst/>
            <a:cxnLst/>
            <a:rect l="l" t="t" r="r" b="b"/>
            <a:pathLst>
              <a:path w="1098009" h="279768" extrusionOk="0">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
          <p:cNvSpPr/>
          <p:nvPr/>
        </p:nvSpPr>
        <p:spPr>
          <a:xfrm rot="578905">
            <a:off x="327149" y="4514057"/>
            <a:ext cx="2328005" cy="1837744"/>
          </a:xfrm>
          <a:custGeom>
            <a:avLst/>
            <a:gdLst/>
            <a:ahLst/>
            <a:cxnLst/>
            <a:rect l="l" t="t" r="r" b="b"/>
            <a:pathLst>
              <a:path w="2328005" h="1837744" extrusionOk="0">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
          <p:cNvSpPr/>
          <p:nvPr/>
        </p:nvSpPr>
        <p:spPr>
          <a:xfrm rot="-120783" flipH="1">
            <a:off x="1937072" y="6023955"/>
            <a:ext cx="1006835" cy="848673"/>
          </a:xfrm>
          <a:custGeom>
            <a:avLst/>
            <a:gdLst/>
            <a:ahLst/>
            <a:cxnLst/>
            <a:rect l="l" t="t" r="r" b="b"/>
            <a:pathLst>
              <a:path w="1006835" h="848673" extrusionOk="0">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
          <p:cNvSpPr txBox="1"/>
          <p:nvPr/>
        </p:nvSpPr>
        <p:spPr>
          <a:xfrm>
            <a:off x="0" y="-259215"/>
            <a:ext cx="12192000" cy="258532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endParaRPr sz="5400" b="1">
              <a:solidFill>
                <a:srgbClr val="1869AA"/>
              </a:solidFill>
              <a:latin typeface="Calibri"/>
              <a:ea typeface="Calibri"/>
              <a:cs typeface="Calibri"/>
              <a:sym typeface="Calibri"/>
            </a:endParaRPr>
          </a:p>
          <a:p>
            <a:pPr marL="0" marR="0" lvl="0" indent="0" algn="ctr" rtl="0">
              <a:spcBef>
                <a:spcPts val="0"/>
              </a:spcBef>
              <a:spcAft>
                <a:spcPts val="0"/>
              </a:spcAft>
              <a:buNone/>
            </a:pPr>
            <a:r>
              <a:rPr lang="en-US" sz="5400" b="1">
                <a:solidFill>
                  <a:srgbClr val="1869AA"/>
                </a:solidFill>
                <a:latin typeface="Calibri"/>
                <a:ea typeface="Calibri"/>
                <a:cs typeface="Calibri"/>
                <a:sym typeface="Calibri"/>
              </a:rPr>
              <a:t>Predicting Diabetic Patient Readmission</a:t>
            </a:r>
            <a:endParaRPr sz="5400" b="1">
              <a:solidFill>
                <a:srgbClr val="1869AA"/>
              </a:solidFill>
              <a:latin typeface="Calibri"/>
              <a:ea typeface="Calibri"/>
              <a:cs typeface="Calibri"/>
              <a:sym typeface="Calibri"/>
            </a:endParaRPr>
          </a:p>
        </p:txBody>
      </p:sp>
      <p:grpSp>
        <p:nvGrpSpPr>
          <p:cNvPr id="215" name="Google Shape;215;p1"/>
          <p:cNvGrpSpPr/>
          <p:nvPr/>
        </p:nvGrpSpPr>
        <p:grpSpPr>
          <a:xfrm flipH="1">
            <a:off x="8350688" y="3844199"/>
            <a:ext cx="908498" cy="944789"/>
            <a:chOff x="3160515" y="4567864"/>
            <a:chExt cx="908498" cy="944789"/>
          </a:xfrm>
        </p:grpSpPr>
        <p:sp>
          <p:nvSpPr>
            <p:cNvPr id="216" name="Google Shape;216;p1"/>
            <p:cNvSpPr/>
            <p:nvPr/>
          </p:nvSpPr>
          <p:spPr>
            <a:xfrm>
              <a:off x="3160515" y="4567864"/>
              <a:ext cx="908498" cy="944789"/>
            </a:xfrm>
            <a:custGeom>
              <a:avLst/>
              <a:gdLst/>
              <a:ahLst/>
              <a:cxnLst/>
              <a:rect l="l" t="t" r="r" b="b"/>
              <a:pathLst>
                <a:path w="949555" h="987486" extrusionOk="0">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
            <p:cNvSpPr/>
            <p:nvPr/>
          </p:nvSpPr>
          <p:spPr>
            <a:xfrm>
              <a:off x="3241906" y="4642259"/>
              <a:ext cx="752250" cy="752255"/>
            </a:xfrm>
            <a:custGeom>
              <a:avLst/>
              <a:gdLst/>
              <a:ahLst/>
              <a:cxnLst/>
              <a:rect l="l" t="t" r="r" b="b"/>
              <a:pathLst>
                <a:path w="786246" h="786251" extrusionOk="0">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rgbClr val="A378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8" name="Google Shape;218;p1"/>
          <p:cNvSpPr/>
          <p:nvPr/>
        </p:nvSpPr>
        <p:spPr>
          <a:xfrm rot="-594304">
            <a:off x="7824613" y="5615183"/>
            <a:ext cx="508264" cy="809479"/>
          </a:xfrm>
          <a:custGeom>
            <a:avLst/>
            <a:gdLst/>
            <a:ahLst/>
            <a:cxnLst/>
            <a:rect l="l" t="t" r="r" b="b"/>
            <a:pathLst>
              <a:path w="1065905" h="1697595" extrusionOk="0">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19" name="Google Shape;219;p1"/>
          <p:cNvGrpSpPr/>
          <p:nvPr/>
        </p:nvGrpSpPr>
        <p:grpSpPr>
          <a:xfrm rot="7200000">
            <a:off x="8082304" y="4249978"/>
            <a:ext cx="303895" cy="1494472"/>
            <a:chOff x="9909547" y="3622831"/>
            <a:chExt cx="303895" cy="1494472"/>
          </a:xfrm>
        </p:grpSpPr>
        <p:sp>
          <p:nvSpPr>
            <p:cNvPr id="220" name="Google Shape;220;p1"/>
            <p:cNvSpPr/>
            <p:nvPr/>
          </p:nvSpPr>
          <p:spPr>
            <a:xfrm>
              <a:off x="9909547" y="3622831"/>
              <a:ext cx="303895" cy="1494472"/>
            </a:xfrm>
            <a:custGeom>
              <a:avLst/>
              <a:gdLst/>
              <a:ahLst/>
              <a:cxnLst/>
              <a:rect l="l" t="t" r="r" b="b"/>
              <a:pathLst>
                <a:path w="303895" h="1494472" extrusionOk="0">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
            <p:cNvSpPr/>
            <p:nvPr/>
          </p:nvSpPr>
          <p:spPr>
            <a:xfrm>
              <a:off x="9939575" y="3655216"/>
              <a:ext cx="245745" cy="760094"/>
            </a:xfrm>
            <a:custGeom>
              <a:avLst/>
              <a:gdLst/>
              <a:ahLst/>
              <a:cxnLst/>
              <a:rect l="l" t="t" r="r" b="b"/>
              <a:pathLst>
                <a:path w="245745" h="760094" extrusionOk="0">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
            <p:cNvSpPr/>
            <p:nvPr/>
          </p:nvSpPr>
          <p:spPr>
            <a:xfrm>
              <a:off x="9991010" y="3977161"/>
              <a:ext cx="136207" cy="288607"/>
            </a:xfrm>
            <a:custGeom>
              <a:avLst/>
              <a:gdLst/>
              <a:ahLst/>
              <a:cxnLst/>
              <a:rect l="l" t="t" r="r" b="b"/>
              <a:pathLst>
                <a:path w="136207" h="288607" extrusionOk="0">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
            <p:cNvSpPr/>
            <p:nvPr/>
          </p:nvSpPr>
          <p:spPr>
            <a:xfrm>
              <a:off x="10010060" y="4003831"/>
              <a:ext cx="99060" cy="236220"/>
            </a:xfrm>
            <a:custGeom>
              <a:avLst/>
              <a:gdLst/>
              <a:ahLst/>
              <a:cxnLst/>
              <a:rect l="l" t="t" r="r" b="b"/>
              <a:pathLst>
                <a:path w="99060" h="236220" extrusionOk="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
            <p:cNvSpPr/>
            <p:nvPr/>
          </p:nvSpPr>
          <p:spPr>
            <a:xfrm>
              <a:off x="10009108" y="3809521"/>
              <a:ext cx="100964" cy="100965"/>
            </a:xfrm>
            <a:custGeom>
              <a:avLst/>
              <a:gdLst/>
              <a:ahLst/>
              <a:cxnLst/>
              <a:rect l="l" t="t" r="r" b="b"/>
              <a:pathLst>
                <a:path w="100964" h="100965" extrusionOk="0">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
            <p:cNvSpPr/>
            <p:nvPr/>
          </p:nvSpPr>
          <p:spPr>
            <a:xfrm>
              <a:off x="10018633" y="3819046"/>
              <a:ext cx="81914" cy="81915"/>
            </a:xfrm>
            <a:custGeom>
              <a:avLst/>
              <a:gdLst/>
              <a:ahLst/>
              <a:cxnLst/>
              <a:rect l="l" t="t" r="r" b="b"/>
              <a:pathLst>
                <a:path w="81914" h="81915" extrusionOk="0">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6" name="Google Shape;226;p1"/>
          <p:cNvGrpSpPr/>
          <p:nvPr/>
        </p:nvGrpSpPr>
        <p:grpSpPr>
          <a:xfrm>
            <a:off x="2941813" y="2980119"/>
            <a:ext cx="1858687" cy="3146425"/>
            <a:chOff x="947897" y="1831704"/>
            <a:chExt cx="2670285" cy="4520317"/>
          </a:xfrm>
        </p:grpSpPr>
        <p:sp>
          <p:nvSpPr>
            <p:cNvPr id="227" name="Google Shape;227;p1"/>
            <p:cNvSpPr/>
            <p:nvPr/>
          </p:nvSpPr>
          <p:spPr>
            <a:xfrm>
              <a:off x="3129268" y="5540427"/>
              <a:ext cx="488914" cy="502556"/>
            </a:xfrm>
            <a:custGeom>
              <a:avLst/>
              <a:gdLst/>
              <a:ahLst/>
              <a:cxnLst/>
              <a:rect l="l" t="t" r="r" b="b"/>
              <a:pathLst>
                <a:path w="488913" h="502555" extrusionOk="0">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
            <p:cNvSpPr/>
            <p:nvPr/>
          </p:nvSpPr>
          <p:spPr>
            <a:xfrm>
              <a:off x="1674333" y="1831704"/>
              <a:ext cx="273211" cy="158175"/>
            </a:xfrm>
            <a:custGeom>
              <a:avLst/>
              <a:gdLst/>
              <a:ahLst/>
              <a:cxnLst/>
              <a:rect l="l" t="t" r="r" b="b"/>
              <a:pathLst>
                <a:path w="273210" h="158174" extrusionOk="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1"/>
            <p:cNvSpPr/>
            <p:nvPr/>
          </p:nvSpPr>
          <p:spPr>
            <a:xfrm>
              <a:off x="1866868" y="1831704"/>
              <a:ext cx="33552" cy="4793"/>
            </a:xfrm>
            <a:custGeom>
              <a:avLst/>
              <a:gdLst/>
              <a:ahLst/>
              <a:cxnLst/>
              <a:rect l="l" t="t" r="r" b="b"/>
              <a:pathLst>
                <a:path w="33552" h="120000" extrusionOk="0">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
            <p:cNvSpPr/>
            <p:nvPr/>
          </p:nvSpPr>
          <p:spPr>
            <a:xfrm>
              <a:off x="947897" y="2809870"/>
              <a:ext cx="2478068" cy="3542151"/>
            </a:xfrm>
            <a:custGeom>
              <a:avLst/>
              <a:gdLst/>
              <a:ahLst/>
              <a:cxnLst/>
              <a:rect l="l" t="t" r="r" b="b"/>
              <a:pathLst>
                <a:path w="2478068" h="3542151" extrusionOk="0">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
            <p:cNvSpPr/>
            <p:nvPr/>
          </p:nvSpPr>
          <p:spPr>
            <a:xfrm>
              <a:off x="1601327" y="1922774"/>
              <a:ext cx="790873" cy="920288"/>
            </a:xfrm>
            <a:custGeom>
              <a:avLst/>
              <a:gdLst/>
              <a:ahLst/>
              <a:cxnLst/>
              <a:rect l="l" t="t" r="r" b="b"/>
              <a:pathLst>
                <a:path w="790872" h="920288" extrusionOk="0">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D4E8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
            <p:cNvSpPr/>
            <p:nvPr/>
          </p:nvSpPr>
          <p:spPr>
            <a:xfrm>
              <a:off x="1021833" y="1881553"/>
              <a:ext cx="656664" cy="1054497"/>
            </a:xfrm>
            <a:custGeom>
              <a:avLst/>
              <a:gdLst/>
              <a:ahLst/>
              <a:cxnLst/>
              <a:rect l="l" t="t" r="r" b="b"/>
              <a:pathLst>
                <a:path w="656664" h="1054497" extrusionOk="0">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D4E8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
            <p:cNvSpPr/>
            <p:nvPr/>
          </p:nvSpPr>
          <p:spPr>
            <a:xfrm>
              <a:off x="1299963" y="1870238"/>
              <a:ext cx="273211" cy="167761"/>
            </a:xfrm>
            <a:custGeom>
              <a:avLst/>
              <a:gdLst/>
              <a:ahLst/>
              <a:cxnLst/>
              <a:rect l="l" t="t" r="r" b="b"/>
              <a:pathLst>
                <a:path w="273210" h="167760" extrusionOk="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
            <p:cNvSpPr/>
            <p:nvPr/>
          </p:nvSpPr>
          <p:spPr>
            <a:xfrm>
              <a:off x="3206080" y="5617828"/>
              <a:ext cx="335522" cy="335522"/>
            </a:xfrm>
            <a:custGeom>
              <a:avLst/>
              <a:gdLst/>
              <a:ahLst/>
              <a:cxnLst/>
              <a:rect l="l" t="t" r="r" b="b"/>
              <a:pathLst>
                <a:path w="335521" h="335521" extrusionOk="0">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1869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5" name="Google Shape;235;p1"/>
          <p:cNvGrpSpPr/>
          <p:nvPr/>
        </p:nvGrpSpPr>
        <p:grpSpPr>
          <a:xfrm rot="-1608381">
            <a:off x="3371205" y="4866131"/>
            <a:ext cx="1316147" cy="518672"/>
            <a:chOff x="8060641" y="1503156"/>
            <a:chExt cx="3004811" cy="1184147"/>
          </a:xfrm>
        </p:grpSpPr>
        <p:sp>
          <p:nvSpPr>
            <p:cNvPr id="236" name="Google Shape;236;p1"/>
            <p:cNvSpPr/>
            <p:nvPr/>
          </p:nvSpPr>
          <p:spPr>
            <a:xfrm>
              <a:off x="8131879" y="1640533"/>
              <a:ext cx="2907039" cy="1046770"/>
            </a:xfrm>
            <a:custGeom>
              <a:avLst/>
              <a:gdLst/>
              <a:ahLst/>
              <a:cxnLst/>
              <a:rect l="l" t="t" r="r" b="b"/>
              <a:pathLst>
                <a:path w="5499844" h="1980390" extrusionOk="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
            <p:cNvSpPr/>
            <p:nvPr/>
          </p:nvSpPr>
          <p:spPr>
            <a:xfrm flipH="1">
              <a:off x="8131879" y="1640533"/>
              <a:ext cx="2907039" cy="1046770"/>
            </a:xfrm>
            <a:custGeom>
              <a:avLst/>
              <a:gdLst/>
              <a:ahLst/>
              <a:cxnLst/>
              <a:rect l="l" t="t" r="r" b="b"/>
              <a:pathLst>
                <a:path w="5499844" h="1980390" extrusionOk="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
            <p:cNvSpPr/>
            <p:nvPr/>
          </p:nvSpPr>
          <p:spPr>
            <a:xfrm>
              <a:off x="8277122" y="1601670"/>
              <a:ext cx="1111280" cy="842659"/>
            </a:xfrm>
            <a:custGeom>
              <a:avLst/>
              <a:gdLst/>
              <a:ahLst/>
              <a:cxnLst/>
              <a:rect l="l" t="t" r="r" b="b"/>
              <a:pathLst>
                <a:path w="2102437" h="1594232" extrusionOk="0">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
            <p:cNvSpPr/>
            <p:nvPr/>
          </p:nvSpPr>
          <p:spPr>
            <a:xfrm>
              <a:off x="9719064" y="1601670"/>
              <a:ext cx="1111280" cy="842659"/>
            </a:xfrm>
            <a:custGeom>
              <a:avLst/>
              <a:gdLst/>
              <a:ahLst/>
              <a:cxnLst/>
              <a:rect l="l" t="t" r="r" b="b"/>
              <a:pathLst>
                <a:path w="2102437" h="1594232" extrusionOk="0">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40" name="Google Shape;240;p1"/>
            <p:cNvGrpSpPr/>
            <p:nvPr/>
          </p:nvGrpSpPr>
          <p:grpSpPr>
            <a:xfrm>
              <a:off x="8060641" y="1503156"/>
              <a:ext cx="3004811" cy="1032308"/>
              <a:chOff x="3493700" y="2896331"/>
              <a:chExt cx="5204600" cy="1788050"/>
            </a:xfrm>
          </p:grpSpPr>
          <p:sp>
            <p:nvSpPr>
              <p:cNvPr id="241" name="Google Shape;241;p1"/>
              <p:cNvSpPr/>
              <p:nvPr/>
            </p:nvSpPr>
            <p:spPr>
              <a:xfrm>
                <a:off x="6086321" y="2896331"/>
                <a:ext cx="2611979" cy="1788050"/>
              </a:xfrm>
              <a:custGeom>
                <a:avLst/>
                <a:gdLst/>
                <a:ahLst/>
                <a:cxnLst/>
                <a:rect l="l" t="t" r="r" b="b"/>
                <a:pathLst>
                  <a:path w="2852982" h="1953030" extrusionOk="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1"/>
              <p:cNvSpPr/>
              <p:nvPr/>
            </p:nvSpPr>
            <p:spPr>
              <a:xfrm flipH="1">
                <a:off x="3493700" y="2896331"/>
                <a:ext cx="2611979" cy="1788050"/>
              </a:xfrm>
              <a:custGeom>
                <a:avLst/>
                <a:gdLst/>
                <a:ahLst/>
                <a:cxnLst/>
                <a:rect l="l" t="t" r="r" b="b"/>
                <a:pathLst>
                  <a:path w="2852982" h="1953030" extrusionOk="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243" name="Google Shape;243;p1"/>
          <p:cNvSpPr/>
          <p:nvPr/>
        </p:nvSpPr>
        <p:spPr>
          <a:xfrm rot="-3105494">
            <a:off x="9879777" y="6410245"/>
            <a:ext cx="627402" cy="671928"/>
          </a:xfrm>
          <a:custGeom>
            <a:avLst/>
            <a:gdLst/>
            <a:ahLst/>
            <a:cxnLst/>
            <a:rect l="l" t="t" r="r" b="b"/>
            <a:pathLst>
              <a:path w="627402" h="671928" extrusionOk="0">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
          <p:cNvSpPr/>
          <p:nvPr/>
        </p:nvSpPr>
        <p:spPr>
          <a:xfrm rot="-5400000">
            <a:off x="11607898" y="5530783"/>
            <a:ext cx="777883" cy="405480"/>
          </a:xfrm>
          <a:custGeom>
            <a:avLst/>
            <a:gdLst/>
            <a:ahLst/>
            <a:cxnLst/>
            <a:rect l="l" t="t" r="r" b="b"/>
            <a:pathLst>
              <a:path w="777883" h="405480" extrusionOk="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45" name="Google Shape;245;p1"/>
          <p:cNvGrpSpPr/>
          <p:nvPr/>
        </p:nvGrpSpPr>
        <p:grpSpPr>
          <a:xfrm rot="900000">
            <a:off x="8649415" y="5589697"/>
            <a:ext cx="613650" cy="832227"/>
            <a:chOff x="4524375" y="1300163"/>
            <a:chExt cx="2665364" cy="3614738"/>
          </a:xfrm>
        </p:grpSpPr>
        <p:grpSp>
          <p:nvGrpSpPr>
            <p:cNvPr id="246" name="Google Shape;246;p1"/>
            <p:cNvGrpSpPr/>
            <p:nvPr/>
          </p:nvGrpSpPr>
          <p:grpSpPr>
            <a:xfrm>
              <a:off x="4524375" y="1300163"/>
              <a:ext cx="2665364" cy="3614738"/>
              <a:chOff x="4524375" y="1300162"/>
              <a:chExt cx="3139440" cy="4257675"/>
            </a:xfrm>
          </p:grpSpPr>
          <p:sp>
            <p:nvSpPr>
              <p:cNvPr id="247" name="Google Shape;247;p1"/>
              <p:cNvSpPr/>
              <p:nvPr/>
            </p:nvSpPr>
            <p:spPr>
              <a:xfrm>
                <a:off x="4524375" y="1300162"/>
                <a:ext cx="3139440" cy="4257675"/>
              </a:xfrm>
              <a:custGeom>
                <a:avLst/>
                <a:gdLst/>
                <a:ahLst/>
                <a:cxnLst/>
                <a:rect l="l" t="t" r="r" b="b"/>
                <a:pathLst>
                  <a:path w="3139440" h="4257675" extrusionOk="0">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1"/>
              <p:cNvSpPr/>
              <p:nvPr/>
            </p:nvSpPr>
            <p:spPr>
              <a:xfrm>
                <a:off x="4558664" y="1335404"/>
                <a:ext cx="3070860" cy="4173854"/>
              </a:xfrm>
              <a:custGeom>
                <a:avLst/>
                <a:gdLst/>
                <a:ahLst/>
                <a:cxnLst/>
                <a:rect l="l" t="t" r="r" b="b"/>
                <a:pathLst>
                  <a:path w="3070860" h="4173854" extrusionOk="0">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
              <p:cNvSpPr/>
              <p:nvPr/>
            </p:nvSpPr>
            <p:spPr>
              <a:xfrm>
                <a:off x="6061709" y="1582102"/>
                <a:ext cx="64770" cy="3641407"/>
              </a:xfrm>
              <a:custGeom>
                <a:avLst/>
                <a:gdLst/>
                <a:ahLst/>
                <a:cxnLst/>
                <a:rect l="l" t="t" r="r" b="b"/>
                <a:pathLst>
                  <a:path w="64770" h="3641407" extrusionOk="0">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0" name="Google Shape;250;p1"/>
            <p:cNvGrpSpPr/>
            <p:nvPr/>
          </p:nvGrpSpPr>
          <p:grpSpPr>
            <a:xfrm>
              <a:off x="4788133" y="1765938"/>
              <a:ext cx="2137849" cy="2683189"/>
              <a:chOff x="4787778" y="1766594"/>
              <a:chExt cx="2137849" cy="2683189"/>
            </a:xfrm>
          </p:grpSpPr>
          <p:grpSp>
            <p:nvGrpSpPr>
              <p:cNvPr id="251" name="Google Shape;251;p1"/>
              <p:cNvGrpSpPr/>
              <p:nvPr/>
            </p:nvGrpSpPr>
            <p:grpSpPr>
              <a:xfrm>
                <a:off x="4787778" y="1777071"/>
                <a:ext cx="802957" cy="337184"/>
                <a:chOff x="4919662" y="1750694"/>
                <a:chExt cx="802957" cy="337184"/>
              </a:xfrm>
            </p:grpSpPr>
            <p:sp>
              <p:nvSpPr>
                <p:cNvPr id="252" name="Google Shape;252;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4" name="Google Shape;254;p1"/>
              <p:cNvGrpSpPr/>
              <p:nvPr/>
            </p:nvGrpSpPr>
            <p:grpSpPr>
              <a:xfrm>
                <a:off x="4787778" y="2360953"/>
                <a:ext cx="802957" cy="337184"/>
                <a:chOff x="4919662" y="1750694"/>
                <a:chExt cx="802957" cy="337184"/>
              </a:xfrm>
            </p:grpSpPr>
            <p:sp>
              <p:nvSpPr>
                <p:cNvPr id="255" name="Google Shape;255;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57" name="Google Shape;257;p1"/>
              <p:cNvGrpSpPr/>
              <p:nvPr/>
            </p:nvGrpSpPr>
            <p:grpSpPr>
              <a:xfrm>
                <a:off x="4787778" y="2944835"/>
                <a:ext cx="802957" cy="337184"/>
                <a:chOff x="4919662" y="1750694"/>
                <a:chExt cx="802957" cy="337184"/>
              </a:xfrm>
            </p:grpSpPr>
            <p:sp>
              <p:nvSpPr>
                <p:cNvPr id="258" name="Google Shape;258;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1"/>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0" name="Google Shape;260;p1"/>
              <p:cNvGrpSpPr/>
              <p:nvPr/>
            </p:nvGrpSpPr>
            <p:grpSpPr>
              <a:xfrm>
                <a:off x="4787778" y="3528717"/>
                <a:ext cx="802957" cy="337184"/>
                <a:chOff x="4919662" y="1750694"/>
                <a:chExt cx="802957" cy="337184"/>
              </a:xfrm>
            </p:grpSpPr>
            <p:sp>
              <p:nvSpPr>
                <p:cNvPr id="261" name="Google Shape;261;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3" name="Google Shape;263;p1"/>
              <p:cNvGrpSpPr/>
              <p:nvPr/>
            </p:nvGrpSpPr>
            <p:grpSpPr>
              <a:xfrm>
                <a:off x="4787778" y="4112599"/>
                <a:ext cx="802957" cy="337184"/>
                <a:chOff x="4919662" y="1750694"/>
                <a:chExt cx="802957" cy="337184"/>
              </a:xfrm>
            </p:grpSpPr>
            <p:sp>
              <p:nvSpPr>
                <p:cNvPr id="264" name="Google Shape;264;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6" name="Google Shape;266;p1"/>
              <p:cNvGrpSpPr/>
              <p:nvPr/>
            </p:nvGrpSpPr>
            <p:grpSpPr>
              <a:xfrm>
                <a:off x="6122670" y="1766594"/>
                <a:ext cx="802957" cy="337184"/>
                <a:chOff x="4919662" y="1750694"/>
                <a:chExt cx="802957" cy="337184"/>
              </a:xfrm>
            </p:grpSpPr>
            <p:sp>
              <p:nvSpPr>
                <p:cNvPr id="267" name="Google Shape;267;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69" name="Google Shape;269;p1"/>
              <p:cNvGrpSpPr/>
              <p:nvPr/>
            </p:nvGrpSpPr>
            <p:grpSpPr>
              <a:xfrm>
                <a:off x="6122670" y="2350476"/>
                <a:ext cx="802957" cy="337184"/>
                <a:chOff x="4919662" y="1750694"/>
                <a:chExt cx="802957" cy="337184"/>
              </a:xfrm>
            </p:grpSpPr>
            <p:sp>
              <p:nvSpPr>
                <p:cNvPr id="270" name="Google Shape;270;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2" name="Google Shape;272;p1"/>
              <p:cNvGrpSpPr/>
              <p:nvPr/>
            </p:nvGrpSpPr>
            <p:grpSpPr>
              <a:xfrm>
                <a:off x="6122670" y="2934358"/>
                <a:ext cx="802957" cy="337184"/>
                <a:chOff x="4919662" y="1750694"/>
                <a:chExt cx="802957" cy="337184"/>
              </a:xfrm>
            </p:grpSpPr>
            <p:sp>
              <p:nvSpPr>
                <p:cNvPr id="273" name="Google Shape;273;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Google Shape;274;p1"/>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5" name="Google Shape;275;p1"/>
              <p:cNvGrpSpPr/>
              <p:nvPr/>
            </p:nvGrpSpPr>
            <p:grpSpPr>
              <a:xfrm>
                <a:off x="6122670" y="3518240"/>
                <a:ext cx="802957" cy="337184"/>
                <a:chOff x="4919662" y="1750694"/>
                <a:chExt cx="802957" cy="337184"/>
              </a:xfrm>
            </p:grpSpPr>
            <p:sp>
              <p:nvSpPr>
                <p:cNvPr id="276" name="Google Shape;276;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78" name="Google Shape;278;p1"/>
              <p:cNvGrpSpPr/>
              <p:nvPr/>
            </p:nvGrpSpPr>
            <p:grpSpPr>
              <a:xfrm>
                <a:off x="6122670" y="4102122"/>
                <a:ext cx="802957" cy="337184"/>
                <a:chOff x="4919662" y="1750694"/>
                <a:chExt cx="802957" cy="337184"/>
              </a:xfrm>
            </p:grpSpPr>
            <p:sp>
              <p:nvSpPr>
                <p:cNvPr id="279" name="Google Shape;279;p1"/>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sp>
        <p:nvSpPr>
          <p:cNvPr id="281" name="Google Shape;281;p1"/>
          <p:cNvSpPr txBox="1"/>
          <p:nvPr/>
        </p:nvSpPr>
        <p:spPr>
          <a:xfrm>
            <a:off x="4176214" y="2524836"/>
            <a:ext cx="3698544" cy="34163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Calibri"/>
                <a:ea typeface="Calibri"/>
                <a:cs typeface="Calibri"/>
                <a:sym typeface="Calibri"/>
              </a:rPr>
              <a:t>Group 2</a:t>
            </a:r>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Aniket Nikhar</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Anurag Wasnik</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Himanshu Jaisal</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Khushboo Thapa</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Supriya Hadawale</a:t>
            </a: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endParaRPr sz="24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Mentor:</a:t>
            </a:r>
            <a:endParaRPr/>
          </a:p>
          <a:p>
            <a:pPr marL="0" marR="0" lvl="0" indent="0" algn="ctr" rtl="0">
              <a:spcBef>
                <a:spcPts val="0"/>
              </a:spcBef>
              <a:spcAft>
                <a:spcPts val="0"/>
              </a:spcAft>
              <a:buNone/>
            </a:pPr>
            <a:r>
              <a:rPr lang="en-US" sz="2400" b="1">
                <a:solidFill>
                  <a:schemeClr val="lt1"/>
                </a:solidFill>
                <a:latin typeface="Calibri"/>
                <a:ea typeface="Calibri"/>
                <a:cs typeface="Calibri"/>
                <a:sym typeface="Calibri"/>
              </a:rPr>
              <a:t>Animesh Tiwari</a:t>
            </a:r>
            <a:endParaRPr sz="2400" b="1">
              <a:solidFill>
                <a:schemeClr val="lt1"/>
              </a:solidFill>
              <a:latin typeface="Calibri"/>
              <a:ea typeface="Calibri"/>
              <a:cs typeface="Calibri"/>
              <a:sym typeface="Calibri"/>
            </a:endParaRPr>
          </a:p>
        </p:txBody>
      </p:sp>
      <p:pic>
        <p:nvPicPr>
          <p:cNvPr id="282" name="Google Shape;282;p1" descr="gl.jpeg"/>
          <p:cNvPicPr preferRelativeResize="0"/>
          <p:nvPr/>
        </p:nvPicPr>
        <p:blipFill rotWithShape="1">
          <a:blip r:embed="rId3">
            <a:alphaModFix/>
          </a:blip>
          <a:srcRect/>
          <a:stretch/>
        </p:blipFill>
        <p:spPr>
          <a:xfrm>
            <a:off x="9915856" y="-99318"/>
            <a:ext cx="2283724" cy="883089"/>
          </a:xfrm>
          <a:prstGeom prst="rect">
            <a:avLst/>
          </a:prstGeom>
          <a:noFill/>
          <a:ln>
            <a:noFill/>
          </a:ln>
        </p:spPr>
      </p:pic>
      <p:sp>
        <p:nvSpPr>
          <p:cNvPr id="2" name="TextBox 1">
            <a:extLst>
              <a:ext uri="{FF2B5EF4-FFF2-40B4-BE49-F238E27FC236}">
                <a16:creationId xmlns:a16="http://schemas.microsoft.com/office/drawing/2014/main" id="{0526793E-30AD-4C12-B9D8-6BC164B3948A}"/>
              </a:ext>
            </a:extLst>
          </p:cNvPr>
          <p:cNvSpPr txBox="1"/>
          <p:nvPr/>
        </p:nvSpPr>
        <p:spPr>
          <a:xfrm>
            <a:off x="11430000" y="6462344"/>
            <a:ext cx="662473" cy="307777"/>
          </a:xfrm>
          <a:prstGeom prst="rect">
            <a:avLst/>
          </a:prstGeom>
          <a:noFill/>
        </p:spPr>
        <p:txBody>
          <a:bodyPr wrap="square" rtlCol="0">
            <a:spAutoFit/>
          </a:bodyPr>
          <a:lstStyle/>
          <a:p>
            <a:pPr algn="ctr"/>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Feature Engineering</a:t>
            </a:r>
            <a:endParaRPr b="1" dirty="0">
              <a:solidFill>
                <a:schemeClr val="dk2"/>
              </a:solidFill>
              <a:latin typeface="Calibri"/>
              <a:ea typeface="Calibri"/>
              <a:cs typeface="Calibri"/>
              <a:sym typeface="Calibri"/>
            </a:endParaRPr>
          </a:p>
        </p:txBody>
      </p:sp>
      <p:graphicFrame>
        <p:nvGraphicFramePr>
          <p:cNvPr id="685" name="Google Shape;685;p10"/>
          <p:cNvGraphicFramePr/>
          <p:nvPr>
            <p:extLst>
              <p:ext uri="{D42A27DB-BD31-4B8C-83A1-F6EECF244321}">
                <p14:modId xmlns:p14="http://schemas.microsoft.com/office/powerpoint/2010/main" val="4142963732"/>
              </p:ext>
            </p:extLst>
          </p:nvPr>
        </p:nvGraphicFramePr>
        <p:xfrm>
          <a:off x="886832" y="1305560"/>
          <a:ext cx="2268000" cy="5303025"/>
        </p:xfrm>
        <a:graphic>
          <a:graphicData uri="http://schemas.openxmlformats.org/drawingml/2006/table">
            <a:tbl>
              <a:tblPr firstRow="1" bandRow="1">
                <a:noFill/>
                <a:tableStyleId>{C4135C5B-8777-443B-AB33-2B4338B9ACFF}</a:tableStyleId>
              </a:tblPr>
              <a:tblGrid>
                <a:gridCol w="2268000">
                  <a:extLst>
                    <a:ext uri="{9D8B030D-6E8A-4147-A177-3AD203B41FA5}">
                      <a16:colId xmlns:a16="http://schemas.microsoft.com/office/drawing/2014/main" val="20000"/>
                    </a:ext>
                  </a:extLst>
                </a:gridCol>
              </a:tblGrid>
              <a:tr h="880500">
                <a:tc>
                  <a:txBody>
                    <a:bodyPr/>
                    <a:lstStyle/>
                    <a:p>
                      <a:pPr marL="0" marR="0" lvl="0" indent="0" algn="ctr" rtl="0">
                        <a:spcBef>
                          <a:spcPts val="0"/>
                        </a:spcBef>
                        <a:spcAft>
                          <a:spcPts val="0"/>
                        </a:spcAft>
                        <a:buNone/>
                      </a:pPr>
                      <a:r>
                        <a:rPr lang="en-US" sz="2000" b="1" u="none" strike="noStrike" cap="none" dirty="0">
                          <a:solidFill>
                            <a:srgbClr val="3F3F3F"/>
                          </a:solidFill>
                          <a:latin typeface="Calibri"/>
                          <a:ea typeface="Calibri"/>
                          <a:cs typeface="Calibri"/>
                          <a:sym typeface="Calibri"/>
                        </a:rPr>
                        <a:t>One Hot Encoding</a:t>
                      </a:r>
                      <a:endParaRPr sz="2000" b="1" u="none" strike="noStrike" cap="none" dirty="0">
                        <a:solidFill>
                          <a:srgbClr val="3F3F3F"/>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DEECE8"/>
                    </a:solidFill>
                  </a:tcPr>
                </a:tc>
                <a:extLst>
                  <a:ext uri="{0D108BD9-81ED-4DB2-BD59-A6C34878D82A}">
                    <a16:rowId xmlns:a16="http://schemas.microsoft.com/office/drawing/2014/main" val="10000"/>
                  </a:ext>
                </a:extLst>
              </a:tr>
              <a:tr h="880500">
                <a:tc>
                  <a:txBody>
                    <a:bodyPr/>
                    <a:lstStyle/>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Categorical Variable Names</a:t>
                      </a: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CEE3DD"/>
                    </a:solidFill>
                  </a:tcPr>
                </a:tc>
                <a:extLst>
                  <a:ext uri="{0D108BD9-81ED-4DB2-BD59-A6C34878D82A}">
                    <a16:rowId xmlns:a16="http://schemas.microsoft.com/office/drawing/2014/main" val="10001"/>
                  </a:ext>
                </a:extLst>
              </a:tr>
              <a:tr h="1403650">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1" u="none" strike="noStrike" cap="none">
                          <a:solidFill>
                            <a:srgbClr val="3F3F3F"/>
                          </a:solidFill>
                          <a:latin typeface="Calibri"/>
                          <a:ea typeface="Calibri"/>
                          <a:cs typeface="Calibri"/>
                          <a:sym typeface="Calibri"/>
                        </a:rPr>
                        <a:t>Race, Admission_type_id, discharge_disposition_id, admission_source_id, diag_1, diag_2, diag_3 </a:t>
                      </a:r>
                      <a:endParaRPr sz="14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2138375">
                <a:tc>
                  <a:txBody>
                    <a:bodyPr/>
                    <a:lstStyle/>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p>
                      <a:pPr marL="0" marR="0" lvl="0" indent="0" algn="ctr" rtl="0">
                        <a:spcBef>
                          <a:spcPts val="0"/>
                        </a:spcBef>
                        <a:spcAft>
                          <a:spcPts val="0"/>
                        </a:spcAft>
                        <a:buNone/>
                      </a:pPr>
                      <a:r>
                        <a:rPr lang="en-US" sz="1400" b="1" u="none" strike="noStrike" cap="none" dirty="0">
                          <a:solidFill>
                            <a:srgbClr val="3F3F3F"/>
                          </a:solidFill>
                          <a:latin typeface="Calibri"/>
                          <a:ea typeface="Calibri"/>
                          <a:cs typeface="Calibri"/>
                          <a:sym typeface="Calibri"/>
                        </a:rPr>
                        <a:t>We map each category to a vector that contains 1 and 0 denoting the presence of the feature or not.</a:t>
                      </a:r>
                      <a:endParaRPr sz="1400" b="1"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txBody>
                  <a:tcPr marL="91450" marR="91450" marT="45725" marB="45725" anchor="ctr">
                    <a:lnT w="28575" cap="flat" cmpd="sng">
                      <a:solidFill>
                        <a:schemeClr val="lt1"/>
                      </a:solidFill>
                      <a:prstDash val="solid"/>
                      <a:round/>
                      <a:headEnd type="none" w="sm" len="sm"/>
                      <a:tailEnd type="none" w="sm" len="sm"/>
                    </a:lnT>
                    <a:solidFill>
                      <a:srgbClr val="EEF5F3"/>
                    </a:solidFill>
                  </a:tcPr>
                </a:tc>
                <a:extLst>
                  <a:ext uri="{0D108BD9-81ED-4DB2-BD59-A6C34878D82A}">
                    <a16:rowId xmlns:a16="http://schemas.microsoft.com/office/drawing/2014/main" val="10003"/>
                  </a:ext>
                </a:extLst>
              </a:tr>
            </a:tbl>
          </a:graphicData>
        </a:graphic>
      </p:graphicFrame>
      <p:graphicFrame>
        <p:nvGraphicFramePr>
          <p:cNvPr id="686" name="Google Shape;686;p10"/>
          <p:cNvGraphicFramePr/>
          <p:nvPr/>
        </p:nvGraphicFramePr>
        <p:xfrm>
          <a:off x="3616756" y="1330035"/>
          <a:ext cx="2268000" cy="5213250"/>
        </p:xfrm>
        <a:graphic>
          <a:graphicData uri="http://schemas.openxmlformats.org/drawingml/2006/table">
            <a:tbl>
              <a:tblPr firstRow="1" bandRow="1">
                <a:noFill/>
                <a:tableStyleId>{C4135C5B-8777-443B-AB33-2B4338B9ACFF}</a:tableStyleId>
              </a:tblPr>
              <a:tblGrid>
                <a:gridCol w="2268000">
                  <a:extLst>
                    <a:ext uri="{9D8B030D-6E8A-4147-A177-3AD203B41FA5}">
                      <a16:colId xmlns:a16="http://schemas.microsoft.com/office/drawing/2014/main" val="20000"/>
                    </a:ext>
                  </a:extLst>
                </a:gridCol>
              </a:tblGrid>
              <a:tr h="853575">
                <a:tc>
                  <a:txBody>
                    <a:bodyPr/>
                    <a:lstStyle/>
                    <a:p>
                      <a:pPr marL="0" marR="0" lvl="0" indent="0" algn="ctr" rtl="0">
                        <a:lnSpc>
                          <a:spcPct val="100000"/>
                        </a:lnSpc>
                        <a:spcBef>
                          <a:spcPts val="0"/>
                        </a:spcBef>
                        <a:spcAft>
                          <a:spcPts val="0"/>
                        </a:spcAft>
                        <a:buClr>
                          <a:srgbClr val="3F3F3F"/>
                        </a:buClr>
                        <a:buSzPts val="2000"/>
                        <a:buFont typeface="Calibri"/>
                        <a:buNone/>
                      </a:pPr>
                      <a:r>
                        <a:rPr lang="en-US" sz="2000" b="1" u="none" strike="noStrike" cap="none" dirty="0">
                          <a:solidFill>
                            <a:srgbClr val="3F3F3F"/>
                          </a:solidFill>
                          <a:latin typeface="Calibri"/>
                          <a:ea typeface="Calibri"/>
                          <a:cs typeface="Calibri"/>
                          <a:sym typeface="Calibri"/>
                        </a:rPr>
                        <a:t>Imputing values</a:t>
                      </a:r>
                      <a:endParaRPr sz="2000" b="1" u="none" strike="noStrike" cap="none" dirty="0">
                        <a:solidFill>
                          <a:srgbClr val="3F3F3F"/>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6ECD8"/>
                    </a:solidFill>
                  </a:tcPr>
                </a:tc>
                <a:extLst>
                  <a:ext uri="{0D108BD9-81ED-4DB2-BD59-A6C34878D82A}">
                    <a16:rowId xmlns:a16="http://schemas.microsoft.com/office/drawing/2014/main" val="10000"/>
                  </a:ext>
                </a:extLst>
              </a:tr>
              <a:tr h="839350">
                <a:tc>
                  <a:txBody>
                    <a:bodyPr/>
                    <a:lstStyle/>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Variable Names</a:t>
                      </a:r>
                      <a:endParaRPr sz="1200" b="0" u="none" strike="noStrike" cap="none">
                        <a:solidFill>
                          <a:srgbClr val="3F3F3F"/>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2E3C5"/>
                    </a:solidFill>
                  </a:tcPr>
                </a:tc>
                <a:extLst>
                  <a:ext uri="{0D108BD9-81ED-4DB2-BD59-A6C34878D82A}">
                    <a16:rowId xmlns:a16="http://schemas.microsoft.com/office/drawing/2014/main" val="10001"/>
                  </a:ext>
                </a:extLst>
              </a:tr>
              <a:tr h="1270975">
                <a:tc>
                  <a:txBody>
                    <a:bodyPr/>
                    <a:lstStyle/>
                    <a:p>
                      <a:pPr marL="0" marR="0" lvl="0" indent="0" algn="ctr" rtl="0">
                        <a:lnSpc>
                          <a:spcPct val="100000"/>
                        </a:lnSpc>
                        <a:spcBef>
                          <a:spcPts val="0"/>
                        </a:spcBef>
                        <a:spcAft>
                          <a:spcPts val="0"/>
                        </a:spcAft>
                        <a:buClr>
                          <a:srgbClr val="3F3F3F"/>
                        </a:buClr>
                        <a:buSzPts val="1400"/>
                        <a:buFont typeface="Calibri"/>
                        <a:buNone/>
                      </a:pPr>
                      <a:r>
                        <a:rPr lang="en-US" sz="1400" b="1" u="none" strike="noStrike" cap="none">
                          <a:solidFill>
                            <a:srgbClr val="3F3F3F"/>
                          </a:solidFill>
                          <a:latin typeface="Calibri"/>
                          <a:ea typeface="Calibri"/>
                          <a:cs typeface="Calibri"/>
                          <a:sym typeface="Calibri"/>
                        </a:rPr>
                        <a:t>Gender, Change, DiabetesMed, Age, Readmitted, Change</a:t>
                      </a:r>
                      <a:endParaRPr sz="1400" b="1" u="none" strike="noStrike" cap="none">
                        <a:solidFill>
                          <a:srgbClr val="3F3F3F"/>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249350">
                <a:tc>
                  <a:txBody>
                    <a:bodyPr/>
                    <a:lstStyle/>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p>
                      <a:pPr marL="0" marR="0" lvl="0" indent="0" algn="ctr" rtl="0">
                        <a:spcBef>
                          <a:spcPts val="0"/>
                        </a:spcBef>
                        <a:spcAft>
                          <a:spcPts val="0"/>
                        </a:spcAft>
                        <a:buNone/>
                      </a:pPr>
                      <a:r>
                        <a:rPr lang="en-US" sz="1400" b="1" u="none" strike="noStrike" cap="none" dirty="0">
                          <a:solidFill>
                            <a:srgbClr val="3F3F3F"/>
                          </a:solidFill>
                          <a:latin typeface="Calibri"/>
                          <a:ea typeface="Calibri"/>
                          <a:cs typeface="Calibri"/>
                          <a:sym typeface="Calibri"/>
                        </a:rPr>
                        <a:t>Giving weights to the different levels in each of the variables</a:t>
                      </a:r>
                      <a:endParaRPr sz="1400" b="1"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txBody>
                  <a:tcPr marL="91450" marR="91450" marT="45725" marB="45725" anchor="ctr">
                    <a:lnT w="28575" cap="flat" cmpd="sng">
                      <a:solidFill>
                        <a:schemeClr val="lt1"/>
                      </a:solidFill>
                      <a:prstDash val="solid"/>
                      <a:round/>
                      <a:headEnd type="none" w="sm" len="sm"/>
                      <a:tailEnd type="none" w="sm" len="sm"/>
                    </a:lnT>
                    <a:solidFill>
                      <a:srgbClr val="FBF5EA"/>
                    </a:solidFill>
                  </a:tcPr>
                </a:tc>
                <a:extLst>
                  <a:ext uri="{0D108BD9-81ED-4DB2-BD59-A6C34878D82A}">
                    <a16:rowId xmlns:a16="http://schemas.microsoft.com/office/drawing/2014/main" val="10003"/>
                  </a:ext>
                </a:extLst>
              </a:tr>
            </a:tbl>
          </a:graphicData>
        </a:graphic>
      </p:graphicFrame>
      <p:graphicFrame>
        <p:nvGraphicFramePr>
          <p:cNvPr id="687" name="Google Shape;687;p10"/>
          <p:cNvGraphicFramePr/>
          <p:nvPr/>
        </p:nvGraphicFramePr>
        <p:xfrm>
          <a:off x="6227926" y="1306287"/>
          <a:ext cx="2268000" cy="5289890"/>
        </p:xfrm>
        <a:graphic>
          <a:graphicData uri="http://schemas.openxmlformats.org/drawingml/2006/table">
            <a:tbl>
              <a:tblPr firstRow="1" bandRow="1">
                <a:noFill/>
                <a:tableStyleId>{C4135C5B-8777-443B-AB33-2B4338B9ACFF}</a:tableStyleId>
              </a:tblPr>
              <a:tblGrid>
                <a:gridCol w="2268000">
                  <a:extLst>
                    <a:ext uri="{9D8B030D-6E8A-4147-A177-3AD203B41FA5}">
                      <a16:colId xmlns:a16="http://schemas.microsoft.com/office/drawing/2014/main" val="20000"/>
                    </a:ext>
                  </a:extLst>
                </a:gridCol>
              </a:tblGrid>
              <a:tr h="885525">
                <a:tc>
                  <a:txBody>
                    <a:bodyPr/>
                    <a:lstStyle/>
                    <a:p>
                      <a:pPr marL="0" marR="0" lvl="0" indent="0" algn="ctr" rtl="0">
                        <a:spcBef>
                          <a:spcPts val="0"/>
                        </a:spcBef>
                        <a:spcAft>
                          <a:spcPts val="0"/>
                        </a:spcAft>
                        <a:buNone/>
                      </a:pPr>
                      <a:endParaRPr sz="1200" b="0"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2000"/>
                        <a:buFont typeface="Calibri"/>
                        <a:buNone/>
                      </a:pPr>
                      <a:r>
                        <a:rPr lang="en-US" sz="2000" b="1" u="none" strike="noStrike" cap="none" dirty="0">
                          <a:solidFill>
                            <a:srgbClr val="3F3F3F"/>
                          </a:solidFill>
                          <a:latin typeface="Calibri"/>
                          <a:ea typeface="Calibri"/>
                          <a:cs typeface="Calibri"/>
                          <a:sym typeface="Calibri"/>
                        </a:rPr>
                        <a:t>Outlier Treatment</a:t>
                      </a:r>
                      <a:endParaRPr sz="2000" b="1"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endParaRPr sz="1200" b="0" u="none" strike="noStrike" cap="none" dirty="0">
                        <a:solidFill>
                          <a:srgbClr val="3F3F3F"/>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BEDE6"/>
                    </a:solidFill>
                  </a:tcPr>
                </a:tc>
                <a:extLst>
                  <a:ext uri="{0D108BD9-81ED-4DB2-BD59-A6C34878D82A}">
                    <a16:rowId xmlns:a16="http://schemas.microsoft.com/office/drawing/2014/main" val="10000"/>
                  </a:ext>
                </a:extLst>
              </a:tr>
              <a:tr h="798075">
                <a:tc>
                  <a:txBody>
                    <a:bodyPr/>
                    <a:lstStyle/>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Numerical Variable Names</a:t>
                      </a: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5CAB4"/>
                    </a:solidFill>
                  </a:tcPr>
                </a:tc>
                <a:extLst>
                  <a:ext uri="{0D108BD9-81ED-4DB2-BD59-A6C34878D82A}">
                    <a16:rowId xmlns:a16="http://schemas.microsoft.com/office/drawing/2014/main" val="10001"/>
                  </a:ext>
                </a:extLst>
              </a:tr>
              <a:tr h="1851950">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Calibri"/>
                        <a:ea typeface="Calibri"/>
                        <a:cs typeface="Calibri"/>
                        <a:sym typeface="Calibri"/>
                      </a:endParaRPr>
                    </a:p>
                    <a:p>
                      <a:pPr marL="0" marR="0" lvl="0" indent="0" algn="ctr" rtl="0">
                        <a:lnSpc>
                          <a:spcPct val="100000"/>
                        </a:lnSpc>
                        <a:spcBef>
                          <a:spcPts val="0"/>
                        </a:spcBef>
                        <a:spcAft>
                          <a:spcPts val="0"/>
                        </a:spcAft>
                        <a:buClr>
                          <a:srgbClr val="3F3F3F"/>
                        </a:buClr>
                        <a:buSzPts val="1400"/>
                        <a:buFont typeface="Calibri"/>
                        <a:buNone/>
                      </a:pPr>
                      <a:r>
                        <a:rPr lang="en-US" sz="1400" b="1" u="none" strike="noStrike" cap="none">
                          <a:solidFill>
                            <a:srgbClr val="3F3F3F"/>
                          </a:solidFill>
                          <a:latin typeface="Calibri"/>
                          <a:ea typeface="Calibri"/>
                          <a:cs typeface="Calibri"/>
                          <a:sym typeface="Calibri"/>
                        </a:rPr>
                        <a:t>Age,Avg_time_in_hospital, Avg_num_lab_procedures, avg_num_procedures, avg_num_medications, number_emergency, number_inpatient, number_diagnosis</a:t>
                      </a:r>
                      <a:endParaRPr sz="1400" b="1" u="none" strike="noStrike" cap="none">
                        <a:solidFill>
                          <a:srgbClr val="3F3F3F"/>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1594600">
                <a:tc>
                  <a:txBody>
                    <a:bodyPr/>
                    <a:lstStyle/>
                    <a:p>
                      <a:pPr marL="0" marR="0" lvl="0" indent="0" algn="ctr" rtl="0">
                        <a:spcBef>
                          <a:spcPts val="0"/>
                        </a:spcBef>
                        <a:spcAft>
                          <a:spcPts val="0"/>
                        </a:spcAft>
                        <a:buNone/>
                      </a:pPr>
                      <a:r>
                        <a:rPr lang="en-US" sz="1400" b="1" u="none" strike="noStrike" cap="none" dirty="0">
                          <a:solidFill>
                            <a:srgbClr val="3F3F3F"/>
                          </a:solidFill>
                          <a:latin typeface="Calibri"/>
                          <a:ea typeface="Calibri"/>
                          <a:cs typeface="Calibri"/>
                          <a:sym typeface="Calibri"/>
                        </a:rPr>
                        <a:t>IQR, Log transform, Square root transform, Power transform</a:t>
                      </a:r>
                      <a:endParaRPr sz="1400" b="1"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txBody>
                  <a:tcPr marL="91450" marR="91450" marT="45725" marB="45725" anchor="ctr">
                    <a:lnT w="28575" cap="flat" cmpd="sng">
                      <a:solidFill>
                        <a:schemeClr val="lt1"/>
                      </a:solidFill>
                      <a:prstDash val="solid"/>
                      <a:round/>
                      <a:headEnd type="none" w="sm" len="sm"/>
                      <a:tailEnd type="none" w="sm" len="sm"/>
                    </a:lnT>
                    <a:solidFill>
                      <a:srgbClr val="FBEDE6"/>
                    </a:solidFill>
                  </a:tcPr>
                </a:tc>
                <a:extLst>
                  <a:ext uri="{0D108BD9-81ED-4DB2-BD59-A6C34878D82A}">
                    <a16:rowId xmlns:a16="http://schemas.microsoft.com/office/drawing/2014/main" val="10003"/>
                  </a:ext>
                </a:extLst>
              </a:tr>
            </a:tbl>
          </a:graphicData>
        </a:graphic>
      </p:graphicFrame>
      <p:graphicFrame>
        <p:nvGraphicFramePr>
          <p:cNvPr id="688" name="Google Shape;688;p10"/>
          <p:cNvGraphicFramePr/>
          <p:nvPr>
            <p:extLst>
              <p:ext uri="{D42A27DB-BD31-4B8C-83A1-F6EECF244321}">
                <p14:modId xmlns:p14="http://schemas.microsoft.com/office/powerpoint/2010/main" val="2803362076"/>
              </p:ext>
            </p:extLst>
          </p:nvPr>
        </p:nvGraphicFramePr>
        <p:xfrm>
          <a:off x="8945974" y="1318161"/>
          <a:ext cx="2268000" cy="4793389"/>
        </p:xfrm>
        <a:graphic>
          <a:graphicData uri="http://schemas.openxmlformats.org/drawingml/2006/table">
            <a:tbl>
              <a:tblPr firstRow="1" bandRow="1">
                <a:noFill/>
                <a:tableStyleId>{C4135C5B-8777-443B-AB33-2B4338B9ACFF}</a:tableStyleId>
              </a:tblPr>
              <a:tblGrid>
                <a:gridCol w="2268000">
                  <a:extLst>
                    <a:ext uri="{9D8B030D-6E8A-4147-A177-3AD203B41FA5}">
                      <a16:colId xmlns:a16="http://schemas.microsoft.com/office/drawing/2014/main" val="20000"/>
                    </a:ext>
                  </a:extLst>
                </a:gridCol>
              </a:tblGrid>
              <a:tr h="894572">
                <a:tc>
                  <a:txBody>
                    <a:bodyPr/>
                    <a:lstStyle/>
                    <a:p>
                      <a:pPr marL="0" marR="0" lvl="0" indent="0" algn="ctr" rtl="0">
                        <a:lnSpc>
                          <a:spcPct val="100000"/>
                        </a:lnSpc>
                        <a:spcBef>
                          <a:spcPts val="0"/>
                        </a:spcBef>
                        <a:spcAft>
                          <a:spcPts val="0"/>
                        </a:spcAft>
                        <a:buClr>
                          <a:srgbClr val="3F3F3F"/>
                        </a:buClr>
                        <a:buSzPts val="2000"/>
                        <a:buFont typeface="Calibri"/>
                        <a:buNone/>
                      </a:pPr>
                      <a:r>
                        <a:rPr lang="en-US" sz="2000" b="1" u="none" strike="noStrike" cap="none" dirty="0">
                          <a:solidFill>
                            <a:srgbClr val="3F3F3F"/>
                          </a:solidFill>
                          <a:latin typeface="Calibri"/>
                          <a:ea typeface="Calibri"/>
                          <a:cs typeface="Calibri"/>
                          <a:sym typeface="Calibri"/>
                        </a:rPr>
                        <a:t>Drop Duplicates</a:t>
                      </a:r>
                      <a:endParaRPr sz="2000" b="1" u="none" strike="noStrike" cap="none" dirty="0">
                        <a:solidFill>
                          <a:srgbClr val="3F3F3F"/>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CE2E0"/>
                    </a:solidFill>
                  </a:tcPr>
                </a:tc>
                <a:extLst>
                  <a:ext uri="{0D108BD9-81ED-4DB2-BD59-A6C34878D82A}">
                    <a16:rowId xmlns:a16="http://schemas.microsoft.com/office/drawing/2014/main" val="10000"/>
                  </a:ext>
                </a:extLst>
              </a:tr>
              <a:tr h="831732">
                <a:tc>
                  <a:txBody>
                    <a:bodyPr/>
                    <a:lstStyle/>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200"/>
                        <a:buFont typeface="Arial"/>
                        <a:buNone/>
                      </a:pPr>
                      <a:r>
                        <a:rPr lang="en-US" sz="1200" b="0" u="none" strike="noStrike" cap="none">
                          <a:solidFill>
                            <a:srgbClr val="3F3F3F"/>
                          </a:solidFill>
                          <a:latin typeface="Arial"/>
                          <a:ea typeface="Arial"/>
                          <a:cs typeface="Arial"/>
                          <a:sym typeface="Arial"/>
                        </a:rPr>
                        <a:t>Variable Names</a:t>
                      </a:r>
                      <a:endParaRPr sz="1200" b="0"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endParaRPr sz="1200" b="0" u="none" strike="noStrike" cap="none">
                        <a:solidFill>
                          <a:srgbClr val="3F3F3F"/>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F6ACA6"/>
                    </a:solidFill>
                  </a:tcPr>
                </a:tc>
                <a:extLst>
                  <a:ext uri="{0D108BD9-81ED-4DB2-BD59-A6C34878D82A}">
                    <a16:rowId xmlns:a16="http://schemas.microsoft.com/office/drawing/2014/main" val="10001"/>
                  </a:ext>
                </a:extLst>
              </a:tr>
              <a:tr h="894572">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a:solidFill>
                          <a:srgbClr val="3F3F3F"/>
                        </a:solidFill>
                        <a:latin typeface="Calibri"/>
                        <a:ea typeface="Calibri"/>
                        <a:cs typeface="Calibri"/>
                        <a:sym typeface="Calibri"/>
                      </a:endParaRPr>
                    </a:p>
                    <a:p>
                      <a:pPr marL="0" marR="0" lvl="0" indent="0" algn="ctr" rtl="0">
                        <a:lnSpc>
                          <a:spcPct val="100000"/>
                        </a:lnSpc>
                        <a:spcBef>
                          <a:spcPts val="0"/>
                        </a:spcBef>
                        <a:spcAft>
                          <a:spcPts val="0"/>
                        </a:spcAft>
                        <a:buClr>
                          <a:srgbClr val="3F3F3F"/>
                        </a:buClr>
                        <a:buSzPts val="1400"/>
                        <a:buFont typeface="Calibri"/>
                        <a:buNone/>
                      </a:pPr>
                      <a:r>
                        <a:rPr lang="en-US" sz="1400" b="1" u="none" strike="noStrike" cap="none">
                          <a:solidFill>
                            <a:srgbClr val="3F3F3F"/>
                          </a:solidFill>
                          <a:latin typeface="Calibri"/>
                          <a:ea typeface="Calibri"/>
                          <a:cs typeface="Calibri"/>
                          <a:sym typeface="Calibri"/>
                        </a:rPr>
                        <a:t>All</a:t>
                      </a:r>
                      <a:endParaRPr sz="1400" b="1" u="none" strike="noStrike" cap="none">
                        <a:solidFill>
                          <a:srgbClr val="3F3F3F"/>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Arial"/>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172513">
                <a:tc>
                  <a:txBody>
                    <a:bodyPr/>
                    <a:lstStyle/>
                    <a:p>
                      <a:pPr marL="0" marR="0" lvl="0" indent="0" algn="ctr" rtl="0">
                        <a:spcBef>
                          <a:spcPts val="0"/>
                        </a:spcBef>
                        <a:spcAft>
                          <a:spcPts val="0"/>
                        </a:spcAft>
                        <a:buNone/>
                      </a:pPr>
                      <a:r>
                        <a:rPr lang="en-US" sz="1400" b="1" u="none" strike="noStrike" cap="none" dirty="0">
                          <a:solidFill>
                            <a:srgbClr val="3F3F3F"/>
                          </a:solidFill>
                          <a:latin typeface="Calibri"/>
                          <a:ea typeface="Calibri"/>
                          <a:cs typeface="Calibri"/>
                          <a:sym typeface="Calibri"/>
                        </a:rPr>
                        <a:t>Dropping duplicates in all columns with respect to patient number</a:t>
                      </a:r>
                      <a:endParaRPr sz="1400" b="1" u="none" strike="noStrike" cap="none" dirty="0">
                        <a:solidFill>
                          <a:srgbClr val="3F3F3F"/>
                        </a:solidFill>
                        <a:latin typeface="Calibri"/>
                        <a:ea typeface="Calibri"/>
                        <a:cs typeface="Calibri"/>
                        <a:sym typeface="Calibri"/>
                      </a:endParaRPr>
                    </a:p>
                    <a:p>
                      <a:pPr marL="0" marR="0" lvl="0" indent="0" algn="ctr" rtl="0">
                        <a:spcBef>
                          <a:spcPts val="0"/>
                        </a:spcBef>
                        <a:spcAft>
                          <a:spcPts val="0"/>
                        </a:spcAft>
                        <a:buNone/>
                      </a:pPr>
                      <a:endParaRPr sz="1200" u="none" strike="noStrike" cap="none" dirty="0">
                        <a:solidFill>
                          <a:srgbClr val="3F3F3F"/>
                        </a:solidFill>
                        <a:latin typeface="Arial"/>
                        <a:ea typeface="Arial"/>
                        <a:cs typeface="Arial"/>
                        <a:sym typeface="Arial"/>
                      </a:endParaRPr>
                    </a:p>
                    <a:p>
                      <a:pPr marL="0" marR="0" lvl="0" indent="0" algn="ctr" rtl="0">
                        <a:spcBef>
                          <a:spcPts val="0"/>
                        </a:spcBef>
                        <a:spcAft>
                          <a:spcPts val="0"/>
                        </a:spcAft>
                        <a:buNone/>
                      </a:pPr>
                      <a:endParaRPr sz="1200" u="none" strike="noStrike" cap="none" dirty="0">
                        <a:solidFill>
                          <a:srgbClr val="595959"/>
                        </a:solidFill>
                        <a:latin typeface="Arial"/>
                        <a:ea typeface="Arial"/>
                        <a:cs typeface="Arial"/>
                        <a:sym typeface="Arial"/>
                      </a:endParaRPr>
                    </a:p>
                  </a:txBody>
                  <a:tcPr marL="91450" marR="91450" marT="45725" marB="45725" anchor="ctr">
                    <a:lnT w="28575" cap="flat" cmpd="sng">
                      <a:solidFill>
                        <a:schemeClr val="lt1"/>
                      </a:solidFill>
                      <a:prstDash val="solid"/>
                      <a:round/>
                      <a:headEnd type="none" w="sm" len="sm"/>
                      <a:tailEnd type="none" w="sm" len="sm"/>
                    </a:lnT>
                    <a:solidFill>
                      <a:srgbClr val="FCE2E0"/>
                    </a:solidFill>
                  </a:tcPr>
                </a:tc>
                <a:extLst>
                  <a:ext uri="{0D108BD9-81ED-4DB2-BD59-A6C34878D82A}">
                    <a16:rowId xmlns:a16="http://schemas.microsoft.com/office/drawing/2014/main" val="10003"/>
                  </a:ext>
                </a:extLst>
              </a:tr>
            </a:tbl>
          </a:graphicData>
        </a:graphic>
      </p:graphicFrame>
      <p:pic>
        <p:nvPicPr>
          <p:cNvPr id="689" name="Google Shape;689;p10"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8" name="TextBox 7">
            <a:extLst>
              <a:ext uri="{FF2B5EF4-FFF2-40B4-BE49-F238E27FC236}">
                <a16:creationId xmlns:a16="http://schemas.microsoft.com/office/drawing/2014/main" id="{A95F1267-92B4-4C2D-8280-2A9DA2590666}"/>
              </a:ext>
            </a:extLst>
          </p:cNvPr>
          <p:cNvSpPr txBox="1"/>
          <p:nvPr/>
        </p:nvSpPr>
        <p:spPr>
          <a:xfrm>
            <a:off x="11430000" y="6462344"/>
            <a:ext cx="662473" cy="307777"/>
          </a:xfrm>
          <a:prstGeom prst="rect">
            <a:avLst/>
          </a:prstGeom>
          <a:noFill/>
        </p:spPr>
        <p:txBody>
          <a:bodyPr wrap="square" rtlCol="0">
            <a:spAutoFit/>
          </a:bodyPr>
          <a:lstStyle/>
          <a:p>
            <a:pPr algn="ctr"/>
            <a:r>
              <a:rPr lang="en-IN" dirty="0"/>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1"/>
          <p:cNvSpPr/>
          <p:nvPr/>
        </p:nvSpPr>
        <p:spPr>
          <a:xfrm>
            <a:off x="259556" y="266700"/>
            <a:ext cx="11672888" cy="6324600"/>
          </a:xfrm>
          <a:prstGeom prst="frame">
            <a:avLst>
              <a:gd name="adj1" fmla="val 1506"/>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695" name="Google Shape;695;p11"/>
          <p:cNvGrpSpPr/>
          <p:nvPr/>
        </p:nvGrpSpPr>
        <p:grpSpPr>
          <a:xfrm rot="10800000" flipH="1">
            <a:off x="-281951" y="-17258"/>
            <a:ext cx="2593916" cy="2578423"/>
            <a:chOff x="-358301" y="3593055"/>
            <a:chExt cx="3316804" cy="3296995"/>
          </a:xfrm>
        </p:grpSpPr>
        <p:grpSp>
          <p:nvGrpSpPr>
            <p:cNvPr id="696" name="Google Shape;696;p11"/>
            <p:cNvGrpSpPr/>
            <p:nvPr/>
          </p:nvGrpSpPr>
          <p:grpSpPr>
            <a:xfrm rot="1587316">
              <a:off x="909065" y="3818987"/>
              <a:ext cx="1555538" cy="2302642"/>
              <a:chOff x="6477000" y="3016250"/>
              <a:chExt cx="1328738" cy="1966913"/>
            </a:xfrm>
          </p:grpSpPr>
          <p:sp>
            <p:nvSpPr>
              <p:cNvPr id="697" name="Google Shape;697;p11"/>
              <p:cNvSpPr/>
              <p:nvPr/>
            </p:nvSpPr>
            <p:spPr>
              <a:xfrm>
                <a:off x="6477000" y="3162300"/>
                <a:ext cx="1328738" cy="1820863"/>
              </a:xfrm>
              <a:custGeom>
                <a:avLst/>
                <a:gdLst/>
                <a:ahLst/>
                <a:cxnLst/>
                <a:rect l="l" t="t" r="r" b="b"/>
                <a:pathLst>
                  <a:path w="353" h="485" extrusionOk="0">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Google Shape;698;p11"/>
              <p:cNvSpPr/>
              <p:nvPr/>
            </p:nvSpPr>
            <p:spPr>
              <a:xfrm>
                <a:off x="6597650" y="3302000"/>
                <a:ext cx="1087438" cy="150495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Google Shape;699;p11"/>
              <p:cNvSpPr/>
              <p:nvPr/>
            </p:nvSpPr>
            <p:spPr>
              <a:xfrm>
                <a:off x="6591300" y="3294062"/>
                <a:ext cx="1101725" cy="1520825"/>
              </a:xfrm>
              <a:custGeom>
                <a:avLst/>
                <a:gdLst/>
                <a:ahLst/>
                <a:cxnLst/>
                <a:rect l="l" t="t" r="r" b="b"/>
                <a:pathLst>
                  <a:path w="694" h="958" extrusionOk="0">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Google Shape;700;p11"/>
              <p:cNvSpPr/>
              <p:nvPr/>
            </p:nvSpPr>
            <p:spPr>
              <a:xfrm>
                <a:off x="6786563" y="3609975"/>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01" name="Google Shape;701;p11"/>
              <p:cNvCxnSpPr/>
              <p:nvPr/>
            </p:nvCxnSpPr>
            <p:spPr>
              <a:xfrm>
                <a:off x="6786563" y="3609975"/>
                <a:ext cx="711200" cy="0"/>
              </a:xfrm>
              <a:prstGeom prst="straightConnector1">
                <a:avLst/>
              </a:prstGeom>
              <a:noFill/>
              <a:ln>
                <a:noFill/>
              </a:ln>
            </p:spPr>
          </p:cxnSp>
          <p:sp>
            <p:nvSpPr>
              <p:cNvPr id="702" name="Google Shape;702;p11"/>
              <p:cNvSpPr/>
              <p:nvPr/>
            </p:nvSpPr>
            <p:spPr>
              <a:xfrm>
                <a:off x="6764338" y="3586163"/>
                <a:ext cx="755650" cy="46038"/>
              </a:xfrm>
              <a:custGeom>
                <a:avLst/>
                <a:gdLst/>
                <a:ahLst/>
                <a:cxnLst/>
                <a:rect l="l" t="t" r="r" b="b"/>
                <a:pathLst>
                  <a:path w="201" h="12" extrusionOk="0">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3" name="Google Shape;703;p11"/>
              <p:cNvSpPr/>
              <p:nvPr/>
            </p:nvSpPr>
            <p:spPr>
              <a:xfrm>
                <a:off x="6721475" y="3759200"/>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04" name="Google Shape;704;p11"/>
              <p:cNvCxnSpPr/>
              <p:nvPr/>
            </p:nvCxnSpPr>
            <p:spPr>
              <a:xfrm>
                <a:off x="6721475" y="3759200"/>
                <a:ext cx="839788" cy="0"/>
              </a:xfrm>
              <a:prstGeom prst="straightConnector1">
                <a:avLst/>
              </a:prstGeom>
              <a:noFill/>
              <a:ln>
                <a:noFill/>
              </a:ln>
            </p:spPr>
          </p:cxnSp>
          <p:sp>
            <p:nvSpPr>
              <p:cNvPr id="705" name="Google Shape;705;p11"/>
              <p:cNvSpPr/>
              <p:nvPr/>
            </p:nvSpPr>
            <p:spPr>
              <a:xfrm>
                <a:off x="6699250" y="3736975"/>
                <a:ext cx="884238" cy="44450"/>
              </a:xfrm>
              <a:custGeom>
                <a:avLst/>
                <a:gdLst/>
                <a:ahLst/>
                <a:cxnLst/>
                <a:rect l="l" t="t" r="r" b="b"/>
                <a:pathLst>
                  <a:path w="235" h="12" extrusionOk="0">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6" name="Google Shape;706;p11"/>
              <p:cNvSpPr/>
              <p:nvPr/>
            </p:nvSpPr>
            <p:spPr>
              <a:xfrm>
                <a:off x="6786563" y="3913188"/>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07" name="Google Shape;707;p11"/>
              <p:cNvCxnSpPr/>
              <p:nvPr/>
            </p:nvCxnSpPr>
            <p:spPr>
              <a:xfrm>
                <a:off x="6786563" y="3913188"/>
                <a:ext cx="711200" cy="0"/>
              </a:xfrm>
              <a:prstGeom prst="straightConnector1">
                <a:avLst/>
              </a:prstGeom>
              <a:noFill/>
              <a:ln>
                <a:noFill/>
              </a:ln>
            </p:spPr>
          </p:cxnSp>
          <p:sp>
            <p:nvSpPr>
              <p:cNvPr id="708" name="Google Shape;708;p11"/>
              <p:cNvSpPr/>
              <p:nvPr/>
            </p:nvSpPr>
            <p:spPr>
              <a:xfrm>
                <a:off x="6764338" y="3890963"/>
                <a:ext cx="755650" cy="44450"/>
              </a:xfrm>
              <a:custGeom>
                <a:avLst/>
                <a:gdLst/>
                <a:ahLst/>
                <a:cxnLst/>
                <a:rect l="l" t="t" r="r" b="b"/>
                <a:pathLst>
                  <a:path w="201" h="12" extrusionOk="0">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9" name="Google Shape;709;p11"/>
              <p:cNvSpPr/>
              <p:nvPr/>
            </p:nvSpPr>
            <p:spPr>
              <a:xfrm>
                <a:off x="6721475" y="4067175"/>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10" name="Google Shape;710;p11"/>
              <p:cNvCxnSpPr/>
              <p:nvPr/>
            </p:nvCxnSpPr>
            <p:spPr>
              <a:xfrm>
                <a:off x="6721475" y="4067175"/>
                <a:ext cx="839788" cy="0"/>
              </a:xfrm>
              <a:prstGeom prst="straightConnector1">
                <a:avLst/>
              </a:prstGeom>
              <a:noFill/>
              <a:ln>
                <a:noFill/>
              </a:ln>
            </p:spPr>
          </p:cxnSp>
          <p:sp>
            <p:nvSpPr>
              <p:cNvPr id="711" name="Google Shape;711;p11"/>
              <p:cNvSpPr/>
              <p:nvPr/>
            </p:nvSpPr>
            <p:spPr>
              <a:xfrm>
                <a:off x="6699250" y="4044950"/>
                <a:ext cx="884238" cy="44450"/>
              </a:xfrm>
              <a:custGeom>
                <a:avLst/>
                <a:gdLst/>
                <a:ahLst/>
                <a:cxnLst/>
                <a:rect l="l" t="t" r="r" b="b"/>
                <a:pathLst>
                  <a:path w="235" h="12" extrusionOk="0">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Google Shape;712;p11"/>
              <p:cNvSpPr/>
              <p:nvPr/>
            </p:nvSpPr>
            <p:spPr>
              <a:xfrm>
                <a:off x="6786563" y="4221163"/>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13" name="Google Shape;713;p11"/>
              <p:cNvCxnSpPr/>
              <p:nvPr/>
            </p:nvCxnSpPr>
            <p:spPr>
              <a:xfrm>
                <a:off x="6786563" y="4221163"/>
                <a:ext cx="711200" cy="0"/>
              </a:xfrm>
              <a:prstGeom prst="straightConnector1">
                <a:avLst/>
              </a:prstGeom>
              <a:noFill/>
              <a:ln>
                <a:noFill/>
              </a:ln>
            </p:spPr>
          </p:cxnSp>
          <p:sp>
            <p:nvSpPr>
              <p:cNvPr id="714" name="Google Shape;714;p11"/>
              <p:cNvSpPr/>
              <p:nvPr/>
            </p:nvSpPr>
            <p:spPr>
              <a:xfrm>
                <a:off x="6764338" y="4198938"/>
                <a:ext cx="755650" cy="44450"/>
              </a:xfrm>
              <a:custGeom>
                <a:avLst/>
                <a:gdLst/>
                <a:ahLst/>
                <a:cxnLst/>
                <a:rect l="l" t="t" r="r" b="b"/>
                <a:pathLst>
                  <a:path w="201" h="12" extrusionOk="0">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Google Shape;715;p11"/>
              <p:cNvSpPr/>
              <p:nvPr/>
            </p:nvSpPr>
            <p:spPr>
              <a:xfrm>
                <a:off x="6786563" y="4525963"/>
                <a:ext cx="711200" cy="0"/>
              </a:xfrm>
              <a:custGeom>
                <a:avLst/>
                <a:gdLst/>
                <a:ahLst/>
                <a:cxnLst/>
                <a:rect l="l" t="t" r="r" b="b"/>
                <a:pathLst>
                  <a:path w="448" h="120000" extrusionOk="0">
                    <a:moveTo>
                      <a:pt x="0" y="0"/>
                    </a:moveTo>
                    <a:lnTo>
                      <a:pt x="448"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16" name="Google Shape;716;p11"/>
              <p:cNvCxnSpPr/>
              <p:nvPr/>
            </p:nvCxnSpPr>
            <p:spPr>
              <a:xfrm>
                <a:off x="6786563" y="4525963"/>
                <a:ext cx="711200" cy="0"/>
              </a:xfrm>
              <a:prstGeom prst="straightConnector1">
                <a:avLst/>
              </a:prstGeom>
              <a:noFill/>
              <a:ln>
                <a:noFill/>
              </a:ln>
            </p:spPr>
          </p:cxnSp>
          <p:sp>
            <p:nvSpPr>
              <p:cNvPr id="717" name="Google Shape;717;p11"/>
              <p:cNvSpPr/>
              <p:nvPr/>
            </p:nvSpPr>
            <p:spPr>
              <a:xfrm>
                <a:off x="6764338" y="4502150"/>
                <a:ext cx="755650" cy="46038"/>
              </a:xfrm>
              <a:custGeom>
                <a:avLst/>
                <a:gdLst/>
                <a:ahLst/>
                <a:cxnLst/>
                <a:rect l="l" t="t" r="r" b="b"/>
                <a:pathLst>
                  <a:path w="201" h="12" extrusionOk="0">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Google Shape;718;p11"/>
              <p:cNvSpPr/>
              <p:nvPr/>
            </p:nvSpPr>
            <p:spPr>
              <a:xfrm>
                <a:off x="6721475" y="4371975"/>
                <a:ext cx="839788" cy="0"/>
              </a:xfrm>
              <a:custGeom>
                <a:avLst/>
                <a:gdLst/>
                <a:ahLst/>
                <a:cxnLst/>
                <a:rect l="l" t="t" r="r" b="b"/>
                <a:pathLst>
                  <a:path w="529" h="120000" extrusionOk="0">
                    <a:moveTo>
                      <a:pt x="0" y="0"/>
                    </a:moveTo>
                    <a:lnTo>
                      <a:pt x="529"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19" name="Google Shape;719;p11"/>
              <p:cNvCxnSpPr/>
              <p:nvPr/>
            </p:nvCxnSpPr>
            <p:spPr>
              <a:xfrm>
                <a:off x="6721475" y="4371975"/>
                <a:ext cx="839788" cy="0"/>
              </a:xfrm>
              <a:prstGeom prst="straightConnector1">
                <a:avLst/>
              </a:prstGeom>
              <a:noFill/>
              <a:ln>
                <a:noFill/>
              </a:ln>
            </p:spPr>
          </p:cxnSp>
          <p:sp>
            <p:nvSpPr>
              <p:cNvPr id="720" name="Google Shape;720;p11"/>
              <p:cNvSpPr/>
              <p:nvPr/>
            </p:nvSpPr>
            <p:spPr>
              <a:xfrm>
                <a:off x="6699250" y="4348163"/>
                <a:ext cx="884238" cy="46038"/>
              </a:xfrm>
              <a:custGeom>
                <a:avLst/>
                <a:gdLst/>
                <a:ahLst/>
                <a:cxnLst/>
                <a:rect l="l" t="t" r="r" b="b"/>
                <a:pathLst>
                  <a:path w="235" h="12" extrusionOk="0">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Google Shape;721;p11"/>
              <p:cNvSpPr/>
              <p:nvPr/>
            </p:nvSpPr>
            <p:spPr>
              <a:xfrm>
                <a:off x="6838950" y="3200400"/>
                <a:ext cx="604838" cy="184150"/>
              </a:xfrm>
              <a:custGeom>
                <a:avLst/>
                <a:gdLst/>
                <a:ahLst/>
                <a:cxnLst/>
                <a:rect l="l" t="t" r="r" b="b"/>
                <a:pathLst>
                  <a:path w="161" h="49" extrusionOk="0">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2" name="Google Shape;722;p11"/>
              <p:cNvSpPr/>
              <p:nvPr/>
            </p:nvSpPr>
            <p:spPr>
              <a:xfrm>
                <a:off x="6989763" y="3016250"/>
                <a:ext cx="304800" cy="303213"/>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23" name="Google Shape;723;p11"/>
            <p:cNvSpPr/>
            <p:nvPr/>
          </p:nvSpPr>
          <p:spPr>
            <a:xfrm rot="2717603">
              <a:off x="-173014" y="4960000"/>
              <a:ext cx="751360" cy="834888"/>
            </a:xfrm>
            <a:custGeom>
              <a:avLst/>
              <a:gdLst/>
              <a:ahLst/>
              <a:cxnLst/>
              <a:rect l="l" t="t" r="r" b="b"/>
              <a:pathLst>
                <a:path w="751360" h="834887" extrusionOk="0">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Google Shape;724;p11"/>
            <p:cNvSpPr/>
            <p:nvPr/>
          </p:nvSpPr>
          <p:spPr>
            <a:xfrm rot="578905">
              <a:off x="1255322" y="5572258"/>
              <a:ext cx="1098009" cy="279768"/>
            </a:xfrm>
            <a:custGeom>
              <a:avLst/>
              <a:gdLst/>
              <a:ahLst/>
              <a:cxnLst/>
              <a:rect l="l" t="t" r="r" b="b"/>
              <a:pathLst>
                <a:path w="1098009" h="279768" extrusionOk="0">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Google Shape;725;p11"/>
            <p:cNvSpPr/>
            <p:nvPr/>
          </p:nvSpPr>
          <p:spPr>
            <a:xfrm rot="578905">
              <a:off x="327149" y="4514057"/>
              <a:ext cx="2328006" cy="1837745"/>
            </a:xfrm>
            <a:custGeom>
              <a:avLst/>
              <a:gdLst/>
              <a:ahLst/>
              <a:cxnLst/>
              <a:rect l="l" t="t" r="r" b="b"/>
              <a:pathLst>
                <a:path w="2328005" h="1837744" extrusionOk="0">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Google Shape;726;p11"/>
            <p:cNvSpPr/>
            <p:nvPr/>
          </p:nvSpPr>
          <p:spPr>
            <a:xfrm rot="-120783" flipH="1">
              <a:off x="1937073" y="6023955"/>
              <a:ext cx="1006835" cy="848673"/>
            </a:xfrm>
            <a:custGeom>
              <a:avLst/>
              <a:gdLst/>
              <a:ahLst/>
              <a:cxnLst/>
              <a:rect l="l" t="t" r="r" b="b"/>
              <a:pathLst>
                <a:path w="1006835" h="848673" extrusionOk="0">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27" name="Google Shape;727;p11"/>
          <p:cNvSpPr txBox="1"/>
          <p:nvPr/>
        </p:nvSpPr>
        <p:spPr>
          <a:xfrm>
            <a:off x="2881312" y="609443"/>
            <a:ext cx="6429375" cy="68594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5400"/>
              <a:buFont typeface="Calibri"/>
              <a:buNone/>
            </a:pPr>
            <a:r>
              <a:rPr lang="en-US" sz="5400" b="1">
                <a:solidFill>
                  <a:schemeClr val="dk2"/>
                </a:solidFill>
                <a:latin typeface="Calibri"/>
                <a:ea typeface="Calibri"/>
                <a:cs typeface="Calibri"/>
                <a:sym typeface="Calibri"/>
              </a:rPr>
              <a:t>Feature Selection</a:t>
            </a:r>
            <a:endParaRPr sz="5400" b="1">
              <a:solidFill>
                <a:schemeClr val="dk2"/>
              </a:solidFill>
              <a:latin typeface="Calibri"/>
              <a:ea typeface="Calibri"/>
              <a:cs typeface="Calibri"/>
              <a:sym typeface="Calibri"/>
            </a:endParaRPr>
          </a:p>
        </p:txBody>
      </p:sp>
      <p:sp>
        <p:nvSpPr>
          <p:cNvPr id="728" name="Google Shape;728;p11"/>
          <p:cNvSpPr/>
          <p:nvPr/>
        </p:nvSpPr>
        <p:spPr>
          <a:xfrm>
            <a:off x="818663" y="4881641"/>
            <a:ext cx="5028175" cy="59436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29" name="Google Shape;729;p11"/>
          <p:cNvSpPr txBox="1"/>
          <p:nvPr/>
        </p:nvSpPr>
        <p:spPr>
          <a:xfrm>
            <a:off x="818663" y="4855656"/>
            <a:ext cx="744506"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dirty="0">
                <a:solidFill>
                  <a:srgbClr val="262626"/>
                </a:solidFill>
                <a:latin typeface="Calibri"/>
                <a:ea typeface="Calibri"/>
                <a:cs typeface="Calibri"/>
                <a:sym typeface="Calibri"/>
              </a:rPr>
              <a:t>02</a:t>
            </a:r>
            <a:endParaRPr sz="3600" b="1" dirty="0">
              <a:solidFill>
                <a:srgbClr val="262626"/>
              </a:solidFill>
              <a:latin typeface="Calibri"/>
              <a:ea typeface="Calibri"/>
              <a:cs typeface="Calibri"/>
              <a:sym typeface="Calibri"/>
            </a:endParaRPr>
          </a:p>
        </p:txBody>
      </p:sp>
      <p:sp>
        <p:nvSpPr>
          <p:cNvPr id="730" name="Google Shape;730;p11"/>
          <p:cNvSpPr txBox="1"/>
          <p:nvPr/>
        </p:nvSpPr>
        <p:spPr>
          <a:xfrm>
            <a:off x="1783344" y="4947989"/>
            <a:ext cx="40323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62626"/>
                </a:solidFill>
                <a:latin typeface="Calibri"/>
                <a:ea typeface="Calibri"/>
                <a:cs typeface="Calibri"/>
                <a:sym typeface="Calibri"/>
              </a:rPr>
              <a:t>ChiSquare Test</a:t>
            </a:r>
            <a:endParaRPr sz="2400" b="1" dirty="0">
              <a:solidFill>
                <a:srgbClr val="262626"/>
              </a:solidFill>
              <a:latin typeface="Calibri"/>
              <a:ea typeface="Calibri"/>
              <a:cs typeface="Calibri"/>
              <a:sym typeface="Calibri"/>
            </a:endParaRPr>
          </a:p>
        </p:txBody>
      </p:sp>
      <p:sp>
        <p:nvSpPr>
          <p:cNvPr id="731" name="Google Shape;731;p11"/>
          <p:cNvSpPr txBox="1"/>
          <p:nvPr/>
        </p:nvSpPr>
        <p:spPr>
          <a:xfrm>
            <a:off x="985653" y="5605642"/>
            <a:ext cx="491019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latin typeface="Calibri"/>
                <a:ea typeface="Calibri"/>
                <a:cs typeface="Calibri"/>
                <a:sym typeface="Calibri"/>
              </a:rPr>
              <a:t>Categorical variables were test independently to test their significance. Following slide contains important features</a:t>
            </a:r>
            <a:endParaRPr sz="1600" b="1">
              <a:solidFill>
                <a:srgbClr val="3F3F3F"/>
              </a:solidFill>
              <a:latin typeface="Calibri"/>
              <a:ea typeface="Calibri"/>
              <a:cs typeface="Calibri"/>
              <a:sym typeface="Calibri"/>
            </a:endParaRPr>
          </a:p>
        </p:txBody>
      </p:sp>
      <p:sp>
        <p:nvSpPr>
          <p:cNvPr id="732" name="Google Shape;732;p11"/>
          <p:cNvSpPr/>
          <p:nvPr/>
        </p:nvSpPr>
        <p:spPr>
          <a:xfrm>
            <a:off x="771412" y="2280945"/>
            <a:ext cx="5028175" cy="5943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733" name="Google Shape;733;p11"/>
          <p:cNvSpPr txBox="1"/>
          <p:nvPr/>
        </p:nvSpPr>
        <p:spPr>
          <a:xfrm>
            <a:off x="771412" y="2254960"/>
            <a:ext cx="744506"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01</a:t>
            </a:r>
            <a:endParaRPr sz="3600" b="1">
              <a:solidFill>
                <a:srgbClr val="262626"/>
              </a:solidFill>
              <a:latin typeface="Calibri"/>
              <a:ea typeface="Calibri"/>
              <a:cs typeface="Calibri"/>
              <a:sym typeface="Calibri"/>
            </a:endParaRPr>
          </a:p>
        </p:txBody>
      </p:sp>
      <p:sp>
        <p:nvSpPr>
          <p:cNvPr id="734" name="Google Shape;734;p11"/>
          <p:cNvSpPr txBox="1"/>
          <p:nvPr/>
        </p:nvSpPr>
        <p:spPr>
          <a:xfrm>
            <a:off x="1736093" y="2347293"/>
            <a:ext cx="40323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Variance Inflation Factor </a:t>
            </a:r>
            <a:endParaRPr sz="2400" b="1">
              <a:solidFill>
                <a:srgbClr val="262626"/>
              </a:solidFill>
              <a:latin typeface="Calibri"/>
              <a:ea typeface="Calibri"/>
              <a:cs typeface="Calibri"/>
              <a:sym typeface="Calibri"/>
            </a:endParaRPr>
          </a:p>
        </p:txBody>
      </p:sp>
      <p:sp>
        <p:nvSpPr>
          <p:cNvPr id="735" name="Google Shape;735;p11"/>
          <p:cNvSpPr txBox="1"/>
          <p:nvPr/>
        </p:nvSpPr>
        <p:spPr>
          <a:xfrm>
            <a:off x="914400" y="2969319"/>
            <a:ext cx="475606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3F3F3F"/>
                </a:solidFill>
                <a:latin typeface="Calibri"/>
                <a:ea typeface="Calibri"/>
                <a:cs typeface="Calibri"/>
                <a:sym typeface="Calibri"/>
              </a:rPr>
              <a:t>This was tested conducted for numerical variables. It is found that variable ‘number of diagnosis’ has a high inflation factor, which is consequently dropped</a:t>
            </a:r>
            <a:r>
              <a:rPr lang="en-US" sz="1400" b="1">
                <a:solidFill>
                  <a:srgbClr val="3F3F3F"/>
                </a:solidFill>
                <a:latin typeface="Calibri"/>
                <a:ea typeface="Calibri"/>
                <a:cs typeface="Calibri"/>
                <a:sym typeface="Calibri"/>
              </a:rPr>
              <a:t>.</a:t>
            </a:r>
            <a:endParaRPr sz="1400" b="1">
              <a:solidFill>
                <a:srgbClr val="3F3F3F"/>
              </a:solidFill>
              <a:latin typeface="Calibri"/>
              <a:ea typeface="Calibri"/>
              <a:cs typeface="Calibri"/>
              <a:sym typeface="Calibri"/>
            </a:endParaRPr>
          </a:p>
        </p:txBody>
      </p:sp>
      <p:pic>
        <p:nvPicPr>
          <p:cNvPr id="736" name="Google Shape;736;p11"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graphicFrame>
        <p:nvGraphicFramePr>
          <p:cNvPr id="737" name="Google Shape;737;p11"/>
          <p:cNvGraphicFramePr/>
          <p:nvPr/>
        </p:nvGraphicFramePr>
        <p:xfrm>
          <a:off x="6497120" y="2066307"/>
          <a:ext cx="4938825" cy="3291930"/>
        </p:xfrm>
        <a:graphic>
          <a:graphicData uri="http://schemas.openxmlformats.org/drawingml/2006/table">
            <a:tbl>
              <a:tblPr firstRow="1" bandRow="1">
                <a:noFill/>
                <a:tableStyleId>{C4135C5B-8777-443B-AB33-2B4338B9ACFF}</a:tableStyleId>
              </a:tblPr>
              <a:tblGrid>
                <a:gridCol w="2967525">
                  <a:extLst>
                    <a:ext uri="{9D8B030D-6E8A-4147-A177-3AD203B41FA5}">
                      <a16:colId xmlns:a16="http://schemas.microsoft.com/office/drawing/2014/main" val="20000"/>
                    </a:ext>
                  </a:extLst>
                </a:gridCol>
                <a:gridCol w="1971300">
                  <a:extLst>
                    <a:ext uri="{9D8B030D-6E8A-4147-A177-3AD203B41FA5}">
                      <a16:colId xmlns:a16="http://schemas.microsoft.com/office/drawing/2014/main" val="20001"/>
                    </a:ext>
                  </a:extLst>
                </a:gridCol>
              </a:tblGrid>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Features</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VIF</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number_inpatient</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1.0425</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number_emergency</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1.0961</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number_outpatient</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1.1171</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Avg_num_procedures</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2.4942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Avg_time_in_hospital</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5.9042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Avg_num_lab_procedures</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6.4601</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Age</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7.027</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r h="298475">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Avg_num_medications</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7.500</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8"/>
                  </a:ext>
                </a:extLst>
              </a:tr>
            </a:tbl>
          </a:graphicData>
        </a:graphic>
      </p:graphicFrame>
      <p:sp>
        <p:nvSpPr>
          <p:cNvPr id="46" name="TextBox 45">
            <a:extLst>
              <a:ext uri="{FF2B5EF4-FFF2-40B4-BE49-F238E27FC236}">
                <a16:creationId xmlns:a16="http://schemas.microsoft.com/office/drawing/2014/main" id="{13FDB862-13F7-4D0A-9B7E-98943ED40A56}"/>
              </a:ext>
            </a:extLst>
          </p:cNvPr>
          <p:cNvSpPr txBox="1"/>
          <p:nvPr/>
        </p:nvSpPr>
        <p:spPr>
          <a:xfrm>
            <a:off x="11430000" y="6462344"/>
            <a:ext cx="662473" cy="307777"/>
          </a:xfrm>
          <a:prstGeom prst="rect">
            <a:avLst/>
          </a:prstGeom>
          <a:noFill/>
        </p:spPr>
        <p:txBody>
          <a:bodyPr wrap="square" rtlCol="0">
            <a:spAutoFit/>
          </a:bodyPr>
          <a:lstStyle/>
          <a:p>
            <a:pPr algn="ctr"/>
            <a:r>
              <a:rPr lang="en-IN"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12"/>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Statistical Analysis</a:t>
            </a:r>
            <a:endParaRPr b="1" dirty="0">
              <a:solidFill>
                <a:schemeClr val="dk2"/>
              </a:solidFill>
              <a:latin typeface="Calibri"/>
              <a:ea typeface="Calibri"/>
              <a:cs typeface="Calibri"/>
              <a:sym typeface="Calibri"/>
            </a:endParaRPr>
          </a:p>
        </p:txBody>
      </p:sp>
      <p:sp>
        <p:nvSpPr>
          <p:cNvPr id="743" name="Google Shape;743;p12"/>
          <p:cNvSpPr/>
          <p:nvPr/>
        </p:nvSpPr>
        <p:spPr>
          <a:xfrm>
            <a:off x="5962389" y="2257582"/>
            <a:ext cx="731017"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b="1">
                <a:solidFill>
                  <a:schemeClr val="lt1"/>
                </a:solidFill>
                <a:latin typeface="Arial"/>
                <a:ea typeface="Arial"/>
                <a:cs typeface="Arial"/>
                <a:sym typeface="Arial"/>
              </a:rPr>
              <a:t>S</a:t>
            </a:r>
            <a:endParaRPr sz="5400">
              <a:solidFill>
                <a:schemeClr val="dk1"/>
              </a:solidFill>
              <a:latin typeface="Arial"/>
              <a:ea typeface="Arial"/>
              <a:cs typeface="Arial"/>
              <a:sym typeface="Arial"/>
            </a:endParaRPr>
          </a:p>
        </p:txBody>
      </p:sp>
      <p:sp>
        <p:nvSpPr>
          <p:cNvPr id="744" name="Google Shape;744;p12"/>
          <p:cNvSpPr/>
          <p:nvPr/>
        </p:nvSpPr>
        <p:spPr>
          <a:xfrm>
            <a:off x="4543058" y="3205372"/>
            <a:ext cx="731017"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b="1">
                <a:solidFill>
                  <a:schemeClr val="lt1"/>
                </a:solidFill>
                <a:latin typeface="Arial"/>
                <a:ea typeface="Arial"/>
                <a:cs typeface="Arial"/>
                <a:sym typeface="Arial"/>
              </a:rPr>
              <a:t>T</a:t>
            </a:r>
            <a:endParaRPr sz="5400">
              <a:solidFill>
                <a:schemeClr val="dk1"/>
              </a:solidFill>
              <a:latin typeface="Arial"/>
              <a:ea typeface="Arial"/>
              <a:cs typeface="Arial"/>
              <a:sym typeface="Arial"/>
            </a:endParaRPr>
          </a:p>
        </p:txBody>
      </p:sp>
      <p:sp>
        <p:nvSpPr>
          <p:cNvPr id="745" name="Google Shape;745;p12"/>
          <p:cNvSpPr/>
          <p:nvPr/>
        </p:nvSpPr>
        <p:spPr>
          <a:xfrm>
            <a:off x="6998536" y="3654807"/>
            <a:ext cx="731017"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b="1">
                <a:solidFill>
                  <a:schemeClr val="lt1"/>
                </a:solidFill>
                <a:latin typeface="Arial"/>
                <a:ea typeface="Arial"/>
                <a:cs typeface="Arial"/>
                <a:sym typeface="Arial"/>
              </a:rPr>
              <a:t>W</a:t>
            </a:r>
            <a:endParaRPr sz="5400">
              <a:solidFill>
                <a:schemeClr val="dk1"/>
              </a:solidFill>
              <a:latin typeface="Arial"/>
              <a:ea typeface="Arial"/>
              <a:cs typeface="Arial"/>
              <a:sym typeface="Arial"/>
            </a:endParaRPr>
          </a:p>
        </p:txBody>
      </p:sp>
      <p:sp>
        <p:nvSpPr>
          <p:cNvPr id="746" name="Google Shape;746;p12"/>
          <p:cNvSpPr/>
          <p:nvPr/>
        </p:nvSpPr>
        <p:spPr>
          <a:xfrm>
            <a:off x="5469639" y="4582998"/>
            <a:ext cx="731017" cy="92333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400" b="1">
                <a:solidFill>
                  <a:schemeClr val="lt1"/>
                </a:solidFill>
                <a:latin typeface="Arial"/>
                <a:ea typeface="Arial"/>
                <a:cs typeface="Arial"/>
                <a:sym typeface="Arial"/>
              </a:rPr>
              <a:t>O</a:t>
            </a:r>
            <a:endParaRPr sz="5400">
              <a:solidFill>
                <a:schemeClr val="dk1"/>
              </a:solidFill>
              <a:latin typeface="Arial"/>
              <a:ea typeface="Arial"/>
              <a:cs typeface="Arial"/>
              <a:sym typeface="Arial"/>
            </a:endParaRPr>
          </a:p>
        </p:txBody>
      </p:sp>
      <p:pic>
        <p:nvPicPr>
          <p:cNvPr id="747" name="Google Shape;747;p12"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graphicFrame>
        <p:nvGraphicFramePr>
          <p:cNvPr id="748" name="Google Shape;748;p12"/>
          <p:cNvGraphicFramePr/>
          <p:nvPr>
            <p:extLst>
              <p:ext uri="{D42A27DB-BD31-4B8C-83A1-F6EECF244321}">
                <p14:modId xmlns:p14="http://schemas.microsoft.com/office/powerpoint/2010/main" val="2357487230"/>
              </p:ext>
            </p:extLst>
          </p:nvPr>
        </p:nvGraphicFramePr>
        <p:xfrm>
          <a:off x="380012" y="1935677"/>
          <a:ext cx="10996550" cy="4311649"/>
        </p:xfrm>
        <a:graphic>
          <a:graphicData uri="http://schemas.openxmlformats.org/drawingml/2006/table">
            <a:tbl>
              <a:tblPr firstRow="1" bandRow="1">
                <a:tableStyleId>{0B906483-E238-4250-92E4-A94242F344E7}</a:tableStyleId>
              </a:tblPr>
              <a:tblGrid>
                <a:gridCol w="2375075">
                  <a:extLst>
                    <a:ext uri="{9D8B030D-6E8A-4147-A177-3AD203B41FA5}">
                      <a16:colId xmlns:a16="http://schemas.microsoft.com/office/drawing/2014/main" val="20000"/>
                    </a:ext>
                  </a:extLst>
                </a:gridCol>
                <a:gridCol w="3225975">
                  <a:extLst>
                    <a:ext uri="{9D8B030D-6E8A-4147-A177-3AD203B41FA5}">
                      <a16:colId xmlns:a16="http://schemas.microsoft.com/office/drawing/2014/main" val="20001"/>
                    </a:ext>
                  </a:extLst>
                </a:gridCol>
                <a:gridCol w="2453675">
                  <a:extLst>
                    <a:ext uri="{9D8B030D-6E8A-4147-A177-3AD203B41FA5}">
                      <a16:colId xmlns:a16="http://schemas.microsoft.com/office/drawing/2014/main" val="20002"/>
                    </a:ext>
                  </a:extLst>
                </a:gridCol>
                <a:gridCol w="2941825">
                  <a:extLst>
                    <a:ext uri="{9D8B030D-6E8A-4147-A177-3AD203B41FA5}">
                      <a16:colId xmlns:a16="http://schemas.microsoft.com/office/drawing/2014/main" val="20003"/>
                    </a:ext>
                  </a:extLst>
                </a:gridCol>
              </a:tblGrid>
              <a:tr h="443075">
                <a:tc>
                  <a:txBody>
                    <a:bodyPr/>
                    <a:lstStyle/>
                    <a:p>
                      <a:pPr marL="0" marR="0" lvl="0" indent="0" algn="ctr" rtl="0">
                        <a:lnSpc>
                          <a:spcPct val="130000"/>
                        </a:lnSpc>
                        <a:spcBef>
                          <a:spcPts val="0"/>
                        </a:spcBef>
                        <a:spcAft>
                          <a:spcPts val="0"/>
                        </a:spcAft>
                        <a:buNone/>
                      </a:pPr>
                      <a:r>
                        <a:rPr lang="en-US" sz="1400" b="0" u="none" strike="noStrike" cap="none" dirty="0"/>
                        <a:t>No of Visit</a:t>
                      </a:r>
                      <a:endParaRPr sz="1400" b="0" u="none" strike="noStrike" cap="none" dirty="0">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b="0" u="none" strike="noStrike" cap="none"/>
                        <a:t>Pioglitazone</a:t>
                      </a:r>
                      <a:endParaRPr sz="1400" b="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b="0" u="none" strike="noStrike" cap="none"/>
                        <a:t>Change</a:t>
                      </a:r>
                      <a:endParaRPr sz="1400" b="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b="0" u="none" strike="noStrike" cap="none"/>
                        <a:t>discharge_disposition_id_Others</a:t>
                      </a:r>
                      <a:endParaRPr sz="1400" b="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370850">
                <a:tc>
                  <a:txBody>
                    <a:bodyPr/>
                    <a:lstStyle/>
                    <a:p>
                      <a:pPr marL="0" marR="0" lvl="0" indent="0" algn="ctr" rtl="0">
                        <a:lnSpc>
                          <a:spcPct val="130000"/>
                        </a:lnSpc>
                        <a:spcBef>
                          <a:spcPts val="0"/>
                        </a:spcBef>
                        <a:spcAft>
                          <a:spcPts val="0"/>
                        </a:spcAft>
                        <a:buNone/>
                      </a:pPr>
                      <a:r>
                        <a:rPr lang="en-US" sz="1400" u="none" strike="noStrike" cap="none" dirty="0"/>
                        <a:t>Gender</a:t>
                      </a:r>
                      <a:endParaRPr sz="1400" u="none" strike="noStrike" cap="none" dirty="0">
                        <a:solidFill>
                          <a:srgbClr val="353744"/>
                        </a:solidFill>
                        <a:latin typeface="Calibri"/>
                        <a:ea typeface="Calibri"/>
                        <a:cs typeface="Calibri"/>
                        <a:sym typeface="Calibri"/>
                      </a:endParaRPr>
                    </a:p>
                  </a:txBody>
                  <a:tcPr marL="68575" marR="68575" marT="0" marB="0"/>
                </a:tc>
                <a:tc>
                  <a:txBody>
                    <a:bodyPr/>
                    <a:lstStyle/>
                    <a:p>
                      <a:pPr marL="0" marR="0" lvl="0" indent="0" algn="ctr" rtl="0">
                        <a:spcBef>
                          <a:spcPts val="0"/>
                        </a:spcBef>
                        <a:spcAft>
                          <a:spcPts val="0"/>
                        </a:spcAft>
                        <a:buNone/>
                      </a:pPr>
                      <a:r>
                        <a:rPr lang="en-US" sz="1400" u="none" strike="noStrike" cap="none"/>
                        <a:t>Miglitol</a:t>
                      </a:r>
                      <a:endParaRPr sz="14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30000"/>
                        </a:lnSpc>
                        <a:spcBef>
                          <a:spcPts val="0"/>
                        </a:spcBef>
                        <a:spcAft>
                          <a:spcPts val="0"/>
                        </a:spcAft>
                        <a:buNone/>
                      </a:pPr>
                      <a:r>
                        <a:rPr lang="en-US" sz="1400" u="none" strike="noStrike" cap="none"/>
                        <a:t>DiabetesMed</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discharge_disposition_id_Transfer</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70850">
                <a:tc>
                  <a:txBody>
                    <a:bodyPr/>
                    <a:lstStyle/>
                    <a:p>
                      <a:pPr marL="0" marR="0" lvl="0" indent="0" algn="ctr" rtl="0">
                        <a:lnSpc>
                          <a:spcPct val="130000"/>
                        </a:lnSpc>
                        <a:spcBef>
                          <a:spcPts val="0"/>
                        </a:spcBef>
                        <a:spcAft>
                          <a:spcPts val="0"/>
                        </a:spcAft>
                        <a:buNone/>
                      </a:pPr>
                      <a:r>
                        <a:rPr lang="en-US" sz="1400" u="none" strike="noStrike" cap="none"/>
                        <a:t>Metformin</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spcBef>
                          <a:spcPts val="0"/>
                        </a:spcBef>
                        <a:spcAft>
                          <a:spcPts val="0"/>
                        </a:spcAft>
                        <a:buNone/>
                      </a:pPr>
                      <a:r>
                        <a:rPr lang="en-US" sz="1400" u="none" strike="noStrike" cap="none"/>
                        <a:t>Insulin</a:t>
                      </a:r>
                      <a:endParaRPr sz="14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30000"/>
                        </a:lnSpc>
                        <a:spcBef>
                          <a:spcPts val="0"/>
                        </a:spcBef>
                        <a:spcAft>
                          <a:spcPts val="0"/>
                        </a:spcAft>
                        <a:buNone/>
                      </a:pPr>
                      <a:r>
                        <a:rPr lang="en-US" sz="1400" u="none" strike="noStrike" cap="none"/>
                        <a:t>avg_glu_serum_res</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admission_source_id_Emergency Room</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70850">
                <a:tc>
                  <a:txBody>
                    <a:bodyPr/>
                    <a:lstStyle/>
                    <a:p>
                      <a:pPr marL="0" marR="0" lvl="0" indent="0" algn="ctr" rtl="0">
                        <a:lnSpc>
                          <a:spcPct val="130000"/>
                        </a:lnSpc>
                        <a:spcBef>
                          <a:spcPts val="0"/>
                        </a:spcBef>
                        <a:spcAft>
                          <a:spcPts val="0"/>
                        </a:spcAft>
                        <a:buNone/>
                      </a:pPr>
                      <a:r>
                        <a:rPr lang="en-US" sz="1400" u="none" strike="noStrike" cap="none"/>
                        <a:t>Repaglinide</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race_Other</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dirty="0"/>
                        <a:t>avg_A1Cresult</a:t>
                      </a:r>
                      <a:endParaRPr sz="1400" u="none" strike="noStrike" cap="none" dirty="0">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admission_source_id_Referral</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70850">
                <a:tc>
                  <a:txBody>
                    <a:bodyPr/>
                    <a:lstStyle/>
                    <a:p>
                      <a:pPr marL="0" marR="0" lvl="0" indent="0" algn="ctr" rtl="0">
                        <a:lnSpc>
                          <a:spcPct val="130000"/>
                        </a:lnSpc>
                        <a:spcBef>
                          <a:spcPts val="0"/>
                        </a:spcBef>
                        <a:spcAft>
                          <a:spcPts val="0"/>
                        </a:spcAft>
                        <a:buNone/>
                      </a:pPr>
                      <a:r>
                        <a:rPr lang="en-US" sz="1400" u="none" strike="noStrike" cap="none"/>
                        <a:t>Nateglinide</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admission_type_id_Elective</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race_AfricanAmerican</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admission_source_id_Transfer</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70850">
                <a:tc>
                  <a:txBody>
                    <a:bodyPr/>
                    <a:lstStyle/>
                    <a:p>
                      <a:pPr marL="0" marR="0" lvl="0" indent="0" algn="ctr" rtl="0">
                        <a:lnSpc>
                          <a:spcPct val="130000"/>
                        </a:lnSpc>
                        <a:spcBef>
                          <a:spcPts val="0"/>
                        </a:spcBef>
                        <a:spcAft>
                          <a:spcPts val="0"/>
                        </a:spcAft>
                        <a:buNone/>
                      </a:pPr>
                      <a:r>
                        <a:rPr lang="en-US" sz="1400" u="none" strike="noStrike" cap="none"/>
                        <a:t>No of Visit</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spcBef>
                          <a:spcPts val="0"/>
                        </a:spcBef>
                        <a:spcAft>
                          <a:spcPts val="0"/>
                        </a:spcAft>
                        <a:buNone/>
                      </a:pPr>
                      <a:r>
                        <a:rPr lang="en-US" sz="1400" u="none" strike="noStrike" cap="none"/>
                        <a:t>admission_type_id_Others</a:t>
                      </a:r>
                      <a:endParaRPr sz="14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30000"/>
                        </a:lnSpc>
                        <a:spcBef>
                          <a:spcPts val="0"/>
                        </a:spcBef>
                        <a:spcAft>
                          <a:spcPts val="0"/>
                        </a:spcAft>
                        <a:buNone/>
                      </a:pPr>
                      <a:r>
                        <a:rPr lang="en-US" sz="1400" u="none" strike="noStrike" cap="none"/>
                        <a:t>race_Asian</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diag_1_Circulatory</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70850">
                <a:tc>
                  <a:txBody>
                    <a:bodyPr/>
                    <a:lstStyle/>
                    <a:p>
                      <a:pPr marL="0" marR="0" lvl="0" indent="0" algn="ctr" rtl="0">
                        <a:lnSpc>
                          <a:spcPct val="130000"/>
                        </a:lnSpc>
                        <a:spcBef>
                          <a:spcPts val="0"/>
                        </a:spcBef>
                        <a:spcAft>
                          <a:spcPts val="0"/>
                        </a:spcAft>
                        <a:buNone/>
                      </a:pPr>
                      <a:r>
                        <a:rPr lang="en-US" sz="1400" u="none" strike="noStrike" cap="none"/>
                        <a:t>Gender</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spcBef>
                          <a:spcPts val="0"/>
                        </a:spcBef>
                        <a:spcAft>
                          <a:spcPts val="0"/>
                        </a:spcAft>
                        <a:buNone/>
                      </a:pPr>
                      <a:r>
                        <a:rPr lang="en-US" sz="1400" u="none" strike="noStrike" cap="none"/>
                        <a:t>discharge_disposition_id_Discharged</a:t>
                      </a:r>
                      <a:endParaRPr sz="14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30000"/>
                        </a:lnSpc>
                        <a:spcBef>
                          <a:spcPts val="0"/>
                        </a:spcBef>
                        <a:spcAft>
                          <a:spcPts val="0"/>
                        </a:spcAft>
                        <a:buNone/>
                      </a:pPr>
                      <a:r>
                        <a:rPr lang="en-US" sz="1400" u="none" strike="noStrike" cap="none"/>
                        <a:t>race_Caucasian</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diag_1_Diabetes</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70850">
                <a:tc>
                  <a:txBody>
                    <a:bodyPr/>
                    <a:lstStyle/>
                    <a:p>
                      <a:pPr marL="0" marR="0" lvl="0" indent="0" algn="ctr" rtl="0">
                        <a:lnSpc>
                          <a:spcPct val="130000"/>
                        </a:lnSpc>
                        <a:spcBef>
                          <a:spcPts val="0"/>
                        </a:spcBef>
                        <a:spcAft>
                          <a:spcPts val="0"/>
                        </a:spcAft>
                        <a:buNone/>
                      </a:pPr>
                      <a:r>
                        <a:rPr lang="en-US" sz="1400" u="none" strike="noStrike" cap="none"/>
                        <a:t>Glipizide</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diag_1_Respiratory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race_Hispanic</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dirty="0"/>
                        <a:t>diag_1_Genitourinary </a:t>
                      </a:r>
                      <a:endParaRPr sz="1400" u="none" strike="noStrike" cap="none" dirty="0">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370850">
                <a:tc>
                  <a:txBody>
                    <a:bodyPr/>
                    <a:lstStyle/>
                    <a:p>
                      <a:pPr marL="0" marR="0" lvl="0" indent="0" algn="ctr" rtl="0">
                        <a:lnSpc>
                          <a:spcPct val="130000"/>
                        </a:lnSpc>
                        <a:spcBef>
                          <a:spcPts val="0"/>
                        </a:spcBef>
                        <a:spcAft>
                          <a:spcPts val="0"/>
                        </a:spcAft>
                        <a:buNone/>
                      </a:pPr>
                      <a:r>
                        <a:rPr lang="en-US" sz="1400" u="none" strike="noStrike" cap="none"/>
                        <a:t>diag_1_Musculoskeletal</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diag_2_Circulatory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diag_2_Injury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diag_3_Circulatory </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370850">
                <a:tc>
                  <a:txBody>
                    <a:bodyPr/>
                    <a:lstStyle/>
                    <a:p>
                      <a:pPr marL="0" marR="0" lvl="0" indent="0" algn="ctr" rtl="0">
                        <a:lnSpc>
                          <a:spcPct val="130000"/>
                        </a:lnSpc>
                        <a:spcBef>
                          <a:spcPts val="0"/>
                        </a:spcBef>
                        <a:spcAft>
                          <a:spcPts val="0"/>
                        </a:spcAft>
                        <a:buNone/>
                      </a:pPr>
                      <a:r>
                        <a:rPr lang="en-US" sz="1400" u="none" strike="noStrike" cap="none"/>
                        <a:t>diag_1_Neoplasms</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diag_2_Diabetes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diag_2_Musculoskeletal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diag_3_Diabetes </a:t>
                      </a:r>
                      <a:endParaRPr sz="1400" u="none" strike="noStrike" cap="none">
                        <a:solidFill>
                          <a:srgbClr val="353744"/>
                        </a:solidFill>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370850">
                <a:tc>
                  <a:txBody>
                    <a:bodyPr/>
                    <a:lstStyle/>
                    <a:p>
                      <a:pPr marL="0" marR="0" lvl="0" indent="0" algn="ctr" rtl="0">
                        <a:lnSpc>
                          <a:spcPct val="130000"/>
                        </a:lnSpc>
                        <a:spcBef>
                          <a:spcPts val="0"/>
                        </a:spcBef>
                        <a:spcAft>
                          <a:spcPts val="0"/>
                        </a:spcAft>
                        <a:buNone/>
                      </a:pPr>
                      <a:r>
                        <a:rPr lang="en-US" sz="1400" u="none" strike="noStrike" cap="none"/>
                        <a:t>diag_3_Genitourinary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diag_2_Digestive             </a:t>
                      </a:r>
                      <a:endParaRPr sz="1400" u="none" strike="noStrike" cap="none">
                        <a:solidFill>
                          <a:srgbClr val="353744"/>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a:t>diag_3_Injury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ctr" rtl="0">
                        <a:lnSpc>
                          <a:spcPct val="130000"/>
                        </a:lnSpc>
                        <a:spcBef>
                          <a:spcPts val="0"/>
                        </a:spcBef>
                        <a:spcAft>
                          <a:spcPts val="0"/>
                        </a:spcAft>
                        <a:buNone/>
                      </a:pPr>
                      <a:r>
                        <a:rPr lang="en-US" sz="1400" u="none" strike="noStrike" cap="none" dirty="0"/>
                        <a:t>diag_3_Respiratory </a:t>
                      </a:r>
                      <a:endParaRPr sz="1400" u="none" strike="noStrike" cap="none" dirty="0">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
        <p:nvSpPr>
          <p:cNvPr id="749" name="Google Shape;749;p12"/>
          <p:cNvSpPr txBox="1"/>
          <p:nvPr/>
        </p:nvSpPr>
        <p:spPr>
          <a:xfrm>
            <a:off x="415636" y="1413164"/>
            <a:ext cx="453891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Important features post ChiSquare test</a:t>
            </a:r>
            <a:endParaRPr sz="2000" b="1" dirty="0">
              <a:solidFill>
                <a:schemeClr val="dk1"/>
              </a:solidFill>
              <a:latin typeface="Calibri"/>
              <a:ea typeface="Calibri"/>
              <a:cs typeface="Calibri"/>
              <a:sym typeface="Calibri"/>
            </a:endParaRPr>
          </a:p>
        </p:txBody>
      </p:sp>
      <p:sp>
        <p:nvSpPr>
          <p:cNvPr id="10" name="TextBox 9">
            <a:extLst>
              <a:ext uri="{FF2B5EF4-FFF2-40B4-BE49-F238E27FC236}">
                <a16:creationId xmlns:a16="http://schemas.microsoft.com/office/drawing/2014/main" id="{A3CD543E-4A79-487D-B571-0BB0F9CF45D9}"/>
              </a:ext>
            </a:extLst>
          </p:cNvPr>
          <p:cNvSpPr txBox="1"/>
          <p:nvPr/>
        </p:nvSpPr>
        <p:spPr>
          <a:xfrm>
            <a:off x="11430000" y="6462344"/>
            <a:ext cx="662473" cy="307777"/>
          </a:xfrm>
          <a:prstGeom prst="rect">
            <a:avLst/>
          </a:prstGeom>
          <a:noFill/>
        </p:spPr>
        <p:txBody>
          <a:bodyPr wrap="square" rtlCol="0">
            <a:spAutoFit/>
          </a:bodyPr>
          <a:lstStyle/>
          <a:p>
            <a:pPr algn="ctr"/>
            <a:r>
              <a:rPr lang="en-IN"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Model Evaluation</a:t>
            </a:r>
            <a:endParaRPr b="1" dirty="0">
              <a:solidFill>
                <a:schemeClr val="dk2"/>
              </a:solidFill>
              <a:latin typeface="Calibri"/>
              <a:ea typeface="Calibri"/>
              <a:cs typeface="Calibri"/>
              <a:sym typeface="Calibri"/>
            </a:endParaRPr>
          </a:p>
        </p:txBody>
      </p:sp>
      <p:grpSp>
        <p:nvGrpSpPr>
          <p:cNvPr id="755" name="Google Shape;755;p13"/>
          <p:cNvGrpSpPr/>
          <p:nvPr/>
        </p:nvGrpSpPr>
        <p:grpSpPr>
          <a:xfrm>
            <a:off x="922317" y="1322499"/>
            <a:ext cx="11269682" cy="1389099"/>
            <a:chOff x="881604" y="2379524"/>
            <a:chExt cx="10688078" cy="1315673"/>
          </a:xfrm>
        </p:grpSpPr>
        <p:sp>
          <p:nvSpPr>
            <p:cNvPr id="756" name="Google Shape;756;p13"/>
            <p:cNvSpPr/>
            <p:nvPr/>
          </p:nvSpPr>
          <p:spPr>
            <a:xfrm>
              <a:off x="1516159" y="2379524"/>
              <a:ext cx="10053523" cy="78221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757" name="Google Shape;757;p13"/>
            <p:cNvSpPr/>
            <p:nvPr/>
          </p:nvSpPr>
          <p:spPr>
            <a:xfrm>
              <a:off x="881604" y="2379524"/>
              <a:ext cx="1628294" cy="1315673"/>
            </a:xfrm>
            <a:custGeom>
              <a:avLst/>
              <a:gdLst/>
              <a:ahLst/>
              <a:cxnLst/>
              <a:rect l="l" t="t" r="r" b="b"/>
              <a:pathLst>
                <a:path w="1224" h="989" extrusionOk="0">
                  <a:moveTo>
                    <a:pt x="0" y="630"/>
                  </a:moveTo>
                  <a:lnTo>
                    <a:pt x="465" y="989"/>
                  </a:lnTo>
                  <a:lnTo>
                    <a:pt x="1224" y="0"/>
                  </a:lnTo>
                  <a:lnTo>
                    <a:pt x="484" y="0"/>
                  </a:lnTo>
                  <a:lnTo>
                    <a:pt x="0" y="630"/>
                  </a:lnTo>
                  <a:close/>
                </a:path>
              </a:pathLst>
            </a:custGeom>
            <a:gradFill>
              <a:gsLst>
                <a:gs pos="0">
                  <a:srgbClr val="EC5447"/>
                </a:gs>
                <a:gs pos="100000">
                  <a:srgbClr val="ED6054"/>
                </a:gs>
              </a:gsLst>
              <a:lin ang="8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grpSp>
      <p:grpSp>
        <p:nvGrpSpPr>
          <p:cNvPr id="758" name="Google Shape;758;p13"/>
          <p:cNvGrpSpPr/>
          <p:nvPr/>
        </p:nvGrpSpPr>
        <p:grpSpPr>
          <a:xfrm>
            <a:off x="1317058" y="2131772"/>
            <a:ext cx="10885868" cy="1389099"/>
            <a:chOff x="1259228" y="3168587"/>
            <a:chExt cx="10310454" cy="1315673"/>
          </a:xfrm>
        </p:grpSpPr>
        <p:sp>
          <p:nvSpPr>
            <p:cNvPr id="759" name="Google Shape;759;p13"/>
            <p:cNvSpPr/>
            <p:nvPr/>
          </p:nvSpPr>
          <p:spPr>
            <a:xfrm>
              <a:off x="1893783" y="3168587"/>
              <a:ext cx="9675899" cy="78221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760" name="Google Shape;760;p13"/>
            <p:cNvSpPr/>
            <p:nvPr/>
          </p:nvSpPr>
          <p:spPr>
            <a:xfrm>
              <a:off x="1259228" y="3168587"/>
              <a:ext cx="1628294" cy="1315673"/>
            </a:xfrm>
            <a:custGeom>
              <a:avLst/>
              <a:gdLst/>
              <a:ahLst/>
              <a:cxnLst/>
              <a:rect l="l" t="t" r="r" b="b"/>
              <a:pathLst>
                <a:path w="1224" h="989" extrusionOk="0">
                  <a:moveTo>
                    <a:pt x="0" y="630"/>
                  </a:moveTo>
                  <a:lnTo>
                    <a:pt x="465" y="989"/>
                  </a:lnTo>
                  <a:lnTo>
                    <a:pt x="1224" y="0"/>
                  </a:lnTo>
                  <a:lnTo>
                    <a:pt x="484" y="0"/>
                  </a:lnTo>
                  <a:lnTo>
                    <a:pt x="0" y="630"/>
                  </a:lnTo>
                  <a:close/>
                </a:path>
              </a:pathLst>
            </a:custGeom>
            <a:gradFill>
              <a:gsLst>
                <a:gs pos="0">
                  <a:srgbClr val="EB8B5C"/>
                </a:gs>
                <a:gs pos="100000">
                  <a:srgbClr val="EC9569"/>
                </a:gs>
              </a:gsLst>
              <a:lin ang="8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grpSp>
      <p:grpSp>
        <p:nvGrpSpPr>
          <p:cNvPr id="761" name="Google Shape;761;p13"/>
          <p:cNvGrpSpPr/>
          <p:nvPr/>
        </p:nvGrpSpPr>
        <p:grpSpPr>
          <a:xfrm>
            <a:off x="1711426" y="2940339"/>
            <a:ext cx="10479624" cy="1389099"/>
            <a:chOff x="1635672" y="3945070"/>
            <a:chExt cx="9925684" cy="1315673"/>
          </a:xfrm>
        </p:grpSpPr>
        <p:sp>
          <p:nvSpPr>
            <p:cNvPr id="762" name="Google Shape;762;p13"/>
            <p:cNvSpPr/>
            <p:nvPr/>
          </p:nvSpPr>
          <p:spPr>
            <a:xfrm>
              <a:off x="2270227" y="3945070"/>
              <a:ext cx="9291129" cy="78221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763" name="Google Shape;763;p13"/>
            <p:cNvSpPr/>
            <p:nvPr/>
          </p:nvSpPr>
          <p:spPr>
            <a:xfrm>
              <a:off x="1635672" y="3945070"/>
              <a:ext cx="1628294" cy="1315673"/>
            </a:xfrm>
            <a:custGeom>
              <a:avLst/>
              <a:gdLst/>
              <a:ahLst/>
              <a:cxnLst/>
              <a:rect l="l" t="t" r="r" b="b"/>
              <a:pathLst>
                <a:path w="1224" h="989" extrusionOk="0">
                  <a:moveTo>
                    <a:pt x="0" y="630"/>
                  </a:moveTo>
                  <a:lnTo>
                    <a:pt x="465" y="989"/>
                  </a:lnTo>
                  <a:lnTo>
                    <a:pt x="1224" y="0"/>
                  </a:lnTo>
                  <a:lnTo>
                    <a:pt x="484" y="0"/>
                  </a:lnTo>
                  <a:lnTo>
                    <a:pt x="0" y="630"/>
                  </a:lnTo>
                  <a:close/>
                </a:path>
              </a:pathLst>
            </a:custGeom>
            <a:gradFill>
              <a:gsLst>
                <a:gs pos="0">
                  <a:srgbClr val="E2BF78"/>
                </a:gs>
                <a:gs pos="100000">
                  <a:srgbClr val="E5C585"/>
                </a:gs>
              </a:gsLst>
              <a:lin ang="8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grpSp>
      <p:grpSp>
        <p:nvGrpSpPr>
          <p:cNvPr id="764" name="Google Shape;764;p13"/>
          <p:cNvGrpSpPr/>
          <p:nvPr/>
        </p:nvGrpSpPr>
        <p:grpSpPr>
          <a:xfrm>
            <a:off x="2097005" y="3748556"/>
            <a:ext cx="10082170" cy="1389099"/>
            <a:chOff x="2012116" y="4730345"/>
            <a:chExt cx="9549239" cy="1315673"/>
          </a:xfrm>
        </p:grpSpPr>
        <p:sp>
          <p:nvSpPr>
            <p:cNvPr id="765" name="Google Shape;765;p13"/>
            <p:cNvSpPr/>
            <p:nvPr/>
          </p:nvSpPr>
          <p:spPr>
            <a:xfrm>
              <a:off x="2646669" y="4730345"/>
              <a:ext cx="8914686" cy="782219"/>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766" name="Google Shape;766;p13"/>
            <p:cNvSpPr/>
            <p:nvPr/>
          </p:nvSpPr>
          <p:spPr>
            <a:xfrm>
              <a:off x="2012116" y="4730345"/>
              <a:ext cx="1628294" cy="1315673"/>
            </a:xfrm>
            <a:custGeom>
              <a:avLst/>
              <a:gdLst/>
              <a:ahLst/>
              <a:cxnLst/>
              <a:rect l="l" t="t" r="r" b="b"/>
              <a:pathLst>
                <a:path w="1224" h="989" extrusionOk="0">
                  <a:moveTo>
                    <a:pt x="0" y="630"/>
                  </a:moveTo>
                  <a:lnTo>
                    <a:pt x="465" y="989"/>
                  </a:lnTo>
                  <a:lnTo>
                    <a:pt x="1224" y="0"/>
                  </a:lnTo>
                  <a:lnTo>
                    <a:pt x="484" y="0"/>
                  </a:lnTo>
                  <a:lnTo>
                    <a:pt x="0" y="630"/>
                  </a:lnTo>
                  <a:close/>
                </a:path>
              </a:pathLst>
            </a:custGeom>
            <a:gradFill>
              <a:gsLst>
                <a:gs pos="0">
                  <a:srgbClr val="91C1B3"/>
                </a:gs>
                <a:gs pos="100000">
                  <a:srgbClr val="9BC6BA"/>
                </a:gs>
              </a:gsLst>
              <a:lin ang="8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grpSp>
      <p:sp>
        <p:nvSpPr>
          <p:cNvPr id="767" name="Google Shape;767;p13"/>
          <p:cNvSpPr txBox="1"/>
          <p:nvPr/>
        </p:nvSpPr>
        <p:spPr>
          <a:xfrm rot="-3147716">
            <a:off x="1132772" y="1713106"/>
            <a:ext cx="9734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01</a:t>
            </a:r>
            <a:endParaRPr sz="3200" b="1">
              <a:solidFill>
                <a:schemeClr val="lt1"/>
              </a:solidFill>
              <a:latin typeface="Arial"/>
              <a:ea typeface="Arial"/>
              <a:cs typeface="Arial"/>
              <a:sym typeface="Arial"/>
            </a:endParaRPr>
          </a:p>
        </p:txBody>
      </p:sp>
      <p:sp>
        <p:nvSpPr>
          <p:cNvPr id="768" name="Google Shape;768;p13"/>
          <p:cNvSpPr txBox="1"/>
          <p:nvPr/>
        </p:nvSpPr>
        <p:spPr>
          <a:xfrm rot="-3147716">
            <a:off x="1610292" y="2455403"/>
            <a:ext cx="9734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Arial"/>
                <a:ea typeface="Arial"/>
                <a:cs typeface="Arial"/>
                <a:sym typeface="Arial"/>
              </a:rPr>
              <a:t>02</a:t>
            </a:r>
            <a:endParaRPr sz="3200" b="1" dirty="0">
              <a:solidFill>
                <a:schemeClr val="lt1"/>
              </a:solidFill>
              <a:latin typeface="Arial"/>
              <a:ea typeface="Arial"/>
              <a:cs typeface="Arial"/>
              <a:sym typeface="Arial"/>
            </a:endParaRPr>
          </a:p>
        </p:txBody>
      </p:sp>
      <p:sp>
        <p:nvSpPr>
          <p:cNvPr id="769" name="Google Shape;769;p13"/>
          <p:cNvSpPr txBox="1"/>
          <p:nvPr/>
        </p:nvSpPr>
        <p:spPr>
          <a:xfrm rot="-3147716">
            <a:off x="1924018" y="3313370"/>
            <a:ext cx="9734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03</a:t>
            </a:r>
            <a:endParaRPr sz="3200" b="1">
              <a:solidFill>
                <a:schemeClr val="lt1"/>
              </a:solidFill>
              <a:latin typeface="Arial"/>
              <a:ea typeface="Arial"/>
              <a:cs typeface="Arial"/>
              <a:sym typeface="Arial"/>
            </a:endParaRPr>
          </a:p>
        </p:txBody>
      </p:sp>
      <p:sp>
        <p:nvSpPr>
          <p:cNvPr id="770" name="Google Shape;770;p13"/>
          <p:cNvSpPr txBox="1"/>
          <p:nvPr/>
        </p:nvSpPr>
        <p:spPr>
          <a:xfrm rot="-3147716">
            <a:off x="2315684" y="4110296"/>
            <a:ext cx="9734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04</a:t>
            </a:r>
            <a:endParaRPr sz="3200" b="1">
              <a:solidFill>
                <a:schemeClr val="lt1"/>
              </a:solidFill>
              <a:latin typeface="Arial"/>
              <a:ea typeface="Arial"/>
              <a:cs typeface="Arial"/>
              <a:sym typeface="Arial"/>
            </a:endParaRPr>
          </a:p>
        </p:txBody>
      </p:sp>
      <p:sp>
        <p:nvSpPr>
          <p:cNvPr id="771" name="Google Shape;771;p13"/>
          <p:cNvSpPr txBox="1"/>
          <p:nvPr/>
        </p:nvSpPr>
        <p:spPr>
          <a:xfrm>
            <a:off x="3053548" y="1525714"/>
            <a:ext cx="6777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Logistic Regression</a:t>
            </a:r>
            <a:endParaRPr sz="2400" b="1">
              <a:solidFill>
                <a:schemeClr val="dk1"/>
              </a:solidFill>
              <a:latin typeface="Calibri"/>
              <a:ea typeface="Calibri"/>
              <a:cs typeface="Calibri"/>
              <a:sym typeface="Calibri"/>
            </a:endParaRPr>
          </a:p>
        </p:txBody>
      </p:sp>
      <p:sp>
        <p:nvSpPr>
          <p:cNvPr id="772" name="Google Shape;772;p13"/>
          <p:cNvSpPr txBox="1"/>
          <p:nvPr/>
        </p:nvSpPr>
        <p:spPr>
          <a:xfrm>
            <a:off x="3417725" y="2320226"/>
            <a:ext cx="6777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Naïve Bayes </a:t>
            </a:r>
            <a:endParaRPr sz="2400" b="1">
              <a:solidFill>
                <a:schemeClr val="dk1"/>
              </a:solidFill>
              <a:latin typeface="Calibri"/>
              <a:ea typeface="Calibri"/>
              <a:cs typeface="Calibri"/>
              <a:sym typeface="Calibri"/>
            </a:endParaRPr>
          </a:p>
        </p:txBody>
      </p:sp>
      <p:sp>
        <p:nvSpPr>
          <p:cNvPr id="773" name="Google Shape;773;p13"/>
          <p:cNvSpPr txBox="1"/>
          <p:nvPr/>
        </p:nvSpPr>
        <p:spPr>
          <a:xfrm>
            <a:off x="3797735" y="3162237"/>
            <a:ext cx="6777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Decision Tree Classifier</a:t>
            </a:r>
            <a:endParaRPr sz="2400" b="1">
              <a:solidFill>
                <a:schemeClr val="dk1"/>
              </a:solidFill>
              <a:latin typeface="Calibri"/>
              <a:ea typeface="Calibri"/>
              <a:cs typeface="Calibri"/>
              <a:sym typeface="Calibri"/>
            </a:endParaRPr>
          </a:p>
        </p:txBody>
      </p:sp>
      <p:sp>
        <p:nvSpPr>
          <p:cNvPr id="774" name="Google Shape;774;p13"/>
          <p:cNvSpPr txBox="1"/>
          <p:nvPr/>
        </p:nvSpPr>
        <p:spPr>
          <a:xfrm>
            <a:off x="4142121" y="3935728"/>
            <a:ext cx="6777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Random Forest Classifier</a:t>
            </a:r>
            <a:endParaRPr sz="2400" b="1">
              <a:solidFill>
                <a:schemeClr val="dk1"/>
              </a:solidFill>
              <a:latin typeface="Calibri"/>
              <a:ea typeface="Calibri"/>
              <a:cs typeface="Calibri"/>
              <a:sym typeface="Calibri"/>
            </a:endParaRPr>
          </a:p>
        </p:txBody>
      </p:sp>
      <p:pic>
        <p:nvPicPr>
          <p:cNvPr id="775" name="Google Shape;775;p13"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grpSp>
        <p:nvGrpSpPr>
          <p:cNvPr id="776" name="Google Shape;776;p13"/>
          <p:cNvGrpSpPr/>
          <p:nvPr/>
        </p:nvGrpSpPr>
        <p:grpSpPr>
          <a:xfrm>
            <a:off x="2477015" y="4518473"/>
            <a:ext cx="9666533" cy="1389099"/>
            <a:chOff x="2012116" y="4730345"/>
            <a:chExt cx="9549239" cy="1315673"/>
          </a:xfrm>
        </p:grpSpPr>
        <p:sp>
          <p:nvSpPr>
            <p:cNvPr id="777" name="Google Shape;777;p13"/>
            <p:cNvSpPr/>
            <p:nvPr/>
          </p:nvSpPr>
          <p:spPr>
            <a:xfrm>
              <a:off x="2646669" y="4730345"/>
              <a:ext cx="8914686" cy="782219"/>
            </a:xfrm>
            <a:prstGeom prst="rect">
              <a:avLst/>
            </a:prstGeom>
            <a:solidFill>
              <a:srgbClr val="BFDD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sp>
          <p:nvSpPr>
            <p:cNvPr id="778" name="Google Shape;778;p13"/>
            <p:cNvSpPr/>
            <p:nvPr/>
          </p:nvSpPr>
          <p:spPr>
            <a:xfrm>
              <a:off x="2012116" y="4730345"/>
              <a:ext cx="1628294" cy="1315673"/>
            </a:xfrm>
            <a:custGeom>
              <a:avLst/>
              <a:gdLst/>
              <a:ahLst/>
              <a:cxnLst/>
              <a:rect l="l" t="t" r="r" b="b"/>
              <a:pathLst>
                <a:path w="1224" h="989" extrusionOk="0">
                  <a:moveTo>
                    <a:pt x="0" y="630"/>
                  </a:moveTo>
                  <a:lnTo>
                    <a:pt x="465" y="989"/>
                  </a:lnTo>
                  <a:lnTo>
                    <a:pt x="1224" y="0"/>
                  </a:lnTo>
                  <a:lnTo>
                    <a:pt x="484" y="0"/>
                  </a:lnTo>
                  <a:lnTo>
                    <a:pt x="0" y="63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a:solidFill>
                  <a:schemeClr val="dk1"/>
                </a:solidFill>
                <a:latin typeface="Arial"/>
                <a:ea typeface="Arial"/>
                <a:cs typeface="Arial"/>
                <a:sym typeface="Arial"/>
              </a:endParaRPr>
            </a:p>
          </p:txBody>
        </p:sp>
      </p:grpSp>
      <p:sp>
        <p:nvSpPr>
          <p:cNvPr id="779" name="Google Shape;779;p13"/>
          <p:cNvSpPr txBox="1"/>
          <p:nvPr/>
        </p:nvSpPr>
        <p:spPr>
          <a:xfrm rot="-3147716">
            <a:off x="2705588" y="4856461"/>
            <a:ext cx="97342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05</a:t>
            </a:r>
            <a:endParaRPr sz="3200" b="1">
              <a:solidFill>
                <a:schemeClr val="lt1"/>
              </a:solidFill>
              <a:latin typeface="Arial"/>
              <a:ea typeface="Arial"/>
              <a:cs typeface="Arial"/>
              <a:sym typeface="Arial"/>
            </a:endParaRPr>
          </a:p>
        </p:txBody>
      </p:sp>
      <p:sp>
        <p:nvSpPr>
          <p:cNvPr id="780" name="Google Shape;780;p13"/>
          <p:cNvSpPr txBox="1"/>
          <p:nvPr/>
        </p:nvSpPr>
        <p:spPr>
          <a:xfrm>
            <a:off x="4508274" y="4765023"/>
            <a:ext cx="6777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XGBoost Classifier</a:t>
            </a:r>
            <a:endParaRPr sz="2400" b="1">
              <a:solidFill>
                <a:schemeClr val="dk1"/>
              </a:solidFill>
              <a:latin typeface="Calibri"/>
              <a:ea typeface="Calibri"/>
              <a:cs typeface="Calibri"/>
              <a:sym typeface="Calibri"/>
            </a:endParaRPr>
          </a:p>
        </p:txBody>
      </p:sp>
      <p:sp>
        <p:nvSpPr>
          <p:cNvPr id="29" name="TextBox 28">
            <a:extLst>
              <a:ext uri="{FF2B5EF4-FFF2-40B4-BE49-F238E27FC236}">
                <a16:creationId xmlns:a16="http://schemas.microsoft.com/office/drawing/2014/main" id="{1438F9DA-81BA-4C8D-99FC-384F89460CD4}"/>
              </a:ext>
            </a:extLst>
          </p:cNvPr>
          <p:cNvSpPr txBox="1"/>
          <p:nvPr/>
        </p:nvSpPr>
        <p:spPr>
          <a:xfrm>
            <a:off x="11430000" y="6462344"/>
            <a:ext cx="662473" cy="307777"/>
          </a:xfrm>
          <a:prstGeom prst="rect">
            <a:avLst/>
          </a:prstGeom>
          <a:noFill/>
        </p:spPr>
        <p:txBody>
          <a:bodyPr wrap="square" rtlCol="0">
            <a:spAutoFit/>
          </a:bodyPr>
          <a:lstStyle/>
          <a:p>
            <a:pPr algn="ctr"/>
            <a:r>
              <a:rPr lang="en-IN"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graphicFrame>
        <p:nvGraphicFramePr>
          <p:cNvPr id="785" name="Google Shape;785;p14"/>
          <p:cNvGraphicFramePr/>
          <p:nvPr>
            <p:extLst>
              <p:ext uri="{D42A27DB-BD31-4B8C-83A1-F6EECF244321}">
                <p14:modId xmlns:p14="http://schemas.microsoft.com/office/powerpoint/2010/main" val="1631961335"/>
              </p:ext>
            </p:extLst>
          </p:nvPr>
        </p:nvGraphicFramePr>
        <p:xfrm>
          <a:off x="2120021" y="1213132"/>
          <a:ext cx="7788253" cy="5211320"/>
        </p:xfrm>
        <a:graphic>
          <a:graphicData uri="http://schemas.openxmlformats.org/drawingml/2006/table">
            <a:tbl>
              <a:tblPr firstRow="1" bandRow="1">
                <a:noFill/>
                <a:tableStyleId>{0B906483-E238-4250-92E4-A94242F344E7}</a:tableStyleId>
              </a:tblPr>
              <a:tblGrid>
                <a:gridCol w="1771899">
                  <a:extLst>
                    <a:ext uri="{9D8B030D-6E8A-4147-A177-3AD203B41FA5}">
                      <a16:colId xmlns:a16="http://schemas.microsoft.com/office/drawing/2014/main" val="20000"/>
                    </a:ext>
                  </a:extLst>
                </a:gridCol>
                <a:gridCol w="1247278">
                  <a:extLst>
                    <a:ext uri="{9D8B030D-6E8A-4147-A177-3AD203B41FA5}">
                      <a16:colId xmlns:a16="http://schemas.microsoft.com/office/drawing/2014/main" val="20002"/>
                    </a:ext>
                  </a:extLst>
                </a:gridCol>
                <a:gridCol w="1265250">
                  <a:extLst>
                    <a:ext uri="{9D8B030D-6E8A-4147-A177-3AD203B41FA5}">
                      <a16:colId xmlns:a16="http://schemas.microsoft.com/office/drawing/2014/main" val="20003"/>
                    </a:ext>
                  </a:extLst>
                </a:gridCol>
                <a:gridCol w="1224122">
                  <a:extLst>
                    <a:ext uri="{9D8B030D-6E8A-4147-A177-3AD203B41FA5}">
                      <a16:colId xmlns:a16="http://schemas.microsoft.com/office/drawing/2014/main" val="20004"/>
                    </a:ext>
                  </a:extLst>
                </a:gridCol>
                <a:gridCol w="1126547">
                  <a:extLst>
                    <a:ext uri="{9D8B030D-6E8A-4147-A177-3AD203B41FA5}">
                      <a16:colId xmlns:a16="http://schemas.microsoft.com/office/drawing/2014/main" val="20005"/>
                    </a:ext>
                  </a:extLst>
                </a:gridCol>
                <a:gridCol w="1153157">
                  <a:extLst>
                    <a:ext uri="{9D8B030D-6E8A-4147-A177-3AD203B41FA5}">
                      <a16:colId xmlns:a16="http://schemas.microsoft.com/office/drawing/2014/main" val="4107745992"/>
                    </a:ext>
                  </a:extLst>
                </a:gridCol>
              </a:tblGrid>
              <a:tr h="61192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a:t>Accuracy</a:t>
                      </a:r>
                      <a:endParaRPr sz="1800"/>
                    </a:p>
                  </a:txBody>
                  <a:tcPr marL="91450" marR="91450" marT="45725" marB="45725"/>
                </a:tc>
                <a:tc>
                  <a:txBody>
                    <a:bodyPr/>
                    <a:lstStyle/>
                    <a:p>
                      <a:pPr marL="0" marR="0" lvl="0" indent="0" algn="ctr" rtl="0">
                        <a:spcBef>
                          <a:spcPts val="0"/>
                        </a:spcBef>
                        <a:spcAft>
                          <a:spcPts val="0"/>
                        </a:spcAft>
                        <a:buNone/>
                      </a:pPr>
                      <a:r>
                        <a:rPr lang="en-US" sz="1800" dirty="0"/>
                        <a:t>Precision</a:t>
                      </a:r>
                      <a:endParaRPr sz="1800" dirty="0"/>
                    </a:p>
                  </a:txBody>
                  <a:tcPr marL="91450" marR="91450" marT="45725" marB="45725"/>
                </a:tc>
                <a:tc>
                  <a:txBody>
                    <a:bodyPr/>
                    <a:lstStyle/>
                    <a:p>
                      <a:pPr marL="0" marR="0" lvl="0" indent="0" algn="ctr" rtl="0">
                        <a:spcBef>
                          <a:spcPts val="0"/>
                        </a:spcBef>
                        <a:spcAft>
                          <a:spcPts val="0"/>
                        </a:spcAft>
                        <a:buNone/>
                      </a:pPr>
                      <a:r>
                        <a:rPr lang="en-US" sz="1800"/>
                        <a:t>Recall</a:t>
                      </a:r>
                      <a:endParaRPr sz="1800"/>
                    </a:p>
                  </a:txBody>
                  <a:tcPr marL="91450" marR="91450" marT="45725" marB="45725"/>
                </a:tc>
                <a:tc>
                  <a:txBody>
                    <a:bodyPr/>
                    <a:lstStyle/>
                    <a:p>
                      <a:pPr marL="0" marR="0" lvl="0" indent="0" algn="ctr" rtl="0">
                        <a:spcBef>
                          <a:spcPts val="0"/>
                        </a:spcBef>
                        <a:spcAft>
                          <a:spcPts val="0"/>
                        </a:spcAft>
                        <a:buNone/>
                      </a:pPr>
                      <a:r>
                        <a:rPr lang="en-US" sz="1800" dirty="0"/>
                        <a:t>F1-score</a:t>
                      </a:r>
                      <a:endParaRPr sz="1800" dirty="0"/>
                    </a:p>
                  </a:txBody>
                  <a:tcPr marL="91450" marR="91450" marT="45725" marB="45725"/>
                </a:tc>
                <a:tc>
                  <a:txBody>
                    <a:bodyPr/>
                    <a:lstStyle/>
                    <a:p>
                      <a:pPr marL="0" marR="0" lvl="0" indent="0" algn="ctr" rtl="0">
                        <a:spcBef>
                          <a:spcPts val="0"/>
                        </a:spcBef>
                        <a:spcAft>
                          <a:spcPts val="0"/>
                        </a:spcAft>
                        <a:buNone/>
                      </a:pPr>
                      <a:r>
                        <a:rPr lang="en-IN" sz="1800" dirty="0"/>
                        <a:t>Roc-</a:t>
                      </a:r>
                      <a:r>
                        <a:rPr lang="en-IN" sz="1800" dirty="0" err="1"/>
                        <a:t>Auc</a:t>
                      </a:r>
                      <a:r>
                        <a:rPr lang="en-IN" sz="1800" dirty="0"/>
                        <a:t> Score</a:t>
                      </a:r>
                      <a:endParaRPr sz="1800" dirty="0"/>
                    </a:p>
                  </a:txBody>
                  <a:tcPr marL="91450" marR="91450" marT="45725" marB="45725"/>
                </a:tc>
                <a:extLst>
                  <a:ext uri="{0D108BD9-81ED-4DB2-BD59-A6C34878D82A}">
                    <a16:rowId xmlns:a16="http://schemas.microsoft.com/office/drawing/2014/main" val="10000"/>
                  </a:ext>
                </a:extLst>
              </a:tr>
              <a:tr h="611920">
                <a:tc>
                  <a:txBody>
                    <a:bodyPr/>
                    <a:lstStyle/>
                    <a:p>
                      <a:pPr marL="0" lvl="0" indent="0" algn="ctr" rtl="0">
                        <a:spcBef>
                          <a:spcPts val="0"/>
                        </a:spcBef>
                        <a:spcAft>
                          <a:spcPts val="0"/>
                        </a:spcAft>
                        <a:buClr>
                          <a:schemeClr val="dk1"/>
                        </a:buClr>
                        <a:buFont typeface="Arial"/>
                        <a:buNone/>
                      </a:pPr>
                      <a:r>
                        <a:rPr lang="en-US" sz="1800" dirty="0"/>
                        <a:t>Logistic Regression</a:t>
                      </a:r>
                      <a:endParaRPr sz="1800" dirty="0"/>
                    </a:p>
                  </a:txBody>
                  <a:tcPr marL="91450" marR="91450" marT="45725" marB="45725"/>
                </a:tc>
                <a:tc>
                  <a:txBody>
                    <a:bodyPr/>
                    <a:lstStyle/>
                    <a:p>
                      <a:pPr marL="0" marR="0" lvl="0" indent="0" algn="ctr" rtl="0">
                        <a:spcBef>
                          <a:spcPts val="0"/>
                        </a:spcBef>
                        <a:spcAft>
                          <a:spcPts val="0"/>
                        </a:spcAft>
                        <a:buNone/>
                      </a:pPr>
                      <a:r>
                        <a:rPr lang="en-US" sz="1800" dirty="0"/>
                        <a:t>0.87</a:t>
                      </a:r>
                      <a:endParaRPr sz="1800" dirty="0"/>
                    </a:p>
                  </a:txBody>
                  <a:tcPr marL="91450" marR="91450" marT="45725" marB="45725"/>
                </a:tc>
                <a:tc>
                  <a:txBody>
                    <a:bodyPr/>
                    <a:lstStyle/>
                    <a:p>
                      <a:pPr marL="0" marR="0" lvl="0" indent="0" algn="ctr" rtl="0">
                        <a:spcBef>
                          <a:spcPts val="0"/>
                        </a:spcBef>
                        <a:spcAft>
                          <a:spcPts val="0"/>
                        </a:spcAft>
                        <a:buNone/>
                      </a:pPr>
                      <a:r>
                        <a:rPr lang="en-US" sz="1800"/>
                        <a:t>0.95</a:t>
                      </a:r>
                      <a:endParaRPr sz="1800"/>
                    </a:p>
                  </a:txBody>
                  <a:tcPr marL="91450" marR="91450" marT="45725" marB="45725"/>
                </a:tc>
                <a:tc>
                  <a:txBody>
                    <a:bodyPr/>
                    <a:lstStyle/>
                    <a:p>
                      <a:pPr marL="0" marR="0" lvl="0" indent="0" algn="ctr" rtl="0">
                        <a:spcBef>
                          <a:spcPts val="0"/>
                        </a:spcBef>
                        <a:spcAft>
                          <a:spcPts val="0"/>
                        </a:spcAft>
                        <a:buNone/>
                      </a:pPr>
                      <a:r>
                        <a:rPr lang="en-US" sz="1800" dirty="0"/>
                        <a:t>0.61</a:t>
                      </a:r>
                      <a:endParaRPr sz="1800" dirty="0"/>
                    </a:p>
                  </a:txBody>
                  <a:tcPr marL="91450" marR="91450" marT="45725" marB="45725"/>
                </a:tc>
                <a:tc>
                  <a:txBody>
                    <a:bodyPr/>
                    <a:lstStyle/>
                    <a:p>
                      <a:pPr marL="0" marR="0" lvl="0" indent="0" algn="ctr" rtl="0">
                        <a:spcBef>
                          <a:spcPts val="0"/>
                        </a:spcBef>
                        <a:spcAft>
                          <a:spcPts val="0"/>
                        </a:spcAft>
                        <a:buNone/>
                      </a:pPr>
                      <a:r>
                        <a:rPr lang="en-US" sz="1800"/>
                        <a:t>0.74</a:t>
                      </a:r>
                      <a:endParaRPr sz="1800"/>
                    </a:p>
                  </a:txBody>
                  <a:tcPr marL="91450" marR="91450" marT="45725" marB="45725"/>
                </a:tc>
                <a:tc>
                  <a:txBody>
                    <a:bodyPr/>
                    <a:lstStyle/>
                    <a:p>
                      <a:pPr marL="0" marR="0" lvl="0" indent="0" algn="ctr" rtl="0">
                        <a:spcBef>
                          <a:spcPts val="0"/>
                        </a:spcBef>
                        <a:spcAft>
                          <a:spcPts val="0"/>
                        </a:spcAft>
                        <a:buNone/>
                      </a:pPr>
                      <a:r>
                        <a:rPr lang="en-IN" sz="1800" dirty="0"/>
                        <a:t>0.84</a:t>
                      </a:r>
                      <a:endParaRPr sz="1800" dirty="0"/>
                    </a:p>
                  </a:txBody>
                  <a:tcPr marL="91450" marR="91450" marT="45725" marB="45725"/>
                </a:tc>
                <a:extLst>
                  <a:ext uri="{0D108BD9-81ED-4DB2-BD59-A6C34878D82A}">
                    <a16:rowId xmlns:a16="http://schemas.microsoft.com/office/drawing/2014/main" val="10001"/>
                  </a:ext>
                </a:extLst>
              </a:tr>
              <a:tr h="402174">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r h="40217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Naïve Bayes</a:t>
                      </a:r>
                    </a:p>
                  </a:txBody>
                  <a:tcPr marL="91450" marR="91450" marT="45725" marB="45725"/>
                </a:tc>
                <a:tc>
                  <a:txBody>
                    <a:bodyPr/>
                    <a:lstStyle/>
                    <a:p>
                      <a:pPr marL="0" marR="0" lvl="0" indent="0" algn="ctr" rtl="0">
                        <a:spcBef>
                          <a:spcPts val="0"/>
                        </a:spcBef>
                        <a:spcAft>
                          <a:spcPts val="0"/>
                        </a:spcAft>
                        <a:buNone/>
                      </a:pPr>
                      <a:r>
                        <a:rPr lang="en-IN" sz="1800" dirty="0"/>
                        <a:t>0.85</a:t>
                      </a:r>
                      <a:endParaRPr sz="1800" dirty="0"/>
                    </a:p>
                  </a:txBody>
                  <a:tcPr marL="91450" marR="91450" marT="45725" marB="45725"/>
                </a:tc>
                <a:tc>
                  <a:txBody>
                    <a:bodyPr/>
                    <a:lstStyle/>
                    <a:p>
                      <a:pPr marL="0" marR="0" lvl="0" indent="0" algn="ctr" rtl="0">
                        <a:spcBef>
                          <a:spcPts val="0"/>
                        </a:spcBef>
                        <a:spcAft>
                          <a:spcPts val="0"/>
                        </a:spcAft>
                        <a:buNone/>
                      </a:pPr>
                      <a:r>
                        <a:rPr lang="en-US" sz="1800" dirty="0"/>
                        <a:t>0.92</a:t>
                      </a:r>
                      <a:endParaRPr sz="1800" dirty="0"/>
                    </a:p>
                  </a:txBody>
                  <a:tcPr marL="91450" marR="91450" marT="45725" marB="45725"/>
                </a:tc>
                <a:tc>
                  <a:txBody>
                    <a:bodyPr/>
                    <a:lstStyle/>
                    <a:p>
                      <a:pPr marL="0" marR="0" lvl="0" indent="0" algn="ctr" rtl="0">
                        <a:spcBef>
                          <a:spcPts val="0"/>
                        </a:spcBef>
                        <a:spcAft>
                          <a:spcPts val="0"/>
                        </a:spcAft>
                        <a:buNone/>
                      </a:pPr>
                      <a:r>
                        <a:rPr lang="en-US" sz="1800"/>
                        <a:t>0.61</a:t>
                      </a:r>
                      <a:endParaRPr sz="1800"/>
                    </a:p>
                  </a:txBody>
                  <a:tcPr marL="91450" marR="91450" marT="45725" marB="45725"/>
                </a:tc>
                <a:tc>
                  <a:txBody>
                    <a:bodyPr/>
                    <a:lstStyle/>
                    <a:p>
                      <a:pPr marL="0" marR="0" lvl="0" indent="0" algn="ctr" rtl="0">
                        <a:spcBef>
                          <a:spcPts val="0"/>
                        </a:spcBef>
                        <a:spcAft>
                          <a:spcPts val="0"/>
                        </a:spcAft>
                        <a:buNone/>
                      </a:pPr>
                      <a:r>
                        <a:rPr lang="en-US" sz="1800"/>
                        <a:t>0.73</a:t>
                      </a:r>
                      <a:endParaRPr sz="1800"/>
                    </a:p>
                  </a:txBody>
                  <a:tcPr marL="91450" marR="91450" marT="45725" marB="45725"/>
                </a:tc>
                <a:tc>
                  <a:txBody>
                    <a:bodyPr/>
                    <a:lstStyle/>
                    <a:p>
                      <a:pPr marL="0" marR="0" lvl="0" indent="0" algn="ctr" rtl="0">
                        <a:spcBef>
                          <a:spcPts val="0"/>
                        </a:spcBef>
                        <a:spcAft>
                          <a:spcPts val="0"/>
                        </a:spcAft>
                        <a:buNone/>
                      </a:pPr>
                      <a:r>
                        <a:rPr lang="en-IN" sz="1800" dirty="0"/>
                        <a:t>0.86</a:t>
                      </a:r>
                      <a:endParaRPr sz="1800" dirty="0"/>
                    </a:p>
                  </a:txBody>
                  <a:tcPr marL="91450" marR="91450" marT="45725" marB="45725"/>
                </a:tc>
                <a:extLst>
                  <a:ext uri="{0D108BD9-81ED-4DB2-BD59-A6C34878D82A}">
                    <a16:rowId xmlns:a16="http://schemas.microsoft.com/office/drawing/2014/main" val="10003"/>
                  </a:ext>
                </a:extLst>
              </a:tr>
              <a:tr h="402174">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r h="6119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Decision Tree Classifier</a:t>
                      </a:r>
                    </a:p>
                  </a:txBody>
                  <a:tcPr marL="91450" marR="91450" marT="45725" marB="45725"/>
                </a:tc>
                <a:tc>
                  <a:txBody>
                    <a:bodyPr/>
                    <a:lstStyle/>
                    <a:p>
                      <a:pPr marL="0" marR="0" lvl="0" indent="0" algn="ctr" rtl="0">
                        <a:spcBef>
                          <a:spcPts val="0"/>
                        </a:spcBef>
                        <a:spcAft>
                          <a:spcPts val="0"/>
                        </a:spcAft>
                        <a:buNone/>
                      </a:pPr>
                      <a:r>
                        <a:rPr lang="en-IN" sz="1800" dirty="0"/>
                        <a:t>0.87</a:t>
                      </a:r>
                      <a:endParaRPr sz="1800" dirty="0"/>
                    </a:p>
                  </a:txBody>
                  <a:tcPr marL="91450" marR="91450" marT="45725" marB="45725"/>
                </a:tc>
                <a:tc>
                  <a:txBody>
                    <a:bodyPr/>
                    <a:lstStyle/>
                    <a:p>
                      <a:pPr marL="0" marR="0" lvl="0" indent="0" algn="ctr" rtl="0">
                        <a:spcBef>
                          <a:spcPts val="0"/>
                        </a:spcBef>
                        <a:spcAft>
                          <a:spcPts val="0"/>
                        </a:spcAft>
                        <a:buNone/>
                      </a:pPr>
                      <a:r>
                        <a:rPr lang="en-US" sz="1800" dirty="0"/>
                        <a:t>0.95</a:t>
                      </a:r>
                      <a:endParaRPr sz="1800" dirty="0"/>
                    </a:p>
                  </a:txBody>
                  <a:tcPr marL="91450" marR="91450" marT="45725" marB="45725"/>
                </a:tc>
                <a:tc>
                  <a:txBody>
                    <a:bodyPr/>
                    <a:lstStyle/>
                    <a:p>
                      <a:pPr marL="0" marR="0" lvl="0" indent="0" algn="ctr" rtl="0">
                        <a:spcBef>
                          <a:spcPts val="0"/>
                        </a:spcBef>
                        <a:spcAft>
                          <a:spcPts val="0"/>
                        </a:spcAft>
                        <a:buNone/>
                      </a:pPr>
                      <a:r>
                        <a:rPr lang="en-US" sz="1800"/>
                        <a:t>0.61</a:t>
                      </a:r>
                      <a:endParaRPr sz="1800"/>
                    </a:p>
                  </a:txBody>
                  <a:tcPr marL="91450" marR="91450" marT="45725" marB="45725"/>
                </a:tc>
                <a:tc>
                  <a:txBody>
                    <a:bodyPr/>
                    <a:lstStyle/>
                    <a:p>
                      <a:pPr marL="0" marR="0" lvl="0" indent="0" algn="ctr" rtl="0">
                        <a:spcBef>
                          <a:spcPts val="0"/>
                        </a:spcBef>
                        <a:spcAft>
                          <a:spcPts val="0"/>
                        </a:spcAft>
                        <a:buNone/>
                      </a:pPr>
                      <a:r>
                        <a:rPr lang="en-US" sz="1800" dirty="0"/>
                        <a:t>0.75</a:t>
                      </a:r>
                      <a:endParaRPr sz="1800" dirty="0"/>
                    </a:p>
                  </a:txBody>
                  <a:tcPr marL="91450" marR="91450" marT="45725" marB="45725"/>
                </a:tc>
                <a:tc>
                  <a:txBody>
                    <a:bodyPr/>
                    <a:lstStyle/>
                    <a:p>
                      <a:pPr marL="0" marR="0" lvl="0" indent="0" algn="ctr" rtl="0">
                        <a:spcBef>
                          <a:spcPts val="0"/>
                        </a:spcBef>
                        <a:spcAft>
                          <a:spcPts val="0"/>
                        </a:spcAft>
                        <a:buNone/>
                      </a:pPr>
                      <a:r>
                        <a:rPr lang="en-IN" sz="1800" dirty="0"/>
                        <a:t>0.74</a:t>
                      </a:r>
                      <a:endParaRPr sz="1800" dirty="0"/>
                    </a:p>
                  </a:txBody>
                  <a:tcPr marL="91450" marR="91450" marT="45725" marB="45725"/>
                </a:tc>
                <a:extLst>
                  <a:ext uri="{0D108BD9-81ED-4DB2-BD59-A6C34878D82A}">
                    <a16:rowId xmlns:a16="http://schemas.microsoft.com/office/drawing/2014/main" val="10005"/>
                  </a:ext>
                </a:extLst>
              </a:tr>
              <a:tr h="402174">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r h="6119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Random Forest  Classifier</a:t>
                      </a:r>
                    </a:p>
                  </a:txBody>
                  <a:tcPr marL="91450" marR="91450" marT="45725" marB="45725"/>
                </a:tc>
                <a:tc>
                  <a:txBody>
                    <a:bodyPr/>
                    <a:lstStyle/>
                    <a:p>
                      <a:pPr marL="0" marR="0" lvl="0" indent="0" algn="ctr" rtl="0">
                        <a:spcBef>
                          <a:spcPts val="0"/>
                        </a:spcBef>
                        <a:spcAft>
                          <a:spcPts val="0"/>
                        </a:spcAft>
                        <a:buNone/>
                      </a:pPr>
                      <a:r>
                        <a:rPr lang="en-IN" sz="1800" dirty="0"/>
                        <a:t>0.87</a:t>
                      </a:r>
                      <a:endParaRPr sz="1800" dirty="0"/>
                    </a:p>
                  </a:txBody>
                  <a:tcPr marL="91450" marR="91450" marT="45725" marB="45725"/>
                </a:tc>
                <a:tc>
                  <a:txBody>
                    <a:bodyPr/>
                    <a:lstStyle/>
                    <a:p>
                      <a:pPr marL="0" marR="0" lvl="0" indent="0" algn="ctr" rtl="0">
                        <a:spcBef>
                          <a:spcPts val="0"/>
                        </a:spcBef>
                        <a:spcAft>
                          <a:spcPts val="0"/>
                        </a:spcAft>
                        <a:buNone/>
                      </a:pPr>
                      <a:r>
                        <a:rPr lang="en-US" sz="1800"/>
                        <a:t>0.94</a:t>
                      </a:r>
                      <a:endParaRPr sz="1800"/>
                    </a:p>
                  </a:txBody>
                  <a:tcPr marL="91450" marR="91450" marT="45725" marB="45725"/>
                </a:tc>
                <a:tc>
                  <a:txBody>
                    <a:bodyPr/>
                    <a:lstStyle/>
                    <a:p>
                      <a:pPr marL="0" marR="0" lvl="0" indent="0" algn="ctr" rtl="0">
                        <a:spcBef>
                          <a:spcPts val="0"/>
                        </a:spcBef>
                        <a:spcAft>
                          <a:spcPts val="0"/>
                        </a:spcAft>
                        <a:buNone/>
                      </a:pPr>
                      <a:r>
                        <a:rPr lang="en-US" sz="1800" dirty="0"/>
                        <a:t>0.63</a:t>
                      </a:r>
                      <a:endParaRPr sz="1800" dirty="0"/>
                    </a:p>
                  </a:txBody>
                  <a:tcPr marL="91450" marR="91450" marT="45725" marB="45725"/>
                </a:tc>
                <a:tc>
                  <a:txBody>
                    <a:bodyPr/>
                    <a:lstStyle/>
                    <a:p>
                      <a:pPr marL="0" marR="0" lvl="0" indent="0" algn="ctr" rtl="0">
                        <a:spcBef>
                          <a:spcPts val="0"/>
                        </a:spcBef>
                        <a:spcAft>
                          <a:spcPts val="0"/>
                        </a:spcAft>
                        <a:buNone/>
                      </a:pPr>
                      <a:r>
                        <a:rPr lang="en-US" sz="1800"/>
                        <a:t>0.75</a:t>
                      </a:r>
                      <a:endParaRPr sz="1800"/>
                    </a:p>
                  </a:txBody>
                  <a:tcPr marL="91450" marR="91450" marT="45725" marB="45725"/>
                </a:tc>
                <a:tc>
                  <a:txBody>
                    <a:bodyPr/>
                    <a:lstStyle/>
                    <a:p>
                      <a:pPr marL="0" marR="0" lvl="0" indent="0" algn="ctr" rtl="0">
                        <a:spcBef>
                          <a:spcPts val="0"/>
                        </a:spcBef>
                        <a:spcAft>
                          <a:spcPts val="0"/>
                        </a:spcAft>
                        <a:buNone/>
                      </a:pPr>
                      <a:r>
                        <a:rPr lang="en-IN" sz="1800" dirty="0"/>
                        <a:t>0.87</a:t>
                      </a:r>
                      <a:endParaRPr sz="1800" dirty="0"/>
                    </a:p>
                  </a:txBody>
                  <a:tcPr marL="91450" marR="91450" marT="45725" marB="45725"/>
                </a:tc>
                <a:extLst>
                  <a:ext uri="{0D108BD9-81ED-4DB2-BD59-A6C34878D82A}">
                    <a16:rowId xmlns:a16="http://schemas.microsoft.com/office/drawing/2014/main" val="10007"/>
                  </a:ext>
                </a:extLst>
              </a:tr>
              <a:tr h="402174">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tc>
                  <a:txBody>
                    <a:bodyPr/>
                    <a:lstStyle/>
                    <a:p>
                      <a:pPr marL="0" marR="0" lvl="0" indent="0" algn="ctr"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8"/>
                  </a:ext>
                </a:extLst>
              </a:tr>
              <a:tr h="6119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XG Boost Classifier</a:t>
                      </a:r>
                    </a:p>
                  </a:txBody>
                  <a:tcPr marL="91450" marR="91450" marT="45725" marB="45725"/>
                </a:tc>
                <a:tc>
                  <a:txBody>
                    <a:bodyPr/>
                    <a:lstStyle/>
                    <a:p>
                      <a:pPr marL="0" marR="0" lvl="0" indent="0" algn="ctr" rtl="0">
                        <a:spcBef>
                          <a:spcPts val="0"/>
                        </a:spcBef>
                        <a:spcAft>
                          <a:spcPts val="0"/>
                        </a:spcAft>
                        <a:buNone/>
                      </a:pPr>
                      <a:r>
                        <a:rPr lang="en-IN" sz="1800" dirty="0"/>
                        <a:t>0.86</a:t>
                      </a:r>
                      <a:endParaRPr sz="1800" dirty="0"/>
                    </a:p>
                  </a:txBody>
                  <a:tcPr marL="91450" marR="91450" marT="45725" marB="45725"/>
                </a:tc>
                <a:tc>
                  <a:txBody>
                    <a:bodyPr/>
                    <a:lstStyle/>
                    <a:p>
                      <a:pPr marL="0" marR="0" lvl="0" indent="0" algn="ctr" rtl="0">
                        <a:spcBef>
                          <a:spcPts val="0"/>
                        </a:spcBef>
                        <a:spcAft>
                          <a:spcPts val="0"/>
                        </a:spcAft>
                        <a:buNone/>
                      </a:pPr>
                      <a:r>
                        <a:rPr lang="en-US" sz="1800"/>
                        <a:t>0.92</a:t>
                      </a:r>
                      <a:endParaRPr sz="1800"/>
                    </a:p>
                  </a:txBody>
                  <a:tcPr marL="91450" marR="91450" marT="45725" marB="45725"/>
                </a:tc>
                <a:tc>
                  <a:txBody>
                    <a:bodyPr/>
                    <a:lstStyle/>
                    <a:p>
                      <a:pPr marL="0" marR="0" lvl="0" indent="0" algn="ctr" rtl="0">
                        <a:spcBef>
                          <a:spcPts val="0"/>
                        </a:spcBef>
                        <a:spcAft>
                          <a:spcPts val="0"/>
                        </a:spcAft>
                        <a:buNone/>
                      </a:pPr>
                      <a:r>
                        <a:rPr lang="en-US" sz="1800" dirty="0"/>
                        <a:t>0.76</a:t>
                      </a:r>
                      <a:endParaRPr sz="1800" dirty="0"/>
                    </a:p>
                  </a:txBody>
                  <a:tcPr marL="91450" marR="91450" marT="45725" marB="45725"/>
                </a:tc>
                <a:tc>
                  <a:txBody>
                    <a:bodyPr/>
                    <a:lstStyle/>
                    <a:p>
                      <a:pPr marL="0" marR="0" lvl="0" indent="0" algn="ctr" rtl="0">
                        <a:spcBef>
                          <a:spcPts val="0"/>
                        </a:spcBef>
                        <a:spcAft>
                          <a:spcPts val="0"/>
                        </a:spcAft>
                        <a:buNone/>
                      </a:pPr>
                      <a:r>
                        <a:rPr lang="en-US" sz="1800" dirty="0"/>
                        <a:t>0.76</a:t>
                      </a:r>
                      <a:endParaRPr sz="1800" dirty="0"/>
                    </a:p>
                  </a:txBody>
                  <a:tcPr marL="91450" marR="91450" marT="45725" marB="45725"/>
                </a:tc>
                <a:tc>
                  <a:txBody>
                    <a:bodyPr/>
                    <a:lstStyle/>
                    <a:p>
                      <a:pPr marL="0" marR="0" lvl="0" indent="0" algn="ctr" rtl="0">
                        <a:spcBef>
                          <a:spcPts val="0"/>
                        </a:spcBef>
                        <a:spcAft>
                          <a:spcPts val="0"/>
                        </a:spcAft>
                        <a:buNone/>
                      </a:pPr>
                      <a:r>
                        <a:rPr lang="en-IN" sz="1800" dirty="0"/>
                        <a:t>0.88</a:t>
                      </a:r>
                      <a:endParaRPr sz="1800" dirty="0"/>
                    </a:p>
                  </a:txBody>
                  <a:tcPr marL="91450" marR="91450" marT="45725" marB="45725"/>
                </a:tc>
                <a:extLst>
                  <a:ext uri="{0D108BD9-81ED-4DB2-BD59-A6C34878D82A}">
                    <a16:rowId xmlns:a16="http://schemas.microsoft.com/office/drawing/2014/main" val="10009"/>
                  </a:ext>
                </a:extLst>
              </a:tr>
            </a:tbl>
          </a:graphicData>
        </a:graphic>
      </p:graphicFrame>
      <p:pic>
        <p:nvPicPr>
          <p:cNvPr id="786" name="Google Shape;786;p14"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4" name="TextBox 3">
            <a:extLst>
              <a:ext uri="{FF2B5EF4-FFF2-40B4-BE49-F238E27FC236}">
                <a16:creationId xmlns:a16="http://schemas.microsoft.com/office/drawing/2014/main" id="{5895B45F-A850-41FB-8149-88602BDEE5CE}"/>
              </a:ext>
            </a:extLst>
          </p:cNvPr>
          <p:cNvSpPr txBox="1"/>
          <p:nvPr/>
        </p:nvSpPr>
        <p:spPr>
          <a:xfrm>
            <a:off x="11430000" y="6462344"/>
            <a:ext cx="662473" cy="307777"/>
          </a:xfrm>
          <a:prstGeom prst="rect">
            <a:avLst/>
          </a:prstGeom>
          <a:noFill/>
        </p:spPr>
        <p:txBody>
          <a:bodyPr wrap="square" rtlCol="0">
            <a:spAutoFit/>
          </a:bodyPr>
          <a:lstStyle/>
          <a:p>
            <a:pPr algn="ctr"/>
            <a:r>
              <a:rPr lang="en-IN" dirty="0"/>
              <a:t>14</a:t>
            </a:r>
          </a:p>
        </p:txBody>
      </p:sp>
      <p:sp>
        <p:nvSpPr>
          <p:cNvPr id="2" name="TextBox 1">
            <a:extLst>
              <a:ext uri="{FF2B5EF4-FFF2-40B4-BE49-F238E27FC236}">
                <a16:creationId xmlns:a16="http://schemas.microsoft.com/office/drawing/2014/main" id="{EA5D0D63-4464-4876-8508-64B24E75083B}"/>
              </a:ext>
            </a:extLst>
          </p:cNvPr>
          <p:cNvSpPr txBox="1"/>
          <p:nvPr/>
        </p:nvSpPr>
        <p:spPr>
          <a:xfrm>
            <a:off x="1922673" y="104718"/>
            <a:ext cx="8182947" cy="923330"/>
          </a:xfrm>
          <a:prstGeom prst="rect">
            <a:avLst/>
          </a:prstGeom>
          <a:noFill/>
        </p:spPr>
        <p:txBody>
          <a:bodyPr wrap="square" rtlCol="0">
            <a:spAutoFit/>
          </a:bodyPr>
          <a:lstStyle/>
          <a:p>
            <a:pPr algn="ctr"/>
            <a:r>
              <a:rPr lang="en-IN" sz="5400" b="1" dirty="0">
                <a:solidFill>
                  <a:schemeClr val="dk2"/>
                </a:solidFill>
                <a:latin typeface="Calibri"/>
                <a:cs typeface="Calibri"/>
              </a:rPr>
              <a:t>Model</a:t>
            </a:r>
            <a:r>
              <a:rPr lang="en-IN" sz="2000" dirty="0"/>
              <a:t> </a:t>
            </a:r>
            <a:r>
              <a:rPr lang="en-IN" sz="5400" b="1" dirty="0">
                <a:solidFill>
                  <a:schemeClr val="dk2"/>
                </a:solidFill>
                <a:latin typeface="Calibri"/>
                <a:cs typeface="Calibri"/>
              </a:rPr>
              <a:t>Evaluation Matrix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5"/>
          <p:cNvSpPr txBox="1">
            <a:spLocks noGrp="1"/>
          </p:cNvSpPr>
          <p:nvPr>
            <p:ph type="body" idx="1"/>
          </p:nvPr>
        </p:nvSpPr>
        <p:spPr>
          <a:xfrm>
            <a:off x="309400" y="516823"/>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ROC Curve</a:t>
            </a:r>
            <a:endParaRPr b="1" dirty="0">
              <a:solidFill>
                <a:schemeClr val="dk2"/>
              </a:solidFill>
              <a:latin typeface="Calibri"/>
              <a:ea typeface="Calibri"/>
              <a:cs typeface="Calibri"/>
              <a:sym typeface="Calibri"/>
            </a:endParaRPr>
          </a:p>
        </p:txBody>
      </p:sp>
      <p:pic>
        <p:nvPicPr>
          <p:cNvPr id="821" name="Google Shape;821;p15"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33" name="TextBox 32">
            <a:extLst>
              <a:ext uri="{FF2B5EF4-FFF2-40B4-BE49-F238E27FC236}">
                <a16:creationId xmlns:a16="http://schemas.microsoft.com/office/drawing/2014/main" id="{E5AAEC13-1857-4EDC-8997-BF333275B699}"/>
              </a:ext>
            </a:extLst>
          </p:cNvPr>
          <p:cNvSpPr txBox="1"/>
          <p:nvPr/>
        </p:nvSpPr>
        <p:spPr>
          <a:xfrm>
            <a:off x="11430000" y="6462344"/>
            <a:ext cx="662473" cy="307777"/>
          </a:xfrm>
          <a:prstGeom prst="rect">
            <a:avLst/>
          </a:prstGeom>
          <a:noFill/>
        </p:spPr>
        <p:txBody>
          <a:bodyPr wrap="square" rtlCol="0">
            <a:spAutoFit/>
          </a:bodyPr>
          <a:lstStyle/>
          <a:p>
            <a:pPr algn="ctr"/>
            <a:r>
              <a:rPr lang="en-IN" dirty="0"/>
              <a:t>15</a:t>
            </a:r>
          </a:p>
        </p:txBody>
      </p:sp>
      <p:pic>
        <p:nvPicPr>
          <p:cNvPr id="3" name="Picture 2">
            <a:extLst>
              <a:ext uri="{FF2B5EF4-FFF2-40B4-BE49-F238E27FC236}">
                <a16:creationId xmlns:a16="http://schemas.microsoft.com/office/drawing/2014/main" id="{6768F3F7-418C-484D-8A44-2F172B598912}"/>
              </a:ext>
            </a:extLst>
          </p:cNvPr>
          <p:cNvPicPr>
            <a:picLocks noChangeAspect="1"/>
          </p:cNvPicPr>
          <p:nvPr/>
        </p:nvPicPr>
        <p:blipFill>
          <a:blip r:embed="rId4"/>
          <a:stretch>
            <a:fillRect/>
          </a:stretch>
        </p:blipFill>
        <p:spPr>
          <a:xfrm>
            <a:off x="309400" y="1563581"/>
            <a:ext cx="8433384" cy="4096139"/>
          </a:xfrm>
          <a:prstGeom prst="rect">
            <a:avLst/>
          </a:prstGeom>
        </p:spPr>
      </p:pic>
      <p:graphicFrame>
        <p:nvGraphicFramePr>
          <p:cNvPr id="8" name="Table 8">
            <a:extLst>
              <a:ext uri="{FF2B5EF4-FFF2-40B4-BE49-F238E27FC236}">
                <a16:creationId xmlns:a16="http://schemas.microsoft.com/office/drawing/2014/main" id="{640BB776-AA12-472A-ABB3-08F36FC855ED}"/>
              </a:ext>
            </a:extLst>
          </p:cNvPr>
          <p:cNvGraphicFramePr>
            <a:graphicFrameLocks noGrp="1"/>
          </p:cNvGraphicFramePr>
          <p:nvPr>
            <p:extLst>
              <p:ext uri="{D42A27DB-BD31-4B8C-83A1-F6EECF244321}">
                <p14:modId xmlns:p14="http://schemas.microsoft.com/office/powerpoint/2010/main" val="4040794808"/>
              </p:ext>
            </p:extLst>
          </p:nvPr>
        </p:nvGraphicFramePr>
        <p:xfrm>
          <a:off x="8042987" y="2405740"/>
          <a:ext cx="4049486" cy="2225040"/>
        </p:xfrm>
        <a:graphic>
          <a:graphicData uri="http://schemas.openxmlformats.org/drawingml/2006/table">
            <a:tbl>
              <a:tblPr firstRow="1" bandRow="1">
                <a:tableStyleId>{0B906483-E238-4250-92E4-A94242F344E7}</a:tableStyleId>
              </a:tblPr>
              <a:tblGrid>
                <a:gridCol w="2024743">
                  <a:extLst>
                    <a:ext uri="{9D8B030D-6E8A-4147-A177-3AD203B41FA5}">
                      <a16:colId xmlns:a16="http://schemas.microsoft.com/office/drawing/2014/main" val="3514965986"/>
                    </a:ext>
                  </a:extLst>
                </a:gridCol>
                <a:gridCol w="2024743">
                  <a:extLst>
                    <a:ext uri="{9D8B030D-6E8A-4147-A177-3AD203B41FA5}">
                      <a16:colId xmlns:a16="http://schemas.microsoft.com/office/drawing/2014/main" val="1144422703"/>
                    </a:ext>
                  </a:extLst>
                </a:gridCol>
              </a:tblGrid>
              <a:tr h="370840">
                <a:tc>
                  <a:txBody>
                    <a:bodyPr/>
                    <a:lstStyle/>
                    <a:p>
                      <a:pPr algn="ctr"/>
                      <a:r>
                        <a:rPr lang="en-IN" dirty="0"/>
                        <a:t>Model</a:t>
                      </a:r>
                    </a:p>
                  </a:txBody>
                  <a:tcPr/>
                </a:tc>
                <a:tc>
                  <a:txBody>
                    <a:bodyPr/>
                    <a:lstStyle/>
                    <a:p>
                      <a:pPr algn="ctr"/>
                      <a:r>
                        <a:rPr lang="en-IN" dirty="0"/>
                        <a:t>ROC – AUC Score</a:t>
                      </a:r>
                    </a:p>
                  </a:txBody>
                  <a:tcPr/>
                </a:tc>
                <a:extLst>
                  <a:ext uri="{0D108BD9-81ED-4DB2-BD59-A6C34878D82A}">
                    <a16:rowId xmlns:a16="http://schemas.microsoft.com/office/drawing/2014/main" val="1523432087"/>
                  </a:ext>
                </a:extLst>
              </a:tr>
              <a:tr h="370840">
                <a:tc>
                  <a:txBody>
                    <a:bodyPr/>
                    <a:lstStyle/>
                    <a:p>
                      <a:pPr algn="ctr"/>
                      <a:r>
                        <a:rPr lang="en-IN" dirty="0"/>
                        <a:t>Logistic Regression</a:t>
                      </a:r>
                    </a:p>
                  </a:txBody>
                  <a:tcPr/>
                </a:tc>
                <a:tc>
                  <a:txBody>
                    <a:bodyPr/>
                    <a:lstStyle/>
                    <a:p>
                      <a:pPr algn="ctr"/>
                      <a:r>
                        <a:rPr lang="en-IN" dirty="0"/>
                        <a:t>0.84</a:t>
                      </a:r>
                    </a:p>
                  </a:txBody>
                  <a:tcPr/>
                </a:tc>
                <a:extLst>
                  <a:ext uri="{0D108BD9-81ED-4DB2-BD59-A6C34878D82A}">
                    <a16:rowId xmlns:a16="http://schemas.microsoft.com/office/drawing/2014/main" val="2573478790"/>
                  </a:ext>
                </a:extLst>
              </a:tr>
              <a:tr h="370840">
                <a:tc>
                  <a:txBody>
                    <a:bodyPr/>
                    <a:lstStyle/>
                    <a:p>
                      <a:pPr algn="ctr"/>
                      <a:r>
                        <a:rPr lang="en-IN" dirty="0"/>
                        <a:t>Naïve Bayes</a:t>
                      </a:r>
                    </a:p>
                  </a:txBody>
                  <a:tcPr/>
                </a:tc>
                <a:tc>
                  <a:txBody>
                    <a:bodyPr/>
                    <a:lstStyle/>
                    <a:p>
                      <a:pPr algn="ctr"/>
                      <a:r>
                        <a:rPr lang="en-IN" dirty="0"/>
                        <a:t>0.86</a:t>
                      </a:r>
                    </a:p>
                  </a:txBody>
                  <a:tcPr/>
                </a:tc>
                <a:extLst>
                  <a:ext uri="{0D108BD9-81ED-4DB2-BD59-A6C34878D82A}">
                    <a16:rowId xmlns:a16="http://schemas.microsoft.com/office/drawing/2014/main" val="3827195807"/>
                  </a:ext>
                </a:extLst>
              </a:tr>
              <a:tr h="370840">
                <a:tc>
                  <a:txBody>
                    <a:bodyPr/>
                    <a:lstStyle/>
                    <a:p>
                      <a:pPr algn="ctr"/>
                      <a:r>
                        <a:rPr lang="en-IN" dirty="0"/>
                        <a:t>Decision Tree</a:t>
                      </a:r>
                    </a:p>
                  </a:txBody>
                  <a:tcPr/>
                </a:tc>
                <a:tc>
                  <a:txBody>
                    <a:bodyPr/>
                    <a:lstStyle/>
                    <a:p>
                      <a:pPr algn="ctr"/>
                      <a:r>
                        <a:rPr lang="en-IN" dirty="0"/>
                        <a:t>0.74</a:t>
                      </a:r>
                    </a:p>
                  </a:txBody>
                  <a:tcPr/>
                </a:tc>
                <a:extLst>
                  <a:ext uri="{0D108BD9-81ED-4DB2-BD59-A6C34878D82A}">
                    <a16:rowId xmlns:a16="http://schemas.microsoft.com/office/drawing/2014/main" val="420203738"/>
                  </a:ext>
                </a:extLst>
              </a:tr>
              <a:tr h="370840">
                <a:tc>
                  <a:txBody>
                    <a:bodyPr/>
                    <a:lstStyle/>
                    <a:p>
                      <a:pPr algn="ctr"/>
                      <a:r>
                        <a:rPr lang="en-IN" dirty="0"/>
                        <a:t>Random Forest</a:t>
                      </a:r>
                    </a:p>
                  </a:txBody>
                  <a:tcPr/>
                </a:tc>
                <a:tc>
                  <a:txBody>
                    <a:bodyPr/>
                    <a:lstStyle/>
                    <a:p>
                      <a:pPr algn="ctr"/>
                      <a:r>
                        <a:rPr lang="en-IN" dirty="0"/>
                        <a:t>0.87</a:t>
                      </a:r>
                    </a:p>
                  </a:txBody>
                  <a:tcPr/>
                </a:tc>
                <a:extLst>
                  <a:ext uri="{0D108BD9-81ED-4DB2-BD59-A6C34878D82A}">
                    <a16:rowId xmlns:a16="http://schemas.microsoft.com/office/drawing/2014/main" val="1227136612"/>
                  </a:ext>
                </a:extLst>
              </a:tr>
              <a:tr h="370840">
                <a:tc>
                  <a:txBody>
                    <a:bodyPr/>
                    <a:lstStyle/>
                    <a:p>
                      <a:pPr algn="ctr"/>
                      <a:r>
                        <a:rPr lang="en-IN" dirty="0"/>
                        <a:t>XG Boost</a:t>
                      </a:r>
                    </a:p>
                  </a:txBody>
                  <a:tcPr/>
                </a:tc>
                <a:tc>
                  <a:txBody>
                    <a:bodyPr/>
                    <a:lstStyle/>
                    <a:p>
                      <a:pPr algn="ctr"/>
                      <a:r>
                        <a:rPr lang="en-IN" dirty="0"/>
                        <a:t>0.88</a:t>
                      </a:r>
                    </a:p>
                  </a:txBody>
                  <a:tcPr/>
                </a:tc>
                <a:extLst>
                  <a:ext uri="{0D108BD9-81ED-4DB2-BD59-A6C34878D82A}">
                    <a16:rowId xmlns:a16="http://schemas.microsoft.com/office/drawing/2014/main" val="4283026712"/>
                  </a:ext>
                </a:extLst>
              </a:tr>
            </a:tbl>
          </a:graphicData>
        </a:graphic>
      </p:graphicFrame>
      <p:sp>
        <p:nvSpPr>
          <p:cNvPr id="41" name="TextBox 40">
            <a:extLst>
              <a:ext uri="{FF2B5EF4-FFF2-40B4-BE49-F238E27FC236}">
                <a16:creationId xmlns:a16="http://schemas.microsoft.com/office/drawing/2014/main" id="{20536AA0-DA12-45C6-9B73-6CE291868B28}"/>
              </a:ext>
            </a:extLst>
          </p:cNvPr>
          <p:cNvSpPr txBox="1"/>
          <p:nvPr/>
        </p:nvSpPr>
        <p:spPr>
          <a:xfrm>
            <a:off x="1192761" y="5941067"/>
            <a:ext cx="9806473" cy="400110"/>
          </a:xfrm>
          <a:prstGeom prst="rect">
            <a:avLst/>
          </a:prstGeom>
          <a:noFill/>
        </p:spPr>
        <p:txBody>
          <a:bodyPr wrap="square" rtlCol="0">
            <a:spAutoFit/>
          </a:bodyPr>
          <a:lstStyle/>
          <a:p>
            <a:r>
              <a:rPr lang="en-IN" sz="2000" dirty="0">
                <a:solidFill>
                  <a:schemeClr val="tx1"/>
                </a:solidFill>
              </a:rPr>
              <a:t>ROC-AUC Score is highest for XG 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786" name="Google Shape;786;p14"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4" name="TextBox 3">
            <a:extLst>
              <a:ext uri="{FF2B5EF4-FFF2-40B4-BE49-F238E27FC236}">
                <a16:creationId xmlns:a16="http://schemas.microsoft.com/office/drawing/2014/main" id="{5895B45F-A850-41FB-8149-88602BDEE5CE}"/>
              </a:ext>
            </a:extLst>
          </p:cNvPr>
          <p:cNvSpPr txBox="1"/>
          <p:nvPr/>
        </p:nvSpPr>
        <p:spPr>
          <a:xfrm>
            <a:off x="11430000" y="6462344"/>
            <a:ext cx="662473" cy="307777"/>
          </a:xfrm>
          <a:prstGeom prst="rect">
            <a:avLst/>
          </a:prstGeom>
          <a:noFill/>
        </p:spPr>
        <p:txBody>
          <a:bodyPr wrap="square" rtlCol="0">
            <a:spAutoFit/>
          </a:bodyPr>
          <a:lstStyle/>
          <a:p>
            <a:pPr algn="ctr"/>
            <a:r>
              <a:rPr lang="en-IN" dirty="0"/>
              <a:t>16</a:t>
            </a:r>
          </a:p>
        </p:txBody>
      </p:sp>
      <p:pic>
        <p:nvPicPr>
          <p:cNvPr id="3" name="Picture 2">
            <a:extLst>
              <a:ext uri="{FF2B5EF4-FFF2-40B4-BE49-F238E27FC236}">
                <a16:creationId xmlns:a16="http://schemas.microsoft.com/office/drawing/2014/main" id="{CB831D21-4502-4955-BC2E-523F043CEFF0}"/>
              </a:ext>
            </a:extLst>
          </p:cNvPr>
          <p:cNvPicPr>
            <a:picLocks noChangeAspect="1"/>
          </p:cNvPicPr>
          <p:nvPr/>
        </p:nvPicPr>
        <p:blipFill>
          <a:blip r:embed="rId4"/>
          <a:stretch>
            <a:fillRect/>
          </a:stretch>
        </p:blipFill>
        <p:spPr>
          <a:xfrm>
            <a:off x="1569902" y="2608839"/>
            <a:ext cx="9052196" cy="3853505"/>
          </a:xfrm>
          <a:prstGeom prst="rect">
            <a:avLst/>
          </a:prstGeom>
        </p:spPr>
      </p:pic>
      <p:sp>
        <p:nvSpPr>
          <p:cNvPr id="5" name="TextBox 4">
            <a:extLst>
              <a:ext uri="{FF2B5EF4-FFF2-40B4-BE49-F238E27FC236}">
                <a16:creationId xmlns:a16="http://schemas.microsoft.com/office/drawing/2014/main" id="{9D95B4B4-603A-4175-BE15-C4B1114819F4}"/>
              </a:ext>
            </a:extLst>
          </p:cNvPr>
          <p:cNvSpPr txBox="1"/>
          <p:nvPr/>
        </p:nvSpPr>
        <p:spPr>
          <a:xfrm>
            <a:off x="2942253" y="382555"/>
            <a:ext cx="6307494" cy="923330"/>
          </a:xfrm>
          <a:prstGeom prst="rect">
            <a:avLst/>
          </a:prstGeom>
          <a:noFill/>
        </p:spPr>
        <p:txBody>
          <a:bodyPr wrap="square" rtlCol="0">
            <a:spAutoFit/>
          </a:bodyPr>
          <a:lstStyle/>
          <a:p>
            <a:r>
              <a:rPr lang="en-IN" sz="5400" b="1" dirty="0">
                <a:solidFill>
                  <a:schemeClr val="dk2"/>
                </a:solidFill>
                <a:latin typeface="Calibri"/>
                <a:cs typeface="Calibri"/>
              </a:rPr>
              <a:t>Feature Importance</a:t>
            </a:r>
          </a:p>
        </p:txBody>
      </p:sp>
      <p:sp>
        <p:nvSpPr>
          <p:cNvPr id="6" name="TextBox 5">
            <a:extLst>
              <a:ext uri="{FF2B5EF4-FFF2-40B4-BE49-F238E27FC236}">
                <a16:creationId xmlns:a16="http://schemas.microsoft.com/office/drawing/2014/main" id="{BC4A8F46-7533-4DB6-8A42-5D30B236D7A4}"/>
              </a:ext>
            </a:extLst>
          </p:cNvPr>
          <p:cNvSpPr txBox="1"/>
          <p:nvPr/>
        </p:nvSpPr>
        <p:spPr>
          <a:xfrm>
            <a:off x="634482" y="1493299"/>
            <a:ext cx="10235681" cy="7853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solidFill>
                  <a:schemeClr val="tx1"/>
                </a:solidFill>
              </a:rPr>
              <a:t>Feature ‘</a:t>
            </a:r>
            <a:r>
              <a:rPr lang="en-IN" sz="1600" dirty="0" err="1">
                <a:solidFill>
                  <a:schemeClr val="tx1"/>
                </a:solidFill>
              </a:rPr>
              <a:t>No_of_Visit</a:t>
            </a:r>
            <a:r>
              <a:rPr lang="en-IN" sz="1600" dirty="0">
                <a:solidFill>
                  <a:schemeClr val="tx1"/>
                </a:solidFill>
              </a:rPr>
              <a:t>’ created by us based on the unique patient visit is giving us the highest importance.</a:t>
            </a:r>
          </a:p>
          <a:p>
            <a:pPr marL="285750" indent="-285750" algn="just">
              <a:lnSpc>
                <a:spcPct val="150000"/>
              </a:lnSpc>
              <a:buFont typeface="Arial" panose="020B0604020202020204" pitchFamily="34" charset="0"/>
              <a:buChar char="•"/>
            </a:pPr>
            <a:r>
              <a:rPr lang="en-IN" sz="1600" dirty="0">
                <a:solidFill>
                  <a:schemeClr val="tx1"/>
                </a:solidFill>
              </a:rPr>
              <a:t>Followed by ‘</a:t>
            </a:r>
            <a:r>
              <a:rPr lang="en-IN" sz="1600" dirty="0" err="1">
                <a:solidFill>
                  <a:schemeClr val="tx1"/>
                </a:solidFill>
              </a:rPr>
              <a:t>Number_emergency</a:t>
            </a:r>
            <a:r>
              <a:rPr lang="en-IN" sz="1600" dirty="0">
                <a:solidFill>
                  <a:schemeClr val="tx1"/>
                </a:solidFill>
              </a:rPr>
              <a:t>’ and so on</a:t>
            </a:r>
          </a:p>
        </p:txBody>
      </p:sp>
    </p:spTree>
    <p:extLst>
      <p:ext uri="{BB962C8B-B14F-4D97-AF65-F5344CB8AC3E}">
        <p14:creationId xmlns:p14="http://schemas.microsoft.com/office/powerpoint/2010/main" val="331740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49" name="Google Shape;849;p16"/>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a:solidFill>
                  <a:schemeClr val="dk2"/>
                </a:solidFill>
                <a:latin typeface="Calibri"/>
                <a:ea typeface="Calibri"/>
                <a:cs typeface="Calibri"/>
                <a:sym typeface="Calibri"/>
              </a:rPr>
              <a:t>Conclusion</a:t>
            </a:r>
            <a:endParaRPr b="1">
              <a:solidFill>
                <a:schemeClr val="dk2"/>
              </a:solidFill>
              <a:latin typeface="Calibri"/>
              <a:ea typeface="Calibri"/>
              <a:cs typeface="Calibri"/>
              <a:sym typeface="Calibri"/>
            </a:endParaRPr>
          </a:p>
        </p:txBody>
      </p:sp>
      <p:pic>
        <p:nvPicPr>
          <p:cNvPr id="850" name="Google Shape;850;p16"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pic>
        <p:nvPicPr>
          <p:cNvPr id="851" name="Google Shape;851;p16" descr="Not sure if you are suffering from diabetes? Look out for these signs"/>
          <p:cNvPicPr preferRelativeResize="0">
            <a:picLocks noGrp="1"/>
          </p:cNvPicPr>
          <p:nvPr>
            <p:ph type="pic" idx="2"/>
          </p:nvPr>
        </p:nvPicPr>
        <p:blipFill rotWithShape="1">
          <a:blip r:embed="rId4">
            <a:alphaModFix/>
          </a:blip>
          <a:srcRect l="1291" r="1291"/>
          <a:stretch/>
        </p:blipFill>
        <p:spPr>
          <a:xfrm>
            <a:off x="6887874" y="1660298"/>
            <a:ext cx="4540883" cy="2588951"/>
          </a:xfrm>
          <a:prstGeom prst="rect">
            <a:avLst/>
          </a:prstGeom>
          <a:noFill/>
          <a:ln>
            <a:noFill/>
          </a:ln>
        </p:spPr>
      </p:pic>
      <p:sp>
        <p:nvSpPr>
          <p:cNvPr id="28" name="TextBox 27">
            <a:extLst>
              <a:ext uri="{FF2B5EF4-FFF2-40B4-BE49-F238E27FC236}">
                <a16:creationId xmlns:a16="http://schemas.microsoft.com/office/drawing/2014/main" id="{5E89290A-B299-4BEA-B605-BA70F25A2B29}"/>
              </a:ext>
            </a:extLst>
          </p:cNvPr>
          <p:cNvSpPr txBox="1"/>
          <p:nvPr/>
        </p:nvSpPr>
        <p:spPr>
          <a:xfrm>
            <a:off x="11430000" y="6462344"/>
            <a:ext cx="662473" cy="307777"/>
          </a:xfrm>
          <a:prstGeom prst="rect">
            <a:avLst/>
          </a:prstGeom>
          <a:noFill/>
        </p:spPr>
        <p:txBody>
          <a:bodyPr wrap="square" rtlCol="0">
            <a:spAutoFit/>
          </a:bodyPr>
          <a:lstStyle/>
          <a:p>
            <a:pPr algn="ctr"/>
            <a:r>
              <a:rPr lang="en-IN" dirty="0"/>
              <a:t>17</a:t>
            </a:r>
          </a:p>
        </p:txBody>
      </p:sp>
      <p:sp>
        <p:nvSpPr>
          <p:cNvPr id="5" name="Rectangle 4">
            <a:extLst>
              <a:ext uri="{FF2B5EF4-FFF2-40B4-BE49-F238E27FC236}">
                <a16:creationId xmlns:a16="http://schemas.microsoft.com/office/drawing/2014/main" id="{4D3E09E5-B4BF-4110-BD5D-A442B2116086}"/>
              </a:ext>
            </a:extLst>
          </p:cNvPr>
          <p:cNvSpPr/>
          <p:nvPr/>
        </p:nvSpPr>
        <p:spPr>
          <a:xfrm>
            <a:off x="0" y="1132765"/>
            <a:ext cx="6419461" cy="4577570"/>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1FE667C-B2DB-48F6-B077-6BA522692EA7}"/>
              </a:ext>
            </a:extLst>
          </p:cNvPr>
          <p:cNvSpPr txBox="1"/>
          <p:nvPr/>
        </p:nvSpPr>
        <p:spPr>
          <a:xfrm>
            <a:off x="199086" y="1443584"/>
            <a:ext cx="6021287" cy="373999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solidFill>
                  <a:schemeClr val="tx1"/>
                </a:solidFill>
              </a:rPr>
              <a:t>Early discharge, inadequate communication during discharge, and poor coordination of care can lead to hospital readmission.</a:t>
            </a:r>
          </a:p>
          <a:p>
            <a:pPr marL="285750" indent="-285750" algn="just">
              <a:lnSpc>
                <a:spcPct val="150000"/>
              </a:lnSpc>
              <a:buFont typeface="Arial" panose="020B0604020202020204" pitchFamily="34" charset="0"/>
              <a:buChar char="•"/>
            </a:pPr>
            <a:r>
              <a:rPr lang="en-US" sz="1600" dirty="0">
                <a:solidFill>
                  <a:schemeClr val="tx1"/>
                </a:solidFill>
              </a:rPr>
              <a:t>Certain hospitalized patients with diabetes may be at higher risk of readmission than those without diabetes.</a:t>
            </a:r>
          </a:p>
          <a:p>
            <a:pPr marL="285750" indent="-285750" algn="just">
              <a:lnSpc>
                <a:spcPct val="150000"/>
              </a:lnSpc>
              <a:buFont typeface="Arial" panose="020B0604020202020204" pitchFamily="34" charset="0"/>
              <a:buChar char="•"/>
            </a:pPr>
            <a:r>
              <a:rPr lang="en-US" sz="1600" dirty="0">
                <a:solidFill>
                  <a:schemeClr val="tx1"/>
                </a:solidFill>
              </a:rPr>
              <a:t>A mix of expert opinion and a handful of mostly small studies provide a number of potential strategies for reducing readmission risk.</a:t>
            </a:r>
          </a:p>
          <a:p>
            <a:pPr marL="285750" indent="-285750" algn="just">
              <a:lnSpc>
                <a:spcPct val="150000"/>
              </a:lnSpc>
              <a:buFont typeface="Arial" panose="020B0604020202020204" pitchFamily="34" charset="0"/>
              <a:buChar char="•"/>
            </a:pPr>
            <a:r>
              <a:rPr lang="en-US" sz="1600" dirty="0">
                <a:solidFill>
                  <a:schemeClr val="tx1"/>
                </a:solidFill>
              </a:rPr>
              <a:t>Hospitals need to handle the discharge of patients based on there need of diagnosis or by demographic of the patient.</a:t>
            </a:r>
          </a:p>
        </p:txBody>
      </p:sp>
    </p:spTree>
    <p:extLst>
      <p:ext uri="{BB962C8B-B14F-4D97-AF65-F5344CB8AC3E}">
        <p14:creationId xmlns:p14="http://schemas.microsoft.com/office/powerpoint/2010/main" val="203692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7"/>
          <p:cNvSpPr txBox="1"/>
          <p:nvPr/>
        </p:nvSpPr>
        <p:spPr>
          <a:xfrm>
            <a:off x="0" y="4777622"/>
            <a:ext cx="12192000"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a:solidFill>
                  <a:srgbClr val="262626"/>
                </a:solidFill>
                <a:latin typeface="Calibri"/>
                <a:ea typeface="Calibri"/>
                <a:cs typeface="Calibri"/>
                <a:sym typeface="Calibri"/>
              </a:rPr>
              <a:t>THANK YOU</a:t>
            </a:r>
            <a:endParaRPr sz="6000">
              <a:solidFill>
                <a:srgbClr val="262626"/>
              </a:solidFill>
              <a:latin typeface="Calibri"/>
              <a:ea typeface="Calibri"/>
              <a:cs typeface="Calibri"/>
              <a:sym typeface="Calibri"/>
            </a:endParaRPr>
          </a:p>
        </p:txBody>
      </p:sp>
      <p:grpSp>
        <p:nvGrpSpPr>
          <p:cNvPr id="857" name="Google Shape;857;p17"/>
          <p:cNvGrpSpPr/>
          <p:nvPr/>
        </p:nvGrpSpPr>
        <p:grpSpPr>
          <a:xfrm>
            <a:off x="3469604" y="0"/>
            <a:ext cx="4952476" cy="4624142"/>
            <a:chOff x="651827" y="-50052"/>
            <a:chExt cx="6996159" cy="6532333"/>
          </a:xfrm>
        </p:grpSpPr>
        <p:sp>
          <p:nvSpPr>
            <p:cNvPr id="858" name="Google Shape;858;p17"/>
            <p:cNvSpPr/>
            <p:nvPr/>
          </p:nvSpPr>
          <p:spPr>
            <a:xfrm rot="10800000">
              <a:off x="2942583" y="-18107"/>
              <a:ext cx="2842596" cy="6468442"/>
            </a:xfrm>
            <a:custGeom>
              <a:avLst/>
              <a:gdLst/>
              <a:ahLst/>
              <a:cxnLst/>
              <a:rect l="l" t="t" r="r" b="b"/>
              <a:pathLst>
                <a:path w="2842596" h="6468442" extrusionOk="0">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9" name="Google Shape;859;p17"/>
            <p:cNvSpPr/>
            <p:nvPr/>
          </p:nvSpPr>
          <p:spPr>
            <a:xfrm>
              <a:off x="3706963" y="1074251"/>
              <a:ext cx="1281676" cy="5333238"/>
            </a:xfrm>
            <a:custGeom>
              <a:avLst/>
              <a:gdLst/>
              <a:ahLst/>
              <a:cxnLst/>
              <a:rect l="l" t="t" r="r" b="b"/>
              <a:pathLst>
                <a:path w="1281676" h="5333238" extrusionOk="0">
                  <a:moveTo>
                    <a:pt x="325098" y="0"/>
                  </a:moveTo>
                  <a:lnTo>
                    <a:pt x="954042" y="0"/>
                  </a:lnTo>
                  <a:lnTo>
                    <a:pt x="1281676" y="4285901"/>
                  </a:lnTo>
                  <a:lnTo>
                    <a:pt x="650829" y="5333238"/>
                  </a:lnTo>
                  <a:lnTo>
                    <a:pt x="0" y="4252727"/>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Google Shape;860;p17"/>
            <p:cNvSpPr/>
            <p:nvPr/>
          </p:nvSpPr>
          <p:spPr>
            <a:xfrm rot="10800000">
              <a:off x="3618685" y="-21830"/>
              <a:ext cx="1474316" cy="1130853"/>
            </a:xfrm>
            <a:prstGeom prst="trapezoid">
              <a:avLst>
                <a:gd name="adj" fmla="val 39007"/>
              </a:avLst>
            </a:prstGeom>
            <a:solidFill>
              <a:schemeClr val="accen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1" name="Google Shape;861;p17"/>
            <p:cNvSpPr/>
            <p:nvPr/>
          </p:nvSpPr>
          <p:spPr>
            <a:xfrm rot="10800000">
              <a:off x="2942582" y="-18106"/>
              <a:ext cx="1406827" cy="951872"/>
            </a:xfrm>
            <a:prstGeom prst="triangle">
              <a:avLst>
                <a:gd name="adj" fmla="val 57973"/>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2" name="Google Shape;862;p17"/>
            <p:cNvSpPr/>
            <p:nvPr/>
          </p:nvSpPr>
          <p:spPr>
            <a:xfrm rot="10800000" flipH="1">
              <a:off x="4351031" y="-18106"/>
              <a:ext cx="1406827" cy="951872"/>
            </a:xfrm>
            <a:prstGeom prst="triangle">
              <a:avLst>
                <a:gd name="adj" fmla="val 57973"/>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63" name="Google Shape;863;p17"/>
            <p:cNvGrpSpPr/>
            <p:nvPr/>
          </p:nvGrpSpPr>
          <p:grpSpPr>
            <a:xfrm>
              <a:off x="1096799" y="-18107"/>
              <a:ext cx="3284106" cy="6500388"/>
              <a:chOff x="907647" y="-18107"/>
              <a:chExt cx="3284106" cy="6500388"/>
            </a:xfrm>
          </p:grpSpPr>
          <p:sp>
            <p:nvSpPr>
              <p:cNvPr id="864" name="Google Shape;864;p17"/>
              <p:cNvSpPr/>
              <p:nvPr/>
            </p:nvSpPr>
            <p:spPr>
              <a:xfrm>
                <a:off x="907647" y="91430"/>
                <a:ext cx="3204262" cy="6281313"/>
              </a:xfrm>
              <a:custGeom>
                <a:avLst/>
                <a:gdLst/>
                <a:ahLst/>
                <a:cxnLst/>
                <a:rect l="l" t="t" r="r" b="b"/>
                <a:pathLst>
                  <a:path w="3204262" h="6281313"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1869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5" name="Google Shape;865;p17"/>
              <p:cNvSpPr/>
              <p:nvPr/>
            </p:nvSpPr>
            <p:spPr>
              <a:xfrm>
                <a:off x="939866" y="-18107"/>
                <a:ext cx="3251887" cy="6500388"/>
              </a:xfrm>
              <a:custGeom>
                <a:avLst/>
                <a:gdLst/>
                <a:ahLst/>
                <a:cxnLst/>
                <a:rect l="l" t="t" r="r" b="b"/>
                <a:pathLst>
                  <a:path w="3251887" h="6500388"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6" name="Google Shape;866;p17"/>
            <p:cNvGrpSpPr/>
            <p:nvPr/>
          </p:nvGrpSpPr>
          <p:grpSpPr>
            <a:xfrm flipH="1">
              <a:off x="4363880" y="-18107"/>
              <a:ext cx="3284106" cy="6500388"/>
              <a:chOff x="1060047" y="134293"/>
              <a:chExt cx="3284106" cy="6500388"/>
            </a:xfrm>
          </p:grpSpPr>
          <p:sp>
            <p:nvSpPr>
              <p:cNvPr id="867" name="Google Shape;867;p17"/>
              <p:cNvSpPr/>
              <p:nvPr/>
            </p:nvSpPr>
            <p:spPr>
              <a:xfrm>
                <a:off x="1060047" y="243830"/>
                <a:ext cx="3204262" cy="6281313"/>
              </a:xfrm>
              <a:custGeom>
                <a:avLst/>
                <a:gdLst/>
                <a:ahLst/>
                <a:cxnLst/>
                <a:rect l="l" t="t" r="r" b="b"/>
                <a:pathLst>
                  <a:path w="3204262" h="6281313"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1869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8" name="Google Shape;868;p17"/>
              <p:cNvSpPr/>
              <p:nvPr/>
            </p:nvSpPr>
            <p:spPr>
              <a:xfrm>
                <a:off x="1092266" y="134293"/>
                <a:ext cx="3251887" cy="6500388"/>
              </a:xfrm>
              <a:custGeom>
                <a:avLst/>
                <a:gdLst/>
                <a:ahLst/>
                <a:cxnLst/>
                <a:rect l="l" t="t" r="r" b="b"/>
                <a:pathLst>
                  <a:path w="3251887" h="6500388"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869" name="Google Shape;869;p17"/>
            <p:cNvGrpSpPr/>
            <p:nvPr/>
          </p:nvGrpSpPr>
          <p:grpSpPr>
            <a:xfrm>
              <a:off x="651827" y="-50052"/>
              <a:ext cx="2831442" cy="5756020"/>
              <a:chOff x="824591" y="-56577"/>
              <a:chExt cx="2831442" cy="5756020"/>
            </a:xfrm>
          </p:grpSpPr>
          <p:grpSp>
            <p:nvGrpSpPr>
              <p:cNvPr id="870" name="Google Shape;870;p17"/>
              <p:cNvGrpSpPr/>
              <p:nvPr/>
            </p:nvGrpSpPr>
            <p:grpSpPr>
              <a:xfrm rot="10228926">
                <a:off x="2297482" y="4211016"/>
                <a:ext cx="1251871" cy="1394524"/>
                <a:chOff x="4768672" y="1878571"/>
                <a:chExt cx="547259" cy="609621"/>
              </a:xfrm>
            </p:grpSpPr>
            <p:sp>
              <p:nvSpPr>
                <p:cNvPr id="871" name="Google Shape;871;p17"/>
                <p:cNvSpPr/>
                <p:nvPr/>
              </p:nvSpPr>
              <p:spPr>
                <a:xfrm rot="-10380000">
                  <a:off x="4802271" y="1897244"/>
                  <a:ext cx="341441" cy="572275"/>
                </a:xfrm>
                <a:custGeom>
                  <a:avLst/>
                  <a:gdLst/>
                  <a:ahLst/>
                  <a:cxnLst/>
                  <a:rect l="l" t="t" r="r" b="b"/>
                  <a:pathLst>
                    <a:path w="462473" h="775132" extrusionOk="0">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sp>
              <p:nvSpPr>
                <p:cNvPr id="872" name="Google Shape;872;p17"/>
                <p:cNvSpPr/>
                <p:nvPr/>
              </p:nvSpPr>
              <p:spPr>
                <a:xfrm rot="2337237">
                  <a:off x="5134487" y="1994694"/>
                  <a:ext cx="160694" cy="122843"/>
                </a:xfrm>
                <a:custGeom>
                  <a:avLst/>
                  <a:gdLst/>
                  <a:ahLst/>
                  <a:cxnLst/>
                  <a:rect l="l" t="t" r="r" b="b"/>
                  <a:pathLst>
                    <a:path w="217656" h="166388" extrusionOk="0">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grpSp>
          <p:grpSp>
            <p:nvGrpSpPr>
              <p:cNvPr id="873" name="Google Shape;873;p17"/>
              <p:cNvGrpSpPr/>
              <p:nvPr/>
            </p:nvGrpSpPr>
            <p:grpSpPr>
              <a:xfrm rot="-10228926" flipH="1">
                <a:off x="931271" y="4211016"/>
                <a:ext cx="1251871" cy="1394524"/>
                <a:chOff x="4768672" y="1878571"/>
                <a:chExt cx="547259" cy="609621"/>
              </a:xfrm>
            </p:grpSpPr>
            <p:sp>
              <p:nvSpPr>
                <p:cNvPr id="874" name="Google Shape;874;p17"/>
                <p:cNvSpPr/>
                <p:nvPr/>
              </p:nvSpPr>
              <p:spPr>
                <a:xfrm rot="-10380000">
                  <a:off x="4802271" y="1897244"/>
                  <a:ext cx="341441" cy="572275"/>
                </a:xfrm>
                <a:custGeom>
                  <a:avLst/>
                  <a:gdLst/>
                  <a:ahLst/>
                  <a:cxnLst/>
                  <a:rect l="l" t="t" r="r" b="b"/>
                  <a:pathLst>
                    <a:path w="462473" h="775132" extrusionOk="0">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sp>
              <p:nvSpPr>
                <p:cNvPr id="875" name="Google Shape;875;p17"/>
                <p:cNvSpPr/>
                <p:nvPr/>
              </p:nvSpPr>
              <p:spPr>
                <a:xfrm rot="2337237">
                  <a:off x="5134487" y="1994694"/>
                  <a:ext cx="160694" cy="122843"/>
                </a:xfrm>
                <a:custGeom>
                  <a:avLst/>
                  <a:gdLst/>
                  <a:ahLst/>
                  <a:cxnLst/>
                  <a:rect l="l" t="t" r="r" b="b"/>
                  <a:pathLst>
                    <a:path w="217656" h="166388" extrusionOk="0">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grpSp>
          <p:sp>
            <p:nvSpPr>
              <p:cNvPr id="876" name="Google Shape;876;p17"/>
              <p:cNvSpPr/>
              <p:nvPr/>
            </p:nvSpPr>
            <p:spPr>
              <a:xfrm rot="10800000">
                <a:off x="2186635" y="-56577"/>
                <a:ext cx="643214" cy="2504922"/>
              </a:xfrm>
              <a:custGeom>
                <a:avLst/>
                <a:gdLst/>
                <a:ahLst/>
                <a:cxnLst/>
                <a:rect l="l" t="t" r="r" b="b"/>
                <a:pathLst>
                  <a:path w="643214" h="2504922" extrusionOk="0">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7" name="Google Shape;877;p17"/>
              <p:cNvPicPr preferRelativeResize="0"/>
              <p:nvPr/>
            </p:nvPicPr>
            <p:blipFill rotWithShape="1">
              <a:blip r:embed="rId3">
                <a:alphaModFix/>
              </a:blip>
              <a:srcRect/>
              <a:stretch/>
            </p:blipFill>
            <p:spPr>
              <a:xfrm>
                <a:off x="925903" y="2257689"/>
                <a:ext cx="2660463" cy="2037959"/>
              </a:xfrm>
              <a:prstGeom prst="rect">
                <a:avLst/>
              </a:prstGeom>
              <a:noFill/>
              <a:ln>
                <a:noFill/>
              </a:ln>
            </p:spPr>
          </p:pic>
        </p:grpSp>
        <p:grpSp>
          <p:nvGrpSpPr>
            <p:cNvPr id="878" name="Google Shape;878;p17"/>
            <p:cNvGrpSpPr/>
            <p:nvPr/>
          </p:nvGrpSpPr>
          <p:grpSpPr>
            <a:xfrm>
              <a:off x="5519089" y="0"/>
              <a:ext cx="1485041" cy="6101320"/>
              <a:chOff x="5519089" y="0"/>
              <a:chExt cx="1485041" cy="6101320"/>
            </a:xfrm>
          </p:grpSpPr>
          <p:grpSp>
            <p:nvGrpSpPr>
              <p:cNvPr id="879" name="Google Shape;879;p17"/>
              <p:cNvGrpSpPr/>
              <p:nvPr/>
            </p:nvGrpSpPr>
            <p:grpSpPr>
              <a:xfrm>
                <a:off x="5519089" y="4469518"/>
                <a:ext cx="1485041" cy="1631802"/>
                <a:chOff x="5519089" y="4469518"/>
                <a:chExt cx="1485041" cy="1631802"/>
              </a:xfrm>
            </p:grpSpPr>
            <p:sp>
              <p:nvSpPr>
                <p:cNvPr id="880" name="Google Shape;880;p17"/>
                <p:cNvSpPr/>
                <p:nvPr/>
              </p:nvSpPr>
              <p:spPr>
                <a:xfrm rot="536029">
                  <a:off x="6343989" y="4480259"/>
                  <a:ext cx="163022" cy="316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81" name="Google Shape;881;p17"/>
                <p:cNvGrpSpPr/>
                <p:nvPr/>
              </p:nvGrpSpPr>
              <p:grpSpPr>
                <a:xfrm rot="-9900000">
                  <a:off x="5655344" y="4752535"/>
                  <a:ext cx="1212531" cy="1212531"/>
                  <a:chOff x="7123973" y="1204727"/>
                  <a:chExt cx="252497" cy="252497"/>
                </a:xfrm>
              </p:grpSpPr>
              <p:grpSp>
                <p:nvGrpSpPr>
                  <p:cNvPr id="882" name="Google Shape;882;p17"/>
                  <p:cNvGrpSpPr/>
                  <p:nvPr/>
                </p:nvGrpSpPr>
                <p:grpSpPr>
                  <a:xfrm>
                    <a:off x="7123973" y="1204727"/>
                    <a:ext cx="252497" cy="252497"/>
                    <a:chOff x="4915373" y="1633391"/>
                    <a:chExt cx="342000" cy="342000"/>
                  </a:xfrm>
                </p:grpSpPr>
                <p:sp>
                  <p:nvSpPr>
                    <p:cNvPr id="883" name="Google Shape;883;p17"/>
                    <p:cNvSpPr/>
                    <p:nvPr/>
                  </p:nvSpPr>
                  <p:spPr>
                    <a:xfrm>
                      <a:off x="4915373" y="1633391"/>
                      <a:ext cx="342000" cy="3420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sp>
                  <p:nvSpPr>
                    <p:cNvPr id="884" name="Google Shape;884;p17"/>
                    <p:cNvSpPr/>
                    <p:nvPr/>
                  </p:nvSpPr>
                  <p:spPr>
                    <a:xfrm>
                      <a:off x="4932040" y="1666488"/>
                      <a:ext cx="295795" cy="29579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sp>
                  <p:nvSpPr>
                    <p:cNvPr id="885" name="Google Shape;885;p17"/>
                    <p:cNvSpPr/>
                    <p:nvPr/>
                  </p:nvSpPr>
                  <p:spPr>
                    <a:xfrm>
                      <a:off x="4970613" y="1724593"/>
                      <a:ext cx="207640" cy="207640"/>
                    </a:xfrm>
                    <a:prstGeom prst="ellipse">
                      <a:avLst/>
                    </a:prstGeom>
                    <a:solidFill>
                      <a:srgbClr val="D8D8D8"/>
                    </a:solidFill>
                    <a:ln w="158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grpSp>
              <p:sp>
                <p:nvSpPr>
                  <p:cNvPr id="886" name="Google Shape;886;p17"/>
                  <p:cNvSpPr/>
                  <p:nvPr/>
                </p:nvSpPr>
                <p:spPr>
                  <a:xfrm rot="-718093">
                    <a:off x="7167196" y="1276843"/>
                    <a:ext cx="152933" cy="152933"/>
                  </a:xfrm>
                  <a:prstGeom prst="chord">
                    <a:avLst>
                      <a:gd name="adj1" fmla="val 5070744"/>
                      <a:gd name="adj2" fmla="val 1620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sp>
                <p:nvSpPr>
                  <p:cNvPr id="887" name="Google Shape;887;p17"/>
                  <p:cNvSpPr/>
                  <p:nvPr/>
                </p:nvSpPr>
                <p:spPr>
                  <a:xfrm rot="-718093">
                    <a:off x="7167196" y="1276843"/>
                    <a:ext cx="152933" cy="152933"/>
                  </a:xfrm>
                  <a:prstGeom prst="chord">
                    <a:avLst>
                      <a:gd name="adj1" fmla="val 16204063"/>
                      <a:gd name="adj2" fmla="val 5391679"/>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Calibri"/>
                      <a:ea typeface="Calibri"/>
                      <a:cs typeface="Calibri"/>
                      <a:sym typeface="Calibri"/>
                    </a:endParaRPr>
                  </a:p>
                </p:txBody>
              </p:sp>
            </p:grpSp>
          </p:grpSp>
          <p:sp>
            <p:nvSpPr>
              <p:cNvPr id="888" name="Google Shape;888;p17"/>
              <p:cNvSpPr/>
              <p:nvPr/>
            </p:nvSpPr>
            <p:spPr>
              <a:xfrm rot="10800000">
                <a:off x="6332106" y="0"/>
                <a:ext cx="648795" cy="4657780"/>
              </a:xfrm>
              <a:custGeom>
                <a:avLst/>
                <a:gdLst/>
                <a:ahLst/>
                <a:cxnLst/>
                <a:rect l="l" t="t" r="r" b="b"/>
                <a:pathLst>
                  <a:path w="648795" h="4388540" extrusionOk="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889" name="Google Shape;889;p17" descr="gl.jpeg"/>
          <p:cNvPicPr preferRelativeResize="0"/>
          <p:nvPr/>
        </p:nvPicPr>
        <p:blipFill rotWithShape="1">
          <a:blip r:embed="rId4">
            <a:alphaModFix/>
          </a:blip>
          <a:srcRect/>
          <a:stretch/>
        </p:blipFill>
        <p:spPr>
          <a:xfrm>
            <a:off x="9908275" y="1"/>
            <a:ext cx="2283724" cy="1132764"/>
          </a:xfrm>
          <a:prstGeom prst="rect">
            <a:avLst/>
          </a:prstGeom>
          <a:noFill/>
          <a:ln>
            <a:noFill/>
          </a:ln>
        </p:spPr>
      </p:pic>
      <p:sp>
        <p:nvSpPr>
          <p:cNvPr id="36" name="TextBox 35">
            <a:extLst>
              <a:ext uri="{FF2B5EF4-FFF2-40B4-BE49-F238E27FC236}">
                <a16:creationId xmlns:a16="http://schemas.microsoft.com/office/drawing/2014/main" id="{CA499D9F-8294-4BA3-AA5A-0C60DBEA9E22}"/>
              </a:ext>
            </a:extLst>
          </p:cNvPr>
          <p:cNvSpPr txBox="1"/>
          <p:nvPr/>
        </p:nvSpPr>
        <p:spPr>
          <a:xfrm>
            <a:off x="11430000" y="6462344"/>
            <a:ext cx="662473" cy="307777"/>
          </a:xfrm>
          <a:prstGeom prst="rect">
            <a:avLst/>
          </a:prstGeom>
          <a:noFill/>
        </p:spPr>
        <p:txBody>
          <a:bodyPr wrap="square" rtlCol="0">
            <a:spAutoFit/>
          </a:bodyPr>
          <a:lstStyle/>
          <a:p>
            <a:pPr algn="ctr"/>
            <a:r>
              <a:rPr lang="en-IN" dirty="0"/>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86"/>
        <p:cNvGrpSpPr/>
        <p:nvPr/>
      </p:nvGrpSpPr>
      <p:grpSpPr>
        <a:xfrm>
          <a:off x="0" y="0"/>
          <a:ext cx="0" cy="0"/>
          <a:chOff x="0" y="0"/>
          <a:chExt cx="0" cy="0"/>
        </a:xfrm>
      </p:grpSpPr>
      <p:sp>
        <p:nvSpPr>
          <p:cNvPr id="287" name="Google Shape;287;p2"/>
          <p:cNvSpPr txBox="1"/>
          <p:nvPr/>
        </p:nvSpPr>
        <p:spPr>
          <a:xfrm>
            <a:off x="7223491" y="1161249"/>
            <a:ext cx="4777152"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4800" b="1">
                <a:solidFill>
                  <a:schemeClr val="dk2"/>
                </a:solidFill>
                <a:latin typeface="Calibri"/>
                <a:ea typeface="Calibri"/>
                <a:cs typeface="Calibri"/>
                <a:sym typeface="Calibri"/>
              </a:rPr>
              <a:t>Diabetes</a:t>
            </a:r>
            <a:endParaRPr sz="4800" b="1">
              <a:solidFill>
                <a:schemeClr val="dk2"/>
              </a:solidFill>
              <a:latin typeface="Calibri"/>
              <a:ea typeface="Calibri"/>
              <a:cs typeface="Calibri"/>
              <a:sym typeface="Calibri"/>
            </a:endParaRPr>
          </a:p>
        </p:txBody>
      </p:sp>
      <p:sp>
        <p:nvSpPr>
          <p:cNvPr id="288" name="Google Shape;288;p2"/>
          <p:cNvSpPr txBox="1"/>
          <p:nvPr/>
        </p:nvSpPr>
        <p:spPr>
          <a:xfrm>
            <a:off x="7216344" y="3903260"/>
            <a:ext cx="4777096" cy="1077218"/>
          </a:xfrm>
          <a:prstGeom prst="rect">
            <a:avLst/>
          </a:prstGeom>
          <a:noFill/>
          <a:ln>
            <a:noFill/>
          </a:ln>
        </p:spPr>
        <p:txBody>
          <a:bodyPr spcFirstLastPara="1" wrap="square" lIns="91425" tIns="45700" rIns="91425" bIns="45700" anchor="ctr" anchorCtr="0">
            <a:spAutoFit/>
          </a:bodyPr>
          <a:lstStyle/>
          <a:p>
            <a:pPr marL="0" marR="0" lvl="0" indent="-203200" algn="l" rtl="0">
              <a:spcBef>
                <a:spcPts val="0"/>
              </a:spcBef>
              <a:spcAft>
                <a:spcPts val="0"/>
              </a:spcAft>
              <a:buClr>
                <a:srgbClr val="262626"/>
              </a:buClr>
              <a:buSzPts val="3200"/>
              <a:buFont typeface="Arial"/>
              <a:buChar char="•"/>
            </a:pPr>
            <a:r>
              <a:rPr lang="en-US" sz="3200" b="1">
                <a:solidFill>
                  <a:srgbClr val="262626"/>
                </a:solidFill>
                <a:latin typeface="Calibri"/>
                <a:ea typeface="Calibri"/>
                <a:cs typeface="Calibri"/>
                <a:sym typeface="Calibri"/>
              </a:rPr>
              <a:t> What is diabetes ? </a:t>
            </a:r>
            <a:endParaRPr/>
          </a:p>
          <a:p>
            <a:pPr marL="0" marR="0" lvl="0" indent="-203200" algn="l" rtl="0">
              <a:spcBef>
                <a:spcPts val="0"/>
              </a:spcBef>
              <a:spcAft>
                <a:spcPts val="0"/>
              </a:spcAft>
              <a:buClr>
                <a:srgbClr val="262626"/>
              </a:buClr>
              <a:buSzPts val="3200"/>
              <a:buFont typeface="Arial"/>
              <a:buChar char="•"/>
            </a:pPr>
            <a:r>
              <a:rPr lang="en-US" sz="3200" b="1">
                <a:solidFill>
                  <a:srgbClr val="262626"/>
                </a:solidFill>
                <a:latin typeface="Calibri"/>
                <a:ea typeface="Calibri"/>
                <a:cs typeface="Calibri"/>
                <a:sym typeface="Calibri"/>
              </a:rPr>
              <a:t> Causes of diabetes ?</a:t>
            </a:r>
            <a:endParaRPr sz="3200" b="1">
              <a:solidFill>
                <a:srgbClr val="262626"/>
              </a:solidFill>
              <a:latin typeface="Calibri"/>
              <a:ea typeface="Calibri"/>
              <a:cs typeface="Calibri"/>
              <a:sym typeface="Calibri"/>
            </a:endParaRPr>
          </a:p>
        </p:txBody>
      </p:sp>
      <p:grpSp>
        <p:nvGrpSpPr>
          <p:cNvPr id="289" name="Google Shape;289;p2"/>
          <p:cNvGrpSpPr/>
          <p:nvPr/>
        </p:nvGrpSpPr>
        <p:grpSpPr>
          <a:xfrm>
            <a:off x="651827" y="-50052"/>
            <a:ext cx="6996159" cy="6532333"/>
            <a:chOff x="651827" y="-50052"/>
            <a:chExt cx="6996159" cy="6532333"/>
          </a:xfrm>
        </p:grpSpPr>
        <p:sp>
          <p:nvSpPr>
            <p:cNvPr id="290" name="Google Shape;290;p2"/>
            <p:cNvSpPr/>
            <p:nvPr/>
          </p:nvSpPr>
          <p:spPr>
            <a:xfrm rot="10800000">
              <a:off x="2942583" y="-18107"/>
              <a:ext cx="2842596" cy="6468442"/>
            </a:xfrm>
            <a:custGeom>
              <a:avLst/>
              <a:gdLst/>
              <a:ahLst/>
              <a:cxnLst/>
              <a:rect l="l" t="t" r="r" b="b"/>
              <a:pathLst>
                <a:path w="2842596" h="6468442" extrusionOk="0">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2"/>
            <p:cNvSpPr/>
            <p:nvPr/>
          </p:nvSpPr>
          <p:spPr>
            <a:xfrm>
              <a:off x="3706963" y="1074251"/>
              <a:ext cx="1281676" cy="5333238"/>
            </a:xfrm>
            <a:custGeom>
              <a:avLst/>
              <a:gdLst/>
              <a:ahLst/>
              <a:cxnLst/>
              <a:rect l="l" t="t" r="r" b="b"/>
              <a:pathLst>
                <a:path w="1281676" h="5333238" extrusionOk="0">
                  <a:moveTo>
                    <a:pt x="325098" y="0"/>
                  </a:moveTo>
                  <a:lnTo>
                    <a:pt x="954042" y="0"/>
                  </a:lnTo>
                  <a:lnTo>
                    <a:pt x="1281676" y="4285901"/>
                  </a:lnTo>
                  <a:lnTo>
                    <a:pt x="650829" y="5333238"/>
                  </a:lnTo>
                  <a:lnTo>
                    <a:pt x="0" y="4252727"/>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2"/>
            <p:cNvSpPr/>
            <p:nvPr/>
          </p:nvSpPr>
          <p:spPr>
            <a:xfrm rot="10800000">
              <a:off x="3618685" y="-21830"/>
              <a:ext cx="1474316" cy="1130853"/>
            </a:xfrm>
            <a:prstGeom prst="trapezoid">
              <a:avLst>
                <a:gd name="adj" fmla="val 39007"/>
              </a:avLst>
            </a:prstGeom>
            <a:solidFill>
              <a:schemeClr val="accen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2"/>
            <p:cNvSpPr/>
            <p:nvPr/>
          </p:nvSpPr>
          <p:spPr>
            <a:xfrm rot="10800000">
              <a:off x="2942582" y="-18106"/>
              <a:ext cx="1406827" cy="951872"/>
            </a:xfrm>
            <a:prstGeom prst="triangle">
              <a:avLst>
                <a:gd name="adj" fmla="val 57973"/>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2"/>
            <p:cNvSpPr/>
            <p:nvPr/>
          </p:nvSpPr>
          <p:spPr>
            <a:xfrm rot="10800000" flipH="1">
              <a:off x="4351031" y="-18106"/>
              <a:ext cx="1406827" cy="951872"/>
            </a:xfrm>
            <a:prstGeom prst="triangle">
              <a:avLst>
                <a:gd name="adj" fmla="val 57973"/>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95" name="Google Shape;295;p2"/>
            <p:cNvGrpSpPr/>
            <p:nvPr/>
          </p:nvGrpSpPr>
          <p:grpSpPr>
            <a:xfrm>
              <a:off x="1096799" y="-18107"/>
              <a:ext cx="3284106" cy="6500388"/>
              <a:chOff x="907647" y="-18107"/>
              <a:chExt cx="3284106" cy="6500388"/>
            </a:xfrm>
          </p:grpSpPr>
          <p:sp>
            <p:nvSpPr>
              <p:cNvPr id="296" name="Google Shape;296;p2"/>
              <p:cNvSpPr/>
              <p:nvPr/>
            </p:nvSpPr>
            <p:spPr>
              <a:xfrm>
                <a:off x="907647" y="91430"/>
                <a:ext cx="3204262" cy="6281313"/>
              </a:xfrm>
              <a:custGeom>
                <a:avLst/>
                <a:gdLst/>
                <a:ahLst/>
                <a:cxnLst/>
                <a:rect l="l" t="t" r="r" b="b"/>
                <a:pathLst>
                  <a:path w="3204262" h="6281313"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457B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2"/>
              <p:cNvSpPr/>
              <p:nvPr/>
            </p:nvSpPr>
            <p:spPr>
              <a:xfrm>
                <a:off x="939866" y="-18107"/>
                <a:ext cx="3251887" cy="6500388"/>
              </a:xfrm>
              <a:custGeom>
                <a:avLst/>
                <a:gdLst/>
                <a:ahLst/>
                <a:cxnLst/>
                <a:rect l="l" t="t" r="r" b="b"/>
                <a:pathLst>
                  <a:path w="3251887" h="6500388"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98" name="Google Shape;298;p2"/>
            <p:cNvGrpSpPr/>
            <p:nvPr/>
          </p:nvGrpSpPr>
          <p:grpSpPr>
            <a:xfrm flipH="1">
              <a:off x="4363880" y="-18107"/>
              <a:ext cx="3284106" cy="6500388"/>
              <a:chOff x="1060047" y="134293"/>
              <a:chExt cx="3284106" cy="6500388"/>
            </a:xfrm>
          </p:grpSpPr>
          <p:sp>
            <p:nvSpPr>
              <p:cNvPr id="299" name="Google Shape;299;p2"/>
              <p:cNvSpPr/>
              <p:nvPr/>
            </p:nvSpPr>
            <p:spPr>
              <a:xfrm>
                <a:off x="1060047" y="243830"/>
                <a:ext cx="3204262" cy="6281313"/>
              </a:xfrm>
              <a:custGeom>
                <a:avLst/>
                <a:gdLst/>
                <a:ahLst/>
                <a:cxnLst/>
                <a:rect l="l" t="t" r="r" b="b"/>
                <a:pathLst>
                  <a:path w="3204262" h="6281313"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rgbClr val="457B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2"/>
              <p:cNvSpPr/>
              <p:nvPr/>
            </p:nvSpPr>
            <p:spPr>
              <a:xfrm>
                <a:off x="1092266" y="134293"/>
                <a:ext cx="3251887" cy="6500388"/>
              </a:xfrm>
              <a:custGeom>
                <a:avLst/>
                <a:gdLst/>
                <a:ahLst/>
                <a:cxnLst/>
                <a:rect l="l" t="t" r="r" b="b"/>
                <a:pathLst>
                  <a:path w="3251887" h="6500388" extrusionOk="0">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01" name="Google Shape;301;p2"/>
            <p:cNvGrpSpPr/>
            <p:nvPr/>
          </p:nvGrpSpPr>
          <p:grpSpPr>
            <a:xfrm>
              <a:off x="651827" y="-50052"/>
              <a:ext cx="2831442" cy="5756020"/>
              <a:chOff x="824591" y="-56577"/>
              <a:chExt cx="2831442" cy="5756020"/>
            </a:xfrm>
          </p:grpSpPr>
          <p:grpSp>
            <p:nvGrpSpPr>
              <p:cNvPr id="302" name="Google Shape;302;p2"/>
              <p:cNvGrpSpPr/>
              <p:nvPr/>
            </p:nvGrpSpPr>
            <p:grpSpPr>
              <a:xfrm rot="10228926">
                <a:off x="2297482" y="4211016"/>
                <a:ext cx="1251871" cy="1394524"/>
                <a:chOff x="4768672" y="1878571"/>
                <a:chExt cx="547259" cy="609621"/>
              </a:xfrm>
            </p:grpSpPr>
            <p:sp>
              <p:nvSpPr>
                <p:cNvPr id="303" name="Google Shape;303;p2"/>
                <p:cNvSpPr/>
                <p:nvPr/>
              </p:nvSpPr>
              <p:spPr>
                <a:xfrm rot="-10380000">
                  <a:off x="4802271" y="1897244"/>
                  <a:ext cx="341441" cy="572275"/>
                </a:xfrm>
                <a:custGeom>
                  <a:avLst/>
                  <a:gdLst/>
                  <a:ahLst/>
                  <a:cxnLst/>
                  <a:rect l="l" t="t" r="r" b="b"/>
                  <a:pathLst>
                    <a:path w="462473" h="775132" extrusionOk="0">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04" name="Google Shape;304;p2"/>
                <p:cNvSpPr/>
                <p:nvPr/>
              </p:nvSpPr>
              <p:spPr>
                <a:xfrm rot="2337237">
                  <a:off x="5134487" y="1994694"/>
                  <a:ext cx="160694" cy="122843"/>
                </a:xfrm>
                <a:custGeom>
                  <a:avLst/>
                  <a:gdLst/>
                  <a:ahLst/>
                  <a:cxnLst/>
                  <a:rect l="l" t="t" r="r" b="b"/>
                  <a:pathLst>
                    <a:path w="217656" h="166388" extrusionOk="0">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grpSp>
            <p:nvGrpSpPr>
              <p:cNvPr id="305" name="Google Shape;305;p2"/>
              <p:cNvGrpSpPr/>
              <p:nvPr/>
            </p:nvGrpSpPr>
            <p:grpSpPr>
              <a:xfrm rot="-10228926" flipH="1">
                <a:off x="931271" y="4211016"/>
                <a:ext cx="1251871" cy="1394524"/>
                <a:chOff x="4768672" y="1878571"/>
                <a:chExt cx="547259" cy="609621"/>
              </a:xfrm>
            </p:grpSpPr>
            <p:sp>
              <p:nvSpPr>
                <p:cNvPr id="306" name="Google Shape;306;p2"/>
                <p:cNvSpPr/>
                <p:nvPr/>
              </p:nvSpPr>
              <p:spPr>
                <a:xfrm rot="-10380000">
                  <a:off x="4802271" y="1897244"/>
                  <a:ext cx="341441" cy="572275"/>
                </a:xfrm>
                <a:custGeom>
                  <a:avLst/>
                  <a:gdLst/>
                  <a:ahLst/>
                  <a:cxnLst/>
                  <a:rect l="l" t="t" r="r" b="b"/>
                  <a:pathLst>
                    <a:path w="462473" h="775132" extrusionOk="0">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rgbClr val="BFBFBF"/>
                </a:solidFill>
                <a:ln w="12700" cap="flat" cmpd="sng">
                  <a:solidFill>
                    <a:srgbClr val="A5A5A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07" name="Google Shape;307;p2"/>
                <p:cNvSpPr/>
                <p:nvPr/>
              </p:nvSpPr>
              <p:spPr>
                <a:xfrm rot="2337237">
                  <a:off x="5134487" y="1994694"/>
                  <a:ext cx="160694" cy="122843"/>
                </a:xfrm>
                <a:custGeom>
                  <a:avLst/>
                  <a:gdLst/>
                  <a:ahLst/>
                  <a:cxnLst/>
                  <a:rect l="l" t="t" r="r" b="b"/>
                  <a:pathLst>
                    <a:path w="217656" h="166388" extrusionOk="0">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sp>
            <p:nvSpPr>
              <p:cNvPr id="308" name="Google Shape;308;p2"/>
              <p:cNvSpPr/>
              <p:nvPr/>
            </p:nvSpPr>
            <p:spPr>
              <a:xfrm rot="10800000">
                <a:off x="2186635" y="-56577"/>
                <a:ext cx="643214" cy="2504922"/>
              </a:xfrm>
              <a:custGeom>
                <a:avLst/>
                <a:gdLst/>
                <a:ahLst/>
                <a:cxnLst/>
                <a:rect l="l" t="t" r="r" b="b"/>
                <a:pathLst>
                  <a:path w="643214" h="2504922" extrusionOk="0">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09" name="Google Shape;309;p2"/>
              <p:cNvPicPr preferRelativeResize="0"/>
              <p:nvPr/>
            </p:nvPicPr>
            <p:blipFill rotWithShape="1">
              <a:blip r:embed="rId3">
                <a:alphaModFix/>
              </a:blip>
              <a:srcRect/>
              <a:stretch/>
            </p:blipFill>
            <p:spPr>
              <a:xfrm>
                <a:off x="925903" y="2257689"/>
                <a:ext cx="2660463" cy="2037959"/>
              </a:xfrm>
              <a:prstGeom prst="rect">
                <a:avLst/>
              </a:prstGeom>
              <a:noFill/>
              <a:ln>
                <a:noFill/>
              </a:ln>
            </p:spPr>
          </p:pic>
        </p:grpSp>
        <p:grpSp>
          <p:nvGrpSpPr>
            <p:cNvPr id="310" name="Google Shape;310;p2"/>
            <p:cNvGrpSpPr/>
            <p:nvPr/>
          </p:nvGrpSpPr>
          <p:grpSpPr>
            <a:xfrm>
              <a:off x="5519089" y="0"/>
              <a:ext cx="1485041" cy="6101320"/>
              <a:chOff x="5519089" y="0"/>
              <a:chExt cx="1485041" cy="6101320"/>
            </a:xfrm>
          </p:grpSpPr>
          <p:grpSp>
            <p:nvGrpSpPr>
              <p:cNvPr id="311" name="Google Shape;311;p2"/>
              <p:cNvGrpSpPr/>
              <p:nvPr/>
            </p:nvGrpSpPr>
            <p:grpSpPr>
              <a:xfrm>
                <a:off x="5519089" y="4469518"/>
                <a:ext cx="1485041" cy="1631802"/>
                <a:chOff x="5519089" y="4469518"/>
                <a:chExt cx="1485041" cy="1631802"/>
              </a:xfrm>
            </p:grpSpPr>
            <p:sp>
              <p:nvSpPr>
                <p:cNvPr id="312" name="Google Shape;312;p2"/>
                <p:cNvSpPr/>
                <p:nvPr/>
              </p:nvSpPr>
              <p:spPr>
                <a:xfrm rot="536029">
                  <a:off x="6343989" y="4480259"/>
                  <a:ext cx="163022" cy="316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13" name="Google Shape;313;p2"/>
                <p:cNvGrpSpPr/>
                <p:nvPr/>
              </p:nvGrpSpPr>
              <p:grpSpPr>
                <a:xfrm rot="-9900000">
                  <a:off x="5655344" y="4752535"/>
                  <a:ext cx="1212531" cy="1212531"/>
                  <a:chOff x="7123973" y="1204727"/>
                  <a:chExt cx="252497" cy="252497"/>
                </a:xfrm>
              </p:grpSpPr>
              <p:grpSp>
                <p:nvGrpSpPr>
                  <p:cNvPr id="314" name="Google Shape;314;p2"/>
                  <p:cNvGrpSpPr/>
                  <p:nvPr/>
                </p:nvGrpSpPr>
                <p:grpSpPr>
                  <a:xfrm>
                    <a:off x="7123973" y="1204727"/>
                    <a:ext cx="252497" cy="252497"/>
                    <a:chOff x="4915373" y="1633391"/>
                    <a:chExt cx="342000" cy="342000"/>
                  </a:xfrm>
                </p:grpSpPr>
                <p:sp>
                  <p:nvSpPr>
                    <p:cNvPr id="315" name="Google Shape;315;p2"/>
                    <p:cNvSpPr/>
                    <p:nvPr/>
                  </p:nvSpPr>
                  <p:spPr>
                    <a:xfrm>
                      <a:off x="4915373" y="1633391"/>
                      <a:ext cx="342000" cy="3420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16" name="Google Shape;316;p2"/>
                    <p:cNvSpPr/>
                    <p:nvPr/>
                  </p:nvSpPr>
                  <p:spPr>
                    <a:xfrm>
                      <a:off x="4932040" y="1666488"/>
                      <a:ext cx="295795" cy="29579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17" name="Google Shape;317;p2"/>
                    <p:cNvSpPr/>
                    <p:nvPr/>
                  </p:nvSpPr>
                  <p:spPr>
                    <a:xfrm>
                      <a:off x="4970613" y="1724593"/>
                      <a:ext cx="207640" cy="207640"/>
                    </a:xfrm>
                    <a:prstGeom prst="ellipse">
                      <a:avLst/>
                    </a:prstGeom>
                    <a:solidFill>
                      <a:srgbClr val="D8D8D8"/>
                    </a:solidFill>
                    <a:ln w="15875"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sp>
                <p:nvSpPr>
                  <p:cNvPr id="318" name="Google Shape;318;p2"/>
                  <p:cNvSpPr/>
                  <p:nvPr/>
                </p:nvSpPr>
                <p:spPr>
                  <a:xfrm rot="-718093">
                    <a:off x="7167196" y="1276843"/>
                    <a:ext cx="152933" cy="152933"/>
                  </a:xfrm>
                  <a:prstGeom prst="chord">
                    <a:avLst>
                      <a:gd name="adj1" fmla="val 5070744"/>
                      <a:gd name="adj2" fmla="val 1620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19" name="Google Shape;319;p2"/>
                  <p:cNvSpPr/>
                  <p:nvPr/>
                </p:nvSpPr>
                <p:spPr>
                  <a:xfrm rot="-718093">
                    <a:off x="7167196" y="1276843"/>
                    <a:ext cx="152933" cy="152933"/>
                  </a:xfrm>
                  <a:prstGeom prst="chord">
                    <a:avLst>
                      <a:gd name="adj1" fmla="val 16204063"/>
                      <a:gd name="adj2" fmla="val 5391679"/>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grpSp>
          <p:sp>
            <p:nvSpPr>
              <p:cNvPr id="320" name="Google Shape;320;p2"/>
              <p:cNvSpPr/>
              <p:nvPr/>
            </p:nvSpPr>
            <p:spPr>
              <a:xfrm rot="10800000">
                <a:off x="6332106" y="0"/>
                <a:ext cx="648795" cy="4657780"/>
              </a:xfrm>
              <a:custGeom>
                <a:avLst/>
                <a:gdLst/>
                <a:ahLst/>
                <a:cxnLst/>
                <a:rect l="l" t="t" r="r" b="b"/>
                <a:pathLst>
                  <a:path w="648795" h="4388540" extrusionOk="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pic>
        <p:nvPicPr>
          <p:cNvPr id="321" name="Google Shape;321;p2" descr="gl.jpeg"/>
          <p:cNvPicPr preferRelativeResize="0"/>
          <p:nvPr/>
        </p:nvPicPr>
        <p:blipFill rotWithShape="1">
          <a:blip r:embed="rId4">
            <a:alphaModFix/>
          </a:blip>
          <a:srcRect/>
          <a:stretch/>
        </p:blipFill>
        <p:spPr>
          <a:xfrm>
            <a:off x="9908275" y="1"/>
            <a:ext cx="2283724" cy="1132764"/>
          </a:xfrm>
          <a:prstGeom prst="rect">
            <a:avLst/>
          </a:prstGeom>
          <a:noFill/>
          <a:ln>
            <a:noFill/>
          </a:ln>
        </p:spPr>
      </p:pic>
      <p:sp>
        <p:nvSpPr>
          <p:cNvPr id="37" name="TextBox 36">
            <a:extLst>
              <a:ext uri="{FF2B5EF4-FFF2-40B4-BE49-F238E27FC236}">
                <a16:creationId xmlns:a16="http://schemas.microsoft.com/office/drawing/2014/main" id="{CA70A63C-8838-4111-9343-926197608FA9}"/>
              </a:ext>
            </a:extLst>
          </p:cNvPr>
          <p:cNvSpPr txBox="1"/>
          <p:nvPr/>
        </p:nvSpPr>
        <p:spPr>
          <a:xfrm>
            <a:off x="11430000" y="6462344"/>
            <a:ext cx="662473" cy="307777"/>
          </a:xfrm>
          <a:prstGeom prst="rect">
            <a:avLst/>
          </a:prstGeom>
          <a:noFill/>
        </p:spPr>
        <p:txBody>
          <a:bodyPr wrap="square" rtlCol="0">
            <a:spAutoFit/>
          </a:bodyPr>
          <a:lstStyle/>
          <a:p>
            <a:pPr algn="ctr"/>
            <a:r>
              <a:rPr lang="en-IN"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
          <p:cNvSpPr txBox="1"/>
          <p:nvPr/>
        </p:nvSpPr>
        <p:spPr>
          <a:xfrm>
            <a:off x="3248165" y="0"/>
            <a:ext cx="4666905" cy="86177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5000" b="1">
                <a:solidFill>
                  <a:schemeClr val="dk2"/>
                </a:solidFill>
                <a:latin typeface="Calibri"/>
                <a:ea typeface="Calibri"/>
                <a:cs typeface="Calibri"/>
                <a:sym typeface="Calibri"/>
              </a:rPr>
              <a:t>Agenda</a:t>
            </a:r>
            <a:endParaRPr sz="5000" b="1">
              <a:solidFill>
                <a:schemeClr val="dk2"/>
              </a:solidFill>
              <a:latin typeface="Calibri"/>
              <a:ea typeface="Calibri"/>
              <a:cs typeface="Calibri"/>
              <a:sym typeface="Calibri"/>
            </a:endParaRPr>
          </a:p>
        </p:txBody>
      </p:sp>
      <p:sp>
        <p:nvSpPr>
          <p:cNvPr id="327" name="Google Shape;327;p3"/>
          <p:cNvSpPr/>
          <p:nvPr/>
        </p:nvSpPr>
        <p:spPr>
          <a:xfrm rot="10800000" flipH="1">
            <a:off x="5273462" y="5992740"/>
            <a:ext cx="5773999" cy="619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28" name="Google Shape;328;p3"/>
          <p:cNvSpPr/>
          <p:nvPr/>
        </p:nvSpPr>
        <p:spPr>
          <a:xfrm rot="10800000" flipH="1">
            <a:off x="4440979" y="5218206"/>
            <a:ext cx="6119519" cy="5928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29" name="Google Shape;329;p3"/>
          <p:cNvSpPr/>
          <p:nvPr/>
        </p:nvSpPr>
        <p:spPr>
          <a:xfrm rot="10800000" flipH="1">
            <a:off x="3593412" y="4478504"/>
            <a:ext cx="5803805" cy="592868"/>
          </a:xfrm>
          <a:prstGeom prst="rect">
            <a:avLst/>
          </a:prstGeom>
          <a:solidFill>
            <a:srgbClr val="9C9C9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30" name="Google Shape;330;p3"/>
          <p:cNvSpPr txBox="1"/>
          <p:nvPr/>
        </p:nvSpPr>
        <p:spPr>
          <a:xfrm>
            <a:off x="3986778" y="4479909"/>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06</a:t>
            </a:r>
            <a:endParaRPr sz="3600" b="1">
              <a:solidFill>
                <a:srgbClr val="262626"/>
              </a:solidFill>
              <a:latin typeface="Calibri"/>
              <a:ea typeface="Calibri"/>
              <a:cs typeface="Calibri"/>
              <a:sym typeface="Calibri"/>
            </a:endParaRPr>
          </a:p>
        </p:txBody>
      </p:sp>
      <p:sp>
        <p:nvSpPr>
          <p:cNvPr id="331" name="Google Shape;331;p3"/>
          <p:cNvSpPr txBox="1"/>
          <p:nvPr/>
        </p:nvSpPr>
        <p:spPr>
          <a:xfrm>
            <a:off x="4904485" y="5205122"/>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07</a:t>
            </a:r>
            <a:endParaRPr sz="3600" b="1">
              <a:solidFill>
                <a:srgbClr val="262626"/>
              </a:solidFill>
              <a:latin typeface="Calibri"/>
              <a:ea typeface="Calibri"/>
              <a:cs typeface="Calibri"/>
              <a:sym typeface="Calibri"/>
            </a:endParaRPr>
          </a:p>
        </p:txBody>
      </p:sp>
      <p:sp>
        <p:nvSpPr>
          <p:cNvPr id="332" name="Google Shape;332;p3"/>
          <p:cNvSpPr txBox="1"/>
          <p:nvPr/>
        </p:nvSpPr>
        <p:spPr>
          <a:xfrm>
            <a:off x="5736211" y="6006953"/>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08</a:t>
            </a:r>
            <a:endParaRPr sz="3600" b="1">
              <a:solidFill>
                <a:srgbClr val="262626"/>
              </a:solidFill>
              <a:latin typeface="Calibri"/>
              <a:ea typeface="Calibri"/>
              <a:cs typeface="Calibri"/>
              <a:sym typeface="Calibri"/>
            </a:endParaRPr>
          </a:p>
        </p:txBody>
      </p:sp>
      <p:sp>
        <p:nvSpPr>
          <p:cNvPr id="333" name="Google Shape;333;p3"/>
          <p:cNvSpPr txBox="1"/>
          <p:nvPr/>
        </p:nvSpPr>
        <p:spPr>
          <a:xfrm>
            <a:off x="5104412" y="4530037"/>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171616"/>
                </a:solidFill>
                <a:latin typeface="Calibri"/>
                <a:ea typeface="Calibri"/>
                <a:cs typeface="Calibri"/>
                <a:sym typeface="Calibri"/>
              </a:rPr>
              <a:t>Statistical Analysis</a:t>
            </a:r>
            <a:endParaRPr sz="2400" b="1">
              <a:solidFill>
                <a:srgbClr val="171616"/>
              </a:solidFill>
              <a:latin typeface="Calibri"/>
              <a:ea typeface="Calibri"/>
              <a:cs typeface="Calibri"/>
              <a:sym typeface="Calibri"/>
            </a:endParaRPr>
          </a:p>
        </p:txBody>
      </p:sp>
      <p:grpSp>
        <p:nvGrpSpPr>
          <p:cNvPr id="334" name="Google Shape;334;p3"/>
          <p:cNvGrpSpPr/>
          <p:nvPr/>
        </p:nvGrpSpPr>
        <p:grpSpPr>
          <a:xfrm>
            <a:off x="6007629" y="5297876"/>
            <a:ext cx="4254677" cy="760564"/>
            <a:chOff x="7615390" y="1736191"/>
            <a:chExt cx="4254677" cy="760564"/>
          </a:xfrm>
        </p:grpSpPr>
        <p:sp>
          <p:nvSpPr>
            <p:cNvPr id="335" name="Google Shape;335;p3"/>
            <p:cNvSpPr txBox="1"/>
            <p:nvPr/>
          </p:nvSpPr>
          <p:spPr>
            <a:xfrm>
              <a:off x="7875747" y="2219756"/>
              <a:ext cx="3994320" cy="276999"/>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None/>
              </a:pPr>
              <a:endParaRPr sz="1200">
                <a:solidFill>
                  <a:srgbClr val="262626"/>
                </a:solidFill>
                <a:latin typeface="Calibri"/>
                <a:ea typeface="Calibri"/>
                <a:cs typeface="Calibri"/>
                <a:sym typeface="Calibri"/>
              </a:endParaRPr>
            </a:p>
          </p:txBody>
        </p:sp>
        <p:sp>
          <p:nvSpPr>
            <p:cNvPr id="336" name="Google Shape;336;p3"/>
            <p:cNvSpPr txBox="1"/>
            <p:nvPr/>
          </p:nvSpPr>
          <p:spPr>
            <a:xfrm>
              <a:off x="7615390" y="1736191"/>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Model Evaluation</a:t>
              </a:r>
              <a:endParaRPr sz="2400" b="1">
                <a:solidFill>
                  <a:srgbClr val="262626"/>
                </a:solidFill>
                <a:latin typeface="Calibri"/>
                <a:ea typeface="Calibri"/>
                <a:cs typeface="Calibri"/>
                <a:sym typeface="Calibri"/>
              </a:endParaRPr>
            </a:p>
          </p:txBody>
        </p:sp>
      </p:grpSp>
      <p:sp>
        <p:nvSpPr>
          <p:cNvPr id="337" name="Google Shape;337;p3"/>
          <p:cNvSpPr/>
          <p:nvPr/>
        </p:nvSpPr>
        <p:spPr>
          <a:xfrm rot="10800000" flipH="1">
            <a:off x="231756" y="789993"/>
            <a:ext cx="5704810" cy="5928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38" name="Google Shape;338;p3"/>
          <p:cNvSpPr txBox="1"/>
          <p:nvPr/>
        </p:nvSpPr>
        <p:spPr>
          <a:xfrm>
            <a:off x="1051879" y="762423"/>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01</a:t>
            </a:r>
            <a:endParaRPr sz="3600" b="1">
              <a:solidFill>
                <a:srgbClr val="262626"/>
              </a:solidFill>
              <a:latin typeface="Calibri"/>
              <a:ea typeface="Calibri"/>
              <a:cs typeface="Calibri"/>
              <a:sym typeface="Calibri"/>
            </a:endParaRPr>
          </a:p>
        </p:txBody>
      </p:sp>
      <p:sp>
        <p:nvSpPr>
          <p:cNvPr id="339" name="Google Shape;339;p3"/>
          <p:cNvSpPr txBox="1"/>
          <p:nvPr/>
        </p:nvSpPr>
        <p:spPr>
          <a:xfrm>
            <a:off x="2119331" y="841948"/>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Data Description</a:t>
            </a:r>
            <a:endParaRPr sz="2400" b="1">
              <a:solidFill>
                <a:srgbClr val="262626"/>
              </a:solidFill>
              <a:latin typeface="Calibri"/>
              <a:ea typeface="Calibri"/>
              <a:cs typeface="Calibri"/>
              <a:sym typeface="Calibri"/>
            </a:endParaRPr>
          </a:p>
        </p:txBody>
      </p:sp>
      <p:sp>
        <p:nvSpPr>
          <p:cNvPr id="340" name="Google Shape;340;p3"/>
          <p:cNvSpPr/>
          <p:nvPr/>
        </p:nvSpPr>
        <p:spPr>
          <a:xfrm rot="10800000" flipH="1">
            <a:off x="985012" y="1527707"/>
            <a:ext cx="5689164" cy="592868"/>
          </a:xfrm>
          <a:prstGeom prst="rect">
            <a:avLst/>
          </a:prstGeom>
          <a:solidFill>
            <a:srgbClr val="F6AC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41" name="Google Shape;341;p3"/>
          <p:cNvSpPr txBox="1"/>
          <p:nvPr/>
        </p:nvSpPr>
        <p:spPr>
          <a:xfrm>
            <a:off x="1701934" y="1529111"/>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02</a:t>
            </a:r>
            <a:endParaRPr sz="3600" b="1">
              <a:solidFill>
                <a:srgbClr val="262626"/>
              </a:solidFill>
              <a:latin typeface="Calibri"/>
              <a:ea typeface="Calibri"/>
              <a:cs typeface="Calibri"/>
              <a:sym typeface="Calibri"/>
            </a:endParaRPr>
          </a:p>
        </p:txBody>
      </p:sp>
      <p:sp>
        <p:nvSpPr>
          <p:cNvPr id="342" name="Google Shape;342;p3"/>
          <p:cNvSpPr txBox="1"/>
          <p:nvPr/>
        </p:nvSpPr>
        <p:spPr>
          <a:xfrm>
            <a:off x="2749228" y="1593309"/>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Data Cleaning</a:t>
            </a:r>
            <a:endParaRPr sz="2400" b="1">
              <a:solidFill>
                <a:srgbClr val="262626"/>
              </a:solidFill>
              <a:latin typeface="Calibri"/>
              <a:ea typeface="Calibri"/>
              <a:cs typeface="Calibri"/>
              <a:sym typeface="Calibri"/>
            </a:endParaRPr>
          </a:p>
        </p:txBody>
      </p:sp>
      <p:sp>
        <p:nvSpPr>
          <p:cNvPr id="343" name="Google Shape;343;p3"/>
          <p:cNvSpPr/>
          <p:nvPr/>
        </p:nvSpPr>
        <p:spPr>
          <a:xfrm rot="10800000" flipH="1">
            <a:off x="1691743" y="2272139"/>
            <a:ext cx="5860718" cy="592868"/>
          </a:xfrm>
          <a:prstGeom prst="rect">
            <a:avLst/>
          </a:prstGeom>
          <a:solidFill>
            <a:srgbClr val="F5CA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44" name="Google Shape;344;p3"/>
          <p:cNvSpPr txBox="1"/>
          <p:nvPr/>
        </p:nvSpPr>
        <p:spPr>
          <a:xfrm>
            <a:off x="2341488" y="2244987"/>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03</a:t>
            </a:r>
            <a:endParaRPr sz="3600" b="1">
              <a:solidFill>
                <a:srgbClr val="262626"/>
              </a:solidFill>
              <a:latin typeface="Calibri"/>
              <a:ea typeface="Calibri"/>
              <a:cs typeface="Calibri"/>
              <a:sym typeface="Calibri"/>
            </a:endParaRPr>
          </a:p>
        </p:txBody>
      </p:sp>
      <p:grpSp>
        <p:nvGrpSpPr>
          <p:cNvPr id="345" name="Google Shape;345;p3"/>
          <p:cNvGrpSpPr/>
          <p:nvPr/>
        </p:nvGrpSpPr>
        <p:grpSpPr>
          <a:xfrm>
            <a:off x="3341959" y="2351809"/>
            <a:ext cx="4430418" cy="760564"/>
            <a:chOff x="7439649" y="1736191"/>
            <a:chExt cx="4430418" cy="760564"/>
          </a:xfrm>
        </p:grpSpPr>
        <p:sp>
          <p:nvSpPr>
            <p:cNvPr id="346" name="Google Shape;346;p3"/>
            <p:cNvSpPr txBox="1"/>
            <p:nvPr/>
          </p:nvSpPr>
          <p:spPr>
            <a:xfrm>
              <a:off x="7875747" y="2219756"/>
              <a:ext cx="3994320" cy="276999"/>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None/>
              </a:pPr>
              <a:endParaRPr sz="1200">
                <a:solidFill>
                  <a:srgbClr val="262626"/>
                </a:solidFill>
                <a:latin typeface="Arial"/>
                <a:ea typeface="Arial"/>
                <a:cs typeface="Arial"/>
                <a:sym typeface="Arial"/>
              </a:endParaRPr>
            </a:p>
          </p:txBody>
        </p:sp>
        <p:sp>
          <p:nvSpPr>
            <p:cNvPr id="347" name="Google Shape;347;p3"/>
            <p:cNvSpPr txBox="1"/>
            <p:nvPr/>
          </p:nvSpPr>
          <p:spPr>
            <a:xfrm>
              <a:off x="7439649" y="1736191"/>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Exploratory Data Analysis</a:t>
              </a:r>
              <a:endParaRPr sz="2400" b="1">
                <a:solidFill>
                  <a:srgbClr val="262626"/>
                </a:solidFill>
                <a:latin typeface="Calibri"/>
                <a:ea typeface="Calibri"/>
                <a:cs typeface="Calibri"/>
                <a:sym typeface="Calibri"/>
              </a:endParaRPr>
            </a:p>
          </p:txBody>
        </p:sp>
      </p:grpSp>
      <p:sp>
        <p:nvSpPr>
          <p:cNvPr id="348" name="Google Shape;348;p3"/>
          <p:cNvSpPr/>
          <p:nvPr/>
        </p:nvSpPr>
        <p:spPr>
          <a:xfrm rot="10800000" flipH="1">
            <a:off x="2215734" y="3002927"/>
            <a:ext cx="5673932" cy="592868"/>
          </a:xfrm>
          <a:prstGeom prst="rect">
            <a:avLst/>
          </a:prstGeom>
          <a:solidFill>
            <a:srgbClr val="F6EC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49" name="Google Shape;349;p3"/>
          <p:cNvSpPr txBox="1"/>
          <p:nvPr/>
        </p:nvSpPr>
        <p:spPr>
          <a:xfrm>
            <a:off x="2733702" y="2976196"/>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04</a:t>
            </a:r>
            <a:endParaRPr sz="3600" b="1">
              <a:solidFill>
                <a:srgbClr val="262626"/>
              </a:solidFill>
              <a:latin typeface="Calibri"/>
              <a:ea typeface="Calibri"/>
              <a:cs typeface="Calibri"/>
              <a:sym typeface="Calibri"/>
            </a:endParaRPr>
          </a:p>
        </p:txBody>
      </p:sp>
      <p:sp>
        <p:nvSpPr>
          <p:cNvPr id="350" name="Google Shape;350;p3"/>
          <p:cNvSpPr txBox="1"/>
          <p:nvPr/>
        </p:nvSpPr>
        <p:spPr>
          <a:xfrm>
            <a:off x="3872332" y="3054460"/>
            <a:ext cx="3994320" cy="467571"/>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Feature Engineering</a:t>
            </a:r>
            <a:endParaRPr sz="2400" b="1">
              <a:solidFill>
                <a:srgbClr val="262626"/>
              </a:solidFill>
              <a:latin typeface="Calibri"/>
              <a:ea typeface="Calibri"/>
              <a:cs typeface="Calibri"/>
              <a:sym typeface="Calibri"/>
            </a:endParaRPr>
          </a:p>
        </p:txBody>
      </p:sp>
      <p:sp>
        <p:nvSpPr>
          <p:cNvPr id="351" name="Google Shape;351;p3"/>
          <p:cNvSpPr txBox="1"/>
          <p:nvPr/>
        </p:nvSpPr>
        <p:spPr>
          <a:xfrm>
            <a:off x="6852758" y="6099354"/>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262626"/>
                </a:solidFill>
                <a:latin typeface="Calibri"/>
                <a:ea typeface="Calibri"/>
                <a:cs typeface="Calibri"/>
                <a:sym typeface="Calibri"/>
              </a:rPr>
              <a:t>Conclusion</a:t>
            </a:r>
            <a:endParaRPr sz="2400" b="1">
              <a:solidFill>
                <a:srgbClr val="262626"/>
              </a:solidFill>
              <a:latin typeface="Calibri"/>
              <a:ea typeface="Calibri"/>
              <a:cs typeface="Calibri"/>
              <a:sym typeface="Calibri"/>
            </a:endParaRPr>
          </a:p>
        </p:txBody>
      </p:sp>
      <p:sp>
        <p:nvSpPr>
          <p:cNvPr id="352" name="Google Shape;352;p3"/>
          <p:cNvSpPr/>
          <p:nvPr/>
        </p:nvSpPr>
        <p:spPr>
          <a:xfrm flipH="1">
            <a:off x="3013845" y="3736898"/>
            <a:ext cx="5711484" cy="592868"/>
          </a:xfrm>
          <a:prstGeom prst="rect">
            <a:avLst/>
          </a:prstGeom>
          <a:solidFill>
            <a:srgbClr val="CEE3DD"/>
          </a:solidFill>
          <a:ln w="12700" cap="flat" cmpd="sng">
            <a:solidFill>
              <a:srgbClr val="F8C7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171616"/>
              </a:solidFill>
              <a:latin typeface="Arial"/>
              <a:ea typeface="Arial"/>
              <a:cs typeface="Arial"/>
              <a:sym typeface="Arial"/>
            </a:endParaRPr>
          </a:p>
        </p:txBody>
      </p:sp>
      <p:sp>
        <p:nvSpPr>
          <p:cNvPr id="353" name="Google Shape;353;p3"/>
          <p:cNvSpPr txBox="1"/>
          <p:nvPr/>
        </p:nvSpPr>
        <p:spPr>
          <a:xfrm>
            <a:off x="3447795" y="3751531"/>
            <a:ext cx="981106" cy="646331"/>
          </a:xfrm>
          <a:prstGeom prst="rect">
            <a:avLst/>
          </a:prstGeom>
          <a:noFill/>
          <a:ln>
            <a:noFill/>
          </a:ln>
        </p:spPr>
        <p:txBody>
          <a:bodyPr spcFirstLastPara="1" wrap="square" lIns="108000" tIns="45700" rIns="108000" bIns="45700" anchor="t" anchorCtr="0">
            <a:spAutoFit/>
          </a:bodyPr>
          <a:lstStyle/>
          <a:p>
            <a:pPr marL="0" marR="0" lvl="0" indent="0" algn="ctr" rtl="0">
              <a:spcBef>
                <a:spcPts val="0"/>
              </a:spcBef>
              <a:spcAft>
                <a:spcPts val="0"/>
              </a:spcAft>
              <a:buNone/>
            </a:pPr>
            <a:r>
              <a:rPr lang="en-US" sz="3600" b="1">
                <a:solidFill>
                  <a:srgbClr val="262626"/>
                </a:solidFill>
                <a:latin typeface="Calibri"/>
                <a:ea typeface="Calibri"/>
                <a:cs typeface="Calibri"/>
                <a:sym typeface="Calibri"/>
              </a:rPr>
              <a:t>05</a:t>
            </a:r>
            <a:endParaRPr sz="3600" b="1">
              <a:solidFill>
                <a:srgbClr val="262626"/>
              </a:solidFill>
              <a:latin typeface="Calibri"/>
              <a:ea typeface="Calibri"/>
              <a:cs typeface="Calibri"/>
              <a:sym typeface="Calibri"/>
            </a:endParaRPr>
          </a:p>
        </p:txBody>
      </p:sp>
      <p:sp>
        <p:nvSpPr>
          <p:cNvPr id="354" name="Google Shape;354;p3"/>
          <p:cNvSpPr txBox="1"/>
          <p:nvPr/>
        </p:nvSpPr>
        <p:spPr>
          <a:xfrm>
            <a:off x="4640981" y="3820626"/>
            <a:ext cx="3994320" cy="461665"/>
          </a:xfrm>
          <a:prstGeom prst="rect">
            <a:avLst/>
          </a:prstGeom>
          <a:noFill/>
          <a:ln>
            <a:noFill/>
          </a:ln>
        </p:spPr>
        <p:txBody>
          <a:bodyPr spcFirstLastPara="1" wrap="square" lIns="108000" tIns="45700" rIns="108000" bIns="45700" anchor="t" anchorCtr="0">
            <a:spAutoFit/>
          </a:bodyPr>
          <a:lstStyle/>
          <a:p>
            <a:pPr marL="0" marR="0" lvl="0" indent="0" algn="l" rtl="0">
              <a:spcBef>
                <a:spcPts val="0"/>
              </a:spcBef>
              <a:spcAft>
                <a:spcPts val="0"/>
              </a:spcAft>
              <a:buNone/>
            </a:pPr>
            <a:r>
              <a:rPr lang="en-US" sz="2400" b="1">
                <a:solidFill>
                  <a:srgbClr val="171616"/>
                </a:solidFill>
                <a:latin typeface="Calibri"/>
                <a:ea typeface="Calibri"/>
                <a:cs typeface="Calibri"/>
                <a:sym typeface="Calibri"/>
              </a:rPr>
              <a:t>Feature Selection</a:t>
            </a:r>
            <a:endParaRPr sz="2400" b="1">
              <a:solidFill>
                <a:srgbClr val="171616"/>
              </a:solidFill>
              <a:latin typeface="Calibri"/>
              <a:ea typeface="Calibri"/>
              <a:cs typeface="Calibri"/>
              <a:sym typeface="Calibri"/>
            </a:endParaRPr>
          </a:p>
        </p:txBody>
      </p:sp>
      <p:sp>
        <p:nvSpPr>
          <p:cNvPr id="355" name="Google Shape;355;p3"/>
          <p:cNvSpPr/>
          <p:nvPr/>
        </p:nvSpPr>
        <p:spPr>
          <a:xfrm>
            <a:off x="491319" y="3330054"/>
            <a:ext cx="2388359" cy="3295934"/>
          </a:xfrm>
          <a:custGeom>
            <a:avLst/>
            <a:gdLst/>
            <a:ahLst/>
            <a:cxnLst/>
            <a:rect l="l" t="t" r="r" b="b"/>
            <a:pathLst>
              <a:path w="5132900" h="6860649" extrusionOk="0">
                <a:moveTo>
                  <a:pt x="5125717" y="5988970"/>
                </a:moveTo>
                <a:cubicBezTo>
                  <a:pt x="5118827" y="5978635"/>
                  <a:pt x="5106372" y="5973600"/>
                  <a:pt x="5094182" y="5972805"/>
                </a:cubicBezTo>
                <a:cubicBezTo>
                  <a:pt x="5067418" y="5970686"/>
                  <a:pt x="5040919" y="5978370"/>
                  <a:pt x="5014420" y="5975455"/>
                </a:cubicBezTo>
                <a:cubicBezTo>
                  <a:pt x="4952676" y="5968300"/>
                  <a:pt x="4890668" y="5960616"/>
                  <a:pt x="4829985" y="5945246"/>
                </a:cubicBezTo>
                <a:cubicBezTo>
                  <a:pt x="4781492" y="5931996"/>
                  <a:pt x="4731673" y="5922192"/>
                  <a:pt x="4685829" y="5901257"/>
                </a:cubicBezTo>
                <a:cubicBezTo>
                  <a:pt x="4650850" y="5885358"/>
                  <a:pt x="4622496" y="5857533"/>
                  <a:pt x="4604212" y="5823879"/>
                </a:cubicBezTo>
                <a:cubicBezTo>
                  <a:pt x="4588047" y="5793935"/>
                  <a:pt x="4570558" y="5764521"/>
                  <a:pt x="4557573" y="5732987"/>
                </a:cubicBezTo>
                <a:cubicBezTo>
                  <a:pt x="4547238" y="5709138"/>
                  <a:pt x="4539024" y="5684494"/>
                  <a:pt x="4529484" y="5660379"/>
                </a:cubicBezTo>
                <a:cubicBezTo>
                  <a:pt x="4525774" y="5650045"/>
                  <a:pt x="4516234" y="5643155"/>
                  <a:pt x="4511464" y="5633615"/>
                </a:cubicBezTo>
                <a:cubicBezTo>
                  <a:pt x="4510139" y="5608176"/>
                  <a:pt x="4513849" y="5582472"/>
                  <a:pt x="4514909" y="5557032"/>
                </a:cubicBezTo>
                <a:cubicBezTo>
                  <a:pt x="4519944" y="5489725"/>
                  <a:pt x="4517559" y="5422416"/>
                  <a:pt x="4515704" y="5355373"/>
                </a:cubicBezTo>
                <a:cubicBezTo>
                  <a:pt x="4513054" y="5274816"/>
                  <a:pt x="4508814" y="5194523"/>
                  <a:pt x="4501925" y="5114230"/>
                </a:cubicBezTo>
                <a:cubicBezTo>
                  <a:pt x="4490000" y="4987564"/>
                  <a:pt x="4472776" y="4861428"/>
                  <a:pt x="4455021" y="4735291"/>
                </a:cubicBezTo>
                <a:cubicBezTo>
                  <a:pt x="4444686" y="4666128"/>
                  <a:pt x="4434882" y="4596965"/>
                  <a:pt x="4420572" y="4528597"/>
                </a:cubicBezTo>
                <a:cubicBezTo>
                  <a:pt x="4416862" y="4509518"/>
                  <a:pt x="4409177" y="4491763"/>
                  <a:pt x="4401228" y="4474274"/>
                </a:cubicBezTo>
                <a:cubicBezTo>
                  <a:pt x="4383473" y="4435320"/>
                  <a:pt x="4354324" y="4402991"/>
                  <a:pt x="4321995" y="4375962"/>
                </a:cubicBezTo>
                <a:cubicBezTo>
                  <a:pt x="4281186" y="4343368"/>
                  <a:pt x="4235078" y="4317398"/>
                  <a:pt x="4187379" y="4296464"/>
                </a:cubicBezTo>
                <a:cubicBezTo>
                  <a:pt x="4129875" y="4271025"/>
                  <a:pt x="4066542" y="4264930"/>
                  <a:pt x="4005064" y="4256450"/>
                </a:cubicBezTo>
                <a:cubicBezTo>
                  <a:pt x="3965315" y="4252741"/>
                  <a:pt x="3926362" y="4243731"/>
                  <a:pt x="3887407" y="4236576"/>
                </a:cubicBezTo>
                <a:cubicBezTo>
                  <a:pt x="3850573" y="4228361"/>
                  <a:pt x="3812945" y="4221736"/>
                  <a:pt x="3777701" y="4207957"/>
                </a:cubicBezTo>
                <a:cubicBezTo>
                  <a:pt x="3745637" y="4194442"/>
                  <a:pt x="3731062" y="4160788"/>
                  <a:pt x="3709598" y="4135879"/>
                </a:cubicBezTo>
                <a:cubicBezTo>
                  <a:pt x="3663754" y="4084470"/>
                  <a:pt x="3618705" y="4032532"/>
                  <a:pt x="3571272" y="3982448"/>
                </a:cubicBezTo>
                <a:cubicBezTo>
                  <a:pt x="3549807" y="3959924"/>
                  <a:pt x="3528078" y="3937134"/>
                  <a:pt x="3502904" y="3919115"/>
                </a:cubicBezTo>
                <a:cubicBezTo>
                  <a:pt x="3464745" y="3890496"/>
                  <a:pt x="3420491" y="3871946"/>
                  <a:pt x="3379153" y="3848892"/>
                </a:cubicBezTo>
                <a:cubicBezTo>
                  <a:pt x="3342583" y="3828487"/>
                  <a:pt x="3304689" y="3809673"/>
                  <a:pt x="3263881" y="3799604"/>
                </a:cubicBezTo>
                <a:cubicBezTo>
                  <a:pt x="3243741" y="3794039"/>
                  <a:pt x="3222807" y="3794569"/>
                  <a:pt x="3202402" y="3794304"/>
                </a:cubicBezTo>
                <a:cubicBezTo>
                  <a:pt x="3101705" y="3795363"/>
                  <a:pt x="3001008" y="3804373"/>
                  <a:pt x="2900311" y="3800663"/>
                </a:cubicBezTo>
                <a:cubicBezTo>
                  <a:pt x="2876197" y="3799073"/>
                  <a:pt x="2851818" y="3798013"/>
                  <a:pt x="2828763" y="3790329"/>
                </a:cubicBezTo>
                <a:cubicBezTo>
                  <a:pt x="2815249" y="3786089"/>
                  <a:pt x="2809154" y="3771249"/>
                  <a:pt x="2808094" y="3758530"/>
                </a:cubicBezTo>
                <a:cubicBezTo>
                  <a:pt x="2806239" y="3732295"/>
                  <a:pt x="2813659" y="3706856"/>
                  <a:pt x="2818429" y="3681417"/>
                </a:cubicBezTo>
                <a:cubicBezTo>
                  <a:pt x="2825584" y="3646703"/>
                  <a:pt x="2830088" y="3610134"/>
                  <a:pt x="2820284" y="3575420"/>
                </a:cubicBezTo>
                <a:cubicBezTo>
                  <a:pt x="2809684" y="3531166"/>
                  <a:pt x="2786630" y="3491153"/>
                  <a:pt x="2763310" y="3452729"/>
                </a:cubicBezTo>
                <a:cubicBezTo>
                  <a:pt x="2744761" y="3422519"/>
                  <a:pt x="2730186" y="3390455"/>
                  <a:pt x="2714287" y="3359186"/>
                </a:cubicBezTo>
                <a:cubicBezTo>
                  <a:pt x="2680103" y="3290553"/>
                  <a:pt x="2643004" y="3223510"/>
                  <a:pt x="2612530" y="3153287"/>
                </a:cubicBezTo>
                <a:cubicBezTo>
                  <a:pt x="2602990" y="3133943"/>
                  <a:pt x="2606170" y="3111683"/>
                  <a:pt x="2609615" y="3091544"/>
                </a:cubicBezTo>
                <a:cubicBezTo>
                  <a:pt x="2612265" y="3075645"/>
                  <a:pt x="2614120" y="3057095"/>
                  <a:pt x="2602725" y="3044110"/>
                </a:cubicBezTo>
                <a:cubicBezTo>
                  <a:pt x="2591595" y="3030331"/>
                  <a:pt x="2572781" y="3029271"/>
                  <a:pt x="2557676" y="3022911"/>
                </a:cubicBezTo>
                <a:cubicBezTo>
                  <a:pt x="2552907" y="3021321"/>
                  <a:pt x="2550257" y="3016816"/>
                  <a:pt x="2550522" y="3011781"/>
                </a:cubicBezTo>
                <a:cubicBezTo>
                  <a:pt x="2548667" y="2978128"/>
                  <a:pt x="2552377" y="2944473"/>
                  <a:pt x="2556086" y="2911084"/>
                </a:cubicBezTo>
                <a:cubicBezTo>
                  <a:pt x="2562976" y="2861796"/>
                  <a:pt x="2570926" y="2811977"/>
                  <a:pt x="2591595" y="2766399"/>
                </a:cubicBezTo>
                <a:cubicBezTo>
                  <a:pt x="2599810" y="2747584"/>
                  <a:pt x="2614385" y="2732215"/>
                  <a:pt x="2632669" y="2722410"/>
                </a:cubicBezTo>
                <a:cubicBezTo>
                  <a:pt x="2677983" y="2698031"/>
                  <a:pt x="2730186" y="2693791"/>
                  <a:pt x="2779210" y="2681071"/>
                </a:cubicBezTo>
                <a:cubicBezTo>
                  <a:pt x="2794049" y="2677096"/>
                  <a:pt x="2811009" y="2671001"/>
                  <a:pt x="2817369" y="2655632"/>
                </a:cubicBezTo>
                <a:cubicBezTo>
                  <a:pt x="2830088" y="2627013"/>
                  <a:pt x="2829559" y="2594419"/>
                  <a:pt x="2825053" y="2563945"/>
                </a:cubicBezTo>
                <a:cubicBezTo>
                  <a:pt x="2829823" y="2555730"/>
                  <a:pt x="2828763" y="2545925"/>
                  <a:pt x="2828234" y="2536915"/>
                </a:cubicBezTo>
                <a:cubicBezTo>
                  <a:pt x="2826378" y="2519956"/>
                  <a:pt x="2825053" y="2502466"/>
                  <a:pt x="2818164" y="2486832"/>
                </a:cubicBezTo>
                <a:cubicBezTo>
                  <a:pt x="2815779" y="2479677"/>
                  <a:pt x="2811009" y="2471197"/>
                  <a:pt x="2814454" y="2463777"/>
                </a:cubicBezTo>
                <a:cubicBezTo>
                  <a:pt x="2825584" y="2456623"/>
                  <a:pt x="2839628" y="2455298"/>
                  <a:pt x="2852083" y="2451058"/>
                </a:cubicBezTo>
                <a:cubicBezTo>
                  <a:pt x="2866657" y="2446288"/>
                  <a:pt x="2883352" y="2440988"/>
                  <a:pt x="2891302" y="2426943"/>
                </a:cubicBezTo>
                <a:cubicBezTo>
                  <a:pt x="2898457" y="2414489"/>
                  <a:pt x="2893422" y="2399914"/>
                  <a:pt x="2888122" y="2387725"/>
                </a:cubicBezTo>
                <a:cubicBezTo>
                  <a:pt x="2874342" y="2358575"/>
                  <a:pt x="2854733" y="2332606"/>
                  <a:pt x="2838568" y="2304782"/>
                </a:cubicBezTo>
                <a:cubicBezTo>
                  <a:pt x="2829823" y="2292063"/>
                  <a:pt x="2827438" y="2276428"/>
                  <a:pt x="2829294" y="2261323"/>
                </a:cubicBezTo>
                <a:cubicBezTo>
                  <a:pt x="2832208" y="2236679"/>
                  <a:pt x="2830619" y="2211770"/>
                  <a:pt x="2829559" y="2187125"/>
                </a:cubicBezTo>
                <a:cubicBezTo>
                  <a:pt x="2828234" y="2163011"/>
                  <a:pt x="2822669" y="2138897"/>
                  <a:pt x="2811009" y="2117697"/>
                </a:cubicBezTo>
                <a:cubicBezTo>
                  <a:pt x="2805709" y="2107363"/>
                  <a:pt x="2799879" y="2097293"/>
                  <a:pt x="2793785" y="2087223"/>
                </a:cubicBezTo>
                <a:cubicBezTo>
                  <a:pt x="2787955" y="2077154"/>
                  <a:pt x="2782125" y="2067084"/>
                  <a:pt x="2777355" y="2056484"/>
                </a:cubicBezTo>
                <a:cubicBezTo>
                  <a:pt x="2768610" y="2040055"/>
                  <a:pt x="2758011" y="2026805"/>
                  <a:pt x="2752711" y="2010641"/>
                </a:cubicBezTo>
                <a:cubicBezTo>
                  <a:pt x="2750061" y="1994741"/>
                  <a:pt x="2768610" y="1994741"/>
                  <a:pt x="2776560" y="2000041"/>
                </a:cubicBezTo>
                <a:cubicBezTo>
                  <a:pt x="2747411" y="1978842"/>
                  <a:pt x="2715612" y="1957642"/>
                  <a:pt x="2694412" y="1928493"/>
                </a:cubicBezTo>
                <a:cubicBezTo>
                  <a:pt x="2715612" y="1941743"/>
                  <a:pt x="2734161" y="1957642"/>
                  <a:pt x="2755361" y="1968242"/>
                </a:cubicBezTo>
                <a:cubicBezTo>
                  <a:pt x="2720912" y="1949692"/>
                  <a:pt x="2699712" y="1915243"/>
                  <a:pt x="2662613" y="1899344"/>
                </a:cubicBezTo>
                <a:lnTo>
                  <a:pt x="2662613" y="1901994"/>
                </a:lnTo>
                <a:cubicBezTo>
                  <a:pt x="2652014" y="1888744"/>
                  <a:pt x="2636114" y="1880794"/>
                  <a:pt x="2628164" y="1864895"/>
                </a:cubicBezTo>
                <a:cubicBezTo>
                  <a:pt x="2636114" y="1872845"/>
                  <a:pt x="2644064" y="1878144"/>
                  <a:pt x="2646714" y="1888744"/>
                </a:cubicBezTo>
                <a:cubicBezTo>
                  <a:pt x="2649364" y="1883444"/>
                  <a:pt x="2644064" y="1880794"/>
                  <a:pt x="2644064" y="1878144"/>
                </a:cubicBezTo>
                <a:cubicBezTo>
                  <a:pt x="2675863" y="1888744"/>
                  <a:pt x="2694412" y="1920543"/>
                  <a:pt x="2723562" y="1936443"/>
                </a:cubicBezTo>
                <a:cubicBezTo>
                  <a:pt x="2686463" y="1912593"/>
                  <a:pt x="2657314" y="1878144"/>
                  <a:pt x="2614915" y="1859595"/>
                </a:cubicBezTo>
                <a:cubicBezTo>
                  <a:pt x="2612265" y="1864895"/>
                  <a:pt x="2614915" y="1870195"/>
                  <a:pt x="2620215" y="1872845"/>
                </a:cubicBezTo>
                <a:cubicBezTo>
                  <a:pt x="2620215" y="1862245"/>
                  <a:pt x="2599015" y="1862245"/>
                  <a:pt x="2606965" y="1846345"/>
                </a:cubicBezTo>
                <a:cubicBezTo>
                  <a:pt x="2625514" y="1859595"/>
                  <a:pt x="2644064" y="1872845"/>
                  <a:pt x="2659963" y="1888744"/>
                </a:cubicBezTo>
                <a:cubicBezTo>
                  <a:pt x="2641414" y="1870195"/>
                  <a:pt x="2625514" y="1848995"/>
                  <a:pt x="2599015" y="1846345"/>
                </a:cubicBezTo>
                <a:cubicBezTo>
                  <a:pt x="2601665" y="1854295"/>
                  <a:pt x="2606965" y="1859595"/>
                  <a:pt x="2612265" y="1867545"/>
                </a:cubicBezTo>
                <a:cubicBezTo>
                  <a:pt x="2609615" y="1862245"/>
                  <a:pt x="2606965" y="1856945"/>
                  <a:pt x="2604315" y="1851645"/>
                </a:cubicBezTo>
                <a:cubicBezTo>
                  <a:pt x="2638764" y="1851645"/>
                  <a:pt x="2662613" y="1886094"/>
                  <a:pt x="2689113" y="1904644"/>
                </a:cubicBezTo>
                <a:cubicBezTo>
                  <a:pt x="2662613" y="1886094"/>
                  <a:pt x="2636114" y="1846345"/>
                  <a:pt x="2599015" y="1851645"/>
                </a:cubicBezTo>
                <a:cubicBezTo>
                  <a:pt x="2604315" y="1854295"/>
                  <a:pt x="2604315" y="1859595"/>
                  <a:pt x="2606965" y="1864895"/>
                </a:cubicBezTo>
                <a:cubicBezTo>
                  <a:pt x="2596365" y="1856945"/>
                  <a:pt x="2593715" y="1843695"/>
                  <a:pt x="2585766" y="1833096"/>
                </a:cubicBezTo>
                <a:cubicBezTo>
                  <a:pt x="2591065" y="1841046"/>
                  <a:pt x="2599015" y="1851645"/>
                  <a:pt x="2606965" y="1859595"/>
                </a:cubicBezTo>
                <a:cubicBezTo>
                  <a:pt x="2599015" y="1848995"/>
                  <a:pt x="2588416" y="1841046"/>
                  <a:pt x="2583116" y="1827796"/>
                </a:cubicBezTo>
                <a:cubicBezTo>
                  <a:pt x="2583116" y="1835746"/>
                  <a:pt x="2588416" y="1843695"/>
                  <a:pt x="2593715" y="1848995"/>
                </a:cubicBezTo>
                <a:cubicBezTo>
                  <a:pt x="2588416" y="1843695"/>
                  <a:pt x="2588416" y="1833096"/>
                  <a:pt x="2583116" y="1827796"/>
                </a:cubicBezTo>
                <a:cubicBezTo>
                  <a:pt x="2569866" y="1819846"/>
                  <a:pt x="2575166" y="1838396"/>
                  <a:pt x="2575166" y="1843695"/>
                </a:cubicBezTo>
                <a:cubicBezTo>
                  <a:pt x="2575166" y="1838396"/>
                  <a:pt x="2572516" y="1830446"/>
                  <a:pt x="2577816" y="1830446"/>
                </a:cubicBezTo>
                <a:cubicBezTo>
                  <a:pt x="2591065" y="1830446"/>
                  <a:pt x="2585766" y="1851645"/>
                  <a:pt x="2596365" y="1856945"/>
                </a:cubicBezTo>
                <a:cubicBezTo>
                  <a:pt x="2593715" y="1848995"/>
                  <a:pt x="2580466" y="1841046"/>
                  <a:pt x="2588416" y="1838396"/>
                </a:cubicBezTo>
                <a:cubicBezTo>
                  <a:pt x="2606965" y="1819846"/>
                  <a:pt x="2622865" y="1848995"/>
                  <a:pt x="2641414" y="1859595"/>
                </a:cubicBezTo>
                <a:cubicBezTo>
                  <a:pt x="2625514" y="1848995"/>
                  <a:pt x="2604315" y="1822496"/>
                  <a:pt x="2585766" y="1835746"/>
                </a:cubicBezTo>
                <a:cubicBezTo>
                  <a:pt x="2580466" y="1838396"/>
                  <a:pt x="2588416" y="1848995"/>
                  <a:pt x="2591065" y="1856945"/>
                </a:cubicBezTo>
                <a:cubicBezTo>
                  <a:pt x="2583116" y="1827796"/>
                  <a:pt x="2559266" y="1819846"/>
                  <a:pt x="2535417" y="1835746"/>
                </a:cubicBezTo>
                <a:cubicBezTo>
                  <a:pt x="2553967" y="1822496"/>
                  <a:pt x="2583116" y="1825146"/>
                  <a:pt x="2580466" y="1854295"/>
                </a:cubicBezTo>
                <a:cubicBezTo>
                  <a:pt x="2575166" y="1846345"/>
                  <a:pt x="2580466" y="1830446"/>
                  <a:pt x="2569866" y="1825146"/>
                </a:cubicBezTo>
                <a:cubicBezTo>
                  <a:pt x="2564566" y="1825146"/>
                  <a:pt x="2559266" y="1830446"/>
                  <a:pt x="2556616" y="1835746"/>
                </a:cubicBezTo>
                <a:cubicBezTo>
                  <a:pt x="2559266" y="1827796"/>
                  <a:pt x="2569866" y="1819846"/>
                  <a:pt x="2575166" y="1827796"/>
                </a:cubicBezTo>
                <a:cubicBezTo>
                  <a:pt x="2577816" y="1835746"/>
                  <a:pt x="2572516" y="1843695"/>
                  <a:pt x="2577816" y="1851645"/>
                </a:cubicBezTo>
                <a:cubicBezTo>
                  <a:pt x="2577816" y="1817196"/>
                  <a:pt x="2538067" y="1817196"/>
                  <a:pt x="2516868" y="1833096"/>
                </a:cubicBezTo>
                <a:cubicBezTo>
                  <a:pt x="2540717" y="1819846"/>
                  <a:pt x="2580466" y="1819846"/>
                  <a:pt x="2585766" y="1854295"/>
                </a:cubicBezTo>
                <a:cubicBezTo>
                  <a:pt x="2585766" y="1846345"/>
                  <a:pt x="2569866" y="1835746"/>
                  <a:pt x="2583116" y="1827796"/>
                </a:cubicBezTo>
                <a:cubicBezTo>
                  <a:pt x="2596365" y="1822496"/>
                  <a:pt x="2604315" y="1838396"/>
                  <a:pt x="2612265" y="1846345"/>
                </a:cubicBezTo>
                <a:cubicBezTo>
                  <a:pt x="2601665" y="1843695"/>
                  <a:pt x="2593715" y="1817196"/>
                  <a:pt x="2580466" y="1833096"/>
                </a:cubicBezTo>
                <a:cubicBezTo>
                  <a:pt x="2575166" y="1841046"/>
                  <a:pt x="2585766" y="1846345"/>
                  <a:pt x="2583116" y="1854295"/>
                </a:cubicBezTo>
                <a:cubicBezTo>
                  <a:pt x="2580466" y="1809246"/>
                  <a:pt x="2532767" y="1825146"/>
                  <a:pt x="2503618" y="1830446"/>
                </a:cubicBezTo>
                <a:cubicBezTo>
                  <a:pt x="2524817" y="1827796"/>
                  <a:pt x="2548667" y="1817196"/>
                  <a:pt x="2569866" y="1827796"/>
                </a:cubicBezTo>
                <a:cubicBezTo>
                  <a:pt x="2577816" y="1833096"/>
                  <a:pt x="2567216" y="1843695"/>
                  <a:pt x="2572516" y="1851645"/>
                </a:cubicBezTo>
                <a:cubicBezTo>
                  <a:pt x="2572516" y="1843695"/>
                  <a:pt x="2577816" y="1819846"/>
                  <a:pt x="2559266" y="1822496"/>
                </a:cubicBezTo>
                <a:cubicBezTo>
                  <a:pt x="2553967" y="1825146"/>
                  <a:pt x="2546017" y="1827796"/>
                  <a:pt x="2540717" y="1830446"/>
                </a:cubicBezTo>
                <a:cubicBezTo>
                  <a:pt x="2548667" y="1827796"/>
                  <a:pt x="2556616" y="1817196"/>
                  <a:pt x="2567216" y="1822496"/>
                </a:cubicBezTo>
                <a:cubicBezTo>
                  <a:pt x="2580466" y="1830446"/>
                  <a:pt x="2567216" y="1841046"/>
                  <a:pt x="2567216" y="1851645"/>
                </a:cubicBezTo>
                <a:cubicBezTo>
                  <a:pt x="2575166" y="1838396"/>
                  <a:pt x="2569866" y="1825146"/>
                  <a:pt x="2553967" y="1822496"/>
                </a:cubicBezTo>
                <a:cubicBezTo>
                  <a:pt x="2527467" y="1819846"/>
                  <a:pt x="2503618" y="1825146"/>
                  <a:pt x="2477119" y="1827796"/>
                </a:cubicBezTo>
                <a:cubicBezTo>
                  <a:pt x="2508918" y="1827796"/>
                  <a:pt x="2572516" y="1803947"/>
                  <a:pt x="2575166" y="1851645"/>
                </a:cubicBezTo>
                <a:cubicBezTo>
                  <a:pt x="2577816" y="1841046"/>
                  <a:pt x="2567216" y="1830446"/>
                  <a:pt x="2577816" y="1822496"/>
                </a:cubicBezTo>
                <a:cubicBezTo>
                  <a:pt x="2577816" y="1827796"/>
                  <a:pt x="2577816" y="1830446"/>
                  <a:pt x="2580466" y="1835746"/>
                </a:cubicBezTo>
                <a:cubicBezTo>
                  <a:pt x="2577816" y="1830446"/>
                  <a:pt x="2577816" y="1827796"/>
                  <a:pt x="2577816" y="1822496"/>
                </a:cubicBezTo>
                <a:cubicBezTo>
                  <a:pt x="2569866" y="1830446"/>
                  <a:pt x="2575166" y="1841046"/>
                  <a:pt x="2572516" y="1851645"/>
                </a:cubicBezTo>
                <a:cubicBezTo>
                  <a:pt x="2577816" y="1835746"/>
                  <a:pt x="2561916" y="1825146"/>
                  <a:pt x="2548667" y="1822496"/>
                </a:cubicBezTo>
                <a:cubicBezTo>
                  <a:pt x="2522168" y="1819846"/>
                  <a:pt x="2495668" y="1822496"/>
                  <a:pt x="2469169" y="1827796"/>
                </a:cubicBezTo>
                <a:cubicBezTo>
                  <a:pt x="2500968" y="1825146"/>
                  <a:pt x="2532767" y="1814546"/>
                  <a:pt x="2564566" y="1830446"/>
                </a:cubicBezTo>
                <a:cubicBezTo>
                  <a:pt x="2572516" y="1833096"/>
                  <a:pt x="2567216" y="1843695"/>
                  <a:pt x="2561916" y="1848995"/>
                </a:cubicBezTo>
                <a:cubicBezTo>
                  <a:pt x="2561916" y="1841046"/>
                  <a:pt x="2577816" y="1827796"/>
                  <a:pt x="2564566" y="1822496"/>
                </a:cubicBezTo>
                <a:cubicBezTo>
                  <a:pt x="2551317" y="1819846"/>
                  <a:pt x="2538067" y="1822496"/>
                  <a:pt x="2527467" y="1827796"/>
                </a:cubicBezTo>
                <a:cubicBezTo>
                  <a:pt x="2538067" y="1822496"/>
                  <a:pt x="2551317" y="1819846"/>
                  <a:pt x="2561916" y="1822496"/>
                </a:cubicBezTo>
                <a:cubicBezTo>
                  <a:pt x="2575166" y="1827796"/>
                  <a:pt x="2564566" y="1841046"/>
                  <a:pt x="2556616" y="1846345"/>
                </a:cubicBezTo>
                <a:cubicBezTo>
                  <a:pt x="2559266" y="1841046"/>
                  <a:pt x="2564566" y="1835746"/>
                  <a:pt x="2561916" y="1830446"/>
                </a:cubicBezTo>
                <a:cubicBezTo>
                  <a:pt x="2561916" y="1827796"/>
                  <a:pt x="2553967" y="1825146"/>
                  <a:pt x="2548667" y="1822496"/>
                </a:cubicBezTo>
                <a:cubicBezTo>
                  <a:pt x="2511568" y="1817196"/>
                  <a:pt x="2477119" y="1822496"/>
                  <a:pt x="2440020" y="1827796"/>
                </a:cubicBezTo>
                <a:cubicBezTo>
                  <a:pt x="2477119" y="1822496"/>
                  <a:pt x="2511568" y="1814546"/>
                  <a:pt x="2548667" y="1825146"/>
                </a:cubicBezTo>
                <a:cubicBezTo>
                  <a:pt x="2546017" y="1833096"/>
                  <a:pt x="2540717" y="1838396"/>
                  <a:pt x="2532767" y="1841046"/>
                </a:cubicBezTo>
                <a:cubicBezTo>
                  <a:pt x="2543367" y="1835746"/>
                  <a:pt x="2551317" y="1830446"/>
                  <a:pt x="2561916" y="1825146"/>
                </a:cubicBezTo>
                <a:cubicBezTo>
                  <a:pt x="2553967" y="1830446"/>
                  <a:pt x="2546017" y="1838396"/>
                  <a:pt x="2535417" y="1841046"/>
                </a:cubicBezTo>
                <a:cubicBezTo>
                  <a:pt x="2540717" y="1833096"/>
                  <a:pt x="2548667" y="1830446"/>
                  <a:pt x="2553967" y="1825146"/>
                </a:cubicBezTo>
                <a:cubicBezTo>
                  <a:pt x="2519518" y="1811896"/>
                  <a:pt x="2485069" y="1822496"/>
                  <a:pt x="2450620" y="1827796"/>
                </a:cubicBezTo>
                <a:cubicBezTo>
                  <a:pt x="2487719" y="1825146"/>
                  <a:pt x="2532767" y="1803947"/>
                  <a:pt x="2567216" y="1830446"/>
                </a:cubicBezTo>
                <a:cubicBezTo>
                  <a:pt x="2569866" y="1835746"/>
                  <a:pt x="2564566" y="1841046"/>
                  <a:pt x="2561916" y="1846345"/>
                </a:cubicBezTo>
                <a:cubicBezTo>
                  <a:pt x="2569866" y="1838396"/>
                  <a:pt x="2575166" y="1819846"/>
                  <a:pt x="2561916" y="1819846"/>
                </a:cubicBezTo>
                <a:cubicBezTo>
                  <a:pt x="2556616" y="1817196"/>
                  <a:pt x="2548667" y="1822496"/>
                  <a:pt x="2540717" y="1825146"/>
                </a:cubicBezTo>
                <a:cubicBezTo>
                  <a:pt x="2548667" y="1822496"/>
                  <a:pt x="2553967" y="1817196"/>
                  <a:pt x="2561916" y="1817196"/>
                </a:cubicBezTo>
                <a:cubicBezTo>
                  <a:pt x="2575166" y="1822496"/>
                  <a:pt x="2567216" y="1838396"/>
                  <a:pt x="2559266" y="1846345"/>
                </a:cubicBezTo>
                <a:cubicBezTo>
                  <a:pt x="2567216" y="1835746"/>
                  <a:pt x="2559266" y="1819846"/>
                  <a:pt x="2546017" y="1819846"/>
                </a:cubicBezTo>
                <a:cubicBezTo>
                  <a:pt x="2511568" y="1819846"/>
                  <a:pt x="2474469" y="1819846"/>
                  <a:pt x="2440020" y="1827796"/>
                </a:cubicBezTo>
                <a:cubicBezTo>
                  <a:pt x="2477119" y="1822496"/>
                  <a:pt x="2514218" y="1817196"/>
                  <a:pt x="2551317" y="1822496"/>
                </a:cubicBezTo>
                <a:cubicBezTo>
                  <a:pt x="2543367" y="1827796"/>
                  <a:pt x="2538067" y="1838396"/>
                  <a:pt x="2527467" y="1841046"/>
                </a:cubicBezTo>
                <a:cubicBezTo>
                  <a:pt x="2538067" y="1835746"/>
                  <a:pt x="2548667" y="1830446"/>
                  <a:pt x="2559266" y="1825146"/>
                </a:cubicBezTo>
                <a:cubicBezTo>
                  <a:pt x="2546017" y="1827796"/>
                  <a:pt x="2532767" y="1838396"/>
                  <a:pt x="2519518" y="1838396"/>
                </a:cubicBezTo>
                <a:cubicBezTo>
                  <a:pt x="2527467" y="1835746"/>
                  <a:pt x="2538067" y="1830446"/>
                  <a:pt x="2546017" y="1825146"/>
                </a:cubicBezTo>
                <a:cubicBezTo>
                  <a:pt x="2503618" y="1811896"/>
                  <a:pt x="2458569" y="1827796"/>
                  <a:pt x="2416171" y="1827796"/>
                </a:cubicBezTo>
                <a:cubicBezTo>
                  <a:pt x="2461219" y="1825146"/>
                  <a:pt x="2514218" y="1803947"/>
                  <a:pt x="2553967" y="1830446"/>
                </a:cubicBezTo>
                <a:cubicBezTo>
                  <a:pt x="2556616" y="1833096"/>
                  <a:pt x="2551317" y="1841046"/>
                  <a:pt x="2543367" y="1843695"/>
                </a:cubicBezTo>
                <a:cubicBezTo>
                  <a:pt x="2548667" y="1835746"/>
                  <a:pt x="2564566" y="1835746"/>
                  <a:pt x="2556616" y="1825146"/>
                </a:cubicBezTo>
                <a:cubicBezTo>
                  <a:pt x="2543367" y="1806597"/>
                  <a:pt x="2519518" y="1822496"/>
                  <a:pt x="2498318" y="1822496"/>
                </a:cubicBezTo>
                <a:cubicBezTo>
                  <a:pt x="2516868" y="1822496"/>
                  <a:pt x="2546017" y="1803947"/>
                  <a:pt x="2556616" y="1825146"/>
                </a:cubicBezTo>
                <a:cubicBezTo>
                  <a:pt x="2559266" y="1830446"/>
                  <a:pt x="2546017" y="1835746"/>
                  <a:pt x="2540717" y="1841046"/>
                </a:cubicBezTo>
                <a:cubicBezTo>
                  <a:pt x="2548667" y="1835746"/>
                  <a:pt x="2556616" y="1833096"/>
                  <a:pt x="2561916" y="1825146"/>
                </a:cubicBezTo>
                <a:cubicBezTo>
                  <a:pt x="2543367" y="1825146"/>
                  <a:pt x="2527467" y="1833096"/>
                  <a:pt x="2508918" y="1838396"/>
                </a:cubicBezTo>
                <a:cubicBezTo>
                  <a:pt x="2516868" y="1833096"/>
                  <a:pt x="2524817" y="1833096"/>
                  <a:pt x="2532767" y="1827796"/>
                </a:cubicBezTo>
                <a:cubicBezTo>
                  <a:pt x="2487719" y="1809246"/>
                  <a:pt x="2437370" y="1825146"/>
                  <a:pt x="2392321" y="1830446"/>
                </a:cubicBezTo>
                <a:cubicBezTo>
                  <a:pt x="2437370" y="1827796"/>
                  <a:pt x="2482419" y="1817196"/>
                  <a:pt x="2527467" y="1822496"/>
                </a:cubicBezTo>
                <a:cubicBezTo>
                  <a:pt x="2514218" y="1830446"/>
                  <a:pt x="2498318" y="1830446"/>
                  <a:pt x="2485069" y="1835746"/>
                </a:cubicBezTo>
                <a:cubicBezTo>
                  <a:pt x="2503618" y="1833096"/>
                  <a:pt x="2522168" y="1830446"/>
                  <a:pt x="2540717" y="1825146"/>
                </a:cubicBezTo>
                <a:cubicBezTo>
                  <a:pt x="2519518" y="1825146"/>
                  <a:pt x="2495668" y="1833096"/>
                  <a:pt x="2474469" y="1835746"/>
                </a:cubicBezTo>
                <a:cubicBezTo>
                  <a:pt x="2487719" y="1830446"/>
                  <a:pt x="2503618" y="1833096"/>
                  <a:pt x="2516868" y="1825146"/>
                </a:cubicBezTo>
                <a:cubicBezTo>
                  <a:pt x="2466519" y="1817196"/>
                  <a:pt x="2413521" y="1830446"/>
                  <a:pt x="2363172" y="1835746"/>
                </a:cubicBezTo>
                <a:cubicBezTo>
                  <a:pt x="2416171" y="1827796"/>
                  <a:pt x="2466519" y="1819846"/>
                  <a:pt x="2519518" y="1822496"/>
                </a:cubicBezTo>
                <a:cubicBezTo>
                  <a:pt x="2511568" y="1833096"/>
                  <a:pt x="2498318" y="1833096"/>
                  <a:pt x="2487719" y="1835746"/>
                </a:cubicBezTo>
                <a:cubicBezTo>
                  <a:pt x="2508918" y="1830446"/>
                  <a:pt x="2530117" y="1825146"/>
                  <a:pt x="2551317" y="1825146"/>
                </a:cubicBezTo>
                <a:cubicBezTo>
                  <a:pt x="2540717" y="1830446"/>
                  <a:pt x="2530117" y="1835746"/>
                  <a:pt x="2519518" y="1838396"/>
                </a:cubicBezTo>
                <a:cubicBezTo>
                  <a:pt x="2530117" y="1833096"/>
                  <a:pt x="2540717" y="1827796"/>
                  <a:pt x="2551317" y="1825146"/>
                </a:cubicBezTo>
                <a:cubicBezTo>
                  <a:pt x="2516868" y="1811896"/>
                  <a:pt x="2485069" y="1825146"/>
                  <a:pt x="2450620" y="1825146"/>
                </a:cubicBezTo>
                <a:cubicBezTo>
                  <a:pt x="2482419" y="1825146"/>
                  <a:pt x="2516868" y="1811896"/>
                  <a:pt x="2548667" y="1825146"/>
                </a:cubicBezTo>
                <a:cubicBezTo>
                  <a:pt x="2538067" y="1827796"/>
                  <a:pt x="2527467" y="1835746"/>
                  <a:pt x="2516868" y="1838396"/>
                </a:cubicBezTo>
                <a:cubicBezTo>
                  <a:pt x="2527467" y="1830446"/>
                  <a:pt x="2540717" y="1830446"/>
                  <a:pt x="2551317" y="1825146"/>
                </a:cubicBezTo>
                <a:cubicBezTo>
                  <a:pt x="2527467" y="1825146"/>
                  <a:pt x="2503618" y="1833096"/>
                  <a:pt x="2479769" y="1835746"/>
                </a:cubicBezTo>
                <a:cubicBezTo>
                  <a:pt x="2490368" y="1833096"/>
                  <a:pt x="2503618" y="1830446"/>
                  <a:pt x="2514218" y="1825146"/>
                </a:cubicBezTo>
                <a:cubicBezTo>
                  <a:pt x="2458569" y="1814546"/>
                  <a:pt x="2402921" y="1838396"/>
                  <a:pt x="2347273" y="1841046"/>
                </a:cubicBezTo>
                <a:cubicBezTo>
                  <a:pt x="2349923" y="1838396"/>
                  <a:pt x="2355222" y="1838396"/>
                  <a:pt x="2357872" y="1835746"/>
                </a:cubicBezTo>
                <a:cubicBezTo>
                  <a:pt x="2355222" y="1838396"/>
                  <a:pt x="2349923" y="1838396"/>
                  <a:pt x="2347273" y="1841046"/>
                </a:cubicBezTo>
                <a:cubicBezTo>
                  <a:pt x="2400271" y="1838396"/>
                  <a:pt x="2453270" y="1811896"/>
                  <a:pt x="2506268" y="1825146"/>
                </a:cubicBezTo>
                <a:cubicBezTo>
                  <a:pt x="2490368" y="1827796"/>
                  <a:pt x="2477119" y="1833096"/>
                  <a:pt x="2461219" y="1835746"/>
                </a:cubicBezTo>
                <a:cubicBezTo>
                  <a:pt x="2485069" y="1830446"/>
                  <a:pt x="2508918" y="1827796"/>
                  <a:pt x="2532767" y="1822496"/>
                </a:cubicBezTo>
                <a:cubicBezTo>
                  <a:pt x="2511568" y="1830446"/>
                  <a:pt x="2490368" y="1830446"/>
                  <a:pt x="2469169" y="1835746"/>
                </a:cubicBezTo>
                <a:cubicBezTo>
                  <a:pt x="2485069" y="1833096"/>
                  <a:pt x="2498318" y="1827796"/>
                  <a:pt x="2514218" y="1825146"/>
                </a:cubicBezTo>
                <a:cubicBezTo>
                  <a:pt x="2463869" y="1814546"/>
                  <a:pt x="2416171" y="1830446"/>
                  <a:pt x="2365822" y="1838396"/>
                </a:cubicBezTo>
                <a:cubicBezTo>
                  <a:pt x="2418821" y="1827796"/>
                  <a:pt x="2471819" y="1817196"/>
                  <a:pt x="2524817" y="1825146"/>
                </a:cubicBezTo>
                <a:cubicBezTo>
                  <a:pt x="2516868" y="1830446"/>
                  <a:pt x="2506268" y="1835746"/>
                  <a:pt x="2495668" y="1838396"/>
                </a:cubicBezTo>
                <a:cubicBezTo>
                  <a:pt x="2516868" y="1835746"/>
                  <a:pt x="2535417" y="1827796"/>
                  <a:pt x="2556616" y="1825146"/>
                </a:cubicBezTo>
                <a:cubicBezTo>
                  <a:pt x="2551317" y="1833096"/>
                  <a:pt x="2546017" y="1838396"/>
                  <a:pt x="2535417" y="1841046"/>
                </a:cubicBezTo>
                <a:cubicBezTo>
                  <a:pt x="2546017" y="1838396"/>
                  <a:pt x="2553967" y="1830446"/>
                  <a:pt x="2556616" y="1819846"/>
                </a:cubicBezTo>
                <a:cubicBezTo>
                  <a:pt x="2532767" y="1819846"/>
                  <a:pt x="2506268" y="1825146"/>
                  <a:pt x="2482419" y="1827796"/>
                </a:cubicBezTo>
                <a:cubicBezTo>
                  <a:pt x="2506268" y="1825146"/>
                  <a:pt x="2532767" y="1822496"/>
                  <a:pt x="2556616" y="1819846"/>
                </a:cubicBezTo>
                <a:cubicBezTo>
                  <a:pt x="2553967" y="1833096"/>
                  <a:pt x="2543367" y="1838396"/>
                  <a:pt x="2532767" y="1841046"/>
                </a:cubicBezTo>
                <a:cubicBezTo>
                  <a:pt x="2540717" y="1835746"/>
                  <a:pt x="2551317" y="1835746"/>
                  <a:pt x="2553967" y="1825146"/>
                </a:cubicBezTo>
                <a:cubicBezTo>
                  <a:pt x="2532767" y="1827796"/>
                  <a:pt x="2511568" y="1833096"/>
                  <a:pt x="2490368" y="1838396"/>
                </a:cubicBezTo>
                <a:cubicBezTo>
                  <a:pt x="2500968" y="1835746"/>
                  <a:pt x="2511568" y="1830446"/>
                  <a:pt x="2519518" y="1825146"/>
                </a:cubicBezTo>
                <a:cubicBezTo>
                  <a:pt x="2461219" y="1814546"/>
                  <a:pt x="2405571" y="1835746"/>
                  <a:pt x="2349923" y="1841046"/>
                </a:cubicBezTo>
                <a:cubicBezTo>
                  <a:pt x="2352572" y="1838396"/>
                  <a:pt x="2357872" y="1838396"/>
                  <a:pt x="2360522" y="1838396"/>
                </a:cubicBezTo>
                <a:cubicBezTo>
                  <a:pt x="2357872" y="1838396"/>
                  <a:pt x="2352572" y="1838396"/>
                  <a:pt x="2349923" y="1841046"/>
                </a:cubicBezTo>
                <a:cubicBezTo>
                  <a:pt x="2400271" y="1838396"/>
                  <a:pt x="2450620" y="1814546"/>
                  <a:pt x="2503618" y="1825146"/>
                </a:cubicBezTo>
                <a:cubicBezTo>
                  <a:pt x="2487719" y="1827796"/>
                  <a:pt x="2469169" y="1833096"/>
                  <a:pt x="2453270" y="1835746"/>
                </a:cubicBezTo>
                <a:cubicBezTo>
                  <a:pt x="2477119" y="1833096"/>
                  <a:pt x="2498318" y="1830446"/>
                  <a:pt x="2522168" y="1825146"/>
                </a:cubicBezTo>
                <a:cubicBezTo>
                  <a:pt x="2493018" y="1825146"/>
                  <a:pt x="2463869" y="1833096"/>
                  <a:pt x="2434720" y="1835746"/>
                </a:cubicBezTo>
                <a:cubicBezTo>
                  <a:pt x="2447970" y="1830446"/>
                  <a:pt x="2463869" y="1830446"/>
                  <a:pt x="2477119" y="1825146"/>
                </a:cubicBezTo>
                <a:cubicBezTo>
                  <a:pt x="2418821" y="1825146"/>
                  <a:pt x="2363172" y="1835746"/>
                  <a:pt x="2310174" y="1856945"/>
                </a:cubicBezTo>
                <a:cubicBezTo>
                  <a:pt x="2315474" y="1848995"/>
                  <a:pt x="2323423" y="1843695"/>
                  <a:pt x="2334023" y="1843695"/>
                </a:cubicBezTo>
                <a:cubicBezTo>
                  <a:pt x="2323423" y="1843695"/>
                  <a:pt x="2315474" y="1848995"/>
                  <a:pt x="2310174" y="1856945"/>
                </a:cubicBezTo>
                <a:cubicBezTo>
                  <a:pt x="2365822" y="1841046"/>
                  <a:pt x="2424120" y="1819846"/>
                  <a:pt x="2482419" y="1825146"/>
                </a:cubicBezTo>
                <a:cubicBezTo>
                  <a:pt x="2477119" y="1838396"/>
                  <a:pt x="2458569" y="1827796"/>
                  <a:pt x="2453270" y="1838396"/>
                </a:cubicBezTo>
                <a:cubicBezTo>
                  <a:pt x="2479769" y="1833096"/>
                  <a:pt x="2508918" y="1827796"/>
                  <a:pt x="2535417" y="1825146"/>
                </a:cubicBezTo>
                <a:cubicBezTo>
                  <a:pt x="2522168" y="1833096"/>
                  <a:pt x="2503618" y="1830446"/>
                  <a:pt x="2490368" y="1841046"/>
                </a:cubicBezTo>
                <a:cubicBezTo>
                  <a:pt x="2503618" y="1838396"/>
                  <a:pt x="2514218" y="1827796"/>
                  <a:pt x="2527467" y="1827796"/>
                </a:cubicBezTo>
                <a:cubicBezTo>
                  <a:pt x="2487719" y="1819846"/>
                  <a:pt x="2445320" y="1827796"/>
                  <a:pt x="2405571" y="1835746"/>
                </a:cubicBezTo>
                <a:cubicBezTo>
                  <a:pt x="2445320" y="1827796"/>
                  <a:pt x="2487719" y="1819846"/>
                  <a:pt x="2527467" y="1827796"/>
                </a:cubicBezTo>
                <a:cubicBezTo>
                  <a:pt x="2514218" y="1827796"/>
                  <a:pt x="2503618" y="1838396"/>
                  <a:pt x="2490368" y="1841046"/>
                </a:cubicBezTo>
                <a:cubicBezTo>
                  <a:pt x="2503618" y="1833096"/>
                  <a:pt x="2519518" y="1833096"/>
                  <a:pt x="2532767" y="1825146"/>
                </a:cubicBezTo>
                <a:cubicBezTo>
                  <a:pt x="2503618" y="1827796"/>
                  <a:pt x="2474469" y="1830446"/>
                  <a:pt x="2447970" y="1838396"/>
                </a:cubicBezTo>
                <a:cubicBezTo>
                  <a:pt x="2455919" y="1827796"/>
                  <a:pt x="2469169" y="1827796"/>
                  <a:pt x="2479769" y="1827796"/>
                </a:cubicBezTo>
                <a:cubicBezTo>
                  <a:pt x="2418821" y="1817196"/>
                  <a:pt x="2360522" y="1843695"/>
                  <a:pt x="2304874" y="1856945"/>
                </a:cubicBezTo>
                <a:cubicBezTo>
                  <a:pt x="2312824" y="1848995"/>
                  <a:pt x="2323423" y="1848995"/>
                  <a:pt x="2331373" y="1843695"/>
                </a:cubicBezTo>
                <a:cubicBezTo>
                  <a:pt x="2323423" y="1846345"/>
                  <a:pt x="2315474" y="1851645"/>
                  <a:pt x="2310174" y="1856945"/>
                </a:cubicBezTo>
                <a:cubicBezTo>
                  <a:pt x="2360522" y="1843695"/>
                  <a:pt x="2413521" y="1825146"/>
                  <a:pt x="2466519" y="1827796"/>
                </a:cubicBezTo>
                <a:cubicBezTo>
                  <a:pt x="2453270" y="1830446"/>
                  <a:pt x="2442670" y="1838396"/>
                  <a:pt x="2429420" y="1835746"/>
                </a:cubicBezTo>
                <a:cubicBezTo>
                  <a:pt x="2458569" y="1833096"/>
                  <a:pt x="2485069" y="1825146"/>
                  <a:pt x="2514218" y="1825146"/>
                </a:cubicBezTo>
                <a:cubicBezTo>
                  <a:pt x="2487719" y="1825146"/>
                  <a:pt x="2463869" y="1833096"/>
                  <a:pt x="2440020" y="1835746"/>
                </a:cubicBezTo>
                <a:cubicBezTo>
                  <a:pt x="2455919" y="1830446"/>
                  <a:pt x="2474469" y="1827796"/>
                  <a:pt x="2490368" y="1825146"/>
                </a:cubicBezTo>
                <a:cubicBezTo>
                  <a:pt x="2437370" y="1819846"/>
                  <a:pt x="2384372" y="1838396"/>
                  <a:pt x="2334023" y="1848995"/>
                </a:cubicBezTo>
                <a:cubicBezTo>
                  <a:pt x="2339323" y="1846345"/>
                  <a:pt x="2344623" y="1841046"/>
                  <a:pt x="2349923" y="1841046"/>
                </a:cubicBezTo>
                <a:cubicBezTo>
                  <a:pt x="2347273" y="1846345"/>
                  <a:pt x="2336673" y="1838396"/>
                  <a:pt x="2336673" y="1848995"/>
                </a:cubicBezTo>
                <a:cubicBezTo>
                  <a:pt x="2392321" y="1835746"/>
                  <a:pt x="2447970" y="1814546"/>
                  <a:pt x="2506268" y="1827796"/>
                </a:cubicBezTo>
                <a:cubicBezTo>
                  <a:pt x="2495668" y="1830446"/>
                  <a:pt x="2490368" y="1838396"/>
                  <a:pt x="2479769" y="1838396"/>
                </a:cubicBezTo>
                <a:cubicBezTo>
                  <a:pt x="2503618" y="1835746"/>
                  <a:pt x="2527467" y="1825146"/>
                  <a:pt x="2551317" y="1825146"/>
                </a:cubicBezTo>
                <a:cubicBezTo>
                  <a:pt x="2543367" y="1833096"/>
                  <a:pt x="2535417" y="1838396"/>
                  <a:pt x="2524817" y="1841046"/>
                </a:cubicBezTo>
                <a:cubicBezTo>
                  <a:pt x="2535417" y="1838396"/>
                  <a:pt x="2546017" y="1833096"/>
                  <a:pt x="2551317" y="1822496"/>
                </a:cubicBezTo>
                <a:cubicBezTo>
                  <a:pt x="2522168" y="1819846"/>
                  <a:pt x="2495668" y="1827796"/>
                  <a:pt x="2466519" y="1827796"/>
                </a:cubicBezTo>
                <a:cubicBezTo>
                  <a:pt x="2495668" y="1827796"/>
                  <a:pt x="2522168" y="1819846"/>
                  <a:pt x="2551317" y="1822496"/>
                </a:cubicBezTo>
                <a:cubicBezTo>
                  <a:pt x="2546017" y="1835746"/>
                  <a:pt x="2532767" y="1835746"/>
                  <a:pt x="2522168" y="1841046"/>
                </a:cubicBezTo>
                <a:cubicBezTo>
                  <a:pt x="2530117" y="1833096"/>
                  <a:pt x="2546017" y="1835746"/>
                  <a:pt x="2551317" y="1825146"/>
                </a:cubicBezTo>
                <a:cubicBezTo>
                  <a:pt x="2527467" y="1827796"/>
                  <a:pt x="2500968" y="1833096"/>
                  <a:pt x="2477119" y="1838396"/>
                </a:cubicBezTo>
                <a:cubicBezTo>
                  <a:pt x="2485069" y="1833096"/>
                  <a:pt x="2495668" y="1835746"/>
                  <a:pt x="2503618" y="1827796"/>
                </a:cubicBezTo>
                <a:cubicBezTo>
                  <a:pt x="2445320" y="1814546"/>
                  <a:pt x="2387021" y="1835746"/>
                  <a:pt x="2328723" y="1848995"/>
                </a:cubicBezTo>
                <a:cubicBezTo>
                  <a:pt x="2334023" y="1846345"/>
                  <a:pt x="2341973" y="1843695"/>
                  <a:pt x="2347273" y="1841046"/>
                </a:cubicBezTo>
                <a:cubicBezTo>
                  <a:pt x="2341973" y="1843695"/>
                  <a:pt x="2334023" y="1846345"/>
                  <a:pt x="2328723" y="1848995"/>
                </a:cubicBezTo>
                <a:cubicBezTo>
                  <a:pt x="2379072" y="1838396"/>
                  <a:pt x="2429420" y="1819846"/>
                  <a:pt x="2482419" y="1825146"/>
                </a:cubicBezTo>
                <a:cubicBezTo>
                  <a:pt x="2463869" y="1827796"/>
                  <a:pt x="2447970" y="1830446"/>
                  <a:pt x="2429420" y="1835746"/>
                </a:cubicBezTo>
                <a:cubicBezTo>
                  <a:pt x="2455919" y="1833096"/>
                  <a:pt x="2479769" y="1827796"/>
                  <a:pt x="2506268" y="1825146"/>
                </a:cubicBezTo>
                <a:cubicBezTo>
                  <a:pt x="2474469" y="1825146"/>
                  <a:pt x="2442670" y="1830446"/>
                  <a:pt x="2410871" y="1835746"/>
                </a:cubicBezTo>
                <a:cubicBezTo>
                  <a:pt x="2421470" y="1830446"/>
                  <a:pt x="2432070" y="1830446"/>
                  <a:pt x="2442670" y="1827796"/>
                </a:cubicBezTo>
                <a:cubicBezTo>
                  <a:pt x="2392321" y="1827796"/>
                  <a:pt x="2344623" y="1846345"/>
                  <a:pt x="2296924" y="1859595"/>
                </a:cubicBezTo>
                <a:cubicBezTo>
                  <a:pt x="2302224" y="1851645"/>
                  <a:pt x="2315474" y="1854295"/>
                  <a:pt x="2320773" y="1846345"/>
                </a:cubicBezTo>
                <a:cubicBezTo>
                  <a:pt x="2312824" y="1848995"/>
                  <a:pt x="2304874" y="1851645"/>
                  <a:pt x="2296924" y="1856945"/>
                </a:cubicBezTo>
                <a:cubicBezTo>
                  <a:pt x="2352572" y="1851645"/>
                  <a:pt x="2405571" y="1822496"/>
                  <a:pt x="2463869" y="1827796"/>
                </a:cubicBezTo>
                <a:cubicBezTo>
                  <a:pt x="2453270" y="1830446"/>
                  <a:pt x="2440020" y="1833096"/>
                  <a:pt x="2429420" y="1838396"/>
                </a:cubicBezTo>
                <a:cubicBezTo>
                  <a:pt x="2458569" y="1830446"/>
                  <a:pt x="2487719" y="1825146"/>
                  <a:pt x="2519518" y="1827796"/>
                </a:cubicBezTo>
                <a:cubicBezTo>
                  <a:pt x="2500968" y="1827796"/>
                  <a:pt x="2485069" y="1835746"/>
                  <a:pt x="2466519" y="1838396"/>
                </a:cubicBezTo>
                <a:cubicBezTo>
                  <a:pt x="2479769" y="1835746"/>
                  <a:pt x="2493018" y="1833096"/>
                  <a:pt x="2506268" y="1827796"/>
                </a:cubicBezTo>
                <a:cubicBezTo>
                  <a:pt x="2461219" y="1825146"/>
                  <a:pt x="2418821" y="1827796"/>
                  <a:pt x="2376422" y="1841046"/>
                </a:cubicBezTo>
                <a:cubicBezTo>
                  <a:pt x="2418821" y="1827796"/>
                  <a:pt x="2463869" y="1827796"/>
                  <a:pt x="2508918" y="1825146"/>
                </a:cubicBezTo>
                <a:cubicBezTo>
                  <a:pt x="2495668" y="1833096"/>
                  <a:pt x="2479769" y="1833096"/>
                  <a:pt x="2466519" y="1838396"/>
                </a:cubicBezTo>
                <a:cubicBezTo>
                  <a:pt x="2485069" y="1835746"/>
                  <a:pt x="2500968" y="1827796"/>
                  <a:pt x="2519518" y="1827796"/>
                </a:cubicBezTo>
                <a:cubicBezTo>
                  <a:pt x="2487719" y="1827796"/>
                  <a:pt x="2455919" y="1830446"/>
                  <a:pt x="2426770" y="1838396"/>
                </a:cubicBezTo>
                <a:cubicBezTo>
                  <a:pt x="2434720" y="1833096"/>
                  <a:pt x="2442670" y="1830446"/>
                  <a:pt x="2450620" y="1827796"/>
                </a:cubicBezTo>
                <a:cubicBezTo>
                  <a:pt x="2394971" y="1827796"/>
                  <a:pt x="2347273" y="1848995"/>
                  <a:pt x="2294274" y="1859595"/>
                </a:cubicBezTo>
                <a:cubicBezTo>
                  <a:pt x="2299574" y="1851645"/>
                  <a:pt x="2312824" y="1854295"/>
                  <a:pt x="2318123" y="1846345"/>
                </a:cubicBezTo>
                <a:cubicBezTo>
                  <a:pt x="2312824" y="1854295"/>
                  <a:pt x="2299574" y="1851645"/>
                  <a:pt x="2294274" y="1859595"/>
                </a:cubicBezTo>
                <a:cubicBezTo>
                  <a:pt x="2341973" y="1854295"/>
                  <a:pt x="2384372" y="1825146"/>
                  <a:pt x="2434720" y="1827796"/>
                </a:cubicBezTo>
                <a:cubicBezTo>
                  <a:pt x="2421470" y="1833096"/>
                  <a:pt x="2410871" y="1835746"/>
                  <a:pt x="2397621" y="1838396"/>
                </a:cubicBezTo>
                <a:cubicBezTo>
                  <a:pt x="2400271" y="1838396"/>
                  <a:pt x="2402921" y="1835746"/>
                  <a:pt x="2405571" y="1835746"/>
                </a:cubicBezTo>
                <a:lnTo>
                  <a:pt x="2402921" y="1835746"/>
                </a:lnTo>
                <a:cubicBezTo>
                  <a:pt x="2434720" y="1833096"/>
                  <a:pt x="2463869" y="1825146"/>
                  <a:pt x="2495668" y="1825146"/>
                </a:cubicBezTo>
                <a:cubicBezTo>
                  <a:pt x="2469169" y="1825146"/>
                  <a:pt x="2445320" y="1833096"/>
                  <a:pt x="2418821" y="1835746"/>
                </a:cubicBezTo>
                <a:cubicBezTo>
                  <a:pt x="2434720" y="1833096"/>
                  <a:pt x="2453270" y="1833096"/>
                  <a:pt x="2469169" y="1825146"/>
                </a:cubicBezTo>
                <a:cubicBezTo>
                  <a:pt x="2421470" y="1825146"/>
                  <a:pt x="2371122" y="1835746"/>
                  <a:pt x="2326073" y="1851645"/>
                </a:cubicBezTo>
                <a:cubicBezTo>
                  <a:pt x="2326073" y="1843695"/>
                  <a:pt x="2331373" y="1838396"/>
                  <a:pt x="2339323" y="1841046"/>
                </a:cubicBezTo>
                <a:cubicBezTo>
                  <a:pt x="2334023" y="1846345"/>
                  <a:pt x="2323423" y="1841046"/>
                  <a:pt x="2320773" y="1851645"/>
                </a:cubicBezTo>
                <a:cubicBezTo>
                  <a:pt x="2379072" y="1833096"/>
                  <a:pt x="2437370" y="1817196"/>
                  <a:pt x="2498318" y="1825146"/>
                </a:cubicBezTo>
                <a:cubicBezTo>
                  <a:pt x="2485069" y="1827796"/>
                  <a:pt x="2474469" y="1833096"/>
                  <a:pt x="2461219" y="1835746"/>
                </a:cubicBezTo>
                <a:cubicBezTo>
                  <a:pt x="2490368" y="1833096"/>
                  <a:pt x="2516868" y="1822496"/>
                  <a:pt x="2546017" y="1825146"/>
                </a:cubicBezTo>
                <a:cubicBezTo>
                  <a:pt x="2532767" y="1830446"/>
                  <a:pt x="2522168" y="1835746"/>
                  <a:pt x="2508918" y="1838396"/>
                </a:cubicBezTo>
                <a:cubicBezTo>
                  <a:pt x="2522168" y="1835746"/>
                  <a:pt x="2532767" y="1827796"/>
                  <a:pt x="2546017" y="1825146"/>
                </a:cubicBezTo>
                <a:cubicBezTo>
                  <a:pt x="2511568" y="1811896"/>
                  <a:pt x="2479769" y="1827796"/>
                  <a:pt x="2445320" y="1827796"/>
                </a:cubicBezTo>
                <a:cubicBezTo>
                  <a:pt x="2477119" y="1825146"/>
                  <a:pt x="2508918" y="1814546"/>
                  <a:pt x="2543367" y="1822496"/>
                </a:cubicBezTo>
                <a:cubicBezTo>
                  <a:pt x="2527467" y="1830446"/>
                  <a:pt x="2508918" y="1830446"/>
                  <a:pt x="2493018" y="1835746"/>
                </a:cubicBezTo>
                <a:cubicBezTo>
                  <a:pt x="2506268" y="1830446"/>
                  <a:pt x="2522168" y="1833096"/>
                  <a:pt x="2532767" y="1822496"/>
                </a:cubicBezTo>
                <a:cubicBezTo>
                  <a:pt x="2495668" y="1825146"/>
                  <a:pt x="2458569" y="1830446"/>
                  <a:pt x="2421470" y="1835746"/>
                </a:cubicBezTo>
                <a:cubicBezTo>
                  <a:pt x="2434720" y="1835746"/>
                  <a:pt x="2445320" y="1827796"/>
                  <a:pt x="2458569" y="1825146"/>
                </a:cubicBezTo>
                <a:cubicBezTo>
                  <a:pt x="2400271" y="1822496"/>
                  <a:pt x="2341973" y="1843695"/>
                  <a:pt x="2286324" y="1862245"/>
                </a:cubicBezTo>
                <a:cubicBezTo>
                  <a:pt x="2291624" y="1854295"/>
                  <a:pt x="2302224" y="1848995"/>
                  <a:pt x="2310174" y="1846345"/>
                </a:cubicBezTo>
                <a:cubicBezTo>
                  <a:pt x="2302224" y="1848995"/>
                  <a:pt x="2291624" y="1854295"/>
                  <a:pt x="2286324" y="1862245"/>
                </a:cubicBezTo>
                <a:cubicBezTo>
                  <a:pt x="2339323" y="1843695"/>
                  <a:pt x="2394971" y="1825146"/>
                  <a:pt x="2450620" y="1825146"/>
                </a:cubicBezTo>
                <a:cubicBezTo>
                  <a:pt x="2429420" y="1830446"/>
                  <a:pt x="2408221" y="1838396"/>
                  <a:pt x="2384372" y="1838396"/>
                </a:cubicBezTo>
                <a:cubicBezTo>
                  <a:pt x="2389671" y="1838396"/>
                  <a:pt x="2397621" y="1838396"/>
                  <a:pt x="2402921" y="1835746"/>
                </a:cubicBezTo>
                <a:cubicBezTo>
                  <a:pt x="2400271" y="1835746"/>
                  <a:pt x="2400271" y="1838396"/>
                  <a:pt x="2397621" y="1838396"/>
                </a:cubicBezTo>
                <a:cubicBezTo>
                  <a:pt x="2421470" y="1825146"/>
                  <a:pt x="2450620" y="1830446"/>
                  <a:pt x="2477119" y="1822496"/>
                </a:cubicBezTo>
                <a:cubicBezTo>
                  <a:pt x="2432070" y="1819846"/>
                  <a:pt x="2387021" y="1833096"/>
                  <a:pt x="2341973" y="1835746"/>
                </a:cubicBezTo>
                <a:cubicBezTo>
                  <a:pt x="2384372" y="1833096"/>
                  <a:pt x="2426770" y="1819846"/>
                  <a:pt x="2471819" y="1822496"/>
                </a:cubicBezTo>
                <a:cubicBezTo>
                  <a:pt x="2440020" y="1830446"/>
                  <a:pt x="2408221" y="1833096"/>
                  <a:pt x="2376422" y="1841046"/>
                </a:cubicBezTo>
                <a:cubicBezTo>
                  <a:pt x="2392321" y="1838396"/>
                  <a:pt x="2408221" y="1830446"/>
                  <a:pt x="2424120" y="1827796"/>
                </a:cubicBezTo>
                <a:cubicBezTo>
                  <a:pt x="2373772" y="1830446"/>
                  <a:pt x="2328723" y="1854295"/>
                  <a:pt x="2281025" y="1862245"/>
                </a:cubicBezTo>
                <a:cubicBezTo>
                  <a:pt x="2286324" y="1856945"/>
                  <a:pt x="2294274" y="1851645"/>
                  <a:pt x="2302224" y="1848995"/>
                </a:cubicBezTo>
                <a:cubicBezTo>
                  <a:pt x="2294274" y="1851645"/>
                  <a:pt x="2286324" y="1856945"/>
                  <a:pt x="2281025" y="1862245"/>
                </a:cubicBezTo>
                <a:cubicBezTo>
                  <a:pt x="2328723" y="1851645"/>
                  <a:pt x="2371122" y="1827796"/>
                  <a:pt x="2421470" y="1827796"/>
                </a:cubicBezTo>
                <a:cubicBezTo>
                  <a:pt x="2413521" y="1833096"/>
                  <a:pt x="2405571" y="1835746"/>
                  <a:pt x="2397621" y="1838396"/>
                </a:cubicBezTo>
                <a:cubicBezTo>
                  <a:pt x="2437370" y="1830446"/>
                  <a:pt x="2477119" y="1822496"/>
                  <a:pt x="2516868" y="1825146"/>
                </a:cubicBezTo>
                <a:cubicBezTo>
                  <a:pt x="2500968" y="1830446"/>
                  <a:pt x="2479769" y="1830446"/>
                  <a:pt x="2463869" y="1835746"/>
                </a:cubicBezTo>
                <a:cubicBezTo>
                  <a:pt x="2485069" y="1830446"/>
                  <a:pt x="2506268" y="1830446"/>
                  <a:pt x="2527467" y="1822496"/>
                </a:cubicBezTo>
                <a:cubicBezTo>
                  <a:pt x="2487719" y="1819846"/>
                  <a:pt x="2445320" y="1822496"/>
                  <a:pt x="2405571" y="1830446"/>
                </a:cubicBezTo>
                <a:cubicBezTo>
                  <a:pt x="2445320" y="1825146"/>
                  <a:pt x="2485069" y="1817196"/>
                  <a:pt x="2524817" y="1822496"/>
                </a:cubicBezTo>
                <a:cubicBezTo>
                  <a:pt x="2503618" y="1827796"/>
                  <a:pt x="2482419" y="1830446"/>
                  <a:pt x="2461219" y="1833096"/>
                </a:cubicBezTo>
                <a:cubicBezTo>
                  <a:pt x="2479769" y="1833096"/>
                  <a:pt x="2495668" y="1830446"/>
                  <a:pt x="2514218" y="1825146"/>
                </a:cubicBezTo>
                <a:cubicBezTo>
                  <a:pt x="2469169" y="1822496"/>
                  <a:pt x="2426770" y="1830446"/>
                  <a:pt x="2384372" y="1838396"/>
                </a:cubicBezTo>
                <a:cubicBezTo>
                  <a:pt x="2389671" y="1833096"/>
                  <a:pt x="2397621" y="1830446"/>
                  <a:pt x="2405571" y="1830446"/>
                </a:cubicBezTo>
                <a:cubicBezTo>
                  <a:pt x="2357872" y="1827796"/>
                  <a:pt x="2318123" y="1862245"/>
                  <a:pt x="2270425" y="1862245"/>
                </a:cubicBezTo>
                <a:cubicBezTo>
                  <a:pt x="2278375" y="1859595"/>
                  <a:pt x="2286324" y="1856945"/>
                  <a:pt x="2291624" y="1851645"/>
                </a:cubicBezTo>
                <a:cubicBezTo>
                  <a:pt x="2283674" y="1856945"/>
                  <a:pt x="2273075" y="1862245"/>
                  <a:pt x="2265125" y="1870195"/>
                </a:cubicBezTo>
                <a:cubicBezTo>
                  <a:pt x="2304874" y="1862245"/>
                  <a:pt x="2341973" y="1841046"/>
                  <a:pt x="2381722" y="1833096"/>
                </a:cubicBezTo>
                <a:cubicBezTo>
                  <a:pt x="2355222" y="1841046"/>
                  <a:pt x="2328723" y="1851645"/>
                  <a:pt x="2302224" y="1862245"/>
                </a:cubicBezTo>
                <a:cubicBezTo>
                  <a:pt x="2318123" y="1854295"/>
                  <a:pt x="2334023" y="1848995"/>
                  <a:pt x="2349923" y="1841046"/>
                </a:cubicBezTo>
                <a:cubicBezTo>
                  <a:pt x="2334023" y="1848995"/>
                  <a:pt x="2318123" y="1854295"/>
                  <a:pt x="2302224" y="1862245"/>
                </a:cubicBezTo>
                <a:cubicBezTo>
                  <a:pt x="2328723" y="1851645"/>
                  <a:pt x="2355222" y="1841046"/>
                  <a:pt x="2381722" y="1833096"/>
                </a:cubicBezTo>
                <a:cubicBezTo>
                  <a:pt x="2341973" y="1843695"/>
                  <a:pt x="2304874" y="1859595"/>
                  <a:pt x="2265125" y="1870195"/>
                </a:cubicBezTo>
                <a:cubicBezTo>
                  <a:pt x="2270425" y="1859595"/>
                  <a:pt x="2281025" y="1859595"/>
                  <a:pt x="2288974" y="1851645"/>
                </a:cubicBezTo>
                <a:cubicBezTo>
                  <a:pt x="2278375" y="1854295"/>
                  <a:pt x="2270425" y="1864895"/>
                  <a:pt x="2259825" y="1870195"/>
                </a:cubicBezTo>
                <a:cubicBezTo>
                  <a:pt x="2299574" y="1859595"/>
                  <a:pt x="2336673" y="1846345"/>
                  <a:pt x="2373772" y="1833096"/>
                </a:cubicBezTo>
                <a:cubicBezTo>
                  <a:pt x="2344623" y="1841046"/>
                  <a:pt x="2320773" y="1856945"/>
                  <a:pt x="2291624" y="1864895"/>
                </a:cubicBezTo>
                <a:cubicBezTo>
                  <a:pt x="2307524" y="1859595"/>
                  <a:pt x="2320773" y="1848995"/>
                  <a:pt x="2339323" y="1846345"/>
                </a:cubicBezTo>
                <a:cubicBezTo>
                  <a:pt x="2318123" y="1848995"/>
                  <a:pt x="2302224" y="1864895"/>
                  <a:pt x="2281025" y="1870195"/>
                </a:cubicBezTo>
                <a:cubicBezTo>
                  <a:pt x="2304874" y="1856945"/>
                  <a:pt x="2331373" y="1848995"/>
                  <a:pt x="2357872" y="1838396"/>
                </a:cubicBezTo>
                <a:cubicBezTo>
                  <a:pt x="2318123" y="1846345"/>
                  <a:pt x="2281025" y="1870195"/>
                  <a:pt x="2241276" y="1880794"/>
                </a:cubicBezTo>
                <a:cubicBezTo>
                  <a:pt x="2249225" y="1864895"/>
                  <a:pt x="2267775" y="1864895"/>
                  <a:pt x="2278375" y="1854295"/>
                </a:cubicBezTo>
                <a:cubicBezTo>
                  <a:pt x="2270425" y="1862245"/>
                  <a:pt x="2262475" y="1867545"/>
                  <a:pt x="2251875" y="1872845"/>
                </a:cubicBezTo>
                <a:cubicBezTo>
                  <a:pt x="2296924" y="1862245"/>
                  <a:pt x="2341973" y="1843695"/>
                  <a:pt x="2387021" y="1833096"/>
                </a:cubicBezTo>
                <a:cubicBezTo>
                  <a:pt x="2371122" y="1835746"/>
                  <a:pt x="2357872" y="1843695"/>
                  <a:pt x="2341973" y="1851645"/>
                </a:cubicBezTo>
                <a:cubicBezTo>
                  <a:pt x="2355222" y="1846345"/>
                  <a:pt x="2371122" y="1843695"/>
                  <a:pt x="2384372" y="1838396"/>
                </a:cubicBezTo>
                <a:cubicBezTo>
                  <a:pt x="2376422" y="1843695"/>
                  <a:pt x="2368472" y="1846345"/>
                  <a:pt x="2360522" y="1846345"/>
                </a:cubicBezTo>
                <a:cubicBezTo>
                  <a:pt x="2389671" y="1838396"/>
                  <a:pt x="2418821" y="1833096"/>
                  <a:pt x="2447970" y="1827796"/>
                </a:cubicBezTo>
                <a:cubicBezTo>
                  <a:pt x="2402921" y="1827796"/>
                  <a:pt x="2360522" y="1843695"/>
                  <a:pt x="2318123" y="1854295"/>
                </a:cubicBezTo>
                <a:cubicBezTo>
                  <a:pt x="2323423" y="1848995"/>
                  <a:pt x="2331373" y="1846345"/>
                  <a:pt x="2336673" y="1843695"/>
                </a:cubicBezTo>
                <a:cubicBezTo>
                  <a:pt x="2331373" y="1846345"/>
                  <a:pt x="2323423" y="1848995"/>
                  <a:pt x="2318123" y="1854295"/>
                </a:cubicBezTo>
                <a:cubicBezTo>
                  <a:pt x="2360522" y="1846345"/>
                  <a:pt x="2402921" y="1827796"/>
                  <a:pt x="2447970" y="1827796"/>
                </a:cubicBezTo>
                <a:cubicBezTo>
                  <a:pt x="2416171" y="1830446"/>
                  <a:pt x="2384372" y="1841046"/>
                  <a:pt x="2352572" y="1846345"/>
                </a:cubicBezTo>
                <a:cubicBezTo>
                  <a:pt x="2360522" y="1841046"/>
                  <a:pt x="2371122" y="1846345"/>
                  <a:pt x="2379072" y="1841046"/>
                </a:cubicBezTo>
                <a:cubicBezTo>
                  <a:pt x="2360522" y="1843695"/>
                  <a:pt x="2344623" y="1851645"/>
                  <a:pt x="2326073" y="1856945"/>
                </a:cubicBezTo>
                <a:cubicBezTo>
                  <a:pt x="2341973" y="1848995"/>
                  <a:pt x="2357872" y="1838396"/>
                  <a:pt x="2376422" y="1835746"/>
                </a:cubicBezTo>
                <a:cubicBezTo>
                  <a:pt x="2331373" y="1841046"/>
                  <a:pt x="2291624" y="1870195"/>
                  <a:pt x="2246576" y="1875495"/>
                </a:cubicBezTo>
                <a:cubicBezTo>
                  <a:pt x="2251875" y="1864895"/>
                  <a:pt x="2265125" y="1864895"/>
                  <a:pt x="2273075" y="1856945"/>
                </a:cubicBezTo>
                <a:cubicBezTo>
                  <a:pt x="2251875" y="1872845"/>
                  <a:pt x="2225376" y="1883444"/>
                  <a:pt x="2204177" y="1899344"/>
                </a:cubicBezTo>
                <a:cubicBezTo>
                  <a:pt x="2230676" y="1883444"/>
                  <a:pt x="2257175" y="1870195"/>
                  <a:pt x="2283674" y="1856945"/>
                </a:cubicBezTo>
                <a:cubicBezTo>
                  <a:pt x="2251875" y="1875495"/>
                  <a:pt x="2217426" y="1891394"/>
                  <a:pt x="2185627" y="1907294"/>
                </a:cubicBezTo>
                <a:cubicBezTo>
                  <a:pt x="2198877" y="1894044"/>
                  <a:pt x="2214776" y="1883444"/>
                  <a:pt x="2233326" y="1875495"/>
                </a:cubicBezTo>
                <a:cubicBezTo>
                  <a:pt x="2214776" y="1883444"/>
                  <a:pt x="2198877" y="1896694"/>
                  <a:pt x="2182977" y="1907294"/>
                </a:cubicBezTo>
                <a:cubicBezTo>
                  <a:pt x="2212127" y="1894044"/>
                  <a:pt x="2241276" y="1875495"/>
                  <a:pt x="2270425" y="1859595"/>
                </a:cubicBezTo>
                <a:cubicBezTo>
                  <a:pt x="2241276" y="1875495"/>
                  <a:pt x="2212127" y="1894044"/>
                  <a:pt x="2182977" y="1907294"/>
                </a:cubicBezTo>
                <a:cubicBezTo>
                  <a:pt x="2198877" y="1896694"/>
                  <a:pt x="2212127" y="1883444"/>
                  <a:pt x="2230676" y="1880794"/>
                </a:cubicBezTo>
                <a:cubicBezTo>
                  <a:pt x="2212127" y="1888744"/>
                  <a:pt x="2198877" y="1901994"/>
                  <a:pt x="2180327" y="1909944"/>
                </a:cubicBezTo>
                <a:cubicBezTo>
                  <a:pt x="2204177" y="1894044"/>
                  <a:pt x="2230676" y="1883444"/>
                  <a:pt x="2249225" y="1864895"/>
                </a:cubicBezTo>
                <a:cubicBezTo>
                  <a:pt x="2228026" y="1878144"/>
                  <a:pt x="2206827" y="1894044"/>
                  <a:pt x="2182977" y="1907294"/>
                </a:cubicBezTo>
                <a:cubicBezTo>
                  <a:pt x="2198877" y="1888744"/>
                  <a:pt x="2222726" y="1888744"/>
                  <a:pt x="2238626" y="1872845"/>
                </a:cubicBezTo>
                <a:cubicBezTo>
                  <a:pt x="2214776" y="1894044"/>
                  <a:pt x="2182977" y="1901994"/>
                  <a:pt x="2156478" y="1917893"/>
                </a:cubicBezTo>
                <a:cubicBezTo>
                  <a:pt x="2161778" y="1912593"/>
                  <a:pt x="2167078" y="1907294"/>
                  <a:pt x="2172378" y="1901994"/>
                </a:cubicBezTo>
                <a:cubicBezTo>
                  <a:pt x="2169728" y="1909944"/>
                  <a:pt x="2161778" y="1912593"/>
                  <a:pt x="2156478" y="1915243"/>
                </a:cubicBezTo>
                <a:cubicBezTo>
                  <a:pt x="2180327" y="1904644"/>
                  <a:pt x="2201527" y="1894044"/>
                  <a:pt x="2222726" y="1878144"/>
                </a:cubicBezTo>
                <a:cubicBezTo>
                  <a:pt x="2204177" y="1894044"/>
                  <a:pt x="2180327" y="1904644"/>
                  <a:pt x="2159128" y="1915243"/>
                </a:cubicBezTo>
                <a:cubicBezTo>
                  <a:pt x="2169728" y="1912593"/>
                  <a:pt x="2175028" y="1901994"/>
                  <a:pt x="2185627" y="1896694"/>
                </a:cubicBezTo>
                <a:cubicBezTo>
                  <a:pt x="2164428" y="1917893"/>
                  <a:pt x="2135279" y="1925843"/>
                  <a:pt x="2106130" y="1933793"/>
                </a:cubicBezTo>
                <a:cubicBezTo>
                  <a:pt x="2119379" y="1931143"/>
                  <a:pt x="2135279" y="1931143"/>
                  <a:pt x="2140579" y="1915243"/>
                </a:cubicBezTo>
                <a:cubicBezTo>
                  <a:pt x="2129979" y="1928493"/>
                  <a:pt x="2119379" y="1941743"/>
                  <a:pt x="2101360" y="1945187"/>
                </a:cubicBezTo>
                <a:cubicBezTo>
                  <a:pt x="2086785" y="1951017"/>
                  <a:pt x="2071416" y="1954992"/>
                  <a:pt x="2058166" y="1962942"/>
                </a:cubicBezTo>
                <a:cubicBezTo>
                  <a:pt x="2076715" y="1954992"/>
                  <a:pt x="2092615" y="1941743"/>
                  <a:pt x="2113814" y="1941478"/>
                </a:cubicBezTo>
                <a:cubicBezTo>
                  <a:pt x="2099240" y="1947042"/>
                  <a:pt x="2085195" y="1954197"/>
                  <a:pt x="2072476" y="1962942"/>
                </a:cubicBezTo>
                <a:cubicBezTo>
                  <a:pt x="2059756" y="1971687"/>
                  <a:pt x="2047566" y="1981491"/>
                  <a:pt x="2036967" y="1992091"/>
                </a:cubicBezTo>
                <a:cubicBezTo>
                  <a:pt x="2044916" y="1981491"/>
                  <a:pt x="2054986" y="1974072"/>
                  <a:pt x="2065851" y="1968242"/>
                </a:cubicBezTo>
                <a:cubicBezTo>
                  <a:pt x="2076715" y="1962412"/>
                  <a:pt x="2088640" y="1957642"/>
                  <a:pt x="2100565" y="1952342"/>
                </a:cubicBezTo>
                <a:cubicBezTo>
                  <a:pt x="2085990" y="1962942"/>
                  <a:pt x="2073270" y="1975662"/>
                  <a:pt x="2061876" y="1988911"/>
                </a:cubicBezTo>
                <a:cubicBezTo>
                  <a:pt x="2050481" y="2002161"/>
                  <a:pt x="2039616" y="2016205"/>
                  <a:pt x="2029017" y="2029455"/>
                </a:cubicBezTo>
                <a:cubicBezTo>
                  <a:pt x="2039616" y="2021505"/>
                  <a:pt x="2044916" y="2002956"/>
                  <a:pt x="2060816" y="2000306"/>
                </a:cubicBezTo>
                <a:cubicBezTo>
                  <a:pt x="2052866" y="2034755"/>
                  <a:pt x="2050216" y="2069204"/>
                  <a:pt x="2042266" y="2101003"/>
                </a:cubicBezTo>
                <a:cubicBezTo>
                  <a:pt x="2042001" y="2120612"/>
                  <a:pt x="2041471" y="2139692"/>
                  <a:pt x="2040676" y="2158241"/>
                </a:cubicBezTo>
                <a:cubicBezTo>
                  <a:pt x="2037497" y="2210180"/>
                  <a:pt x="2033522" y="2262383"/>
                  <a:pt x="2036172" y="2314587"/>
                </a:cubicBezTo>
                <a:cubicBezTo>
                  <a:pt x="2038291" y="2353541"/>
                  <a:pt x="2040941" y="2393555"/>
                  <a:pt x="2056841" y="2429593"/>
                </a:cubicBezTo>
                <a:cubicBezTo>
                  <a:pt x="2074595" y="2470137"/>
                  <a:pt x="2105070" y="2502731"/>
                  <a:pt x="2132364" y="2536915"/>
                </a:cubicBezTo>
                <a:cubicBezTo>
                  <a:pt x="2145348" y="2552285"/>
                  <a:pt x="2163633" y="2563150"/>
                  <a:pt x="2172113" y="2581964"/>
                </a:cubicBezTo>
                <a:cubicBezTo>
                  <a:pt x="2183242" y="2607933"/>
                  <a:pt x="2190927" y="2636022"/>
                  <a:pt x="2191987" y="2664377"/>
                </a:cubicBezTo>
                <a:cubicBezTo>
                  <a:pt x="2192782" y="2684781"/>
                  <a:pt x="2188807" y="2705715"/>
                  <a:pt x="2176618" y="2722410"/>
                </a:cubicBezTo>
                <a:cubicBezTo>
                  <a:pt x="2138724" y="2774613"/>
                  <a:pt x="2088905" y="2816747"/>
                  <a:pt x="2042001" y="2860736"/>
                </a:cubicBezTo>
                <a:cubicBezTo>
                  <a:pt x="2021067" y="2879020"/>
                  <a:pt x="1994833" y="2890680"/>
                  <a:pt x="1975753" y="2911084"/>
                </a:cubicBezTo>
                <a:cubicBezTo>
                  <a:pt x="1960914" y="2926719"/>
                  <a:pt x="1950844" y="2946328"/>
                  <a:pt x="1943689" y="2966468"/>
                </a:cubicBezTo>
                <a:cubicBezTo>
                  <a:pt x="1937329" y="2984752"/>
                  <a:pt x="1929910" y="3003037"/>
                  <a:pt x="1927525" y="3022381"/>
                </a:cubicBezTo>
                <a:cubicBezTo>
                  <a:pt x="1922490" y="3049940"/>
                  <a:pt x="1921960" y="3078825"/>
                  <a:pt x="1911625" y="3105324"/>
                </a:cubicBezTo>
                <a:cubicBezTo>
                  <a:pt x="1902881" y="3099494"/>
                  <a:pt x="1899436" y="3089159"/>
                  <a:pt x="1893871" y="3080679"/>
                </a:cubicBezTo>
                <a:cubicBezTo>
                  <a:pt x="1879031" y="3054180"/>
                  <a:pt x="1866312" y="3024501"/>
                  <a:pt x="1840872" y="3006217"/>
                </a:cubicBezTo>
                <a:cubicBezTo>
                  <a:pt x="1802183" y="2979453"/>
                  <a:pt x="1753160" y="2978657"/>
                  <a:pt x="1707846" y="2980247"/>
                </a:cubicBezTo>
                <a:cubicBezTo>
                  <a:pt x="1649548" y="2986342"/>
                  <a:pt x="1594429" y="3009396"/>
                  <a:pt x="1535866" y="3012311"/>
                </a:cubicBezTo>
                <a:cubicBezTo>
                  <a:pt x="1512812" y="3014166"/>
                  <a:pt x="1490023" y="3018671"/>
                  <a:pt x="1466968" y="3018936"/>
                </a:cubicBezTo>
                <a:cubicBezTo>
                  <a:pt x="1454779" y="3018936"/>
                  <a:pt x="1441794" y="3017611"/>
                  <a:pt x="1431724" y="3009927"/>
                </a:cubicBezTo>
                <a:cubicBezTo>
                  <a:pt x="1426954" y="3006217"/>
                  <a:pt x="1426954" y="2999592"/>
                  <a:pt x="1425629" y="2994292"/>
                </a:cubicBezTo>
                <a:cubicBezTo>
                  <a:pt x="1420065" y="2961433"/>
                  <a:pt x="1417415" y="2928044"/>
                  <a:pt x="1414500" y="2894920"/>
                </a:cubicBezTo>
                <a:cubicBezTo>
                  <a:pt x="1403370" y="2755534"/>
                  <a:pt x="1397010" y="2615883"/>
                  <a:pt x="1390651" y="2476232"/>
                </a:cubicBezTo>
                <a:cubicBezTo>
                  <a:pt x="1385086" y="2335786"/>
                  <a:pt x="1379786" y="2195605"/>
                  <a:pt x="1378196" y="2055159"/>
                </a:cubicBezTo>
                <a:cubicBezTo>
                  <a:pt x="1378461" y="2028660"/>
                  <a:pt x="1376341" y="2001631"/>
                  <a:pt x="1382701" y="1975662"/>
                </a:cubicBezTo>
                <a:cubicBezTo>
                  <a:pt x="1389590" y="1941478"/>
                  <a:pt x="1405225" y="1910208"/>
                  <a:pt x="1421390" y="1879734"/>
                </a:cubicBezTo>
                <a:cubicBezTo>
                  <a:pt x="1442589" y="1834686"/>
                  <a:pt x="1484723" y="1803947"/>
                  <a:pt x="1508307" y="1760488"/>
                </a:cubicBezTo>
                <a:cubicBezTo>
                  <a:pt x="1533216" y="1713054"/>
                  <a:pt x="1534011" y="1655816"/>
                  <a:pt x="1520232" y="1604937"/>
                </a:cubicBezTo>
                <a:cubicBezTo>
                  <a:pt x="1512017" y="1576053"/>
                  <a:pt x="1503007" y="1546904"/>
                  <a:pt x="1487108" y="1521465"/>
                </a:cubicBezTo>
                <a:cubicBezTo>
                  <a:pt x="1469088" y="1492316"/>
                  <a:pt x="1443914" y="1468731"/>
                  <a:pt x="1424039" y="1441172"/>
                </a:cubicBezTo>
                <a:cubicBezTo>
                  <a:pt x="1397010" y="1403013"/>
                  <a:pt x="1366801" y="1367504"/>
                  <a:pt x="1340037" y="1329345"/>
                </a:cubicBezTo>
                <a:cubicBezTo>
                  <a:pt x="1319898" y="1300196"/>
                  <a:pt x="1301878" y="1269987"/>
                  <a:pt x="1283594" y="1239778"/>
                </a:cubicBezTo>
                <a:cubicBezTo>
                  <a:pt x="1269019" y="1214604"/>
                  <a:pt x="1254179" y="1189429"/>
                  <a:pt x="1244110" y="1162135"/>
                </a:cubicBezTo>
                <a:cubicBezTo>
                  <a:pt x="1235630" y="1139081"/>
                  <a:pt x="1236425" y="1114437"/>
                  <a:pt x="1239340" y="1090322"/>
                </a:cubicBezTo>
                <a:cubicBezTo>
                  <a:pt x="1245170" y="1046599"/>
                  <a:pt x="1238545" y="1002345"/>
                  <a:pt x="1243050" y="958356"/>
                </a:cubicBezTo>
                <a:cubicBezTo>
                  <a:pt x="1244905" y="941397"/>
                  <a:pt x="1247025" y="923642"/>
                  <a:pt x="1256034" y="908538"/>
                </a:cubicBezTo>
                <a:cubicBezTo>
                  <a:pt x="1263454" y="896613"/>
                  <a:pt x="1278824" y="893698"/>
                  <a:pt x="1291808" y="892638"/>
                </a:cubicBezTo>
                <a:cubicBezTo>
                  <a:pt x="1321223" y="889988"/>
                  <a:pt x="1351432" y="898468"/>
                  <a:pt x="1380051" y="889458"/>
                </a:cubicBezTo>
                <a:cubicBezTo>
                  <a:pt x="1404165" y="879919"/>
                  <a:pt x="1413705" y="852624"/>
                  <a:pt x="1418475" y="829040"/>
                </a:cubicBezTo>
                <a:cubicBezTo>
                  <a:pt x="1425364" y="785316"/>
                  <a:pt x="1445769" y="745567"/>
                  <a:pt x="1454779" y="702374"/>
                </a:cubicBezTo>
                <a:cubicBezTo>
                  <a:pt x="1457428" y="690979"/>
                  <a:pt x="1462463" y="678789"/>
                  <a:pt x="1473328" y="673225"/>
                </a:cubicBezTo>
                <a:cubicBezTo>
                  <a:pt x="1489493" y="664480"/>
                  <a:pt x="1510162" y="659445"/>
                  <a:pt x="1519437" y="641955"/>
                </a:cubicBezTo>
                <a:cubicBezTo>
                  <a:pt x="1528181" y="624731"/>
                  <a:pt x="1520232" y="604857"/>
                  <a:pt x="1512812" y="588692"/>
                </a:cubicBezTo>
                <a:cubicBezTo>
                  <a:pt x="1505657" y="573852"/>
                  <a:pt x="1497177" y="559808"/>
                  <a:pt x="1490552" y="544968"/>
                </a:cubicBezTo>
                <a:cubicBezTo>
                  <a:pt x="1485253" y="533309"/>
                  <a:pt x="1476243" y="523769"/>
                  <a:pt x="1470413" y="512374"/>
                </a:cubicBezTo>
                <a:cubicBezTo>
                  <a:pt x="1465643" y="503629"/>
                  <a:pt x="1466438" y="493030"/>
                  <a:pt x="1470148" y="484020"/>
                </a:cubicBezTo>
                <a:cubicBezTo>
                  <a:pt x="1477833" y="464411"/>
                  <a:pt x="1488433" y="446126"/>
                  <a:pt x="1494262" y="425722"/>
                </a:cubicBezTo>
                <a:cubicBezTo>
                  <a:pt x="1503272" y="392333"/>
                  <a:pt x="1516522" y="359474"/>
                  <a:pt x="1518642" y="324495"/>
                </a:cubicBezTo>
                <a:cubicBezTo>
                  <a:pt x="1519967" y="307800"/>
                  <a:pt x="1518377" y="291106"/>
                  <a:pt x="1514137" y="274941"/>
                </a:cubicBezTo>
                <a:cubicBezTo>
                  <a:pt x="1510162" y="267786"/>
                  <a:pt x="1503802" y="229892"/>
                  <a:pt x="1496382" y="228302"/>
                </a:cubicBezTo>
                <a:cubicBezTo>
                  <a:pt x="1488963" y="205778"/>
                  <a:pt x="1480483" y="223533"/>
                  <a:pt x="1471208" y="186699"/>
                </a:cubicBezTo>
                <a:cubicBezTo>
                  <a:pt x="1461668" y="193059"/>
                  <a:pt x="1451069" y="135555"/>
                  <a:pt x="1439144" y="150395"/>
                </a:cubicBezTo>
                <a:cubicBezTo>
                  <a:pt x="1430134" y="123101"/>
                  <a:pt x="1419535" y="132110"/>
                  <a:pt x="1408670" y="131580"/>
                </a:cubicBezTo>
                <a:cubicBezTo>
                  <a:pt x="1397540" y="123896"/>
                  <a:pt x="1385881" y="145890"/>
                  <a:pt x="1374221" y="120451"/>
                </a:cubicBezTo>
                <a:cubicBezTo>
                  <a:pt x="1362296" y="103491"/>
                  <a:pt x="1349047" y="110911"/>
                  <a:pt x="1340037" y="104551"/>
                </a:cubicBezTo>
                <a:cubicBezTo>
                  <a:pt x="1330232" y="80172"/>
                  <a:pt x="1326787" y="82292"/>
                  <a:pt x="1319633" y="69307"/>
                </a:cubicBezTo>
                <a:cubicBezTo>
                  <a:pt x="1313008" y="48903"/>
                  <a:pt x="1302408" y="30618"/>
                  <a:pt x="1289423" y="44663"/>
                </a:cubicBezTo>
                <a:cubicBezTo>
                  <a:pt x="1278559" y="23728"/>
                  <a:pt x="1267694" y="49433"/>
                  <a:pt x="1256299" y="40423"/>
                </a:cubicBezTo>
                <a:cubicBezTo>
                  <a:pt x="1245170" y="53938"/>
                  <a:pt x="1234040" y="62682"/>
                  <a:pt x="1222910" y="41218"/>
                </a:cubicBezTo>
                <a:cubicBezTo>
                  <a:pt x="1214431" y="22139"/>
                  <a:pt x="1205421" y="51818"/>
                  <a:pt x="1197206" y="40688"/>
                </a:cubicBezTo>
                <a:cubicBezTo>
                  <a:pt x="1186076" y="55263"/>
                  <a:pt x="1175477" y="33533"/>
                  <a:pt x="1164612" y="25053"/>
                </a:cubicBezTo>
                <a:cubicBezTo>
                  <a:pt x="1153747" y="-1181"/>
                  <a:pt x="1142883" y="6239"/>
                  <a:pt x="1131488" y="11009"/>
                </a:cubicBezTo>
                <a:cubicBezTo>
                  <a:pt x="1115588" y="11009"/>
                  <a:pt x="1098894" y="16839"/>
                  <a:pt x="1082464" y="5709"/>
                </a:cubicBezTo>
                <a:cubicBezTo>
                  <a:pt x="1065505" y="-5156"/>
                  <a:pt x="1048545" y="3589"/>
                  <a:pt x="1031586" y="9684"/>
                </a:cubicBezTo>
                <a:cubicBezTo>
                  <a:pt x="1014891" y="5709"/>
                  <a:pt x="998197" y="14454"/>
                  <a:pt x="982032" y="21079"/>
                </a:cubicBezTo>
                <a:cubicBezTo>
                  <a:pt x="971168" y="28763"/>
                  <a:pt x="960568" y="34063"/>
                  <a:pt x="950233" y="39098"/>
                </a:cubicBezTo>
                <a:cubicBezTo>
                  <a:pt x="939899" y="35123"/>
                  <a:pt x="929829" y="51553"/>
                  <a:pt x="919759" y="49433"/>
                </a:cubicBezTo>
                <a:cubicBezTo>
                  <a:pt x="909689" y="51023"/>
                  <a:pt x="900150" y="49963"/>
                  <a:pt x="890610" y="65862"/>
                </a:cubicBezTo>
                <a:cubicBezTo>
                  <a:pt x="881070" y="65332"/>
                  <a:pt x="871796" y="88387"/>
                  <a:pt x="862521" y="86797"/>
                </a:cubicBezTo>
                <a:cubicBezTo>
                  <a:pt x="854041" y="78582"/>
                  <a:pt x="845826" y="100576"/>
                  <a:pt x="837612" y="106936"/>
                </a:cubicBezTo>
                <a:cubicBezTo>
                  <a:pt x="829397" y="113561"/>
                  <a:pt x="821712" y="133170"/>
                  <a:pt x="814027" y="128665"/>
                </a:cubicBezTo>
                <a:cubicBezTo>
                  <a:pt x="806342" y="141650"/>
                  <a:pt x="799188" y="144035"/>
                  <a:pt x="792298" y="151985"/>
                </a:cubicBezTo>
                <a:cubicBezTo>
                  <a:pt x="785408" y="160199"/>
                  <a:pt x="779048" y="166029"/>
                  <a:pt x="773218" y="177689"/>
                </a:cubicBezTo>
                <a:cubicBezTo>
                  <a:pt x="767389" y="186169"/>
                  <a:pt x="761559" y="192264"/>
                  <a:pt x="756259" y="201273"/>
                </a:cubicBezTo>
                <a:cubicBezTo>
                  <a:pt x="750694" y="211873"/>
                  <a:pt x="745394" y="228038"/>
                  <a:pt x="740094" y="231217"/>
                </a:cubicBezTo>
                <a:cubicBezTo>
                  <a:pt x="734795" y="241287"/>
                  <a:pt x="729760" y="265931"/>
                  <a:pt x="724460" y="254537"/>
                </a:cubicBezTo>
                <a:cubicBezTo>
                  <a:pt x="719425" y="250032"/>
                  <a:pt x="714390" y="278121"/>
                  <a:pt x="709355" y="286071"/>
                </a:cubicBezTo>
                <a:cubicBezTo>
                  <a:pt x="704320" y="279976"/>
                  <a:pt x="699551" y="291106"/>
                  <a:pt x="694781" y="311245"/>
                </a:cubicBezTo>
                <a:cubicBezTo>
                  <a:pt x="690011" y="319195"/>
                  <a:pt x="685241" y="304620"/>
                  <a:pt x="680471" y="341189"/>
                </a:cubicBezTo>
                <a:cubicBezTo>
                  <a:pt x="675701" y="389153"/>
                  <a:pt x="670931" y="354174"/>
                  <a:pt x="666162" y="365304"/>
                </a:cubicBezTo>
                <a:cubicBezTo>
                  <a:pt x="661392" y="365834"/>
                  <a:pt x="656887" y="369013"/>
                  <a:pt x="652117" y="396838"/>
                </a:cubicBezTo>
                <a:cubicBezTo>
                  <a:pt x="647347" y="400812"/>
                  <a:pt x="642842" y="411942"/>
                  <a:pt x="638337" y="426252"/>
                </a:cubicBezTo>
                <a:cubicBezTo>
                  <a:pt x="633833" y="438971"/>
                  <a:pt x="629063" y="433937"/>
                  <a:pt x="624558" y="452751"/>
                </a:cubicBezTo>
                <a:cubicBezTo>
                  <a:pt x="619788" y="458316"/>
                  <a:pt x="614753" y="456726"/>
                  <a:pt x="609983" y="482695"/>
                </a:cubicBezTo>
                <a:cubicBezTo>
                  <a:pt x="604948" y="499920"/>
                  <a:pt x="600179" y="496210"/>
                  <a:pt x="595409" y="512639"/>
                </a:cubicBezTo>
                <a:cubicBezTo>
                  <a:pt x="590639" y="541788"/>
                  <a:pt x="585869" y="524034"/>
                  <a:pt x="581099" y="542848"/>
                </a:cubicBezTo>
                <a:cubicBezTo>
                  <a:pt x="576594" y="533044"/>
                  <a:pt x="572089" y="560338"/>
                  <a:pt x="567584" y="573322"/>
                </a:cubicBezTo>
                <a:cubicBezTo>
                  <a:pt x="564140" y="565638"/>
                  <a:pt x="560695" y="576767"/>
                  <a:pt x="557250" y="596112"/>
                </a:cubicBezTo>
                <a:cubicBezTo>
                  <a:pt x="553805" y="604857"/>
                  <a:pt x="550625" y="610951"/>
                  <a:pt x="547445" y="621816"/>
                </a:cubicBezTo>
                <a:cubicBezTo>
                  <a:pt x="544000" y="638776"/>
                  <a:pt x="540820" y="615986"/>
                  <a:pt x="537110" y="645930"/>
                </a:cubicBezTo>
                <a:cubicBezTo>
                  <a:pt x="533665" y="678524"/>
                  <a:pt x="529956" y="615191"/>
                  <a:pt x="525981" y="669780"/>
                </a:cubicBezTo>
                <a:cubicBezTo>
                  <a:pt x="521476" y="670840"/>
                  <a:pt x="516706" y="681969"/>
                  <a:pt x="512201" y="694159"/>
                </a:cubicBezTo>
                <a:cubicBezTo>
                  <a:pt x="507696" y="709529"/>
                  <a:pt x="502926" y="723838"/>
                  <a:pt x="498951" y="726223"/>
                </a:cubicBezTo>
                <a:cubicBezTo>
                  <a:pt x="494977" y="747422"/>
                  <a:pt x="491532" y="735498"/>
                  <a:pt x="488882" y="764382"/>
                </a:cubicBezTo>
                <a:cubicBezTo>
                  <a:pt x="486232" y="752722"/>
                  <a:pt x="484377" y="766767"/>
                  <a:pt x="484112" y="786641"/>
                </a:cubicBezTo>
                <a:cubicBezTo>
                  <a:pt x="483582" y="795916"/>
                  <a:pt x="484642" y="814200"/>
                  <a:pt x="486497" y="810756"/>
                </a:cubicBezTo>
                <a:cubicBezTo>
                  <a:pt x="488352" y="797506"/>
                  <a:pt x="491002" y="829835"/>
                  <a:pt x="494447" y="831160"/>
                </a:cubicBezTo>
                <a:cubicBezTo>
                  <a:pt x="497891" y="827450"/>
                  <a:pt x="501866" y="861369"/>
                  <a:pt x="506106" y="849179"/>
                </a:cubicBezTo>
                <a:cubicBezTo>
                  <a:pt x="510346" y="881243"/>
                  <a:pt x="514851" y="851299"/>
                  <a:pt x="519356" y="870114"/>
                </a:cubicBezTo>
                <a:cubicBezTo>
                  <a:pt x="524126" y="882833"/>
                  <a:pt x="529691" y="878064"/>
                  <a:pt x="533665" y="891843"/>
                </a:cubicBezTo>
                <a:cubicBezTo>
                  <a:pt x="537640" y="905093"/>
                  <a:pt x="540290" y="932917"/>
                  <a:pt x="539230" y="916752"/>
                </a:cubicBezTo>
                <a:cubicBezTo>
                  <a:pt x="538170" y="942987"/>
                  <a:pt x="533665" y="934772"/>
                  <a:pt x="527836" y="945637"/>
                </a:cubicBezTo>
                <a:cubicBezTo>
                  <a:pt x="522006" y="950406"/>
                  <a:pt x="515116" y="945902"/>
                  <a:pt x="509286" y="971076"/>
                </a:cubicBezTo>
                <a:cubicBezTo>
                  <a:pt x="502396" y="974786"/>
                  <a:pt x="497097" y="973991"/>
                  <a:pt x="492062" y="999695"/>
                </a:cubicBezTo>
                <a:cubicBezTo>
                  <a:pt x="487027" y="1008970"/>
                  <a:pt x="482522" y="1035469"/>
                  <a:pt x="477752" y="1029904"/>
                </a:cubicBezTo>
                <a:cubicBezTo>
                  <a:pt x="469802" y="1020099"/>
                  <a:pt x="461588" y="1076013"/>
                  <a:pt x="453638" y="1082108"/>
                </a:cubicBezTo>
                <a:cubicBezTo>
                  <a:pt x="445688" y="1069388"/>
                  <a:pt x="437738" y="1118147"/>
                  <a:pt x="430053" y="1134311"/>
                </a:cubicBezTo>
                <a:cubicBezTo>
                  <a:pt x="426079" y="1143056"/>
                  <a:pt x="422369" y="1159220"/>
                  <a:pt x="418394" y="1160545"/>
                </a:cubicBezTo>
                <a:cubicBezTo>
                  <a:pt x="414684" y="1176445"/>
                  <a:pt x="410709" y="1185455"/>
                  <a:pt x="406999" y="1187045"/>
                </a:cubicBezTo>
                <a:cubicBezTo>
                  <a:pt x="403289" y="1200294"/>
                  <a:pt x="399579" y="1210099"/>
                  <a:pt x="396134" y="1213544"/>
                </a:cubicBezTo>
                <a:cubicBezTo>
                  <a:pt x="392690" y="1222819"/>
                  <a:pt x="388980" y="1234213"/>
                  <a:pt x="385535" y="1240308"/>
                </a:cubicBezTo>
                <a:cubicBezTo>
                  <a:pt x="382620" y="1252763"/>
                  <a:pt x="379705" y="1259652"/>
                  <a:pt x="377320" y="1266012"/>
                </a:cubicBezTo>
                <a:cubicBezTo>
                  <a:pt x="374935" y="1272372"/>
                  <a:pt x="372550" y="1278202"/>
                  <a:pt x="370695" y="1288802"/>
                </a:cubicBezTo>
                <a:cubicBezTo>
                  <a:pt x="368575" y="1309471"/>
                  <a:pt x="366720" y="1296751"/>
                  <a:pt x="365130" y="1316891"/>
                </a:cubicBezTo>
                <a:cubicBezTo>
                  <a:pt x="363275" y="1329080"/>
                  <a:pt x="361685" y="1308941"/>
                  <a:pt x="360096" y="1338355"/>
                </a:cubicBezTo>
                <a:cubicBezTo>
                  <a:pt x="357976" y="1367239"/>
                  <a:pt x="355856" y="1332260"/>
                  <a:pt x="354266" y="1373864"/>
                </a:cubicBezTo>
                <a:cubicBezTo>
                  <a:pt x="352676" y="1393209"/>
                  <a:pt x="351351" y="1378634"/>
                  <a:pt x="350821" y="1409638"/>
                </a:cubicBezTo>
                <a:cubicBezTo>
                  <a:pt x="350821" y="1419973"/>
                  <a:pt x="350821" y="1417853"/>
                  <a:pt x="357976" y="1434812"/>
                </a:cubicBezTo>
                <a:cubicBezTo>
                  <a:pt x="362215" y="1450712"/>
                  <a:pt x="368575" y="1424478"/>
                  <a:pt x="373875" y="1436667"/>
                </a:cubicBezTo>
                <a:cubicBezTo>
                  <a:pt x="367780" y="1448062"/>
                  <a:pt x="365660" y="1440377"/>
                  <a:pt x="365660" y="1476151"/>
                </a:cubicBezTo>
                <a:cubicBezTo>
                  <a:pt x="365660" y="1508215"/>
                  <a:pt x="368045" y="1458662"/>
                  <a:pt x="371225" y="1516430"/>
                </a:cubicBezTo>
                <a:cubicBezTo>
                  <a:pt x="374670" y="1509010"/>
                  <a:pt x="379705" y="1513780"/>
                  <a:pt x="393750" y="1546904"/>
                </a:cubicBezTo>
                <a:cubicBezTo>
                  <a:pt x="404614" y="1543194"/>
                  <a:pt x="411769" y="1542664"/>
                  <a:pt x="417334" y="1531270"/>
                </a:cubicBezTo>
                <a:cubicBezTo>
                  <a:pt x="421309" y="1520935"/>
                  <a:pt x="425549" y="1509275"/>
                  <a:pt x="429259" y="1518815"/>
                </a:cubicBezTo>
                <a:cubicBezTo>
                  <a:pt x="433233" y="1515900"/>
                  <a:pt x="436943" y="1495496"/>
                  <a:pt x="440653" y="1494436"/>
                </a:cubicBezTo>
                <a:cubicBezTo>
                  <a:pt x="448073" y="1498940"/>
                  <a:pt x="455228" y="1479331"/>
                  <a:pt x="461853" y="1456277"/>
                </a:cubicBezTo>
                <a:cubicBezTo>
                  <a:pt x="460793" y="1465551"/>
                  <a:pt x="459733" y="1467936"/>
                  <a:pt x="458673" y="1487811"/>
                </a:cubicBezTo>
                <a:cubicBezTo>
                  <a:pt x="457613" y="1504770"/>
                  <a:pt x="456818" y="1537099"/>
                  <a:pt x="456023" y="1521730"/>
                </a:cubicBezTo>
                <a:cubicBezTo>
                  <a:pt x="455228" y="1529680"/>
                  <a:pt x="454963" y="1545314"/>
                  <a:pt x="454698" y="1543459"/>
                </a:cubicBezTo>
                <a:cubicBezTo>
                  <a:pt x="454698" y="1570488"/>
                  <a:pt x="454963" y="1549289"/>
                  <a:pt x="456023" y="1587183"/>
                </a:cubicBezTo>
                <a:cubicBezTo>
                  <a:pt x="456553" y="1578438"/>
                  <a:pt x="457613" y="1591158"/>
                  <a:pt x="458673" y="1613417"/>
                </a:cubicBezTo>
                <a:cubicBezTo>
                  <a:pt x="459733" y="1627197"/>
                  <a:pt x="460793" y="1615537"/>
                  <a:pt x="462118" y="1633557"/>
                </a:cubicBezTo>
                <a:cubicBezTo>
                  <a:pt x="463177" y="1631967"/>
                  <a:pt x="464502" y="1682845"/>
                  <a:pt x="465297" y="1656611"/>
                </a:cubicBezTo>
                <a:cubicBezTo>
                  <a:pt x="466357" y="1696095"/>
                  <a:pt x="466887" y="1689205"/>
                  <a:pt x="467417" y="1679930"/>
                </a:cubicBezTo>
                <a:cubicBezTo>
                  <a:pt x="467682" y="1695830"/>
                  <a:pt x="467682" y="1701660"/>
                  <a:pt x="467417" y="1706430"/>
                </a:cubicBezTo>
                <a:cubicBezTo>
                  <a:pt x="467152" y="1730279"/>
                  <a:pt x="466622" y="1753333"/>
                  <a:pt x="465297" y="1732929"/>
                </a:cubicBezTo>
                <a:cubicBezTo>
                  <a:pt x="464237" y="1739024"/>
                  <a:pt x="462383" y="1753598"/>
                  <a:pt x="460528" y="1755453"/>
                </a:cubicBezTo>
                <a:cubicBezTo>
                  <a:pt x="458408" y="1772678"/>
                  <a:pt x="456023" y="1807127"/>
                  <a:pt x="453638" y="1792287"/>
                </a:cubicBezTo>
                <a:cubicBezTo>
                  <a:pt x="451253" y="1801032"/>
                  <a:pt x="448603" y="1829386"/>
                  <a:pt x="446483" y="1814811"/>
                </a:cubicBezTo>
                <a:cubicBezTo>
                  <a:pt x="444098" y="1817196"/>
                  <a:pt x="441978" y="1859330"/>
                  <a:pt x="440388" y="1851645"/>
                </a:cubicBezTo>
                <a:cubicBezTo>
                  <a:pt x="438533" y="1830711"/>
                  <a:pt x="436413" y="1876554"/>
                  <a:pt x="434293" y="1893514"/>
                </a:cubicBezTo>
                <a:cubicBezTo>
                  <a:pt x="432173" y="1907029"/>
                  <a:pt x="430053" y="1918158"/>
                  <a:pt x="427934" y="1922133"/>
                </a:cubicBezTo>
                <a:cubicBezTo>
                  <a:pt x="423694" y="1945718"/>
                  <a:pt x="419719" y="1969302"/>
                  <a:pt x="416539" y="1992886"/>
                </a:cubicBezTo>
                <a:cubicBezTo>
                  <a:pt x="413359" y="2016470"/>
                  <a:pt x="410974" y="2040320"/>
                  <a:pt x="410179" y="2064169"/>
                </a:cubicBezTo>
                <a:cubicBezTo>
                  <a:pt x="409914" y="2092523"/>
                  <a:pt x="409649" y="2120877"/>
                  <a:pt x="410709" y="2149232"/>
                </a:cubicBezTo>
                <a:cubicBezTo>
                  <a:pt x="412829" y="2194280"/>
                  <a:pt x="422104" y="2239859"/>
                  <a:pt x="442243" y="2280403"/>
                </a:cubicBezTo>
                <a:cubicBezTo>
                  <a:pt x="459733" y="2315117"/>
                  <a:pt x="491797" y="2338701"/>
                  <a:pt x="515116" y="2369175"/>
                </a:cubicBezTo>
                <a:cubicBezTo>
                  <a:pt x="534990" y="2394879"/>
                  <a:pt x="542675" y="2427473"/>
                  <a:pt x="548505" y="2459008"/>
                </a:cubicBezTo>
                <a:cubicBezTo>
                  <a:pt x="554865" y="2496636"/>
                  <a:pt x="556190" y="2535060"/>
                  <a:pt x="554865" y="2572954"/>
                </a:cubicBezTo>
                <a:cubicBezTo>
                  <a:pt x="553275" y="2599718"/>
                  <a:pt x="550625" y="2626748"/>
                  <a:pt x="542675" y="2652717"/>
                </a:cubicBezTo>
                <a:cubicBezTo>
                  <a:pt x="533930" y="2683191"/>
                  <a:pt x="518031" y="2710750"/>
                  <a:pt x="504251" y="2739104"/>
                </a:cubicBezTo>
                <a:cubicBezTo>
                  <a:pt x="494447" y="2758714"/>
                  <a:pt x="486232" y="2778853"/>
                  <a:pt x="476162" y="2798198"/>
                </a:cubicBezTo>
                <a:cubicBezTo>
                  <a:pt x="450458" y="2848281"/>
                  <a:pt x="422899" y="2897570"/>
                  <a:pt x="398254" y="2948448"/>
                </a:cubicBezTo>
                <a:cubicBezTo>
                  <a:pt x="346316" y="3053650"/>
                  <a:pt x="309482" y="3165212"/>
                  <a:pt x="269468" y="3275449"/>
                </a:cubicBezTo>
                <a:cubicBezTo>
                  <a:pt x="229189" y="3382771"/>
                  <a:pt x="198450" y="3493802"/>
                  <a:pt x="153402" y="3599269"/>
                </a:cubicBezTo>
                <a:cubicBezTo>
                  <a:pt x="131407" y="3651208"/>
                  <a:pt x="105703" y="3701026"/>
                  <a:pt x="79999" y="3751110"/>
                </a:cubicBezTo>
                <a:cubicBezTo>
                  <a:pt x="61979" y="3786354"/>
                  <a:pt x="42635" y="3821068"/>
                  <a:pt x="28325" y="3858167"/>
                </a:cubicBezTo>
                <a:cubicBezTo>
                  <a:pt x="16666" y="3892881"/>
                  <a:pt x="8716" y="3928655"/>
                  <a:pt x="3151" y="3964959"/>
                </a:cubicBezTo>
                <a:cubicBezTo>
                  <a:pt x="1561" y="3977943"/>
                  <a:pt x="-824" y="3991193"/>
                  <a:pt x="1561" y="4004178"/>
                </a:cubicBezTo>
                <a:cubicBezTo>
                  <a:pt x="3151" y="4012657"/>
                  <a:pt x="11631" y="4019282"/>
                  <a:pt x="20110" y="4017427"/>
                </a:cubicBezTo>
                <a:cubicBezTo>
                  <a:pt x="32035" y="4013187"/>
                  <a:pt x="37865" y="4000732"/>
                  <a:pt x="45020" y="3991193"/>
                </a:cubicBezTo>
                <a:cubicBezTo>
                  <a:pt x="53764" y="3979268"/>
                  <a:pt x="62244" y="3965489"/>
                  <a:pt x="76289" y="3959659"/>
                </a:cubicBezTo>
                <a:cubicBezTo>
                  <a:pt x="95898" y="3957009"/>
                  <a:pt x="115243" y="3962044"/>
                  <a:pt x="134587" y="3965489"/>
                </a:cubicBezTo>
                <a:cubicBezTo>
                  <a:pt x="170361" y="3973174"/>
                  <a:pt x="206400" y="3981653"/>
                  <a:pt x="240054" y="3996493"/>
                </a:cubicBezTo>
                <a:cubicBezTo>
                  <a:pt x="250654" y="4000468"/>
                  <a:pt x="254629" y="4012127"/>
                  <a:pt x="256749" y="4022197"/>
                </a:cubicBezTo>
                <a:cubicBezTo>
                  <a:pt x="259928" y="4037566"/>
                  <a:pt x="265228" y="4053996"/>
                  <a:pt x="279273" y="4063006"/>
                </a:cubicBezTo>
                <a:cubicBezTo>
                  <a:pt x="294377" y="4071486"/>
                  <a:pt x="311072" y="4075990"/>
                  <a:pt x="327236" y="4081820"/>
                </a:cubicBezTo>
                <a:cubicBezTo>
                  <a:pt x="395074" y="4103815"/>
                  <a:pt x="463708" y="4122894"/>
                  <a:pt x="531546" y="4144888"/>
                </a:cubicBezTo>
                <a:cubicBezTo>
                  <a:pt x="552215" y="4152043"/>
                  <a:pt x="573679" y="4158138"/>
                  <a:pt x="593289" y="4167943"/>
                </a:cubicBezTo>
                <a:cubicBezTo>
                  <a:pt x="613163" y="4181457"/>
                  <a:pt x="626678" y="4203187"/>
                  <a:pt x="632243" y="4226241"/>
                </a:cubicBezTo>
                <a:cubicBezTo>
                  <a:pt x="637542" y="4244261"/>
                  <a:pt x="633568" y="4263340"/>
                  <a:pt x="632243" y="4281890"/>
                </a:cubicBezTo>
                <a:cubicBezTo>
                  <a:pt x="624823" y="4351318"/>
                  <a:pt x="612898" y="4419951"/>
                  <a:pt x="599914" y="4488584"/>
                </a:cubicBezTo>
                <a:cubicBezTo>
                  <a:pt x="587989" y="4550062"/>
                  <a:pt x="575004" y="4611540"/>
                  <a:pt x="558840" y="4671958"/>
                </a:cubicBezTo>
                <a:cubicBezTo>
                  <a:pt x="546385" y="4718597"/>
                  <a:pt x="528896" y="4763910"/>
                  <a:pt x="509021" y="4807634"/>
                </a:cubicBezTo>
                <a:cubicBezTo>
                  <a:pt x="484642" y="4861428"/>
                  <a:pt x="457348" y="4914161"/>
                  <a:pt x="438533" y="4970339"/>
                </a:cubicBezTo>
                <a:cubicBezTo>
                  <a:pt x="417334" y="5032083"/>
                  <a:pt x="406999" y="5097006"/>
                  <a:pt x="403289" y="5161929"/>
                </a:cubicBezTo>
                <a:cubicBezTo>
                  <a:pt x="395869" y="5287270"/>
                  <a:pt x="418924" y="5411552"/>
                  <a:pt x="429788" y="5536098"/>
                </a:cubicBezTo>
                <a:cubicBezTo>
                  <a:pt x="433763" y="5586977"/>
                  <a:pt x="438798" y="5637855"/>
                  <a:pt x="446218" y="5688469"/>
                </a:cubicBezTo>
                <a:cubicBezTo>
                  <a:pt x="458673" y="5779096"/>
                  <a:pt x="477222" y="5868928"/>
                  <a:pt x="487292" y="5960086"/>
                </a:cubicBezTo>
                <a:cubicBezTo>
                  <a:pt x="489412" y="5980225"/>
                  <a:pt x="490737" y="6000629"/>
                  <a:pt x="488882" y="6020769"/>
                </a:cubicBezTo>
                <a:cubicBezTo>
                  <a:pt x="487292" y="6038788"/>
                  <a:pt x="476957" y="6054423"/>
                  <a:pt x="464767" y="6067142"/>
                </a:cubicBezTo>
                <a:cubicBezTo>
                  <a:pt x="442508" y="6090462"/>
                  <a:pt x="413624" y="6106096"/>
                  <a:pt x="390570" y="6128356"/>
                </a:cubicBezTo>
                <a:cubicBezTo>
                  <a:pt x="377055" y="6141075"/>
                  <a:pt x="368310" y="6158035"/>
                  <a:pt x="366455" y="6176584"/>
                </a:cubicBezTo>
                <a:cubicBezTo>
                  <a:pt x="360890" y="6212623"/>
                  <a:pt x="376790" y="6246542"/>
                  <a:pt x="387125" y="6280196"/>
                </a:cubicBezTo>
                <a:cubicBezTo>
                  <a:pt x="401434" y="6333460"/>
                  <a:pt x="424489" y="6383543"/>
                  <a:pt x="444098" y="6434687"/>
                </a:cubicBezTo>
                <a:cubicBezTo>
                  <a:pt x="454433" y="6461981"/>
                  <a:pt x="466887" y="6489540"/>
                  <a:pt x="468742" y="6519220"/>
                </a:cubicBezTo>
                <a:cubicBezTo>
                  <a:pt x="470862" y="6542274"/>
                  <a:pt x="469272" y="6565328"/>
                  <a:pt x="471657" y="6588382"/>
                </a:cubicBezTo>
                <a:cubicBezTo>
                  <a:pt x="472452" y="6597392"/>
                  <a:pt x="476692" y="6606932"/>
                  <a:pt x="485172" y="6611172"/>
                </a:cubicBezTo>
                <a:cubicBezTo>
                  <a:pt x="500011" y="6618592"/>
                  <a:pt x="518826" y="6618326"/>
                  <a:pt x="533400" y="6610111"/>
                </a:cubicBezTo>
                <a:cubicBezTo>
                  <a:pt x="542675" y="6604547"/>
                  <a:pt x="544795" y="6593417"/>
                  <a:pt x="546650" y="6583877"/>
                </a:cubicBezTo>
                <a:cubicBezTo>
                  <a:pt x="551950" y="6552873"/>
                  <a:pt x="554335" y="6521339"/>
                  <a:pt x="560165" y="6490335"/>
                </a:cubicBezTo>
                <a:cubicBezTo>
                  <a:pt x="562550" y="6479735"/>
                  <a:pt x="563875" y="6468076"/>
                  <a:pt x="569969" y="6458801"/>
                </a:cubicBezTo>
                <a:cubicBezTo>
                  <a:pt x="583484" y="6443697"/>
                  <a:pt x="605213" y="6436541"/>
                  <a:pt x="625088" y="6438927"/>
                </a:cubicBezTo>
                <a:cubicBezTo>
                  <a:pt x="636217" y="6439722"/>
                  <a:pt x="643107" y="6449526"/>
                  <a:pt x="650262" y="6456946"/>
                </a:cubicBezTo>
                <a:cubicBezTo>
                  <a:pt x="682061" y="6493515"/>
                  <a:pt x="709885" y="6533264"/>
                  <a:pt x="740624" y="6570628"/>
                </a:cubicBezTo>
                <a:cubicBezTo>
                  <a:pt x="753874" y="6586527"/>
                  <a:pt x="767389" y="6602692"/>
                  <a:pt x="785143" y="6613822"/>
                </a:cubicBezTo>
                <a:cubicBezTo>
                  <a:pt x="810847" y="6631576"/>
                  <a:pt x="840262" y="6644031"/>
                  <a:pt x="871001" y="6649596"/>
                </a:cubicBezTo>
                <a:cubicBezTo>
                  <a:pt x="900680" y="6656485"/>
                  <a:pt x="931419" y="6654366"/>
                  <a:pt x="961628" y="6653570"/>
                </a:cubicBezTo>
                <a:cubicBezTo>
                  <a:pt x="1033176" y="6650655"/>
                  <a:pt x="1104724" y="6645621"/>
                  <a:pt x="1175742" y="6637141"/>
                </a:cubicBezTo>
                <a:cubicBezTo>
                  <a:pt x="1194821" y="6635286"/>
                  <a:pt x="1213636" y="6631046"/>
                  <a:pt x="1231655" y="6624951"/>
                </a:cubicBezTo>
                <a:cubicBezTo>
                  <a:pt x="1248615" y="6619121"/>
                  <a:pt x="1266104" y="6613556"/>
                  <a:pt x="1279884" y="6601632"/>
                </a:cubicBezTo>
                <a:cubicBezTo>
                  <a:pt x="1288893" y="6593682"/>
                  <a:pt x="1295783" y="6581757"/>
                  <a:pt x="1293133" y="6569568"/>
                </a:cubicBezTo>
                <a:cubicBezTo>
                  <a:pt x="1290218" y="6557378"/>
                  <a:pt x="1282534" y="6547044"/>
                  <a:pt x="1275114" y="6536974"/>
                </a:cubicBezTo>
                <a:cubicBezTo>
                  <a:pt x="1259214" y="6516570"/>
                  <a:pt x="1241460" y="6497755"/>
                  <a:pt x="1224765" y="6478146"/>
                </a:cubicBezTo>
                <a:cubicBezTo>
                  <a:pt x="1240400" y="6478676"/>
                  <a:pt x="1256564" y="6474171"/>
                  <a:pt x="1266899" y="6461981"/>
                </a:cubicBezTo>
                <a:cubicBezTo>
                  <a:pt x="1276439" y="6451647"/>
                  <a:pt x="1285713" y="6440782"/>
                  <a:pt x="1292868" y="6428592"/>
                </a:cubicBezTo>
                <a:cubicBezTo>
                  <a:pt x="1300818" y="6415077"/>
                  <a:pt x="1302143" y="6400767"/>
                  <a:pt x="1304793" y="6385663"/>
                </a:cubicBezTo>
                <a:cubicBezTo>
                  <a:pt x="1304793" y="6386193"/>
                  <a:pt x="1305058" y="6386988"/>
                  <a:pt x="1305058" y="6387518"/>
                </a:cubicBezTo>
                <a:cubicBezTo>
                  <a:pt x="1307443" y="6375329"/>
                  <a:pt x="1305058" y="6362079"/>
                  <a:pt x="1298433" y="6351479"/>
                </a:cubicBezTo>
                <a:cubicBezTo>
                  <a:pt x="1293133" y="6342734"/>
                  <a:pt x="1284654" y="6335580"/>
                  <a:pt x="1275114" y="6331605"/>
                </a:cubicBezTo>
                <a:cubicBezTo>
                  <a:pt x="1266104" y="6328160"/>
                  <a:pt x="1253119" y="6330015"/>
                  <a:pt x="1243845" y="6331075"/>
                </a:cubicBezTo>
                <a:cubicBezTo>
                  <a:pt x="1220525" y="6333725"/>
                  <a:pt x="1196146" y="6341409"/>
                  <a:pt x="1173622" y="6330810"/>
                </a:cubicBezTo>
                <a:cubicBezTo>
                  <a:pt x="1143943" y="6315175"/>
                  <a:pt x="1117443" y="6293711"/>
                  <a:pt x="1091209" y="6273041"/>
                </a:cubicBezTo>
                <a:cubicBezTo>
                  <a:pt x="1037151" y="6229583"/>
                  <a:pt x="986007" y="6182414"/>
                  <a:pt x="937514" y="6132861"/>
                </a:cubicBezTo>
                <a:cubicBezTo>
                  <a:pt x="916579" y="6111396"/>
                  <a:pt x="896175" y="6089137"/>
                  <a:pt x="878420" y="6064758"/>
                </a:cubicBezTo>
                <a:cubicBezTo>
                  <a:pt x="855366" y="6033223"/>
                  <a:pt x="839467" y="5996390"/>
                  <a:pt x="833902" y="5957701"/>
                </a:cubicBezTo>
                <a:cubicBezTo>
                  <a:pt x="827542" y="5912917"/>
                  <a:pt x="824362" y="5867603"/>
                  <a:pt x="826217" y="5822290"/>
                </a:cubicBezTo>
                <a:cubicBezTo>
                  <a:pt x="829927" y="5714968"/>
                  <a:pt x="841056" y="5607911"/>
                  <a:pt x="854041" y="5501384"/>
                </a:cubicBezTo>
                <a:cubicBezTo>
                  <a:pt x="865966" y="5405722"/>
                  <a:pt x="878420" y="5310060"/>
                  <a:pt x="894055" y="5214927"/>
                </a:cubicBezTo>
                <a:cubicBezTo>
                  <a:pt x="912074" y="5102836"/>
                  <a:pt x="939899" y="4992069"/>
                  <a:pt x="975938" y="4884482"/>
                </a:cubicBezTo>
                <a:cubicBezTo>
                  <a:pt x="993427" y="4834399"/>
                  <a:pt x="1011182" y="4783785"/>
                  <a:pt x="1038476" y="4737941"/>
                </a:cubicBezTo>
                <a:cubicBezTo>
                  <a:pt x="1061795" y="4696072"/>
                  <a:pt x="1091474" y="4657384"/>
                  <a:pt x="1108964" y="4612335"/>
                </a:cubicBezTo>
                <a:cubicBezTo>
                  <a:pt x="1123008" y="4573911"/>
                  <a:pt x="1124598" y="4532307"/>
                  <a:pt x="1122213" y="4492028"/>
                </a:cubicBezTo>
                <a:cubicBezTo>
                  <a:pt x="1120093" y="4461024"/>
                  <a:pt x="1122213" y="4429755"/>
                  <a:pt x="1119033" y="4398751"/>
                </a:cubicBezTo>
                <a:cubicBezTo>
                  <a:pt x="1117178" y="4371457"/>
                  <a:pt x="1111879" y="4344163"/>
                  <a:pt x="1113734" y="4316604"/>
                </a:cubicBezTo>
                <a:cubicBezTo>
                  <a:pt x="1113734" y="4305474"/>
                  <a:pt x="1124863" y="4300439"/>
                  <a:pt x="1133873" y="4298054"/>
                </a:cubicBezTo>
                <a:cubicBezTo>
                  <a:pt x="1146858" y="4293814"/>
                  <a:pt x="1161432" y="4292754"/>
                  <a:pt x="1172297" y="4283744"/>
                </a:cubicBezTo>
                <a:cubicBezTo>
                  <a:pt x="1184221" y="4272085"/>
                  <a:pt x="1182102" y="4253800"/>
                  <a:pt x="1182102" y="4238696"/>
                </a:cubicBezTo>
                <a:cubicBezTo>
                  <a:pt x="1192436" y="4241081"/>
                  <a:pt x="1203301" y="4243466"/>
                  <a:pt x="1214166" y="4241876"/>
                </a:cubicBezTo>
                <a:cubicBezTo>
                  <a:pt x="1234305" y="4238431"/>
                  <a:pt x="1253914" y="4229686"/>
                  <a:pt x="1274584" y="4231541"/>
                </a:cubicBezTo>
                <a:cubicBezTo>
                  <a:pt x="1287303" y="4232071"/>
                  <a:pt x="1295783" y="4242141"/>
                  <a:pt x="1304793" y="4249825"/>
                </a:cubicBezTo>
                <a:cubicBezTo>
                  <a:pt x="1342422" y="4285865"/>
                  <a:pt x="1375016" y="4326143"/>
                  <a:pt x="1411585" y="4363242"/>
                </a:cubicBezTo>
                <a:cubicBezTo>
                  <a:pt x="1419005" y="4370132"/>
                  <a:pt x="1427219" y="4379672"/>
                  <a:pt x="1438614" y="4377817"/>
                </a:cubicBezTo>
                <a:cubicBezTo>
                  <a:pt x="1450274" y="4375697"/>
                  <a:pt x="1455574" y="4363507"/>
                  <a:pt x="1458488" y="4353172"/>
                </a:cubicBezTo>
                <a:cubicBezTo>
                  <a:pt x="1464848" y="4326673"/>
                  <a:pt x="1468293" y="4299644"/>
                  <a:pt x="1470413" y="4272615"/>
                </a:cubicBezTo>
                <a:cubicBezTo>
                  <a:pt x="1476243" y="4201862"/>
                  <a:pt x="1479158" y="4130844"/>
                  <a:pt x="1476508" y="4060091"/>
                </a:cubicBezTo>
                <a:cubicBezTo>
                  <a:pt x="1473593" y="4002323"/>
                  <a:pt x="1464318" y="3944819"/>
                  <a:pt x="1455574" y="3887846"/>
                </a:cubicBezTo>
                <a:cubicBezTo>
                  <a:pt x="1443649" y="3811793"/>
                  <a:pt x="1430134" y="3736270"/>
                  <a:pt x="1420330" y="3659952"/>
                </a:cubicBezTo>
                <a:cubicBezTo>
                  <a:pt x="1409995" y="3568265"/>
                  <a:pt x="1393830" y="3477373"/>
                  <a:pt x="1383761" y="3385685"/>
                </a:cubicBezTo>
                <a:cubicBezTo>
                  <a:pt x="1381906" y="3361836"/>
                  <a:pt x="1377931" y="3337722"/>
                  <a:pt x="1382436" y="3313873"/>
                </a:cubicBezTo>
                <a:cubicBezTo>
                  <a:pt x="1386676" y="3308838"/>
                  <a:pt x="1394095" y="3311488"/>
                  <a:pt x="1399660" y="3312283"/>
                </a:cubicBezTo>
                <a:cubicBezTo>
                  <a:pt x="1429074" y="3319437"/>
                  <a:pt x="1455044" y="3335602"/>
                  <a:pt x="1482868" y="3346997"/>
                </a:cubicBezTo>
                <a:cubicBezTo>
                  <a:pt x="1510162" y="3358126"/>
                  <a:pt x="1531361" y="3379856"/>
                  <a:pt x="1558391" y="3390985"/>
                </a:cubicBezTo>
                <a:cubicBezTo>
                  <a:pt x="1596284" y="3407150"/>
                  <a:pt x="1638418" y="3404235"/>
                  <a:pt x="1677902" y="3413245"/>
                </a:cubicBezTo>
                <a:cubicBezTo>
                  <a:pt x="1694596" y="3417485"/>
                  <a:pt x="1690622" y="3438684"/>
                  <a:pt x="1695127" y="3451404"/>
                </a:cubicBezTo>
                <a:cubicBezTo>
                  <a:pt x="1709701" y="3499897"/>
                  <a:pt x="1725866" y="3548126"/>
                  <a:pt x="1740175" y="3596885"/>
                </a:cubicBezTo>
                <a:cubicBezTo>
                  <a:pt x="1756605" y="3652798"/>
                  <a:pt x="1772504" y="3709241"/>
                  <a:pt x="1778334" y="3767539"/>
                </a:cubicBezTo>
                <a:cubicBezTo>
                  <a:pt x="1782839" y="3812323"/>
                  <a:pt x="1784959" y="3857637"/>
                  <a:pt x="1793439" y="3901891"/>
                </a:cubicBezTo>
                <a:cubicBezTo>
                  <a:pt x="1805628" y="3959394"/>
                  <a:pt x="1820998" y="4016102"/>
                  <a:pt x="1835042" y="4073340"/>
                </a:cubicBezTo>
                <a:cubicBezTo>
                  <a:pt x="1855712" y="4156813"/>
                  <a:pt x="1877176" y="4240286"/>
                  <a:pt x="1891751" y="4325083"/>
                </a:cubicBezTo>
                <a:cubicBezTo>
                  <a:pt x="1894666" y="4345488"/>
                  <a:pt x="1898376" y="4365892"/>
                  <a:pt x="1897581" y="4386827"/>
                </a:cubicBezTo>
                <a:cubicBezTo>
                  <a:pt x="1897316" y="4388946"/>
                  <a:pt x="1897581" y="4394246"/>
                  <a:pt x="1898111" y="4401666"/>
                </a:cubicBezTo>
                <a:cubicBezTo>
                  <a:pt x="1433579" y="4592725"/>
                  <a:pt x="1106314" y="5049837"/>
                  <a:pt x="1106314" y="5583532"/>
                </a:cubicBezTo>
                <a:cubicBezTo>
                  <a:pt x="1106314" y="6288941"/>
                  <a:pt x="1678167" y="6860794"/>
                  <a:pt x="2383576" y="6860794"/>
                </a:cubicBezTo>
                <a:cubicBezTo>
                  <a:pt x="3088986" y="6860794"/>
                  <a:pt x="3660839" y="6288941"/>
                  <a:pt x="3660839" y="5583532"/>
                </a:cubicBezTo>
                <a:cubicBezTo>
                  <a:pt x="3660839" y="5502974"/>
                  <a:pt x="3653420" y="5424271"/>
                  <a:pt x="3639110" y="5347953"/>
                </a:cubicBezTo>
                <a:cubicBezTo>
                  <a:pt x="3640435" y="5347688"/>
                  <a:pt x="3642025" y="5347688"/>
                  <a:pt x="3643350" y="5347424"/>
                </a:cubicBezTo>
                <a:cubicBezTo>
                  <a:pt x="3644940" y="5327019"/>
                  <a:pt x="3635135" y="5300255"/>
                  <a:pt x="3630630" y="5279586"/>
                </a:cubicBezTo>
                <a:cubicBezTo>
                  <a:pt x="3625595" y="5256001"/>
                  <a:pt x="3619500" y="5232152"/>
                  <a:pt x="3617910" y="5208038"/>
                </a:cubicBezTo>
                <a:cubicBezTo>
                  <a:pt x="3616321" y="5196378"/>
                  <a:pt x="3627980" y="5189223"/>
                  <a:pt x="3636990" y="5184983"/>
                </a:cubicBezTo>
                <a:cubicBezTo>
                  <a:pt x="3664284" y="5173589"/>
                  <a:pt x="3694228" y="5172794"/>
                  <a:pt x="3723377" y="5171469"/>
                </a:cubicBezTo>
                <a:cubicBezTo>
                  <a:pt x="3766306" y="5170409"/>
                  <a:pt x="3809500" y="5171204"/>
                  <a:pt x="3851898" y="5177564"/>
                </a:cubicBezTo>
                <a:cubicBezTo>
                  <a:pt x="3873363" y="5181008"/>
                  <a:pt x="3895092" y="5185248"/>
                  <a:pt x="3915232" y="5193993"/>
                </a:cubicBezTo>
                <a:cubicBezTo>
                  <a:pt x="3932721" y="5201413"/>
                  <a:pt x="3947296" y="5214927"/>
                  <a:pt x="3958426" y="5230297"/>
                </a:cubicBezTo>
                <a:cubicBezTo>
                  <a:pt x="3972735" y="5250436"/>
                  <a:pt x="3980420" y="5274286"/>
                  <a:pt x="3986250" y="5298400"/>
                </a:cubicBezTo>
                <a:cubicBezTo>
                  <a:pt x="3993935" y="5330994"/>
                  <a:pt x="3998704" y="5364118"/>
                  <a:pt x="4007184" y="5396712"/>
                </a:cubicBezTo>
                <a:cubicBezTo>
                  <a:pt x="4022024" y="5451565"/>
                  <a:pt x="4031828" y="5507479"/>
                  <a:pt x="4041368" y="5563657"/>
                </a:cubicBezTo>
                <a:cubicBezTo>
                  <a:pt x="4064422" y="5702248"/>
                  <a:pt x="4079527" y="5842164"/>
                  <a:pt x="4090922" y="5982080"/>
                </a:cubicBezTo>
                <a:cubicBezTo>
                  <a:pt x="4092776" y="6013879"/>
                  <a:pt x="4095691" y="6045943"/>
                  <a:pt x="4093572" y="6078007"/>
                </a:cubicBezTo>
                <a:cubicBezTo>
                  <a:pt x="4092776" y="6084897"/>
                  <a:pt x="4093041" y="6094967"/>
                  <a:pt x="4084032" y="6096292"/>
                </a:cubicBezTo>
                <a:cubicBezTo>
                  <a:pt x="4065747" y="6099737"/>
                  <a:pt x="4046668" y="6095232"/>
                  <a:pt x="4028118" y="6099471"/>
                </a:cubicBezTo>
                <a:cubicBezTo>
                  <a:pt x="3983600" y="6110071"/>
                  <a:pt x="3939081" y="6120936"/>
                  <a:pt x="3896152" y="6137100"/>
                </a:cubicBezTo>
                <a:cubicBezTo>
                  <a:pt x="3873363" y="6146375"/>
                  <a:pt x="3850309" y="6155915"/>
                  <a:pt x="3831759" y="6172610"/>
                </a:cubicBezTo>
                <a:cubicBezTo>
                  <a:pt x="3811885" y="6191159"/>
                  <a:pt x="3795720" y="6213948"/>
                  <a:pt x="3785916" y="6239122"/>
                </a:cubicBezTo>
                <a:cubicBezTo>
                  <a:pt x="3767896" y="6285496"/>
                  <a:pt x="3765511" y="6336375"/>
                  <a:pt x="3769486" y="6385398"/>
                </a:cubicBezTo>
                <a:cubicBezTo>
                  <a:pt x="3772666" y="6425677"/>
                  <a:pt x="3778761" y="6465956"/>
                  <a:pt x="3789095" y="6504910"/>
                </a:cubicBezTo>
                <a:cubicBezTo>
                  <a:pt x="3799695" y="6544924"/>
                  <a:pt x="3814005" y="6584673"/>
                  <a:pt x="3836529" y="6619386"/>
                </a:cubicBezTo>
                <a:cubicBezTo>
                  <a:pt x="3864883" y="6662315"/>
                  <a:pt x="3901452" y="6699414"/>
                  <a:pt x="3942261" y="6730418"/>
                </a:cubicBezTo>
                <a:cubicBezTo>
                  <a:pt x="3974325" y="6754268"/>
                  <a:pt x="4009039" y="6775467"/>
                  <a:pt x="4047463" y="6786596"/>
                </a:cubicBezTo>
                <a:cubicBezTo>
                  <a:pt x="4101256" y="6801171"/>
                  <a:pt x="4160880" y="6790837"/>
                  <a:pt x="4207253" y="6760097"/>
                </a:cubicBezTo>
                <a:cubicBezTo>
                  <a:pt x="4223153" y="6749232"/>
                  <a:pt x="4239053" y="6737308"/>
                  <a:pt x="4250447" y="6721408"/>
                </a:cubicBezTo>
                <a:cubicBezTo>
                  <a:pt x="4268732" y="6696234"/>
                  <a:pt x="4281981" y="6667880"/>
                  <a:pt x="4294171" y="6639526"/>
                </a:cubicBezTo>
                <a:cubicBezTo>
                  <a:pt x="4314045" y="6591562"/>
                  <a:pt x="4331535" y="6542008"/>
                  <a:pt x="4341075" y="6490865"/>
                </a:cubicBezTo>
                <a:cubicBezTo>
                  <a:pt x="4347434" y="6461186"/>
                  <a:pt x="4331535" y="6433627"/>
                  <a:pt x="4315635" y="6409778"/>
                </a:cubicBezTo>
                <a:cubicBezTo>
                  <a:pt x="4310070" y="6399708"/>
                  <a:pt x="4300266" y="6389903"/>
                  <a:pt x="4301326" y="6377713"/>
                </a:cubicBezTo>
                <a:cubicBezTo>
                  <a:pt x="4312985" y="6373474"/>
                  <a:pt x="4325440" y="6374004"/>
                  <a:pt x="4337365" y="6374799"/>
                </a:cubicBezTo>
                <a:cubicBezTo>
                  <a:pt x="4365984" y="6376918"/>
                  <a:pt x="4394073" y="6381688"/>
                  <a:pt x="4422692" y="6383278"/>
                </a:cubicBezTo>
                <a:cubicBezTo>
                  <a:pt x="4482845" y="6385663"/>
                  <a:pt x="4542999" y="6383543"/>
                  <a:pt x="4602887" y="6389373"/>
                </a:cubicBezTo>
                <a:cubicBezTo>
                  <a:pt x="4614811" y="6389903"/>
                  <a:pt x="4625676" y="6395733"/>
                  <a:pt x="4633626" y="6404478"/>
                </a:cubicBezTo>
                <a:cubicBezTo>
                  <a:pt x="4643960" y="6415342"/>
                  <a:pt x="4656415" y="6424882"/>
                  <a:pt x="4671785" y="6427267"/>
                </a:cubicBezTo>
                <a:cubicBezTo>
                  <a:pt x="4697489" y="6431507"/>
                  <a:pt x="4723193" y="6433362"/>
                  <a:pt x="4749163" y="6435747"/>
                </a:cubicBezTo>
                <a:cubicBezTo>
                  <a:pt x="4814351" y="6441047"/>
                  <a:pt x="4879539" y="6445286"/>
                  <a:pt x="4944992" y="6444491"/>
                </a:cubicBezTo>
                <a:cubicBezTo>
                  <a:pt x="4967251" y="6443697"/>
                  <a:pt x="4990570" y="6444227"/>
                  <a:pt x="5011505" y="6434952"/>
                </a:cubicBezTo>
                <a:cubicBezTo>
                  <a:pt x="5038534" y="6423822"/>
                  <a:pt x="5064238" y="6407392"/>
                  <a:pt x="5081993" y="6383543"/>
                </a:cubicBezTo>
                <a:cubicBezTo>
                  <a:pt x="5094182" y="6366318"/>
                  <a:pt x="5103987" y="6345119"/>
                  <a:pt x="5100012" y="6323655"/>
                </a:cubicBezTo>
                <a:cubicBezTo>
                  <a:pt x="5095242" y="6296891"/>
                  <a:pt x="5079873" y="6274102"/>
                  <a:pt x="5068743" y="6249987"/>
                </a:cubicBezTo>
                <a:cubicBezTo>
                  <a:pt x="5062383" y="6236472"/>
                  <a:pt x="5055494" y="6221633"/>
                  <a:pt x="5059468" y="6206529"/>
                </a:cubicBezTo>
                <a:cubicBezTo>
                  <a:pt x="5064503" y="6185329"/>
                  <a:pt x="5081198" y="6170224"/>
                  <a:pt x="5092328" y="6152470"/>
                </a:cubicBezTo>
                <a:cubicBezTo>
                  <a:pt x="5103192" y="6136836"/>
                  <a:pt x="5107962" y="6118021"/>
                  <a:pt x="5114587" y="6100532"/>
                </a:cubicBezTo>
                <a:cubicBezTo>
                  <a:pt x="5122802" y="6077742"/>
                  <a:pt x="5131016" y="6054688"/>
                  <a:pt x="5134196" y="6030573"/>
                </a:cubicBezTo>
                <a:cubicBezTo>
                  <a:pt x="5133401" y="6014409"/>
                  <a:pt x="5133666" y="6000099"/>
                  <a:pt x="5125717" y="5988970"/>
                </a:cubicBezTo>
                <a:lnTo>
                  <a:pt x="5125717" y="5988970"/>
                </a:lnTo>
                <a:close/>
                <a:moveTo>
                  <a:pt x="24615" y="3974763"/>
                </a:moveTo>
                <a:cubicBezTo>
                  <a:pt x="23025" y="3971053"/>
                  <a:pt x="23555" y="3968668"/>
                  <a:pt x="26735" y="3967344"/>
                </a:cubicBezTo>
                <a:cubicBezTo>
                  <a:pt x="28590" y="3970789"/>
                  <a:pt x="27795" y="3973174"/>
                  <a:pt x="24615" y="3974763"/>
                </a:cubicBezTo>
                <a:close/>
                <a:moveTo>
                  <a:pt x="2945625" y="4244261"/>
                </a:moveTo>
                <a:cubicBezTo>
                  <a:pt x="2947215" y="4234456"/>
                  <a:pt x="2951985" y="4223856"/>
                  <a:pt x="2962055" y="4220146"/>
                </a:cubicBezTo>
                <a:cubicBezTo>
                  <a:pt x="2984314" y="4211667"/>
                  <a:pt x="3008958" y="4214051"/>
                  <a:pt x="3032013" y="4209017"/>
                </a:cubicBezTo>
                <a:cubicBezTo>
                  <a:pt x="3065402" y="4201862"/>
                  <a:pt x="3098791" y="4192852"/>
                  <a:pt x="3132444" y="4187552"/>
                </a:cubicBezTo>
                <a:cubicBezTo>
                  <a:pt x="3185973" y="4178277"/>
                  <a:pt x="3240297" y="4179868"/>
                  <a:pt x="3294355" y="4180927"/>
                </a:cubicBezTo>
                <a:cubicBezTo>
                  <a:pt x="3330394" y="4182252"/>
                  <a:pt x="3366433" y="4182517"/>
                  <a:pt x="3401942" y="4188877"/>
                </a:cubicBezTo>
                <a:cubicBezTo>
                  <a:pt x="3396377" y="4202922"/>
                  <a:pt x="3388957" y="4216701"/>
                  <a:pt x="3390017" y="4232071"/>
                </a:cubicBezTo>
                <a:cubicBezTo>
                  <a:pt x="3391077" y="4249295"/>
                  <a:pt x="3395317" y="4266255"/>
                  <a:pt x="3400617" y="4282684"/>
                </a:cubicBezTo>
                <a:cubicBezTo>
                  <a:pt x="3401942" y="4287719"/>
                  <a:pt x="3406447" y="4291694"/>
                  <a:pt x="3411746" y="4291959"/>
                </a:cubicBezTo>
                <a:cubicBezTo>
                  <a:pt x="3411746" y="4293284"/>
                  <a:pt x="3412011" y="4295934"/>
                  <a:pt x="3412011" y="4297259"/>
                </a:cubicBezTo>
                <a:cubicBezTo>
                  <a:pt x="3337813" y="4312364"/>
                  <a:pt x="3264941" y="4332768"/>
                  <a:pt x="3191008" y="4348403"/>
                </a:cubicBezTo>
                <a:cubicBezTo>
                  <a:pt x="3145694" y="4358207"/>
                  <a:pt x="3100380" y="4367482"/>
                  <a:pt x="3054537" y="4374372"/>
                </a:cubicBezTo>
                <a:cubicBezTo>
                  <a:pt x="3030422" y="4377817"/>
                  <a:pt x="3006043" y="4381262"/>
                  <a:pt x="2981399" y="4380202"/>
                </a:cubicBezTo>
                <a:cubicBezTo>
                  <a:pt x="2975304" y="4379937"/>
                  <a:pt x="2968415" y="4378877"/>
                  <a:pt x="2964440" y="4373842"/>
                </a:cubicBezTo>
                <a:cubicBezTo>
                  <a:pt x="2953575" y="4361387"/>
                  <a:pt x="2949335" y="4344693"/>
                  <a:pt x="2946155" y="4329058"/>
                </a:cubicBezTo>
                <a:cubicBezTo>
                  <a:pt x="2941650" y="4300969"/>
                  <a:pt x="2940590" y="4272085"/>
                  <a:pt x="2945625" y="4244261"/>
                </a:cubicBezTo>
                <a:lnTo>
                  <a:pt x="2945625" y="4244261"/>
                </a:lnTo>
                <a:close/>
                <a:moveTo>
                  <a:pt x="2499378" y="6624156"/>
                </a:moveTo>
                <a:lnTo>
                  <a:pt x="2422265" y="5994799"/>
                </a:lnTo>
                <a:lnTo>
                  <a:pt x="2427300" y="5953196"/>
                </a:lnTo>
                <a:cubicBezTo>
                  <a:pt x="2442935" y="5952666"/>
                  <a:pt x="2458039" y="5951076"/>
                  <a:pt x="2473144" y="5948691"/>
                </a:cubicBezTo>
                <a:lnTo>
                  <a:pt x="2669768" y="6590502"/>
                </a:lnTo>
                <a:cubicBezTo>
                  <a:pt x="2614650" y="6606136"/>
                  <a:pt x="2557676" y="6617531"/>
                  <a:pt x="2499378" y="6624156"/>
                </a:cubicBezTo>
                <a:lnTo>
                  <a:pt x="2499378" y="6624156"/>
                </a:lnTo>
                <a:close/>
                <a:moveTo>
                  <a:pt x="2157538" y="6606932"/>
                </a:moveTo>
                <a:lnTo>
                  <a:pt x="2358667" y="5949751"/>
                </a:lnTo>
                <a:cubicBezTo>
                  <a:pt x="2373772" y="5951871"/>
                  <a:pt x="2389141" y="5953196"/>
                  <a:pt x="2404776" y="5953461"/>
                </a:cubicBezTo>
                <a:lnTo>
                  <a:pt x="2409811" y="5994799"/>
                </a:lnTo>
                <a:lnTo>
                  <a:pt x="2332168" y="6629721"/>
                </a:lnTo>
                <a:cubicBezTo>
                  <a:pt x="2272545" y="6626806"/>
                  <a:pt x="2214246" y="6619121"/>
                  <a:pt x="2157538" y="6606932"/>
                </a:cubicBezTo>
                <a:lnTo>
                  <a:pt x="2157538" y="6606932"/>
                </a:lnTo>
                <a:close/>
                <a:moveTo>
                  <a:pt x="3405122" y="5816195"/>
                </a:moveTo>
                <a:lnTo>
                  <a:pt x="2880172" y="5655875"/>
                </a:lnTo>
                <a:lnTo>
                  <a:pt x="3426586" y="5684758"/>
                </a:lnTo>
                <a:cubicBezTo>
                  <a:pt x="3422081" y="5729543"/>
                  <a:pt x="3414926" y="5773531"/>
                  <a:pt x="3405122" y="5816195"/>
                </a:cubicBezTo>
                <a:lnTo>
                  <a:pt x="3405122" y="5816195"/>
                </a:lnTo>
                <a:close/>
                <a:moveTo>
                  <a:pt x="3431886" y="5579822"/>
                </a:moveTo>
                <a:cubicBezTo>
                  <a:pt x="3431886" y="5611091"/>
                  <a:pt x="3430561" y="5642095"/>
                  <a:pt x="3427911" y="5672569"/>
                </a:cubicBezTo>
                <a:lnTo>
                  <a:pt x="2831413" y="5641035"/>
                </a:lnTo>
                <a:lnTo>
                  <a:pt x="2790340" y="5628580"/>
                </a:lnTo>
                <a:cubicBezTo>
                  <a:pt x="2792460" y="5613740"/>
                  <a:pt x="2793785" y="5598636"/>
                  <a:pt x="2794314" y="5583266"/>
                </a:cubicBezTo>
                <a:lnTo>
                  <a:pt x="3429236" y="5505094"/>
                </a:lnTo>
                <a:cubicBezTo>
                  <a:pt x="3430826" y="5529738"/>
                  <a:pt x="3431886" y="5554648"/>
                  <a:pt x="3431886" y="5579822"/>
                </a:cubicBezTo>
                <a:lnTo>
                  <a:pt x="3431886" y="5579822"/>
                </a:lnTo>
                <a:close/>
                <a:moveTo>
                  <a:pt x="2794314" y="5570812"/>
                </a:moveTo>
                <a:cubicBezTo>
                  <a:pt x="2794314" y="5527883"/>
                  <a:pt x="2786895" y="5486544"/>
                  <a:pt x="2773645" y="5448120"/>
                </a:cubicBezTo>
                <a:lnTo>
                  <a:pt x="3252486" y="5337884"/>
                </a:lnTo>
                <a:cubicBezTo>
                  <a:pt x="3303100" y="5339474"/>
                  <a:pt x="3353978" y="5341064"/>
                  <a:pt x="3404592" y="5342654"/>
                </a:cubicBezTo>
                <a:cubicBezTo>
                  <a:pt x="3415986" y="5391412"/>
                  <a:pt x="3423671" y="5441761"/>
                  <a:pt x="3427911" y="5492904"/>
                </a:cubicBezTo>
                <a:lnTo>
                  <a:pt x="2794314" y="5570812"/>
                </a:lnTo>
                <a:lnTo>
                  <a:pt x="2794314" y="5570812"/>
                </a:lnTo>
                <a:close/>
                <a:moveTo>
                  <a:pt x="2875932" y="5338944"/>
                </a:moveTo>
                <a:cubicBezTo>
                  <a:pt x="2984844" y="5334439"/>
                  <a:pt x="3093756" y="5333644"/>
                  <a:pt x="3202402" y="5336294"/>
                </a:cubicBezTo>
                <a:cubicBezTo>
                  <a:pt x="3202933" y="5336294"/>
                  <a:pt x="3203198" y="5336294"/>
                  <a:pt x="3203727" y="5336294"/>
                </a:cubicBezTo>
                <a:lnTo>
                  <a:pt x="2769405" y="5436461"/>
                </a:lnTo>
                <a:cubicBezTo>
                  <a:pt x="2763840" y="5421886"/>
                  <a:pt x="2757480" y="5407842"/>
                  <a:pt x="2750326" y="5394327"/>
                </a:cubicBezTo>
                <a:lnTo>
                  <a:pt x="2783185" y="5369418"/>
                </a:lnTo>
                <a:lnTo>
                  <a:pt x="2852613" y="5340004"/>
                </a:lnTo>
                <a:cubicBezTo>
                  <a:pt x="2860562" y="5339474"/>
                  <a:pt x="2868247" y="5339209"/>
                  <a:pt x="2875932" y="5338944"/>
                </a:cubicBezTo>
                <a:lnTo>
                  <a:pt x="2875932" y="5338944"/>
                </a:lnTo>
                <a:close/>
                <a:moveTo>
                  <a:pt x="2777090" y="5358553"/>
                </a:moveTo>
                <a:lnTo>
                  <a:pt x="2739461" y="5374718"/>
                </a:lnTo>
                <a:cubicBezTo>
                  <a:pt x="2733896" y="5365443"/>
                  <a:pt x="2727801" y="5356433"/>
                  <a:pt x="2721442" y="5347688"/>
                </a:cubicBezTo>
                <a:cubicBezTo>
                  <a:pt x="2747146" y="5345834"/>
                  <a:pt x="2772850" y="5344243"/>
                  <a:pt x="2798554" y="5342654"/>
                </a:cubicBezTo>
                <a:lnTo>
                  <a:pt x="2777090" y="5358553"/>
                </a:lnTo>
                <a:lnTo>
                  <a:pt x="2777090" y="5358553"/>
                </a:lnTo>
                <a:close/>
                <a:moveTo>
                  <a:pt x="1939979" y="4625849"/>
                </a:moveTo>
                <a:cubicBezTo>
                  <a:pt x="1950049" y="4657913"/>
                  <a:pt x="1958794" y="4680438"/>
                  <a:pt x="1960649" y="4679908"/>
                </a:cubicBezTo>
                <a:cubicBezTo>
                  <a:pt x="1982113" y="4776630"/>
                  <a:pt x="2005962" y="4872822"/>
                  <a:pt x="2029282" y="4969014"/>
                </a:cubicBezTo>
                <a:cubicBezTo>
                  <a:pt x="2029282" y="4969279"/>
                  <a:pt x="2029547" y="4969545"/>
                  <a:pt x="2029547" y="4969810"/>
                </a:cubicBezTo>
                <a:lnTo>
                  <a:pt x="1819673" y="4691303"/>
                </a:lnTo>
                <a:cubicBezTo>
                  <a:pt x="1858097" y="4667188"/>
                  <a:pt x="1898111" y="4645194"/>
                  <a:pt x="1939979" y="4625849"/>
                </a:cubicBezTo>
                <a:lnTo>
                  <a:pt x="1939979" y="4625849"/>
                </a:lnTo>
                <a:close/>
                <a:moveTo>
                  <a:pt x="1809073" y="4698192"/>
                </a:moveTo>
                <a:lnTo>
                  <a:pt x="2036437" y="4999489"/>
                </a:lnTo>
                <a:cubicBezTo>
                  <a:pt x="2045976" y="5040562"/>
                  <a:pt x="2054456" y="5080841"/>
                  <a:pt x="2061081" y="5122975"/>
                </a:cubicBezTo>
                <a:cubicBezTo>
                  <a:pt x="2069561" y="5176239"/>
                  <a:pt x="2077775" y="5229502"/>
                  <a:pt x="2086255" y="5282500"/>
                </a:cubicBezTo>
                <a:lnTo>
                  <a:pt x="1655113" y="4819824"/>
                </a:lnTo>
                <a:cubicBezTo>
                  <a:pt x="1702281" y="4775040"/>
                  <a:pt x="1753955" y="4734231"/>
                  <a:pt x="1809073" y="4698192"/>
                </a:cubicBezTo>
                <a:lnTo>
                  <a:pt x="1809073" y="4698192"/>
                </a:lnTo>
                <a:close/>
                <a:moveTo>
                  <a:pt x="1646368" y="4828569"/>
                </a:moveTo>
                <a:lnTo>
                  <a:pt x="2089965" y="5304760"/>
                </a:lnTo>
                <a:cubicBezTo>
                  <a:pt x="2092880" y="5319334"/>
                  <a:pt x="2097385" y="5334174"/>
                  <a:pt x="2105600" y="5345568"/>
                </a:cubicBezTo>
                <a:cubicBezTo>
                  <a:pt x="2099240" y="5354313"/>
                  <a:pt x="2093145" y="5363058"/>
                  <a:pt x="2087580" y="5372333"/>
                </a:cubicBezTo>
                <a:lnTo>
                  <a:pt x="2055251" y="5358553"/>
                </a:lnTo>
                <a:lnTo>
                  <a:pt x="1530036" y="4963185"/>
                </a:lnTo>
                <a:cubicBezTo>
                  <a:pt x="1565015" y="4915221"/>
                  <a:pt x="1603969" y="4870173"/>
                  <a:pt x="1646368" y="4828569"/>
                </a:cubicBezTo>
                <a:lnTo>
                  <a:pt x="1646368" y="4828569"/>
                </a:lnTo>
                <a:close/>
                <a:moveTo>
                  <a:pt x="1335797" y="5688733"/>
                </a:moveTo>
                <a:lnTo>
                  <a:pt x="1952169" y="5656139"/>
                </a:lnTo>
                <a:lnTo>
                  <a:pt x="1361766" y="5836334"/>
                </a:lnTo>
                <a:cubicBezTo>
                  <a:pt x="1349577" y="5788371"/>
                  <a:pt x="1340832" y="5739082"/>
                  <a:pt x="1335797" y="5688733"/>
                </a:cubicBezTo>
                <a:lnTo>
                  <a:pt x="1335797" y="5688733"/>
                </a:lnTo>
                <a:close/>
                <a:moveTo>
                  <a:pt x="1334472" y="5676279"/>
                </a:moveTo>
                <a:cubicBezTo>
                  <a:pt x="1331557" y="5644480"/>
                  <a:pt x="1329967" y="5612415"/>
                  <a:pt x="1329967" y="5579822"/>
                </a:cubicBezTo>
                <a:cubicBezTo>
                  <a:pt x="1329967" y="5551732"/>
                  <a:pt x="1331027" y="5523908"/>
                  <a:pt x="1333147" y="5496349"/>
                </a:cubicBezTo>
                <a:lnTo>
                  <a:pt x="2031137" y="5582472"/>
                </a:lnTo>
                <a:cubicBezTo>
                  <a:pt x="2031667" y="5598901"/>
                  <a:pt x="2032992" y="5614801"/>
                  <a:pt x="2035377" y="5630700"/>
                </a:cubicBezTo>
                <a:lnTo>
                  <a:pt x="2000663" y="5641300"/>
                </a:lnTo>
                <a:lnTo>
                  <a:pt x="1334472" y="5676279"/>
                </a:lnTo>
                <a:lnTo>
                  <a:pt x="1334472" y="5676279"/>
                </a:lnTo>
                <a:close/>
                <a:moveTo>
                  <a:pt x="2031137" y="5570017"/>
                </a:moveTo>
                <a:lnTo>
                  <a:pt x="1334472" y="5484159"/>
                </a:lnTo>
                <a:cubicBezTo>
                  <a:pt x="1340567" y="5417382"/>
                  <a:pt x="1352757" y="5352193"/>
                  <a:pt x="1370776" y="5289655"/>
                </a:cubicBezTo>
                <a:lnTo>
                  <a:pt x="2052336" y="5446531"/>
                </a:lnTo>
                <a:cubicBezTo>
                  <a:pt x="2038822" y="5485219"/>
                  <a:pt x="2031402" y="5526823"/>
                  <a:pt x="2031137" y="5570017"/>
                </a:cubicBezTo>
                <a:lnTo>
                  <a:pt x="2031137" y="5570017"/>
                </a:lnTo>
                <a:close/>
                <a:moveTo>
                  <a:pt x="1374221" y="5277730"/>
                </a:moveTo>
                <a:cubicBezTo>
                  <a:pt x="1391445" y="5219962"/>
                  <a:pt x="1413705" y="5164049"/>
                  <a:pt x="1440469" y="5110785"/>
                </a:cubicBezTo>
                <a:lnTo>
                  <a:pt x="2048891" y="5369418"/>
                </a:lnTo>
                <a:lnTo>
                  <a:pt x="2076980" y="5390617"/>
                </a:lnTo>
                <a:cubicBezTo>
                  <a:pt x="2069296" y="5404927"/>
                  <a:pt x="2062406" y="5419766"/>
                  <a:pt x="2056576" y="5434871"/>
                </a:cubicBezTo>
                <a:lnTo>
                  <a:pt x="1374221" y="5277730"/>
                </a:lnTo>
                <a:lnTo>
                  <a:pt x="1374221" y="5277730"/>
                </a:lnTo>
                <a:close/>
                <a:moveTo>
                  <a:pt x="1522882" y="4973254"/>
                </a:moveTo>
                <a:lnTo>
                  <a:pt x="2008082" y="5338679"/>
                </a:lnTo>
                <a:lnTo>
                  <a:pt x="1446034" y="5099921"/>
                </a:lnTo>
                <a:cubicBezTo>
                  <a:pt x="1468823" y="5055667"/>
                  <a:pt x="1494527" y="5013533"/>
                  <a:pt x="1522882" y="4973254"/>
                </a:cubicBezTo>
                <a:lnTo>
                  <a:pt x="1522882" y="4973254"/>
                </a:lnTo>
                <a:close/>
                <a:moveTo>
                  <a:pt x="2003048" y="5653225"/>
                </a:moveTo>
                <a:lnTo>
                  <a:pt x="2039352" y="5651370"/>
                </a:lnTo>
                <a:cubicBezTo>
                  <a:pt x="2042796" y="5667269"/>
                  <a:pt x="2047036" y="5682638"/>
                  <a:pt x="2052336" y="5697743"/>
                </a:cubicBezTo>
                <a:lnTo>
                  <a:pt x="1425364" y="6017589"/>
                </a:lnTo>
                <a:cubicBezTo>
                  <a:pt x="1400455" y="5963530"/>
                  <a:pt x="1380051" y="5906822"/>
                  <a:pt x="1364681" y="5847994"/>
                </a:cubicBezTo>
                <a:lnTo>
                  <a:pt x="2003048" y="5653225"/>
                </a:lnTo>
                <a:lnTo>
                  <a:pt x="2003048" y="5653225"/>
                </a:lnTo>
                <a:close/>
                <a:moveTo>
                  <a:pt x="2056841" y="5709403"/>
                </a:moveTo>
                <a:cubicBezTo>
                  <a:pt x="2072210" y="5748886"/>
                  <a:pt x="2093675" y="5785191"/>
                  <a:pt x="2120439" y="5816990"/>
                </a:cubicBezTo>
                <a:lnTo>
                  <a:pt x="1531891" y="6198843"/>
                </a:lnTo>
                <a:cubicBezTo>
                  <a:pt x="1493202" y="6145580"/>
                  <a:pt x="1459283" y="6088872"/>
                  <a:pt x="1430664" y="6028719"/>
                </a:cubicBezTo>
                <a:lnTo>
                  <a:pt x="2056841" y="5709403"/>
                </a:lnTo>
                <a:lnTo>
                  <a:pt x="2056841" y="5709403"/>
                </a:lnTo>
                <a:close/>
                <a:moveTo>
                  <a:pt x="2128654" y="5826529"/>
                </a:moveTo>
                <a:cubicBezTo>
                  <a:pt x="2139254" y="5838189"/>
                  <a:pt x="2150383" y="5849319"/>
                  <a:pt x="2162308" y="5859919"/>
                </a:cubicBezTo>
                <a:lnTo>
                  <a:pt x="2141109" y="5892513"/>
                </a:lnTo>
                <a:lnTo>
                  <a:pt x="1658293" y="6343000"/>
                </a:lnTo>
                <a:cubicBezTo>
                  <a:pt x="1614834" y="6301926"/>
                  <a:pt x="1574820" y="6257142"/>
                  <a:pt x="1539046" y="6208913"/>
                </a:cubicBezTo>
                <a:lnTo>
                  <a:pt x="2128654" y="5826529"/>
                </a:lnTo>
                <a:lnTo>
                  <a:pt x="2128654" y="5826529"/>
                </a:lnTo>
                <a:close/>
                <a:moveTo>
                  <a:pt x="2113284" y="5935176"/>
                </a:moveTo>
                <a:lnTo>
                  <a:pt x="1782574" y="6443961"/>
                </a:lnTo>
                <a:cubicBezTo>
                  <a:pt x="1742030" y="6415873"/>
                  <a:pt x="1703606" y="6384868"/>
                  <a:pt x="1667302" y="6351479"/>
                </a:cubicBezTo>
                <a:lnTo>
                  <a:pt x="2113284" y="5935176"/>
                </a:lnTo>
                <a:lnTo>
                  <a:pt x="2113284" y="5935176"/>
                </a:lnTo>
                <a:close/>
                <a:moveTo>
                  <a:pt x="2150648" y="5900197"/>
                </a:moveTo>
                <a:lnTo>
                  <a:pt x="2179267" y="5873433"/>
                </a:lnTo>
                <a:cubicBezTo>
                  <a:pt x="2191722" y="5882973"/>
                  <a:pt x="2204707" y="5891982"/>
                  <a:pt x="2218221" y="5899932"/>
                </a:cubicBezTo>
                <a:lnTo>
                  <a:pt x="1947929" y="6537238"/>
                </a:lnTo>
                <a:cubicBezTo>
                  <a:pt x="1893606" y="6512595"/>
                  <a:pt x="1841667" y="6483446"/>
                  <a:pt x="1792909" y="6450322"/>
                </a:cubicBezTo>
                <a:lnTo>
                  <a:pt x="2150648" y="5900197"/>
                </a:lnTo>
                <a:lnTo>
                  <a:pt x="2150648" y="5900197"/>
                </a:lnTo>
                <a:close/>
                <a:moveTo>
                  <a:pt x="2228821" y="5906292"/>
                </a:moveTo>
                <a:cubicBezTo>
                  <a:pt x="2264860" y="5926167"/>
                  <a:pt x="2304609" y="5940476"/>
                  <a:pt x="2346478" y="5947631"/>
                </a:cubicBezTo>
                <a:lnTo>
                  <a:pt x="2145348" y="6604017"/>
                </a:lnTo>
                <a:cubicBezTo>
                  <a:pt x="2080690" y="6589177"/>
                  <a:pt x="2018417" y="6568508"/>
                  <a:pt x="1959059" y="6542538"/>
                </a:cubicBezTo>
                <a:lnTo>
                  <a:pt x="2228821" y="5906292"/>
                </a:lnTo>
                <a:lnTo>
                  <a:pt x="2228821" y="5906292"/>
                </a:lnTo>
                <a:close/>
                <a:moveTo>
                  <a:pt x="2681693" y="6587057"/>
                </a:moveTo>
                <a:lnTo>
                  <a:pt x="2485598" y="5946571"/>
                </a:lnTo>
                <a:cubicBezTo>
                  <a:pt x="2527202" y="5938621"/>
                  <a:pt x="2566686" y="5923781"/>
                  <a:pt x="2602195" y="5903377"/>
                </a:cubicBezTo>
                <a:lnTo>
                  <a:pt x="2861358" y="6514714"/>
                </a:lnTo>
                <a:cubicBezTo>
                  <a:pt x="2804384" y="6544129"/>
                  <a:pt x="2744231" y="6568508"/>
                  <a:pt x="2681693" y="6587057"/>
                </a:cubicBezTo>
                <a:lnTo>
                  <a:pt x="2681693" y="6587057"/>
                </a:lnTo>
                <a:close/>
                <a:moveTo>
                  <a:pt x="2872222" y="6508884"/>
                </a:moveTo>
                <a:lnTo>
                  <a:pt x="2612795" y="5896752"/>
                </a:lnTo>
                <a:cubicBezTo>
                  <a:pt x="2625779" y="5888803"/>
                  <a:pt x="2638234" y="5880058"/>
                  <a:pt x="2650159" y="5870518"/>
                </a:cubicBezTo>
                <a:lnTo>
                  <a:pt x="2681693" y="5899932"/>
                </a:lnTo>
                <a:lnTo>
                  <a:pt x="3017173" y="6415873"/>
                </a:lnTo>
                <a:cubicBezTo>
                  <a:pt x="2971594" y="6450851"/>
                  <a:pt x="2923101" y="6482121"/>
                  <a:pt x="2872222" y="6508884"/>
                </a:cubicBezTo>
                <a:lnTo>
                  <a:pt x="2872222" y="6508884"/>
                </a:lnTo>
                <a:close/>
                <a:moveTo>
                  <a:pt x="3026978" y="6408717"/>
                </a:moveTo>
                <a:lnTo>
                  <a:pt x="2719057" y="5935176"/>
                </a:lnTo>
                <a:lnTo>
                  <a:pt x="3129000" y="6317825"/>
                </a:lnTo>
                <a:cubicBezTo>
                  <a:pt x="3096936" y="6350419"/>
                  <a:pt x="3063017" y="6380628"/>
                  <a:pt x="3026978" y="6408717"/>
                </a:cubicBezTo>
                <a:lnTo>
                  <a:pt x="3026978" y="6408717"/>
                </a:lnTo>
                <a:close/>
                <a:moveTo>
                  <a:pt x="3137744" y="6309081"/>
                </a:moveTo>
                <a:lnTo>
                  <a:pt x="2691233" y="5892248"/>
                </a:lnTo>
                <a:lnTo>
                  <a:pt x="2667648" y="5855944"/>
                </a:lnTo>
                <a:cubicBezTo>
                  <a:pt x="2679043" y="5845874"/>
                  <a:pt x="2689642" y="5835009"/>
                  <a:pt x="2699712" y="5823615"/>
                </a:cubicBezTo>
                <a:lnTo>
                  <a:pt x="3245331" y="6177644"/>
                </a:lnTo>
                <a:cubicBezTo>
                  <a:pt x="3213002" y="6224283"/>
                  <a:pt x="3176963" y="6268271"/>
                  <a:pt x="3137744" y="6309081"/>
                </a:cubicBezTo>
                <a:lnTo>
                  <a:pt x="3137744" y="6309081"/>
                </a:lnTo>
                <a:close/>
                <a:moveTo>
                  <a:pt x="3252221" y="6167574"/>
                </a:moveTo>
                <a:lnTo>
                  <a:pt x="2707662" y="5814340"/>
                </a:lnTo>
                <a:cubicBezTo>
                  <a:pt x="2733896" y="5782276"/>
                  <a:pt x="2755096" y="5745972"/>
                  <a:pt x="2769935" y="5706753"/>
                </a:cubicBezTo>
                <a:lnTo>
                  <a:pt x="3344704" y="5999835"/>
                </a:lnTo>
                <a:cubicBezTo>
                  <a:pt x="3318734" y="6058663"/>
                  <a:pt x="3287995" y="6114841"/>
                  <a:pt x="3252221" y="6167574"/>
                </a:cubicBezTo>
                <a:lnTo>
                  <a:pt x="3252221" y="6167574"/>
                </a:lnTo>
                <a:close/>
                <a:moveTo>
                  <a:pt x="3349473" y="5988440"/>
                </a:moveTo>
                <a:lnTo>
                  <a:pt x="2774175" y="5694828"/>
                </a:lnTo>
                <a:cubicBezTo>
                  <a:pt x="2778945" y="5680519"/>
                  <a:pt x="2782920" y="5665944"/>
                  <a:pt x="2786100" y="5650839"/>
                </a:cubicBezTo>
                <a:lnTo>
                  <a:pt x="2829028" y="5653225"/>
                </a:lnTo>
                <a:lnTo>
                  <a:pt x="3402207" y="5828120"/>
                </a:lnTo>
                <a:cubicBezTo>
                  <a:pt x="3388957" y="5883503"/>
                  <a:pt x="3371203" y="5937031"/>
                  <a:pt x="3349473" y="5988440"/>
                </a:cubicBezTo>
                <a:lnTo>
                  <a:pt x="3349473" y="5988440"/>
                </a:lnTo>
                <a:close/>
                <a:moveTo>
                  <a:pt x="2344623" y="6629986"/>
                </a:moveTo>
                <a:lnTo>
                  <a:pt x="2416171" y="6045413"/>
                </a:lnTo>
                <a:lnTo>
                  <a:pt x="2487188" y="6625481"/>
                </a:lnTo>
                <a:cubicBezTo>
                  <a:pt x="2452209" y="6628926"/>
                  <a:pt x="2416966" y="6630781"/>
                  <a:pt x="2380927" y="6630781"/>
                </a:cubicBezTo>
                <a:cubicBezTo>
                  <a:pt x="2368737" y="6630781"/>
                  <a:pt x="2356812" y="6630516"/>
                  <a:pt x="2344623" y="6629986"/>
                </a:cubicBezTo>
                <a:lnTo>
                  <a:pt x="2344623" y="6629986"/>
                </a:lnTo>
                <a:close/>
                <a:moveTo>
                  <a:pt x="4063362" y="6584143"/>
                </a:moveTo>
                <a:cubicBezTo>
                  <a:pt x="4046933" y="6581493"/>
                  <a:pt x="4032358" y="6572483"/>
                  <a:pt x="4019639" y="6562148"/>
                </a:cubicBezTo>
                <a:cubicBezTo>
                  <a:pt x="4005329" y="6550224"/>
                  <a:pt x="4006389" y="6529554"/>
                  <a:pt x="4005064" y="6512859"/>
                </a:cubicBezTo>
                <a:cubicBezTo>
                  <a:pt x="4012484" y="6509414"/>
                  <a:pt x="4020169" y="6504910"/>
                  <a:pt x="4028648" y="6505970"/>
                </a:cubicBezTo>
                <a:cubicBezTo>
                  <a:pt x="4042693" y="6512859"/>
                  <a:pt x="4054088" y="6524519"/>
                  <a:pt x="4063627" y="6536974"/>
                </a:cubicBezTo>
                <a:cubicBezTo>
                  <a:pt x="4074492" y="6550224"/>
                  <a:pt x="4072372" y="6570363"/>
                  <a:pt x="4063362" y="6584143"/>
                </a:cubicBezTo>
                <a:lnTo>
                  <a:pt x="4063362" y="658414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56" name="Google Shape;356;p3"/>
          <p:cNvGrpSpPr/>
          <p:nvPr/>
        </p:nvGrpSpPr>
        <p:grpSpPr>
          <a:xfrm>
            <a:off x="8543698" y="1745527"/>
            <a:ext cx="3353303" cy="2071611"/>
            <a:chOff x="5814569" y="2460779"/>
            <a:chExt cx="5833992" cy="3604135"/>
          </a:xfrm>
        </p:grpSpPr>
        <p:sp>
          <p:nvSpPr>
            <p:cNvPr id="357" name="Google Shape;357;p3"/>
            <p:cNvSpPr/>
            <p:nvPr/>
          </p:nvSpPr>
          <p:spPr>
            <a:xfrm>
              <a:off x="5814569" y="2460779"/>
              <a:ext cx="5833992" cy="3604135"/>
            </a:xfrm>
            <a:custGeom>
              <a:avLst/>
              <a:gdLst/>
              <a:ahLst/>
              <a:cxnLst/>
              <a:rect l="l" t="t" r="r" b="b"/>
              <a:pathLst>
                <a:path w="10391775" h="6419850" extrusionOk="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Google Shape;358;p3"/>
            <p:cNvSpPr/>
            <p:nvPr/>
          </p:nvSpPr>
          <p:spPr>
            <a:xfrm>
              <a:off x="9615333" y="4240313"/>
              <a:ext cx="448003" cy="448003"/>
            </a:xfrm>
            <a:prstGeom prst="mathPlus">
              <a:avLst>
                <a:gd name="adj1" fmla="val 2352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59" name="Google Shape;359;p3"/>
            <p:cNvGrpSpPr/>
            <p:nvPr/>
          </p:nvGrpSpPr>
          <p:grpSpPr>
            <a:xfrm rot="-742763">
              <a:off x="9006092" y="3503823"/>
              <a:ext cx="1243530" cy="1259250"/>
              <a:chOff x="8859435" y="3918559"/>
              <a:chExt cx="1243530" cy="1259250"/>
            </a:xfrm>
          </p:grpSpPr>
          <p:grpSp>
            <p:nvGrpSpPr>
              <p:cNvPr id="360" name="Google Shape;360;p3"/>
              <p:cNvGrpSpPr/>
              <p:nvPr/>
            </p:nvGrpSpPr>
            <p:grpSpPr>
              <a:xfrm>
                <a:off x="8875569" y="3918559"/>
                <a:ext cx="1227396" cy="1259250"/>
                <a:chOff x="8715124" y="4665466"/>
                <a:chExt cx="1227396" cy="1259250"/>
              </a:xfrm>
            </p:grpSpPr>
            <p:sp>
              <p:nvSpPr>
                <p:cNvPr id="361" name="Google Shape;361;p3"/>
                <p:cNvSpPr/>
                <p:nvPr/>
              </p:nvSpPr>
              <p:spPr>
                <a:xfrm rot="567401">
                  <a:off x="8772175" y="4670224"/>
                  <a:ext cx="116160" cy="704068"/>
                </a:xfrm>
                <a:custGeom>
                  <a:avLst/>
                  <a:gdLst/>
                  <a:ahLst/>
                  <a:cxnLst/>
                  <a:rect l="l" t="t" r="r" b="b"/>
                  <a:pathLst>
                    <a:path w="197809" h="1198955" extrusionOk="0">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3"/>
                <p:cNvSpPr/>
                <p:nvPr/>
              </p:nvSpPr>
              <p:spPr>
                <a:xfrm rot="2624473">
                  <a:off x="9205359" y="5419204"/>
                  <a:ext cx="175807" cy="376730"/>
                </a:xfrm>
                <a:custGeom>
                  <a:avLst/>
                  <a:gdLst/>
                  <a:ahLst/>
                  <a:cxnLst/>
                  <a:rect l="l" t="t" r="r" b="b"/>
                  <a:pathLst>
                    <a:path w="144018" h="308610" extrusionOk="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Google Shape;363;p3"/>
                <p:cNvSpPr/>
                <p:nvPr/>
              </p:nvSpPr>
              <p:spPr>
                <a:xfrm rot="2624473">
                  <a:off x="9453204" y="5568427"/>
                  <a:ext cx="92090" cy="376730"/>
                </a:xfrm>
                <a:custGeom>
                  <a:avLst/>
                  <a:gdLst/>
                  <a:ahLst/>
                  <a:cxnLst/>
                  <a:rect l="l" t="t" r="r" b="b"/>
                  <a:pathLst>
                    <a:path w="75438" h="308610" extrusionOk="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3"/>
                <p:cNvSpPr/>
                <p:nvPr/>
              </p:nvSpPr>
              <p:spPr>
                <a:xfrm rot="2624473">
                  <a:off x="9373440" y="5030162"/>
                  <a:ext cx="449137" cy="527241"/>
                </a:xfrm>
                <a:custGeom>
                  <a:avLst/>
                  <a:gdLst/>
                  <a:ahLst/>
                  <a:cxnLst/>
                  <a:rect l="l" t="t" r="r" b="b"/>
                  <a:pathLst>
                    <a:path w="367924" h="431907" extrusionOk="0">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65" name="Google Shape;365;p3"/>
              <p:cNvGrpSpPr/>
              <p:nvPr/>
            </p:nvGrpSpPr>
            <p:grpSpPr>
              <a:xfrm>
                <a:off x="8859435" y="4586724"/>
                <a:ext cx="222281" cy="222281"/>
                <a:chOff x="8668331" y="5339914"/>
                <a:chExt cx="222281" cy="222281"/>
              </a:xfrm>
            </p:grpSpPr>
            <p:sp>
              <p:nvSpPr>
                <p:cNvPr id="366" name="Google Shape;366;p3"/>
                <p:cNvSpPr/>
                <p:nvPr/>
              </p:nvSpPr>
              <p:spPr>
                <a:xfrm rot="567401">
                  <a:off x="8682887" y="5354471"/>
                  <a:ext cx="193168" cy="193168"/>
                </a:xfrm>
                <a:custGeom>
                  <a:avLst/>
                  <a:gdLst/>
                  <a:ahLst/>
                  <a:cxnLst/>
                  <a:rect l="l" t="t" r="r" b="b"/>
                  <a:pathLst>
                    <a:path w="185166" h="185166" extrusionOk="0">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p3"/>
                <p:cNvSpPr/>
                <p:nvPr/>
              </p:nvSpPr>
              <p:spPr>
                <a:xfrm rot="567401">
                  <a:off x="8709149" y="5384737"/>
                  <a:ext cx="135933" cy="135933"/>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sp>
        <p:nvSpPr>
          <p:cNvPr id="45" name="TextBox 44">
            <a:extLst>
              <a:ext uri="{FF2B5EF4-FFF2-40B4-BE49-F238E27FC236}">
                <a16:creationId xmlns:a16="http://schemas.microsoft.com/office/drawing/2014/main" id="{A39CA9BD-67C6-4D90-8141-4E9D42EAC3DA}"/>
              </a:ext>
            </a:extLst>
          </p:cNvPr>
          <p:cNvSpPr txBox="1"/>
          <p:nvPr/>
        </p:nvSpPr>
        <p:spPr>
          <a:xfrm>
            <a:off x="11430000" y="6462344"/>
            <a:ext cx="662473" cy="307777"/>
          </a:xfrm>
          <a:prstGeom prst="rect">
            <a:avLst/>
          </a:prstGeom>
          <a:noFill/>
        </p:spPr>
        <p:txBody>
          <a:bodyPr wrap="square" rtlCol="0">
            <a:spAutoFit/>
          </a:bodyPr>
          <a:lstStyle/>
          <a:p>
            <a:pPr algn="ctr"/>
            <a:r>
              <a:rPr lang="en-IN"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4"/>
          <p:cNvGrpSpPr/>
          <p:nvPr/>
        </p:nvGrpSpPr>
        <p:grpSpPr>
          <a:xfrm rot="2314315">
            <a:off x="3981458" y="1444740"/>
            <a:ext cx="2285201" cy="3868437"/>
            <a:chOff x="947897" y="1831704"/>
            <a:chExt cx="2670285" cy="4520317"/>
          </a:xfrm>
        </p:grpSpPr>
        <p:sp>
          <p:nvSpPr>
            <p:cNvPr id="373" name="Google Shape;373;p4"/>
            <p:cNvSpPr/>
            <p:nvPr/>
          </p:nvSpPr>
          <p:spPr>
            <a:xfrm>
              <a:off x="3129268" y="5540427"/>
              <a:ext cx="488914" cy="502556"/>
            </a:xfrm>
            <a:custGeom>
              <a:avLst/>
              <a:gdLst/>
              <a:ahLst/>
              <a:cxnLst/>
              <a:rect l="l" t="t" r="r" b="b"/>
              <a:pathLst>
                <a:path w="488913" h="502555" extrusionOk="0">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Google Shape;374;p4"/>
            <p:cNvSpPr/>
            <p:nvPr/>
          </p:nvSpPr>
          <p:spPr>
            <a:xfrm>
              <a:off x="1674333" y="1831704"/>
              <a:ext cx="273211" cy="158175"/>
            </a:xfrm>
            <a:custGeom>
              <a:avLst/>
              <a:gdLst/>
              <a:ahLst/>
              <a:cxnLst/>
              <a:rect l="l" t="t" r="r" b="b"/>
              <a:pathLst>
                <a:path w="273210" h="158174" extrusionOk="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Google Shape;375;p4"/>
            <p:cNvSpPr/>
            <p:nvPr/>
          </p:nvSpPr>
          <p:spPr>
            <a:xfrm>
              <a:off x="1866868" y="1831704"/>
              <a:ext cx="33552" cy="4793"/>
            </a:xfrm>
            <a:custGeom>
              <a:avLst/>
              <a:gdLst/>
              <a:ahLst/>
              <a:cxnLst/>
              <a:rect l="l" t="t" r="r" b="b"/>
              <a:pathLst>
                <a:path w="33552" h="120000" extrusionOk="0">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Google Shape;376;p4"/>
            <p:cNvSpPr/>
            <p:nvPr/>
          </p:nvSpPr>
          <p:spPr>
            <a:xfrm>
              <a:off x="947897" y="2809870"/>
              <a:ext cx="2478068" cy="3542151"/>
            </a:xfrm>
            <a:custGeom>
              <a:avLst/>
              <a:gdLst/>
              <a:ahLst/>
              <a:cxnLst/>
              <a:rect l="l" t="t" r="r" b="b"/>
              <a:pathLst>
                <a:path w="2478068" h="3542151" extrusionOk="0">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Google Shape;377;p4"/>
            <p:cNvSpPr/>
            <p:nvPr/>
          </p:nvSpPr>
          <p:spPr>
            <a:xfrm>
              <a:off x="1601327" y="1922774"/>
              <a:ext cx="790873" cy="920288"/>
            </a:xfrm>
            <a:custGeom>
              <a:avLst/>
              <a:gdLst/>
              <a:ahLst/>
              <a:cxnLst/>
              <a:rect l="l" t="t" r="r" b="b"/>
              <a:pathLst>
                <a:path w="790872" h="920288" extrusionOk="0">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F6E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Google Shape;378;p4"/>
            <p:cNvSpPr/>
            <p:nvPr/>
          </p:nvSpPr>
          <p:spPr>
            <a:xfrm>
              <a:off x="1021833" y="1881553"/>
              <a:ext cx="656664" cy="1054497"/>
            </a:xfrm>
            <a:custGeom>
              <a:avLst/>
              <a:gdLst/>
              <a:ahLst/>
              <a:cxnLst/>
              <a:rect l="l" t="t" r="r" b="b"/>
              <a:pathLst>
                <a:path w="656664" h="1054497" extrusionOk="0">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F6EC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Google Shape;379;p4"/>
            <p:cNvSpPr/>
            <p:nvPr/>
          </p:nvSpPr>
          <p:spPr>
            <a:xfrm>
              <a:off x="1299963" y="1870238"/>
              <a:ext cx="273211" cy="167761"/>
            </a:xfrm>
            <a:custGeom>
              <a:avLst/>
              <a:gdLst/>
              <a:ahLst/>
              <a:cxnLst/>
              <a:rect l="l" t="t" r="r" b="b"/>
              <a:pathLst>
                <a:path w="273210" h="167760" extrusionOk="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Google Shape;380;p4"/>
            <p:cNvSpPr/>
            <p:nvPr/>
          </p:nvSpPr>
          <p:spPr>
            <a:xfrm>
              <a:off x="3206080" y="5617828"/>
              <a:ext cx="335522" cy="335522"/>
            </a:xfrm>
            <a:custGeom>
              <a:avLst/>
              <a:gdLst/>
              <a:ahLst/>
              <a:cxnLst/>
              <a:rect l="l" t="t" r="r" b="b"/>
              <a:pathLst>
                <a:path w="335521" h="335521" extrusionOk="0">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1869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81" name="Google Shape;381;p4"/>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a:solidFill>
                  <a:schemeClr val="dk2"/>
                </a:solidFill>
                <a:latin typeface="Calibri"/>
                <a:ea typeface="Calibri"/>
                <a:cs typeface="Calibri"/>
                <a:sym typeface="Calibri"/>
              </a:rPr>
              <a:t>Problem Statement</a:t>
            </a:r>
            <a:endParaRPr b="1">
              <a:solidFill>
                <a:schemeClr val="dk2"/>
              </a:solidFill>
              <a:latin typeface="Calibri"/>
              <a:ea typeface="Calibri"/>
              <a:cs typeface="Calibri"/>
              <a:sym typeface="Calibri"/>
            </a:endParaRPr>
          </a:p>
        </p:txBody>
      </p:sp>
      <p:sp>
        <p:nvSpPr>
          <p:cNvPr id="382" name="Google Shape;382;p4"/>
          <p:cNvSpPr/>
          <p:nvPr/>
        </p:nvSpPr>
        <p:spPr>
          <a:xfrm>
            <a:off x="6291618" y="1583140"/>
            <a:ext cx="5104263" cy="4790364"/>
          </a:xfrm>
          <a:prstGeom prst="roundRect">
            <a:avLst>
              <a:gd name="adj" fmla="val 8843"/>
            </a:avLst>
          </a:prstGeom>
          <a:no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sp>
        <p:nvSpPr>
          <p:cNvPr id="383" name="Google Shape;383;p4"/>
          <p:cNvSpPr/>
          <p:nvPr/>
        </p:nvSpPr>
        <p:spPr>
          <a:xfrm rot="-900000">
            <a:off x="5643193" y="3737790"/>
            <a:ext cx="434971" cy="381221"/>
          </a:xfrm>
          <a:custGeom>
            <a:avLst/>
            <a:gdLst/>
            <a:ahLst/>
            <a:cxnLst/>
            <a:rect l="l" t="t" r="r" b="b"/>
            <a:pathLst>
              <a:path w="4088377" h="3321003" extrusionOk="0">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lt1"/>
              </a:solidFill>
              <a:latin typeface="Arial"/>
              <a:ea typeface="Arial"/>
              <a:cs typeface="Arial"/>
              <a:sym typeface="Arial"/>
            </a:endParaRPr>
          </a:p>
        </p:txBody>
      </p:sp>
      <p:grpSp>
        <p:nvGrpSpPr>
          <p:cNvPr id="384" name="Google Shape;384;p4"/>
          <p:cNvGrpSpPr/>
          <p:nvPr/>
        </p:nvGrpSpPr>
        <p:grpSpPr>
          <a:xfrm>
            <a:off x="-437377" y="1111770"/>
            <a:ext cx="5285854" cy="6336358"/>
            <a:chOff x="626918" y="2353021"/>
            <a:chExt cx="3346118" cy="4011121"/>
          </a:xfrm>
        </p:grpSpPr>
        <p:grpSp>
          <p:nvGrpSpPr>
            <p:cNvPr id="385" name="Google Shape;385;p4"/>
            <p:cNvGrpSpPr/>
            <p:nvPr/>
          </p:nvGrpSpPr>
          <p:grpSpPr>
            <a:xfrm rot="5179347">
              <a:off x="1402571" y="2430619"/>
              <a:ext cx="2486631" cy="2485756"/>
              <a:chOff x="9239798" y="3733140"/>
              <a:chExt cx="2486631" cy="2485756"/>
            </a:xfrm>
          </p:grpSpPr>
          <p:sp>
            <p:nvSpPr>
              <p:cNvPr id="386" name="Google Shape;386;p4"/>
              <p:cNvSpPr/>
              <p:nvPr/>
            </p:nvSpPr>
            <p:spPr>
              <a:xfrm rot="-2697059">
                <a:off x="9423207" y="4277920"/>
                <a:ext cx="2119814" cy="1396196"/>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Google Shape;387;p4"/>
              <p:cNvSpPr/>
              <p:nvPr/>
            </p:nvSpPr>
            <p:spPr>
              <a:xfrm rot="-2697059">
                <a:off x="9431062" y="4290263"/>
                <a:ext cx="2101836" cy="1370763"/>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p4"/>
              <p:cNvSpPr/>
              <p:nvPr/>
            </p:nvSpPr>
            <p:spPr>
              <a:xfrm rot="-2697059">
                <a:off x="9510609" y="4379560"/>
                <a:ext cx="1919067" cy="1172764"/>
              </a:xfrm>
              <a:custGeom>
                <a:avLst/>
                <a:gdLst/>
                <a:ahLst/>
                <a:cxnLst/>
                <a:rect l="l" t="t" r="r" b="b"/>
                <a:pathLst>
                  <a:path w="1200150" h="733425" extrusionOk="0">
                    <a:moveTo>
                      <a:pt x="7144" y="7144"/>
                    </a:moveTo>
                    <a:lnTo>
                      <a:pt x="1196816" y="7144"/>
                    </a:lnTo>
                    <a:lnTo>
                      <a:pt x="1196816" y="730091"/>
                    </a:lnTo>
                    <a:lnTo>
                      <a:pt x="7144" y="73009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Google Shape;389;p4"/>
              <p:cNvSpPr/>
              <p:nvPr/>
            </p:nvSpPr>
            <p:spPr>
              <a:xfrm rot="-2697059">
                <a:off x="9922753" y="4999678"/>
                <a:ext cx="239076" cy="879378"/>
              </a:xfrm>
              <a:custGeom>
                <a:avLst/>
                <a:gdLst/>
                <a:ahLst/>
                <a:cxnLst/>
                <a:rect l="l" t="t" r="r" b="b"/>
                <a:pathLst>
                  <a:path w="862" h="2998" extrusionOk="0">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Arial"/>
                  <a:ea typeface="Arial"/>
                  <a:cs typeface="Arial"/>
                  <a:sym typeface="Arial"/>
                </a:endParaRPr>
              </a:p>
            </p:txBody>
          </p:sp>
          <p:grpSp>
            <p:nvGrpSpPr>
              <p:cNvPr id="390" name="Google Shape;390;p4"/>
              <p:cNvGrpSpPr/>
              <p:nvPr/>
            </p:nvGrpSpPr>
            <p:grpSpPr>
              <a:xfrm rot="-2700000">
                <a:off x="10066374" y="4360768"/>
                <a:ext cx="1196173" cy="911419"/>
                <a:chOff x="11413389" y="3573459"/>
                <a:chExt cx="1196173" cy="911419"/>
              </a:xfrm>
            </p:grpSpPr>
            <p:sp>
              <p:nvSpPr>
                <p:cNvPr id="391" name="Google Shape;391;p4"/>
                <p:cNvSpPr/>
                <p:nvPr/>
              </p:nvSpPr>
              <p:spPr>
                <a:xfrm>
                  <a:off x="11413389" y="3573459"/>
                  <a:ext cx="1196173" cy="138033"/>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2" name="Google Shape;392;p4"/>
                <p:cNvSpPr/>
                <p:nvPr/>
              </p:nvSpPr>
              <p:spPr>
                <a:xfrm>
                  <a:off x="11422238" y="3822358"/>
                  <a:ext cx="543285" cy="39788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3" name="Google Shape;393;p4"/>
                <p:cNvSpPr/>
                <p:nvPr/>
              </p:nvSpPr>
              <p:spPr>
                <a:xfrm>
                  <a:off x="11473996" y="3874089"/>
                  <a:ext cx="451750" cy="301194"/>
                </a:xfrm>
                <a:custGeom>
                  <a:avLst/>
                  <a:gdLst/>
                  <a:ahLst/>
                  <a:cxnLst/>
                  <a:rect l="l" t="t" r="r" b="b"/>
                  <a:pathLst>
                    <a:path w="451750" h="301194" extrusionOk="0">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4" name="Google Shape;394;p4"/>
                <p:cNvSpPr/>
                <p:nvPr/>
              </p:nvSpPr>
              <p:spPr>
                <a:xfrm>
                  <a:off x="12066277" y="3822357"/>
                  <a:ext cx="543285" cy="39788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p4"/>
                <p:cNvSpPr/>
                <p:nvPr/>
              </p:nvSpPr>
              <p:spPr>
                <a:xfrm>
                  <a:off x="12140596" y="3858434"/>
                  <a:ext cx="394645" cy="307976"/>
                </a:xfrm>
                <a:custGeom>
                  <a:avLst/>
                  <a:gdLst/>
                  <a:ahLst/>
                  <a:cxnLst/>
                  <a:rect l="l" t="t" r="r" b="b"/>
                  <a:pathLst>
                    <a:path w="791379" h="617583" extrusionOk="0">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4"/>
                <p:cNvSpPr/>
                <p:nvPr/>
              </p:nvSpPr>
              <p:spPr>
                <a:xfrm>
                  <a:off x="11505753" y="4304075"/>
                  <a:ext cx="180803" cy="18080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7" name="Google Shape;397;p4"/>
                <p:cNvSpPr/>
                <p:nvPr/>
              </p:nvSpPr>
              <p:spPr>
                <a:xfrm>
                  <a:off x="11535888" y="4334209"/>
                  <a:ext cx="120536" cy="120536"/>
                </a:xfrm>
                <a:prstGeom prst="plus">
                  <a:avLst>
                    <a:gd name="adj" fmla="val 3632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8" name="Google Shape;398;p4"/>
                <p:cNvSpPr/>
                <p:nvPr/>
              </p:nvSpPr>
              <p:spPr>
                <a:xfrm>
                  <a:off x="11745842" y="4314812"/>
                  <a:ext cx="43935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4"/>
                <p:cNvSpPr/>
                <p:nvPr/>
              </p:nvSpPr>
              <p:spPr>
                <a:xfrm>
                  <a:off x="12244484" y="4314810"/>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4"/>
                <p:cNvSpPr/>
                <p:nvPr/>
              </p:nvSpPr>
              <p:spPr>
                <a:xfrm>
                  <a:off x="11745842" y="4399539"/>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1" name="Google Shape;401;p4"/>
                <p:cNvSpPr/>
                <p:nvPr/>
              </p:nvSpPr>
              <p:spPr>
                <a:xfrm>
                  <a:off x="12030922" y="4398532"/>
                  <a:ext cx="239624" cy="5521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2" name="Google Shape;402;p4"/>
                <p:cNvSpPr/>
                <p:nvPr/>
              </p:nvSpPr>
              <p:spPr>
                <a:xfrm>
                  <a:off x="11772627" y="4331149"/>
                  <a:ext cx="686368" cy="105236"/>
                </a:xfrm>
                <a:custGeom>
                  <a:avLst/>
                  <a:gdLst/>
                  <a:ahLst/>
                  <a:cxnLst/>
                  <a:rect l="l" t="t" r="r" b="b"/>
                  <a:pathLst>
                    <a:path w="686368" h="105236" extrusionOk="0">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03" name="Google Shape;403;p4"/>
              <p:cNvSpPr/>
              <p:nvPr/>
            </p:nvSpPr>
            <p:spPr>
              <a:xfrm rot="-2697059">
                <a:off x="10242661" y="3983156"/>
                <a:ext cx="1144096" cy="1352486"/>
              </a:xfrm>
              <a:custGeom>
                <a:avLst/>
                <a:gdLst/>
                <a:ahLst/>
                <a:cxnLst/>
                <a:rect l="l" t="t" r="r" b="b"/>
                <a:pathLst>
                  <a:path w="3375646" h="3990500" extrusionOk="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04" name="Google Shape;404;p4"/>
              <p:cNvGrpSpPr/>
              <p:nvPr/>
            </p:nvGrpSpPr>
            <p:grpSpPr>
              <a:xfrm rot="-2697059">
                <a:off x="9825321" y="5247373"/>
                <a:ext cx="109147" cy="109147"/>
                <a:chOff x="8118251" y="2289511"/>
                <a:chExt cx="453435" cy="453435"/>
              </a:xfrm>
            </p:grpSpPr>
            <p:sp>
              <p:nvSpPr>
                <p:cNvPr id="405" name="Google Shape;405;p4"/>
                <p:cNvSpPr/>
                <p:nvPr/>
              </p:nvSpPr>
              <p:spPr>
                <a:xfrm>
                  <a:off x="8118251" y="2289511"/>
                  <a:ext cx="453435" cy="453435"/>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6" name="Google Shape;406;p4"/>
                <p:cNvSpPr/>
                <p:nvPr/>
              </p:nvSpPr>
              <p:spPr>
                <a:xfrm>
                  <a:off x="8160877" y="2332137"/>
                  <a:ext cx="368182" cy="368182"/>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7" name="Google Shape;407;p4"/>
                <p:cNvSpPr/>
                <p:nvPr/>
              </p:nvSpPr>
              <p:spPr>
                <a:xfrm>
                  <a:off x="8207808" y="2379068"/>
                  <a:ext cx="274320" cy="274320"/>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8" name="Google Shape;408;p4"/>
                <p:cNvSpPr/>
                <p:nvPr/>
              </p:nvSpPr>
              <p:spPr>
                <a:xfrm>
                  <a:off x="8253528" y="2424788"/>
                  <a:ext cx="182880" cy="182880"/>
                </a:xfrm>
                <a:prstGeom prst="ellipse">
                  <a:avLst/>
                </a:prstGeom>
                <a:solidFill>
                  <a:schemeClr val="accen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409" name="Google Shape;409;p4"/>
            <p:cNvGrpSpPr/>
            <p:nvPr/>
          </p:nvGrpSpPr>
          <p:grpSpPr>
            <a:xfrm flipH="1">
              <a:off x="626918" y="2924308"/>
              <a:ext cx="3346118" cy="3439834"/>
              <a:chOff x="549272" y="2924308"/>
              <a:chExt cx="3346118" cy="3439834"/>
            </a:xfrm>
          </p:grpSpPr>
          <p:sp>
            <p:nvSpPr>
              <p:cNvPr id="410" name="Google Shape;410;p4"/>
              <p:cNvSpPr/>
              <p:nvPr/>
            </p:nvSpPr>
            <p:spPr>
              <a:xfrm rot="-2453110">
                <a:off x="898378" y="3540367"/>
                <a:ext cx="2647906" cy="2053702"/>
              </a:xfrm>
              <a:custGeom>
                <a:avLst/>
                <a:gdLst/>
                <a:ahLst/>
                <a:cxnLst/>
                <a:rect l="l" t="t" r="r" b="b"/>
                <a:pathLst>
                  <a:path w="2647906" h="2053702" extrusionOk="0">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p4"/>
              <p:cNvSpPr/>
              <p:nvPr/>
            </p:nvSpPr>
            <p:spPr>
              <a:xfrm rot="-3105494">
                <a:off x="1277685" y="5118874"/>
                <a:ext cx="859228" cy="1121504"/>
              </a:xfrm>
              <a:custGeom>
                <a:avLst/>
                <a:gdLst/>
                <a:ahLst/>
                <a:cxnLst/>
                <a:rect l="l" t="t" r="r" b="b"/>
                <a:pathLst>
                  <a:path w="859229" h="1121504" extrusionOk="0">
                    <a:moveTo>
                      <a:pt x="858926" y="265576"/>
                    </a:moveTo>
                    <a:cubicBezTo>
                      <a:pt x="859995" y="269906"/>
                      <a:pt x="858161" y="275304"/>
                      <a:pt x="854698" y="282230"/>
                    </a:cubicBezTo>
                    <a:cubicBezTo>
                      <a:pt x="792765" y="411799"/>
                      <a:pt x="731649" y="541369"/>
                      <a:pt x="670532" y="670937"/>
                    </a:cubicBezTo>
                    <a:lnTo>
                      <a:pt x="467704" y="1121504"/>
                    </a:lnTo>
                    <a:lnTo>
                      <a:pt x="0" y="518100"/>
                    </a:lnTo>
                    <a:lnTo>
                      <a:pt x="284270" y="14129"/>
                    </a:lnTo>
                    <a:cubicBezTo>
                      <a:pt x="298124" y="-3798"/>
                      <a:pt x="298938" y="-3798"/>
                      <a:pt x="326645" y="9241"/>
                    </a:cubicBezTo>
                    <a:lnTo>
                      <a:pt x="582522" y="128216"/>
                    </a:lnTo>
                    <a:lnTo>
                      <a:pt x="788692" y="223558"/>
                    </a:lnTo>
                    <a:cubicBezTo>
                      <a:pt x="797249" y="227225"/>
                      <a:pt x="806212" y="229670"/>
                      <a:pt x="809064" y="239449"/>
                    </a:cubicBezTo>
                    <a:cubicBezTo>
                      <a:pt x="821288" y="244745"/>
                      <a:pt x="833103" y="251265"/>
                      <a:pt x="845734" y="255339"/>
                    </a:cubicBezTo>
                    <a:cubicBezTo>
                      <a:pt x="853883" y="257988"/>
                      <a:pt x="857856" y="261247"/>
                      <a:pt x="858926" y="265576"/>
                    </a:cubicBezTo>
                    <a:close/>
                  </a:path>
                </a:pathLst>
              </a:custGeom>
              <a:solidFill>
                <a:srgbClr val="E8F3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Google Shape;412;p4"/>
              <p:cNvSpPr/>
              <p:nvPr/>
            </p:nvSpPr>
            <p:spPr>
              <a:xfrm rot="-5400000">
                <a:off x="3032248" y="4203473"/>
                <a:ext cx="777883" cy="405480"/>
              </a:xfrm>
              <a:custGeom>
                <a:avLst/>
                <a:gdLst/>
                <a:ahLst/>
                <a:cxnLst/>
                <a:rect l="l" t="t" r="r" b="b"/>
                <a:pathLst>
                  <a:path w="777883" h="405480" extrusionOk="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rgbClr val="E8F3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413" name="Google Shape;413;p4"/>
          <p:cNvGrpSpPr/>
          <p:nvPr/>
        </p:nvGrpSpPr>
        <p:grpSpPr>
          <a:xfrm rot="7200000">
            <a:off x="4596441" y="5257607"/>
            <a:ext cx="303895" cy="1494472"/>
            <a:chOff x="9909547" y="3622831"/>
            <a:chExt cx="303895" cy="1494472"/>
          </a:xfrm>
        </p:grpSpPr>
        <p:sp>
          <p:nvSpPr>
            <p:cNvPr id="414" name="Google Shape;414;p4"/>
            <p:cNvSpPr/>
            <p:nvPr/>
          </p:nvSpPr>
          <p:spPr>
            <a:xfrm>
              <a:off x="9909547" y="3622831"/>
              <a:ext cx="303895" cy="1494472"/>
            </a:xfrm>
            <a:custGeom>
              <a:avLst/>
              <a:gdLst/>
              <a:ahLst/>
              <a:cxnLst/>
              <a:rect l="l" t="t" r="r" b="b"/>
              <a:pathLst>
                <a:path w="303895" h="1494472" extrusionOk="0">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p4"/>
            <p:cNvSpPr/>
            <p:nvPr/>
          </p:nvSpPr>
          <p:spPr>
            <a:xfrm>
              <a:off x="9939575" y="3655216"/>
              <a:ext cx="245745" cy="760094"/>
            </a:xfrm>
            <a:custGeom>
              <a:avLst/>
              <a:gdLst/>
              <a:ahLst/>
              <a:cxnLst/>
              <a:rect l="l" t="t" r="r" b="b"/>
              <a:pathLst>
                <a:path w="245745" h="760094" extrusionOk="0">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Google Shape;416;p4"/>
            <p:cNvSpPr/>
            <p:nvPr/>
          </p:nvSpPr>
          <p:spPr>
            <a:xfrm>
              <a:off x="9991010" y="3977161"/>
              <a:ext cx="136207" cy="288607"/>
            </a:xfrm>
            <a:custGeom>
              <a:avLst/>
              <a:gdLst/>
              <a:ahLst/>
              <a:cxnLst/>
              <a:rect l="l" t="t" r="r" b="b"/>
              <a:pathLst>
                <a:path w="136207" h="288607" extrusionOk="0">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Google Shape;417;p4"/>
            <p:cNvSpPr/>
            <p:nvPr/>
          </p:nvSpPr>
          <p:spPr>
            <a:xfrm>
              <a:off x="10010060" y="4003831"/>
              <a:ext cx="99060" cy="236220"/>
            </a:xfrm>
            <a:custGeom>
              <a:avLst/>
              <a:gdLst/>
              <a:ahLst/>
              <a:cxnLst/>
              <a:rect l="l" t="t" r="r" b="b"/>
              <a:pathLst>
                <a:path w="99060" h="236220" extrusionOk="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p4"/>
            <p:cNvSpPr/>
            <p:nvPr/>
          </p:nvSpPr>
          <p:spPr>
            <a:xfrm>
              <a:off x="10009108" y="3809521"/>
              <a:ext cx="100964" cy="100965"/>
            </a:xfrm>
            <a:custGeom>
              <a:avLst/>
              <a:gdLst/>
              <a:ahLst/>
              <a:cxnLst/>
              <a:rect l="l" t="t" r="r" b="b"/>
              <a:pathLst>
                <a:path w="100964" h="100965" extrusionOk="0">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p4"/>
            <p:cNvSpPr/>
            <p:nvPr/>
          </p:nvSpPr>
          <p:spPr>
            <a:xfrm>
              <a:off x="10018633" y="3819046"/>
              <a:ext cx="81914" cy="81915"/>
            </a:xfrm>
            <a:custGeom>
              <a:avLst/>
              <a:gdLst/>
              <a:ahLst/>
              <a:cxnLst/>
              <a:rect l="l" t="t" r="r" b="b"/>
              <a:pathLst>
                <a:path w="81914" h="81915" extrusionOk="0">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20" name="Google Shape;420;p4"/>
          <p:cNvGrpSpPr/>
          <p:nvPr/>
        </p:nvGrpSpPr>
        <p:grpSpPr>
          <a:xfrm rot="-1608381">
            <a:off x="266892" y="4951987"/>
            <a:ext cx="1316147" cy="518672"/>
            <a:chOff x="8060641" y="1503156"/>
            <a:chExt cx="3004811" cy="1184147"/>
          </a:xfrm>
        </p:grpSpPr>
        <p:sp>
          <p:nvSpPr>
            <p:cNvPr id="421" name="Google Shape;421;p4"/>
            <p:cNvSpPr/>
            <p:nvPr/>
          </p:nvSpPr>
          <p:spPr>
            <a:xfrm>
              <a:off x="8131879" y="1640533"/>
              <a:ext cx="2907039" cy="1046770"/>
            </a:xfrm>
            <a:custGeom>
              <a:avLst/>
              <a:gdLst/>
              <a:ahLst/>
              <a:cxnLst/>
              <a:rect l="l" t="t" r="r" b="b"/>
              <a:pathLst>
                <a:path w="5499844" h="1980390" extrusionOk="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2" name="Google Shape;422;p4"/>
            <p:cNvSpPr/>
            <p:nvPr/>
          </p:nvSpPr>
          <p:spPr>
            <a:xfrm flipH="1">
              <a:off x="8131879" y="1640533"/>
              <a:ext cx="2907039" cy="1046770"/>
            </a:xfrm>
            <a:custGeom>
              <a:avLst/>
              <a:gdLst/>
              <a:ahLst/>
              <a:cxnLst/>
              <a:rect l="l" t="t" r="r" b="b"/>
              <a:pathLst>
                <a:path w="5499844" h="1980390" extrusionOk="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3" name="Google Shape;423;p4"/>
            <p:cNvSpPr/>
            <p:nvPr/>
          </p:nvSpPr>
          <p:spPr>
            <a:xfrm>
              <a:off x="8277122" y="1601670"/>
              <a:ext cx="1111280" cy="842659"/>
            </a:xfrm>
            <a:custGeom>
              <a:avLst/>
              <a:gdLst/>
              <a:ahLst/>
              <a:cxnLst/>
              <a:rect l="l" t="t" r="r" b="b"/>
              <a:pathLst>
                <a:path w="2102437" h="1594232" extrusionOk="0">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4" name="Google Shape;424;p4"/>
            <p:cNvSpPr/>
            <p:nvPr/>
          </p:nvSpPr>
          <p:spPr>
            <a:xfrm>
              <a:off x="9719064" y="1601670"/>
              <a:ext cx="1111280" cy="842659"/>
            </a:xfrm>
            <a:custGeom>
              <a:avLst/>
              <a:gdLst/>
              <a:ahLst/>
              <a:cxnLst/>
              <a:rect l="l" t="t" r="r" b="b"/>
              <a:pathLst>
                <a:path w="2102437" h="1594232" extrusionOk="0">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25" name="Google Shape;425;p4"/>
            <p:cNvGrpSpPr/>
            <p:nvPr/>
          </p:nvGrpSpPr>
          <p:grpSpPr>
            <a:xfrm>
              <a:off x="8060641" y="1503156"/>
              <a:ext cx="3004811" cy="1032308"/>
              <a:chOff x="3493700" y="2896331"/>
              <a:chExt cx="5204600" cy="1788050"/>
            </a:xfrm>
          </p:grpSpPr>
          <p:sp>
            <p:nvSpPr>
              <p:cNvPr id="426" name="Google Shape;426;p4"/>
              <p:cNvSpPr/>
              <p:nvPr/>
            </p:nvSpPr>
            <p:spPr>
              <a:xfrm>
                <a:off x="6086321" y="2896331"/>
                <a:ext cx="2611979" cy="1788050"/>
              </a:xfrm>
              <a:custGeom>
                <a:avLst/>
                <a:gdLst/>
                <a:ahLst/>
                <a:cxnLst/>
                <a:rect l="l" t="t" r="r" b="b"/>
                <a:pathLst>
                  <a:path w="2852982" h="1953030" extrusionOk="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7" name="Google Shape;427;p4"/>
              <p:cNvSpPr/>
              <p:nvPr/>
            </p:nvSpPr>
            <p:spPr>
              <a:xfrm flipH="1">
                <a:off x="3493700" y="2896331"/>
                <a:ext cx="2611979" cy="1788050"/>
              </a:xfrm>
              <a:custGeom>
                <a:avLst/>
                <a:gdLst/>
                <a:ahLst/>
                <a:cxnLst/>
                <a:rect l="l" t="t" r="r" b="b"/>
                <a:pathLst>
                  <a:path w="2852982" h="1953030" extrusionOk="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428" name="Google Shape;428;p4"/>
          <p:cNvGrpSpPr/>
          <p:nvPr/>
        </p:nvGrpSpPr>
        <p:grpSpPr>
          <a:xfrm rot="900000">
            <a:off x="1716038" y="5277161"/>
            <a:ext cx="710725" cy="963879"/>
            <a:chOff x="4524375" y="1300163"/>
            <a:chExt cx="2665364" cy="3614738"/>
          </a:xfrm>
        </p:grpSpPr>
        <p:grpSp>
          <p:nvGrpSpPr>
            <p:cNvPr id="429" name="Google Shape;429;p4"/>
            <p:cNvGrpSpPr/>
            <p:nvPr/>
          </p:nvGrpSpPr>
          <p:grpSpPr>
            <a:xfrm>
              <a:off x="4524375" y="1300163"/>
              <a:ext cx="2665364" cy="3614738"/>
              <a:chOff x="4524375" y="1300162"/>
              <a:chExt cx="3139440" cy="4257675"/>
            </a:xfrm>
          </p:grpSpPr>
          <p:sp>
            <p:nvSpPr>
              <p:cNvPr id="430" name="Google Shape;430;p4"/>
              <p:cNvSpPr/>
              <p:nvPr/>
            </p:nvSpPr>
            <p:spPr>
              <a:xfrm>
                <a:off x="4524375" y="1300162"/>
                <a:ext cx="3139440" cy="4257675"/>
              </a:xfrm>
              <a:custGeom>
                <a:avLst/>
                <a:gdLst/>
                <a:ahLst/>
                <a:cxnLst/>
                <a:rect l="l" t="t" r="r" b="b"/>
                <a:pathLst>
                  <a:path w="3139440" h="4257675" extrusionOk="0">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p4"/>
              <p:cNvSpPr/>
              <p:nvPr/>
            </p:nvSpPr>
            <p:spPr>
              <a:xfrm>
                <a:off x="4558664" y="1335404"/>
                <a:ext cx="3070860" cy="4173854"/>
              </a:xfrm>
              <a:custGeom>
                <a:avLst/>
                <a:gdLst/>
                <a:ahLst/>
                <a:cxnLst/>
                <a:rect l="l" t="t" r="r" b="b"/>
                <a:pathLst>
                  <a:path w="3070860" h="4173854" extrusionOk="0">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Google Shape;432;p4"/>
              <p:cNvSpPr/>
              <p:nvPr/>
            </p:nvSpPr>
            <p:spPr>
              <a:xfrm>
                <a:off x="6061709" y="1582102"/>
                <a:ext cx="64770" cy="3641407"/>
              </a:xfrm>
              <a:custGeom>
                <a:avLst/>
                <a:gdLst/>
                <a:ahLst/>
                <a:cxnLst/>
                <a:rect l="l" t="t" r="r" b="b"/>
                <a:pathLst>
                  <a:path w="64770" h="3641407" extrusionOk="0">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33" name="Google Shape;433;p4"/>
            <p:cNvGrpSpPr/>
            <p:nvPr/>
          </p:nvGrpSpPr>
          <p:grpSpPr>
            <a:xfrm>
              <a:off x="4788133" y="1765938"/>
              <a:ext cx="2137849" cy="2683189"/>
              <a:chOff x="4787778" y="1766594"/>
              <a:chExt cx="2137849" cy="2683189"/>
            </a:xfrm>
          </p:grpSpPr>
          <p:grpSp>
            <p:nvGrpSpPr>
              <p:cNvPr id="434" name="Google Shape;434;p4"/>
              <p:cNvGrpSpPr/>
              <p:nvPr/>
            </p:nvGrpSpPr>
            <p:grpSpPr>
              <a:xfrm>
                <a:off x="4787778" y="1777071"/>
                <a:ext cx="802957" cy="337184"/>
                <a:chOff x="4919662" y="1750694"/>
                <a:chExt cx="802957" cy="337184"/>
              </a:xfrm>
            </p:grpSpPr>
            <p:sp>
              <p:nvSpPr>
                <p:cNvPr id="435" name="Google Shape;435;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Google Shape;436;p4"/>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37" name="Google Shape;437;p4"/>
              <p:cNvGrpSpPr/>
              <p:nvPr/>
            </p:nvGrpSpPr>
            <p:grpSpPr>
              <a:xfrm>
                <a:off x="4787778" y="2360953"/>
                <a:ext cx="802957" cy="337184"/>
                <a:chOff x="4919662" y="1750694"/>
                <a:chExt cx="802957" cy="337184"/>
              </a:xfrm>
            </p:grpSpPr>
            <p:sp>
              <p:nvSpPr>
                <p:cNvPr id="438" name="Google Shape;438;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4"/>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40" name="Google Shape;440;p4"/>
              <p:cNvGrpSpPr/>
              <p:nvPr/>
            </p:nvGrpSpPr>
            <p:grpSpPr>
              <a:xfrm>
                <a:off x="4787778" y="2944835"/>
                <a:ext cx="802957" cy="337184"/>
                <a:chOff x="4919662" y="1750694"/>
                <a:chExt cx="802957" cy="337184"/>
              </a:xfrm>
            </p:grpSpPr>
            <p:sp>
              <p:nvSpPr>
                <p:cNvPr id="441" name="Google Shape;441;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4"/>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43" name="Google Shape;443;p4"/>
              <p:cNvGrpSpPr/>
              <p:nvPr/>
            </p:nvGrpSpPr>
            <p:grpSpPr>
              <a:xfrm>
                <a:off x="4787778" y="3528717"/>
                <a:ext cx="802957" cy="337184"/>
                <a:chOff x="4919662" y="1750694"/>
                <a:chExt cx="802957" cy="337184"/>
              </a:xfrm>
            </p:grpSpPr>
            <p:sp>
              <p:nvSpPr>
                <p:cNvPr id="444" name="Google Shape;444;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p4"/>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46" name="Google Shape;446;p4"/>
              <p:cNvGrpSpPr/>
              <p:nvPr/>
            </p:nvGrpSpPr>
            <p:grpSpPr>
              <a:xfrm>
                <a:off x="4787778" y="4112599"/>
                <a:ext cx="802957" cy="337184"/>
                <a:chOff x="4919662" y="1750694"/>
                <a:chExt cx="802957" cy="337184"/>
              </a:xfrm>
            </p:grpSpPr>
            <p:sp>
              <p:nvSpPr>
                <p:cNvPr id="447" name="Google Shape;447;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8" name="Google Shape;448;p4"/>
                <p:cNvSpPr/>
                <p:nvPr/>
              </p:nvSpPr>
              <p:spPr>
                <a:xfrm>
                  <a:off x="5140674"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49" name="Google Shape;449;p4"/>
              <p:cNvGrpSpPr/>
              <p:nvPr/>
            </p:nvGrpSpPr>
            <p:grpSpPr>
              <a:xfrm>
                <a:off x="6122670" y="1766594"/>
                <a:ext cx="802957" cy="337184"/>
                <a:chOff x="4919662" y="1750694"/>
                <a:chExt cx="802957" cy="337184"/>
              </a:xfrm>
            </p:grpSpPr>
            <p:sp>
              <p:nvSpPr>
                <p:cNvPr id="450" name="Google Shape;450;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1" name="Google Shape;451;p4"/>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52" name="Google Shape;452;p4"/>
              <p:cNvGrpSpPr/>
              <p:nvPr/>
            </p:nvGrpSpPr>
            <p:grpSpPr>
              <a:xfrm>
                <a:off x="6122670" y="2350476"/>
                <a:ext cx="802957" cy="337184"/>
                <a:chOff x="4919662" y="1750694"/>
                <a:chExt cx="802957" cy="337184"/>
              </a:xfrm>
            </p:grpSpPr>
            <p:sp>
              <p:nvSpPr>
                <p:cNvPr id="453" name="Google Shape;453;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4" name="Google Shape;454;p4"/>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55" name="Google Shape;455;p4"/>
              <p:cNvGrpSpPr/>
              <p:nvPr/>
            </p:nvGrpSpPr>
            <p:grpSpPr>
              <a:xfrm>
                <a:off x="6122670" y="2934358"/>
                <a:ext cx="802957" cy="337184"/>
                <a:chOff x="4919662" y="1750694"/>
                <a:chExt cx="802957" cy="337184"/>
              </a:xfrm>
            </p:grpSpPr>
            <p:sp>
              <p:nvSpPr>
                <p:cNvPr id="456" name="Google Shape;456;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4"/>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58" name="Google Shape;458;p4"/>
              <p:cNvGrpSpPr/>
              <p:nvPr/>
            </p:nvGrpSpPr>
            <p:grpSpPr>
              <a:xfrm>
                <a:off x="6122670" y="3518240"/>
                <a:ext cx="802957" cy="337184"/>
                <a:chOff x="4919662" y="1750694"/>
                <a:chExt cx="802957" cy="337184"/>
              </a:xfrm>
            </p:grpSpPr>
            <p:sp>
              <p:nvSpPr>
                <p:cNvPr id="459" name="Google Shape;459;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0" name="Google Shape;460;p4"/>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61" name="Google Shape;461;p4"/>
              <p:cNvGrpSpPr/>
              <p:nvPr/>
            </p:nvGrpSpPr>
            <p:grpSpPr>
              <a:xfrm>
                <a:off x="6122670" y="4102122"/>
                <a:ext cx="802957" cy="337184"/>
                <a:chOff x="4919662" y="1750694"/>
                <a:chExt cx="802957" cy="337184"/>
              </a:xfrm>
            </p:grpSpPr>
            <p:sp>
              <p:nvSpPr>
                <p:cNvPr id="462" name="Google Shape;462;p4"/>
                <p:cNvSpPr/>
                <p:nvPr/>
              </p:nvSpPr>
              <p:spPr>
                <a:xfrm>
                  <a:off x="4919662" y="1750694"/>
                  <a:ext cx="802957" cy="337184"/>
                </a:xfrm>
                <a:custGeom>
                  <a:avLst/>
                  <a:gdLst/>
                  <a:ahLst/>
                  <a:cxnLst/>
                  <a:rect l="l" t="t" r="r" b="b"/>
                  <a:pathLst>
                    <a:path w="802957" h="337184" extrusionOk="0">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3" name="Google Shape;463;p4"/>
                <p:cNvSpPr/>
                <p:nvPr/>
              </p:nvSpPr>
              <p:spPr>
                <a:xfrm>
                  <a:off x="5145230" y="1776725"/>
                  <a:ext cx="553050" cy="288283"/>
                </a:xfrm>
                <a:custGeom>
                  <a:avLst/>
                  <a:gdLst/>
                  <a:ahLst/>
                  <a:cxnLst/>
                  <a:rect l="l" t="t" r="r" b="b"/>
                  <a:pathLst>
                    <a:path w="604837" h="315277" extrusionOk="0">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pic>
        <p:nvPicPr>
          <p:cNvPr id="464" name="Google Shape;464;p4"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465" name="Google Shape;465;p4"/>
          <p:cNvSpPr/>
          <p:nvPr/>
        </p:nvSpPr>
        <p:spPr>
          <a:xfrm>
            <a:off x="5543113" y="4573076"/>
            <a:ext cx="501857" cy="554554"/>
          </a:xfrm>
          <a:custGeom>
            <a:avLst/>
            <a:gdLst/>
            <a:ahLst/>
            <a:cxnLst/>
            <a:rect l="l" t="t" r="r" b="b"/>
            <a:pathLst>
              <a:path w="341005" h="376812" extrusionOk="0">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Arial"/>
              <a:ea typeface="Arial"/>
              <a:cs typeface="Arial"/>
              <a:sym typeface="Arial"/>
            </a:endParaRPr>
          </a:p>
        </p:txBody>
      </p:sp>
      <p:sp>
        <p:nvSpPr>
          <p:cNvPr id="466" name="Google Shape;466;p4"/>
          <p:cNvSpPr/>
          <p:nvPr/>
        </p:nvSpPr>
        <p:spPr>
          <a:xfrm rot="10800000">
            <a:off x="5557908" y="5807732"/>
            <a:ext cx="488619" cy="529812"/>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dk1"/>
              </a:solidFill>
              <a:latin typeface="Arial"/>
              <a:ea typeface="Arial"/>
              <a:cs typeface="Arial"/>
              <a:sym typeface="Arial"/>
            </a:endParaRPr>
          </a:p>
        </p:txBody>
      </p:sp>
      <p:sp>
        <p:nvSpPr>
          <p:cNvPr id="467" name="Google Shape;467;p4"/>
          <p:cNvSpPr txBox="1"/>
          <p:nvPr/>
        </p:nvSpPr>
        <p:spPr>
          <a:xfrm>
            <a:off x="6496335" y="1787857"/>
            <a:ext cx="4694830" cy="42934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100" b="1" dirty="0">
                <a:solidFill>
                  <a:schemeClr val="dk2"/>
                </a:solidFill>
                <a:latin typeface="Calibri"/>
                <a:ea typeface="Calibri"/>
                <a:cs typeface="Calibri"/>
                <a:sym typeface="Calibri"/>
              </a:rPr>
              <a:t>To identify the factors that lead to the high readmission rate of diabetic patients within 30 days of being discharge and correspondingly to predict the high-risk diabetic-patients who are most likely to get readmitted within 30 days so that the quality of care can be improved along with improved patient’s experience, health of the population and reduce costs by lowering readmission rates. Also, to identify the medicines that are the most effective in treating diabetes.</a:t>
            </a:r>
            <a:endParaRPr sz="2100" b="1" dirty="0">
              <a:solidFill>
                <a:schemeClr val="dk2"/>
              </a:solidFill>
              <a:latin typeface="Calibri"/>
              <a:ea typeface="Calibri"/>
              <a:cs typeface="Calibri"/>
              <a:sym typeface="Calibri"/>
            </a:endParaRPr>
          </a:p>
        </p:txBody>
      </p:sp>
      <p:sp>
        <p:nvSpPr>
          <p:cNvPr id="98" name="TextBox 97">
            <a:extLst>
              <a:ext uri="{FF2B5EF4-FFF2-40B4-BE49-F238E27FC236}">
                <a16:creationId xmlns:a16="http://schemas.microsoft.com/office/drawing/2014/main" id="{526CCC6B-99BF-4B2B-9213-5E8B9DABF537}"/>
              </a:ext>
            </a:extLst>
          </p:cNvPr>
          <p:cNvSpPr txBox="1"/>
          <p:nvPr/>
        </p:nvSpPr>
        <p:spPr>
          <a:xfrm>
            <a:off x="11430000" y="6462344"/>
            <a:ext cx="662473" cy="307777"/>
          </a:xfrm>
          <a:prstGeom prst="rect">
            <a:avLst/>
          </a:prstGeom>
          <a:noFill/>
        </p:spPr>
        <p:txBody>
          <a:bodyPr wrap="square" rtlCol="0">
            <a:spAutoFit/>
          </a:bodyPr>
          <a:lstStyle/>
          <a:p>
            <a:pPr algn="ctr"/>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Dataset description</a:t>
            </a:r>
            <a:endParaRPr b="1" dirty="0">
              <a:solidFill>
                <a:schemeClr val="dk2"/>
              </a:solidFill>
              <a:latin typeface="Calibri"/>
              <a:ea typeface="Calibri"/>
              <a:cs typeface="Calibri"/>
              <a:sym typeface="Calibri"/>
            </a:endParaRPr>
          </a:p>
        </p:txBody>
      </p:sp>
      <p:grpSp>
        <p:nvGrpSpPr>
          <p:cNvPr id="473" name="Google Shape;473;p5"/>
          <p:cNvGrpSpPr/>
          <p:nvPr/>
        </p:nvGrpSpPr>
        <p:grpSpPr>
          <a:xfrm>
            <a:off x="10505853" y="1677368"/>
            <a:ext cx="1361524" cy="4850428"/>
            <a:chOff x="9573713" y="966236"/>
            <a:chExt cx="1554585" cy="5538210"/>
          </a:xfrm>
        </p:grpSpPr>
        <p:sp>
          <p:nvSpPr>
            <p:cNvPr id="474" name="Google Shape;474;p5"/>
            <p:cNvSpPr/>
            <p:nvPr/>
          </p:nvSpPr>
          <p:spPr>
            <a:xfrm>
              <a:off x="9573713" y="966236"/>
              <a:ext cx="777766" cy="5538210"/>
            </a:xfrm>
            <a:custGeom>
              <a:avLst/>
              <a:gdLst/>
              <a:ahLst/>
              <a:cxnLst/>
              <a:rect l="l" t="t" r="r" b="b"/>
              <a:pathLst>
                <a:path w="777766" h="5538209" extrusionOk="0">
                  <a:moveTo>
                    <a:pt x="686205" y="0"/>
                  </a:moveTo>
                  <a:lnTo>
                    <a:pt x="759076" y="6073"/>
                  </a:lnTo>
                  <a:lnTo>
                    <a:pt x="777766" y="11499"/>
                  </a:lnTo>
                  <a:lnTo>
                    <a:pt x="777766" y="2896629"/>
                  </a:lnTo>
                  <a:lnTo>
                    <a:pt x="773245" y="2896629"/>
                  </a:lnTo>
                  <a:lnTo>
                    <a:pt x="773245" y="2906750"/>
                  </a:lnTo>
                  <a:lnTo>
                    <a:pt x="710495" y="3400655"/>
                  </a:lnTo>
                  <a:lnTo>
                    <a:pt x="645721" y="3657728"/>
                  </a:lnTo>
                  <a:lnTo>
                    <a:pt x="633575" y="3767035"/>
                  </a:lnTo>
                  <a:lnTo>
                    <a:pt x="641672" y="3874317"/>
                  </a:lnTo>
                  <a:lnTo>
                    <a:pt x="651793" y="3977552"/>
                  </a:lnTo>
                  <a:lnTo>
                    <a:pt x="667987" y="4084834"/>
                  </a:lnTo>
                  <a:lnTo>
                    <a:pt x="670011" y="4194141"/>
                  </a:lnTo>
                  <a:lnTo>
                    <a:pt x="663938" y="4305472"/>
                  </a:lnTo>
                  <a:lnTo>
                    <a:pt x="651793" y="4356077"/>
                  </a:lnTo>
                  <a:lnTo>
                    <a:pt x="641672" y="4422876"/>
                  </a:lnTo>
                  <a:lnTo>
                    <a:pt x="627503" y="4499795"/>
                  </a:lnTo>
                  <a:lnTo>
                    <a:pt x="615358" y="4580763"/>
                  </a:lnTo>
                  <a:lnTo>
                    <a:pt x="607261" y="4661731"/>
                  </a:lnTo>
                  <a:lnTo>
                    <a:pt x="605237" y="4742699"/>
                  </a:lnTo>
                  <a:lnTo>
                    <a:pt x="607261" y="4817594"/>
                  </a:lnTo>
                  <a:lnTo>
                    <a:pt x="623454" y="4880345"/>
                  </a:lnTo>
                  <a:lnTo>
                    <a:pt x="686205" y="5007869"/>
                  </a:lnTo>
                  <a:lnTo>
                    <a:pt x="663938" y="5082764"/>
                  </a:lnTo>
                  <a:lnTo>
                    <a:pt x="647745" y="5173853"/>
                  </a:lnTo>
                  <a:lnTo>
                    <a:pt x="647745" y="5268991"/>
                  </a:lnTo>
                  <a:lnTo>
                    <a:pt x="655842" y="5358056"/>
                  </a:lnTo>
                  <a:lnTo>
                    <a:pt x="655842" y="5443072"/>
                  </a:lnTo>
                  <a:lnTo>
                    <a:pt x="645721" y="5519992"/>
                  </a:lnTo>
                  <a:lnTo>
                    <a:pt x="605237" y="5534161"/>
                  </a:lnTo>
                  <a:lnTo>
                    <a:pt x="556656" y="5538209"/>
                  </a:lnTo>
                  <a:lnTo>
                    <a:pt x="512123" y="5524040"/>
                  </a:lnTo>
                  <a:lnTo>
                    <a:pt x="467591" y="5501774"/>
                  </a:lnTo>
                  <a:lnTo>
                    <a:pt x="431155" y="5465338"/>
                  </a:lnTo>
                  <a:lnTo>
                    <a:pt x="408889" y="5420806"/>
                  </a:lnTo>
                  <a:lnTo>
                    <a:pt x="402816" y="5366152"/>
                  </a:lnTo>
                  <a:lnTo>
                    <a:pt x="439252" y="5295305"/>
                  </a:lnTo>
                  <a:lnTo>
                    <a:pt x="465567" y="5210289"/>
                  </a:lnTo>
                  <a:lnTo>
                    <a:pt x="475688" y="5119200"/>
                  </a:lnTo>
                  <a:lnTo>
                    <a:pt x="483784" y="5020014"/>
                  </a:lnTo>
                  <a:lnTo>
                    <a:pt x="479736" y="4916780"/>
                  </a:lnTo>
                  <a:lnTo>
                    <a:pt x="467591" y="4809498"/>
                  </a:lnTo>
                  <a:lnTo>
                    <a:pt x="449373" y="4698167"/>
                  </a:lnTo>
                  <a:lnTo>
                    <a:pt x="431155" y="4588860"/>
                  </a:lnTo>
                  <a:lnTo>
                    <a:pt x="408889" y="4485626"/>
                  </a:lnTo>
                  <a:lnTo>
                    <a:pt x="386623" y="4382392"/>
                  </a:lnTo>
                  <a:lnTo>
                    <a:pt x="364356" y="4287254"/>
                  </a:lnTo>
                  <a:lnTo>
                    <a:pt x="346139" y="4198189"/>
                  </a:lnTo>
                  <a:lnTo>
                    <a:pt x="327921" y="4117221"/>
                  </a:lnTo>
                  <a:lnTo>
                    <a:pt x="317800" y="4007915"/>
                  </a:lnTo>
                  <a:lnTo>
                    <a:pt x="323872" y="3892535"/>
                  </a:lnTo>
                  <a:lnTo>
                    <a:pt x="340066" y="3779180"/>
                  </a:lnTo>
                  <a:lnTo>
                    <a:pt x="362332" y="3667849"/>
                  </a:lnTo>
                  <a:lnTo>
                    <a:pt x="376502" y="3554494"/>
                  </a:lnTo>
                  <a:lnTo>
                    <a:pt x="384598" y="3441139"/>
                  </a:lnTo>
                  <a:lnTo>
                    <a:pt x="368405" y="3325759"/>
                  </a:lnTo>
                  <a:lnTo>
                    <a:pt x="354235" y="3252888"/>
                  </a:lnTo>
                  <a:lnTo>
                    <a:pt x="336018" y="3167872"/>
                  </a:lnTo>
                  <a:lnTo>
                    <a:pt x="313751" y="3072735"/>
                  </a:lnTo>
                  <a:lnTo>
                    <a:pt x="291485" y="2969500"/>
                  </a:lnTo>
                  <a:lnTo>
                    <a:pt x="269219" y="2862218"/>
                  </a:lnTo>
                  <a:lnTo>
                    <a:pt x="255050" y="2758984"/>
                  </a:lnTo>
                  <a:lnTo>
                    <a:pt x="246953" y="2655750"/>
                  </a:lnTo>
                  <a:lnTo>
                    <a:pt x="246953" y="2560612"/>
                  </a:lnTo>
                  <a:lnTo>
                    <a:pt x="259098" y="2475596"/>
                  </a:lnTo>
                  <a:lnTo>
                    <a:pt x="291485" y="2354144"/>
                  </a:lnTo>
                  <a:lnTo>
                    <a:pt x="336018" y="2240789"/>
                  </a:lnTo>
                  <a:lnTo>
                    <a:pt x="384598" y="2127434"/>
                  </a:lnTo>
                  <a:lnTo>
                    <a:pt x="431155" y="2020151"/>
                  </a:lnTo>
                  <a:lnTo>
                    <a:pt x="467591" y="1908820"/>
                  </a:lnTo>
                  <a:lnTo>
                    <a:pt x="479736" y="1831900"/>
                  </a:lnTo>
                  <a:lnTo>
                    <a:pt x="475688" y="1759029"/>
                  </a:lnTo>
                  <a:lnTo>
                    <a:pt x="461518" y="1684134"/>
                  </a:lnTo>
                  <a:lnTo>
                    <a:pt x="435204" y="1619360"/>
                  </a:lnTo>
                  <a:lnTo>
                    <a:pt x="408889" y="1556609"/>
                  </a:lnTo>
                  <a:lnTo>
                    <a:pt x="386623" y="1497908"/>
                  </a:lnTo>
                  <a:lnTo>
                    <a:pt x="368405" y="1439206"/>
                  </a:lnTo>
                  <a:lnTo>
                    <a:pt x="362332" y="1439206"/>
                  </a:lnTo>
                  <a:lnTo>
                    <a:pt x="344114" y="1556609"/>
                  </a:lnTo>
                  <a:lnTo>
                    <a:pt x="317800" y="1669965"/>
                  </a:lnTo>
                  <a:lnTo>
                    <a:pt x="283388" y="1777247"/>
                  </a:lnTo>
                  <a:lnTo>
                    <a:pt x="259098" y="1884530"/>
                  </a:lnTo>
                  <a:lnTo>
                    <a:pt x="246953" y="1961449"/>
                  </a:lnTo>
                  <a:lnTo>
                    <a:pt x="246953" y="2034320"/>
                  </a:lnTo>
                  <a:lnTo>
                    <a:pt x="251001" y="2107192"/>
                  </a:lnTo>
                  <a:lnTo>
                    <a:pt x="251001" y="2182087"/>
                  </a:lnTo>
                  <a:lnTo>
                    <a:pt x="240880" y="2248885"/>
                  </a:lnTo>
                  <a:lnTo>
                    <a:pt x="222662" y="2317708"/>
                  </a:lnTo>
                  <a:lnTo>
                    <a:pt x="192299" y="2390579"/>
                  </a:lnTo>
                  <a:lnTo>
                    <a:pt x="165985" y="2475596"/>
                  </a:lnTo>
                  <a:lnTo>
                    <a:pt x="143718" y="2564661"/>
                  </a:lnTo>
                  <a:lnTo>
                    <a:pt x="129549" y="2653725"/>
                  </a:lnTo>
                  <a:lnTo>
                    <a:pt x="125501" y="2748863"/>
                  </a:lnTo>
                  <a:lnTo>
                    <a:pt x="143718" y="2839952"/>
                  </a:lnTo>
                  <a:lnTo>
                    <a:pt x="218614" y="2937113"/>
                  </a:lnTo>
                  <a:lnTo>
                    <a:pt x="210517" y="2947234"/>
                  </a:lnTo>
                  <a:lnTo>
                    <a:pt x="202420" y="2955331"/>
                  </a:lnTo>
                  <a:lnTo>
                    <a:pt x="202420" y="2961404"/>
                  </a:lnTo>
                  <a:lnTo>
                    <a:pt x="202420" y="2973549"/>
                  </a:lnTo>
                  <a:lnTo>
                    <a:pt x="200396" y="2979621"/>
                  </a:lnTo>
                  <a:lnTo>
                    <a:pt x="200396" y="2995815"/>
                  </a:lnTo>
                  <a:lnTo>
                    <a:pt x="159912" y="2997839"/>
                  </a:lnTo>
                  <a:lnTo>
                    <a:pt x="125501" y="2997839"/>
                  </a:lnTo>
                  <a:lnTo>
                    <a:pt x="97162" y="2997839"/>
                  </a:lnTo>
                  <a:lnTo>
                    <a:pt x="62750" y="3001888"/>
                  </a:lnTo>
                  <a:lnTo>
                    <a:pt x="26315" y="2939137"/>
                  </a:lnTo>
                  <a:lnTo>
                    <a:pt x="8097" y="2880436"/>
                  </a:lnTo>
                  <a:lnTo>
                    <a:pt x="0" y="2817685"/>
                  </a:lnTo>
                  <a:lnTo>
                    <a:pt x="4049" y="2754935"/>
                  </a:lnTo>
                  <a:lnTo>
                    <a:pt x="16194" y="2686112"/>
                  </a:lnTo>
                  <a:lnTo>
                    <a:pt x="30363" y="2613241"/>
                  </a:lnTo>
                  <a:lnTo>
                    <a:pt x="44533" y="2532273"/>
                  </a:lnTo>
                  <a:lnTo>
                    <a:pt x="44533" y="2097071"/>
                  </a:lnTo>
                  <a:lnTo>
                    <a:pt x="125501" y="1520174"/>
                  </a:lnTo>
                  <a:lnTo>
                    <a:pt x="137646" y="1435157"/>
                  </a:lnTo>
                  <a:lnTo>
                    <a:pt x="141694" y="1346093"/>
                  </a:lnTo>
                  <a:lnTo>
                    <a:pt x="141694" y="1261076"/>
                  </a:lnTo>
                  <a:lnTo>
                    <a:pt x="143718" y="1176060"/>
                  </a:lnTo>
                  <a:lnTo>
                    <a:pt x="151815" y="1095092"/>
                  </a:lnTo>
                  <a:lnTo>
                    <a:pt x="170033" y="1026269"/>
                  </a:lnTo>
                  <a:lnTo>
                    <a:pt x="200396" y="963519"/>
                  </a:lnTo>
                  <a:lnTo>
                    <a:pt x="236832" y="927083"/>
                  </a:lnTo>
                  <a:lnTo>
                    <a:pt x="281364" y="900769"/>
                  </a:lnTo>
                  <a:lnTo>
                    <a:pt x="331969" y="882551"/>
                  </a:lnTo>
                  <a:lnTo>
                    <a:pt x="390671" y="868382"/>
                  </a:lnTo>
                  <a:lnTo>
                    <a:pt x="449373" y="852188"/>
                  </a:lnTo>
                  <a:lnTo>
                    <a:pt x="508075" y="833970"/>
                  </a:lnTo>
                  <a:lnTo>
                    <a:pt x="556656" y="815752"/>
                  </a:lnTo>
                  <a:lnTo>
                    <a:pt x="601188" y="787414"/>
                  </a:lnTo>
                  <a:lnTo>
                    <a:pt x="629527" y="750978"/>
                  </a:lnTo>
                  <a:lnTo>
                    <a:pt x="651793" y="702397"/>
                  </a:lnTo>
                  <a:lnTo>
                    <a:pt x="647745" y="657865"/>
                  </a:lnTo>
                  <a:lnTo>
                    <a:pt x="633575" y="613332"/>
                  </a:lnTo>
                  <a:lnTo>
                    <a:pt x="605237" y="568800"/>
                  </a:lnTo>
                  <a:lnTo>
                    <a:pt x="570825" y="528316"/>
                  </a:lnTo>
                  <a:lnTo>
                    <a:pt x="538438" y="487832"/>
                  </a:lnTo>
                  <a:lnTo>
                    <a:pt x="512123" y="447348"/>
                  </a:lnTo>
                  <a:lnTo>
                    <a:pt x="502002" y="410913"/>
                  </a:lnTo>
                  <a:lnTo>
                    <a:pt x="512123" y="386622"/>
                  </a:lnTo>
                  <a:lnTo>
                    <a:pt x="512123" y="352211"/>
                  </a:lnTo>
                  <a:lnTo>
                    <a:pt x="506051" y="311727"/>
                  </a:lnTo>
                  <a:lnTo>
                    <a:pt x="506051" y="275291"/>
                  </a:lnTo>
                  <a:lnTo>
                    <a:pt x="508075" y="234807"/>
                  </a:lnTo>
                  <a:lnTo>
                    <a:pt x="530341" y="168009"/>
                  </a:lnTo>
                  <a:lnTo>
                    <a:pt x="566777" y="109307"/>
                  </a:lnTo>
                  <a:lnTo>
                    <a:pt x="611309" y="54653"/>
                  </a:lnTo>
                  <a:lnTo>
                    <a:pt x="651793" y="607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Arial"/>
                <a:ea typeface="Arial"/>
                <a:cs typeface="Arial"/>
                <a:sym typeface="Arial"/>
              </a:endParaRPr>
            </a:p>
          </p:txBody>
        </p:sp>
        <p:sp>
          <p:nvSpPr>
            <p:cNvPr id="475" name="Google Shape;475;p5"/>
            <p:cNvSpPr/>
            <p:nvPr/>
          </p:nvSpPr>
          <p:spPr>
            <a:xfrm>
              <a:off x="10351477" y="969639"/>
              <a:ext cx="776821" cy="5534807"/>
            </a:xfrm>
            <a:custGeom>
              <a:avLst/>
              <a:gdLst/>
              <a:ahLst/>
              <a:cxnLst/>
              <a:rect l="l" t="t" r="r" b="b"/>
              <a:pathLst>
                <a:path w="776821" h="5534807" extrusionOk="0">
                  <a:moveTo>
                    <a:pt x="0" y="0"/>
                  </a:moveTo>
                  <a:lnTo>
                    <a:pt x="44060" y="12791"/>
                  </a:lnTo>
                  <a:lnTo>
                    <a:pt x="94665" y="43154"/>
                  </a:lnTo>
                  <a:lnTo>
                    <a:pt x="139197" y="79590"/>
                  </a:lnTo>
                  <a:lnTo>
                    <a:pt x="175633" y="128171"/>
                  </a:lnTo>
                  <a:lnTo>
                    <a:pt x="205996" y="178776"/>
                  </a:lnTo>
                  <a:lnTo>
                    <a:pt x="224214" y="237478"/>
                  </a:lnTo>
                  <a:lnTo>
                    <a:pt x="224214" y="358930"/>
                  </a:lnTo>
                  <a:lnTo>
                    <a:pt x="250528" y="393341"/>
                  </a:lnTo>
                  <a:lnTo>
                    <a:pt x="238383" y="435849"/>
                  </a:lnTo>
                  <a:lnTo>
                    <a:pt x="224214" y="474309"/>
                  </a:lnTo>
                  <a:lnTo>
                    <a:pt x="201948" y="506696"/>
                  </a:lnTo>
                  <a:lnTo>
                    <a:pt x="183730" y="537059"/>
                  </a:lnTo>
                  <a:lnTo>
                    <a:pt x="161464" y="569446"/>
                  </a:lnTo>
                  <a:lnTo>
                    <a:pt x="143246" y="601833"/>
                  </a:lnTo>
                  <a:lnTo>
                    <a:pt x="135149" y="642317"/>
                  </a:lnTo>
                  <a:lnTo>
                    <a:pt x="133125" y="694947"/>
                  </a:lnTo>
                  <a:lnTo>
                    <a:pt x="143246" y="757697"/>
                  </a:lnTo>
                  <a:lnTo>
                    <a:pt x="191827" y="775915"/>
                  </a:lnTo>
                  <a:lnTo>
                    <a:pt x="250528" y="798181"/>
                  </a:lnTo>
                  <a:lnTo>
                    <a:pt x="313279" y="816399"/>
                  </a:lnTo>
                  <a:lnTo>
                    <a:pt x="376029" y="838665"/>
                  </a:lnTo>
                  <a:lnTo>
                    <a:pt x="436755" y="860931"/>
                  </a:lnTo>
                  <a:lnTo>
                    <a:pt x="493433" y="889270"/>
                  </a:lnTo>
                  <a:lnTo>
                    <a:pt x="537965" y="919633"/>
                  </a:lnTo>
                  <a:lnTo>
                    <a:pt x="574401" y="960117"/>
                  </a:lnTo>
                  <a:lnTo>
                    <a:pt x="602740" y="1022867"/>
                  </a:lnTo>
                  <a:lnTo>
                    <a:pt x="618933" y="1091690"/>
                  </a:lnTo>
                  <a:lnTo>
                    <a:pt x="620957" y="1168609"/>
                  </a:lnTo>
                  <a:lnTo>
                    <a:pt x="625006" y="1249577"/>
                  </a:lnTo>
                  <a:lnTo>
                    <a:pt x="625006" y="1334594"/>
                  </a:lnTo>
                  <a:lnTo>
                    <a:pt x="637151" y="1419610"/>
                  </a:lnTo>
                  <a:lnTo>
                    <a:pt x="659417" y="1569401"/>
                  </a:lnTo>
                  <a:lnTo>
                    <a:pt x="677635" y="1725264"/>
                  </a:lnTo>
                  <a:lnTo>
                    <a:pt x="695853" y="1873031"/>
                  </a:lnTo>
                  <a:lnTo>
                    <a:pt x="718119" y="2012700"/>
                  </a:lnTo>
                  <a:lnTo>
                    <a:pt x="724192" y="2383129"/>
                  </a:lnTo>
                  <a:lnTo>
                    <a:pt x="724192" y="2553162"/>
                  </a:lnTo>
                  <a:lnTo>
                    <a:pt x="736337" y="2593646"/>
                  </a:lnTo>
                  <a:lnTo>
                    <a:pt x="746458" y="2642226"/>
                  </a:lnTo>
                  <a:lnTo>
                    <a:pt x="758603" y="2692831"/>
                  </a:lnTo>
                  <a:lnTo>
                    <a:pt x="764676" y="2747485"/>
                  </a:lnTo>
                  <a:lnTo>
                    <a:pt x="772773" y="2804162"/>
                  </a:lnTo>
                  <a:lnTo>
                    <a:pt x="776821" y="2854767"/>
                  </a:lnTo>
                  <a:lnTo>
                    <a:pt x="768724" y="2903348"/>
                  </a:lnTo>
                  <a:lnTo>
                    <a:pt x="754555" y="2939784"/>
                  </a:lnTo>
                  <a:lnTo>
                    <a:pt x="724192" y="2972171"/>
                  </a:lnTo>
                  <a:lnTo>
                    <a:pt x="683708" y="2990389"/>
                  </a:lnTo>
                  <a:lnTo>
                    <a:pt x="665490" y="2980268"/>
                  </a:lnTo>
                  <a:lnTo>
                    <a:pt x="637151" y="2980268"/>
                  </a:lnTo>
                  <a:lnTo>
                    <a:pt x="602740" y="2984316"/>
                  </a:lnTo>
                  <a:lnTo>
                    <a:pt x="574401" y="2984316"/>
                  </a:lnTo>
                  <a:lnTo>
                    <a:pt x="556183" y="2909421"/>
                  </a:lnTo>
                  <a:lnTo>
                    <a:pt x="592619" y="2877033"/>
                  </a:lnTo>
                  <a:lnTo>
                    <a:pt x="610836" y="2844646"/>
                  </a:lnTo>
                  <a:lnTo>
                    <a:pt x="614885" y="2810235"/>
                  </a:lnTo>
                  <a:lnTo>
                    <a:pt x="614885" y="2765702"/>
                  </a:lnTo>
                  <a:lnTo>
                    <a:pt x="614885" y="2719146"/>
                  </a:lnTo>
                  <a:lnTo>
                    <a:pt x="620957" y="2660444"/>
                  </a:lnTo>
                  <a:lnTo>
                    <a:pt x="629054" y="2630081"/>
                  </a:lnTo>
                  <a:lnTo>
                    <a:pt x="639175" y="2593646"/>
                  </a:lnTo>
                  <a:lnTo>
                    <a:pt x="637151" y="2553162"/>
                  </a:lnTo>
                  <a:lnTo>
                    <a:pt x="521772" y="2207023"/>
                  </a:lnTo>
                  <a:lnTo>
                    <a:pt x="515699" y="1879103"/>
                  </a:lnTo>
                  <a:lnTo>
                    <a:pt x="452949" y="1662514"/>
                  </a:lnTo>
                  <a:lnTo>
                    <a:pt x="444852" y="1626078"/>
                  </a:lnTo>
                  <a:lnTo>
                    <a:pt x="436755" y="1585594"/>
                  </a:lnTo>
                  <a:lnTo>
                    <a:pt x="434731" y="1541062"/>
                  </a:lnTo>
                  <a:lnTo>
                    <a:pt x="426634" y="1496529"/>
                  </a:lnTo>
                  <a:lnTo>
                    <a:pt x="412465" y="1460094"/>
                  </a:lnTo>
                  <a:lnTo>
                    <a:pt x="394247" y="1433779"/>
                  </a:lnTo>
                  <a:lnTo>
                    <a:pt x="382102" y="1488433"/>
                  </a:lnTo>
                  <a:lnTo>
                    <a:pt x="367932" y="1541062"/>
                  </a:lnTo>
                  <a:lnTo>
                    <a:pt x="345666" y="1591667"/>
                  </a:lnTo>
                  <a:lnTo>
                    <a:pt x="323400" y="1648344"/>
                  </a:lnTo>
                  <a:lnTo>
                    <a:pt x="305182" y="1707046"/>
                  </a:lnTo>
                  <a:lnTo>
                    <a:pt x="295061" y="1769796"/>
                  </a:lnTo>
                  <a:lnTo>
                    <a:pt x="295061" y="1834571"/>
                  </a:lnTo>
                  <a:lnTo>
                    <a:pt x="305182" y="1905418"/>
                  </a:lnTo>
                  <a:lnTo>
                    <a:pt x="327448" y="1978289"/>
                  </a:lnTo>
                  <a:lnTo>
                    <a:pt x="355787" y="2049136"/>
                  </a:lnTo>
                  <a:lnTo>
                    <a:pt x="390198" y="2117959"/>
                  </a:lnTo>
                  <a:lnTo>
                    <a:pt x="426634" y="2192854"/>
                  </a:lnTo>
                  <a:lnTo>
                    <a:pt x="459021" y="2265725"/>
                  </a:lnTo>
                  <a:lnTo>
                    <a:pt x="489384" y="2346693"/>
                  </a:lnTo>
                  <a:lnTo>
                    <a:pt x="511650" y="2431710"/>
                  </a:lnTo>
                  <a:lnTo>
                    <a:pt x="525820" y="2520774"/>
                  </a:lnTo>
                  <a:lnTo>
                    <a:pt x="529868" y="2619960"/>
                  </a:lnTo>
                  <a:lnTo>
                    <a:pt x="515699" y="2723194"/>
                  </a:lnTo>
                  <a:lnTo>
                    <a:pt x="400319" y="3389156"/>
                  </a:lnTo>
                  <a:lnTo>
                    <a:pt x="416513" y="3498463"/>
                  </a:lnTo>
                  <a:lnTo>
                    <a:pt x="434731" y="3615866"/>
                  </a:lnTo>
                  <a:lnTo>
                    <a:pt x="452949" y="3735294"/>
                  </a:lnTo>
                  <a:lnTo>
                    <a:pt x="471166" y="3858770"/>
                  </a:lnTo>
                  <a:lnTo>
                    <a:pt x="471166" y="3980222"/>
                  </a:lnTo>
                  <a:lnTo>
                    <a:pt x="459021" y="4105722"/>
                  </a:lnTo>
                  <a:lnTo>
                    <a:pt x="353763" y="4684643"/>
                  </a:lnTo>
                  <a:lnTo>
                    <a:pt x="337569" y="4747394"/>
                  </a:lnTo>
                  <a:lnTo>
                    <a:pt x="323400" y="4820265"/>
                  </a:lnTo>
                  <a:lnTo>
                    <a:pt x="309230" y="4897184"/>
                  </a:lnTo>
                  <a:lnTo>
                    <a:pt x="305182" y="4974104"/>
                  </a:lnTo>
                  <a:lnTo>
                    <a:pt x="313279" y="5055072"/>
                  </a:lnTo>
                  <a:lnTo>
                    <a:pt x="400319" y="5445742"/>
                  </a:lnTo>
                  <a:lnTo>
                    <a:pt x="353763" y="5476105"/>
                  </a:lnTo>
                  <a:lnTo>
                    <a:pt x="301134" y="5500396"/>
                  </a:lnTo>
                  <a:lnTo>
                    <a:pt x="242432" y="5522662"/>
                  </a:lnTo>
                  <a:lnTo>
                    <a:pt x="175633" y="5534807"/>
                  </a:lnTo>
                  <a:lnTo>
                    <a:pt x="153367" y="5482178"/>
                  </a:lnTo>
                  <a:lnTo>
                    <a:pt x="143246" y="5427525"/>
                  </a:lnTo>
                  <a:lnTo>
                    <a:pt x="139197" y="5364774"/>
                  </a:lnTo>
                  <a:lnTo>
                    <a:pt x="143246" y="5302024"/>
                  </a:lnTo>
                  <a:lnTo>
                    <a:pt x="147294" y="5233201"/>
                  </a:lnTo>
                  <a:lnTo>
                    <a:pt x="143246" y="5162354"/>
                  </a:lnTo>
                  <a:lnTo>
                    <a:pt x="135149" y="5095556"/>
                  </a:lnTo>
                  <a:lnTo>
                    <a:pt x="129076" y="5032806"/>
                  </a:lnTo>
                  <a:lnTo>
                    <a:pt x="133125" y="4970056"/>
                  </a:lnTo>
                  <a:lnTo>
                    <a:pt x="143246" y="4909330"/>
                  </a:lnTo>
                  <a:lnTo>
                    <a:pt x="153367" y="4842531"/>
                  </a:lnTo>
                  <a:lnTo>
                    <a:pt x="169560" y="4771684"/>
                  </a:lnTo>
                  <a:lnTo>
                    <a:pt x="175633" y="4698813"/>
                  </a:lnTo>
                  <a:lnTo>
                    <a:pt x="175633" y="4617845"/>
                  </a:lnTo>
                  <a:lnTo>
                    <a:pt x="169560" y="4528780"/>
                  </a:lnTo>
                  <a:lnTo>
                    <a:pt x="147294" y="4425546"/>
                  </a:lnTo>
                  <a:lnTo>
                    <a:pt x="129076" y="4312191"/>
                  </a:lnTo>
                  <a:lnTo>
                    <a:pt x="110859" y="4186690"/>
                  </a:lnTo>
                  <a:lnTo>
                    <a:pt x="106810" y="4061190"/>
                  </a:lnTo>
                  <a:lnTo>
                    <a:pt x="116931" y="3937714"/>
                  </a:lnTo>
                  <a:lnTo>
                    <a:pt x="129076" y="3885085"/>
                  </a:lnTo>
                  <a:lnTo>
                    <a:pt x="143246" y="3822334"/>
                  </a:lnTo>
                  <a:lnTo>
                    <a:pt x="147294" y="3759584"/>
                  </a:lnTo>
                  <a:lnTo>
                    <a:pt x="143246" y="3694810"/>
                  </a:lnTo>
                  <a:lnTo>
                    <a:pt x="110859" y="3538947"/>
                  </a:lnTo>
                  <a:lnTo>
                    <a:pt x="76447" y="3385107"/>
                  </a:lnTo>
                  <a:lnTo>
                    <a:pt x="44060" y="3223171"/>
                  </a:lnTo>
                  <a:lnTo>
                    <a:pt x="21794" y="3057187"/>
                  </a:lnTo>
                  <a:lnTo>
                    <a:pt x="7624" y="2885130"/>
                  </a:lnTo>
                  <a:lnTo>
                    <a:pt x="0" y="288513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1">
                <a:solidFill>
                  <a:schemeClr val="dk1"/>
                </a:solidFill>
                <a:latin typeface="Arial"/>
                <a:ea typeface="Arial"/>
                <a:cs typeface="Arial"/>
                <a:sym typeface="Arial"/>
              </a:endParaRPr>
            </a:p>
          </p:txBody>
        </p:sp>
      </p:grpSp>
      <p:pic>
        <p:nvPicPr>
          <p:cNvPr id="476" name="Google Shape;476;p5"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graphicFrame>
        <p:nvGraphicFramePr>
          <p:cNvPr id="477" name="Google Shape;477;p5"/>
          <p:cNvGraphicFramePr/>
          <p:nvPr>
            <p:extLst>
              <p:ext uri="{D42A27DB-BD31-4B8C-83A1-F6EECF244321}">
                <p14:modId xmlns:p14="http://schemas.microsoft.com/office/powerpoint/2010/main" val="2539620200"/>
              </p:ext>
            </p:extLst>
          </p:nvPr>
        </p:nvGraphicFramePr>
        <p:xfrm>
          <a:off x="2284317" y="1112034"/>
          <a:ext cx="7623950" cy="5756040"/>
        </p:xfrm>
        <a:graphic>
          <a:graphicData uri="http://schemas.openxmlformats.org/drawingml/2006/table">
            <a:tbl>
              <a:tblPr firstRow="1" firstCol="1" bandRow="1">
                <a:noFill/>
                <a:tableStyleId>{C4135C5B-8777-443B-AB33-2B4338B9ACFF}</a:tableStyleId>
              </a:tblPr>
              <a:tblGrid>
                <a:gridCol w="3811975">
                  <a:extLst>
                    <a:ext uri="{9D8B030D-6E8A-4147-A177-3AD203B41FA5}">
                      <a16:colId xmlns:a16="http://schemas.microsoft.com/office/drawing/2014/main" val="20000"/>
                    </a:ext>
                  </a:extLst>
                </a:gridCol>
                <a:gridCol w="3811975">
                  <a:extLst>
                    <a:ext uri="{9D8B030D-6E8A-4147-A177-3AD203B41FA5}">
                      <a16:colId xmlns:a16="http://schemas.microsoft.com/office/drawing/2014/main" val="20001"/>
                    </a:ext>
                  </a:extLst>
                </a:gridCol>
              </a:tblGrid>
              <a:tr h="228100">
                <a:tc>
                  <a:txBody>
                    <a:bodyPr/>
                    <a:lstStyle/>
                    <a:p>
                      <a:pPr marL="0" marR="0" lvl="0" indent="0" algn="l" rtl="0">
                        <a:lnSpc>
                          <a:spcPct val="115000"/>
                        </a:lnSpc>
                        <a:spcBef>
                          <a:spcPts val="0"/>
                        </a:spcBef>
                        <a:spcAft>
                          <a:spcPts val="0"/>
                        </a:spcAft>
                        <a:buNone/>
                      </a:pPr>
                      <a:r>
                        <a:rPr lang="en-US" sz="1200" u="none" strike="noStrike" cap="none" dirty="0"/>
                        <a:t>Encounter ID</a:t>
                      </a:r>
                      <a:endParaRPr sz="1200" u="none" strike="noStrike" cap="none" dirty="0">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b="0" i="0" u="none" strike="noStrike" cap="none" dirty="0">
                          <a:solidFill>
                            <a:schemeClr val="dk1"/>
                          </a:solidFill>
                          <a:latin typeface="Arial"/>
                          <a:ea typeface="Arial"/>
                          <a:cs typeface="Arial"/>
                          <a:sym typeface="Arial"/>
                        </a:rPr>
                        <a:t>Unique identifier of an encounter</a:t>
                      </a:r>
                      <a:endParaRPr sz="1200" b="0" i="0" u="none" strike="noStrike" cap="none" dirty="0">
                        <a:solidFill>
                          <a:schemeClr val="dk1"/>
                        </a:solidFill>
                        <a:latin typeface="Arial"/>
                        <a:cs typeface="Arial"/>
                        <a:sym typeface="Arial"/>
                      </a:endParaRPr>
                    </a:p>
                  </a:txBody>
                  <a:tcPr marL="59025" marR="59025" marT="0" marB="0">
                    <a:solidFill>
                      <a:schemeClr val="accent1">
                        <a:lumMod val="20000"/>
                        <a:lumOff val="80000"/>
                      </a:schemeClr>
                    </a:solidFill>
                  </a:tcPr>
                </a:tc>
                <a:extLst>
                  <a:ext uri="{0D108BD9-81ED-4DB2-BD59-A6C34878D82A}">
                    <a16:rowId xmlns:a16="http://schemas.microsoft.com/office/drawing/2014/main" val="10000"/>
                  </a:ext>
                </a:extLst>
              </a:tr>
              <a:tr h="195650">
                <a:tc>
                  <a:txBody>
                    <a:bodyPr/>
                    <a:lstStyle/>
                    <a:p>
                      <a:pPr marL="0" marR="0" lvl="0" indent="0" algn="l" rtl="0">
                        <a:lnSpc>
                          <a:spcPct val="115000"/>
                        </a:lnSpc>
                        <a:spcBef>
                          <a:spcPts val="0"/>
                        </a:spcBef>
                        <a:spcAft>
                          <a:spcPts val="0"/>
                        </a:spcAft>
                        <a:buNone/>
                      </a:pPr>
                      <a:r>
                        <a:rPr lang="en-US" sz="1200" u="none" strike="noStrike" cap="none"/>
                        <a:t>Patient number</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dirty="0"/>
                        <a:t>Unique identifier of a patient</a:t>
                      </a:r>
                      <a:endParaRPr sz="1200" u="none" strike="noStrike" cap="none" dirty="0">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1"/>
                  </a:ext>
                </a:extLst>
              </a:tr>
              <a:tr h="234100">
                <a:tc>
                  <a:txBody>
                    <a:bodyPr/>
                    <a:lstStyle/>
                    <a:p>
                      <a:pPr marL="0" marR="0" lvl="0" indent="0" algn="l" rtl="0">
                        <a:lnSpc>
                          <a:spcPct val="115000"/>
                        </a:lnSpc>
                        <a:spcBef>
                          <a:spcPts val="0"/>
                        </a:spcBef>
                        <a:spcAft>
                          <a:spcPts val="0"/>
                        </a:spcAft>
                        <a:buNone/>
                      </a:pPr>
                      <a:r>
                        <a:rPr lang="en-US" sz="1200" u="none" strike="noStrike" cap="none"/>
                        <a:t>Race Values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dirty="0"/>
                        <a:t>Caucasian, Asian, African American, Hispanic, other</a:t>
                      </a:r>
                      <a:endParaRPr sz="1200" u="none" strike="noStrike" cap="none" dirty="0">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2"/>
                  </a:ext>
                </a:extLst>
              </a:tr>
              <a:tr h="195650">
                <a:tc>
                  <a:txBody>
                    <a:bodyPr/>
                    <a:lstStyle/>
                    <a:p>
                      <a:pPr marL="0" marR="0" lvl="0" indent="0" algn="l" rtl="0">
                        <a:lnSpc>
                          <a:spcPct val="115000"/>
                        </a:lnSpc>
                        <a:spcBef>
                          <a:spcPts val="0"/>
                        </a:spcBef>
                        <a:spcAft>
                          <a:spcPts val="0"/>
                        </a:spcAft>
                        <a:buNone/>
                      </a:pPr>
                      <a:r>
                        <a:rPr lang="en-US" sz="1200" u="none" strike="noStrike" cap="none"/>
                        <a:t>Gender</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dirty="0"/>
                        <a:t>male, female, and unknown/invalid</a:t>
                      </a:r>
                      <a:endParaRPr sz="1200" u="none" strike="noStrike" cap="none" dirty="0">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3"/>
                  </a:ext>
                </a:extLst>
              </a:tr>
              <a:tr h="195650">
                <a:tc>
                  <a:txBody>
                    <a:bodyPr/>
                    <a:lstStyle/>
                    <a:p>
                      <a:pPr marL="0" marR="0" lvl="0" indent="0" algn="l" rtl="0">
                        <a:lnSpc>
                          <a:spcPct val="115000"/>
                        </a:lnSpc>
                        <a:spcBef>
                          <a:spcPts val="0"/>
                        </a:spcBef>
                        <a:spcAft>
                          <a:spcPts val="0"/>
                        </a:spcAft>
                        <a:buNone/>
                      </a:pPr>
                      <a:r>
                        <a:rPr lang="en-US" sz="1200" u="none" strike="noStrike" cap="none"/>
                        <a:t>Age</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Grouped in 10-year intervals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4"/>
                  </a:ext>
                </a:extLst>
              </a:tr>
              <a:tr h="195650">
                <a:tc>
                  <a:txBody>
                    <a:bodyPr/>
                    <a:lstStyle/>
                    <a:p>
                      <a:pPr marL="0" marR="0" lvl="0" indent="0" algn="l" rtl="0">
                        <a:lnSpc>
                          <a:spcPct val="115000"/>
                        </a:lnSpc>
                        <a:spcBef>
                          <a:spcPts val="0"/>
                        </a:spcBef>
                        <a:spcAft>
                          <a:spcPts val="0"/>
                        </a:spcAft>
                        <a:buNone/>
                      </a:pPr>
                      <a:r>
                        <a:rPr lang="en-US" sz="1200" u="none" strike="noStrike" cap="none"/>
                        <a:t>Weight</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Weight in pounds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5"/>
                  </a:ext>
                </a:extLst>
              </a:tr>
              <a:tr h="195650">
                <a:tc>
                  <a:txBody>
                    <a:bodyPr/>
                    <a:lstStyle/>
                    <a:p>
                      <a:pPr marL="0" marR="0" lvl="0" indent="0" algn="l" rtl="0">
                        <a:lnSpc>
                          <a:spcPct val="115000"/>
                        </a:lnSpc>
                        <a:spcBef>
                          <a:spcPts val="0"/>
                        </a:spcBef>
                        <a:spcAft>
                          <a:spcPts val="0"/>
                        </a:spcAft>
                        <a:buNone/>
                      </a:pPr>
                      <a:r>
                        <a:rPr lang="en-US" sz="1200" u="none" strike="noStrike" cap="none"/>
                        <a:t>Admission type</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9 distinct values(Depends on patient situation)</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6"/>
                  </a:ext>
                </a:extLst>
              </a:tr>
              <a:tr h="374525">
                <a:tc>
                  <a:txBody>
                    <a:bodyPr/>
                    <a:lstStyle/>
                    <a:p>
                      <a:pPr marL="0" marR="0" lvl="0" indent="0" algn="l" rtl="0">
                        <a:lnSpc>
                          <a:spcPct val="115000"/>
                        </a:lnSpc>
                        <a:spcBef>
                          <a:spcPts val="0"/>
                        </a:spcBef>
                        <a:spcAft>
                          <a:spcPts val="0"/>
                        </a:spcAft>
                        <a:buNone/>
                      </a:pPr>
                      <a:r>
                        <a:rPr lang="en-US" sz="1200" u="none" strike="noStrike" cap="none"/>
                        <a:t>Discharge disposition</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dirty="0"/>
                        <a:t>29 distinct values(discharged to home, expired, and not available</a:t>
                      </a:r>
                      <a:endParaRPr sz="1200" u="none" strike="noStrike" cap="none" dirty="0">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7"/>
                  </a:ext>
                </a:extLst>
              </a:tr>
              <a:tr h="195650">
                <a:tc>
                  <a:txBody>
                    <a:bodyPr/>
                    <a:lstStyle/>
                    <a:p>
                      <a:pPr marL="0" marR="0" lvl="0" indent="0" algn="l" rtl="0">
                        <a:lnSpc>
                          <a:spcPct val="115000"/>
                        </a:lnSpc>
                        <a:spcBef>
                          <a:spcPts val="0"/>
                        </a:spcBef>
                        <a:spcAft>
                          <a:spcPts val="0"/>
                        </a:spcAft>
                        <a:buNone/>
                      </a:pPr>
                      <a:r>
                        <a:rPr lang="en-US" sz="1200" u="none" strike="noStrike" cap="none"/>
                        <a:t>Admission source</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21 distinct values(Depends on patient)</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8"/>
                  </a:ext>
                </a:extLst>
              </a:tr>
              <a:tr h="195650">
                <a:tc>
                  <a:txBody>
                    <a:bodyPr/>
                    <a:lstStyle/>
                    <a:p>
                      <a:pPr marL="0" marR="0" lvl="0" indent="0" algn="l" rtl="0">
                        <a:lnSpc>
                          <a:spcPct val="115000"/>
                        </a:lnSpc>
                        <a:spcBef>
                          <a:spcPts val="0"/>
                        </a:spcBef>
                        <a:spcAft>
                          <a:spcPts val="0"/>
                        </a:spcAft>
                        <a:buNone/>
                      </a:pPr>
                      <a:r>
                        <a:rPr lang="en-US" sz="1200" u="none" strike="noStrike" cap="none"/>
                        <a:t>Time in hospital</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Days between admission and discharge</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09"/>
                  </a:ext>
                </a:extLst>
              </a:tr>
              <a:tr h="195650">
                <a:tc>
                  <a:txBody>
                    <a:bodyPr/>
                    <a:lstStyle/>
                    <a:p>
                      <a:pPr marL="0" marR="0" lvl="0" indent="0" algn="l" rtl="0">
                        <a:lnSpc>
                          <a:spcPct val="115000"/>
                        </a:lnSpc>
                        <a:spcBef>
                          <a:spcPts val="0"/>
                        </a:spcBef>
                        <a:spcAft>
                          <a:spcPts val="0"/>
                        </a:spcAft>
                        <a:buNone/>
                      </a:pPr>
                      <a:r>
                        <a:rPr lang="en-US" sz="1200" u="none" strike="noStrike" cap="none"/>
                        <a:t>Payer code</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23 distinct values(Payment code)</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0"/>
                  </a:ext>
                </a:extLst>
              </a:tr>
              <a:tr h="195650">
                <a:tc>
                  <a:txBody>
                    <a:bodyPr/>
                    <a:lstStyle/>
                    <a:p>
                      <a:pPr marL="0" marR="0" lvl="0" indent="0" algn="l" rtl="0">
                        <a:lnSpc>
                          <a:spcPct val="115000"/>
                        </a:lnSpc>
                        <a:spcBef>
                          <a:spcPts val="0"/>
                        </a:spcBef>
                        <a:spcAft>
                          <a:spcPts val="0"/>
                        </a:spcAft>
                        <a:buNone/>
                      </a:pPr>
                      <a:r>
                        <a:rPr lang="en-US" sz="1200" u="none" strike="noStrike" cap="none"/>
                        <a:t>Medical specialty</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Specialty of the admitting physician</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1"/>
                  </a:ext>
                </a:extLst>
              </a:tr>
              <a:tr h="195650">
                <a:tc>
                  <a:txBody>
                    <a:bodyPr/>
                    <a:lstStyle/>
                    <a:p>
                      <a:pPr marL="0" marR="0" lvl="0" indent="0" algn="l" rtl="0">
                        <a:lnSpc>
                          <a:spcPct val="115000"/>
                        </a:lnSpc>
                        <a:spcBef>
                          <a:spcPts val="0"/>
                        </a:spcBef>
                        <a:spcAft>
                          <a:spcPts val="0"/>
                        </a:spcAft>
                        <a:buNone/>
                      </a:pPr>
                      <a:r>
                        <a:rPr lang="en-US" sz="1200" u="none" strike="noStrike" cap="none"/>
                        <a:t>Number of lab procedures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Lab tests performed</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2"/>
                  </a:ext>
                </a:extLst>
              </a:tr>
              <a:tr h="195650">
                <a:tc>
                  <a:txBody>
                    <a:bodyPr/>
                    <a:lstStyle/>
                    <a:p>
                      <a:pPr marL="0" marR="0" lvl="0" indent="0" algn="l" rtl="0">
                        <a:lnSpc>
                          <a:spcPct val="115000"/>
                        </a:lnSpc>
                        <a:spcBef>
                          <a:spcPts val="0"/>
                        </a:spcBef>
                        <a:spcAft>
                          <a:spcPts val="0"/>
                        </a:spcAft>
                        <a:buNone/>
                      </a:pPr>
                      <a:r>
                        <a:rPr lang="en-US" sz="1200" u="none" strike="noStrike" cap="none"/>
                        <a:t>Number of procedures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Procedures performed during the encounter</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3"/>
                  </a:ext>
                </a:extLst>
              </a:tr>
              <a:tr h="195650">
                <a:tc>
                  <a:txBody>
                    <a:bodyPr/>
                    <a:lstStyle/>
                    <a:p>
                      <a:pPr marL="0" marR="0" lvl="0" indent="0" algn="l" rtl="0">
                        <a:lnSpc>
                          <a:spcPct val="115000"/>
                        </a:lnSpc>
                        <a:spcBef>
                          <a:spcPts val="0"/>
                        </a:spcBef>
                        <a:spcAft>
                          <a:spcPts val="0"/>
                        </a:spcAft>
                        <a:buNone/>
                      </a:pPr>
                      <a:r>
                        <a:rPr lang="en-US" sz="1200" u="none" strike="noStrike" cap="none"/>
                        <a:t>Number of medications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Generic names administered during the encounter</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4"/>
                  </a:ext>
                </a:extLst>
              </a:tr>
              <a:tr h="195650">
                <a:tc>
                  <a:txBody>
                    <a:bodyPr/>
                    <a:lstStyle/>
                    <a:p>
                      <a:pPr marL="0" marR="0" lvl="0" indent="0" algn="l" rtl="0">
                        <a:lnSpc>
                          <a:spcPct val="115000"/>
                        </a:lnSpc>
                        <a:spcBef>
                          <a:spcPts val="0"/>
                        </a:spcBef>
                        <a:spcAft>
                          <a:spcPts val="0"/>
                        </a:spcAft>
                        <a:buNone/>
                      </a:pPr>
                      <a:r>
                        <a:rPr lang="en-US" sz="1200" u="none" strike="noStrike" cap="none"/>
                        <a:t>Number of outpatient visits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Outpatient visits within the year </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5"/>
                  </a:ext>
                </a:extLst>
              </a:tr>
              <a:tr h="195650">
                <a:tc>
                  <a:txBody>
                    <a:bodyPr/>
                    <a:lstStyle/>
                    <a:p>
                      <a:pPr marL="0" marR="0" lvl="0" indent="0" algn="l" rtl="0">
                        <a:lnSpc>
                          <a:spcPct val="115000"/>
                        </a:lnSpc>
                        <a:spcBef>
                          <a:spcPts val="0"/>
                        </a:spcBef>
                        <a:spcAft>
                          <a:spcPts val="0"/>
                        </a:spcAft>
                        <a:buNone/>
                      </a:pPr>
                      <a:r>
                        <a:rPr lang="en-US" sz="1200" u="none" strike="noStrike" cap="none"/>
                        <a:t>Number of emergency visits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Emergency visits within the year</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6"/>
                  </a:ext>
                </a:extLst>
              </a:tr>
              <a:tr h="195650">
                <a:tc>
                  <a:txBody>
                    <a:bodyPr/>
                    <a:lstStyle/>
                    <a:p>
                      <a:pPr marL="0" marR="0" lvl="0" indent="0" algn="l" rtl="0">
                        <a:lnSpc>
                          <a:spcPct val="115000"/>
                        </a:lnSpc>
                        <a:spcBef>
                          <a:spcPts val="0"/>
                        </a:spcBef>
                        <a:spcAft>
                          <a:spcPts val="0"/>
                        </a:spcAft>
                        <a:buNone/>
                      </a:pPr>
                      <a:r>
                        <a:rPr lang="en-US" sz="1200" u="none" strike="noStrike" cap="none"/>
                        <a:t>Number of inpatient visits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Inpatient visits within the year</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7"/>
                  </a:ext>
                </a:extLst>
              </a:tr>
              <a:tr h="195650">
                <a:tc>
                  <a:txBody>
                    <a:bodyPr/>
                    <a:lstStyle/>
                    <a:p>
                      <a:pPr marL="0" marR="0" lvl="0" indent="0" algn="l" rtl="0">
                        <a:lnSpc>
                          <a:spcPct val="115000"/>
                        </a:lnSpc>
                        <a:spcBef>
                          <a:spcPts val="0"/>
                        </a:spcBef>
                        <a:spcAft>
                          <a:spcPts val="0"/>
                        </a:spcAft>
                        <a:buNone/>
                      </a:pPr>
                      <a:r>
                        <a:rPr lang="en-US" sz="1200" u="none" strike="noStrike" cap="none"/>
                        <a:t>Diagnosis 1</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Primary diagnosis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8"/>
                  </a:ext>
                </a:extLst>
              </a:tr>
              <a:tr h="195650">
                <a:tc>
                  <a:txBody>
                    <a:bodyPr/>
                    <a:lstStyle/>
                    <a:p>
                      <a:pPr marL="0" marR="0" lvl="0" indent="0" algn="l" rtl="0">
                        <a:lnSpc>
                          <a:spcPct val="115000"/>
                        </a:lnSpc>
                        <a:spcBef>
                          <a:spcPts val="0"/>
                        </a:spcBef>
                        <a:spcAft>
                          <a:spcPts val="0"/>
                        </a:spcAft>
                        <a:buNone/>
                      </a:pPr>
                      <a:r>
                        <a:rPr lang="en-US" sz="1200" u="none" strike="noStrike" cap="none"/>
                        <a:t>Diagnosis 2</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Secondary diagnosis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19"/>
                  </a:ext>
                </a:extLst>
              </a:tr>
              <a:tr h="195650">
                <a:tc>
                  <a:txBody>
                    <a:bodyPr/>
                    <a:lstStyle/>
                    <a:p>
                      <a:pPr marL="0" marR="0" lvl="0" indent="0" algn="l" rtl="0">
                        <a:lnSpc>
                          <a:spcPct val="115000"/>
                        </a:lnSpc>
                        <a:spcBef>
                          <a:spcPts val="0"/>
                        </a:spcBef>
                        <a:spcAft>
                          <a:spcPts val="0"/>
                        </a:spcAft>
                        <a:buNone/>
                      </a:pPr>
                      <a:r>
                        <a:rPr lang="en-US" sz="1200" u="none" strike="noStrike" cap="none"/>
                        <a:t>Diagnosis 3</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Additional secondary diagnosis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0"/>
                  </a:ext>
                </a:extLst>
              </a:tr>
              <a:tr h="195650">
                <a:tc>
                  <a:txBody>
                    <a:bodyPr/>
                    <a:lstStyle/>
                    <a:p>
                      <a:pPr marL="0" marR="0" lvl="0" indent="0" algn="l" rtl="0">
                        <a:lnSpc>
                          <a:spcPct val="115000"/>
                        </a:lnSpc>
                        <a:spcBef>
                          <a:spcPts val="0"/>
                        </a:spcBef>
                        <a:spcAft>
                          <a:spcPts val="0"/>
                        </a:spcAft>
                        <a:buNone/>
                      </a:pPr>
                      <a:r>
                        <a:rPr lang="en-US" sz="1200" u="none" strike="noStrike" cap="none"/>
                        <a:t>Number of diagnoses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No of diag. entered to the system 0%</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1"/>
                  </a:ext>
                </a:extLst>
              </a:tr>
              <a:tr h="195650">
                <a:tc>
                  <a:txBody>
                    <a:bodyPr/>
                    <a:lstStyle/>
                    <a:p>
                      <a:pPr marL="0" marR="0" lvl="0" indent="0" algn="l" rtl="0">
                        <a:lnSpc>
                          <a:spcPct val="115000"/>
                        </a:lnSpc>
                        <a:spcBef>
                          <a:spcPts val="0"/>
                        </a:spcBef>
                        <a:spcAft>
                          <a:spcPts val="0"/>
                        </a:spcAft>
                        <a:buNone/>
                      </a:pPr>
                      <a:r>
                        <a:rPr lang="en-US" sz="1200" u="none" strike="noStrike" cap="none"/>
                        <a:t>Glucose serum test result</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Prediabetic test(Range: &gt;200, &gt;300,normal,none)</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2"/>
                  </a:ext>
                </a:extLst>
              </a:tr>
              <a:tr h="195650">
                <a:tc>
                  <a:txBody>
                    <a:bodyPr/>
                    <a:lstStyle/>
                    <a:p>
                      <a:pPr marL="0" marR="0" lvl="0" indent="0" algn="l" rtl="0">
                        <a:lnSpc>
                          <a:spcPct val="115000"/>
                        </a:lnSpc>
                        <a:spcBef>
                          <a:spcPts val="0"/>
                        </a:spcBef>
                        <a:spcAft>
                          <a:spcPts val="0"/>
                        </a:spcAft>
                        <a:buNone/>
                      </a:pPr>
                      <a:r>
                        <a:rPr lang="en-US" sz="1200" u="none" strike="noStrike" cap="none"/>
                        <a:t>A1c test result</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Test for diabetic(Range: &gt;8%, &gt;7%, &gt;7%-&lt;8%)</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3"/>
                  </a:ext>
                </a:extLst>
              </a:tr>
              <a:tr h="195650">
                <a:tc>
                  <a:txBody>
                    <a:bodyPr/>
                    <a:lstStyle/>
                    <a:p>
                      <a:pPr marL="0" marR="0" lvl="0" indent="0" algn="l" rtl="0">
                        <a:lnSpc>
                          <a:spcPct val="115000"/>
                        </a:lnSpc>
                        <a:spcBef>
                          <a:spcPts val="0"/>
                        </a:spcBef>
                        <a:spcAft>
                          <a:spcPts val="0"/>
                        </a:spcAft>
                        <a:buNone/>
                      </a:pPr>
                      <a:r>
                        <a:rPr lang="en-US" sz="1200" u="none" strike="noStrike" cap="none"/>
                        <a:t>Change of medications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Change in diabetic medications</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4"/>
                  </a:ext>
                </a:extLst>
              </a:tr>
              <a:tr h="195650">
                <a:tc>
                  <a:txBody>
                    <a:bodyPr/>
                    <a:lstStyle/>
                    <a:p>
                      <a:pPr marL="0" marR="0" lvl="0" indent="0" algn="l" rtl="0">
                        <a:lnSpc>
                          <a:spcPct val="115000"/>
                        </a:lnSpc>
                        <a:spcBef>
                          <a:spcPts val="0"/>
                        </a:spcBef>
                        <a:spcAft>
                          <a:spcPts val="0"/>
                        </a:spcAft>
                        <a:buNone/>
                      </a:pPr>
                      <a:r>
                        <a:rPr lang="en-US" sz="1200" u="none" strike="noStrike" cap="none"/>
                        <a:t>Diabetes medications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Diabetic medication prescribed</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5"/>
                  </a:ext>
                </a:extLst>
              </a:tr>
              <a:tr h="195650">
                <a:tc>
                  <a:txBody>
                    <a:bodyPr/>
                    <a:lstStyle/>
                    <a:p>
                      <a:pPr marL="0" marR="0" lvl="0" indent="0" algn="l" rtl="0">
                        <a:lnSpc>
                          <a:spcPct val="115000"/>
                        </a:lnSpc>
                        <a:spcBef>
                          <a:spcPts val="0"/>
                        </a:spcBef>
                        <a:spcAft>
                          <a:spcPts val="0"/>
                        </a:spcAft>
                        <a:buNone/>
                      </a:pPr>
                      <a:r>
                        <a:rPr lang="en-US" sz="1200" u="none" strike="noStrike" cap="none"/>
                        <a:t>24 features for medications</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a:t>24 different drugs that are used in treatment</a:t>
                      </a:r>
                      <a:endParaRPr sz="1200" u="none" strike="noStrike" cap="none">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6"/>
                  </a:ext>
                </a:extLst>
              </a:tr>
              <a:tr h="195650">
                <a:tc>
                  <a:txBody>
                    <a:bodyPr/>
                    <a:lstStyle/>
                    <a:p>
                      <a:pPr marL="0" marR="0" lvl="0" indent="0" algn="l" rtl="0">
                        <a:lnSpc>
                          <a:spcPct val="115000"/>
                        </a:lnSpc>
                        <a:spcBef>
                          <a:spcPts val="0"/>
                        </a:spcBef>
                        <a:spcAft>
                          <a:spcPts val="0"/>
                        </a:spcAft>
                        <a:buNone/>
                      </a:pPr>
                      <a:r>
                        <a:rPr lang="en-US" sz="1200" u="none" strike="noStrike" cap="none"/>
                        <a:t>Readmitted</a:t>
                      </a:r>
                      <a:endParaRPr sz="1200" u="none" strike="noStrike" cap="none">
                        <a:latin typeface="Century Gothic"/>
                        <a:ea typeface="Century Gothic"/>
                        <a:cs typeface="Century Gothic"/>
                        <a:sym typeface="Century Gothic"/>
                      </a:endParaRPr>
                    </a:p>
                  </a:txBody>
                  <a:tcPr marL="59025" marR="59025" marT="0" marB="0"/>
                </a:tc>
                <a:tc>
                  <a:txBody>
                    <a:bodyPr/>
                    <a:lstStyle/>
                    <a:p>
                      <a:pPr marL="0" marR="0" lvl="0" indent="0" algn="l" rtl="0">
                        <a:lnSpc>
                          <a:spcPct val="115000"/>
                        </a:lnSpc>
                        <a:spcBef>
                          <a:spcPts val="0"/>
                        </a:spcBef>
                        <a:spcAft>
                          <a:spcPts val="0"/>
                        </a:spcAft>
                        <a:buNone/>
                      </a:pPr>
                      <a:r>
                        <a:rPr lang="en-US" sz="1200" u="none" strike="noStrike" cap="none" dirty="0"/>
                        <a:t>Days to inpatient readmission</a:t>
                      </a:r>
                      <a:endParaRPr sz="1200" u="none" strike="noStrike" cap="none" dirty="0">
                        <a:latin typeface="Century Gothic"/>
                        <a:ea typeface="Century Gothic"/>
                        <a:cs typeface="Century Gothic"/>
                        <a:sym typeface="Century Gothic"/>
                      </a:endParaRPr>
                    </a:p>
                  </a:txBody>
                  <a:tcPr marL="59025" marR="59025" marT="0" marB="0"/>
                </a:tc>
                <a:extLst>
                  <a:ext uri="{0D108BD9-81ED-4DB2-BD59-A6C34878D82A}">
                    <a16:rowId xmlns:a16="http://schemas.microsoft.com/office/drawing/2014/main" val="10027"/>
                  </a:ext>
                </a:extLst>
              </a:tr>
            </a:tbl>
          </a:graphicData>
        </a:graphic>
      </p:graphicFrame>
      <p:sp>
        <p:nvSpPr>
          <p:cNvPr id="8" name="TextBox 7">
            <a:extLst>
              <a:ext uri="{FF2B5EF4-FFF2-40B4-BE49-F238E27FC236}">
                <a16:creationId xmlns:a16="http://schemas.microsoft.com/office/drawing/2014/main" id="{B649E25E-32C3-4B00-9CA2-FB2FCB777012}"/>
              </a:ext>
            </a:extLst>
          </p:cNvPr>
          <p:cNvSpPr txBox="1"/>
          <p:nvPr/>
        </p:nvSpPr>
        <p:spPr>
          <a:xfrm>
            <a:off x="11430000" y="6462344"/>
            <a:ext cx="662473" cy="307777"/>
          </a:xfrm>
          <a:prstGeom prst="rect">
            <a:avLst/>
          </a:prstGeom>
          <a:noFill/>
        </p:spPr>
        <p:txBody>
          <a:bodyPr wrap="square" rtlCol="0">
            <a:spAutoFit/>
          </a:bodyPr>
          <a:lstStyle/>
          <a:p>
            <a:pPr algn="ctr"/>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a:solidFill>
                  <a:schemeClr val="dk2"/>
                </a:solidFill>
                <a:latin typeface="Calibri"/>
                <a:ea typeface="Calibri"/>
                <a:cs typeface="Calibri"/>
                <a:sym typeface="Calibri"/>
              </a:rPr>
              <a:t>Data Cleaning</a:t>
            </a:r>
            <a:endParaRPr b="1">
              <a:solidFill>
                <a:schemeClr val="dk2"/>
              </a:solidFill>
              <a:latin typeface="Calibri"/>
              <a:ea typeface="Calibri"/>
              <a:cs typeface="Calibri"/>
              <a:sym typeface="Calibri"/>
            </a:endParaRPr>
          </a:p>
        </p:txBody>
      </p:sp>
      <p:grpSp>
        <p:nvGrpSpPr>
          <p:cNvPr id="483" name="Google Shape;483;p6"/>
          <p:cNvGrpSpPr/>
          <p:nvPr/>
        </p:nvGrpSpPr>
        <p:grpSpPr>
          <a:xfrm>
            <a:off x="0" y="1255592"/>
            <a:ext cx="5301182" cy="4945379"/>
            <a:chOff x="977889" y="3256486"/>
            <a:chExt cx="3425835" cy="2465962"/>
          </a:xfrm>
        </p:grpSpPr>
        <p:sp>
          <p:nvSpPr>
            <p:cNvPr id="484" name="Google Shape;484;p6"/>
            <p:cNvSpPr txBox="1"/>
            <p:nvPr/>
          </p:nvSpPr>
          <p:spPr>
            <a:xfrm>
              <a:off x="1378209" y="3579064"/>
              <a:ext cx="295232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a:solidFill>
                  <a:srgbClr val="3F3F3F"/>
                </a:solidFill>
                <a:latin typeface="Arial"/>
                <a:ea typeface="Arial"/>
                <a:cs typeface="Arial"/>
                <a:sym typeface="Arial"/>
              </a:endParaRPr>
            </a:p>
          </p:txBody>
        </p:sp>
        <p:sp>
          <p:nvSpPr>
            <p:cNvPr id="485" name="Google Shape;485;p6"/>
            <p:cNvSpPr txBox="1"/>
            <p:nvPr/>
          </p:nvSpPr>
          <p:spPr>
            <a:xfrm>
              <a:off x="1272373" y="3256486"/>
              <a:ext cx="2952327" cy="2302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3F3F3F"/>
                  </a:solidFill>
                  <a:latin typeface="Calibri"/>
                  <a:ea typeface="Calibri"/>
                  <a:cs typeface="Calibri"/>
                  <a:sym typeface="Calibri"/>
                </a:rPr>
                <a:t>Missing Values</a:t>
              </a:r>
              <a:endParaRPr sz="2400" b="1" u="sng">
                <a:solidFill>
                  <a:srgbClr val="3F3F3F"/>
                </a:solidFill>
                <a:latin typeface="Calibri"/>
                <a:ea typeface="Calibri"/>
                <a:cs typeface="Calibri"/>
                <a:sym typeface="Calibri"/>
              </a:endParaRPr>
            </a:p>
          </p:txBody>
        </p:sp>
        <p:sp>
          <p:nvSpPr>
            <p:cNvPr id="486" name="Google Shape;486;p6"/>
            <p:cNvSpPr txBox="1"/>
            <p:nvPr/>
          </p:nvSpPr>
          <p:spPr>
            <a:xfrm>
              <a:off x="977889" y="5400162"/>
              <a:ext cx="3166282" cy="322286"/>
            </a:xfrm>
            <a:prstGeom prst="rect">
              <a:avLst/>
            </a:prstGeom>
            <a:noFill/>
            <a:ln>
              <a:noFill/>
            </a:ln>
          </p:spPr>
          <p:txBody>
            <a:bodyPr spcFirstLastPara="1" wrap="square" lIns="91425" tIns="45700" rIns="91425" bIns="45700" anchor="t" anchorCtr="0">
              <a:spAutoFit/>
            </a:bodyPr>
            <a:lstStyle/>
            <a:p>
              <a:pPr marL="171459" marR="0" lvl="0" indent="-171459" algn="ctr" rtl="0">
                <a:spcBef>
                  <a:spcPts val="0"/>
                </a:spcBef>
                <a:spcAft>
                  <a:spcPts val="0"/>
                </a:spcAft>
                <a:buNone/>
              </a:pPr>
              <a:r>
                <a:rPr lang="en-US" sz="1800">
                  <a:solidFill>
                    <a:srgbClr val="3F3F3F"/>
                  </a:solidFill>
                  <a:latin typeface="Calibri"/>
                  <a:ea typeface="Calibri"/>
                  <a:cs typeface="Calibri"/>
                  <a:sym typeface="Calibri"/>
                </a:rPr>
                <a:t>    The entries under these 3 columns is a jumbled mix of medical codes denoting varies aliments</a:t>
              </a:r>
              <a:endParaRPr sz="1800">
                <a:solidFill>
                  <a:srgbClr val="3F3F3F"/>
                </a:solidFill>
                <a:latin typeface="Calibri"/>
                <a:ea typeface="Calibri"/>
                <a:cs typeface="Calibri"/>
                <a:sym typeface="Calibri"/>
              </a:endParaRPr>
            </a:p>
          </p:txBody>
        </p:sp>
        <p:sp>
          <p:nvSpPr>
            <p:cNvPr id="487" name="Google Shape;487;p6"/>
            <p:cNvSpPr txBox="1"/>
            <p:nvPr/>
          </p:nvSpPr>
          <p:spPr>
            <a:xfrm>
              <a:off x="1223233" y="5132389"/>
              <a:ext cx="3180491" cy="2302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3F3F3F"/>
                  </a:solidFill>
                  <a:latin typeface="Calibri"/>
                  <a:ea typeface="Calibri"/>
                  <a:cs typeface="Calibri"/>
                  <a:sym typeface="Calibri"/>
                </a:rPr>
                <a:t>Dirty values in Diag_1,Diag_2,Diag_3</a:t>
              </a:r>
              <a:endParaRPr sz="2400" b="1" u="sng">
                <a:solidFill>
                  <a:srgbClr val="3F3F3F"/>
                </a:solidFill>
                <a:latin typeface="Calibri"/>
                <a:ea typeface="Calibri"/>
                <a:cs typeface="Calibri"/>
                <a:sym typeface="Calibri"/>
              </a:endParaRPr>
            </a:p>
          </p:txBody>
        </p:sp>
      </p:grpSp>
      <p:pic>
        <p:nvPicPr>
          <p:cNvPr id="488" name="Google Shape;488;p6"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graphicFrame>
        <p:nvGraphicFramePr>
          <p:cNvPr id="489" name="Google Shape;489;p6"/>
          <p:cNvGraphicFramePr/>
          <p:nvPr/>
        </p:nvGraphicFramePr>
        <p:xfrm>
          <a:off x="408448" y="1815152"/>
          <a:ext cx="4901050" cy="3008140"/>
        </p:xfrm>
        <a:graphic>
          <a:graphicData uri="http://schemas.openxmlformats.org/drawingml/2006/table">
            <a:tbl>
              <a:tblPr firstRow="1" bandRow="1">
                <a:noFill/>
                <a:tableStyleId>{0B906483-E238-4250-92E4-A94242F344E7}</a:tableStyleId>
              </a:tblPr>
              <a:tblGrid>
                <a:gridCol w="1871250">
                  <a:extLst>
                    <a:ext uri="{9D8B030D-6E8A-4147-A177-3AD203B41FA5}">
                      <a16:colId xmlns:a16="http://schemas.microsoft.com/office/drawing/2014/main" val="20000"/>
                    </a:ext>
                  </a:extLst>
                </a:gridCol>
                <a:gridCol w="3029800">
                  <a:extLst>
                    <a:ext uri="{9D8B030D-6E8A-4147-A177-3AD203B41FA5}">
                      <a16:colId xmlns:a16="http://schemas.microsoft.com/office/drawing/2014/main" val="20001"/>
                    </a:ext>
                  </a:extLst>
                </a:gridCol>
              </a:tblGrid>
              <a:tr h="353450">
                <a:tc>
                  <a:txBody>
                    <a:bodyPr/>
                    <a:lstStyle/>
                    <a:p>
                      <a:pPr marL="0" marR="0" lvl="0" indent="0" algn="ctr" rtl="0">
                        <a:spcBef>
                          <a:spcPts val="0"/>
                        </a:spcBef>
                        <a:spcAft>
                          <a:spcPts val="0"/>
                        </a:spcAft>
                        <a:buNone/>
                      </a:pPr>
                      <a:r>
                        <a:rPr lang="en-US" sz="1800" u="none" strike="noStrike" cap="none">
                          <a:solidFill>
                            <a:schemeClr val="dk1"/>
                          </a:solidFill>
                          <a:latin typeface="Calibri"/>
                          <a:ea typeface="Calibri"/>
                          <a:cs typeface="Calibri"/>
                          <a:sym typeface="Calibri"/>
                        </a:rPr>
                        <a:t>Variables</a:t>
                      </a:r>
                      <a:endParaRPr sz="1800" u="none" strike="noStrike" cap="none">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alibri"/>
                          <a:ea typeface="Calibri"/>
                          <a:cs typeface="Calibri"/>
                          <a:sym typeface="Calibri"/>
                        </a:rPr>
                        <a:t>Percentage Missing value</a:t>
                      </a:r>
                      <a:endParaRPr sz="1800"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Weight</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96.85</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Medical Specialty</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49.08</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Payer Code</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39.55</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Race</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2.23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Diag_1</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1.39</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3534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Diag_2</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0.35</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r h="447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Diag_3</a:t>
                      </a:r>
                      <a:endParaRPr sz="1800"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0.02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bl>
          </a:graphicData>
        </a:graphic>
      </p:graphicFrame>
      <p:sp>
        <p:nvSpPr>
          <p:cNvPr id="490" name="Google Shape;490;p6"/>
          <p:cNvSpPr txBox="1"/>
          <p:nvPr/>
        </p:nvSpPr>
        <p:spPr>
          <a:xfrm>
            <a:off x="5761979" y="2493819"/>
            <a:ext cx="601834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u="sng">
                <a:solidFill>
                  <a:srgbClr val="3F3F3F"/>
                </a:solidFill>
                <a:latin typeface="Calibri"/>
                <a:ea typeface="Calibri"/>
                <a:cs typeface="Calibri"/>
                <a:sym typeface="Calibri"/>
              </a:rPr>
              <a:t>Sub levels in Admission_Type_id , Admission_Source_id, Discharge_disposition_id</a:t>
            </a:r>
            <a:endParaRPr sz="2200" b="1" u="sng">
              <a:solidFill>
                <a:srgbClr val="3F3F3F"/>
              </a:solidFill>
              <a:latin typeface="Calibri"/>
              <a:ea typeface="Calibri"/>
              <a:cs typeface="Calibri"/>
              <a:sym typeface="Calibri"/>
            </a:endParaRPr>
          </a:p>
        </p:txBody>
      </p:sp>
      <p:graphicFrame>
        <p:nvGraphicFramePr>
          <p:cNvPr id="491" name="Google Shape;491;p6"/>
          <p:cNvGraphicFramePr/>
          <p:nvPr/>
        </p:nvGraphicFramePr>
        <p:xfrm>
          <a:off x="5771408" y="3503221"/>
          <a:ext cx="5913900" cy="2246800"/>
        </p:xfrm>
        <a:graphic>
          <a:graphicData uri="http://schemas.openxmlformats.org/drawingml/2006/table">
            <a:tbl>
              <a:tblPr firstRow="1" bandRow="1">
                <a:noFill/>
                <a:tableStyleId>{0B906483-E238-4250-92E4-A94242F344E7}</a:tableStyleId>
              </a:tblPr>
              <a:tblGrid>
                <a:gridCol w="3111325">
                  <a:extLst>
                    <a:ext uri="{9D8B030D-6E8A-4147-A177-3AD203B41FA5}">
                      <a16:colId xmlns:a16="http://schemas.microsoft.com/office/drawing/2014/main" val="20000"/>
                    </a:ext>
                  </a:extLst>
                </a:gridCol>
                <a:gridCol w="1686300">
                  <a:extLst>
                    <a:ext uri="{9D8B030D-6E8A-4147-A177-3AD203B41FA5}">
                      <a16:colId xmlns:a16="http://schemas.microsoft.com/office/drawing/2014/main" val="20001"/>
                    </a:ext>
                  </a:extLst>
                </a:gridCol>
                <a:gridCol w="1116275">
                  <a:extLst>
                    <a:ext uri="{9D8B030D-6E8A-4147-A177-3AD203B41FA5}">
                      <a16:colId xmlns:a16="http://schemas.microsoft.com/office/drawing/2014/main" val="20002"/>
                    </a:ext>
                  </a:extLst>
                </a:gridCol>
              </a:tblGrid>
              <a:tr h="561700">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Before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After</a:t>
                      </a:r>
                      <a:endParaRPr sz="1800" u="none" strike="noStrike" cap="none"/>
                    </a:p>
                  </a:txBody>
                  <a:tcPr marL="91450" marR="91450" marT="45725" marB="45725"/>
                </a:tc>
                <a:extLst>
                  <a:ext uri="{0D108BD9-81ED-4DB2-BD59-A6C34878D82A}">
                    <a16:rowId xmlns:a16="http://schemas.microsoft.com/office/drawing/2014/main" val="10000"/>
                  </a:ext>
                </a:extLst>
              </a:tr>
              <a:tr h="561700">
                <a:tc>
                  <a:txBody>
                    <a:bodyPr/>
                    <a:lstStyle/>
                    <a:p>
                      <a:pPr marL="0" marR="0" lvl="0" indent="0" algn="ctr" rtl="0">
                        <a:spcBef>
                          <a:spcPts val="0"/>
                        </a:spcBef>
                        <a:spcAft>
                          <a:spcPts val="0"/>
                        </a:spcAft>
                        <a:buNone/>
                      </a:pPr>
                      <a:r>
                        <a:rPr lang="en-US" sz="1800" u="none" strike="noStrike" cap="none"/>
                        <a:t>Admission_Type_id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extLst>
                  <a:ext uri="{0D108BD9-81ED-4DB2-BD59-A6C34878D82A}">
                    <a16:rowId xmlns:a16="http://schemas.microsoft.com/office/drawing/2014/main" val="10001"/>
                  </a:ext>
                </a:extLst>
              </a:tr>
              <a:tr h="561700">
                <a:tc>
                  <a:txBody>
                    <a:bodyPr/>
                    <a:lstStyle/>
                    <a:p>
                      <a:pPr marL="0" marR="0" lvl="0" indent="0" algn="ctr" rtl="0">
                        <a:spcBef>
                          <a:spcPts val="0"/>
                        </a:spcBef>
                        <a:spcAft>
                          <a:spcPts val="0"/>
                        </a:spcAft>
                        <a:buNone/>
                      </a:pPr>
                      <a:r>
                        <a:rPr lang="en-US" sz="1800" u="none" strike="noStrike" cap="none"/>
                        <a:t>Admission_Source_id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a:t>
                      </a:r>
                      <a:endParaRPr sz="1800" u="none" strike="noStrike" cap="none"/>
                    </a:p>
                  </a:txBody>
                  <a:tcPr marL="91450" marR="91450" marT="45725" marB="45725"/>
                </a:tc>
                <a:extLst>
                  <a:ext uri="{0D108BD9-81ED-4DB2-BD59-A6C34878D82A}">
                    <a16:rowId xmlns:a16="http://schemas.microsoft.com/office/drawing/2014/main" val="10002"/>
                  </a:ext>
                </a:extLst>
              </a:tr>
              <a:tr h="561700">
                <a:tc>
                  <a:txBody>
                    <a:bodyPr/>
                    <a:lstStyle/>
                    <a:p>
                      <a:pPr marL="0" marR="0" lvl="0" indent="0" algn="ctr" rtl="0">
                        <a:spcBef>
                          <a:spcPts val="0"/>
                        </a:spcBef>
                        <a:spcAft>
                          <a:spcPts val="0"/>
                        </a:spcAft>
                        <a:buNone/>
                      </a:pPr>
                      <a:r>
                        <a:rPr lang="en-US" sz="1800" u="none" strike="noStrike" cap="none"/>
                        <a:t>Discharge_disposition_id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26</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3</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3B196082-A5F0-4373-91F7-490C4AB54C28}"/>
              </a:ext>
            </a:extLst>
          </p:cNvPr>
          <p:cNvSpPr txBox="1"/>
          <p:nvPr/>
        </p:nvSpPr>
        <p:spPr>
          <a:xfrm>
            <a:off x="11430000" y="6462344"/>
            <a:ext cx="662473" cy="307777"/>
          </a:xfrm>
          <a:prstGeom prst="rect">
            <a:avLst/>
          </a:prstGeom>
          <a:noFill/>
        </p:spPr>
        <p:txBody>
          <a:bodyPr wrap="square" rtlCol="0">
            <a:spAutoFit/>
          </a:bodyPr>
          <a:lstStyle/>
          <a:p>
            <a:pPr algn="ctr"/>
            <a:r>
              <a:rPr lang="en-IN"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5400"/>
              <a:buNone/>
            </a:pPr>
            <a:r>
              <a:rPr lang="en-US" b="1" dirty="0">
                <a:solidFill>
                  <a:schemeClr val="dk2"/>
                </a:solidFill>
                <a:latin typeface="Calibri"/>
                <a:ea typeface="Calibri"/>
                <a:cs typeface="Calibri"/>
                <a:sym typeface="Calibri"/>
              </a:rPr>
              <a:t>Exploratory Data Analysis</a:t>
            </a:r>
            <a:endParaRPr b="1" dirty="0">
              <a:solidFill>
                <a:schemeClr val="dk2"/>
              </a:solidFill>
              <a:latin typeface="Calibri"/>
              <a:ea typeface="Calibri"/>
              <a:cs typeface="Calibri"/>
              <a:sym typeface="Calibri"/>
            </a:endParaRPr>
          </a:p>
        </p:txBody>
      </p:sp>
      <p:pic>
        <p:nvPicPr>
          <p:cNvPr id="544" name="Google Shape;544;p7" descr="gl.jpeg"/>
          <p:cNvPicPr preferRelativeResize="0"/>
          <p:nvPr/>
        </p:nvPicPr>
        <p:blipFill rotWithShape="1">
          <a:blip r:embed="rId3">
            <a:alphaModFix/>
          </a:blip>
          <a:srcRect/>
          <a:stretch/>
        </p:blipFill>
        <p:spPr>
          <a:xfrm>
            <a:off x="9908275" y="1"/>
            <a:ext cx="2283724" cy="1132764"/>
          </a:xfrm>
          <a:prstGeom prst="rect">
            <a:avLst/>
          </a:prstGeom>
          <a:noFill/>
          <a:ln>
            <a:noFill/>
          </a:ln>
        </p:spPr>
      </p:pic>
      <p:sp>
        <p:nvSpPr>
          <p:cNvPr id="51" name="TextBox 50">
            <a:extLst>
              <a:ext uri="{FF2B5EF4-FFF2-40B4-BE49-F238E27FC236}">
                <a16:creationId xmlns:a16="http://schemas.microsoft.com/office/drawing/2014/main" id="{7C0666B4-FCF9-4898-8BF9-76CB96BC0B4D}"/>
              </a:ext>
            </a:extLst>
          </p:cNvPr>
          <p:cNvSpPr txBox="1"/>
          <p:nvPr/>
        </p:nvSpPr>
        <p:spPr>
          <a:xfrm>
            <a:off x="11430000" y="6462344"/>
            <a:ext cx="662473" cy="307777"/>
          </a:xfrm>
          <a:prstGeom prst="rect">
            <a:avLst/>
          </a:prstGeom>
          <a:noFill/>
        </p:spPr>
        <p:txBody>
          <a:bodyPr wrap="square" rtlCol="0">
            <a:spAutoFit/>
          </a:bodyPr>
          <a:lstStyle/>
          <a:p>
            <a:pPr algn="ctr"/>
            <a:r>
              <a:rPr lang="en-IN" dirty="0"/>
              <a:t>7</a:t>
            </a:r>
          </a:p>
        </p:txBody>
      </p:sp>
      <p:pic>
        <p:nvPicPr>
          <p:cNvPr id="54" name="image58.png">
            <a:extLst>
              <a:ext uri="{FF2B5EF4-FFF2-40B4-BE49-F238E27FC236}">
                <a16:creationId xmlns:a16="http://schemas.microsoft.com/office/drawing/2014/main" id="{CBC95D56-AF53-4091-B126-C1F21CD3ECA0}"/>
              </a:ext>
            </a:extLst>
          </p:cNvPr>
          <p:cNvPicPr/>
          <p:nvPr/>
        </p:nvPicPr>
        <p:blipFill>
          <a:blip r:embed="rId4"/>
          <a:srcRect/>
          <a:stretch>
            <a:fillRect/>
          </a:stretch>
        </p:blipFill>
        <p:spPr>
          <a:xfrm>
            <a:off x="6223552" y="1237334"/>
            <a:ext cx="5772472" cy="22987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5" name="image68.png">
            <a:extLst>
              <a:ext uri="{FF2B5EF4-FFF2-40B4-BE49-F238E27FC236}">
                <a16:creationId xmlns:a16="http://schemas.microsoft.com/office/drawing/2014/main" id="{2718A2D0-87E0-4FAC-9323-998839C21D7D}"/>
              </a:ext>
            </a:extLst>
          </p:cNvPr>
          <p:cNvPicPr/>
          <p:nvPr/>
        </p:nvPicPr>
        <p:blipFill>
          <a:blip r:embed="rId5"/>
          <a:srcRect/>
          <a:stretch>
            <a:fillRect/>
          </a:stretch>
        </p:blipFill>
        <p:spPr>
          <a:xfrm>
            <a:off x="6223552" y="3805015"/>
            <a:ext cx="5644921" cy="246654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6" name="image80.png">
            <a:extLst>
              <a:ext uri="{FF2B5EF4-FFF2-40B4-BE49-F238E27FC236}">
                <a16:creationId xmlns:a16="http://schemas.microsoft.com/office/drawing/2014/main" id="{F1B8F1C1-6998-474A-A547-9157E5EAAE64}"/>
              </a:ext>
            </a:extLst>
          </p:cNvPr>
          <p:cNvPicPr/>
          <p:nvPr/>
        </p:nvPicPr>
        <p:blipFill>
          <a:blip r:embed="rId6"/>
          <a:srcRect/>
          <a:stretch>
            <a:fillRect/>
          </a:stretch>
        </p:blipFill>
        <p:spPr>
          <a:xfrm>
            <a:off x="155097" y="1237333"/>
            <a:ext cx="5772472" cy="229879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7" name="image72.png">
            <a:extLst>
              <a:ext uri="{FF2B5EF4-FFF2-40B4-BE49-F238E27FC236}">
                <a16:creationId xmlns:a16="http://schemas.microsoft.com/office/drawing/2014/main" id="{BE580BBA-9676-4FED-8ECE-17EAEE9E00D4}"/>
              </a:ext>
            </a:extLst>
          </p:cNvPr>
          <p:cNvPicPr/>
          <p:nvPr/>
        </p:nvPicPr>
        <p:blipFill>
          <a:blip r:embed="rId7"/>
          <a:srcRect/>
          <a:stretch>
            <a:fillRect/>
          </a:stretch>
        </p:blipFill>
        <p:spPr>
          <a:xfrm>
            <a:off x="155097" y="3805016"/>
            <a:ext cx="5813352" cy="246654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662" name="Google Shape;662;p8"/>
          <p:cNvSpPr/>
          <p:nvPr/>
        </p:nvSpPr>
        <p:spPr>
          <a:xfrm>
            <a:off x="0" y="4365104"/>
            <a:ext cx="12192000" cy="249289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aphicFrame>
        <p:nvGraphicFramePr>
          <p:cNvPr id="663" name="Google Shape;663;p8"/>
          <p:cNvGraphicFramePr/>
          <p:nvPr>
            <p:extLst>
              <p:ext uri="{D42A27DB-BD31-4B8C-83A1-F6EECF244321}">
                <p14:modId xmlns:p14="http://schemas.microsoft.com/office/powerpoint/2010/main" val="420699459"/>
              </p:ext>
            </p:extLst>
          </p:nvPr>
        </p:nvGraphicFramePr>
        <p:xfrm>
          <a:off x="4278902" y="4830684"/>
          <a:ext cx="1660648" cy="17211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65" name="Google Shape;665;p8"/>
          <p:cNvGraphicFramePr/>
          <p:nvPr>
            <p:extLst>
              <p:ext uri="{D42A27DB-BD31-4B8C-83A1-F6EECF244321}">
                <p14:modId xmlns:p14="http://schemas.microsoft.com/office/powerpoint/2010/main" val="2098221475"/>
              </p:ext>
            </p:extLst>
          </p:nvPr>
        </p:nvGraphicFramePr>
        <p:xfrm>
          <a:off x="6510750" y="4833410"/>
          <a:ext cx="1660648" cy="1721165"/>
        </p:xfrm>
        <a:graphic>
          <a:graphicData uri="http://schemas.openxmlformats.org/drawingml/2006/chart">
            <c:chart xmlns:c="http://schemas.openxmlformats.org/drawingml/2006/chart" xmlns:r="http://schemas.openxmlformats.org/officeDocument/2006/relationships" r:id="rId4"/>
          </a:graphicData>
        </a:graphic>
      </p:graphicFrame>
      <p:sp>
        <p:nvSpPr>
          <p:cNvPr id="666" name="Google Shape;666;p8"/>
          <p:cNvSpPr/>
          <p:nvPr/>
        </p:nvSpPr>
        <p:spPr>
          <a:xfrm>
            <a:off x="4654204" y="5204047"/>
            <a:ext cx="914400" cy="91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7" name="Google Shape;667;p8"/>
          <p:cNvSpPr txBox="1"/>
          <p:nvPr/>
        </p:nvSpPr>
        <p:spPr>
          <a:xfrm>
            <a:off x="4643352" y="5438947"/>
            <a:ext cx="936104"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dirty="0">
                <a:solidFill>
                  <a:schemeClr val="lt1"/>
                </a:solidFill>
              </a:rPr>
              <a:t>54</a:t>
            </a:r>
            <a:r>
              <a:rPr lang="en-US" sz="2400" b="1" dirty="0">
                <a:solidFill>
                  <a:schemeClr val="lt1"/>
                </a:solidFill>
                <a:latin typeface="Arial"/>
                <a:ea typeface="Arial"/>
                <a:cs typeface="Arial"/>
                <a:sym typeface="Arial"/>
              </a:rPr>
              <a:t>%</a:t>
            </a:r>
            <a:endParaRPr sz="2400" b="1" dirty="0">
              <a:solidFill>
                <a:schemeClr val="lt1"/>
              </a:solidFill>
              <a:latin typeface="Arial"/>
              <a:ea typeface="Arial"/>
              <a:cs typeface="Arial"/>
              <a:sym typeface="Arial"/>
            </a:endParaRPr>
          </a:p>
        </p:txBody>
      </p:sp>
      <p:sp>
        <p:nvSpPr>
          <p:cNvPr id="668" name="Google Shape;668;p8"/>
          <p:cNvSpPr/>
          <p:nvPr/>
        </p:nvSpPr>
        <p:spPr>
          <a:xfrm>
            <a:off x="6883874" y="5204047"/>
            <a:ext cx="914400" cy="91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9" name="Google Shape;669;p8"/>
          <p:cNvSpPr txBox="1"/>
          <p:nvPr/>
        </p:nvSpPr>
        <p:spPr>
          <a:xfrm>
            <a:off x="6873022" y="5438926"/>
            <a:ext cx="936104"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dirty="0">
                <a:solidFill>
                  <a:schemeClr val="lt1"/>
                </a:solidFill>
                <a:latin typeface="Arial"/>
                <a:ea typeface="Arial"/>
                <a:cs typeface="Arial"/>
                <a:sym typeface="Arial"/>
              </a:rPr>
              <a:t>46%</a:t>
            </a:r>
            <a:endParaRPr sz="2400" b="1" dirty="0">
              <a:solidFill>
                <a:schemeClr val="lt1"/>
              </a:solidFill>
              <a:latin typeface="Arial"/>
              <a:ea typeface="Arial"/>
              <a:cs typeface="Arial"/>
              <a:sym typeface="Arial"/>
            </a:endParaRPr>
          </a:p>
        </p:txBody>
      </p:sp>
      <p:sp>
        <p:nvSpPr>
          <p:cNvPr id="670" name="Google Shape;670;p8"/>
          <p:cNvSpPr/>
          <p:nvPr/>
        </p:nvSpPr>
        <p:spPr>
          <a:xfrm rot="10800000">
            <a:off x="3155780" y="4953659"/>
            <a:ext cx="694106" cy="1480665"/>
          </a:xfrm>
          <a:custGeom>
            <a:avLst/>
            <a:gdLst/>
            <a:ahLst/>
            <a:cxnLst/>
            <a:rect l="l" t="t" r="r" b="b"/>
            <a:pathLst>
              <a:path w="1856332" h="3959924" extrusionOk="0">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1" name="Google Shape;671;p8"/>
          <p:cNvSpPr/>
          <p:nvPr/>
        </p:nvSpPr>
        <p:spPr>
          <a:xfrm flipH="1">
            <a:off x="8573016" y="4973503"/>
            <a:ext cx="547119" cy="1440976"/>
          </a:xfrm>
          <a:custGeom>
            <a:avLst/>
            <a:gdLst/>
            <a:ahLst/>
            <a:cxnLst/>
            <a:rect l="l" t="t" r="r" b="b"/>
            <a:pathLst>
              <a:path w="1489775" h="3923699" extrusionOk="0">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2" name="Google Shape;672;p8"/>
          <p:cNvSpPr txBox="1"/>
          <p:nvPr/>
        </p:nvSpPr>
        <p:spPr>
          <a:xfrm>
            <a:off x="762249" y="4365104"/>
            <a:ext cx="3545182" cy="12961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a:buNone/>
            </a:pPr>
            <a:endParaRPr sz="4000" b="0" dirty="0">
              <a:solidFill>
                <a:schemeClr val="lt1"/>
              </a:solidFill>
              <a:latin typeface="Arial"/>
              <a:ea typeface="Arial"/>
              <a:cs typeface="Arial"/>
              <a:sym typeface="Arial"/>
            </a:endParaRPr>
          </a:p>
        </p:txBody>
      </p:sp>
      <p:sp>
        <p:nvSpPr>
          <p:cNvPr id="126" name="TextBox 125">
            <a:extLst>
              <a:ext uri="{FF2B5EF4-FFF2-40B4-BE49-F238E27FC236}">
                <a16:creationId xmlns:a16="http://schemas.microsoft.com/office/drawing/2014/main" id="{CF706311-C224-4EA7-B4E4-81687699627B}"/>
              </a:ext>
            </a:extLst>
          </p:cNvPr>
          <p:cNvSpPr txBox="1"/>
          <p:nvPr/>
        </p:nvSpPr>
        <p:spPr>
          <a:xfrm>
            <a:off x="11430000" y="6462344"/>
            <a:ext cx="662473" cy="307777"/>
          </a:xfrm>
          <a:prstGeom prst="rect">
            <a:avLst/>
          </a:prstGeom>
          <a:noFill/>
        </p:spPr>
        <p:txBody>
          <a:bodyPr wrap="square" rtlCol="0">
            <a:spAutoFit/>
          </a:bodyPr>
          <a:lstStyle/>
          <a:p>
            <a:pPr algn="ctr"/>
            <a:r>
              <a:rPr lang="en-IN" dirty="0">
                <a:solidFill>
                  <a:schemeClr val="bg1"/>
                </a:solidFill>
              </a:rPr>
              <a:t>8</a:t>
            </a:r>
          </a:p>
        </p:txBody>
      </p:sp>
      <p:pic>
        <p:nvPicPr>
          <p:cNvPr id="127" name="image55.png">
            <a:extLst>
              <a:ext uri="{FF2B5EF4-FFF2-40B4-BE49-F238E27FC236}">
                <a16:creationId xmlns:a16="http://schemas.microsoft.com/office/drawing/2014/main" id="{BD990215-BBB3-4AB0-B50F-B89429E5DFDF}"/>
              </a:ext>
            </a:extLst>
          </p:cNvPr>
          <p:cNvPicPr/>
          <p:nvPr/>
        </p:nvPicPr>
        <p:blipFill>
          <a:blip r:embed="rId5"/>
          <a:srcRect/>
          <a:stretch>
            <a:fillRect/>
          </a:stretch>
        </p:blipFill>
        <p:spPr>
          <a:xfrm>
            <a:off x="1612151" y="229559"/>
            <a:ext cx="8400593" cy="396741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9"/>
          <p:cNvSpPr txBox="1"/>
          <p:nvPr/>
        </p:nvSpPr>
        <p:spPr>
          <a:xfrm>
            <a:off x="5848036" y="5442819"/>
            <a:ext cx="4233403"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You can simply impress your audience and add a unique zing and appeal to your Presentations. Get a modern PowerPoint  Presentation that is beautifully designed. </a:t>
            </a:r>
            <a:endParaRPr/>
          </a:p>
        </p:txBody>
      </p:sp>
      <p:pic>
        <p:nvPicPr>
          <p:cNvPr id="678" name="Google Shape;678;p9" descr="c1.png"/>
          <p:cNvPicPr preferRelativeResize="0"/>
          <p:nvPr/>
        </p:nvPicPr>
        <p:blipFill rotWithShape="1">
          <a:blip r:embed="rId3">
            <a:alphaModFix/>
          </a:blip>
          <a:srcRect/>
          <a:stretch/>
        </p:blipFill>
        <p:spPr>
          <a:xfrm>
            <a:off x="1438152" y="1401148"/>
            <a:ext cx="9315695" cy="5456851"/>
          </a:xfrm>
          <a:prstGeom prst="rect">
            <a:avLst/>
          </a:prstGeom>
          <a:noFill/>
          <a:ln>
            <a:noFill/>
          </a:ln>
        </p:spPr>
      </p:pic>
      <p:pic>
        <p:nvPicPr>
          <p:cNvPr id="679" name="Google Shape;679;p9" descr="gl.jpeg"/>
          <p:cNvPicPr preferRelativeResize="0"/>
          <p:nvPr/>
        </p:nvPicPr>
        <p:blipFill rotWithShape="1">
          <a:blip r:embed="rId4">
            <a:alphaModFix/>
          </a:blip>
          <a:srcRect/>
          <a:stretch/>
        </p:blipFill>
        <p:spPr>
          <a:xfrm>
            <a:off x="9908275" y="1"/>
            <a:ext cx="2283724" cy="1132764"/>
          </a:xfrm>
          <a:prstGeom prst="rect">
            <a:avLst/>
          </a:prstGeom>
          <a:noFill/>
          <a:ln>
            <a:noFill/>
          </a:ln>
        </p:spPr>
      </p:pic>
      <p:sp>
        <p:nvSpPr>
          <p:cNvPr id="5" name="TextBox 4">
            <a:extLst>
              <a:ext uri="{FF2B5EF4-FFF2-40B4-BE49-F238E27FC236}">
                <a16:creationId xmlns:a16="http://schemas.microsoft.com/office/drawing/2014/main" id="{0AA45890-65FE-44A6-991F-4A624FDDAFF7}"/>
              </a:ext>
            </a:extLst>
          </p:cNvPr>
          <p:cNvSpPr txBox="1"/>
          <p:nvPr/>
        </p:nvSpPr>
        <p:spPr>
          <a:xfrm>
            <a:off x="11430000" y="6462344"/>
            <a:ext cx="662473" cy="307777"/>
          </a:xfrm>
          <a:prstGeom prst="rect">
            <a:avLst/>
          </a:prstGeom>
          <a:noFill/>
        </p:spPr>
        <p:txBody>
          <a:bodyPr wrap="square" rtlCol="0">
            <a:spAutoFit/>
          </a:bodyPr>
          <a:lstStyle/>
          <a:p>
            <a:pPr algn="ctr"/>
            <a:r>
              <a:rPr lang="en-IN" dirty="0"/>
              <a:t>9</a:t>
            </a:r>
          </a:p>
        </p:txBody>
      </p:sp>
      <p:sp>
        <p:nvSpPr>
          <p:cNvPr id="2" name="TextBox 1">
            <a:extLst>
              <a:ext uri="{FF2B5EF4-FFF2-40B4-BE49-F238E27FC236}">
                <a16:creationId xmlns:a16="http://schemas.microsoft.com/office/drawing/2014/main" id="{11CD3466-1F70-4EE4-B2FF-86B9B7ED19D5}"/>
              </a:ext>
            </a:extLst>
          </p:cNvPr>
          <p:cNvSpPr txBox="1"/>
          <p:nvPr/>
        </p:nvSpPr>
        <p:spPr>
          <a:xfrm>
            <a:off x="1897224" y="386222"/>
            <a:ext cx="8397551" cy="646331"/>
          </a:xfrm>
          <a:prstGeom prst="rect">
            <a:avLst/>
          </a:prstGeom>
          <a:noFill/>
        </p:spPr>
        <p:txBody>
          <a:bodyPr wrap="square" rtlCol="0">
            <a:spAutoFit/>
          </a:bodyPr>
          <a:lstStyle/>
          <a:p>
            <a:r>
              <a:rPr lang="en-IN" sz="3600" b="1" dirty="0">
                <a:solidFill>
                  <a:schemeClr val="dk2"/>
                </a:solidFill>
                <a:latin typeface="Calibri"/>
                <a:cs typeface="Calibri"/>
              </a:rPr>
              <a:t>Correlation Plot of Independent Features</a:t>
            </a:r>
          </a:p>
        </p:txBody>
      </p:sp>
    </p:spTree>
  </p:cSld>
  <p:clrMapOvr>
    <a:masterClrMapping/>
  </p:clrMapOvr>
</p:sld>
</file>

<file path=ppt/theme/theme1.xml><?xml version="1.0" encoding="utf-8"?>
<a:theme xmlns:a="http://schemas.openxmlformats.org/drawingml/2006/main" name="Cover and End Slide Master">
  <a:themeElements>
    <a:clrScheme name="ALLPPT - COLOR 002">
      <a:dk1>
        <a:srgbClr val="000000"/>
      </a:dk1>
      <a:lt1>
        <a:srgbClr val="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Break Slide Master">
  <a:themeElements>
    <a:clrScheme name="ALLPPT - COLOR 002">
      <a:dk1>
        <a:srgbClr val="000000"/>
      </a:dk1>
      <a:lt1>
        <a:srgbClr val="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 - COLOR 002">
      <a:dk1>
        <a:srgbClr val="000000"/>
      </a:dk1>
      <a:lt1>
        <a:srgbClr val="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1211</Words>
  <Application>Microsoft Office PowerPoint</Application>
  <PresentationFormat>Widescreen</PresentationFormat>
  <Paragraphs>319</Paragraphs>
  <Slides>18</Slides>
  <Notes>18</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18</vt:i4>
      </vt:variant>
    </vt:vector>
  </HeadingPairs>
  <TitlesOfParts>
    <vt:vector size="25" baseType="lpstr">
      <vt:lpstr>Calibri</vt:lpstr>
      <vt:lpstr>Arial</vt:lpstr>
      <vt:lpstr>Century Gothic</vt:lpstr>
      <vt:lpstr>Cover and End Slide Master</vt:lpstr>
      <vt:lpstr>Section Break Slide Master</vt:lpstr>
      <vt:lpstr>Contents Slide Master</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Aniket Nikhar</cp:lastModifiedBy>
  <cp:revision>60</cp:revision>
  <dcterms:created xsi:type="dcterms:W3CDTF">2020-01-20T05:08:25Z</dcterms:created>
  <dcterms:modified xsi:type="dcterms:W3CDTF">2021-04-23T06:27:24Z</dcterms:modified>
</cp:coreProperties>
</file>