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9"/>
  </p:notesMasterIdLst>
  <p:handoutMasterIdLst>
    <p:handoutMasterId r:id="rId20"/>
  </p:handoutMasterIdLst>
  <p:sldIdLst>
    <p:sldId id="413" r:id="rId3"/>
    <p:sldId id="406" r:id="rId4"/>
    <p:sldId id="396" r:id="rId5"/>
    <p:sldId id="379" r:id="rId6"/>
    <p:sldId id="368" r:id="rId7"/>
    <p:sldId id="415" r:id="rId8"/>
    <p:sldId id="370" r:id="rId9"/>
    <p:sldId id="416" r:id="rId10"/>
    <p:sldId id="369" r:id="rId11"/>
    <p:sldId id="397" r:id="rId12"/>
    <p:sldId id="407" r:id="rId13"/>
    <p:sldId id="408" r:id="rId14"/>
    <p:sldId id="409" r:id="rId15"/>
    <p:sldId id="411" r:id="rId16"/>
    <p:sldId id="410" r:id="rId17"/>
    <p:sldId id="412" r:id="rId1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D971C07-CB36-4B45-884E-1DC704265B5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D971C07-CB36-4B45-884E-1DC704265B5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528E9E0D-D90E-4E93-B2AF-A3A2EC252C35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C773CBAF-52C2-4E33-A273-CEA1B84F30FD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6800" y="2895600"/>
            <a:ext cx="7086600" cy="914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</a:rPr>
              <a:t>JEE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Java EE App Development process</a:t>
            </a:r>
          </a:p>
        </p:txBody>
      </p:sp>
      <p:pic>
        <p:nvPicPr>
          <p:cNvPr id="1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86228"/>
            <a:ext cx="8610600" cy="4599943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MVC application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Isolation of Concern</a:t>
            </a:r>
          </a:p>
          <a:p>
            <a:pPr lvl="1"/>
            <a:r>
              <a:rPr lang="en-US" sz="2000" dirty="0" smtClean="0"/>
              <a:t>Model contains application logic</a:t>
            </a:r>
          </a:p>
          <a:p>
            <a:pPr lvl="1"/>
            <a:r>
              <a:rPr lang="en-US" sz="2000" dirty="0" smtClean="0"/>
              <a:t>View contains UI Layer</a:t>
            </a:r>
          </a:p>
          <a:p>
            <a:pPr lvl="1"/>
            <a:r>
              <a:rPr lang="en-US" sz="2000" dirty="0" smtClean="0"/>
              <a:t>Controller support interaction 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MVC Architecture</a:t>
            </a:r>
          </a:p>
        </p:txBody>
      </p:sp>
      <p:pic>
        <p:nvPicPr>
          <p:cNvPr id="5" name="Content Placeholder 4" descr="MVC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62200" y="1447800"/>
            <a:ext cx="4323601" cy="4429919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Benefits of MVC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200" dirty="0" smtClean="0"/>
              <a:t>Substitutable UI</a:t>
            </a:r>
          </a:p>
          <a:p>
            <a:pPr lvl="1"/>
            <a:r>
              <a:rPr lang="en-US" sz="2000" dirty="0" smtClean="0"/>
              <a:t>Different View technology can be implemented</a:t>
            </a:r>
          </a:p>
          <a:p>
            <a:pPr lvl="1"/>
            <a:r>
              <a:rPr lang="en-US" sz="2000" dirty="0" smtClean="0"/>
              <a:t>No Effect on business Layers</a:t>
            </a:r>
          </a:p>
          <a:p>
            <a:pPr lvl="1"/>
            <a:r>
              <a:rPr lang="en-US" sz="2000" dirty="0" smtClean="0"/>
              <a:t>Ease of UI maintenance</a:t>
            </a:r>
          </a:p>
          <a:p>
            <a:r>
              <a:rPr lang="en-US" sz="2200" dirty="0" smtClean="0"/>
              <a:t>Easier Testing</a:t>
            </a:r>
          </a:p>
          <a:p>
            <a:pPr lvl="1"/>
            <a:r>
              <a:rPr lang="en-US" sz="2000" dirty="0" smtClean="0"/>
              <a:t>Can test Each Layer in Isolation </a:t>
            </a:r>
          </a:p>
          <a:p>
            <a:r>
              <a:rPr lang="en-US" sz="2200" dirty="0" smtClean="0"/>
              <a:t>Layered Approach</a:t>
            </a:r>
          </a:p>
          <a:p>
            <a:pPr lvl="1"/>
            <a:r>
              <a:rPr lang="en-US" sz="2000" dirty="0" smtClean="0"/>
              <a:t>Ease of Maintainability</a:t>
            </a: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Benefits of MVC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200" dirty="0" smtClean="0"/>
              <a:t>Platform Independence</a:t>
            </a:r>
          </a:p>
          <a:p>
            <a:pPr lvl="1"/>
            <a:r>
              <a:rPr lang="en-US" sz="2000" dirty="0" smtClean="0"/>
              <a:t>Different UI Platforms</a:t>
            </a:r>
          </a:p>
          <a:p>
            <a:pPr lvl="1"/>
            <a:r>
              <a:rPr lang="en-US" sz="2000" dirty="0" smtClean="0"/>
              <a:t>Same Logic for All Platforms</a:t>
            </a:r>
          </a:p>
          <a:p>
            <a:pPr lvl="1"/>
            <a:r>
              <a:rPr lang="en-US" sz="2000" dirty="0" smtClean="0"/>
              <a:t>Only UI Layer changes</a:t>
            </a:r>
          </a:p>
          <a:p>
            <a:r>
              <a:rPr lang="en-US" sz="2200" dirty="0" smtClean="0"/>
              <a:t>Ease of  up gradation and Change </a:t>
            </a:r>
          </a:p>
          <a:p>
            <a:pPr lvl="1"/>
            <a:r>
              <a:rPr lang="en-US" sz="2000" dirty="0" smtClean="0"/>
              <a:t>Easily upgraded to higher version</a:t>
            </a:r>
          </a:p>
          <a:p>
            <a:pPr lvl="1"/>
            <a:r>
              <a:rPr lang="en-US" sz="2000" dirty="0" smtClean="0"/>
              <a:t>Ease of Change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Drawback of MVC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200" dirty="0" smtClean="0"/>
              <a:t>Increased Complexity</a:t>
            </a:r>
          </a:p>
          <a:p>
            <a:pPr lvl="1"/>
            <a:r>
              <a:rPr lang="en-US" sz="2000" dirty="0" smtClean="0"/>
              <a:t>Application becomes hugely complex unless a proper framework is chosen.</a:t>
            </a:r>
          </a:p>
          <a:p>
            <a:r>
              <a:rPr lang="en-US" sz="2200" dirty="0" smtClean="0"/>
              <a:t>Increase Development Time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Java EE ?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Application Architecture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Container Services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Service Architecture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Application Development Process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MVC</a:t>
            </a:r>
          </a:p>
          <a:p>
            <a:pPr>
              <a:lnSpc>
                <a:spcPct val="90000"/>
              </a:lnSpc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</p:txBody>
      </p:sp>
      <p:pic>
        <p:nvPicPr>
          <p:cNvPr id="5" name="Picture 4" descr="Duke-Summary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888" y="4191000"/>
            <a:ext cx="31785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3" y="0"/>
            <a:ext cx="7754007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pPr lvl="0"/>
            <a:r>
              <a:rPr lang="en-US" sz="2200" dirty="0" smtClean="0"/>
              <a:t>Define three-tier architecture</a:t>
            </a:r>
          </a:p>
          <a:p>
            <a:r>
              <a:rPr lang="en-US" sz="2200" dirty="0" smtClean="0"/>
              <a:t>Define Model-View-Controller (MVC) architecture</a:t>
            </a: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114800"/>
            <a:ext cx="4972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JEE Architecture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Java EE platform for developing server side application using java</a:t>
            </a:r>
          </a:p>
          <a:p>
            <a:r>
              <a:rPr lang="en-US" sz="2200" dirty="0" smtClean="0"/>
              <a:t>Set of coordinated technologies that significantly reduces the cost and complexity of developing, deploying, and managing multitier, server-centric applications.</a:t>
            </a:r>
          </a:p>
          <a:p>
            <a:r>
              <a:rPr lang="en-US" sz="2200" dirty="0" smtClean="0"/>
              <a:t>Released to ease the development and make the coding simpler. </a:t>
            </a:r>
          </a:p>
          <a:p>
            <a:r>
              <a:rPr lang="en-US" sz="2200" dirty="0" smtClean="0"/>
              <a:t>Simplifies the development process through the use of Java Annotations, POJO bases programming and resource injection concepts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JEE Architecture (cont.)</a:t>
            </a:r>
          </a:p>
        </p:txBody>
      </p:sp>
      <p:pic>
        <p:nvPicPr>
          <p:cNvPr id="2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524000"/>
            <a:ext cx="7410596" cy="4572000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786"/>
            <a:ext cx="7772400" cy="72521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EE Container 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43001"/>
            <a:ext cx="8686800" cy="46482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Deployment based services:</a:t>
            </a:r>
          </a:p>
          <a:p>
            <a:pPr lvl="2"/>
            <a:r>
              <a:rPr lang="en-US" dirty="0" smtClean="0"/>
              <a:t>Persistence</a:t>
            </a:r>
          </a:p>
          <a:p>
            <a:pPr lvl="2"/>
            <a:r>
              <a:rPr lang="en-US" dirty="0" smtClean="0"/>
              <a:t>Transaction</a:t>
            </a:r>
          </a:p>
          <a:p>
            <a:pPr lvl="2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Injection</a:t>
            </a:r>
          </a:p>
          <a:p>
            <a:pPr lvl="1"/>
            <a:r>
              <a:rPr lang="en-US" dirty="0" smtClean="0"/>
              <a:t>Inherent services:</a:t>
            </a:r>
          </a:p>
          <a:p>
            <a:pPr lvl="2"/>
            <a:r>
              <a:rPr lang="en-US" dirty="0" smtClean="0"/>
              <a:t>Life-cycle</a:t>
            </a:r>
          </a:p>
          <a:p>
            <a:pPr lvl="2"/>
            <a:r>
              <a:rPr lang="en-US" dirty="0" smtClean="0"/>
              <a:t>Threading</a:t>
            </a:r>
          </a:p>
          <a:p>
            <a:pPr lvl="2"/>
            <a:r>
              <a:rPr lang="en-US" dirty="0" smtClean="0"/>
              <a:t>Remote object communication, such as RMI and </a:t>
            </a:r>
            <a:r>
              <a:rPr lang="en-US" dirty="0" smtClean="0"/>
              <a:t>CORBA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786"/>
            <a:ext cx="7772400" cy="72521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EE Container 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Vendor </a:t>
            </a:r>
            <a:r>
              <a:rPr lang="en-US" dirty="0" smtClean="0"/>
              <a:t>Specific Functionality </a:t>
            </a:r>
          </a:p>
          <a:p>
            <a:pPr lvl="2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Failover</a:t>
            </a:r>
          </a:p>
          <a:p>
            <a:pPr lvl="2"/>
            <a:r>
              <a:rPr lang="en-US" dirty="0" smtClean="0"/>
              <a:t>Load balancing</a:t>
            </a:r>
          </a:p>
          <a:p>
            <a:pPr lvl="2">
              <a:buNone/>
            </a:pPr>
            <a:endParaRPr lang="en-US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EE Container Services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4800600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API-based services:</a:t>
            </a:r>
          </a:p>
          <a:p>
            <a:pPr lvl="2"/>
            <a:r>
              <a:rPr lang="en-US" dirty="0" smtClean="0"/>
              <a:t>JDBC, JNDI</a:t>
            </a:r>
          </a:p>
          <a:p>
            <a:pPr lvl="2"/>
            <a:r>
              <a:rPr lang="en-US" dirty="0" smtClean="0"/>
              <a:t>RMI-IIOP (Internet Inter-ORB Protocol)</a:t>
            </a:r>
          </a:p>
          <a:p>
            <a:pPr lvl="2"/>
            <a:r>
              <a:rPr lang="en-US" dirty="0" err="1" smtClean="0"/>
              <a:t>JavaMail</a:t>
            </a:r>
            <a:r>
              <a:rPr lang="en-US" dirty="0" smtClean="0"/>
              <a:t> API and JAF</a:t>
            </a:r>
          </a:p>
          <a:p>
            <a:pPr lvl="2"/>
            <a:r>
              <a:rPr lang="en-US" dirty="0" smtClean="0"/>
              <a:t>Java EE Connector Architecture</a:t>
            </a:r>
          </a:p>
          <a:p>
            <a:pPr lvl="2"/>
            <a:r>
              <a:rPr lang="en-US" dirty="0" smtClean="0"/>
              <a:t>JMS API, JTA</a:t>
            </a:r>
          </a:p>
          <a:p>
            <a:pPr lvl="2"/>
            <a:r>
              <a:rPr lang="en-US" dirty="0" smtClean="0"/>
              <a:t>JAAS (Java Authentication and Authorization Service) </a:t>
            </a:r>
          </a:p>
          <a:p>
            <a:pPr lvl="2"/>
            <a:r>
              <a:rPr lang="en-US" dirty="0" smtClean="0"/>
              <a:t>Java API for XML Processing (JAXP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EE Container Services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763000" cy="4800600"/>
          </a:xfrm>
        </p:spPr>
        <p:txBody>
          <a:bodyPr>
            <a:noAutofit/>
          </a:bodyPr>
          <a:lstStyle/>
          <a:p>
            <a:pPr lvl="2"/>
            <a:r>
              <a:rPr lang="en-US" sz="2800" dirty="0" smtClean="0"/>
              <a:t>Web Services</a:t>
            </a:r>
          </a:p>
          <a:p>
            <a:pPr lvl="3"/>
            <a:r>
              <a:rPr lang="en-US" sz="2400" dirty="0" smtClean="0"/>
              <a:t>Simple Object Access Protocol (SOAP)</a:t>
            </a:r>
          </a:p>
          <a:p>
            <a:pPr lvl="3"/>
            <a:r>
              <a:rPr lang="en-US" sz="2400" dirty="0" smtClean="0"/>
              <a:t>Java API for XML Registries (JAXR)</a:t>
            </a:r>
          </a:p>
          <a:p>
            <a:pPr lvl="3"/>
            <a:r>
              <a:rPr lang="en-US" sz="2400" dirty="0" smtClean="0"/>
              <a:t>JAX-RPC</a:t>
            </a:r>
          </a:p>
          <a:p>
            <a:pPr lvl="2"/>
            <a:r>
              <a:rPr lang="en-US" sz="2800" dirty="0" smtClean="0"/>
              <a:t>JMX</a:t>
            </a:r>
          </a:p>
          <a:p>
            <a:pPr lvl="2"/>
            <a:r>
              <a:rPr lang="en-US" sz="2800" dirty="0" smtClean="0"/>
              <a:t>Timer Services</a:t>
            </a:r>
          </a:p>
          <a:p>
            <a:pPr eaLnBrk="1" hangingPunct="1"/>
            <a:endParaRPr lang="en-US" sz="2200" dirty="0" smtClean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Java EE Service Infrastructure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8768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 smtClean="0"/>
              <a:t>API-based services:</a:t>
            </a:r>
          </a:p>
          <a:p>
            <a:pPr lvl="2"/>
            <a:r>
              <a:rPr lang="en-US" dirty="0" smtClean="0"/>
              <a:t>JDBC, JNDI</a:t>
            </a:r>
          </a:p>
          <a:p>
            <a:pPr lvl="2"/>
            <a:r>
              <a:rPr lang="en-US" dirty="0" smtClean="0"/>
              <a:t>RMI-IIOP (Internet Inter-ORB Protocol)</a:t>
            </a:r>
          </a:p>
          <a:p>
            <a:pPr lvl="2"/>
            <a:r>
              <a:rPr lang="en-US" dirty="0" err="1" smtClean="0"/>
              <a:t>JavaMail</a:t>
            </a:r>
            <a:r>
              <a:rPr lang="en-US" dirty="0" smtClean="0"/>
              <a:t> API and JAF</a:t>
            </a:r>
          </a:p>
          <a:p>
            <a:pPr lvl="2"/>
            <a:r>
              <a:rPr lang="en-US" dirty="0" smtClean="0"/>
              <a:t>Java EE Connector Architecture</a:t>
            </a:r>
          </a:p>
          <a:p>
            <a:pPr lvl="2"/>
            <a:r>
              <a:rPr lang="en-US" dirty="0" smtClean="0"/>
              <a:t>JMS API, JTA</a:t>
            </a:r>
          </a:p>
          <a:p>
            <a:pPr lvl="2"/>
            <a:r>
              <a:rPr lang="en-US" dirty="0" smtClean="0"/>
              <a:t>JAAS (Java Authentication and Authorization Service) </a:t>
            </a:r>
          </a:p>
          <a:p>
            <a:pPr lvl="2"/>
            <a:r>
              <a:rPr lang="en-US" dirty="0" smtClean="0"/>
              <a:t>Java API for XML Processing (JAXP)</a:t>
            </a:r>
          </a:p>
          <a:p>
            <a:pPr lvl="2"/>
            <a:r>
              <a:rPr lang="en-US" dirty="0" smtClean="0"/>
              <a:t>Web Services</a:t>
            </a:r>
          </a:p>
          <a:p>
            <a:pPr lvl="3"/>
            <a:r>
              <a:rPr lang="en-US" dirty="0" smtClean="0"/>
              <a:t>Simple Object Access Protocol (SOAP)</a:t>
            </a:r>
          </a:p>
          <a:p>
            <a:pPr lvl="3"/>
            <a:r>
              <a:rPr lang="en-US" dirty="0" smtClean="0"/>
              <a:t>Java API for XML Registries (JAXR)</a:t>
            </a:r>
          </a:p>
          <a:p>
            <a:pPr lvl="3"/>
            <a:r>
              <a:rPr lang="en-US" dirty="0" smtClean="0"/>
              <a:t>JAX-RPC</a:t>
            </a:r>
          </a:p>
          <a:p>
            <a:pPr lvl="2"/>
            <a:r>
              <a:rPr lang="en-US" dirty="0" smtClean="0"/>
              <a:t>JMX</a:t>
            </a:r>
          </a:p>
          <a:p>
            <a:pPr lvl="2"/>
            <a:r>
              <a:rPr lang="en-US" dirty="0" smtClean="0"/>
              <a:t>Timer Services</a:t>
            </a:r>
          </a:p>
          <a:p>
            <a:pPr eaLnBrk="1" hangingPunct="1"/>
            <a:endParaRPr lang="en-US" sz="28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19175"/>
            <a:ext cx="7554913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5563</TotalTime>
  <Words>387</Words>
  <Application>Microsoft Office PowerPoint</Application>
  <PresentationFormat>On-screen Show (4:3)</PresentationFormat>
  <Paragraphs>105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1_dbi_course</vt:lpstr>
      <vt:lpstr>Talentedge slide</vt:lpstr>
      <vt:lpstr>JEE Overview</vt:lpstr>
      <vt:lpstr>Agenda</vt:lpstr>
      <vt:lpstr>JEE Architecture</vt:lpstr>
      <vt:lpstr>JEE Architecture (cont.)</vt:lpstr>
      <vt:lpstr>Java EE Container Services </vt:lpstr>
      <vt:lpstr>Java EE Container Services </vt:lpstr>
      <vt:lpstr>Java EE Container Services </vt:lpstr>
      <vt:lpstr>Java EE Container Services </vt:lpstr>
      <vt:lpstr>Java EE Service Infrastructure</vt:lpstr>
      <vt:lpstr>Java EE App Development process</vt:lpstr>
      <vt:lpstr>MVC application Overview</vt:lpstr>
      <vt:lpstr>MVC Architecture</vt:lpstr>
      <vt:lpstr>Benefits of MVC</vt:lpstr>
      <vt:lpstr>Benefits of MVC</vt:lpstr>
      <vt:lpstr>Drawback of MVC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293</cp:revision>
  <dcterms:created xsi:type="dcterms:W3CDTF">1601-01-01T00:00:00Z</dcterms:created>
  <dcterms:modified xsi:type="dcterms:W3CDTF">2014-08-09T09:43:14Z</dcterms:modified>
</cp:coreProperties>
</file>