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79" r:id="rId2"/>
  </p:sldMasterIdLst>
  <p:notesMasterIdLst>
    <p:notesMasterId r:id="rId20"/>
  </p:notesMasterIdLst>
  <p:handoutMasterIdLst>
    <p:handoutMasterId r:id="rId21"/>
  </p:handoutMasterIdLst>
  <p:sldIdLst>
    <p:sldId id="413" r:id="rId3"/>
    <p:sldId id="530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45" r:id="rId1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00"/>
    <a:srgbClr val="0000FF"/>
    <a:srgbClr val="996633"/>
    <a:srgbClr val="9900CC"/>
    <a:srgbClr val="FFFF99"/>
    <a:srgbClr val="009999"/>
    <a:srgbClr val="FFCCCC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07" autoAdjust="0"/>
  </p:normalViewPr>
  <p:slideViewPr>
    <p:cSldViewPr>
      <p:cViewPr>
        <p:scale>
          <a:sx n="60" d="100"/>
          <a:sy n="60" d="100"/>
        </p:scale>
        <p:origin x="-1644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FEA311-6785-483B-9D25-487CA9DD2A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6183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6A8CA9-570D-4DF8-8B7B-B28A9AF5A9A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17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838200" y="1981200"/>
            <a:ext cx="7239000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4453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0510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282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F39A-FA7E-4548-804A-D62F5EFD64F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06941-271F-4CC3-94B3-8AFF35335C3E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5FEC-10EC-42D4-9066-90D37519EFC2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6EC8-7F58-42DF-98CE-2E60248DCB8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3C9F-B090-48B3-A165-845737D6500F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0675-C3EE-4E27-AA3E-7F6A304ECE70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F0C1E-05AC-4870-ACD1-86C39F63D0CD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CC52-B979-45F7-925B-6CF1A451A895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5E6A-11AF-4942-B240-818CA81F51E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295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sz="4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7675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E51A-B7F9-4580-9DB0-C086277B8F6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D6603-D588-453B-9FF3-E5426F58BF2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E2E9-C3A4-43B7-9C75-3500A2F76EB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0542177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88607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67350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6952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371119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461098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51230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EF"/>
            </a:gs>
            <a:gs pos="100000">
              <a:srgbClr val="FFFFD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7239000" cy="8382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0488" tIns="44450" rIns="90488" bIns="4445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lowchart: Process 3"/>
          <p:cNvSpPr/>
          <p:nvPr userDrawn="1"/>
        </p:nvSpPr>
        <p:spPr bwMode="auto">
          <a:xfrm>
            <a:off x="0" y="6400800"/>
            <a:ext cx="9144000" cy="228600"/>
          </a:xfrm>
          <a:prstGeom prst="flowChartProcess">
            <a:avLst/>
          </a:prstGeom>
          <a:solidFill>
            <a:srgbClr val="CC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buFont typeface="Arial" pitchFamily="34" charset="0"/>
              <a:buNone/>
              <a:defRPr/>
            </a:pPr>
            <a:endParaRPr lang="en-IN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0" u="sng" cap="none" spc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pPr>
              <a:defRPr/>
            </a:pPr>
            <a:fld id="{CD4B7E74-A5DC-4D71-BF2F-C8B3FC996A84}" type="datetime1">
              <a:rPr lang="en-IN" b="1" smtClean="0">
                <a:solidFill>
                  <a:srgbClr val="333399"/>
                </a:solidFill>
              </a:rPr>
              <a:pPr>
                <a:defRPr/>
              </a:pPr>
              <a:t>09-08-2014</a:t>
            </a:fld>
            <a:endParaRPr lang="en-CA" b="1">
              <a:solidFill>
                <a:srgbClr val="333399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66800" y="2895600"/>
            <a:ext cx="7086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Scripting Element in JSP</a:t>
            </a:r>
            <a:br>
              <a:rPr kumimoji="0" lang="en-US" sz="32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endParaRPr kumimoji="0" lang="en-US" sz="3200" b="1" i="0" u="sng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JSP </a:t>
            </a:r>
            <a:r>
              <a:rPr lang="en-US" dirty="0" err="1" smtClean="0"/>
              <a:t>Scriptlets</a:t>
            </a:r>
            <a:r>
              <a:rPr lang="en-US" dirty="0" smtClean="0"/>
              <a:t> example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059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&lt;!DOCTYPE </a:t>
            </a:r>
            <a:r>
              <a:rPr lang="en-US" sz="2000" dirty="0" smtClean="0"/>
              <a:t>…&gt;&lt;</a:t>
            </a:r>
            <a:r>
              <a:rPr lang="en-US" sz="2000" dirty="0" smtClean="0"/>
              <a:t>HTML</a:t>
            </a:r>
            <a:r>
              <a:rPr lang="en-US" sz="2000" dirty="0" smtClean="0"/>
              <a:t>&gt;&lt;</a:t>
            </a:r>
            <a:r>
              <a:rPr lang="en-US" sz="2000" dirty="0" smtClean="0"/>
              <a:t>HEAD</a:t>
            </a:r>
            <a:r>
              <a:rPr lang="en-US" sz="2000" dirty="0" smtClean="0"/>
              <a:t>&gt;&lt;</a:t>
            </a:r>
            <a:r>
              <a:rPr lang="en-US" sz="2000" dirty="0" smtClean="0"/>
              <a:t>TITLE&gt;Color Testing&lt;/TITLE</a:t>
            </a:r>
            <a:r>
              <a:rPr lang="en-US" sz="2000" dirty="0" smtClean="0"/>
              <a:t>&gt;&lt;/</a:t>
            </a:r>
            <a:r>
              <a:rPr lang="en-US" sz="2000" dirty="0" smtClean="0"/>
              <a:t>HEAD&gt;</a:t>
            </a:r>
          </a:p>
          <a:p>
            <a:pPr>
              <a:buNone/>
            </a:pPr>
            <a:r>
              <a:rPr lang="en-US" sz="2000" dirty="0" smtClean="0"/>
              <a:t>&lt;%</a:t>
            </a:r>
          </a:p>
          <a:p>
            <a:pPr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bgColor</a:t>
            </a:r>
            <a:r>
              <a:rPr lang="en-US" sz="2000" dirty="0" smtClean="0"/>
              <a:t> = </a:t>
            </a:r>
            <a:r>
              <a:rPr lang="en-US" sz="2000" dirty="0" err="1" smtClean="0"/>
              <a:t>request.getParameter</a:t>
            </a:r>
            <a:r>
              <a:rPr lang="en-US" sz="2000" dirty="0" smtClean="0"/>
              <a:t>("</a:t>
            </a:r>
            <a:r>
              <a:rPr lang="en-US" sz="2000" dirty="0" err="1" smtClean="0"/>
              <a:t>bgColor</a:t>
            </a:r>
            <a:r>
              <a:rPr lang="en-US" sz="2000" dirty="0" smtClean="0"/>
              <a:t>");</a:t>
            </a:r>
          </a:p>
          <a:p>
            <a:pPr>
              <a:buNone/>
            </a:pPr>
            <a:r>
              <a:rPr lang="en-US" sz="2000" dirty="0" smtClean="0"/>
              <a:t>if ((</a:t>
            </a:r>
            <a:r>
              <a:rPr lang="en-US" sz="2000" dirty="0" err="1" smtClean="0"/>
              <a:t>bgColor</a:t>
            </a:r>
            <a:r>
              <a:rPr lang="en-US" sz="2000" dirty="0" smtClean="0"/>
              <a:t> == null)||(</a:t>
            </a:r>
            <a:r>
              <a:rPr lang="en-US" sz="2000" dirty="0" err="1" smtClean="0"/>
              <a:t>bgColor.trim</a:t>
            </a:r>
            <a:r>
              <a:rPr lang="en-US" sz="2000" dirty="0" smtClean="0"/>
              <a:t>().equals(""))){</a:t>
            </a:r>
          </a:p>
          <a:p>
            <a:pPr>
              <a:buNone/>
            </a:pPr>
            <a:r>
              <a:rPr lang="en-US" sz="2000" dirty="0" err="1" smtClean="0"/>
              <a:t>bgColor</a:t>
            </a:r>
            <a:r>
              <a:rPr lang="en-US" sz="2000" dirty="0" smtClean="0"/>
              <a:t> = "WHITE";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%&gt;</a:t>
            </a:r>
          </a:p>
          <a:p>
            <a:pPr>
              <a:buNone/>
            </a:pPr>
            <a:r>
              <a:rPr lang="en-US" sz="2000" dirty="0" smtClean="0"/>
              <a:t>&lt;BODY BGCOLOR="&lt;%= </a:t>
            </a:r>
            <a:r>
              <a:rPr lang="en-US" sz="2000" dirty="0" err="1" smtClean="0"/>
              <a:t>bgColor</a:t>
            </a:r>
            <a:r>
              <a:rPr lang="en-US" sz="2000" dirty="0" smtClean="0"/>
              <a:t> %&gt;"&gt;</a:t>
            </a:r>
          </a:p>
          <a:p>
            <a:pPr>
              <a:buNone/>
            </a:pPr>
            <a:r>
              <a:rPr lang="en-US" sz="2000" dirty="0" smtClean="0"/>
              <a:t>&lt;H2 ALIGN="CENTER"&gt;Testing a Background of</a:t>
            </a:r>
          </a:p>
          <a:p>
            <a:pPr>
              <a:buNone/>
            </a:pPr>
            <a:r>
              <a:rPr lang="en-US" sz="2000" dirty="0" smtClean="0"/>
              <a:t>"&lt;%= </a:t>
            </a:r>
            <a:r>
              <a:rPr lang="en-US" sz="2000" dirty="0" err="1" smtClean="0"/>
              <a:t>bgColor</a:t>
            </a:r>
            <a:r>
              <a:rPr lang="en-US" sz="2000" dirty="0" smtClean="0"/>
              <a:t> %&gt;"&lt;/H2&gt;</a:t>
            </a:r>
          </a:p>
          <a:p>
            <a:pPr>
              <a:buNone/>
            </a:pPr>
            <a:r>
              <a:rPr lang="en-US" sz="2000" dirty="0" smtClean="0"/>
              <a:t>&lt;/BODY&gt;&lt;/HTML&gt;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77851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Scriptlets</a:t>
            </a:r>
            <a:r>
              <a:rPr lang="en-US" dirty="0" smtClean="0"/>
              <a:t> with condition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Point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err="1" smtClean="0"/>
              <a:t>Scriplets</a:t>
            </a:r>
            <a:r>
              <a:rPr lang="en-US" sz="1800" dirty="0" smtClean="0"/>
              <a:t> are inserted into </a:t>
            </a:r>
            <a:r>
              <a:rPr lang="en-US" sz="1800" dirty="0" err="1" smtClean="0"/>
              <a:t>servlet</a:t>
            </a:r>
            <a:r>
              <a:rPr lang="en-US" sz="1800" dirty="0" smtClean="0"/>
              <a:t> exactly as written</a:t>
            </a:r>
          </a:p>
          <a:p>
            <a:pPr lvl="1"/>
            <a:r>
              <a:rPr lang="en-US" sz="1800" dirty="0" smtClean="0"/>
              <a:t> Need not be complete Java expressions</a:t>
            </a:r>
          </a:p>
          <a:p>
            <a:pPr lvl="1"/>
            <a:r>
              <a:rPr lang="en-US" sz="1800" dirty="0" smtClean="0"/>
              <a:t> Complete expressions are usually clearer and easier to maintain, however</a:t>
            </a:r>
          </a:p>
          <a:p>
            <a:pPr>
              <a:buNone/>
            </a:pPr>
            <a:r>
              <a:rPr lang="en-US" sz="1800" b="1" dirty="0" smtClean="0"/>
              <a:t>Example</a:t>
            </a:r>
          </a:p>
          <a:p>
            <a:pPr>
              <a:buNone/>
            </a:pPr>
            <a:r>
              <a:rPr lang="en-US" sz="1800" dirty="0" smtClean="0"/>
              <a:t> &lt;% if (</a:t>
            </a:r>
            <a:r>
              <a:rPr lang="en-US" sz="1800" dirty="0" err="1" smtClean="0"/>
              <a:t>Math.random</a:t>
            </a:r>
            <a:r>
              <a:rPr lang="en-US" sz="1800" dirty="0" smtClean="0"/>
              <a:t>() &lt; 0.5) { %&gt;</a:t>
            </a:r>
          </a:p>
          <a:p>
            <a:pPr>
              <a:buNone/>
            </a:pPr>
            <a:r>
              <a:rPr lang="en-US" sz="1800" dirty="0" smtClean="0"/>
              <a:t>Have a &lt;B&gt;nice&lt;/B&gt; day!</a:t>
            </a:r>
          </a:p>
          <a:p>
            <a:pPr>
              <a:buNone/>
            </a:pPr>
            <a:r>
              <a:rPr lang="en-US" sz="1800" dirty="0" smtClean="0"/>
              <a:t>&lt;% } else { %&gt;</a:t>
            </a:r>
          </a:p>
          <a:p>
            <a:pPr>
              <a:buNone/>
            </a:pPr>
            <a:r>
              <a:rPr lang="en-US" sz="1800" dirty="0" smtClean="0"/>
              <a:t>Have a &lt;B&gt;lousy&lt;/B&gt; day!</a:t>
            </a:r>
          </a:p>
          <a:p>
            <a:pPr>
              <a:buNone/>
            </a:pPr>
            <a:r>
              <a:rPr lang="en-US" sz="1800" dirty="0" smtClean="0"/>
              <a:t>&lt;% } </a:t>
            </a:r>
            <a:r>
              <a:rPr lang="en-US" sz="1800" dirty="0" smtClean="0"/>
              <a:t>%&gt;</a:t>
            </a:r>
            <a:endParaRPr lang="en-US" sz="1800" dirty="0" smtClean="0"/>
          </a:p>
        </p:txBody>
      </p:sp>
      <p:sp>
        <p:nvSpPr>
          <p:cNvPr id="6" name="Content Placeholder 74"/>
          <p:cNvSpPr txBox="1">
            <a:spLocks/>
          </p:cNvSpPr>
          <p:nvPr/>
        </p:nvSpPr>
        <p:spPr bwMode="auto">
          <a:xfrm>
            <a:off x="4876800" y="2895600"/>
            <a:ext cx="3657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Representative result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Math.random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&lt; 0.5)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("Have a &lt;B&gt;nice&lt;/B&gt; day!");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else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out.println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("Have a &lt;B&gt;lousy&lt;/B&gt; day!");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JSP </a:t>
            </a:r>
            <a:r>
              <a:rPr lang="en-US" dirty="0" err="1" smtClean="0"/>
              <a:t>Declarartions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381000" y="609600"/>
            <a:ext cx="8382000" cy="5059363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Format-</a:t>
            </a:r>
            <a:r>
              <a:rPr lang="en-US" sz="2000" dirty="0" smtClean="0"/>
              <a:t> </a:t>
            </a:r>
            <a:r>
              <a:rPr lang="en-US" sz="2000" dirty="0" smtClean="0"/>
              <a:t>&lt;%! Java Code %&gt;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Result-</a:t>
            </a:r>
            <a:r>
              <a:rPr lang="en-US" dirty="0" smtClean="0"/>
              <a:t> </a:t>
            </a:r>
            <a:r>
              <a:rPr lang="en-US" sz="2000" dirty="0" smtClean="0"/>
              <a:t>Code is inserted verbatim into </a:t>
            </a:r>
            <a:r>
              <a:rPr lang="en-US" sz="2000" dirty="0" err="1" smtClean="0"/>
              <a:t>servlet's</a:t>
            </a:r>
            <a:r>
              <a:rPr lang="en-US" sz="2000" dirty="0" smtClean="0"/>
              <a:t> class </a:t>
            </a:r>
            <a:r>
              <a:rPr lang="en-US" sz="2000" dirty="0" err="1" smtClean="0"/>
              <a:t>definition,outside</a:t>
            </a:r>
            <a:r>
              <a:rPr lang="en-US" sz="2000" dirty="0" smtClean="0"/>
              <a:t> of any existing methods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Examples</a:t>
            </a:r>
          </a:p>
          <a:p>
            <a:pPr>
              <a:buNone/>
            </a:pPr>
            <a:r>
              <a:rPr lang="en-US" sz="2200" dirty="0" smtClean="0"/>
              <a:t> </a:t>
            </a:r>
            <a:r>
              <a:rPr lang="en-US" sz="2000" dirty="0" smtClean="0"/>
              <a:t>&lt;%! private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someField</a:t>
            </a:r>
            <a:r>
              <a:rPr lang="en-US" sz="2000" dirty="0" smtClean="0"/>
              <a:t> = 5; %&gt;</a:t>
            </a:r>
          </a:p>
          <a:p>
            <a:pPr>
              <a:buNone/>
            </a:pPr>
            <a:r>
              <a:rPr lang="en-US" sz="2000" dirty="0" smtClean="0"/>
              <a:t> &lt;%! private void </a:t>
            </a:r>
            <a:r>
              <a:rPr lang="en-US" sz="2000" dirty="0" err="1" smtClean="0"/>
              <a:t>someMethod</a:t>
            </a:r>
            <a:r>
              <a:rPr lang="en-US" sz="2000" dirty="0" smtClean="0"/>
              <a:t>(...) {...} %&gt;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Design consideration</a:t>
            </a:r>
          </a:p>
          <a:p>
            <a:pPr>
              <a:buNone/>
            </a:pPr>
            <a:r>
              <a:rPr lang="en-US" sz="2200" dirty="0" smtClean="0"/>
              <a:t>	 </a:t>
            </a:r>
            <a:r>
              <a:rPr lang="en-US" sz="2000" dirty="0" smtClean="0"/>
              <a:t>Fields are clearly useful. For methods, it is usually better to define the method in a separate Java class.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XML-compatible syntax</a:t>
            </a:r>
          </a:p>
          <a:p>
            <a:pPr>
              <a:buNone/>
            </a:pPr>
            <a:r>
              <a:rPr lang="en-US" sz="2200" dirty="0" smtClean="0"/>
              <a:t> </a:t>
            </a:r>
            <a:r>
              <a:rPr lang="en-US" sz="2000" dirty="0" smtClean="0"/>
              <a:t>&lt;</a:t>
            </a:r>
            <a:r>
              <a:rPr lang="en-US" sz="2000" dirty="0" err="1" smtClean="0"/>
              <a:t>jsp:declaration</a:t>
            </a:r>
            <a:r>
              <a:rPr lang="en-US" sz="2000" dirty="0" smtClean="0"/>
              <a:t>&gt;Java Code&lt;/</a:t>
            </a:r>
            <a:r>
              <a:rPr lang="en-US" sz="2000" dirty="0" err="1" smtClean="0"/>
              <a:t>jsp:declaration</a:t>
            </a:r>
            <a:r>
              <a:rPr lang="en-US" sz="2000" dirty="0" smtClean="0"/>
              <a:t>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JSP declarations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&lt;H1&gt;Some Heading&lt;/H1&gt;</a:t>
            </a:r>
          </a:p>
          <a:p>
            <a:pPr>
              <a:buNone/>
            </a:pPr>
            <a:r>
              <a:rPr lang="en-US" sz="2200" dirty="0" smtClean="0"/>
              <a:t>&lt;%!</a:t>
            </a:r>
          </a:p>
          <a:p>
            <a:pPr>
              <a:buNone/>
            </a:pPr>
            <a:r>
              <a:rPr lang="en-US" sz="2200" dirty="0" smtClean="0"/>
              <a:t>private String </a:t>
            </a:r>
            <a:r>
              <a:rPr lang="en-US" sz="2200" dirty="0" err="1" smtClean="0"/>
              <a:t>randomHeading</a:t>
            </a:r>
            <a:r>
              <a:rPr lang="en-US" sz="2200" dirty="0" smtClean="0"/>
              <a:t>() {</a:t>
            </a:r>
          </a:p>
          <a:p>
            <a:pPr>
              <a:buNone/>
            </a:pPr>
            <a:r>
              <a:rPr lang="en-US" sz="2200" dirty="0" smtClean="0"/>
              <a:t>return("&lt;H2&gt;" + </a:t>
            </a:r>
            <a:r>
              <a:rPr lang="en-US" sz="2200" dirty="0" err="1" smtClean="0"/>
              <a:t>Math.random</a:t>
            </a:r>
            <a:r>
              <a:rPr lang="en-US" sz="2200" dirty="0" smtClean="0"/>
              <a:t>() + "&lt;/H2&gt;");</a:t>
            </a:r>
          </a:p>
          <a:p>
            <a:pPr>
              <a:buNone/>
            </a:pPr>
            <a:r>
              <a:rPr lang="en-US" sz="2200" dirty="0" smtClean="0"/>
              <a:t>}</a:t>
            </a:r>
          </a:p>
          <a:p>
            <a:pPr>
              <a:buNone/>
            </a:pPr>
            <a:r>
              <a:rPr lang="en-US" sz="2200" dirty="0" smtClean="0"/>
              <a:t>%&gt;</a:t>
            </a:r>
          </a:p>
          <a:p>
            <a:pPr>
              <a:buNone/>
            </a:pPr>
            <a:r>
              <a:rPr lang="en-US" sz="2200" dirty="0" smtClean="0"/>
              <a:t>&lt;%= </a:t>
            </a:r>
            <a:r>
              <a:rPr lang="en-US" sz="2200" dirty="0" err="1" smtClean="0"/>
              <a:t>randomHeading</a:t>
            </a:r>
            <a:r>
              <a:rPr lang="en-US" sz="2200" dirty="0" smtClean="0"/>
              <a:t>() %&gt;</a:t>
            </a:r>
          </a:p>
          <a:p>
            <a:pPr>
              <a:buNone/>
            </a:pPr>
            <a:r>
              <a:rPr lang="en-US" sz="2200" dirty="0" smtClean="0"/>
              <a:t> (Alternative: make </a:t>
            </a:r>
            <a:r>
              <a:rPr lang="en-US" sz="2200" dirty="0" err="1" smtClean="0"/>
              <a:t>randomHeading</a:t>
            </a:r>
            <a:r>
              <a:rPr lang="en-US" sz="2200" dirty="0" smtClean="0"/>
              <a:t> a</a:t>
            </a:r>
          </a:p>
          <a:p>
            <a:pPr>
              <a:buNone/>
            </a:pPr>
            <a:r>
              <a:rPr lang="en-US" sz="2200" dirty="0" smtClean="0"/>
              <a:t>static method in a separate Java class)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Using </a:t>
            </a:r>
            <a:r>
              <a:rPr lang="en-US" dirty="0" err="1" smtClean="0"/>
              <a:t>jspInit</a:t>
            </a:r>
            <a:r>
              <a:rPr lang="en-US" dirty="0" smtClean="0"/>
              <a:t> and </a:t>
            </a:r>
            <a:r>
              <a:rPr lang="en-US" dirty="0" err="1" smtClean="0"/>
              <a:t>jspDestroy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JSP pages, like regular </a:t>
            </a:r>
            <a:r>
              <a:rPr lang="en-US" sz="2200" b="1" dirty="0" err="1" smtClean="0"/>
              <a:t>servlets</a:t>
            </a:r>
            <a:r>
              <a:rPr lang="en-US" sz="2200" b="1" dirty="0" smtClean="0"/>
              <a:t>, sometimes want to use init and destroy</a:t>
            </a:r>
          </a:p>
          <a:p>
            <a:r>
              <a:rPr lang="en-US" sz="2200" b="1" dirty="0" smtClean="0"/>
              <a:t>Problem: the </a:t>
            </a:r>
            <a:r>
              <a:rPr lang="en-US" sz="2200" b="1" dirty="0" err="1" smtClean="0"/>
              <a:t>servlet</a:t>
            </a:r>
            <a:r>
              <a:rPr lang="en-US" sz="2200" b="1" dirty="0" smtClean="0"/>
              <a:t> that gets built from the JSP page might already use init and destroy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Overriding them would cause problems.</a:t>
            </a:r>
          </a:p>
          <a:p>
            <a:pPr lvl="1"/>
            <a:r>
              <a:rPr lang="en-US" sz="2000" dirty="0" smtClean="0"/>
              <a:t> Thus, it is illegal to use JSP declarations to declare init or destroy</a:t>
            </a:r>
          </a:p>
          <a:p>
            <a:r>
              <a:rPr lang="en-US" sz="2200" b="1" dirty="0" smtClean="0"/>
              <a:t>Solution: use </a:t>
            </a:r>
            <a:r>
              <a:rPr lang="en-US" sz="2200" b="1" dirty="0" err="1" smtClean="0"/>
              <a:t>jspInit</a:t>
            </a:r>
            <a:r>
              <a:rPr lang="en-US" sz="2200" b="1" dirty="0" smtClean="0"/>
              <a:t> and </a:t>
            </a:r>
            <a:r>
              <a:rPr lang="en-US" sz="2200" b="1" dirty="0" err="1" smtClean="0"/>
              <a:t>jspDestroy</a:t>
            </a:r>
            <a:r>
              <a:rPr lang="en-US" sz="2200" b="1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The auto-generated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is guaranteed to call these methods from init and destroy, but the standard versions of </a:t>
            </a:r>
            <a:r>
              <a:rPr lang="en-US" sz="2000" dirty="0" err="1" smtClean="0"/>
              <a:t>jspInit</a:t>
            </a:r>
            <a:r>
              <a:rPr lang="en-US" sz="2000" dirty="0" smtClean="0"/>
              <a:t> and </a:t>
            </a:r>
            <a:r>
              <a:rPr lang="en-US" sz="2000" dirty="0" err="1" smtClean="0"/>
              <a:t>jspDestroy</a:t>
            </a:r>
            <a:r>
              <a:rPr lang="en-US" sz="2000" dirty="0" smtClean="0"/>
              <a:t> are empty (placeholders for you to override).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Predefined variable in Declarations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Problem</a:t>
            </a:r>
          </a:p>
          <a:p>
            <a:r>
              <a:rPr lang="en-US" sz="2000" dirty="0" smtClean="0"/>
              <a:t> The predefined variables (request, response, out, session, etc.) are </a:t>
            </a:r>
            <a:r>
              <a:rPr lang="en-US" sz="2000" i="1" dirty="0" smtClean="0"/>
              <a:t>local to the _</a:t>
            </a:r>
            <a:r>
              <a:rPr lang="en-US" sz="2000" i="1" dirty="0" err="1" smtClean="0"/>
              <a:t>jspService</a:t>
            </a:r>
            <a:r>
              <a:rPr lang="en-US" sz="2000" i="1" dirty="0" smtClean="0"/>
              <a:t> method. Thus, they are </a:t>
            </a:r>
            <a:r>
              <a:rPr lang="en-US" sz="2000" dirty="0" smtClean="0"/>
              <a:t>not available to methods defined by JSP declarations or to methods in helper classes. What can you do about this?</a:t>
            </a:r>
          </a:p>
          <a:p>
            <a:r>
              <a:rPr lang="en-US" sz="2000" b="1" dirty="0" smtClean="0"/>
              <a:t>Solution: pass them as arguments. E.g.</a:t>
            </a:r>
          </a:p>
          <a:p>
            <a:pPr>
              <a:buNone/>
            </a:pPr>
            <a:r>
              <a:rPr lang="en-US" sz="2000" dirty="0" smtClean="0"/>
              <a:t>&lt;%!private </a:t>
            </a:r>
            <a:r>
              <a:rPr lang="en-US" sz="2000" dirty="0" smtClean="0"/>
              <a:t>void </a:t>
            </a:r>
            <a:r>
              <a:rPr lang="en-US" sz="2000" dirty="0" err="1" smtClean="0"/>
              <a:t>someMethod</a:t>
            </a:r>
            <a:r>
              <a:rPr lang="en-US" sz="2000" dirty="0" smtClean="0"/>
              <a:t>(</a:t>
            </a:r>
            <a:r>
              <a:rPr lang="en-US" sz="2000" dirty="0" err="1" smtClean="0"/>
              <a:t>HttpSession</a:t>
            </a:r>
            <a:r>
              <a:rPr lang="en-US" sz="2000" dirty="0" smtClean="0"/>
              <a:t> s) {</a:t>
            </a:r>
          </a:p>
          <a:p>
            <a:pPr>
              <a:buNone/>
            </a:pPr>
            <a:r>
              <a:rPr lang="en-US" sz="2000" dirty="0" err="1" smtClean="0"/>
              <a:t>doSomethingWith</a:t>
            </a:r>
            <a:r>
              <a:rPr lang="en-US" sz="2000" dirty="0" smtClean="0"/>
              <a:t>(s);</a:t>
            </a:r>
          </a:p>
          <a:p>
            <a:pPr>
              <a:buNone/>
            </a:pPr>
            <a:r>
              <a:rPr lang="en-US" sz="2000" dirty="0" smtClean="0"/>
              <a:t>}%&gt;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&lt;% </a:t>
            </a:r>
            <a:r>
              <a:rPr lang="en-US" sz="2000" dirty="0" err="1" smtClean="0"/>
              <a:t>someMethod</a:t>
            </a:r>
            <a:r>
              <a:rPr lang="en-US" sz="2000" dirty="0" smtClean="0"/>
              <a:t>(session); %&gt;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b="1" dirty="0" smtClean="0"/>
              <a:t>Note that the </a:t>
            </a:r>
            <a:r>
              <a:rPr lang="en-US" sz="2000" b="1" dirty="0" err="1" smtClean="0"/>
              <a:t>println</a:t>
            </a:r>
            <a:r>
              <a:rPr lang="en-US" sz="2000" b="1" dirty="0" smtClean="0"/>
              <a:t> method of </a:t>
            </a:r>
            <a:r>
              <a:rPr lang="en-US" sz="2000" b="1" dirty="0" err="1" smtClean="0"/>
              <a:t>JspWriter</a:t>
            </a:r>
            <a:r>
              <a:rPr lang="en-US" sz="2000" b="1" dirty="0" smtClean="0"/>
              <a:t> throws </a:t>
            </a:r>
            <a:r>
              <a:rPr lang="en-US" sz="2000" b="1" dirty="0" err="1" smtClean="0"/>
              <a:t>IOException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 Use “throws </a:t>
            </a:r>
            <a:r>
              <a:rPr lang="en-US" sz="2000" dirty="0" err="1" smtClean="0"/>
              <a:t>IOException</a:t>
            </a:r>
            <a:r>
              <a:rPr lang="en-US" sz="2000" dirty="0" smtClean="0"/>
              <a:t>” for methods that use </a:t>
            </a:r>
            <a:r>
              <a:rPr lang="en-US" sz="2000" dirty="0" err="1" smtClean="0"/>
              <a:t>println</a:t>
            </a:r>
            <a:endParaRPr lang="en-US" sz="20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89037"/>
            <a:ext cx="8382000" cy="50593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JSP Expressions</a:t>
            </a:r>
          </a:p>
          <a:p>
            <a:pPr lvl="1"/>
            <a:r>
              <a:rPr lang="en-US" sz="2000" dirty="0" smtClean="0"/>
              <a:t> Format: &lt;%= expression %&gt;</a:t>
            </a:r>
          </a:p>
          <a:p>
            <a:pPr lvl="1"/>
            <a:r>
              <a:rPr lang="en-US" sz="2000" dirty="0" smtClean="0"/>
              <a:t> Wrapped in </a:t>
            </a:r>
            <a:r>
              <a:rPr lang="en-US" sz="2000" dirty="0" err="1" smtClean="0"/>
              <a:t>out.print</a:t>
            </a:r>
            <a:r>
              <a:rPr lang="en-US" sz="2000" dirty="0" smtClean="0"/>
              <a:t> and inserted into _</a:t>
            </a:r>
            <a:r>
              <a:rPr lang="en-US" sz="2000" dirty="0" err="1" smtClean="0"/>
              <a:t>jspService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JSP </a:t>
            </a:r>
            <a:r>
              <a:rPr lang="en-US" sz="2000" b="1" dirty="0" err="1" smtClean="0"/>
              <a:t>Scriptlets</a:t>
            </a:r>
            <a:endParaRPr lang="en-US" sz="2000" b="1" dirty="0" smtClean="0"/>
          </a:p>
          <a:p>
            <a:pPr lvl="1"/>
            <a:r>
              <a:rPr lang="en-US" sz="2000" dirty="0" smtClean="0"/>
              <a:t> Format: &lt;% code %&gt;</a:t>
            </a:r>
          </a:p>
          <a:p>
            <a:pPr lvl="1"/>
            <a:r>
              <a:rPr lang="en-US" sz="2000" dirty="0" smtClean="0"/>
              <a:t> Inserted verbatim into the </a:t>
            </a:r>
            <a:r>
              <a:rPr lang="en-US" sz="2000" dirty="0" err="1" smtClean="0"/>
              <a:t>servlet’s</a:t>
            </a:r>
            <a:r>
              <a:rPr lang="en-US" sz="2000" dirty="0" smtClean="0"/>
              <a:t> _</a:t>
            </a:r>
            <a:r>
              <a:rPr lang="en-US" sz="2000" dirty="0" err="1" smtClean="0"/>
              <a:t>jspService</a:t>
            </a:r>
            <a:r>
              <a:rPr lang="en-US" sz="2000" dirty="0" smtClean="0"/>
              <a:t> method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JSP Declarations</a:t>
            </a:r>
          </a:p>
          <a:p>
            <a:pPr lvl="1"/>
            <a:r>
              <a:rPr lang="en-US" sz="2000" dirty="0" smtClean="0"/>
              <a:t> Format: &lt;%! code %&gt;</a:t>
            </a:r>
          </a:p>
          <a:p>
            <a:pPr lvl="1"/>
            <a:r>
              <a:rPr lang="en-US" sz="2000" dirty="0" smtClean="0"/>
              <a:t> Inserted verbatim into the body of the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class</a:t>
            </a:r>
          </a:p>
          <a:p>
            <a:endParaRPr lang="en-US" sz="20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89037"/>
            <a:ext cx="8382000" cy="50593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Predefined </a:t>
            </a:r>
            <a:r>
              <a:rPr lang="en-US" sz="2000" b="1" dirty="0" smtClean="0"/>
              <a:t>variables</a:t>
            </a:r>
          </a:p>
          <a:p>
            <a:pPr lvl="1"/>
            <a:r>
              <a:rPr lang="en-US" sz="2000" dirty="0" smtClean="0"/>
              <a:t> request, response, out, session, application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Limit the Java code that is directly in page</a:t>
            </a:r>
          </a:p>
          <a:p>
            <a:pPr lvl="1"/>
            <a:r>
              <a:rPr lang="en-US" sz="2000" dirty="0" smtClean="0"/>
              <a:t> Use helper classes, beans,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/JSP combo (MVC),</a:t>
            </a:r>
          </a:p>
          <a:p>
            <a:pPr lvl="1"/>
            <a:r>
              <a:rPr lang="en-US" sz="2000" dirty="0" smtClean="0"/>
              <a:t>JSP expression language, custom tags</a:t>
            </a:r>
          </a:p>
        </p:txBody>
      </p:sp>
      <p:pic>
        <p:nvPicPr>
          <p:cNvPr id="4" name="Picture 3" descr="Duke-Summary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733800"/>
            <a:ext cx="2438400" cy="175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Static v/s dynamic text</a:t>
            </a:r>
          </a:p>
          <a:p>
            <a:pPr lvl="0"/>
            <a:r>
              <a:rPr lang="en-US" sz="2200" dirty="0" smtClean="0"/>
              <a:t>Directives</a:t>
            </a:r>
          </a:p>
          <a:p>
            <a:pPr lvl="0"/>
            <a:r>
              <a:rPr lang="en-US" sz="2200" dirty="0" smtClean="0"/>
              <a:t>JSP </a:t>
            </a:r>
            <a:r>
              <a:rPr lang="en-US" sz="2200" dirty="0" err="1" smtClean="0"/>
              <a:t>Scriptlets</a:t>
            </a:r>
            <a:endParaRPr lang="en-US" sz="2200" dirty="0" smtClean="0"/>
          </a:p>
          <a:p>
            <a:pPr lvl="0"/>
            <a:r>
              <a:rPr lang="en-US" sz="2200" dirty="0" smtClean="0"/>
              <a:t>JSP declarations</a:t>
            </a:r>
          </a:p>
          <a:p>
            <a:pPr lvl="0"/>
            <a:r>
              <a:rPr lang="en-US" sz="2200" dirty="0" smtClean="0"/>
              <a:t>Expression</a:t>
            </a:r>
          </a:p>
          <a:p>
            <a:pPr lvl="0"/>
            <a:r>
              <a:rPr lang="en-US" sz="2200" dirty="0" smtClean="0"/>
              <a:t>Action</a:t>
            </a:r>
          </a:p>
          <a:p>
            <a:pPr lvl="0">
              <a:buNone/>
            </a:pPr>
            <a:endParaRPr lang="en-US" sz="2200" dirty="0"/>
          </a:p>
        </p:txBody>
      </p:sp>
      <p:pic>
        <p:nvPicPr>
          <p:cNvPr id="4" name="Picture 4" descr="Duke-with-Dar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5466" y="4495800"/>
            <a:ext cx="408418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Static v/s Dynamic Text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JSP is an html or </a:t>
            </a:r>
            <a:r>
              <a:rPr lang="en-US" sz="2200" dirty="0" err="1" smtClean="0"/>
              <a:t>xhtml</a:t>
            </a:r>
            <a:r>
              <a:rPr lang="en-US" sz="2200" dirty="0" smtClean="0"/>
              <a:t> page which contains some server side scripting</a:t>
            </a:r>
          </a:p>
          <a:p>
            <a:r>
              <a:rPr lang="en-US" sz="2200" dirty="0" smtClean="0"/>
              <a:t>Static contents are directly placed inside _</a:t>
            </a:r>
            <a:r>
              <a:rPr lang="en-US" sz="2200" dirty="0" err="1" smtClean="0"/>
              <a:t>jspService</a:t>
            </a:r>
            <a:r>
              <a:rPr lang="en-US" sz="2200" dirty="0" smtClean="0"/>
              <a:t> method </a:t>
            </a:r>
          </a:p>
          <a:p>
            <a:r>
              <a:rPr lang="en-US" sz="2200" dirty="0" smtClean="0"/>
              <a:t>Dynamic contents basically control how the resulting </a:t>
            </a:r>
            <a:r>
              <a:rPr lang="en-US" sz="2200" dirty="0" err="1" smtClean="0"/>
              <a:t>servlets</a:t>
            </a:r>
            <a:r>
              <a:rPr lang="en-US" sz="2200" dirty="0" smtClean="0"/>
              <a:t> should be generated</a:t>
            </a:r>
          </a:p>
          <a:p>
            <a:r>
              <a:rPr lang="en-US" sz="2200" dirty="0" smtClean="0"/>
              <a:t>We can also override the </a:t>
            </a:r>
            <a:r>
              <a:rPr lang="en-US" sz="2200" dirty="0" err="1" smtClean="0"/>
              <a:t>jspInit</a:t>
            </a:r>
            <a:r>
              <a:rPr lang="en-US" sz="2200" dirty="0" smtClean="0"/>
              <a:t>() and </a:t>
            </a:r>
            <a:r>
              <a:rPr lang="en-US" sz="2200" dirty="0" err="1" smtClean="0"/>
              <a:t>jsDestroy</a:t>
            </a:r>
            <a:r>
              <a:rPr lang="en-US" sz="2200" dirty="0" smtClean="0"/>
              <a:t>() method using scripting elements</a:t>
            </a:r>
          </a:p>
          <a:p>
            <a:r>
              <a:rPr lang="en-US" sz="2200" dirty="0" smtClean="0"/>
              <a:t>We cannot override _</a:t>
            </a:r>
            <a:r>
              <a:rPr lang="en-US" sz="2200" dirty="0" err="1" smtClean="0"/>
              <a:t>jspService</a:t>
            </a:r>
            <a:r>
              <a:rPr lang="en-US" sz="2200" dirty="0" smtClean="0"/>
              <a:t> method()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Types of scripting 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 smtClean="0"/>
              <a:t>Expressions</a:t>
            </a:r>
          </a:p>
          <a:p>
            <a:pPr>
              <a:buNone/>
            </a:pPr>
            <a:r>
              <a:rPr lang="en-US" sz="2200" dirty="0" smtClean="0"/>
              <a:t>– </a:t>
            </a:r>
            <a:r>
              <a:rPr lang="en-US" sz="2000" dirty="0" smtClean="0"/>
              <a:t>Format: &lt;%= expression %&gt;</a:t>
            </a:r>
          </a:p>
          <a:p>
            <a:pPr>
              <a:buNone/>
            </a:pPr>
            <a:r>
              <a:rPr lang="en-US" sz="2000" dirty="0" smtClean="0"/>
              <a:t>– </a:t>
            </a:r>
            <a:r>
              <a:rPr lang="en-US" sz="2000" b="1" dirty="0" smtClean="0"/>
              <a:t>Evaluated and inserted into the </a:t>
            </a:r>
            <a:r>
              <a:rPr lang="en-US" sz="2000" b="1" dirty="0" err="1" smtClean="0"/>
              <a:t>servlet’s</a:t>
            </a:r>
            <a:r>
              <a:rPr lang="en-US" sz="2000" b="1" dirty="0" smtClean="0"/>
              <a:t> output.</a:t>
            </a:r>
          </a:p>
          <a:p>
            <a:pPr>
              <a:buNone/>
            </a:pPr>
            <a:r>
              <a:rPr lang="en-US" sz="2000" dirty="0" smtClean="0"/>
              <a:t>I.e., results in something like </a:t>
            </a:r>
            <a:r>
              <a:rPr lang="en-US" sz="2000" dirty="0" err="1" smtClean="0"/>
              <a:t>out.print</a:t>
            </a:r>
            <a:r>
              <a:rPr lang="en-US" sz="2000" dirty="0" smtClean="0"/>
              <a:t>(expression)</a:t>
            </a:r>
          </a:p>
          <a:p>
            <a:pPr>
              <a:buNone/>
            </a:pPr>
            <a:r>
              <a:rPr lang="en-US" sz="2200" dirty="0" smtClean="0"/>
              <a:t>• </a:t>
            </a:r>
            <a:r>
              <a:rPr lang="en-US" sz="2200" b="1" dirty="0" err="1" smtClean="0"/>
              <a:t>Scriptlets</a:t>
            </a:r>
            <a:endParaRPr lang="en-US" sz="2200" b="1" dirty="0" smtClean="0"/>
          </a:p>
          <a:p>
            <a:pPr>
              <a:buNone/>
            </a:pPr>
            <a:r>
              <a:rPr lang="en-US" sz="2000" dirty="0" smtClean="0"/>
              <a:t>– Format: &lt;% code %&gt;</a:t>
            </a:r>
          </a:p>
          <a:p>
            <a:pPr>
              <a:buNone/>
            </a:pPr>
            <a:r>
              <a:rPr lang="en-US" sz="2000" dirty="0" smtClean="0"/>
              <a:t>– Inserted verbatim into the </a:t>
            </a:r>
            <a:r>
              <a:rPr lang="en-US" sz="2000" dirty="0" err="1" smtClean="0"/>
              <a:t>servlet’s</a:t>
            </a:r>
            <a:r>
              <a:rPr lang="en-US" sz="2000" dirty="0" smtClean="0"/>
              <a:t> _</a:t>
            </a:r>
            <a:r>
              <a:rPr lang="en-US" sz="2000" dirty="0" err="1" smtClean="0"/>
              <a:t>jspService</a:t>
            </a:r>
            <a:r>
              <a:rPr lang="en-US" sz="2000" dirty="0" smtClean="0"/>
              <a:t> method</a:t>
            </a:r>
          </a:p>
          <a:p>
            <a:pPr>
              <a:buNone/>
            </a:pPr>
            <a:r>
              <a:rPr lang="en-US" sz="2000" dirty="0" smtClean="0"/>
              <a:t>(called by service)</a:t>
            </a:r>
          </a:p>
          <a:p>
            <a:pPr>
              <a:buNone/>
            </a:pPr>
            <a:r>
              <a:rPr lang="en-US" sz="2200" dirty="0" smtClean="0"/>
              <a:t>• </a:t>
            </a:r>
            <a:r>
              <a:rPr lang="en-US" sz="2200" b="1" dirty="0" smtClean="0"/>
              <a:t>Declarations</a:t>
            </a:r>
          </a:p>
          <a:p>
            <a:pPr>
              <a:buNone/>
            </a:pPr>
            <a:r>
              <a:rPr lang="en-US" sz="2200" dirty="0" smtClean="0"/>
              <a:t>– </a:t>
            </a:r>
            <a:r>
              <a:rPr lang="en-US" sz="2000" dirty="0" smtClean="0"/>
              <a:t>Format: &lt;%! code %&gt;</a:t>
            </a:r>
          </a:p>
          <a:p>
            <a:pPr>
              <a:buNone/>
            </a:pPr>
            <a:r>
              <a:rPr lang="en-US" sz="2000" dirty="0" smtClean="0"/>
              <a:t>– Inserted verbatim into the body of the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class,</a:t>
            </a:r>
          </a:p>
          <a:p>
            <a:pPr>
              <a:buNone/>
            </a:pPr>
            <a:r>
              <a:rPr lang="en-US" sz="2000" dirty="0" smtClean="0"/>
              <a:t>outside of any existing methods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JSP Expression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rmAutofit fontScale="85000" lnSpcReduction="10000"/>
          </a:bodyPr>
          <a:lstStyle/>
          <a:p>
            <a:r>
              <a:rPr lang="en-US" sz="2200" b="1" dirty="0" smtClean="0"/>
              <a:t>Format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&lt;%= Java Expression %&gt;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Result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Expression evaluated, converted to String, and placed into HTML page at the place it occurred in JSP page  That is, expression placed in _</a:t>
            </a:r>
            <a:r>
              <a:rPr lang="en-US" sz="2000" dirty="0" err="1" smtClean="0"/>
              <a:t>jspService</a:t>
            </a:r>
            <a:r>
              <a:rPr lang="en-US" sz="2000" dirty="0" smtClean="0"/>
              <a:t> inside </a:t>
            </a:r>
            <a:r>
              <a:rPr lang="en-US" sz="2000" dirty="0" err="1" smtClean="0"/>
              <a:t>out.print</a:t>
            </a:r>
            <a:endParaRPr lang="en-US" sz="2000" dirty="0" smtClean="0"/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Examples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Current time: &lt;%= new </a:t>
            </a:r>
            <a:r>
              <a:rPr lang="en-US" sz="2000" dirty="0" err="1" smtClean="0"/>
              <a:t>java.util.Date</a:t>
            </a:r>
            <a:r>
              <a:rPr lang="en-US" sz="2000" dirty="0" smtClean="0"/>
              <a:t>() %&gt;</a:t>
            </a:r>
          </a:p>
          <a:p>
            <a:pPr lvl="1"/>
            <a:r>
              <a:rPr lang="en-US" sz="2000" dirty="0" smtClean="0"/>
              <a:t> Your hostname: &lt;%= </a:t>
            </a:r>
            <a:r>
              <a:rPr lang="en-US" sz="2000" dirty="0" err="1" smtClean="0"/>
              <a:t>request.getRemoteHost</a:t>
            </a:r>
            <a:r>
              <a:rPr lang="en-US" sz="2000" dirty="0" smtClean="0"/>
              <a:t>() %&gt;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XML-compatible syntax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&lt;</a:t>
            </a:r>
            <a:r>
              <a:rPr lang="en-US" sz="2000" dirty="0" err="1" smtClean="0"/>
              <a:t>jsp:expression</a:t>
            </a:r>
            <a:r>
              <a:rPr lang="en-US" sz="2000" dirty="0" smtClean="0"/>
              <a:t>&gt;Java Expression&lt;/</a:t>
            </a:r>
            <a:r>
              <a:rPr lang="en-US" sz="2000" dirty="0" err="1" smtClean="0"/>
              <a:t>jsp:expression</a:t>
            </a:r>
            <a:r>
              <a:rPr lang="en-US" sz="2000" dirty="0" smtClean="0"/>
              <a:t>&gt;</a:t>
            </a:r>
          </a:p>
          <a:p>
            <a:pPr lvl="1"/>
            <a:r>
              <a:rPr lang="en-US" sz="2000" dirty="0" smtClean="0"/>
              <a:t> You cannot mix versions within a single page. You must use XML for </a:t>
            </a:r>
            <a:r>
              <a:rPr lang="en-US" sz="2000" i="1" dirty="0" smtClean="0"/>
              <a:t>entire page if you use </a:t>
            </a:r>
            <a:r>
              <a:rPr lang="en-US" sz="2000" i="1" dirty="0" err="1" smtClean="0"/>
              <a:t>jsp:expression</a:t>
            </a:r>
            <a:endParaRPr lang="en-US" sz="20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JSP Expression with translation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Original JSP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&lt;H1&gt;A Random Number&lt;/H1&gt;</a:t>
            </a:r>
          </a:p>
          <a:p>
            <a:pPr>
              <a:buNone/>
            </a:pPr>
            <a:r>
              <a:rPr lang="en-US" dirty="0" smtClean="0"/>
              <a:t>&lt;%= </a:t>
            </a:r>
            <a:r>
              <a:rPr lang="en-US" dirty="0" err="1" smtClean="0"/>
              <a:t>Math.random</a:t>
            </a:r>
            <a:r>
              <a:rPr lang="en-US" dirty="0" smtClean="0"/>
              <a:t>() %&gt;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Representative resulting </a:t>
            </a:r>
            <a:r>
              <a:rPr lang="en-US" b="1" dirty="0" err="1" smtClean="0"/>
              <a:t>servlet</a:t>
            </a:r>
            <a:r>
              <a:rPr lang="en-US" b="1" dirty="0" smtClean="0"/>
              <a:t> code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public void _</a:t>
            </a:r>
            <a:r>
              <a:rPr lang="en-US" dirty="0" err="1" smtClean="0"/>
              <a:t>jspService</a:t>
            </a:r>
            <a:r>
              <a:rPr lang="en-US" dirty="0" smtClean="0"/>
              <a:t>(</a:t>
            </a:r>
            <a:r>
              <a:rPr lang="en-US" dirty="0" err="1" smtClean="0"/>
              <a:t>HttpServletRequest</a:t>
            </a:r>
            <a:r>
              <a:rPr lang="en-US" dirty="0" smtClean="0"/>
              <a:t> request, </a:t>
            </a:r>
            <a:r>
              <a:rPr lang="en-US" dirty="0" err="1" smtClean="0"/>
              <a:t>HttpServletResponse</a:t>
            </a:r>
            <a:r>
              <a:rPr lang="en-US" dirty="0" smtClean="0"/>
              <a:t> response)</a:t>
            </a:r>
          </a:p>
          <a:p>
            <a:pPr>
              <a:buNone/>
            </a:pPr>
            <a:r>
              <a:rPr lang="en-US" dirty="0" smtClean="0"/>
              <a:t>throws </a:t>
            </a:r>
            <a:r>
              <a:rPr lang="en-US" dirty="0" err="1" smtClean="0"/>
              <a:t>ServletException</a:t>
            </a:r>
            <a:r>
              <a:rPr lang="en-US" dirty="0" smtClean="0"/>
              <a:t>, </a:t>
            </a:r>
            <a:r>
              <a:rPr lang="en-US" dirty="0" err="1" smtClean="0"/>
              <a:t>IOException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err="1" smtClean="0"/>
              <a:t>response.setContentType</a:t>
            </a:r>
            <a:r>
              <a:rPr lang="en-US" dirty="0" smtClean="0"/>
              <a:t>("text/html");</a:t>
            </a:r>
          </a:p>
          <a:p>
            <a:pPr>
              <a:buNone/>
            </a:pPr>
            <a:r>
              <a:rPr lang="en-US" dirty="0" err="1" smtClean="0"/>
              <a:t>HttpSession</a:t>
            </a:r>
            <a:r>
              <a:rPr lang="en-US" dirty="0" smtClean="0"/>
              <a:t> session = </a:t>
            </a:r>
            <a:r>
              <a:rPr lang="en-US" dirty="0" err="1" smtClean="0"/>
              <a:t>request.getSession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JspWriter</a:t>
            </a:r>
            <a:r>
              <a:rPr lang="en-US" dirty="0" smtClean="0"/>
              <a:t> out = </a:t>
            </a:r>
            <a:r>
              <a:rPr lang="en-US" dirty="0" err="1" smtClean="0"/>
              <a:t>response.getWriter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pt-BR" dirty="0" smtClean="0"/>
              <a:t>out.println("&lt;H1&gt;A Random Number&lt;/H1&gt;");</a:t>
            </a:r>
          </a:p>
          <a:p>
            <a:pPr>
              <a:buNone/>
            </a:pPr>
            <a:r>
              <a:rPr lang="en-US" dirty="0" err="1" smtClean="0"/>
              <a:t>out.println</a:t>
            </a:r>
            <a:r>
              <a:rPr lang="en-US" dirty="0" smtClean="0"/>
              <a:t>(</a:t>
            </a:r>
            <a:r>
              <a:rPr lang="en-US" dirty="0" err="1" smtClean="0"/>
              <a:t>Math.random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smtClean="0"/>
              <a:t>...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Predefined Variables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381000" y="609600"/>
            <a:ext cx="8382000" cy="50593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Request</a:t>
            </a:r>
          </a:p>
          <a:p>
            <a:pPr lvl="1"/>
            <a:r>
              <a:rPr lang="en-US" sz="2000" dirty="0" smtClean="0"/>
              <a:t> The </a:t>
            </a:r>
            <a:r>
              <a:rPr lang="en-US" sz="2000" dirty="0" err="1" smtClean="0"/>
              <a:t>HttpServletRequest</a:t>
            </a:r>
            <a:r>
              <a:rPr lang="en-US" sz="2000" dirty="0" smtClean="0"/>
              <a:t> (1st argument to service/</a:t>
            </a:r>
            <a:r>
              <a:rPr lang="en-US" sz="2000" dirty="0" err="1" smtClean="0"/>
              <a:t>doGet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response</a:t>
            </a:r>
          </a:p>
          <a:p>
            <a:pPr lvl="1"/>
            <a:r>
              <a:rPr lang="en-US" sz="2000" dirty="0" smtClean="0"/>
              <a:t> The </a:t>
            </a:r>
            <a:r>
              <a:rPr lang="en-US" sz="2000" dirty="0" err="1" smtClean="0"/>
              <a:t>HttpServletResponse</a:t>
            </a:r>
            <a:r>
              <a:rPr lang="en-US" sz="2000" dirty="0" smtClean="0"/>
              <a:t> (2nd </a:t>
            </a:r>
            <a:r>
              <a:rPr lang="en-US" sz="2000" dirty="0" err="1" smtClean="0"/>
              <a:t>arg</a:t>
            </a:r>
            <a:r>
              <a:rPr lang="en-US" sz="2000" dirty="0" smtClean="0"/>
              <a:t> to service/</a:t>
            </a:r>
            <a:r>
              <a:rPr lang="en-US" sz="2000" dirty="0" err="1" smtClean="0"/>
              <a:t>doGet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out</a:t>
            </a:r>
          </a:p>
          <a:p>
            <a:pPr lvl="1"/>
            <a:r>
              <a:rPr lang="en-US" sz="2000" dirty="0" smtClean="0"/>
              <a:t> The Writer (a buffered version of type </a:t>
            </a:r>
            <a:r>
              <a:rPr lang="en-US" sz="2000" dirty="0" err="1" smtClean="0"/>
              <a:t>JspWriter</a:t>
            </a:r>
            <a:r>
              <a:rPr lang="en-US" sz="2000" dirty="0" smtClean="0"/>
              <a:t>) used to send output to the client 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session</a:t>
            </a:r>
          </a:p>
          <a:p>
            <a:pPr lvl="1"/>
            <a:r>
              <a:rPr lang="en-US" sz="2000" dirty="0" smtClean="0"/>
              <a:t> The </a:t>
            </a:r>
            <a:r>
              <a:rPr lang="en-US" sz="2000" dirty="0" err="1" smtClean="0"/>
              <a:t>HttpSession</a:t>
            </a:r>
            <a:r>
              <a:rPr lang="en-US" sz="2000" dirty="0" smtClean="0"/>
              <a:t> associated with the request (unless disabled with the session attribute of the page directive)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application</a:t>
            </a:r>
          </a:p>
          <a:p>
            <a:pPr lvl="1"/>
            <a:r>
              <a:rPr lang="en-US" sz="2000" dirty="0" smtClean="0"/>
              <a:t> The </a:t>
            </a:r>
            <a:r>
              <a:rPr lang="en-US" sz="2000" dirty="0" err="1" smtClean="0"/>
              <a:t>ServletContext</a:t>
            </a:r>
            <a:r>
              <a:rPr lang="en-US" sz="2000" dirty="0" smtClean="0"/>
              <a:t> (for sharing data) as obtained via </a:t>
            </a:r>
            <a:r>
              <a:rPr lang="en-US" sz="2000" dirty="0" err="1" smtClean="0"/>
              <a:t>getServletContext</a:t>
            </a:r>
            <a:r>
              <a:rPr lang="en-US" sz="2000" dirty="0" smtClean="0"/>
              <a:t>().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JSP </a:t>
            </a:r>
            <a:r>
              <a:rPr lang="en-US" dirty="0" err="1" smtClean="0"/>
              <a:t>Scriptlets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 smtClean="0"/>
              <a:t>Format</a:t>
            </a:r>
          </a:p>
          <a:p>
            <a:pPr lvl="1"/>
            <a:r>
              <a:rPr lang="en-US" sz="2000" dirty="0" smtClean="0"/>
              <a:t> &lt;% Java Code %&gt;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Result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Code is inserted verbatim into </a:t>
            </a:r>
            <a:r>
              <a:rPr lang="en-US" sz="2000" dirty="0" err="1" smtClean="0"/>
              <a:t>servlet's</a:t>
            </a:r>
            <a:r>
              <a:rPr lang="en-US" sz="2000" dirty="0" smtClean="0"/>
              <a:t> _</a:t>
            </a:r>
            <a:r>
              <a:rPr lang="en-US" sz="2000" dirty="0" err="1" smtClean="0"/>
              <a:t>jspService</a:t>
            </a:r>
            <a:endParaRPr lang="en-US" sz="2000" dirty="0" smtClean="0"/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Example</a:t>
            </a:r>
          </a:p>
          <a:p>
            <a:pPr>
              <a:buNone/>
            </a:pPr>
            <a:r>
              <a:rPr lang="en-US" sz="2200" dirty="0" smtClean="0"/>
              <a:t> </a:t>
            </a:r>
            <a:r>
              <a:rPr lang="en-US" sz="2000" dirty="0" smtClean="0"/>
              <a:t>&lt;%</a:t>
            </a:r>
          </a:p>
          <a:p>
            <a:pPr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queryData</a:t>
            </a:r>
            <a:r>
              <a:rPr lang="en-US" sz="2000" dirty="0" smtClean="0"/>
              <a:t> = </a:t>
            </a:r>
            <a:r>
              <a:rPr lang="en-US" sz="2000" dirty="0" err="1" smtClean="0"/>
              <a:t>request.getQueryString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err="1" smtClean="0"/>
              <a:t>out.println</a:t>
            </a:r>
            <a:r>
              <a:rPr lang="en-US" sz="2000" dirty="0" smtClean="0"/>
              <a:t>("Attached GET data: " + </a:t>
            </a:r>
            <a:r>
              <a:rPr lang="en-US" sz="2000" dirty="0" err="1" smtClean="0"/>
              <a:t>queryData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%&gt;</a:t>
            </a:r>
          </a:p>
          <a:p>
            <a:pPr>
              <a:buNone/>
            </a:pPr>
            <a:r>
              <a:rPr lang="en-US" sz="2000" dirty="0" smtClean="0"/>
              <a:t> &lt;% </a:t>
            </a:r>
            <a:r>
              <a:rPr lang="en-US" sz="2000" dirty="0" err="1" smtClean="0"/>
              <a:t>response.setContentType</a:t>
            </a:r>
            <a:r>
              <a:rPr lang="en-US" sz="2000" dirty="0" smtClean="0"/>
              <a:t>("text/plain"); %</a:t>
            </a:r>
            <a:r>
              <a:rPr lang="en-US" sz="2200" dirty="0" smtClean="0"/>
              <a:t>&gt;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XML-compatible syntax</a:t>
            </a:r>
          </a:p>
          <a:p>
            <a:pPr>
              <a:buNone/>
            </a:pPr>
            <a:r>
              <a:rPr lang="en-US" sz="2200" dirty="0" smtClean="0"/>
              <a:t> </a:t>
            </a:r>
            <a:r>
              <a:rPr lang="en-US" sz="2000" dirty="0" smtClean="0"/>
              <a:t>&lt;</a:t>
            </a:r>
            <a:r>
              <a:rPr lang="en-US" sz="2000" dirty="0" err="1" smtClean="0"/>
              <a:t>jsp:scriptlet</a:t>
            </a:r>
            <a:r>
              <a:rPr lang="en-US" sz="2000" dirty="0" smtClean="0"/>
              <a:t>&gt;Java Code&lt;/</a:t>
            </a:r>
            <a:r>
              <a:rPr lang="en-US" sz="2000" dirty="0" err="1" smtClean="0"/>
              <a:t>jsp:scriptlet</a:t>
            </a:r>
            <a:r>
              <a:rPr lang="en-US" sz="2000" dirty="0" smtClean="0"/>
              <a:t>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JSP </a:t>
            </a:r>
            <a:r>
              <a:rPr lang="en-US" dirty="0" err="1" smtClean="0"/>
              <a:t>Scriptlets</a:t>
            </a:r>
            <a:r>
              <a:rPr lang="en-US" dirty="0" smtClean="0"/>
              <a:t> translation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Original JSP</a:t>
            </a:r>
          </a:p>
          <a:p>
            <a:pPr>
              <a:buNone/>
            </a:pPr>
            <a:r>
              <a:rPr lang="en-US" sz="1600" dirty="0" smtClean="0"/>
              <a:t>&lt;H2&gt;</a:t>
            </a:r>
            <a:r>
              <a:rPr lang="en-US" sz="1600" dirty="0" err="1" smtClean="0"/>
              <a:t>foo</a:t>
            </a:r>
            <a:r>
              <a:rPr lang="en-US" sz="1600" dirty="0" smtClean="0"/>
              <a:t>&lt;/H2&gt;</a:t>
            </a:r>
          </a:p>
          <a:p>
            <a:pPr>
              <a:buNone/>
            </a:pPr>
            <a:r>
              <a:rPr lang="en-US" sz="1600" dirty="0" smtClean="0"/>
              <a:t>&lt;%= bar() %&gt;</a:t>
            </a:r>
          </a:p>
          <a:p>
            <a:pPr>
              <a:buNone/>
            </a:pPr>
            <a:r>
              <a:rPr lang="en-US" sz="1600" dirty="0" smtClean="0"/>
              <a:t>&lt;% </a:t>
            </a:r>
            <a:r>
              <a:rPr lang="en-US" sz="1600" dirty="0" err="1" smtClean="0"/>
              <a:t>baz</a:t>
            </a:r>
            <a:r>
              <a:rPr lang="en-US" sz="1600" dirty="0" smtClean="0"/>
              <a:t>(); </a:t>
            </a:r>
            <a:r>
              <a:rPr lang="en-US" sz="1600" dirty="0" smtClean="0"/>
              <a:t>%&gt;</a:t>
            </a: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 Representative resulting servlet </a:t>
            </a:r>
            <a:r>
              <a:rPr lang="en-US" sz="1600" b="1" dirty="0" smtClean="0"/>
              <a:t>code</a:t>
            </a:r>
            <a:endParaRPr lang="en-US" sz="1600" b="1" dirty="0" smtClean="0"/>
          </a:p>
          <a:p>
            <a:pPr>
              <a:buNone/>
            </a:pPr>
            <a:r>
              <a:rPr lang="en-US" sz="1600" dirty="0" smtClean="0"/>
              <a:t>public void _</a:t>
            </a:r>
            <a:r>
              <a:rPr lang="en-US" sz="1600" dirty="0" err="1" smtClean="0"/>
              <a:t>jspService</a:t>
            </a:r>
            <a:r>
              <a:rPr lang="en-US" sz="1600" dirty="0" smtClean="0"/>
              <a:t>(</a:t>
            </a:r>
            <a:r>
              <a:rPr lang="en-US" sz="1600" dirty="0" err="1" smtClean="0"/>
              <a:t>HttpServletRequest</a:t>
            </a:r>
            <a:r>
              <a:rPr lang="en-US" sz="1600" dirty="0" smtClean="0"/>
              <a:t> request,</a:t>
            </a:r>
          </a:p>
          <a:p>
            <a:pPr>
              <a:buNone/>
            </a:pPr>
            <a:r>
              <a:rPr lang="en-US" sz="1600" dirty="0" err="1" smtClean="0"/>
              <a:t>HttpServletResponse</a:t>
            </a:r>
            <a:r>
              <a:rPr lang="en-US" sz="1600" dirty="0" smtClean="0"/>
              <a:t> response)</a:t>
            </a:r>
          </a:p>
          <a:p>
            <a:pPr>
              <a:buNone/>
            </a:pPr>
            <a:r>
              <a:rPr lang="en-US" sz="1600" dirty="0" smtClean="0"/>
              <a:t>throws </a:t>
            </a:r>
            <a:r>
              <a:rPr lang="en-US" sz="1600" dirty="0" err="1" smtClean="0"/>
              <a:t>ServletException</a:t>
            </a:r>
            <a:r>
              <a:rPr lang="en-US" sz="1600" dirty="0" smtClean="0"/>
              <a:t>, 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err="1" smtClean="0"/>
              <a:t>response.setContentType</a:t>
            </a:r>
            <a:r>
              <a:rPr lang="en-US" sz="1600" dirty="0" smtClean="0"/>
              <a:t>("text/html");</a:t>
            </a:r>
          </a:p>
          <a:p>
            <a:pPr>
              <a:buNone/>
            </a:pPr>
            <a:r>
              <a:rPr lang="en-US" sz="1600" dirty="0" err="1" smtClean="0"/>
              <a:t>HttpSession</a:t>
            </a:r>
            <a:r>
              <a:rPr lang="en-US" sz="1600" dirty="0" smtClean="0"/>
              <a:t> session = </a:t>
            </a:r>
            <a:r>
              <a:rPr lang="en-US" sz="1600" dirty="0" err="1" smtClean="0"/>
              <a:t>request.getSession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err="1" smtClean="0"/>
              <a:t>JspWriter</a:t>
            </a:r>
            <a:r>
              <a:rPr lang="en-US" sz="1600" dirty="0" smtClean="0"/>
              <a:t> out = </a:t>
            </a:r>
            <a:r>
              <a:rPr lang="en-US" sz="1600" dirty="0" err="1" smtClean="0"/>
              <a:t>response.getWriter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err="1" smtClean="0"/>
              <a:t>out.println</a:t>
            </a:r>
            <a:r>
              <a:rPr lang="en-US" sz="1600" dirty="0" smtClean="0"/>
              <a:t>("&lt;H2&gt;</a:t>
            </a:r>
            <a:r>
              <a:rPr lang="en-US" sz="1600" dirty="0" err="1" smtClean="0"/>
              <a:t>foo</a:t>
            </a:r>
            <a:r>
              <a:rPr lang="en-US" sz="1600" dirty="0" smtClean="0"/>
              <a:t>&lt;/H2&gt;");</a:t>
            </a:r>
          </a:p>
          <a:p>
            <a:pPr>
              <a:buNone/>
            </a:pPr>
            <a:r>
              <a:rPr lang="en-US" sz="1600" dirty="0" err="1" smtClean="0"/>
              <a:t>out.println</a:t>
            </a:r>
            <a:r>
              <a:rPr lang="en-US" sz="1600" dirty="0" smtClean="0"/>
              <a:t>(bar());</a:t>
            </a:r>
          </a:p>
          <a:p>
            <a:pPr>
              <a:buNone/>
            </a:pPr>
            <a:r>
              <a:rPr lang="en-US" sz="1600" dirty="0" err="1" smtClean="0"/>
              <a:t>baz</a:t>
            </a:r>
            <a:r>
              <a:rPr lang="en-US" sz="1600" dirty="0" smtClean="0"/>
              <a:t>(); }</a:t>
            </a:r>
            <a:endParaRPr lang="en-US" sz="16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bi_course">
  <a:themeElements>
    <a:clrScheme name="">
      <a:dk1>
        <a:srgbClr val="000000"/>
      </a:dk1>
      <a:lt1>
        <a:srgbClr val="FFFFFF"/>
      </a:lt1>
      <a:dk2>
        <a:srgbClr val="E84A09"/>
      </a:dk2>
      <a:lt2>
        <a:srgbClr val="727377"/>
      </a:lt2>
      <a:accent1>
        <a:srgbClr val="00378A"/>
      </a:accent1>
      <a:accent2>
        <a:srgbClr val="EC9D00"/>
      </a:accent2>
      <a:accent3>
        <a:srgbClr val="FFFFFF"/>
      </a:accent3>
      <a:accent4>
        <a:srgbClr val="000000"/>
      </a:accent4>
      <a:accent5>
        <a:srgbClr val="AAAEC4"/>
      </a:accent5>
      <a:accent6>
        <a:srgbClr val="D68E00"/>
      </a:accent6>
      <a:hlink>
        <a:srgbClr val="690057"/>
      </a:hlink>
      <a:folHlink>
        <a:srgbClr val="006147"/>
      </a:folHlink>
    </a:clrScheme>
    <a:fontScheme name="1_dbi_cours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1_dbi_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bi_cour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5600</TotalTime>
  <Words>1065</Words>
  <Application>Microsoft Office PowerPoint</Application>
  <PresentationFormat>On-screen Show (4:3)</PresentationFormat>
  <Paragraphs>191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1_dbi_course</vt:lpstr>
      <vt:lpstr>Talentedge slide</vt:lpstr>
      <vt:lpstr>Slide 1</vt:lpstr>
      <vt:lpstr>Agenda</vt:lpstr>
      <vt:lpstr>Static v/s Dynamic Text</vt:lpstr>
      <vt:lpstr>Types of scripting </vt:lpstr>
      <vt:lpstr>JSP Expression</vt:lpstr>
      <vt:lpstr>JSP Expression with translation</vt:lpstr>
      <vt:lpstr>Predefined Variables</vt:lpstr>
      <vt:lpstr>JSP Scriptlets</vt:lpstr>
      <vt:lpstr>JSP Scriptlets translation</vt:lpstr>
      <vt:lpstr>JSP Scriptlets example</vt:lpstr>
      <vt:lpstr>Scriptlets with condition</vt:lpstr>
      <vt:lpstr>JSP Declarartions</vt:lpstr>
      <vt:lpstr>JSP declarations</vt:lpstr>
      <vt:lpstr>Using jspInit and jspDestroy</vt:lpstr>
      <vt:lpstr>Predefined variable in Declarations</vt:lpstr>
      <vt:lpstr>Summary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Smita B Kumar</cp:lastModifiedBy>
  <cp:revision>336</cp:revision>
  <dcterms:created xsi:type="dcterms:W3CDTF">1601-01-01T00:00:00Z</dcterms:created>
  <dcterms:modified xsi:type="dcterms:W3CDTF">2014-08-09T10:20:18Z</dcterms:modified>
</cp:coreProperties>
</file>