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20"/>
  </p:notesMasterIdLst>
  <p:handoutMasterIdLst>
    <p:handoutMasterId r:id="rId21"/>
  </p:handoutMasterIdLst>
  <p:sldIdLst>
    <p:sldId id="413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Object persistence and EL</a:t>
            </a:r>
            <a:endParaRPr kumimoji="0" lang="en-US" sz="32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Dot and array Notations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Equivalent forms</a:t>
            </a:r>
          </a:p>
          <a:p>
            <a:r>
              <a:rPr lang="en-US" sz="2200" dirty="0" smtClean="0"/>
              <a:t>– ${</a:t>
            </a:r>
            <a:r>
              <a:rPr lang="en-US" sz="2200" dirty="0" err="1" smtClean="0"/>
              <a:t>name.property</a:t>
            </a:r>
            <a:r>
              <a:rPr lang="en-US" sz="2200" dirty="0" smtClean="0"/>
              <a:t>}</a:t>
            </a:r>
          </a:p>
          <a:p>
            <a:r>
              <a:rPr lang="en-US" sz="2200" dirty="0" smtClean="0"/>
              <a:t>– ${name["property"]}</a:t>
            </a:r>
          </a:p>
          <a:p>
            <a:r>
              <a:rPr lang="en-US" sz="2200" dirty="0" smtClean="0"/>
              <a:t>• </a:t>
            </a:r>
            <a:r>
              <a:rPr lang="en-US" sz="2200" b="1" dirty="0" smtClean="0"/>
              <a:t>Reasons for using array notation</a:t>
            </a:r>
          </a:p>
          <a:p>
            <a:r>
              <a:rPr lang="en-US" sz="2200" dirty="0" smtClean="0"/>
              <a:t>– To access arrays, lists, and other collections</a:t>
            </a:r>
          </a:p>
          <a:p>
            <a:r>
              <a:rPr lang="en-US" sz="2200" dirty="0" smtClean="0"/>
              <a:t>• See upcoming slides</a:t>
            </a:r>
          </a:p>
          <a:p>
            <a:r>
              <a:rPr lang="en-US" sz="2200" dirty="0" smtClean="0"/>
              <a:t>– To calculate the property name at request time.</a:t>
            </a:r>
          </a:p>
          <a:p>
            <a:r>
              <a:rPr lang="en-US" sz="2200" dirty="0" smtClean="0"/>
              <a:t>• {name1[name2]} (no quotes around name2)</a:t>
            </a:r>
          </a:p>
          <a:p>
            <a:r>
              <a:rPr lang="en-US" sz="2200" dirty="0" smtClean="0"/>
              <a:t>– To use names that are illegal as Java variable names</a:t>
            </a:r>
          </a:p>
          <a:p>
            <a:r>
              <a:rPr lang="en-US" sz="2200" dirty="0" smtClean="0"/>
              <a:t>• {</a:t>
            </a:r>
            <a:r>
              <a:rPr lang="en-US" sz="2200" dirty="0" err="1" smtClean="0"/>
              <a:t>foo</a:t>
            </a:r>
            <a:r>
              <a:rPr lang="en-US" sz="2200" dirty="0" smtClean="0"/>
              <a:t>["bar-</a:t>
            </a:r>
            <a:r>
              <a:rPr lang="en-US" sz="2200" dirty="0" err="1" smtClean="0"/>
              <a:t>baz</a:t>
            </a:r>
            <a:r>
              <a:rPr lang="en-US" sz="2200" dirty="0" smtClean="0"/>
              <a:t>"]}</a:t>
            </a:r>
          </a:p>
          <a:p>
            <a:r>
              <a:rPr lang="en-US" sz="2200" dirty="0" smtClean="0"/>
              <a:t>• {</a:t>
            </a:r>
            <a:r>
              <a:rPr lang="en-US" sz="2200" dirty="0" err="1" smtClean="0"/>
              <a:t>foo</a:t>
            </a:r>
            <a:r>
              <a:rPr lang="en-US" sz="2200" dirty="0" smtClean="0"/>
              <a:t>["bar.baz"]}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Accessing Collections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${</a:t>
            </a:r>
            <a:r>
              <a:rPr lang="en-US" sz="2200" b="1" dirty="0" err="1" smtClean="0"/>
              <a:t>attributeName</a:t>
            </a:r>
            <a:r>
              <a:rPr lang="en-US" sz="2200" b="1" dirty="0" smtClean="0"/>
              <a:t>[</a:t>
            </a:r>
            <a:r>
              <a:rPr lang="en-US" sz="2200" b="1" dirty="0" err="1" smtClean="0"/>
              <a:t>entryName</a:t>
            </a:r>
            <a:r>
              <a:rPr lang="en-US" sz="2200" b="1" dirty="0" smtClean="0"/>
              <a:t>]}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b="1" dirty="0" smtClean="0"/>
              <a:t>Works for</a:t>
            </a:r>
          </a:p>
          <a:p>
            <a:pPr lvl="1"/>
            <a:r>
              <a:rPr lang="en-US" dirty="0" smtClean="0"/>
              <a:t>Array. Equivalent to </a:t>
            </a:r>
            <a:r>
              <a:rPr lang="en-US" dirty="0" err="1" smtClean="0"/>
              <a:t>theArray</a:t>
            </a:r>
            <a:r>
              <a:rPr lang="en-US" dirty="0" smtClean="0"/>
              <a:t>[index] </a:t>
            </a:r>
          </a:p>
          <a:p>
            <a:pPr lvl="1"/>
            <a:r>
              <a:rPr lang="en-US" dirty="0" smtClean="0"/>
              <a:t>List. Equivalent to </a:t>
            </a:r>
            <a:r>
              <a:rPr lang="en-US" dirty="0" err="1" smtClean="0"/>
              <a:t>theList.get</a:t>
            </a:r>
            <a:r>
              <a:rPr lang="en-US" dirty="0" smtClean="0"/>
              <a:t>(index)</a:t>
            </a:r>
          </a:p>
          <a:p>
            <a:pPr lvl="1"/>
            <a:r>
              <a:rPr lang="en-US" dirty="0" smtClean="0"/>
              <a:t> Map. Equivalent to </a:t>
            </a:r>
            <a:r>
              <a:rPr lang="en-US" dirty="0" err="1" smtClean="0"/>
              <a:t>theMap.get</a:t>
            </a:r>
            <a:r>
              <a:rPr lang="en-US" dirty="0" smtClean="0"/>
              <a:t>(</a:t>
            </a:r>
            <a:r>
              <a:rPr lang="en-US" dirty="0" err="1" smtClean="0"/>
              <a:t>keyName</a:t>
            </a:r>
            <a:r>
              <a:rPr lang="en-US" dirty="0" smtClean="0"/>
              <a:t>)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Equivalent forms (for </a:t>
            </a:r>
            <a:r>
              <a:rPr lang="en-US" sz="2200" b="1" dirty="0" err="1" smtClean="0"/>
              <a:t>HashMap</a:t>
            </a:r>
            <a:r>
              <a:rPr lang="en-US" sz="2200" b="1" dirty="0" smtClean="0"/>
              <a:t>)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stateCapitals</a:t>
            </a:r>
            <a:r>
              <a:rPr lang="en-US" dirty="0" smtClean="0"/>
              <a:t>["</a:t>
            </a:r>
            <a:r>
              <a:rPr lang="en-US" dirty="0" err="1" smtClean="0"/>
              <a:t>maryland</a:t>
            </a:r>
            <a:r>
              <a:rPr lang="en-US" dirty="0" smtClean="0"/>
              <a:t>"]}</a:t>
            </a:r>
          </a:p>
          <a:p>
            <a:pPr lvl="1"/>
            <a:r>
              <a:rPr lang="en-US" dirty="0" smtClean="0"/>
              <a:t> ${</a:t>
            </a:r>
            <a:r>
              <a:rPr lang="en-US" dirty="0" err="1" smtClean="0"/>
              <a:t>stateCapitals.maryland</a:t>
            </a:r>
            <a:r>
              <a:rPr lang="en-US" dirty="0" smtClean="0"/>
              <a:t>}</a:t>
            </a:r>
          </a:p>
          <a:p>
            <a:r>
              <a:rPr lang="en-US" sz="2200" dirty="0" smtClean="0"/>
              <a:t> But the following is illegal since 2 is not a legal </a:t>
            </a:r>
            <a:r>
              <a:rPr lang="en-US" sz="2200" dirty="0" err="1" smtClean="0"/>
              <a:t>var</a:t>
            </a:r>
            <a:r>
              <a:rPr lang="en-US" sz="2200" dirty="0" smtClean="0"/>
              <a:t> name</a:t>
            </a:r>
          </a:p>
          <a:p>
            <a:pPr lvl="1"/>
            <a:r>
              <a:rPr lang="en-US" dirty="0" smtClean="0"/>
              <a:t> ${listVar.2}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77851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Reading Cookie using 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Cookie Example</a:t>
            </a:r>
          </a:p>
          <a:p>
            <a:r>
              <a:rPr lang="en-US" sz="2200" dirty="0" smtClean="0"/>
              <a:t>addCookies.java Cookie c=new Cookie("</a:t>
            </a:r>
            <a:r>
              <a:rPr lang="en-US" sz="2200" dirty="0" err="1" smtClean="0"/>
              <a:t>name","test</a:t>
            </a:r>
            <a:r>
              <a:rPr lang="en-US" sz="2200" dirty="0" smtClean="0"/>
              <a:t>"); </a:t>
            </a:r>
          </a:p>
          <a:p>
            <a:r>
              <a:rPr lang="en-US" sz="2200" dirty="0" err="1" smtClean="0"/>
              <a:t>res.addCookie</a:t>
            </a:r>
            <a:r>
              <a:rPr lang="en-US" sz="2200" dirty="0" smtClean="0"/>
              <a:t>(c); </a:t>
            </a:r>
          </a:p>
          <a:p>
            <a:r>
              <a:rPr lang="en-US" sz="2200" dirty="0" smtClean="0"/>
              <a:t>Test.jsp</a:t>
            </a:r>
          </a:p>
          <a:p>
            <a:r>
              <a:rPr lang="en-US" sz="2200" dirty="0" smtClean="0"/>
              <a:t> Name : ${cookie["name"]} </a:t>
            </a:r>
          </a:p>
          <a:p>
            <a:r>
              <a:rPr lang="en-US" sz="2200" dirty="0" smtClean="0"/>
              <a:t>Value : ${cookie["name"].value}</a:t>
            </a:r>
          </a:p>
          <a:p>
            <a:r>
              <a:rPr lang="en-US" sz="2200" dirty="0" smtClean="0"/>
              <a:t> Here in addCookies.java we are creating a new </a:t>
            </a:r>
            <a:r>
              <a:rPr lang="en-US" sz="2200" dirty="0" err="1" smtClean="0"/>
              <a:t>Cookie,These</a:t>
            </a:r>
            <a:r>
              <a:rPr lang="en-US" sz="2200" dirty="0" smtClean="0"/>
              <a:t> values can be retrieved in </a:t>
            </a:r>
            <a:r>
              <a:rPr lang="en-US" sz="2200" dirty="0" err="1" smtClean="0"/>
              <a:t>jsp</a:t>
            </a:r>
            <a:r>
              <a:rPr lang="en-US" sz="2200" dirty="0" smtClean="0"/>
              <a:t> by using ${</a:t>
            </a:r>
            <a:r>
              <a:rPr lang="en-US" sz="2200" dirty="0" err="1" smtClean="0"/>
              <a:t>cookie.xxxx</a:t>
            </a:r>
            <a:r>
              <a:rPr lang="en-US" sz="2200" dirty="0" smtClean="0"/>
              <a:t>}.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77851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Using EL in custom tags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EL expressions can be used:</a:t>
            </a:r>
          </a:p>
          <a:p>
            <a:pPr lvl="1"/>
            <a:r>
              <a:rPr lang="en-US" dirty="0" smtClean="0"/>
              <a:t>In static text</a:t>
            </a:r>
          </a:p>
          <a:p>
            <a:pPr lvl="1"/>
            <a:r>
              <a:rPr lang="en-US" dirty="0" smtClean="0"/>
              <a:t>In any standard or custom tag attribute that can accept an expression</a:t>
            </a:r>
          </a:p>
          <a:p>
            <a:r>
              <a:rPr lang="en-US" sz="2200" dirty="0" smtClean="0"/>
              <a:t>The value of an expression in static text is computed and inserted into the current output. If the static text appears in a tag body, note that an expression </a:t>
            </a:r>
            <a:r>
              <a:rPr lang="en-US" sz="2200" i="1" dirty="0" smtClean="0"/>
              <a:t>will not </a:t>
            </a:r>
            <a:r>
              <a:rPr lang="en-US" sz="2200" dirty="0" smtClean="0"/>
              <a:t>be evaluated if the body is declared to be </a:t>
            </a:r>
            <a:r>
              <a:rPr lang="en-US" sz="2200" dirty="0" err="1" smtClean="0"/>
              <a:t>tagdependent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Using EL in custom tags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372600" cy="46021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There are three ways to set a tag attribute value: </a:t>
            </a:r>
          </a:p>
          <a:p>
            <a:pPr lvl="1"/>
            <a:r>
              <a:rPr lang="en-US" sz="2000" dirty="0" smtClean="0"/>
              <a:t>With a single expression construct: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some:tag</a:t>
            </a:r>
            <a:r>
              <a:rPr lang="en-US" sz="2000" dirty="0" smtClean="0"/>
              <a:t> value="${</a:t>
            </a:r>
            <a:r>
              <a:rPr lang="en-US" sz="2000" dirty="0" err="1" smtClean="0"/>
              <a:t>expr</a:t>
            </a:r>
            <a:r>
              <a:rPr lang="en-US" sz="2000" dirty="0" smtClean="0"/>
              <a:t>}"/&gt;</a:t>
            </a:r>
          </a:p>
          <a:p>
            <a:pPr lvl="1"/>
            <a:r>
              <a:rPr lang="en-US" sz="2000" dirty="0" smtClean="0"/>
              <a:t>The expression is evaluated and the result is coerced to the attribute's expected type. </a:t>
            </a:r>
          </a:p>
          <a:p>
            <a:r>
              <a:rPr lang="en-US" sz="2000" dirty="0" smtClean="0"/>
              <a:t>With one or more expressions separated or surrounded by text: 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some:tag</a:t>
            </a:r>
            <a:r>
              <a:rPr lang="en-US" sz="2000" dirty="0" smtClean="0"/>
              <a:t> value="some${</a:t>
            </a:r>
            <a:r>
              <a:rPr lang="en-US" sz="2000" dirty="0" err="1" smtClean="0"/>
              <a:t>expr</a:t>
            </a:r>
            <a:r>
              <a:rPr lang="en-US" sz="2000" dirty="0" smtClean="0"/>
              <a:t>}${</a:t>
            </a:r>
            <a:r>
              <a:rPr lang="en-US" sz="2000" dirty="0" err="1" smtClean="0"/>
              <a:t>expr</a:t>
            </a:r>
            <a:r>
              <a:rPr lang="en-US" sz="2000" dirty="0" smtClean="0"/>
              <a:t>}text${</a:t>
            </a:r>
            <a:r>
              <a:rPr lang="en-US" sz="2000" dirty="0" err="1" smtClean="0"/>
              <a:t>expr</a:t>
            </a:r>
            <a:r>
              <a:rPr lang="en-US" sz="2000" dirty="0" smtClean="0"/>
              <a:t>}"/&gt;</a:t>
            </a:r>
          </a:p>
          <a:p>
            <a:pPr lvl="1"/>
            <a:r>
              <a:rPr lang="en-US" sz="2000" dirty="0" smtClean="0"/>
              <a:t>The expressions are evaluated from left to right. Each expression is coerced to a String and then concatenated with any intervening text. The resulting String is then coerced to the attribute's expected type. </a:t>
            </a:r>
          </a:p>
          <a:p>
            <a:r>
              <a:rPr lang="en-US" sz="2000" dirty="0" smtClean="0"/>
              <a:t>With text only: 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some:tag</a:t>
            </a:r>
            <a:r>
              <a:rPr lang="en-US" sz="2000" dirty="0" smtClean="0"/>
              <a:t> value="</a:t>
            </a:r>
            <a:r>
              <a:rPr lang="en-US" sz="2000" dirty="0" err="1" smtClean="0"/>
              <a:t>sometext</a:t>
            </a:r>
            <a:r>
              <a:rPr lang="en-US" sz="2000" dirty="0" smtClean="0"/>
              <a:t>"/&gt;</a:t>
            </a:r>
          </a:p>
          <a:p>
            <a:pPr lvl="1"/>
            <a:r>
              <a:rPr lang="en-US" sz="2000" dirty="0" smtClean="0"/>
              <a:t>In this case, the attribute's String value is coerced to the attribute's expected type.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Expression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Concise access to stored objects.</a:t>
            </a:r>
          </a:p>
          <a:p>
            <a:pPr lvl="1"/>
            <a:r>
              <a:rPr lang="en-US" sz="1800" dirty="0" smtClean="0"/>
              <a:t> To output a “scoped variable” (object stored with </a:t>
            </a:r>
            <a:r>
              <a:rPr lang="en-US" sz="1800" dirty="0" err="1" smtClean="0"/>
              <a:t>setAttribute</a:t>
            </a:r>
            <a:r>
              <a:rPr lang="en-US" sz="1800" dirty="0" smtClean="0"/>
              <a:t> in the </a:t>
            </a:r>
            <a:r>
              <a:rPr lang="en-US" sz="1800" dirty="0" err="1" smtClean="0"/>
              <a:t>PageContext</a:t>
            </a:r>
            <a:r>
              <a:rPr lang="en-US" sz="1800" dirty="0" smtClean="0"/>
              <a:t>, </a:t>
            </a:r>
            <a:r>
              <a:rPr lang="en-US" sz="1800" dirty="0" err="1" smtClean="0"/>
              <a:t>HttpServletRequest</a:t>
            </a:r>
            <a:r>
              <a:rPr lang="en-US" sz="1800" dirty="0" smtClean="0"/>
              <a:t>, </a:t>
            </a:r>
            <a:r>
              <a:rPr lang="en-US" sz="1800" dirty="0" err="1" smtClean="0"/>
              <a:t>HttpSession</a:t>
            </a:r>
            <a:r>
              <a:rPr lang="en-US" sz="1800" dirty="0" smtClean="0"/>
              <a:t>, or </a:t>
            </a:r>
            <a:r>
              <a:rPr lang="en-US" sz="1800" dirty="0" err="1" smtClean="0"/>
              <a:t>ServletContext</a:t>
            </a:r>
            <a:r>
              <a:rPr lang="en-US" sz="1800" dirty="0" smtClean="0"/>
              <a:t>) named </a:t>
            </a:r>
            <a:r>
              <a:rPr lang="en-US" sz="1800" dirty="0" err="1" smtClean="0"/>
              <a:t>saleItem</a:t>
            </a:r>
            <a:r>
              <a:rPr lang="en-US" sz="1800" dirty="0" smtClean="0"/>
              <a:t>, you use ${</a:t>
            </a:r>
            <a:r>
              <a:rPr lang="en-US" sz="1800" dirty="0" err="1" smtClean="0"/>
              <a:t>saleItem</a:t>
            </a:r>
            <a:r>
              <a:rPr lang="en-US" sz="1800" dirty="0" smtClean="0"/>
              <a:t>}.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Shorthand notation for bean properties.</a:t>
            </a:r>
          </a:p>
          <a:p>
            <a:pPr lvl="1"/>
            <a:r>
              <a:rPr lang="en-US" sz="1800" dirty="0" smtClean="0"/>
              <a:t> To output the </a:t>
            </a:r>
            <a:r>
              <a:rPr lang="en-US" sz="1800" dirty="0" err="1" smtClean="0"/>
              <a:t>companyName</a:t>
            </a:r>
            <a:r>
              <a:rPr lang="en-US" sz="1800" dirty="0" smtClean="0"/>
              <a:t> property (i.e., result of the </a:t>
            </a:r>
            <a:r>
              <a:rPr lang="en-US" sz="1800" dirty="0" err="1" smtClean="0"/>
              <a:t>getCompanyName</a:t>
            </a:r>
            <a:r>
              <a:rPr lang="en-US" sz="1800" dirty="0" smtClean="0"/>
              <a:t> method) of a scoped variable named company, you use ${</a:t>
            </a:r>
            <a:r>
              <a:rPr lang="en-US" sz="1800" dirty="0" err="1" smtClean="0"/>
              <a:t>company.companyName</a:t>
            </a:r>
            <a:r>
              <a:rPr lang="en-US" sz="1800" dirty="0" smtClean="0"/>
              <a:t>}. To access the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property of the president property of a scoped variable named company, you use ${</a:t>
            </a:r>
            <a:r>
              <a:rPr lang="en-US" sz="1800" dirty="0" err="1" smtClean="0"/>
              <a:t>company.president.firstName</a:t>
            </a:r>
            <a:r>
              <a:rPr lang="en-US" sz="1800" dirty="0" smtClean="0"/>
              <a:t>}.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Simple access to collection elements.</a:t>
            </a:r>
          </a:p>
          <a:p>
            <a:pPr lvl="1"/>
            <a:r>
              <a:rPr lang="en-US" sz="1800" dirty="0" smtClean="0"/>
              <a:t> To access an element of an array, List, or Map, you use ${variable[</a:t>
            </a:r>
            <a:r>
              <a:rPr lang="en-US" sz="1800" dirty="0" err="1" smtClean="0"/>
              <a:t>indexOrKey</a:t>
            </a:r>
            <a:r>
              <a:rPr lang="en-US" sz="1800" dirty="0" smtClean="0"/>
              <a:t>]}. Provided that the index or key is in a form that is legal for Java variable names, the dot notation for beans s interchangeable with the bracket notation for collections.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Expression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3434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Succinct access to request parameters, cookies, and other request data.</a:t>
            </a:r>
          </a:p>
          <a:p>
            <a:pPr lvl="1"/>
            <a:r>
              <a:rPr lang="en-US" sz="1800" dirty="0" smtClean="0"/>
              <a:t>To access the standard types of request data, you can use one </a:t>
            </a:r>
            <a:r>
              <a:rPr lang="en-US" sz="1800" dirty="0" err="1" smtClean="0"/>
              <a:t>ofseveral</a:t>
            </a:r>
            <a:r>
              <a:rPr lang="en-US" sz="1800" dirty="0" smtClean="0"/>
              <a:t> predefined implicit objects.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A small but useful set of simple operators.</a:t>
            </a:r>
          </a:p>
          <a:p>
            <a:pPr lvl="1"/>
            <a:r>
              <a:rPr lang="en-US" sz="1800" dirty="0" smtClean="0"/>
              <a:t> To manipulate objects within EL expressions, you can use any of several arithmetic, relational, logical, or empty-testing operators.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Conditional output.</a:t>
            </a:r>
          </a:p>
          <a:p>
            <a:pPr lvl="1"/>
            <a:r>
              <a:rPr lang="en-US" sz="1800" dirty="0" smtClean="0"/>
              <a:t> To choose among output options, you do not have to resort to Java scripting elements. Instead, you can use ${test ? option1 : option2}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Automatic type conversion.</a:t>
            </a:r>
          </a:p>
          <a:p>
            <a:pPr lvl="1"/>
            <a:r>
              <a:rPr lang="en-US" sz="1800" dirty="0" smtClean="0"/>
              <a:t> The expression language removes the need for most typecasts and for much of the code that parses strings as numbers.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Empty values instead of error messages.</a:t>
            </a:r>
          </a:p>
          <a:p>
            <a:pPr lvl="1"/>
            <a:r>
              <a:rPr lang="en-US" sz="1800" dirty="0" smtClean="0"/>
              <a:t> In most cases, missing values or </a:t>
            </a:r>
            <a:r>
              <a:rPr lang="en-US" sz="1800" dirty="0" err="1" smtClean="0"/>
              <a:t>NullPointerExceptions</a:t>
            </a:r>
            <a:r>
              <a:rPr lang="en-US" sz="1800" dirty="0" smtClean="0"/>
              <a:t> result in empty strings, not thrown exceptions.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/>
              <a:t>The JSP 2.0 EL provides concise, easy to read access to</a:t>
            </a:r>
          </a:p>
          <a:p>
            <a:pPr lvl="1"/>
            <a:r>
              <a:rPr lang="en-US" dirty="0" smtClean="0"/>
              <a:t>Bean properties</a:t>
            </a:r>
          </a:p>
          <a:p>
            <a:pPr lvl="1"/>
            <a:r>
              <a:rPr lang="en-US" dirty="0" smtClean="0"/>
              <a:t> Collection elements</a:t>
            </a:r>
          </a:p>
          <a:p>
            <a:pPr lvl="1"/>
            <a:r>
              <a:rPr lang="en-US" dirty="0" smtClean="0"/>
              <a:t> Standard HTTP elements such as request </a:t>
            </a:r>
            <a:r>
              <a:rPr lang="en-US" dirty="0" err="1" smtClean="0"/>
              <a:t>parameters,request</a:t>
            </a:r>
            <a:r>
              <a:rPr lang="en-US" dirty="0" smtClean="0"/>
              <a:t> headers, and cookies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The JSP 2.0 EL works best with MVC</a:t>
            </a:r>
          </a:p>
          <a:p>
            <a:pPr lvl="1"/>
            <a:r>
              <a:rPr lang="en-US" dirty="0" smtClean="0"/>
              <a:t> Use only to output values created by separate Java code</a:t>
            </a:r>
          </a:p>
          <a:p>
            <a:r>
              <a:rPr lang="en-US" sz="2200" b="1" dirty="0" smtClean="0"/>
              <a:t> Resist use of EL for business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77851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Persisting Object in Request, Session, Application Scope in </a:t>
            </a:r>
            <a:r>
              <a:rPr lang="en-US" sz="2200" dirty="0" err="1" smtClean="0"/>
              <a:t>Servlet</a:t>
            </a:r>
            <a:endParaRPr lang="en-US" sz="2200" dirty="0" smtClean="0"/>
          </a:p>
          <a:p>
            <a:pPr lvl="0"/>
            <a:r>
              <a:rPr lang="en-US" sz="2200" dirty="0" smtClean="0"/>
              <a:t>Understanding the implementation of EL</a:t>
            </a: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800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EL was first introduced in JSTL 1.0</a:t>
            </a:r>
          </a:p>
          <a:p>
            <a:r>
              <a:rPr lang="en-US" sz="2200" dirty="0" smtClean="0"/>
              <a:t>EL is now incorporated in JSP 2.0</a:t>
            </a:r>
          </a:p>
          <a:p>
            <a:r>
              <a:rPr lang="en-US" sz="2200" dirty="0" smtClean="0"/>
              <a:t>Pattern that identifies expression language is ${}</a:t>
            </a:r>
          </a:p>
          <a:p>
            <a:r>
              <a:rPr lang="en-US" sz="2200" dirty="0" smtClean="0"/>
              <a:t>To deactivate the evaluation of EL specify the </a:t>
            </a:r>
            <a:r>
              <a:rPr lang="en-US" sz="2200" dirty="0" err="1" smtClean="0"/>
              <a:t>isELIgnore</a:t>
            </a:r>
            <a:r>
              <a:rPr lang="en-US" sz="2200" dirty="0" smtClean="0"/>
              <a:t> attribute of page directive to true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Operators in EL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190340" cy="306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Operators in 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09007" y="2249884"/>
            <a:ext cx="6325986" cy="322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Accessing Scoped 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70104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${</a:t>
            </a:r>
            <a:r>
              <a:rPr lang="en-US" sz="2000" b="1" dirty="0" err="1" smtClean="0"/>
              <a:t>varName</a:t>
            </a:r>
            <a:r>
              <a:rPr lang="en-US" sz="2000" b="1" dirty="0" smtClean="0"/>
              <a:t>}</a:t>
            </a:r>
          </a:p>
          <a:p>
            <a:pPr lvl="1"/>
            <a:r>
              <a:rPr lang="en-US" sz="2400" dirty="0" smtClean="0"/>
              <a:t> Means to search the </a:t>
            </a:r>
            <a:r>
              <a:rPr lang="en-US" sz="2400" dirty="0" err="1" smtClean="0"/>
              <a:t>PageContext</a:t>
            </a:r>
            <a:r>
              <a:rPr lang="en-US" sz="2400" dirty="0" smtClean="0"/>
              <a:t>, the </a:t>
            </a:r>
            <a:r>
              <a:rPr lang="en-US" sz="2400" dirty="0" err="1" smtClean="0"/>
              <a:t>HttpServletRequest</a:t>
            </a:r>
            <a:r>
              <a:rPr lang="en-US" sz="2400" dirty="0" smtClean="0"/>
              <a:t>, the </a:t>
            </a:r>
            <a:r>
              <a:rPr lang="en-US" sz="2400" dirty="0" err="1" smtClean="0"/>
              <a:t>HttpSession</a:t>
            </a:r>
            <a:r>
              <a:rPr lang="en-US" sz="2400" dirty="0" smtClean="0"/>
              <a:t>, and the  </a:t>
            </a:r>
            <a:r>
              <a:rPr lang="en-US" sz="2400" dirty="0" err="1" smtClean="0"/>
              <a:t>ServletContext</a:t>
            </a:r>
            <a:r>
              <a:rPr lang="en-US" sz="2400" dirty="0" smtClean="0"/>
              <a:t>, </a:t>
            </a:r>
            <a:r>
              <a:rPr lang="en-US" sz="2400" i="1" dirty="0" smtClean="0"/>
              <a:t>in that order, and output the object with </a:t>
            </a:r>
            <a:r>
              <a:rPr lang="en-US" sz="2400" dirty="0" smtClean="0"/>
              <a:t>that attribute name.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PageContext</a:t>
            </a:r>
            <a:r>
              <a:rPr lang="en-US" sz="2400" dirty="0" smtClean="0"/>
              <a:t> does not apply with MVC.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Equivalent forms</a:t>
            </a:r>
          </a:p>
          <a:p>
            <a:pPr lvl="1"/>
            <a:r>
              <a:rPr lang="en-US" sz="2400" dirty="0" smtClean="0"/>
              <a:t> ${name}</a:t>
            </a:r>
          </a:p>
          <a:p>
            <a:pPr lvl="1"/>
            <a:r>
              <a:rPr lang="en-US" sz="2400" dirty="0" smtClean="0"/>
              <a:t> &lt;%= </a:t>
            </a:r>
            <a:r>
              <a:rPr lang="en-US" sz="2400" dirty="0" err="1" smtClean="0"/>
              <a:t>pageContext.findAttribute</a:t>
            </a:r>
            <a:r>
              <a:rPr lang="en-US" sz="2400" dirty="0" smtClean="0"/>
              <a:t>("name") %&gt;</a:t>
            </a:r>
          </a:p>
          <a:p>
            <a:pPr lvl="1"/>
            <a:r>
              <a:rPr lang="en-US" sz="2400" dirty="0" smtClean="0"/>
              <a:t>&lt;</a:t>
            </a:r>
            <a:r>
              <a:rPr lang="en-US" sz="2400" dirty="0" err="1" smtClean="0"/>
              <a:t>jsp:useBean</a:t>
            </a:r>
            <a:r>
              <a:rPr lang="en-US" sz="2400" dirty="0" smtClean="0"/>
              <a:t> id="name” type="</a:t>
            </a:r>
            <a:r>
              <a:rPr lang="en-US" sz="2400" dirty="0" err="1" smtClean="0"/>
              <a:t>somePackage.SomeClass</a:t>
            </a:r>
            <a:r>
              <a:rPr lang="en-US" sz="2400" dirty="0" smtClean="0"/>
              <a:t>” scope="...“&gt;</a:t>
            </a:r>
          </a:p>
          <a:p>
            <a:pPr lvl="1">
              <a:buNone/>
            </a:pPr>
            <a:r>
              <a:rPr lang="en-US" sz="2400" dirty="0" smtClean="0"/>
              <a:t>&lt;%= name %&gt;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Accessing Bean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${</a:t>
            </a:r>
            <a:r>
              <a:rPr lang="en-US" sz="2200" b="1" dirty="0" err="1" smtClean="0"/>
              <a:t>varName.propertyName</a:t>
            </a:r>
            <a:r>
              <a:rPr lang="en-US" sz="2200" b="1" dirty="0" smtClean="0"/>
              <a:t>}</a:t>
            </a:r>
          </a:p>
          <a:p>
            <a:pPr lvl="1"/>
            <a:r>
              <a:rPr lang="en-US" dirty="0" smtClean="0"/>
              <a:t> Means to find scoped variable of given name and output the specified bean property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Equivalent forms</a:t>
            </a:r>
          </a:p>
          <a:p>
            <a:pPr lvl="1"/>
            <a:r>
              <a:rPr lang="en-US" dirty="0" smtClean="0"/>
              <a:t> ${</a:t>
            </a:r>
            <a:r>
              <a:rPr lang="en-US" dirty="0" err="1" smtClean="0"/>
              <a:t>customer.firstName</a:t>
            </a: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 &lt;%@ page import=“</a:t>
            </a:r>
            <a:r>
              <a:rPr lang="en-US" dirty="0" err="1" smtClean="0"/>
              <a:t>model.NameBean</a:t>
            </a:r>
            <a:r>
              <a:rPr lang="en-US" dirty="0" smtClean="0"/>
              <a:t>" %&gt;</a:t>
            </a:r>
          </a:p>
          <a:p>
            <a:pPr lvl="1">
              <a:buNone/>
            </a:pPr>
            <a:r>
              <a:rPr lang="en-US" dirty="0" smtClean="0"/>
              <a:t>&lt;% </a:t>
            </a:r>
          </a:p>
          <a:p>
            <a:pPr lvl="1">
              <a:buNone/>
            </a:pPr>
            <a:r>
              <a:rPr lang="en-US" dirty="0" err="1" smtClean="0"/>
              <a:t>NameBean</a:t>
            </a:r>
            <a:r>
              <a:rPr lang="en-US" dirty="0" smtClean="0"/>
              <a:t> person =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dirty="0" err="1" smtClean="0"/>
              <a:t>NameBean</a:t>
            </a:r>
            <a:r>
              <a:rPr lang="en-US" dirty="0" smtClean="0"/>
              <a:t>)</a:t>
            </a:r>
            <a:r>
              <a:rPr lang="en-US" dirty="0" err="1" smtClean="0"/>
              <a:t>pageContext.findAttribute</a:t>
            </a:r>
            <a:r>
              <a:rPr lang="en-US" dirty="0" smtClean="0"/>
              <a:t>("customer");</a:t>
            </a:r>
          </a:p>
          <a:p>
            <a:pPr lvl="1">
              <a:buNone/>
            </a:pPr>
            <a:r>
              <a:rPr lang="en-US" dirty="0" smtClean="0"/>
              <a:t>%&gt;</a:t>
            </a:r>
          </a:p>
          <a:p>
            <a:pPr lvl="1"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person.getFirstName</a:t>
            </a:r>
            <a:r>
              <a:rPr lang="en-US" dirty="0" smtClean="0"/>
              <a:t>() 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Accessing Bean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Equivalent forms</a:t>
            </a:r>
          </a:p>
          <a:p>
            <a:pPr lvl="1"/>
            <a:r>
              <a:rPr lang="en-US" sz="2400" dirty="0" smtClean="0"/>
              <a:t> ${</a:t>
            </a:r>
            <a:r>
              <a:rPr lang="en-US" sz="2400" dirty="0" err="1" smtClean="0"/>
              <a:t>customer.firstName</a:t>
            </a:r>
            <a:r>
              <a:rPr lang="en-US" sz="2400" dirty="0" smtClean="0"/>
              <a:t>}</a:t>
            </a:r>
          </a:p>
          <a:p>
            <a:pPr lvl="1"/>
            <a:r>
              <a:rPr lang="en-US" sz="2400" dirty="0" smtClean="0"/>
              <a:t> &lt;</a:t>
            </a:r>
            <a:r>
              <a:rPr lang="en-US" sz="2400" dirty="0" err="1" smtClean="0"/>
              <a:t>jsp:useBean</a:t>
            </a:r>
            <a:r>
              <a:rPr lang="en-US" sz="2400" dirty="0" smtClean="0"/>
              <a:t> id="customer” type="</a:t>
            </a:r>
            <a:r>
              <a:rPr lang="en-US" sz="2400" dirty="0" err="1" smtClean="0"/>
              <a:t>coreservlets.NameBean</a:t>
            </a:r>
            <a:r>
              <a:rPr lang="en-US" sz="2400" dirty="0" smtClean="0"/>
              <a:t>”</a:t>
            </a:r>
          </a:p>
          <a:p>
            <a:pPr lvl="1">
              <a:buNone/>
            </a:pPr>
            <a:r>
              <a:rPr lang="en-US" sz="2400" dirty="0" smtClean="0"/>
              <a:t>scope="</a:t>
            </a:r>
            <a:r>
              <a:rPr lang="en-US" sz="2400" i="1" dirty="0" smtClean="0"/>
              <a:t>request, session, or application" /&gt;</a:t>
            </a:r>
          </a:p>
          <a:p>
            <a:pPr lvl="1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jsp:getProperty</a:t>
            </a:r>
            <a:r>
              <a:rPr lang="en-US" sz="2400" dirty="0" smtClean="0"/>
              <a:t> name="customer” property="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 /&gt;</a:t>
            </a:r>
          </a:p>
          <a:p>
            <a:r>
              <a:rPr lang="en-US" sz="2000" b="1" dirty="0" smtClean="0"/>
              <a:t>This is better than script on previous slide.</a:t>
            </a:r>
          </a:p>
          <a:p>
            <a:pPr lvl="1"/>
            <a:r>
              <a:rPr lang="en-US" sz="2400" dirty="0" smtClean="0"/>
              <a:t> But, requires you to know the scope</a:t>
            </a:r>
          </a:p>
          <a:p>
            <a:pPr lvl="1"/>
            <a:r>
              <a:rPr lang="en-US" sz="2400" dirty="0" smtClean="0"/>
              <a:t> And fails for </a:t>
            </a:r>
            <a:r>
              <a:rPr lang="en-US" sz="2400" dirty="0" err="1" smtClean="0"/>
              <a:t>subproperties</a:t>
            </a:r>
            <a:r>
              <a:rPr lang="en-US" sz="2400" dirty="0" smtClean="0"/>
              <a:t>.</a:t>
            </a:r>
          </a:p>
          <a:p>
            <a:pPr lvl="2"/>
            <a:r>
              <a:rPr lang="en-US" sz="2000" dirty="0" smtClean="0"/>
              <a:t> No non-Java equivalent to ${</a:t>
            </a:r>
            <a:r>
              <a:rPr lang="en-US" sz="2000" dirty="0" err="1" smtClean="0"/>
              <a:t>customer.address.zipCode</a:t>
            </a: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Accessing persisted value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Scope Examples</a:t>
            </a:r>
          </a:p>
          <a:p>
            <a:r>
              <a:rPr lang="en-US" sz="2000" dirty="0" smtClean="0"/>
              <a:t>Accessing a page-scoped attribute named as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 ${</a:t>
            </a:r>
            <a:r>
              <a:rPr lang="en-US" sz="2000" dirty="0" err="1" smtClean="0"/>
              <a:t>pageScope.firstName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Accessing a request-scoped attribute named as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 ${</a:t>
            </a:r>
            <a:r>
              <a:rPr lang="en-US" sz="2000" dirty="0" err="1" smtClean="0"/>
              <a:t>requestScope.firstName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Accessing a session-scoped attribute named as '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' (null if not found): ${</a:t>
            </a:r>
            <a:r>
              <a:rPr lang="en-US" sz="2000" dirty="0" err="1" smtClean="0"/>
              <a:t>sessionScope.lastName</a:t>
            </a:r>
            <a:r>
              <a:rPr lang="en-US" sz="2000" dirty="0" smtClean="0"/>
              <a:t>} </a:t>
            </a:r>
          </a:p>
          <a:p>
            <a:r>
              <a:rPr lang="en-US" sz="2000" dirty="0" smtClean="0"/>
              <a:t>Page Context Examples</a:t>
            </a:r>
          </a:p>
          <a:p>
            <a:r>
              <a:rPr lang="en-US" sz="2000" dirty="0" smtClean="0"/>
              <a:t>${</a:t>
            </a:r>
            <a:r>
              <a:rPr lang="en-US" sz="2000" dirty="0" err="1" smtClean="0"/>
              <a:t>pageContext.request.protocol</a:t>
            </a:r>
            <a:r>
              <a:rPr lang="en-US" sz="2000" dirty="0" smtClean="0"/>
              <a:t>} $</a:t>
            </a:r>
          </a:p>
          <a:p>
            <a:r>
              <a:rPr lang="en-US" sz="2000" dirty="0" smtClean="0"/>
              <a:t>{</a:t>
            </a:r>
            <a:r>
              <a:rPr lang="en-US" sz="2000" dirty="0" err="1" smtClean="0"/>
              <a:t>pageContext.response.locale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${pageContext.session.id} ${</a:t>
            </a:r>
            <a:r>
              <a:rPr lang="en-US" sz="2000" dirty="0" err="1" smtClean="0"/>
              <a:t>pageContext.servletContext</a:t>
            </a:r>
            <a:r>
              <a:rPr lang="en-US" sz="2000" dirty="0" smtClean="0"/>
              <a:t>} Above we are accessing request, response, session, and application properties, using the </a:t>
            </a:r>
            <a:r>
              <a:rPr lang="en-US" sz="2000" dirty="0" err="1" smtClean="0"/>
              <a:t>pageContext</a:t>
            </a:r>
            <a:r>
              <a:rPr lang="en-US" sz="2000" dirty="0" smtClean="0"/>
              <a:t> implicit object.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5678</TotalTime>
  <Words>1107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1_dbi_course</vt:lpstr>
      <vt:lpstr>Talentedge slide</vt:lpstr>
      <vt:lpstr>Slide 1</vt:lpstr>
      <vt:lpstr>Agenda</vt:lpstr>
      <vt:lpstr>Introduction to EL</vt:lpstr>
      <vt:lpstr>Operators in EL</vt:lpstr>
      <vt:lpstr>Operators in EL</vt:lpstr>
      <vt:lpstr>Accessing Scoped Variable</vt:lpstr>
      <vt:lpstr>Accessing Bean properties</vt:lpstr>
      <vt:lpstr>Accessing Bean properties</vt:lpstr>
      <vt:lpstr>Accessing persisted value </vt:lpstr>
      <vt:lpstr>Dot and array Notations</vt:lpstr>
      <vt:lpstr>Accessing Collections</vt:lpstr>
      <vt:lpstr>Reading Cookie using EL</vt:lpstr>
      <vt:lpstr>Using EL in custom tags </vt:lpstr>
      <vt:lpstr>Using EL in custom tags </vt:lpstr>
      <vt:lpstr>Advantages of Expression language</vt:lpstr>
      <vt:lpstr>Advantages of Expression language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359</cp:revision>
  <dcterms:created xsi:type="dcterms:W3CDTF">1601-01-01T00:00:00Z</dcterms:created>
  <dcterms:modified xsi:type="dcterms:W3CDTF">2014-08-09T11:38:14Z</dcterms:modified>
</cp:coreProperties>
</file>