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36"/>
  </p:notesMasterIdLst>
  <p:handoutMasterIdLst>
    <p:handoutMasterId r:id="rId37"/>
  </p:handoutMasterIdLst>
  <p:sldIdLst>
    <p:sldId id="41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5" r:id="rId15"/>
    <p:sldId id="686" r:id="rId16"/>
    <p:sldId id="687" r:id="rId17"/>
    <p:sldId id="688" r:id="rId18"/>
    <p:sldId id="689" r:id="rId19"/>
    <p:sldId id="690" r:id="rId20"/>
    <p:sldId id="691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Security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Steps for Setting up realms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&lt;install-dir&gt;/conf/tomcat-users.xml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Unencrypted: not secure but easy to set up and maintain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&lt;?xml version='1.0'?&gt;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&lt;tomcat-users&gt;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="employee"/&gt;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="admin"/&gt;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&lt;user username="sang" password="</a:t>
            </a:r>
            <a:r>
              <a:rPr lang="en-US" dirty="0" err="1" smtClean="0"/>
              <a:t>sangPassword</a:t>
            </a:r>
            <a:r>
              <a:rPr lang="en-US" dirty="0" smtClean="0"/>
              <a:t>"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roles="</a:t>
            </a:r>
            <a:r>
              <a:rPr lang="en-US" dirty="0" err="1" smtClean="0"/>
              <a:t>manager,employee</a:t>
            </a:r>
            <a:r>
              <a:rPr lang="en-US" dirty="0" smtClean="0"/>
              <a:t>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&lt;/tomcat-users&gt;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 II: Tell your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web.xml file of your web application</a:t>
            </a:r>
          </a:p>
          <a:p>
            <a:pPr lvl="3">
              <a:buFontTx/>
              <a:buNone/>
            </a:pPr>
            <a:r>
              <a:rPr lang="en-US" dirty="0" smtClean="0"/>
              <a:t>&lt;web-app&gt;</a:t>
            </a:r>
          </a:p>
          <a:p>
            <a:pPr lvl="3">
              <a:buFontTx/>
              <a:buNone/>
            </a:pPr>
            <a:r>
              <a:rPr lang="en-US" dirty="0" smtClean="0"/>
              <a:t>...</a:t>
            </a:r>
          </a:p>
          <a:p>
            <a:pPr lvl="3">
              <a:buFontTx/>
              <a:buNone/>
            </a:pPr>
            <a:r>
              <a:rPr lang="en-US" dirty="0" smtClean="0"/>
              <a:t>&lt;security-constraint&gt;...&lt;/security-constraint&gt;</a:t>
            </a:r>
          </a:p>
          <a:p>
            <a:pPr lvl="3">
              <a:buFontTx/>
              <a:buNone/>
            </a:pPr>
            <a:r>
              <a:rPr lang="en-US" dirty="0" smtClean="0"/>
              <a:t>&lt;login-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lvl="3">
              <a:buFontTx/>
              <a:buNone/>
            </a:pPr>
            <a:r>
              <a:rPr lang="en-US" dirty="0" smtClean="0"/>
              <a:t>&lt;auth-method&gt;</a:t>
            </a:r>
            <a:r>
              <a:rPr lang="en-US" dirty="0" smtClean="0">
                <a:solidFill>
                  <a:srgbClr val="FF3300"/>
                </a:solidFill>
              </a:rPr>
              <a:t>BASIC</a:t>
            </a:r>
            <a:r>
              <a:rPr lang="en-US" dirty="0" smtClean="0"/>
              <a:t>&lt;/auth-method&gt;</a:t>
            </a:r>
          </a:p>
          <a:p>
            <a:pPr lvl="3">
              <a:buFontTx/>
              <a:buNone/>
            </a:pPr>
            <a:r>
              <a:rPr lang="en-US" dirty="0" smtClean="0"/>
              <a:t>&lt;realm-name&gt;realm name&lt;/realm-name&gt;</a:t>
            </a:r>
          </a:p>
          <a:p>
            <a:pPr lvl="3">
              <a:buFontTx/>
              <a:buNone/>
            </a:pPr>
            <a:r>
              <a:rPr lang="en-US" dirty="0" smtClean="0"/>
              <a:t>&lt;/login-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lvl="3">
              <a:buFontTx/>
              <a:buNone/>
            </a:pPr>
            <a:r>
              <a:rPr lang="en-US" dirty="0" smtClean="0"/>
              <a:t>...</a:t>
            </a:r>
          </a:p>
          <a:p>
            <a:pPr lvl="3">
              <a:buFontTx/>
              <a:buNone/>
            </a:pPr>
            <a:r>
              <a:rPr lang="en-US" dirty="0" smtClean="0"/>
              <a:t>&lt;/web-app&gt;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Form based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Web application collects user identification (user name, password, and other information) through a custom login page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Not secure since user name and password are in “easily decodable” form over the wire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Encoding scheme is Base64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Someone can easily decode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encrypted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Authentication Flow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>
          <a:xfrm>
            <a:off x="405114" y="1295400"/>
            <a:ext cx="8181372" cy="4606821"/>
          </a:xfrm>
          <a:noFill/>
          <a:ln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8486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Steps to configure Form Based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7924800" cy="5410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/>
              <a:t>Set up username, passwords, and roles (realms)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/>
              <a:t>Tell web container that you are using Form-based authentication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/>
              <a:t>Create custom “Login page”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/>
              <a:t>Create custom “Login failure error page”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200" dirty="0" smtClean="0"/>
              <a:t>Specify which URLs (web resources) should be access-controlled (password-protected)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 I : Setting up realms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&lt;install-dir&gt;/conf/tomcat-users.xml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Unencrypted: not secure but easy to set up and maintain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&lt;?xml version='1.0'?&gt;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&lt;tomcat-users&gt;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="employee"/&gt;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="admin"/&gt;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&lt;user username="sang" password="</a:t>
            </a:r>
            <a:r>
              <a:rPr lang="en-US" dirty="0" err="1" smtClean="0"/>
              <a:t>sangPassword</a:t>
            </a:r>
            <a:r>
              <a:rPr lang="en-US" dirty="0" smtClean="0"/>
              <a:t>"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roles="</a:t>
            </a:r>
            <a:r>
              <a:rPr lang="en-US" dirty="0" err="1" smtClean="0"/>
              <a:t>manager,employee</a:t>
            </a:r>
            <a:r>
              <a:rPr lang="en-US" dirty="0" smtClean="0"/>
              <a:t>"/&gt;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 smtClean="0"/>
              <a:t>&lt;/tomcat-users&gt;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 II: Tell your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 web.xml file of your web application</a:t>
            </a:r>
          </a:p>
          <a:p>
            <a:pPr lvl="3">
              <a:buFontTx/>
              <a:buNone/>
            </a:pPr>
            <a:r>
              <a:rPr lang="en-US" dirty="0" smtClean="0"/>
              <a:t>&lt;web-app&gt;</a:t>
            </a:r>
          </a:p>
          <a:p>
            <a:pPr lvl="3">
              <a:buFontTx/>
              <a:buNone/>
            </a:pPr>
            <a:r>
              <a:rPr lang="en-US" dirty="0" smtClean="0"/>
              <a:t>...</a:t>
            </a:r>
          </a:p>
          <a:p>
            <a:pPr lvl="3">
              <a:buFontTx/>
              <a:buNone/>
            </a:pPr>
            <a:r>
              <a:rPr lang="en-US" dirty="0" smtClean="0"/>
              <a:t>&lt;security-constraint&gt;...&lt;/security-constraint&gt;</a:t>
            </a:r>
          </a:p>
          <a:p>
            <a:pPr lvl="3">
              <a:buFontTx/>
              <a:buNone/>
            </a:pPr>
            <a:r>
              <a:rPr lang="en-US" dirty="0" smtClean="0"/>
              <a:t>&lt;login-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lvl="3">
              <a:buFontTx/>
              <a:buNone/>
            </a:pPr>
            <a:r>
              <a:rPr lang="en-US" dirty="0" smtClean="0"/>
              <a:t>&lt;auth-method&gt;</a:t>
            </a:r>
            <a:r>
              <a:rPr lang="en-US" dirty="0" smtClean="0">
                <a:solidFill>
                  <a:srgbClr val="FF3300"/>
                </a:solidFill>
              </a:rPr>
              <a:t>FORM</a:t>
            </a:r>
            <a:r>
              <a:rPr lang="en-US" dirty="0" smtClean="0"/>
              <a:t>&lt;/auth-method&gt;</a:t>
            </a:r>
          </a:p>
          <a:p>
            <a:pPr lvl="3">
              <a:buFontTx/>
              <a:buNone/>
            </a:pPr>
            <a:r>
              <a:rPr lang="en-US" dirty="0" smtClean="0"/>
              <a:t>&lt;realm-name&gt;realm name&lt;/realm-name&gt;</a:t>
            </a:r>
          </a:p>
          <a:p>
            <a:pPr lvl="3">
              <a:buFontTx/>
              <a:buNone/>
            </a:pPr>
            <a:r>
              <a:rPr lang="en-US" dirty="0" smtClean="0"/>
              <a:t>&lt;/login-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 lvl="3">
              <a:buFontTx/>
              <a:buNone/>
            </a:pPr>
            <a:r>
              <a:rPr lang="en-US" dirty="0" smtClean="0"/>
              <a:t>...</a:t>
            </a:r>
          </a:p>
          <a:p>
            <a:pPr lvl="3">
              <a:buFontTx/>
              <a:buNone/>
            </a:pPr>
            <a:r>
              <a:rPr lang="en-US" dirty="0" smtClean="0"/>
              <a:t>&lt;/web-app&gt;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 IV: Create Login Failure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Can be HTML or JSP page</a:t>
            </a:r>
          </a:p>
          <a:p>
            <a:r>
              <a:rPr lang="en-US" sz="2200" dirty="0" smtClean="0"/>
              <a:t>No specific content is mandated</a:t>
            </a:r>
          </a:p>
          <a:p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 III: Create a custom Login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Can be HTML or JSP page</a:t>
            </a:r>
          </a:p>
          <a:p>
            <a:r>
              <a:rPr lang="en-US" sz="2200" dirty="0" smtClean="0"/>
              <a:t>Contains HTML form like following</a:t>
            </a:r>
          </a:p>
          <a:p>
            <a:pPr lvl="2">
              <a:buFontTx/>
              <a:buNone/>
            </a:pPr>
            <a:r>
              <a:rPr lang="en-US" dirty="0" smtClean="0"/>
              <a:t>&lt;FORM ACTION="</a:t>
            </a:r>
            <a:r>
              <a:rPr lang="en-US" dirty="0" err="1" smtClean="0">
                <a:solidFill>
                  <a:srgbClr val="FF3300"/>
                </a:solidFill>
              </a:rPr>
              <a:t>j_security_check</a:t>
            </a:r>
            <a:r>
              <a:rPr lang="en-US" dirty="0" smtClean="0"/>
              <a:t>"</a:t>
            </a:r>
          </a:p>
          <a:p>
            <a:pPr lvl="2">
              <a:buFontTx/>
              <a:buNone/>
            </a:pPr>
            <a:r>
              <a:rPr lang="en-US" dirty="0" smtClean="0"/>
              <a:t>METHOD="POST"&gt;</a:t>
            </a:r>
          </a:p>
          <a:p>
            <a:pPr lvl="2">
              <a:buFontTx/>
              <a:buNone/>
            </a:pPr>
            <a:r>
              <a:rPr lang="en-US" dirty="0" smtClean="0"/>
              <a:t>…</a:t>
            </a:r>
          </a:p>
          <a:p>
            <a:pPr lvl="2">
              <a:buFontTx/>
              <a:buNone/>
            </a:pPr>
            <a:r>
              <a:rPr lang="en-US" dirty="0" smtClean="0"/>
              <a:t>&lt;INPUT TYPE="TEXT" NAME="</a:t>
            </a:r>
            <a:r>
              <a:rPr lang="en-US" dirty="0" err="1" smtClean="0">
                <a:solidFill>
                  <a:srgbClr val="FF3300"/>
                </a:solidFill>
              </a:rPr>
              <a:t>j_username</a:t>
            </a:r>
            <a:r>
              <a:rPr lang="en-US" dirty="0" smtClean="0"/>
              <a:t>"&gt;</a:t>
            </a:r>
          </a:p>
          <a:p>
            <a:pPr lvl="2">
              <a:buFontTx/>
              <a:buNone/>
            </a:pPr>
            <a:r>
              <a:rPr lang="en-US" dirty="0" smtClean="0"/>
              <a:t>…</a:t>
            </a:r>
          </a:p>
          <a:p>
            <a:pPr lvl="2">
              <a:buFontTx/>
              <a:buNone/>
            </a:pPr>
            <a:r>
              <a:rPr lang="en-US" dirty="0" smtClean="0"/>
              <a:t>&lt;INPUT TYPE="PASSWORD" NAME="</a:t>
            </a:r>
            <a:r>
              <a:rPr lang="en-US" dirty="0" err="1" smtClean="0">
                <a:solidFill>
                  <a:srgbClr val="FF3300"/>
                </a:solidFill>
              </a:rPr>
              <a:t>j_password</a:t>
            </a:r>
            <a:r>
              <a:rPr lang="en-US" dirty="0" smtClean="0"/>
              <a:t>"&gt;</a:t>
            </a:r>
          </a:p>
          <a:p>
            <a:pPr lvl="2">
              <a:buFontTx/>
              <a:buNone/>
            </a:pPr>
            <a:r>
              <a:rPr lang="en-US" dirty="0" smtClean="0"/>
              <a:t>…</a:t>
            </a:r>
          </a:p>
          <a:p>
            <a:pPr lvl="2">
              <a:buFontTx/>
              <a:buNone/>
            </a:pPr>
            <a:r>
              <a:rPr lang="en-US" dirty="0" smtClean="0"/>
              <a:t>&lt;/FORM&gt;</a:t>
            </a:r>
          </a:p>
          <a:p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089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410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Main security issues</a:t>
            </a:r>
          </a:p>
          <a:p>
            <a:pPr lvl="1"/>
            <a:r>
              <a:rPr lang="en-US" sz="2000" dirty="0" smtClean="0"/>
              <a:t>Preventing access by unauthorized user</a:t>
            </a:r>
          </a:p>
          <a:p>
            <a:pPr lvl="1"/>
            <a:r>
              <a:rPr lang="en-US" sz="2000" dirty="0" smtClean="0"/>
              <a:t> Preventing attackers from stealing network data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Declarative security</a:t>
            </a:r>
          </a:p>
          <a:p>
            <a:pPr lvl="1"/>
            <a:r>
              <a:rPr lang="en-US" sz="2000" dirty="0" smtClean="0"/>
              <a:t> Much less work than programmatic security</a:t>
            </a:r>
          </a:p>
          <a:p>
            <a:pPr lvl="1"/>
            <a:r>
              <a:rPr lang="en-US" sz="2000" dirty="0" smtClean="0"/>
              <a:t> Requires server-specific password setup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Form-based authentication</a:t>
            </a:r>
          </a:p>
          <a:p>
            <a:pPr lvl="1"/>
            <a:r>
              <a:rPr lang="en-US" sz="2000" dirty="0" smtClean="0"/>
              <a:t> Attempts to access restricted resources get redirected to login page. HTML form gathers username and </a:t>
            </a:r>
            <a:r>
              <a:rPr lang="en-US" sz="2000" dirty="0" err="1" smtClean="0"/>
              <a:t>password.Session</a:t>
            </a:r>
            <a:r>
              <a:rPr lang="en-US" sz="2000" dirty="0" smtClean="0"/>
              <a:t> tracking tracks authenticated users.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BASIC authentication</a:t>
            </a:r>
          </a:p>
          <a:p>
            <a:pPr lvl="1"/>
            <a:r>
              <a:rPr lang="en-US" sz="2000" dirty="0" smtClean="0"/>
              <a:t> Attempts to access restricted resources results in dialog box. Dialog gathers username and password. HTTP headers track authenticated users.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Understanding major security concern</a:t>
            </a:r>
          </a:p>
          <a:p>
            <a:pPr lvl="0"/>
            <a:r>
              <a:rPr lang="en-US" sz="2200" dirty="0" smtClean="0"/>
              <a:t>Declarative v/s programmatic security</a:t>
            </a:r>
          </a:p>
          <a:p>
            <a:pPr lvl="0"/>
            <a:r>
              <a:rPr lang="en-US" sz="2200" dirty="0" smtClean="0"/>
              <a:t>Using form based authentication</a:t>
            </a:r>
          </a:p>
          <a:p>
            <a:pPr lvl="0"/>
            <a:r>
              <a:rPr lang="en-US" sz="2200" dirty="0" smtClean="0"/>
              <a:t>Using BASIC authentication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Understanding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JSP is a template page technology</a:t>
            </a:r>
          </a:p>
          <a:p>
            <a:pPr lvl="1"/>
            <a:r>
              <a:rPr lang="en-US" dirty="0" smtClean="0"/>
              <a:t>High level abstraction of </a:t>
            </a:r>
            <a:r>
              <a:rPr lang="en-US" dirty="0" err="1" smtClean="0"/>
              <a:t>Servlets</a:t>
            </a:r>
            <a:endParaRPr lang="en-US" dirty="0" smtClean="0"/>
          </a:p>
          <a:p>
            <a:r>
              <a:rPr lang="en-US" sz="2200" dirty="0" smtClean="0"/>
              <a:t>Separation of presentation from logic</a:t>
            </a:r>
          </a:p>
          <a:p>
            <a:r>
              <a:rPr lang="en-US" sz="2200" dirty="0" smtClean="0"/>
              <a:t>Even non java programmer can create JSP pages with reasonable ease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Available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err="1" smtClean="0"/>
              <a:t>Servlet</a:t>
            </a:r>
            <a:r>
              <a:rPr lang="en-US" sz="2200" b="1" dirty="0" smtClean="0"/>
              <a:t> context listeners.</a:t>
            </a:r>
          </a:p>
          <a:p>
            <a:pPr lvl="1"/>
            <a:r>
              <a:rPr lang="en-US" dirty="0" smtClean="0"/>
              <a:t> These listeners are notified when the </a:t>
            </a:r>
            <a:r>
              <a:rPr lang="en-US" dirty="0" err="1" smtClean="0"/>
              <a:t>servlet</a:t>
            </a:r>
            <a:r>
              <a:rPr lang="en-US" dirty="0" smtClean="0"/>
              <a:t> context (</a:t>
            </a:r>
            <a:r>
              <a:rPr lang="en-US" dirty="0" err="1" smtClean="0"/>
              <a:t>i.e.,the</a:t>
            </a:r>
            <a:r>
              <a:rPr lang="en-US" dirty="0" smtClean="0"/>
              <a:t> Web application) is initialized and destroyed.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context attribute listeners.</a:t>
            </a:r>
          </a:p>
          <a:p>
            <a:pPr lvl="1"/>
            <a:r>
              <a:rPr lang="en-US" dirty="0" smtClean="0"/>
              <a:t> These listeners are notified when attributes are added </a:t>
            </a:r>
            <a:r>
              <a:rPr lang="en-US" dirty="0" err="1" smtClean="0"/>
              <a:t>to,removed</a:t>
            </a:r>
            <a:r>
              <a:rPr lang="en-US" dirty="0" smtClean="0"/>
              <a:t> from, or replaced in the </a:t>
            </a:r>
            <a:r>
              <a:rPr lang="en-US" dirty="0" err="1" smtClean="0"/>
              <a:t>servlet</a:t>
            </a:r>
            <a:r>
              <a:rPr lang="en-US" dirty="0" smtClean="0"/>
              <a:t> context.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Session listeners.</a:t>
            </a:r>
          </a:p>
          <a:p>
            <a:pPr lvl="1"/>
            <a:r>
              <a:rPr lang="en-US" dirty="0" smtClean="0"/>
              <a:t> These listeners are notified when session objects are	created, invalidated, or timed out.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Session attribute listeners.</a:t>
            </a:r>
          </a:p>
          <a:p>
            <a:pPr lvl="1"/>
            <a:r>
              <a:rPr lang="en-US" dirty="0" smtClean="0"/>
              <a:t> These listeners are notified when attributes are added to, removed from, or replaced in any session.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Creating a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the appropriate interface.</a:t>
            </a:r>
          </a:p>
          <a:p>
            <a:pPr lvl="1"/>
            <a:r>
              <a:rPr lang="en-US" sz="2000" dirty="0" smtClean="0"/>
              <a:t> Use </a:t>
            </a:r>
            <a:r>
              <a:rPr lang="en-US" sz="2000" dirty="0" err="1" smtClean="0"/>
              <a:t>ServletContextListener</a:t>
            </a:r>
            <a:r>
              <a:rPr lang="en-US" sz="2000" dirty="0" smtClean="0"/>
              <a:t>, </a:t>
            </a:r>
            <a:r>
              <a:rPr lang="en-US" sz="2000" dirty="0" err="1" smtClean="0"/>
              <a:t>ServletContextAttributeListener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err="1" smtClean="0"/>
              <a:t>HttpSessionListener</a:t>
            </a:r>
            <a:r>
              <a:rPr lang="en-US" sz="2000" dirty="0" smtClean="0"/>
              <a:t>, or </a:t>
            </a:r>
            <a:r>
              <a:rPr lang="en-US" sz="2000" dirty="0" err="1" smtClean="0"/>
              <a:t>HttpSessionAttributeListener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 Override the methods needed to respond to the events of interest.</a:t>
            </a:r>
          </a:p>
          <a:p>
            <a:pPr lvl="1"/>
            <a:r>
              <a:rPr lang="en-US" sz="2000" dirty="0" smtClean="0"/>
              <a:t> Provide empty bodies for the other methods in the interface.</a:t>
            </a:r>
          </a:p>
          <a:p>
            <a:r>
              <a:rPr lang="en-US" sz="2000" b="1" dirty="0" smtClean="0"/>
              <a:t> Access the important Web application objects.</a:t>
            </a:r>
          </a:p>
          <a:p>
            <a:pPr lvl="1"/>
            <a:r>
              <a:rPr lang="en-US" sz="2000" dirty="0" smtClean="0"/>
              <a:t> Six objects that you are likely to use in event-handling methods:</a:t>
            </a:r>
          </a:p>
          <a:p>
            <a:pPr lvl="2"/>
            <a:r>
              <a:rPr lang="en-US" sz="2000" dirty="0" smtClean="0"/>
              <a:t>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</a:t>
            </a:r>
          </a:p>
          <a:p>
            <a:pPr lvl="2"/>
            <a:r>
              <a:rPr lang="en-US" sz="2000" dirty="0" smtClean="0"/>
              <a:t> The name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that changed </a:t>
            </a:r>
          </a:p>
          <a:p>
            <a:pPr lvl="2"/>
            <a:r>
              <a:rPr lang="en-US" sz="2000" dirty="0" smtClean="0"/>
              <a:t> The value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that changed</a:t>
            </a:r>
          </a:p>
          <a:p>
            <a:pPr lvl="2"/>
            <a:r>
              <a:rPr lang="en-US" sz="2000" dirty="0" smtClean="0"/>
              <a:t> The session object</a:t>
            </a:r>
          </a:p>
          <a:p>
            <a:pPr lvl="2"/>
            <a:r>
              <a:rPr lang="en-US" sz="2000" dirty="0" smtClean="0"/>
              <a:t> The name of the session attribute that changed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Creating a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Use these objects.</a:t>
            </a:r>
          </a:p>
          <a:p>
            <a:pPr lvl="1"/>
            <a:r>
              <a:rPr lang="en-US" sz="2000" dirty="0" smtClean="0"/>
              <a:t> This process is application specific, but there are some common themes. For example, with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context, you are most likely to read initialization parameters </a:t>
            </a:r>
            <a:r>
              <a:rPr lang="en-US" sz="2000" dirty="0" err="1" smtClean="0"/>
              <a:t>getInitParameter</a:t>
            </a:r>
            <a:r>
              <a:rPr lang="en-US" sz="2000" dirty="0" smtClean="0"/>
              <a:t>), store data for later access (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), and read previously stored data (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).</a:t>
            </a:r>
          </a:p>
          <a:p>
            <a:r>
              <a:rPr lang="en-US" sz="2000" b="1" dirty="0" smtClean="0"/>
              <a:t> Declare the listener.</a:t>
            </a:r>
          </a:p>
          <a:p>
            <a:pPr lvl="1"/>
            <a:r>
              <a:rPr lang="en-US" sz="2000" dirty="0" smtClean="0"/>
              <a:t> You do this with the listener and listener-class elements of the general Web application deployment descriptor (</a:t>
            </a:r>
            <a:r>
              <a:rPr lang="en-US" sz="2000" i="1" dirty="0" smtClean="0"/>
              <a:t>web.xml) or of a tag library descriptor file.</a:t>
            </a:r>
          </a:p>
          <a:p>
            <a:r>
              <a:rPr lang="en-US" sz="2000" b="1" dirty="0" smtClean="0"/>
              <a:t> Provide any needed initialization parameters.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listeners commonly read context initialization parameters to use as the basis of data that is made available to all </a:t>
            </a:r>
            <a:r>
              <a:rPr lang="en-US" sz="2000" dirty="0" err="1" smtClean="0"/>
              <a:t>servlets</a:t>
            </a:r>
            <a:r>
              <a:rPr lang="en-US" sz="2000" dirty="0" smtClean="0"/>
              <a:t> and JSP ages. You use the context-</a:t>
            </a:r>
            <a:r>
              <a:rPr lang="en-US" sz="2000" dirty="0" err="1" smtClean="0"/>
              <a:t>param</a:t>
            </a:r>
            <a:r>
              <a:rPr lang="en-US" sz="2000" dirty="0" smtClean="0"/>
              <a:t> </a:t>
            </a:r>
            <a:r>
              <a:rPr lang="en-US" sz="2000" i="1" dirty="0" smtClean="0"/>
              <a:t>web.xml </a:t>
            </a:r>
            <a:r>
              <a:rPr lang="en-US" sz="2000" dirty="0" smtClean="0"/>
              <a:t>element to provide the names and values of these initialization  parameters.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Monitoring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The </a:t>
            </a:r>
            <a:r>
              <a:rPr lang="en-US" sz="2200" b="1" dirty="0" err="1" smtClean="0"/>
              <a:t>ServletContextListener</a:t>
            </a:r>
            <a:r>
              <a:rPr lang="en-US" sz="2200" b="1" dirty="0" smtClean="0"/>
              <a:t> class responds	to the Initialization and destruction of the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context. 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hese events correspond to the creation and shutdown of the Web application itself.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ServletContextListener</a:t>
            </a:r>
            <a:r>
              <a:rPr lang="en-US" sz="2200" b="1" dirty="0" smtClean="0"/>
              <a:t> is most commonly used to</a:t>
            </a:r>
          </a:p>
          <a:p>
            <a:pPr lvl="1"/>
            <a:r>
              <a:rPr lang="en-US" dirty="0" smtClean="0"/>
              <a:t>Set up application-wide resources like database connection pools</a:t>
            </a:r>
          </a:p>
          <a:p>
            <a:pPr lvl="1"/>
            <a:r>
              <a:rPr lang="en-US" dirty="0" smtClean="0"/>
              <a:t> Read the initial values of application-wide data that will be used by multiple </a:t>
            </a:r>
            <a:r>
              <a:rPr lang="en-US" dirty="0" err="1" smtClean="0"/>
              <a:t>servlets</a:t>
            </a:r>
            <a:r>
              <a:rPr lang="en-US" dirty="0" smtClean="0"/>
              <a:t> and JSP pages.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059363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Implement the </a:t>
            </a:r>
            <a:r>
              <a:rPr lang="en-US" sz="1900" b="1" dirty="0" err="1" smtClean="0"/>
              <a:t>ServletContextListener</a:t>
            </a:r>
            <a:r>
              <a:rPr lang="en-US" sz="1900" b="1" dirty="0" smtClean="0"/>
              <a:t> interface.</a:t>
            </a:r>
          </a:p>
          <a:p>
            <a:r>
              <a:rPr lang="en-US" sz="1900" b="1" dirty="0" smtClean="0"/>
              <a:t> Override </a:t>
            </a:r>
            <a:r>
              <a:rPr lang="en-US" sz="1900" b="1" dirty="0" err="1" smtClean="0"/>
              <a:t>contextInitialized</a:t>
            </a:r>
            <a:r>
              <a:rPr lang="en-US" sz="1900" b="1" dirty="0" smtClean="0"/>
              <a:t> and </a:t>
            </a:r>
            <a:r>
              <a:rPr lang="en-US" sz="1900" b="1" dirty="0" err="1" smtClean="0"/>
              <a:t>contextDestroyed</a:t>
            </a:r>
            <a:r>
              <a:rPr lang="en-US" sz="1900" b="1" dirty="0" smtClean="0"/>
              <a:t>.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err="1" smtClean="0"/>
              <a:t>contextInitialized</a:t>
            </a:r>
            <a:r>
              <a:rPr lang="en-US" sz="1900" b="1" dirty="0" smtClean="0"/>
              <a:t> is triggered when the Web application is first </a:t>
            </a:r>
            <a:r>
              <a:rPr lang="en-US" sz="1900" dirty="0" smtClean="0"/>
              <a:t>loaded and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 is created. Most common tasks:</a:t>
            </a:r>
          </a:p>
          <a:p>
            <a:pPr lvl="2"/>
            <a:r>
              <a:rPr lang="en-US" sz="1900" dirty="0" smtClean="0"/>
              <a:t> Creating application-wide data (e.g., by reading context init </a:t>
            </a:r>
            <a:r>
              <a:rPr lang="en-US" sz="1900" dirty="0" err="1" smtClean="0"/>
              <a:t>params</a:t>
            </a:r>
            <a:r>
              <a:rPr lang="en-US" sz="1900" dirty="0" smtClean="0"/>
              <a:t>)</a:t>
            </a:r>
          </a:p>
          <a:p>
            <a:pPr lvl="2"/>
            <a:r>
              <a:rPr lang="en-US" sz="1900" dirty="0" smtClean="0"/>
              <a:t> Storing that data in an easily accessible location .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err="1" smtClean="0"/>
              <a:t>contextDestroyed</a:t>
            </a:r>
            <a:r>
              <a:rPr lang="en-US" sz="1900" b="1" dirty="0" smtClean="0"/>
              <a:t> is triggered when the Web application is being </a:t>
            </a:r>
            <a:r>
              <a:rPr lang="en-US" sz="1900" dirty="0" smtClean="0"/>
              <a:t>shut down and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 is about to be destroyed. Most common task:</a:t>
            </a:r>
          </a:p>
          <a:p>
            <a:pPr lvl="2"/>
            <a:r>
              <a:rPr lang="en-US" sz="1900" dirty="0" smtClean="0"/>
              <a:t> Releasing resources (e.g. closing connections).</a:t>
            </a:r>
          </a:p>
          <a:p>
            <a:r>
              <a:rPr lang="en-US" sz="1900" b="1" dirty="0" smtClean="0"/>
              <a:t> Obtain a reference to the </a:t>
            </a:r>
            <a:r>
              <a:rPr lang="en-US" sz="1900" b="1" dirty="0" err="1" smtClean="0"/>
              <a:t>servlet</a:t>
            </a:r>
            <a:r>
              <a:rPr lang="en-US" sz="1900" b="1" dirty="0" smtClean="0"/>
              <a:t> context.</a:t>
            </a:r>
          </a:p>
          <a:p>
            <a:pPr lvl="1"/>
            <a:r>
              <a:rPr lang="en-US" sz="1900" dirty="0" smtClean="0"/>
              <a:t> The </a:t>
            </a:r>
            <a:r>
              <a:rPr lang="en-US" sz="1900" dirty="0" err="1" smtClean="0"/>
              <a:t>contextInitialized</a:t>
            </a:r>
            <a:r>
              <a:rPr lang="en-US" sz="1900" dirty="0" smtClean="0"/>
              <a:t> and </a:t>
            </a:r>
            <a:r>
              <a:rPr lang="en-US" sz="1900" dirty="0" err="1" smtClean="0"/>
              <a:t>contextDestroyed</a:t>
            </a:r>
            <a:r>
              <a:rPr lang="en-US" sz="1900" dirty="0" smtClean="0"/>
              <a:t> methods each take a </a:t>
            </a:r>
            <a:r>
              <a:rPr lang="en-US" sz="1900" dirty="0" err="1" smtClean="0"/>
              <a:t>ServletContextEvent</a:t>
            </a:r>
            <a:r>
              <a:rPr lang="en-US" sz="1900" dirty="0" smtClean="0"/>
              <a:t> as an argument.</a:t>
            </a:r>
          </a:p>
          <a:p>
            <a:pPr lvl="1"/>
            <a:r>
              <a:rPr lang="en-US" sz="1600" dirty="0" smtClean="0"/>
              <a:t> The </a:t>
            </a:r>
            <a:r>
              <a:rPr lang="en-US" sz="1600" dirty="0" err="1" smtClean="0"/>
              <a:t>ServletContextEvent</a:t>
            </a:r>
            <a:r>
              <a:rPr lang="en-US" sz="1600" dirty="0" smtClean="0"/>
              <a:t> class has a </a:t>
            </a:r>
            <a:r>
              <a:rPr lang="en-US" sz="1600" dirty="0" err="1" smtClean="0"/>
              <a:t>getServletContext</a:t>
            </a:r>
            <a:r>
              <a:rPr lang="en-US" sz="1600" dirty="0" smtClean="0"/>
              <a:t> method that returns 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context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the </a:t>
            </a:r>
            <a:r>
              <a:rPr lang="en-US" sz="1800" b="1" dirty="0" err="1" smtClean="0"/>
              <a:t>servlet</a:t>
            </a:r>
            <a:r>
              <a:rPr lang="en-US" sz="1800" b="1" dirty="0" smtClean="0"/>
              <a:t> context.</a:t>
            </a:r>
          </a:p>
          <a:p>
            <a:pPr lvl="1"/>
            <a:r>
              <a:rPr lang="en-US" sz="2000" dirty="0" smtClean="0"/>
              <a:t> Read initialization parameters: </a:t>
            </a:r>
            <a:r>
              <a:rPr lang="en-US" sz="2000" dirty="0" err="1" smtClean="0"/>
              <a:t>getInitParameter</a:t>
            </a:r>
            <a:endParaRPr lang="en-US" sz="2000" dirty="0" smtClean="0"/>
          </a:p>
          <a:p>
            <a:pPr lvl="1"/>
            <a:r>
              <a:rPr lang="en-US" sz="2000" dirty="0" smtClean="0"/>
              <a:t> Store </a:t>
            </a:r>
            <a:r>
              <a:rPr lang="en-US" sz="2000" dirty="0" err="1" smtClean="0"/>
              <a:t>data:setAttribute</a:t>
            </a:r>
            <a:endParaRPr lang="en-US" sz="2000" dirty="0" smtClean="0"/>
          </a:p>
          <a:p>
            <a:pPr lvl="1"/>
            <a:r>
              <a:rPr lang="en-US" sz="2000" dirty="0" smtClean="0"/>
              <a:t> Make log file entries: log.</a:t>
            </a:r>
          </a:p>
          <a:p>
            <a:r>
              <a:rPr lang="en-US" sz="1800" b="1" dirty="0" smtClean="0"/>
              <a:t> Declare the listener.</a:t>
            </a:r>
          </a:p>
          <a:p>
            <a:pPr lvl="1">
              <a:buNone/>
            </a:pPr>
            <a:r>
              <a:rPr lang="en-US" sz="2000" b="1" dirty="0" smtClean="0"/>
              <a:t> &lt;listener&gt;</a:t>
            </a:r>
          </a:p>
          <a:p>
            <a:pPr lvl="1">
              <a:buNone/>
            </a:pPr>
            <a:r>
              <a:rPr lang="en-US" sz="2000" b="1" dirty="0" smtClean="0"/>
              <a:t> 	&lt;listener-class&gt;</a:t>
            </a:r>
            <a:r>
              <a:rPr lang="en-US" sz="2000" b="1" dirty="0" err="1" smtClean="0"/>
              <a:t>package.Listener</a:t>
            </a:r>
            <a:r>
              <a:rPr lang="en-US" sz="2000" b="1" dirty="0" smtClean="0"/>
              <a:t>&lt;/listener-class&gt;</a:t>
            </a:r>
          </a:p>
          <a:p>
            <a:pPr lvl="1">
              <a:buNone/>
            </a:pPr>
            <a:r>
              <a:rPr lang="en-US" sz="2000" b="1" dirty="0" smtClean="0"/>
              <a:t> &lt;/listener&gt;	</a:t>
            </a:r>
          </a:p>
          <a:p>
            <a:r>
              <a:rPr lang="en-US" sz="1800" b="1" dirty="0" smtClean="0"/>
              <a:t>Provide needed initialization parameters.</a:t>
            </a:r>
          </a:p>
          <a:p>
            <a:pPr lvl="1">
              <a:buNone/>
            </a:pPr>
            <a:r>
              <a:rPr lang="en-US" sz="2000" b="1" dirty="0" smtClean="0"/>
              <a:t> &lt;context-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&gt;</a:t>
            </a:r>
          </a:p>
          <a:p>
            <a:pPr lvl="1">
              <a:buNone/>
            </a:pPr>
            <a:r>
              <a:rPr lang="en-US" sz="2000" b="1" dirty="0" smtClean="0"/>
              <a:t>	 &lt;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-name&gt;name&lt;/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-name&gt;</a:t>
            </a:r>
          </a:p>
          <a:p>
            <a:pPr lvl="1">
              <a:buNone/>
            </a:pPr>
            <a:r>
              <a:rPr lang="en-US" sz="2000" b="1" dirty="0" smtClean="0"/>
              <a:t> 	&lt;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-value&gt;value&lt;/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-value&gt;</a:t>
            </a:r>
          </a:p>
          <a:p>
            <a:pPr>
              <a:buNone/>
            </a:pPr>
            <a:r>
              <a:rPr lang="en-US" sz="1800" b="1" dirty="0" smtClean="0"/>
              <a:t> 	  &lt;/context-</a:t>
            </a:r>
            <a:r>
              <a:rPr lang="en-US" sz="1800" b="1" dirty="0" err="1" smtClean="0"/>
              <a:t>param</a:t>
            </a:r>
            <a:r>
              <a:rPr lang="en-US" sz="1800" b="1" dirty="0" smtClean="0"/>
              <a:t>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3735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</a:t>
            </a:r>
            <a:r>
              <a:rPr lang="en-US" sz="2000" b="1" dirty="0" err="1" smtClean="0"/>
              <a:t>ServletContextAttributeListener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Override </a:t>
            </a:r>
            <a:r>
              <a:rPr lang="en-US" sz="2000" b="1" dirty="0" err="1" smtClean="0"/>
              <a:t>attributeAdded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attributeReplaced</a:t>
            </a:r>
            <a:r>
              <a:rPr lang="en-US" sz="2000" b="1" dirty="0" smtClean="0"/>
              <a:t>, and </a:t>
            </a:r>
            <a:r>
              <a:rPr lang="en-US" sz="2000" b="1" dirty="0" err="1" smtClean="0"/>
              <a:t>attributeRemoved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triggered when a new attribute name is first added to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attributeReplaced</a:t>
            </a:r>
            <a:r>
              <a:rPr lang="en-US" sz="2000" dirty="0" smtClean="0"/>
              <a:t> is triggered when a new value is assigned to an existing name.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</a:t>
            </a:r>
            <a:r>
              <a:rPr lang="en-US" sz="2000" i="1" dirty="0" smtClean="0"/>
              <a:t>not triggered in this case. The old </a:t>
            </a:r>
            <a:r>
              <a:rPr lang="en-US" sz="2000" dirty="0" smtClean="0"/>
              <a:t>value is obtained via </a:t>
            </a:r>
            <a:r>
              <a:rPr lang="en-US" sz="2000" dirty="0" err="1" smtClean="0"/>
              <a:t>event.getValue</a:t>
            </a:r>
            <a:r>
              <a:rPr lang="en-US" sz="2000" dirty="0" smtClean="0"/>
              <a:t> and the new value is obtained via context.</a:t>
            </a:r>
          </a:p>
          <a:p>
            <a:pPr lvl="1"/>
            <a:r>
              <a:rPr lang="en-US" sz="2000" dirty="0" err="1" smtClean="0"/>
              <a:t>getAttribute</a:t>
            </a:r>
            <a:r>
              <a:rPr lang="en-US" sz="2000" dirty="0" smtClean="0"/>
              <a:t>. </a:t>
            </a:r>
            <a:r>
              <a:rPr lang="en-US" sz="2000" dirty="0" err="1" smtClean="0"/>
              <a:t>attributeRemoved</a:t>
            </a:r>
            <a:r>
              <a:rPr lang="en-US" sz="2000" dirty="0" smtClean="0"/>
              <a:t> is triggered when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is removed altogether.</a:t>
            </a:r>
          </a:p>
          <a:p>
            <a:r>
              <a:rPr lang="en-US" sz="2000" b="1" dirty="0" smtClean="0"/>
              <a:t> Obtain references to the attribute name, attribute value, and 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 context.</a:t>
            </a:r>
          </a:p>
          <a:p>
            <a:pPr lvl="1"/>
            <a:r>
              <a:rPr lang="en-US" sz="2000" dirty="0" smtClean="0"/>
              <a:t> Call the following methods of the event object: </a:t>
            </a:r>
            <a:r>
              <a:rPr lang="en-US" sz="2000" dirty="0" err="1" smtClean="0"/>
              <a:t>getName,getValue</a:t>
            </a:r>
            <a:r>
              <a:rPr lang="en-US" sz="2000" dirty="0" smtClean="0"/>
              <a:t>, and </a:t>
            </a:r>
            <a:r>
              <a:rPr lang="en-US" sz="2000" dirty="0" err="1" smtClean="0"/>
              <a:t>getServletContext</a:t>
            </a: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Use the objects.</a:t>
            </a:r>
          </a:p>
          <a:p>
            <a:pPr lvl="1"/>
            <a:r>
              <a:rPr lang="en-US" sz="1800" dirty="0" smtClean="0"/>
              <a:t> You normally compare attribute name to a stored name to see if it is the one you are monitoring. The attribute value is used in an application-specific manner. The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context is usually used to read previously stored attributes (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), store new or changed attributes (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), and make entries in the log file (log).</a:t>
            </a:r>
          </a:p>
          <a:p>
            <a:r>
              <a:rPr lang="en-US" sz="2400" b="1" dirty="0" smtClean="0"/>
              <a:t> Declare the listener.</a:t>
            </a:r>
          </a:p>
          <a:p>
            <a:pPr lvl="1"/>
            <a:r>
              <a:rPr lang="en-US" sz="1800" dirty="0" smtClean="0"/>
              <a:t> Use the listener and listener-class elements to list the fully qualified name of the listener class,</a:t>
            </a:r>
          </a:p>
          <a:p>
            <a:pPr lvl="1">
              <a:buNone/>
            </a:pPr>
            <a:r>
              <a:rPr lang="en-US" sz="1800" b="1" dirty="0" smtClean="0"/>
              <a:t>	&lt;listener&gt;</a:t>
            </a:r>
          </a:p>
          <a:p>
            <a:pPr lvl="1">
              <a:buNone/>
            </a:pPr>
            <a:r>
              <a:rPr lang="en-US" sz="1800" b="1" dirty="0" smtClean="0"/>
              <a:t>		&lt;listener-class&gt;</a:t>
            </a:r>
          </a:p>
          <a:p>
            <a:pPr lvl="1">
              <a:buNone/>
            </a:pPr>
            <a:r>
              <a:rPr lang="en-US" sz="1800" b="1" dirty="0" smtClean="0"/>
              <a:t>			</a:t>
            </a:r>
            <a:r>
              <a:rPr lang="en-US" sz="1800" b="1" dirty="0" err="1" smtClean="0"/>
              <a:t>somePackage.SomeListener</a:t>
            </a:r>
            <a:endParaRPr lang="en-US" sz="1800" b="1" dirty="0" smtClean="0"/>
          </a:p>
          <a:p>
            <a:pPr lvl="1">
              <a:buNone/>
            </a:pPr>
            <a:r>
              <a:rPr lang="en-US" sz="1800" b="1" dirty="0" smtClean="0"/>
              <a:t>		&lt;/listener-class&gt;</a:t>
            </a:r>
            <a:br>
              <a:rPr lang="en-US" sz="1800" b="1" dirty="0" smtClean="0"/>
            </a:br>
            <a:r>
              <a:rPr lang="en-US" sz="1800" b="1" dirty="0" smtClean="0"/>
              <a:t>&lt;/listener&gt;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Recognizing Session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4297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the </a:t>
            </a:r>
            <a:r>
              <a:rPr lang="en-US" sz="2000" b="1" dirty="0" err="1" smtClean="0"/>
              <a:t>HttpSessionListener</a:t>
            </a:r>
            <a:r>
              <a:rPr lang="en-US" sz="2000" b="1" dirty="0" smtClean="0"/>
              <a:t> interface.</a:t>
            </a:r>
          </a:p>
          <a:p>
            <a:r>
              <a:rPr lang="en-US" sz="2000" b="1" dirty="0" smtClean="0"/>
              <a:t> Override </a:t>
            </a:r>
            <a:r>
              <a:rPr lang="en-US" sz="2000" b="1" dirty="0" err="1" smtClean="0"/>
              <a:t>sessionCreated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sessionDestroyed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sessionCreated</a:t>
            </a:r>
            <a:r>
              <a:rPr lang="en-US" sz="2000" dirty="0" smtClean="0"/>
              <a:t> is triggered when a new session is created.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sessionDestroyed</a:t>
            </a:r>
            <a:r>
              <a:rPr lang="en-US" sz="2000" dirty="0" smtClean="0"/>
              <a:t> is triggered when a </a:t>
            </a:r>
            <a:r>
              <a:rPr lang="en-US" sz="2000" dirty="0" err="1" smtClean="0"/>
              <a:t>a</a:t>
            </a:r>
            <a:r>
              <a:rPr lang="en-US" sz="2000" dirty="0" smtClean="0"/>
              <a:t> session is destroyed. This destruction could be due to an explicit call to the invalidate method or because the elapsed time since the last client access exceeds the session timeout.</a:t>
            </a:r>
          </a:p>
          <a:p>
            <a:pPr lvl="1"/>
            <a:r>
              <a:rPr lang="en-US" sz="2000" dirty="0" smtClean="0"/>
              <a:t> Multithreaded access is possible. Synchronize if necessary.</a:t>
            </a:r>
          </a:p>
          <a:p>
            <a:r>
              <a:rPr lang="en-US" sz="2000" b="1" dirty="0" smtClean="0"/>
              <a:t> Obtain a reference to the session and possibly to the 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 context.</a:t>
            </a:r>
          </a:p>
          <a:p>
            <a:pPr lvl="1"/>
            <a:r>
              <a:rPr lang="en-US" sz="2000" dirty="0" smtClean="0"/>
              <a:t> Each of the two </a:t>
            </a:r>
            <a:r>
              <a:rPr lang="en-US" sz="2000" dirty="0" err="1" smtClean="0"/>
              <a:t>HttpSessionListener</a:t>
            </a:r>
            <a:r>
              <a:rPr lang="en-US" sz="2000" dirty="0" smtClean="0"/>
              <a:t> methods takes an	</a:t>
            </a:r>
            <a:r>
              <a:rPr lang="en-US" sz="2000" dirty="0" err="1" smtClean="0"/>
              <a:t>HttpSessionEvent</a:t>
            </a:r>
            <a:r>
              <a:rPr lang="en-US" sz="2000" dirty="0" smtClean="0"/>
              <a:t> as an argument. The </a:t>
            </a:r>
            <a:r>
              <a:rPr lang="en-US" sz="2000" dirty="0" err="1" smtClean="0"/>
              <a:t>HttpSessionEvent</a:t>
            </a:r>
            <a:r>
              <a:rPr lang="en-US" sz="2000" dirty="0" smtClean="0"/>
              <a:t> class has a </a:t>
            </a:r>
            <a:r>
              <a:rPr lang="en-US" sz="2000" dirty="0" err="1" smtClean="0"/>
              <a:t>getSession</a:t>
            </a:r>
            <a:r>
              <a:rPr lang="en-US" sz="2000" dirty="0" smtClean="0"/>
              <a:t> method that provides access to the session </a:t>
            </a:r>
            <a:r>
              <a:rPr lang="en-US" sz="2000" dirty="0" err="1" smtClean="0"/>
              <a:t>object.You</a:t>
            </a:r>
            <a:r>
              <a:rPr lang="en-US" sz="2000" dirty="0" smtClean="0"/>
              <a:t> almost always want this reference; you occasionally also want a reference to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context. If so, first obtain the session object and then call </a:t>
            </a:r>
            <a:r>
              <a:rPr lang="en-US" sz="2000" dirty="0" err="1" smtClean="0"/>
              <a:t>getServletContext</a:t>
            </a:r>
            <a:r>
              <a:rPr lang="en-US" sz="2000" dirty="0" smtClean="0"/>
              <a:t> on 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Understanding major security concern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3916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Two major components of Web application security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Authorization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Recognizing Session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the objects.</a:t>
            </a:r>
          </a:p>
          <a:p>
            <a:pPr lvl="1"/>
            <a:r>
              <a:rPr lang="en-US" sz="1800" dirty="0" smtClean="0"/>
              <a:t> One of the only methods you usually call on the session is 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. Do this in </a:t>
            </a:r>
            <a:r>
              <a:rPr lang="en-US" sz="1800" dirty="0" err="1" smtClean="0"/>
              <a:t>sessionCreated</a:t>
            </a:r>
            <a:r>
              <a:rPr lang="en-US" sz="1800" dirty="0" smtClean="0"/>
              <a:t> if you want to guarantee that all sessions have a certain attribute.</a:t>
            </a:r>
          </a:p>
          <a:p>
            <a:pPr lvl="1"/>
            <a:r>
              <a:rPr lang="en-US" sz="1800" dirty="0" smtClean="0"/>
              <a:t> Wait! What about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? Nope. In </a:t>
            </a:r>
            <a:r>
              <a:rPr lang="en-US" sz="1800" dirty="0" err="1" smtClean="0"/>
              <a:t>sessionCreated</a:t>
            </a:r>
            <a:r>
              <a:rPr lang="en-US" sz="1800" dirty="0" smtClean="0"/>
              <a:t>, there is nothing in the session yet, so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 is pointless. In addition, all attributes are removed before </a:t>
            </a:r>
            <a:r>
              <a:rPr lang="en-US" sz="1800" dirty="0" err="1" smtClean="0"/>
              <a:t>sessionDestroyed</a:t>
            </a:r>
            <a:r>
              <a:rPr lang="en-US" sz="1800" dirty="0" smtClean="0"/>
              <a:t> is called, so calling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 is also pointless there. If you want to clean up attributes that are left in sessions that time out, you use the </a:t>
            </a:r>
            <a:r>
              <a:rPr lang="en-US" sz="1800" dirty="0" err="1" smtClean="0"/>
              <a:t>attributeRemoved</a:t>
            </a:r>
            <a:r>
              <a:rPr lang="en-US" sz="1800" dirty="0" smtClean="0"/>
              <a:t> method of </a:t>
            </a:r>
            <a:r>
              <a:rPr lang="en-US" sz="1800" dirty="0" err="1" smtClean="0"/>
              <a:t>HttpSessionAttributeListener</a:t>
            </a:r>
            <a:r>
              <a:rPr lang="en-US" sz="1800" dirty="0" smtClean="0"/>
              <a:t>. So, </a:t>
            </a:r>
            <a:r>
              <a:rPr lang="en-US" sz="1800" dirty="0" err="1" smtClean="0"/>
              <a:t>sessionDestroyed</a:t>
            </a:r>
            <a:r>
              <a:rPr lang="en-US" sz="1800" dirty="0" smtClean="0"/>
              <a:t> is mostly reserved for listeners that are simply keeping track of the number of sessions in use.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Declare the listener.</a:t>
            </a:r>
          </a:p>
          <a:p>
            <a:pPr lvl="1"/>
            <a:r>
              <a:rPr lang="en-US" sz="1800" dirty="0" smtClean="0"/>
              <a:t> In web.xml or the TLD file, use listener and listener-class to list fully qualified name of listener class, as below.</a:t>
            </a:r>
          </a:p>
          <a:p>
            <a:pPr>
              <a:buNone/>
            </a:pPr>
            <a:r>
              <a:rPr lang="en-US" sz="1800" b="1" dirty="0" smtClean="0"/>
              <a:t>&lt;listener&gt;</a:t>
            </a:r>
          </a:p>
          <a:p>
            <a:pPr>
              <a:buNone/>
            </a:pPr>
            <a:r>
              <a:rPr lang="en-US" sz="1800" b="1" dirty="0" smtClean="0"/>
              <a:t>&lt;listener-class&gt;</a:t>
            </a:r>
            <a:r>
              <a:rPr lang="en-US" sz="1800" b="1" dirty="0" err="1" smtClean="0"/>
              <a:t>package.SomeListener</a:t>
            </a:r>
            <a:r>
              <a:rPr lang="en-US" sz="1800" b="1" dirty="0" smtClean="0"/>
              <a:t>&lt;/listener-class&gt;</a:t>
            </a:r>
          </a:p>
          <a:p>
            <a:pPr>
              <a:buNone/>
            </a:pPr>
            <a:r>
              <a:rPr lang="en-US" sz="1800" b="1" dirty="0" smtClean="0"/>
              <a:t>&lt;/listener&gt;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HttpSessionAttributeListener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Implement </a:t>
            </a:r>
            <a:r>
              <a:rPr lang="en-US" sz="1800" b="1" dirty="0" err="1" smtClean="0"/>
              <a:t>HttpSessionAttributeListener</a:t>
            </a:r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 Override </a:t>
            </a:r>
            <a:r>
              <a:rPr lang="en-US" sz="1800" b="1" dirty="0" err="1" smtClean="0"/>
              <a:t>attributeAdded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attributeReplaced</a:t>
            </a:r>
            <a:r>
              <a:rPr lang="en-US" sz="1800" b="1" dirty="0" smtClean="0"/>
              <a:t>, and </a:t>
            </a:r>
            <a:r>
              <a:rPr lang="en-US" sz="1800" b="1" dirty="0" err="1" smtClean="0"/>
              <a:t>attributeRemoved</a:t>
            </a:r>
            <a:r>
              <a:rPr lang="en-US" sz="18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triggered when a new attribute name is first added to a session.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attributeReplaced</a:t>
            </a:r>
            <a:r>
              <a:rPr lang="en-US" sz="2000" dirty="0" smtClean="0"/>
              <a:t> is triggered when a new value is assigned to an existing name.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</a:t>
            </a:r>
            <a:r>
              <a:rPr lang="en-US" sz="2000" i="1" dirty="0" smtClean="0"/>
              <a:t>not triggered in this case. The old </a:t>
            </a:r>
            <a:r>
              <a:rPr lang="en-US" sz="2000" dirty="0" smtClean="0"/>
              <a:t>value is obtained via </a:t>
            </a:r>
            <a:r>
              <a:rPr lang="en-US" sz="2000" dirty="0" err="1" smtClean="0"/>
              <a:t>event.getValue</a:t>
            </a:r>
            <a:r>
              <a:rPr lang="en-US" sz="2000" dirty="0" smtClean="0"/>
              <a:t> and the new value is obtained via </a:t>
            </a:r>
            <a:r>
              <a:rPr lang="en-US" sz="2000" dirty="0" err="1" smtClean="0"/>
              <a:t>session.getAttribute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attributeRemoved</a:t>
            </a:r>
            <a:r>
              <a:rPr lang="en-US" sz="2000" dirty="0" smtClean="0"/>
              <a:t> is triggered when a session attribute is removed altogether. This removal can be due to an explicit programmer call to </a:t>
            </a:r>
            <a:r>
              <a:rPr lang="en-US" sz="2000" dirty="0" err="1" smtClean="0"/>
              <a:t>removeAttribute</a:t>
            </a:r>
            <a:r>
              <a:rPr lang="en-US" sz="2000" dirty="0" smtClean="0"/>
              <a:t>, but is more commonly due to the system removing all attributes of sessions that are about to be deleted because their timeout expired.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HttpSessionAttributeListener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297363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Obtain references to the attribute name, attribute value, session, </a:t>
            </a:r>
            <a:r>
              <a:rPr lang="en-US" sz="1900" b="1" dirty="0" smtClean="0"/>
              <a:t>&amp;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</a:t>
            </a:r>
            <a:r>
              <a:rPr lang="en-US" sz="1900" b="1" dirty="0" err="1" smtClean="0"/>
              <a:t>ervletContext</a:t>
            </a:r>
            <a:r>
              <a:rPr lang="en-US" sz="1900" b="1" dirty="0" smtClean="0"/>
              <a:t>.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 err="1" smtClean="0"/>
              <a:t>HttpSessionAttributeListener</a:t>
            </a:r>
            <a:r>
              <a:rPr lang="en-US" sz="1900" dirty="0" smtClean="0"/>
              <a:t> methods take an </a:t>
            </a:r>
            <a:r>
              <a:rPr lang="en-US" sz="1900" dirty="0" err="1" smtClean="0"/>
              <a:t>HttpSessionBindingEvent</a:t>
            </a:r>
            <a:r>
              <a:rPr lang="en-US" sz="1900" dirty="0" smtClean="0"/>
              <a:t> as </a:t>
            </a:r>
            <a:r>
              <a:rPr lang="en-US" sz="1900" dirty="0" err="1" smtClean="0"/>
              <a:t>args</a:t>
            </a:r>
            <a:r>
              <a:rPr lang="en-US" sz="1900" dirty="0" smtClean="0"/>
              <a:t>. </a:t>
            </a:r>
            <a:r>
              <a:rPr lang="en-US" sz="1900" dirty="0" err="1" smtClean="0"/>
              <a:t>HttpSessionBindingEvent</a:t>
            </a:r>
            <a:r>
              <a:rPr lang="en-US" sz="1900" dirty="0" smtClean="0"/>
              <a:t> has three useful methods: </a:t>
            </a:r>
            <a:r>
              <a:rPr lang="en-US" sz="1900" dirty="0" err="1" smtClean="0"/>
              <a:t>getName</a:t>
            </a:r>
            <a:r>
              <a:rPr lang="en-US" sz="1900" dirty="0" smtClean="0"/>
              <a:t> (name of attribute that was changed), </a:t>
            </a:r>
            <a:r>
              <a:rPr lang="en-US" sz="1900" dirty="0" err="1" smtClean="0"/>
              <a:t>getValue</a:t>
            </a:r>
            <a:r>
              <a:rPr lang="en-US" sz="1900" dirty="0" smtClean="0"/>
              <a:t> (value of changed attribute—new value for </a:t>
            </a:r>
            <a:r>
              <a:rPr lang="en-US" sz="1900" dirty="0" err="1" smtClean="0"/>
              <a:t>attributeAdded</a:t>
            </a:r>
            <a:r>
              <a:rPr lang="en-US" sz="1900" dirty="0" smtClean="0"/>
              <a:t> and previous value for attribute Replaced and </a:t>
            </a:r>
            <a:r>
              <a:rPr lang="en-US" sz="1900" dirty="0" err="1" smtClean="0"/>
              <a:t>attributeRemoved</a:t>
            </a:r>
            <a:r>
              <a:rPr lang="en-US" sz="1900" dirty="0" smtClean="0"/>
              <a:t>), and </a:t>
            </a:r>
            <a:r>
              <a:rPr lang="en-US" sz="1900" dirty="0" err="1" smtClean="0"/>
              <a:t>getSession</a:t>
            </a:r>
            <a:r>
              <a:rPr lang="en-US" sz="1900" dirty="0" smtClean="0"/>
              <a:t> (the </a:t>
            </a:r>
            <a:r>
              <a:rPr lang="en-US" sz="1900" dirty="0" err="1" smtClean="0"/>
              <a:t>HttpSession</a:t>
            </a:r>
            <a:r>
              <a:rPr lang="en-US" sz="1900" dirty="0" smtClean="0"/>
              <a:t> object). If you want access to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context, first obtain the session and then call </a:t>
            </a:r>
            <a:r>
              <a:rPr lang="en-US" sz="1900" dirty="0" err="1" smtClean="0"/>
              <a:t>getServletContext</a:t>
            </a:r>
            <a:r>
              <a:rPr lang="en-US" sz="1900" dirty="0" smtClean="0"/>
              <a:t> on it.</a:t>
            </a:r>
          </a:p>
          <a:p>
            <a:r>
              <a:rPr lang="en-US" sz="1900" b="1" dirty="0" smtClean="0"/>
              <a:t> Use the objects.</a:t>
            </a:r>
          </a:p>
          <a:p>
            <a:pPr lvl="1"/>
            <a:r>
              <a:rPr lang="en-US" sz="1900" dirty="0" smtClean="0"/>
              <a:t> The attribute name is usually compared to a stored name to see if it is the one you are monitoring. The attribute value is used in an application-specific manner. The session is usually used to read previously stored attributes (</a:t>
            </a:r>
            <a:r>
              <a:rPr lang="en-US" sz="1900" dirty="0" err="1" smtClean="0"/>
              <a:t>getAttribute</a:t>
            </a:r>
            <a:r>
              <a:rPr lang="en-US" sz="1900" dirty="0" smtClean="0"/>
              <a:t>) or to store new or changed attributes (</a:t>
            </a:r>
            <a:r>
              <a:rPr lang="en-US" sz="1900" dirty="0" err="1" smtClean="0"/>
              <a:t>setAttribute</a:t>
            </a:r>
            <a:r>
              <a:rPr lang="en-US" sz="1900" dirty="0" smtClean="0"/>
              <a:t>).</a:t>
            </a:r>
          </a:p>
          <a:p>
            <a:r>
              <a:rPr lang="en-US" sz="1900" b="1" dirty="0" smtClean="0"/>
              <a:t> Declare the listener.</a:t>
            </a:r>
          </a:p>
          <a:p>
            <a:pPr lvl="1"/>
            <a:r>
              <a:rPr lang="en-US" sz="1900" dirty="0" smtClean="0"/>
              <a:t> Use listener and listener-class in </a:t>
            </a:r>
            <a:r>
              <a:rPr lang="en-US" sz="1900" i="1" dirty="0" smtClean="0"/>
              <a:t>web.xml as before.	`</a:t>
            </a:r>
            <a:endParaRPr lang="en-US" sz="19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297363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Servlet </a:t>
            </a:r>
            <a:r>
              <a:rPr lang="en-US" sz="2400" dirty="0" smtClean="0"/>
              <a:t>context listeners.</a:t>
            </a:r>
          </a:p>
          <a:p>
            <a:pPr lvl="2"/>
            <a:r>
              <a:rPr lang="en-US" sz="2000" dirty="0" smtClean="0"/>
              <a:t> Notified when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is initialized and destroyed.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context attribute Listeners.</a:t>
            </a:r>
          </a:p>
          <a:p>
            <a:pPr lvl="2"/>
            <a:r>
              <a:rPr lang="en-US" sz="2000" dirty="0" smtClean="0"/>
              <a:t> Notified when context attributes are added/removed/replaced</a:t>
            </a:r>
          </a:p>
          <a:p>
            <a:pPr lvl="1"/>
            <a:r>
              <a:rPr lang="en-US" sz="2400" dirty="0" smtClean="0"/>
              <a:t> Session listeners.</a:t>
            </a:r>
          </a:p>
          <a:p>
            <a:pPr lvl="2"/>
            <a:r>
              <a:rPr lang="en-US" sz="2000" dirty="0" smtClean="0"/>
              <a:t> Notified when sessions are created, invalidated, or timed out.</a:t>
            </a:r>
          </a:p>
          <a:p>
            <a:pPr lvl="1"/>
            <a:r>
              <a:rPr lang="en-US" sz="2400" dirty="0" smtClean="0"/>
              <a:t>Session attribute listeners.</a:t>
            </a:r>
          </a:p>
          <a:p>
            <a:pPr lvl="2"/>
            <a:r>
              <a:rPr lang="en-US" sz="2000" dirty="0" smtClean="0"/>
              <a:t> Notified when session attributes are added/removed/replaced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Understanding  major security concern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/>
              <a:t>Preventing unauthorized users from accessing sensitive data</a:t>
            </a:r>
          </a:p>
          <a:p>
            <a:pPr lvl="1"/>
            <a:r>
              <a:rPr lang="en-US" dirty="0" smtClean="0"/>
              <a:t>Access restriction</a:t>
            </a:r>
          </a:p>
          <a:p>
            <a:pPr lvl="2"/>
            <a:r>
              <a:rPr lang="en-US" dirty="0" smtClean="0"/>
              <a:t> Identifying which resources need protection </a:t>
            </a:r>
          </a:p>
          <a:p>
            <a:pPr lvl="2"/>
            <a:r>
              <a:rPr lang="en-US" dirty="0" smtClean="0"/>
              <a:t>Identifying who should have access to them</a:t>
            </a:r>
          </a:p>
          <a:p>
            <a:pPr lvl="1"/>
            <a:r>
              <a:rPr lang="en-US" dirty="0" smtClean="0"/>
              <a:t> Authentication</a:t>
            </a:r>
          </a:p>
          <a:p>
            <a:pPr lvl="2"/>
            <a:r>
              <a:rPr lang="en-US" dirty="0" smtClean="0"/>
              <a:t> Identifying users to determine if they are one of the authorized ones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Preventing attackers from stealing network data while it is in transit.</a:t>
            </a:r>
          </a:p>
          <a:p>
            <a:pPr lvl="1"/>
            <a:r>
              <a:rPr lang="en-US" dirty="0" smtClean="0"/>
              <a:t>Encryption (usually with SSL)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Declarative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Servlets</a:t>
            </a:r>
            <a:r>
              <a:rPr lang="en-US" sz="2200" dirty="0" smtClean="0"/>
              <a:t> or JSP’s need not have any security-aware code</a:t>
            </a:r>
          </a:p>
          <a:p>
            <a:r>
              <a:rPr lang="en-US" sz="2200" dirty="0" smtClean="0"/>
              <a:t>Security aspects must be handled by the server</a:t>
            </a:r>
          </a:p>
          <a:p>
            <a:pPr lvl="1"/>
            <a:r>
              <a:rPr lang="en-US" dirty="0" smtClean="0"/>
              <a:t>Prevent unauthorized access</a:t>
            </a:r>
          </a:p>
          <a:p>
            <a:pPr lvl="2"/>
            <a:r>
              <a:rPr lang="en-US" dirty="0" smtClean="0"/>
              <a:t>Declare certain URL as protected in web.xml</a:t>
            </a:r>
          </a:p>
          <a:p>
            <a:pPr lvl="2"/>
            <a:r>
              <a:rPr lang="en-US" dirty="0" smtClean="0"/>
              <a:t>Designate authentication method that server uses</a:t>
            </a:r>
          </a:p>
          <a:p>
            <a:pPr lvl="1"/>
            <a:r>
              <a:rPr lang="en-US" dirty="0" smtClean="0"/>
              <a:t>Safeguard network data</a:t>
            </a:r>
          </a:p>
          <a:p>
            <a:pPr lvl="2"/>
            <a:r>
              <a:rPr lang="en-US" dirty="0" smtClean="0"/>
              <a:t>Certain URL should only be accessed with SSL</a:t>
            </a:r>
          </a:p>
          <a:p>
            <a:pPr lvl="2"/>
            <a:r>
              <a:rPr lang="en-US" dirty="0" smtClean="0"/>
              <a:t>If users uses regular HTTP then server should automatically redirect them to HTTPS(SSL) equivalent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Programmatic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Protected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and JSP pages </a:t>
            </a:r>
            <a:r>
              <a:rPr lang="en-US" sz="2200" dirty="0" err="1" smtClean="0"/>
              <a:t>atleast</a:t>
            </a:r>
            <a:r>
              <a:rPr lang="en-US" sz="2200" dirty="0" smtClean="0"/>
              <a:t> partially manage their own security</a:t>
            </a:r>
          </a:p>
          <a:p>
            <a:pPr lvl="1"/>
            <a:r>
              <a:rPr lang="en-US" dirty="0" smtClean="0"/>
              <a:t>Less dependency on server specific setting</a:t>
            </a:r>
          </a:p>
          <a:p>
            <a:r>
              <a:rPr lang="en-US" sz="2200" dirty="0" smtClean="0"/>
              <a:t>To prevent unauthorized access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Servlets</a:t>
            </a:r>
            <a:r>
              <a:rPr lang="en-US" dirty="0" smtClean="0"/>
              <a:t> or JSP page must either authenticate the user or verify that the user has been authenticate previously</a:t>
            </a:r>
          </a:p>
          <a:p>
            <a:r>
              <a:rPr lang="en-US" sz="2200" dirty="0" smtClean="0"/>
              <a:t>To safeguard network data</a:t>
            </a:r>
          </a:p>
          <a:p>
            <a:pPr lvl="1"/>
            <a:r>
              <a:rPr lang="en-US" dirty="0" smtClean="0"/>
              <a:t>Each servlet and JSP  page has to check the network protocol used to access it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Web-tier Authentication Schemes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HTTP basic authentication based</a:t>
            </a:r>
          </a:p>
          <a:p>
            <a:pPr lvl="1"/>
            <a:r>
              <a:rPr lang="en-US" dirty="0" smtClean="0"/>
              <a:t>with or without SSL</a:t>
            </a:r>
          </a:p>
          <a:p>
            <a:r>
              <a:rPr lang="en-US" sz="2200" dirty="0" smtClean="0"/>
              <a:t>Form-based authentication based</a:t>
            </a:r>
          </a:p>
          <a:p>
            <a:pPr lvl="1"/>
            <a:r>
              <a:rPr lang="en-US" dirty="0" smtClean="0"/>
              <a:t>with or without SSL</a:t>
            </a:r>
          </a:p>
          <a:p>
            <a:r>
              <a:rPr lang="en-US" sz="2200" dirty="0" smtClean="0"/>
              <a:t>Client-certificate authentication based</a:t>
            </a:r>
          </a:p>
          <a:p>
            <a:pPr lvl="1"/>
            <a:r>
              <a:rPr lang="en-US" dirty="0" smtClean="0"/>
              <a:t>Has to use SSL</a:t>
            </a:r>
          </a:p>
          <a:p>
            <a:r>
              <a:rPr lang="en-US" sz="2200" dirty="0" smtClean="0"/>
              <a:t>Digest authentication based</a:t>
            </a:r>
          </a:p>
          <a:p>
            <a:pPr lvl="1"/>
            <a:r>
              <a:rPr lang="en-US" dirty="0" smtClean="0"/>
              <a:t>Does not need to use SSL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HTTP Basic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Web server collects user identification (user name and password) through a browser provided dialog box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Not secure since user name and password are in “easily decodable” form over the wire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Encoding scheme is Base64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Someone can easily decode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encrypted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Steps for Basic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001000" cy="5410200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200" dirty="0" smtClean="0"/>
              <a:t>Set up username, passwords, and roles (realms)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200" dirty="0" smtClean="0"/>
              <a:t>Tell web container that you are using Basic authentication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200" dirty="0" smtClean="0"/>
              <a:t>Specify which URLs (web resources) should be access-controlled (password-protected)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2154</Words>
  <Application>Microsoft Office PowerPoint</Application>
  <PresentationFormat>On-screen Show (4:3)</PresentationFormat>
  <Paragraphs>288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1_dbi_course</vt:lpstr>
      <vt:lpstr>Talentedge slide</vt:lpstr>
      <vt:lpstr>Slide 1</vt:lpstr>
      <vt:lpstr>Agenda</vt:lpstr>
      <vt:lpstr>Understanding major security concern</vt:lpstr>
      <vt:lpstr>Understanding  major security concern</vt:lpstr>
      <vt:lpstr>Declarative Security</vt:lpstr>
      <vt:lpstr>Programmatic Security</vt:lpstr>
      <vt:lpstr>Web-tier Authentication Schemes</vt:lpstr>
      <vt:lpstr>HTTP Basic Authentication</vt:lpstr>
      <vt:lpstr>Steps for Basic Authentication</vt:lpstr>
      <vt:lpstr>Steps for Setting up realms</vt:lpstr>
      <vt:lpstr>Step II: Tell your application</vt:lpstr>
      <vt:lpstr>Form based Authentication</vt:lpstr>
      <vt:lpstr>Authentication Flow</vt:lpstr>
      <vt:lpstr>Steps to configure Form Based Authentication</vt:lpstr>
      <vt:lpstr>Step I : Setting up realms</vt:lpstr>
      <vt:lpstr>Step II: Tell your application</vt:lpstr>
      <vt:lpstr>Step IV: Create Login Failure page</vt:lpstr>
      <vt:lpstr>Step III: Create a custom Login page</vt:lpstr>
      <vt:lpstr>Summary</vt:lpstr>
      <vt:lpstr>Understanding Listeners</vt:lpstr>
      <vt:lpstr>Available Listeners</vt:lpstr>
      <vt:lpstr>Creating a Listeners</vt:lpstr>
      <vt:lpstr>Creating a Listeners</vt:lpstr>
      <vt:lpstr>Monitoring Creation and Destruction</vt:lpstr>
      <vt:lpstr>Implementing ServletContextListener</vt:lpstr>
      <vt:lpstr>Implementing ServletContextListener</vt:lpstr>
      <vt:lpstr>Implementing ServletContextAttributeListener</vt:lpstr>
      <vt:lpstr>Implementing ServletContextAttributeListener</vt:lpstr>
      <vt:lpstr>Recognizing Session Creation and destruction</vt:lpstr>
      <vt:lpstr>Recognizing Session Creation and destruction</vt:lpstr>
      <vt:lpstr>Using HttpSessionAttributeListener</vt:lpstr>
      <vt:lpstr>Using HttpSessionAttributeListener</vt:lpstr>
      <vt:lpstr>Summary of Listeners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388</cp:revision>
  <dcterms:created xsi:type="dcterms:W3CDTF">1601-01-01T00:00:00Z</dcterms:created>
  <dcterms:modified xsi:type="dcterms:W3CDTF">2014-08-09T11:58:28Z</dcterms:modified>
</cp:coreProperties>
</file>