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7"/>
  </p:notesMasterIdLst>
  <p:sldIdLst>
    <p:sldId id="466" r:id="rId2"/>
    <p:sldId id="592" r:id="rId3"/>
    <p:sldId id="420" r:id="rId4"/>
    <p:sldId id="421" r:id="rId5"/>
    <p:sldId id="422" r:id="rId6"/>
    <p:sldId id="423" r:id="rId7"/>
    <p:sldId id="424" r:id="rId8"/>
    <p:sldId id="427" r:id="rId9"/>
    <p:sldId id="524" r:id="rId10"/>
    <p:sldId id="528" r:id="rId11"/>
    <p:sldId id="529" r:id="rId12"/>
    <p:sldId id="530" r:id="rId13"/>
    <p:sldId id="531" r:id="rId14"/>
    <p:sldId id="550" r:id="rId15"/>
    <p:sldId id="536" r:id="rId16"/>
    <p:sldId id="537" r:id="rId17"/>
    <p:sldId id="538" r:id="rId18"/>
    <p:sldId id="589" r:id="rId19"/>
    <p:sldId id="551" r:id="rId20"/>
    <p:sldId id="552" r:id="rId21"/>
    <p:sldId id="553" r:id="rId22"/>
    <p:sldId id="554" r:id="rId23"/>
    <p:sldId id="555" r:id="rId24"/>
    <p:sldId id="584" r:id="rId25"/>
    <p:sldId id="590" r:id="rId26"/>
    <p:sldId id="556" r:id="rId27"/>
    <p:sldId id="557" r:id="rId28"/>
    <p:sldId id="585" r:id="rId29"/>
    <p:sldId id="558" r:id="rId30"/>
    <p:sldId id="559" r:id="rId31"/>
    <p:sldId id="560" r:id="rId32"/>
    <p:sldId id="561" r:id="rId33"/>
    <p:sldId id="562" r:id="rId34"/>
    <p:sldId id="564" r:id="rId35"/>
    <p:sldId id="566" r:id="rId36"/>
    <p:sldId id="567" r:id="rId37"/>
    <p:sldId id="588" r:id="rId38"/>
    <p:sldId id="568" r:id="rId39"/>
    <p:sldId id="569" r:id="rId40"/>
    <p:sldId id="570" r:id="rId41"/>
    <p:sldId id="571" r:id="rId42"/>
    <p:sldId id="572" r:id="rId43"/>
    <p:sldId id="573" r:id="rId44"/>
    <p:sldId id="574" r:id="rId45"/>
    <p:sldId id="575" r:id="rId46"/>
    <p:sldId id="576" r:id="rId47"/>
    <p:sldId id="587" r:id="rId48"/>
    <p:sldId id="577" r:id="rId49"/>
    <p:sldId id="578" r:id="rId50"/>
    <p:sldId id="579" r:id="rId51"/>
    <p:sldId id="580" r:id="rId52"/>
    <p:sldId id="586" r:id="rId53"/>
    <p:sldId id="591" r:id="rId54"/>
    <p:sldId id="581" r:id="rId55"/>
    <p:sldId id="582"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FF9"/>
    <a:srgbClr val="E2B3F7"/>
    <a:srgbClr val="FFC9FF"/>
    <a:srgbClr val="E7C0F8"/>
    <a:srgbClr val="FF93FF"/>
    <a:srgbClr val="996633"/>
    <a:srgbClr val="66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1" autoAdjust="0"/>
    <p:restoredTop sz="81802" autoAdjust="0"/>
  </p:normalViewPr>
  <p:slideViewPr>
    <p:cSldViewPr>
      <p:cViewPr>
        <p:scale>
          <a:sx n="56" d="100"/>
          <a:sy n="56" d="100"/>
        </p:scale>
        <p:origin x="-1866"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62" y="13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0F0CE-AB9C-46F2-9C66-425EF235C412}" type="doc">
      <dgm:prSet loTypeId="urn:microsoft.com/office/officeart/2008/layout/LinedList" loCatId="list" qsTypeId="urn:microsoft.com/office/officeart/2005/8/quickstyle/simple3" qsCatId="simple" csTypeId="urn:microsoft.com/office/officeart/2005/8/colors/accent1_1" csCatId="accent1" phldr="1"/>
      <dgm:spPr/>
      <dgm:t>
        <a:bodyPr/>
        <a:lstStyle/>
        <a:p>
          <a:endParaRPr lang="en-IN"/>
        </a:p>
      </dgm:t>
    </dgm:pt>
    <dgm:pt modelId="{89B884E5-23C7-4C9C-8DED-ABB4EFE0D663}">
      <dgm:prSet phldrT="[Text]" custT="1"/>
      <dgm:spPr/>
      <dgm:t>
        <a:bodyPr anchor="ctr"/>
        <a:lstStyle/>
        <a:p>
          <a:r>
            <a:rPr lang="en-US" altLang="en-US" sz="1600" b="1" dirty="0" smtClean="0">
              <a:latin typeface="Arial" panose="020B0604020202020204" pitchFamily="34" charset="0"/>
              <a:cs typeface="Arial" panose="020B0604020202020204" pitchFamily="34" charset="0"/>
            </a:rPr>
            <a:t>Asserts</a:t>
          </a:r>
          <a:endParaRPr lang="en-IN" sz="1600" dirty="0">
            <a:latin typeface="Arial" panose="020B0604020202020204" pitchFamily="34" charset="0"/>
            <a:cs typeface="Arial" panose="020B0604020202020204" pitchFamily="34" charset="0"/>
          </a:endParaRPr>
        </a:p>
      </dgm:t>
    </dgm:pt>
    <dgm:pt modelId="{7BD0138E-A4EA-431B-A8D5-18F45FFB1569}" type="parTrans" cxnId="{DA44E654-4264-445E-BF24-8A880D188FE7}">
      <dgm:prSet/>
      <dgm:spPr/>
      <dgm:t>
        <a:bodyPr/>
        <a:lstStyle/>
        <a:p>
          <a:endParaRPr lang="en-IN" sz="1600">
            <a:latin typeface="Arial" panose="020B0604020202020204" pitchFamily="34" charset="0"/>
            <a:cs typeface="Arial" panose="020B0604020202020204" pitchFamily="34" charset="0"/>
          </a:endParaRPr>
        </a:p>
      </dgm:t>
    </dgm:pt>
    <dgm:pt modelId="{B8D22589-F6C7-45FF-B439-8BF2F738F4E4}" type="sibTrans" cxnId="{DA44E654-4264-445E-BF24-8A880D188FE7}">
      <dgm:prSet/>
      <dgm:spPr/>
      <dgm:t>
        <a:bodyPr/>
        <a:lstStyle/>
        <a:p>
          <a:endParaRPr lang="en-IN" sz="1600">
            <a:latin typeface="Arial" panose="020B0604020202020204" pitchFamily="34" charset="0"/>
            <a:cs typeface="Arial" panose="020B0604020202020204" pitchFamily="34" charset="0"/>
          </a:endParaRPr>
        </a:p>
      </dgm:t>
    </dgm:pt>
    <dgm:pt modelId="{9FC942AE-3A04-4A02-AE70-C3C021D7961F}">
      <dgm:prSet phldrT="[Text]" custT="1"/>
      <dgm:spPr/>
      <dgm:t>
        <a:bodyPr anchor="ctr"/>
        <a:lstStyle/>
        <a:p>
          <a:r>
            <a:rPr lang="en-US" sz="1600" dirty="0" smtClean="0">
              <a:latin typeface="Arial" panose="020B0604020202020204" pitchFamily="34" charset="0"/>
              <a:cs typeface="Arial" panose="020B0604020202020204" pitchFamily="34" charset="0"/>
            </a:rPr>
            <a:t>Specify the expected output and compare it with the    output received</a:t>
          </a:r>
          <a:endParaRPr lang="en-IN" sz="1600" dirty="0">
            <a:latin typeface="Arial" panose="020B0604020202020204" pitchFamily="34" charset="0"/>
            <a:cs typeface="Arial" panose="020B0604020202020204" pitchFamily="34" charset="0"/>
          </a:endParaRPr>
        </a:p>
      </dgm:t>
    </dgm:pt>
    <dgm:pt modelId="{500403EB-06D5-4DA1-9661-775B8E74D3C8}" type="parTrans" cxnId="{121BE832-DFAD-431A-8D75-DB6B66A49DBB}">
      <dgm:prSet/>
      <dgm:spPr/>
      <dgm:t>
        <a:bodyPr/>
        <a:lstStyle/>
        <a:p>
          <a:endParaRPr lang="en-IN" sz="1600">
            <a:latin typeface="Arial" panose="020B0604020202020204" pitchFamily="34" charset="0"/>
            <a:cs typeface="Arial" panose="020B0604020202020204" pitchFamily="34" charset="0"/>
          </a:endParaRPr>
        </a:p>
      </dgm:t>
    </dgm:pt>
    <dgm:pt modelId="{C9593BF1-3BF1-4CEF-8B7C-42BDDEBCD613}" type="sibTrans" cxnId="{121BE832-DFAD-431A-8D75-DB6B66A49DBB}">
      <dgm:prSet/>
      <dgm:spPr/>
      <dgm:t>
        <a:bodyPr/>
        <a:lstStyle/>
        <a:p>
          <a:endParaRPr lang="en-IN" sz="1600">
            <a:latin typeface="Arial" panose="020B0604020202020204" pitchFamily="34" charset="0"/>
            <a:cs typeface="Arial" panose="020B0604020202020204" pitchFamily="34" charset="0"/>
          </a:endParaRPr>
        </a:p>
      </dgm:t>
    </dgm:pt>
    <dgm:pt modelId="{435A2138-0AAD-4A3F-A7AF-B9661F7D7450}">
      <dgm:prSet custT="1"/>
      <dgm:spPr/>
      <dgm:t>
        <a:bodyPr anchor="ctr"/>
        <a:lstStyle/>
        <a:p>
          <a:r>
            <a:rPr lang="en-US" altLang="en-US" sz="1600" b="1" dirty="0" smtClean="0">
              <a:latin typeface="Arial" panose="020B0604020202020204" pitchFamily="34" charset="0"/>
              <a:cs typeface="Arial" panose="020B0604020202020204" pitchFamily="34" charset="0"/>
            </a:rPr>
            <a:t>Test setup and teardown</a:t>
          </a:r>
        </a:p>
      </dgm:t>
    </dgm:pt>
    <dgm:pt modelId="{E728A456-BB00-4495-9DBD-A176A88F0601}" type="parTrans" cxnId="{874B363B-7CA1-45E6-AE3F-EC29FCEFCEC4}">
      <dgm:prSet/>
      <dgm:spPr/>
      <dgm:t>
        <a:bodyPr/>
        <a:lstStyle/>
        <a:p>
          <a:endParaRPr lang="en-IN" sz="1600">
            <a:latin typeface="Arial" panose="020B0604020202020204" pitchFamily="34" charset="0"/>
            <a:cs typeface="Arial" panose="020B0604020202020204" pitchFamily="34" charset="0"/>
          </a:endParaRPr>
        </a:p>
      </dgm:t>
    </dgm:pt>
    <dgm:pt modelId="{B8978B97-77AD-4054-A129-6AD146F1E3C2}" type="sibTrans" cxnId="{874B363B-7CA1-45E6-AE3F-EC29FCEFCEC4}">
      <dgm:prSet/>
      <dgm:spPr/>
      <dgm:t>
        <a:bodyPr/>
        <a:lstStyle/>
        <a:p>
          <a:endParaRPr lang="en-IN" sz="1600">
            <a:latin typeface="Arial" panose="020B0604020202020204" pitchFamily="34" charset="0"/>
            <a:cs typeface="Arial" panose="020B0604020202020204" pitchFamily="34" charset="0"/>
          </a:endParaRPr>
        </a:p>
      </dgm:t>
    </dgm:pt>
    <dgm:pt modelId="{949D088A-D5F9-4598-AC59-B1171957A421}">
      <dgm:prSet custT="1"/>
      <dgm:spPr/>
      <dgm:t>
        <a:bodyPr anchor="ctr"/>
        <a:lstStyle/>
        <a:p>
          <a:r>
            <a:rPr lang="en-US" sz="1600" dirty="0" smtClean="0">
              <a:latin typeface="Arial" panose="020B0604020202020204" pitchFamily="34" charset="0"/>
              <a:cs typeface="Arial" panose="020B0604020202020204" pitchFamily="34" charset="0"/>
            </a:rPr>
            <a:t>Sets up test data and tears down that data or context, before and after running the test, respectively</a:t>
          </a:r>
          <a:endParaRPr lang="en-US" altLang="en-US" sz="1600" dirty="0" smtClean="0">
            <a:latin typeface="Arial" panose="020B0604020202020204" pitchFamily="34" charset="0"/>
            <a:cs typeface="Arial" panose="020B0604020202020204" pitchFamily="34" charset="0"/>
          </a:endParaRPr>
        </a:p>
      </dgm:t>
    </dgm:pt>
    <dgm:pt modelId="{E8BC0B02-4F95-4C12-9FB3-CD106B7C1797}" type="parTrans" cxnId="{B157104B-25BA-4E63-B6D4-E710F945BB94}">
      <dgm:prSet/>
      <dgm:spPr/>
      <dgm:t>
        <a:bodyPr/>
        <a:lstStyle/>
        <a:p>
          <a:endParaRPr lang="en-IN" sz="1600">
            <a:latin typeface="Arial" panose="020B0604020202020204" pitchFamily="34" charset="0"/>
            <a:cs typeface="Arial" panose="020B0604020202020204" pitchFamily="34" charset="0"/>
          </a:endParaRPr>
        </a:p>
      </dgm:t>
    </dgm:pt>
    <dgm:pt modelId="{BF32A6FE-2E74-44F3-BA76-703295921784}" type="sibTrans" cxnId="{B157104B-25BA-4E63-B6D4-E710F945BB94}">
      <dgm:prSet/>
      <dgm:spPr/>
      <dgm:t>
        <a:bodyPr/>
        <a:lstStyle/>
        <a:p>
          <a:endParaRPr lang="en-IN" sz="1600">
            <a:latin typeface="Arial" panose="020B0604020202020204" pitchFamily="34" charset="0"/>
            <a:cs typeface="Arial" panose="020B0604020202020204" pitchFamily="34" charset="0"/>
          </a:endParaRPr>
        </a:p>
      </dgm:t>
    </dgm:pt>
    <dgm:pt modelId="{F0DFD166-97E5-4164-B1C7-49F73A3621EE}">
      <dgm:prSet custT="1"/>
      <dgm:spPr/>
      <dgm:t>
        <a:bodyPr anchor="ctr"/>
        <a:lstStyle/>
        <a:p>
          <a:r>
            <a:rPr lang="en-US" altLang="en-US" sz="1600" b="1" dirty="0" smtClean="0">
              <a:latin typeface="Arial" panose="020B0604020202020204" pitchFamily="34" charset="0"/>
              <a:cs typeface="Arial" panose="020B0604020202020204" pitchFamily="34" charset="0"/>
            </a:rPr>
            <a:t>Exception testing</a:t>
          </a:r>
        </a:p>
      </dgm:t>
    </dgm:pt>
    <dgm:pt modelId="{9FDC3E16-416D-48E0-AE20-CB0D23A71B7F}" type="parTrans" cxnId="{DD0A94F6-492E-4969-B348-B6E4F0E5A105}">
      <dgm:prSet/>
      <dgm:spPr/>
      <dgm:t>
        <a:bodyPr/>
        <a:lstStyle/>
        <a:p>
          <a:endParaRPr lang="en-IN" sz="1600">
            <a:latin typeface="Arial" panose="020B0604020202020204" pitchFamily="34" charset="0"/>
            <a:cs typeface="Arial" panose="020B0604020202020204" pitchFamily="34" charset="0"/>
          </a:endParaRPr>
        </a:p>
      </dgm:t>
    </dgm:pt>
    <dgm:pt modelId="{04EB3CC5-4B5B-4D3E-BE0A-4A691077D4E5}" type="sibTrans" cxnId="{DD0A94F6-492E-4969-B348-B6E4F0E5A105}">
      <dgm:prSet/>
      <dgm:spPr/>
      <dgm:t>
        <a:bodyPr/>
        <a:lstStyle/>
        <a:p>
          <a:endParaRPr lang="en-IN" sz="1600">
            <a:latin typeface="Arial" panose="020B0604020202020204" pitchFamily="34" charset="0"/>
            <a:cs typeface="Arial" panose="020B0604020202020204" pitchFamily="34" charset="0"/>
          </a:endParaRPr>
        </a:p>
      </dgm:t>
    </dgm:pt>
    <dgm:pt modelId="{8237EBE4-333C-423B-8E60-F46F957B0359}">
      <dgm:prSet custT="1"/>
      <dgm:spPr/>
      <dgm:t>
        <a:bodyPr anchor="ctr"/>
        <a:lstStyle/>
        <a:p>
          <a:r>
            <a:rPr lang="en-US" sz="1600" dirty="0" smtClean="0">
              <a:latin typeface="Arial" panose="020B0604020202020204" pitchFamily="34" charset="0"/>
              <a:cs typeface="Arial" panose="020B0604020202020204" pitchFamily="34" charset="0"/>
            </a:rPr>
            <a:t>Tests and verifies whether an exception was thrown</a:t>
          </a:r>
          <a:endParaRPr lang="en-US" altLang="en-US" sz="1600" dirty="0" smtClean="0">
            <a:latin typeface="Arial" panose="020B0604020202020204" pitchFamily="34" charset="0"/>
            <a:cs typeface="Arial" panose="020B0604020202020204" pitchFamily="34" charset="0"/>
          </a:endParaRPr>
        </a:p>
      </dgm:t>
    </dgm:pt>
    <dgm:pt modelId="{A6589A7C-7BC4-4A5A-818A-197EE0B5B528}" type="parTrans" cxnId="{FC116C80-2B8A-48B3-8E6C-AD13BE553CF3}">
      <dgm:prSet/>
      <dgm:spPr/>
      <dgm:t>
        <a:bodyPr/>
        <a:lstStyle/>
        <a:p>
          <a:endParaRPr lang="en-IN" sz="1600">
            <a:latin typeface="Arial" panose="020B0604020202020204" pitchFamily="34" charset="0"/>
            <a:cs typeface="Arial" panose="020B0604020202020204" pitchFamily="34" charset="0"/>
          </a:endParaRPr>
        </a:p>
      </dgm:t>
    </dgm:pt>
    <dgm:pt modelId="{858E7FB3-A942-4257-A2C3-E2AA5C95692C}" type="sibTrans" cxnId="{FC116C80-2B8A-48B3-8E6C-AD13BE553CF3}">
      <dgm:prSet/>
      <dgm:spPr/>
      <dgm:t>
        <a:bodyPr/>
        <a:lstStyle/>
        <a:p>
          <a:endParaRPr lang="en-IN" sz="1600">
            <a:latin typeface="Arial" panose="020B0604020202020204" pitchFamily="34" charset="0"/>
            <a:cs typeface="Arial" panose="020B0604020202020204" pitchFamily="34" charset="0"/>
          </a:endParaRPr>
        </a:p>
      </dgm:t>
    </dgm:pt>
    <dgm:pt modelId="{647DB23D-DB1B-4FCD-8A31-2B6A1E206AF9}">
      <dgm:prSet custT="1"/>
      <dgm:spPr/>
      <dgm:t>
        <a:bodyPr anchor="ctr"/>
        <a:lstStyle/>
        <a:p>
          <a:r>
            <a:rPr lang="en-US" altLang="en-US" sz="1600" b="1" dirty="0" smtClean="0">
              <a:latin typeface="Arial" panose="020B0604020202020204" pitchFamily="34" charset="0"/>
              <a:cs typeface="Arial" panose="020B0604020202020204" pitchFamily="34" charset="0"/>
            </a:rPr>
            <a:t>Test suites</a:t>
          </a:r>
        </a:p>
      </dgm:t>
    </dgm:pt>
    <dgm:pt modelId="{3D8AC4AD-65A9-4645-84D8-D3A172A652C6}" type="parTrans" cxnId="{8FB2D5C0-97F1-4820-B147-29F7447FD7E9}">
      <dgm:prSet/>
      <dgm:spPr/>
      <dgm:t>
        <a:bodyPr/>
        <a:lstStyle/>
        <a:p>
          <a:endParaRPr lang="en-IN" sz="1600">
            <a:latin typeface="Arial" panose="020B0604020202020204" pitchFamily="34" charset="0"/>
            <a:cs typeface="Arial" panose="020B0604020202020204" pitchFamily="34" charset="0"/>
          </a:endParaRPr>
        </a:p>
      </dgm:t>
    </dgm:pt>
    <dgm:pt modelId="{0EF8190A-7EEE-4458-9ADF-D501DEB556BD}" type="sibTrans" cxnId="{8FB2D5C0-97F1-4820-B147-29F7447FD7E9}">
      <dgm:prSet/>
      <dgm:spPr/>
      <dgm:t>
        <a:bodyPr/>
        <a:lstStyle/>
        <a:p>
          <a:endParaRPr lang="en-IN" sz="1600">
            <a:latin typeface="Arial" panose="020B0604020202020204" pitchFamily="34" charset="0"/>
            <a:cs typeface="Arial" panose="020B0604020202020204" pitchFamily="34" charset="0"/>
          </a:endParaRPr>
        </a:p>
      </dgm:t>
    </dgm:pt>
    <dgm:pt modelId="{AD9D57E6-84ED-41EA-A0A6-DB20776C7B29}">
      <dgm:prSet custT="1"/>
      <dgm:spPr/>
      <dgm:t>
        <a:bodyPr anchor="ctr"/>
        <a:lstStyle/>
        <a:p>
          <a:r>
            <a:rPr lang="en-US" sz="1600" dirty="0" smtClean="0">
              <a:latin typeface="Arial" panose="020B0604020202020204" pitchFamily="34" charset="0"/>
              <a:cs typeface="Arial" panose="020B0604020202020204" pitchFamily="34" charset="0"/>
            </a:rPr>
            <a:t>JUnit test cases are organized into test suites for better management</a:t>
          </a:r>
          <a:endParaRPr lang="en-US" altLang="en-US" sz="1600" dirty="0" smtClean="0">
            <a:latin typeface="Arial" panose="020B0604020202020204" pitchFamily="34" charset="0"/>
            <a:cs typeface="Arial" panose="020B0604020202020204" pitchFamily="34" charset="0"/>
          </a:endParaRPr>
        </a:p>
      </dgm:t>
    </dgm:pt>
    <dgm:pt modelId="{70C61DB7-D431-45A4-9D60-BD1C423CBC2F}" type="parTrans" cxnId="{F164636F-8CE1-40C1-87BD-25F8D092F6B6}">
      <dgm:prSet/>
      <dgm:spPr/>
      <dgm:t>
        <a:bodyPr/>
        <a:lstStyle/>
        <a:p>
          <a:endParaRPr lang="en-IN" sz="1600">
            <a:latin typeface="Arial" panose="020B0604020202020204" pitchFamily="34" charset="0"/>
            <a:cs typeface="Arial" panose="020B0604020202020204" pitchFamily="34" charset="0"/>
          </a:endParaRPr>
        </a:p>
      </dgm:t>
    </dgm:pt>
    <dgm:pt modelId="{D4F51E4F-1899-4E0E-807E-6BCA3A023E69}" type="sibTrans" cxnId="{F164636F-8CE1-40C1-87BD-25F8D092F6B6}">
      <dgm:prSet/>
      <dgm:spPr/>
      <dgm:t>
        <a:bodyPr/>
        <a:lstStyle/>
        <a:p>
          <a:endParaRPr lang="en-IN" sz="1600">
            <a:latin typeface="Arial" panose="020B0604020202020204" pitchFamily="34" charset="0"/>
            <a:cs typeface="Arial" panose="020B0604020202020204" pitchFamily="34" charset="0"/>
          </a:endParaRPr>
        </a:p>
      </dgm:t>
    </dgm:pt>
    <dgm:pt modelId="{D0FB64BC-17C9-4227-AB7D-24BFBCC90FBF}">
      <dgm:prSet custT="1"/>
      <dgm:spPr/>
      <dgm:t>
        <a:bodyPr anchor="ctr"/>
        <a:lstStyle/>
        <a:p>
          <a:r>
            <a:rPr lang="en-US" altLang="en-US" sz="1600" b="1" dirty="0" smtClean="0">
              <a:latin typeface="Arial" panose="020B0604020202020204" pitchFamily="34" charset="0"/>
              <a:cs typeface="Arial" panose="020B0604020202020204" pitchFamily="34" charset="0"/>
            </a:rPr>
            <a:t>Parameterized testing</a:t>
          </a:r>
        </a:p>
      </dgm:t>
    </dgm:pt>
    <dgm:pt modelId="{D8232166-9378-4933-B38E-455F2E48081B}" type="parTrans" cxnId="{5931F1AC-AAD0-4C7E-B1BF-27F17E215014}">
      <dgm:prSet/>
      <dgm:spPr/>
      <dgm:t>
        <a:bodyPr/>
        <a:lstStyle/>
        <a:p>
          <a:endParaRPr lang="en-IN" sz="1600">
            <a:latin typeface="Arial" panose="020B0604020202020204" pitchFamily="34" charset="0"/>
            <a:cs typeface="Arial" panose="020B0604020202020204" pitchFamily="34" charset="0"/>
          </a:endParaRPr>
        </a:p>
      </dgm:t>
    </dgm:pt>
    <dgm:pt modelId="{1A3B8C32-7030-4041-A881-8F97169BF3DB}" type="sibTrans" cxnId="{5931F1AC-AAD0-4C7E-B1BF-27F17E215014}">
      <dgm:prSet/>
      <dgm:spPr/>
      <dgm:t>
        <a:bodyPr/>
        <a:lstStyle/>
        <a:p>
          <a:endParaRPr lang="en-IN" sz="1600">
            <a:latin typeface="Arial" panose="020B0604020202020204" pitchFamily="34" charset="0"/>
            <a:cs typeface="Arial" panose="020B0604020202020204" pitchFamily="34" charset="0"/>
          </a:endParaRPr>
        </a:p>
      </dgm:t>
    </dgm:pt>
    <dgm:pt modelId="{DD940128-42A7-4AFA-8B06-C2D46564A56E}">
      <dgm:prSet custT="1"/>
      <dgm:spPr/>
      <dgm:t>
        <a:bodyPr anchor="ctr"/>
        <a:lstStyle/>
        <a:p>
          <a:r>
            <a:rPr lang="en-US" sz="1600" dirty="0" smtClean="0">
              <a:latin typeface="Arial" panose="020B0604020202020204" pitchFamily="34" charset="0"/>
              <a:cs typeface="Arial" panose="020B0604020202020204" pitchFamily="34" charset="0"/>
            </a:rPr>
            <a:t>Creates tests that operate on sets of data that are fed into the tests</a:t>
          </a:r>
          <a:endParaRPr lang="en-US" altLang="en-US" sz="1600" dirty="0" smtClean="0">
            <a:latin typeface="Arial" panose="020B0604020202020204" pitchFamily="34" charset="0"/>
            <a:cs typeface="Arial" panose="020B0604020202020204" pitchFamily="34" charset="0"/>
          </a:endParaRPr>
        </a:p>
      </dgm:t>
    </dgm:pt>
    <dgm:pt modelId="{3A7ED2EC-0C56-4510-A7EE-6A8ADCB4FE7C}" type="parTrans" cxnId="{F71E214C-3681-4C84-BAE1-5CF5046A254F}">
      <dgm:prSet/>
      <dgm:spPr/>
      <dgm:t>
        <a:bodyPr/>
        <a:lstStyle/>
        <a:p>
          <a:endParaRPr lang="en-IN" sz="1600">
            <a:latin typeface="Arial" panose="020B0604020202020204" pitchFamily="34" charset="0"/>
            <a:cs typeface="Arial" panose="020B0604020202020204" pitchFamily="34" charset="0"/>
          </a:endParaRPr>
        </a:p>
      </dgm:t>
    </dgm:pt>
    <dgm:pt modelId="{C0D09CEC-E837-42A2-86E7-50D00F57547F}" type="sibTrans" cxnId="{F71E214C-3681-4C84-BAE1-5CF5046A254F}">
      <dgm:prSet/>
      <dgm:spPr/>
      <dgm:t>
        <a:bodyPr/>
        <a:lstStyle/>
        <a:p>
          <a:endParaRPr lang="en-IN" sz="1600">
            <a:latin typeface="Arial" panose="020B0604020202020204" pitchFamily="34" charset="0"/>
            <a:cs typeface="Arial" panose="020B0604020202020204" pitchFamily="34" charset="0"/>
          </a:endParaRPr>
        </a:p>
      </dgm:t>
    </dgm:pt>
    <dgm:pt modelId="{E7D9B86C-6A56-43CD-B575-C61406FCE915}">
      <dgm:prSet custT="1"/>
      <dgm:spPr/>
      <dgm:t>
        <a:bodyPr anchor="ctr"/>
        <a:lstStyle/>
        <a:p>
          <a:r>
            <a:rPr lang="en-US" altLang="en-US" sz="1600" b="1" dirty="0" smtClean="0">
              <a:latin typeface="Arial" panose="020B0604020202020204" pitchFamily="34" charset="0"/>
              <a:cs typeface="Arial" panose="020B0604020202020204" pitchFamily="34" charset="0"/>
            </a:rPr>
            <a:t>Rules</a:t>
          </a:r>
        </a:p>
      </dgm:t>
    </dgm:pt>
    <dgm:pt modelId="{251EBE94-5967-4031-B731-F8DA759ED990}" type="parTrans" cxnId="{6A1E8BFA-2D2C-4A9C-B553-4C87841EDF4F}">
      <dgm:prSet/>
      <dgm:spPr/>
      <dgm:t>
        <a:bodyPr/>
        <a:lstStyle/>
        <a:p>
          <a:endParaRPr lang="en-IN" sz="1600">
            <a:latin typeface="Arial" panose="020B0604020202020204" pitchFamily="34" charset="0"/>
            <a:cs typeface="Arial" panose="020B0604020202020204" pitchFamily="34" charset="0"/>
          </a:endParaRPr>
        </a:p>
      </dgm:t>
    </dgm:pt>
    <dgm:pt modelId="{596C3131-25F3-4BAD-B63E-5CED795BEFAD}" type="sibTrans" cxnId="{6A1E8BFA-2D2C-4A9C-B553-4C87841EDF4F}">
      <dgm:prSet/>
      <dgm:spPr/>
      <dgm:t>
        <a:bodyPr/>
        <a:lstStyle/>
        <a:p>
          <a:endParaRPr lang="en-IN" sz="1600">
            <a:latin typeface="Arial" panose="020B0604020202020204" pitchFamily="34" charset="0"/>
            <a:cs typeface="Arial" panose="020B0604020202020204" pitchFamily="34" charset="0"/>
          </a:endParaRPr>
        </a:p>
      </dgm:t>
    </dgm:pt>
    <dgm:pt modelId="{0B95579D-95D1-49DC-8B66-074F016C07B2}">
      <dgm:prSet custT="1"/>
      <dgm:spPr/>
      <dgm:t>
        <a:bodyPr anchor="ctr"/>
        <a:lstStyle/>
        <a:p>
          <a:r>
            <a:rPr lang="en-US" sz="1600" dirty="0" smtClean="0">
              <a:latin typeface="Arial" panose="020B0604020202020204" pitchFamily="34" charset="0"/>
              <a:cs typeface="Arial" panose="020B0604020202020204" pitchFamily="34" charset="0"/>
            </a:rPr>
            <a:t>Extend the functionality of </a:t>
          </a:r>
          <a:r>
            <a:rPr lang="en-US" sz="1600" dirty="0" err="1" smtClean="0">
              <a:latin typeface="Arial" pitchFamily="34" charset="0"/>
            </a:rPr>
            <a:t>JUnit</a:t>
          </a:r>
          <a:r>
            <a:rPr lang="en-US" sz="1600" dirty="0" smtClean="0">
              <a:latin typeface="Arial" pitchFamily="34" charset="0"/>
            </a:rPr>
            <a:t> </a:t>
          </a:r>
          <a:r>
            <a:rPr lang="en-US" sz="1600" dirty="0" smtClean="0">
              <a:latin typeface="Arial" panose="020B0604020202020204" pitchFamily="34" charset="0"/>
              <a:cs typeface="Arial" panose="020B0604020202020204" pitchFamily="34" charset="0"/>
            </a:rPr>
            <a:t>by adding behaviors to tests</a:t>
          </a:r>
          <a:endParaRPr lang="en-US" altLang="en-US" sz="1600" dirty="0" smtClean="0">
            <a:latin typeface="Arial" panose="020B0604020202020204" pitchFamily="34" charset="0"/>
            <a:cs typeface="Arial" panose="020B0604020202020204" pitchFamily="34" charset="0"/>
          </a:endParaRPr>
        </a:p>
      </dgm:t>
    </dgm:pt>
    <dgm:pt modelId="{06ABFC23-6E54-4E5E-9C88-713B7A1B0578}" type="parTrans" cxnId="{A1544EA8-ACE8-4C6E-A536-C4B17435BE21}">
      <dgm:prSet/>
      <dgm:spPr/>
      <dgm:t>
        <a:bodyPr/>
        <a:lstStyle/>
        <a:p>
          <a:endParaRPr lang="en-IN" sz="1600">
            <a:latin typeface="Arial" panose="020B0604020202020204" pitchFamily="34" charset="0"/>
            <a:cs typeface="Arial" panose="020B0604020202020204" pitchFamily="34" charset="0"/>
          </a:endParaRPr>
        </a:p>
      </dgm:t>
    </dgm:pt>
    <dgm:pt modelId="{1B9C8965-7017-4139-9015-990ADA6B8116}" type="sibTrans" cxnId="{A1544EA8-ACE8-4C6E-A536-C4B17435BE21}">
      <dgm:prSet/>
      <dgm:spPr/>
      <dgm:t>
        <a:bodyPr/>
        <a:lstStyle/>
        <a:p>
          <a:endParaRPr lang="en-IN" sz="1600">
            <a:latin typeface="Arial" panose="020B0604020202020204" pitchFamily="34" charset="0"/>
            <a:cs typeface="Arial" panose="020B0604020202020204" pitchFamily="34" charset="0"/>
          </a:endParaRPr>
        </a:p>
      </dgm:t>
    </dgm:pt>
    <dgm:pt modelId="{B4DAB774-46A2-4FF0-9048-547110A3FB5A}">
      <dgm:prSet custT="1"/>
      <dgm:spPr/>
      <dgm:t>
        <a:bodyPr anchor="ctr"/>
        <a:lstStyle/>
        <a:p>
          <a:r>
            <a:rPr lang="en-IN" altLang="en-US" sz="1600" b="1" dirty="0" smtClean="0">
              <a:latin typeface="Arial" panose="020B0604020202020204" pitchFamily="34" charset="0"/>
              <a:cs typeface="Arial" panose="020B0604020202020204" pitchFamily="34" charset="0"/>
            </a:rPr>
            <a:t>Integration with popular build systems</a:t>
          </a:r>
          <a:endParaRPr lang="en-US" altLang="en-US" sz="1600" b="1" dirty="0" smtClean="0">
            <a:latin typeface="Arial" panose="020B0604020202020204" pitchFamily="34" charset="0"/>
            <a:cs typeface="Arial" panose="020B0604020202020204" pitchFamily="34" charset="0"/>
          </a:endParaRPr>
        </a:p>
      </dgm:t>
    </dgm:pt>
    <dgm:pt modelId="{CC7B7460-69B6-4637-8F67-A1DF1B330F94}" type="parTrans" cxnId="{90062B05-03BF-41FE-8664-568AEDB4E880}">
      <dgm:prSet/>
      <dgm:spPr/>
      <dgm:t>
        <a:bodyPr/>
        <a:lstStyle/>
        <a:p>
          <a:endParaRPr lang="en-IN" sz="1600">
            <a:latin typeface="Arial" panose="020B0604020202020204" pitchFamily="34" charset="0"/>
            <a:cs typeface="Arial" panose="020B0604020202020204" pitchFamily="34" charset="0"/>
          </a:endParaRPr>
        </a:p>
      </dgm:t>
    </dgm:pt>
    <dgm:pt modelId="{E3900EE7-79B2-4818-B5EE-7692B4F40AF3}" type="sibTrans" cxnId="{90062B05-03BF-41FE-8664-568AEDB4E880}">
      <dgm:prSet/>
      <dgm:spPr/>
      <dgm:t>
        <a:bodyPr/>
        <a:lstStyle/>
        <a:p>
          <a:endParaRPr lang="en-IN" sz="1600">
            <a:latin typeface="Arial" panose="020B0604020202020204" pitchFamily="34" charset="0"/>
            <a:cs typeface="Arial" panose="020B0604020202020204" pitchFamily="34" charset="0"/>
          </a:endParaRPr>
        </a:p>
      </dgm:t>
    </dgm:pt>
    <dgm:pt modelId="{58A604E2-4E39-4360-9765-BCD76303D6DC}">
      <dgm:prSet custT="1"/>
      <dgm:spPr/>
      <dgm:t>
        <a:bodyPr anchor="ctr"/>
        <a:lstStyle/>
        <a:p>
          <a:r>
            <a:rPr lang="en-US" sz="1600" dirty="0" smtClean="0">
              <a:latin typeface="Arial" panose="020B0604020202020204" pitchFamily="34" charset="0"/>
              <a:cs typeface="Arial" panose="020B0604020202020204" pitchFamily="34" charset="0"/>
            </a:rPr>
            <a:t>Integrates with most of the popular build systems for Java, including ANT and Maven </a:t>
          </a:r>
          <a:endParaRPr lang="en-US" altLang="en-US" sz="1600" dirty="0" smtClean="0">
            <a:latin typeface="Arial" panose="020B0604020202020204" pitchFamily="34" charset="0"/>
            <a:cs typeface="Arial" panose="020B0604020202020204" pitchFamily="34" charset="0"/>
          </a:endParaRPr>
        </a:p>
      </dgm:t>
    </dgm:pt>
    <dgm:pt modelId="{7881F2BB-3A78-47DC-A941-98BB6ABD35C2}" type="parTrans" cxnId="{CC1161D5-F9F9-4AD9-ACFB-569962677852}">
      <dgm:prSet/>
      <dgm:spPr/>
      <dgm:t>
        <a:bodyPr/>
        <a:lstStyle/>
        <a:p>
          <a:endParaRPr lang="en-IN" sz="1600">
            <a:latin typeface="Arial" panose="020B0604020202020204" pitchFamily="34" charset="0"/>
            <a:cs typeface="Arial" panose="020B0604020202020204" pitchFamily="34" charset="0"/>
          </a:endParaRPr>
        </a:p>
      </dgm:t>
    </dgm:pt>
    <dgm:pt modelId="{0F65F81F-000A-414E-8628-28DEEDD97FD6}" type="sibTrans" cxnId="{CC1161D5-F9F9-4AD9-ACFB-569962677852}">
      <dgm:prSet/>
      <dgm:spPr/>
      <dgm:t>
        <a:bodyPr/>
        <a:lstStyle/>
        <a:p>
          <a:endParaRPr lang="en-IN" sz="1600">
            <a:latin typeface="Arial" panose="020B0604020202020204" pitchFamily="34" charset="0"/>
            <a:cs typeface="Arial" panose="020B0604020202020204" pitchFamily="34" charset="0"/>
          </a:endParaRPr>
        </a:p>
      </dgm:t>
    </dgm:pt>
    <dgm:pt modelId="{83D7330F-C5D8-46B9-B233-88C30012642C}" type="pres">
      <dgm:prSet presAssocID="{5920F0CE-AB9C-46F2-9C66-425EF235C412}" presName="vert0" presStyleCnt="0">
        <dgm:presLayoutVars>
          <dgm:dir/>
          <dgm:animOne val="branch"/>
          <dgm:animLvl val="lvl"/>
        </dgm:presLayoutVars>
      </dgm:prSet>
      <dgm:spPr/>
      <dgm:t>
        <a:bodyPr/>
        <a:lstStyle/>
        <a:p>
          <a:endParaRPr lang="en-US"/>
        </a:p>
      </dgm:t>
    </dgm:pt>
    <dgm:pt modelId="{C2F5D416-E44D-4EEB-830E-C561A90EF3BB}" type="pres">
      <dgm:prSet presAssocID="{89B884E5-23C7-4C9C-8DED-ABB4EFE0D663}" presName="thickLine" presStyleLbl="alignNode1" presStyleIdx="0" presStyleCnt="7"/>
      <dgm:spPr/>
    </dgm:pt>
    <dgm:pt modelId="{02365239-FC36-4E47-93C2-DC8CF56B2B57}" type="pres">
      <dgm:prSet presAssocID="{89B884E5-23C7-4C9C-8DED-ABB4EFE0D663}" presName="horz1" presStyleCnt="0"/>
      <dgm:spPr/>
    </dgm:pt>
    <dgm:pt modelId="{E3589ACB-917E-4305-B1C4-282187F6BFA8}" type="pres">
      <dgm:prSet presAssocID="{89B884E5-23C7-4C9C-8DED-ABB4EFE0D663}" presName="tx1" presStyleLbl="revTx" presStyleIdx="0" presStyleCnt="14" custScaleX="136980"/>
      <dgm:spPr/>
      <dgm:t>
        <a:bodyPr/>
        <a:lstStyle/>
        <a:p>
          <a:endParaRPr lang="en-US"/>
        </a:p>
      </dgm:t>
    </dgm:pt>
    <dgm:pt modelId="{FEE6C0F3-55BD-4260-A4A0-188E6497D9E7}" type="pres">
      <dgm:prSet presAssocID="{89B884E5-23C7-4C9C-8DED-ABB4EFE0D663}" presName="vert1" presStyleCnt="0"/>
      <dgm:spPr/>
    </dgm:pt>
    <dgm:pt modelId="{B6DAB394-6B61-47D1-ADB6-7BADDF7A4876}" type="pres">
      <dgm:prSet presAssocID="{9FC942AE-3A04-4A02-AE70-C3C021D7961F}" presName="vertSpace2a" presStyleCnt="0"/>
      <dgm:spPr/>
    </dgm:pt>
    <dgm:pt modelId="{A634715B-B142-46A9-BDFB-DEB21CF3F5EC}" type="pres">
      <dgm:prSet presAssocID="{9FC942AE-3A04-4A02-AE70-C3C021D7961F}" presName="horz2" presStyleCnt="0"/>
      <dgm:spPr/>
    </dgm:pt>
    <dgm:pt modelId="{05B06C55-053B-43A1-9329-F947B41107E5}" type="pres">
      <dgm:prSet presAssocID="{9FC942AE-3A04-4A02-AE70-C3C021D7961F}" presName="horzSpace2" presStyleCnt="0"/>
      <dgm:spPr/>
    </dgm:pt>
    <dgm:pt modelId="{20E83ADE-C547-414F-98A6-8B9B95EFEB43}" type="pres">
      <dgm:prSet presAssocID="{9FC942AE-3A04-4A02-AE70-C3C021D7961F}" presName="tx2" presStyleLbl="revTx" presStyleIdx="1" presStyleCnt="14"/>
      <dgm:spPr/>
      <dgm:t>
        <a:bodyPr/>
        <a:lstStyle/>
        <a:p>
          <a:endParaRPr lang="en-US"/>
        </a:p>
      </dgm:t>
    </dgm:pt>
    <dgm:pt modelId="{0186B561-9FDD-4E8E-879D-E3E00EA9E00B}" type="pres">
      <dgm:prSet presAssocID="{9FC942AE-3A04-4A02-AE70-C3C021D7961F}" presName="vert2" presStyleCnt="0"/>
      <dgm:spPr/>
    </dgm:pt>
    <dgm:pt modelId="{8F34D3C1-861D-4D6C-9CB2-C685EF612353}" type="pres">
      <dgm:prSet presAssocID="{9FC942AE-3A04-4A02-AE70-C3C021D7961F}" presName="thinLine2b" presStyleLbl="callout" presStyleIdx="0" presStyleCnt="7"/>
      <dgm:spPr/>
    </dgm:pt>
    <dgm:pt modelId="{BEEAF8C5-6BFB-48FB-BF53-251E36A59F51}" type="pres">
      <dgm:prSet presAssocID="{9FC942AE-3A04-4A02-AE70-C3C021D7961F}" presName="vertSpace2b" presStyleCnt="0"/>
      <dgm:spPr/>
    </dgm:pt>
    <dgm:pt modelId="{FFC6C179-1530-44CF-B564-F78B6F4CB35B}" type="pres">
      <dgm:prSet presAssocID="{435A2138-0AAD-4A3F-A7AF-B9661F7D7450}" presName="thickLine" presStyleLbl="alignNode1" presStyleIdx="1" presStyleCnt="7"/>
      <dgm:spPr/>
    </dgm:pt>
    <dgm:pt modelId="{B5672F62-E6B3-457F-B4BC-E2A3C9B90825}" type="pres">
      <dgm:prSet presAssocID="{435A2138-0AAD-4A3F-A7AF-B9661F7D7450}" presName="horz1" presStyleCnt="0"/>
      <dgm:spPr/>
    </dgm:pt>
    <dgm:pt modelId="{589C83FF-B27B-4D68-B60F-C860F0BF08F8}" type="pres">
      <dgm:prSet presAssocID="{435A2138-0AAD-4A3F-A7AF-B9661F7D7450}" presName="tx1" presStyleLbl="revTx" presStyleIdx="2" presStyleCnt="14" custScaleX="136980"/>
      <dgm:spPr/>
      <dgm:t>
        <a:bodyPr/>
        <a:lstStyle/>
        <a:p>
          <a:endParaRPr lang="en-US"/>
        </a:p>
      </dgm:t>
    </dgm:pt>
    <dgm:pt modelId="{ACE5D61A-2509-47BF-9D5B-851B3677960D}" type="pres">
      <dgm:prSet presAssocID="{435A2138-0AAD-4A3F-A7AF-B9661F7D7450}" presName="vert1" presStyleCnt="0"/>
      <dgm:spPr/>
    </dgm:pt>
    <dgm:pt modelId="{52073082-A4F9-46DA-9EBE-88B1561C6D24}" type="pres">
      <dgm:prSet presAssocID="{949D088A-D5F9-4598-AC59-B1171957A421}" presName="vertSpace2a" presStyleCnt="0"/>
      <dgm:spPr/>
    </dgm:pt>
    <dgm:pt modelId="{84AC43AA-843E-48EF-B638-C541885AC98A}" type="pres">
      <dgm:prSet presAssocID="{949D088A-D5F9-4598-AC59-B1171957A421}" presName="horz2" presStyleCnt="0"/>
      <dgm:spPr/>
    </dgm:pt>
    <dgm:pt modelId="{1898E848-BF1C-4957-99D5-F76020F1A1D3}" type="pres">
      <dgm:prSet presAssocID="{949D088A-D5F9-4598-AC59-B1171957A421}" presName="horzSpace2" presStyleCnt="0"/>
      <dgm:spPr/>
    </dgm:pt>
    <dgm:pt modelId="{F31A1883-7793-4731-8E47-1544003A2600}" type="pres">
      <dgm:prSet presAssocID="{949D088A-D5F9-4598-AC59-B1171957A421}" presName="tx2" presStyleLbl="revTx" presStyleIdx="3" presStyleCnt="14"/>
      <dgm:spPr/>
      <dgm:t>
        <a:bodyPr/>
        <a:lstStyle/>
        <a:p>
          <a:endParaRPr lang="en-US"/>
        </a:p>
      </dgm:t>
    </dgm:pt>
    <dgm:pt modelId="{5E0A5F15-A1BC-4A5E-A12C-78AFF3A37B62}" type="pres">
      <dgm:prSet presAssocID="{949D088A-D5F9-4598-AC59-B1171957A421}" presName="vert2" presStyleCnt="0"/>
      <dgm:spPr/>
    </dgm:pt>
    <dgm:pt modelId="{E4744C4F-186C-4078-8FBC-58447F5E1901}" type="pres">
      <dgm:prSet presAssocID="{949D088A-D5F9-4598-AC59-B1171957A421}" presName="thinLine2b" presStyleLbl="callout" presStyleIdx="1" presStyleCnt="7"/>
      <dgm:spPr/>
    </dgm:pt>
    <dgm:pt modelId="{A2DACE3D-9AC6-4E9F-811F-A8F12E46A946}" type="pres">
      <dgm:prSet presAssocID="{949D088A-D5F9-4598-AC59-B1171957A421}" presName="vertSpace2b" presStyleCnt="0"/>
      <dgm:spPr/>
    </dgm:pt>
    <dgm:pt modelId="{CA909070-51AB-4298-BC52-2ECA9525F45B}" type="pres">
      <dgm:prSet presAssocID="{F0DFD166-97E5-4164-B1C7-49F73A3621EE}" presName="thickLine" presStyleLbl="alignNode1" presStyleIdx="2" presStyleCnt="7"/>
      <dgm:spPr/>
    </dgm:pt>
    <dgm:pt modelId="{EE6EEDFC-8545-42D0-AE76-319F87C76741}" type="pres">
      <dgm:prSet presAssocID="{F0DFD166-97E5-4164-B1C7-49F73A3621EE}" presName="horz1" presStyleCnt="0"/>
      <dgm:spPr/>
    </dgm:pt>
    <dgm:pt modelId="{798F184F-5F00-443F-A9A0-54521922D533}" type="pres">
      <dgm:prSet presAssocID="{F0DFD166-97E5-4164-B1C7-49F73A3621EE}" presName="tx1" presStyleLbl="revTx" presStyleIdx="4" presStyleCnt="14" custScaleX="136980"/>
      <dgm:spPr/>
      <dgm:t>
        <a:bodyPr/>
        <a:lstStyle/>
        <a:p>
          <a:endParaRPr lang="en-US"/>
        </a:p>
      </dgm:t>
    </dgm:pt>
    <dgm:pt modelId="{28F120AE-0BE8-452A-96F3-CA3FB91F029A}" type="pres">
      <dgm:prSet presAssocID="{F0DFD166-97E5-4164-B1C7-49F73A3621EE}" presName="vert1" presStyleCnt="0"/>
      <dgm:spPr/>
    </dgm:pt>
    <dgm:pt modelId="{154723D3-94E7-455A-A19E-11298ACA1DB1}" type="pres">
      <dgm:prSet presAssocID="{8237EBE4-333C-423B-8E60-F46F957B0359}" presName="vertSpace2a" presStyleCnt="0"/>
      <dgm:spPr/>
    </dgm:pt>
    <dgm:pt modelId="{30300426-F507-4BB3-BA50-86514B947CDB}" type="pres">
      <dgm:prSet presAssocID="{8237EBE4-333C-423B-8E60-F46F957B0359}" presName="horz2" presStyleCnt="0"/>
      <dgm:spPr/>
    </dgm:pt>
    <dgm:pt modelId="{C415038A-DC79-4688-B47E-F87F5B5CAF6A}" type="pres">
      <dgm:prSet presAssocID="{8237EBE4-333C-423B-8E60-F46F957B0359}" presName="horzSpace2" presStyleCnt="0"/>
      <dgm:spPr/>
    </dgm:pt>
    <dgm:pt modelId="{36F3083A-3B07-48B5-93B1-FFFEA017DB59}" type="pres">
      <dgm:prSet presAssocID="{8237EBE4-333C-423B-8E60-F46F957B0359}" presName="tx2" presStyleLbl="revTx" presStyleIdx="5" presStyleCnt="14"/>
      <dgm:spPr/>
      <dgm:t>
        <a:bodyPr/>
        <a:lstStyle/>
        <a:p>
          <a:endParaRPr lang="en-US"/>
        </a:p>
      </dgm:t>
    </dgm:pt>
    <dgm:pt modelId="{FD5D2FA9-04EF-454A-87BA-BF2E6C4FFE96}" type="pres">
      <dgm:prSet presAssocID="{8237EBE4-333C-423B-8E60-F46F957B0359}" presName="vert2" presStyleCnt="0"/>
      <dgm:spPr/>
    </dgm:pt>
    <dgm:pt modelId="{003F2A79-C0FD-4820-A664-9D8ABA389999}" type="pres">
      <dgm:prSet presAssocID="{8237EBE4-333C-423B-8E60-F46F957B0359}" presName="thinLine2b" presStyleLbl="callout" presStyleIdx="2" presStyleCnt="7" custLinFactNeighborY="-76490"/>
      <dgm:spPr/>
    </dgm:pt>
    <dgm:pt modelId="{933FAFB1-0E01-4B32-B5CB-14CD547FED30}" type="pres">
      <dgm:prSet presAssocID="{8237EBE4-333C-423B-8E60-F46F957B0359}" presName="vertSpace2b" presStyleCnt="0"/>
      <dgm:spPr/>
    </dgm:pt>
    <dgm:pt modelId="{C306A8A5-9FE2-49D7-A7C4-237CF91957DF}" type="pres">
      <dgm:prSet presAssocID="{647DB23D-DB1B-4FCD-8A31-2B6A1E206AF9}" presName="thickLine" presStyleLbl="alignNode1" presStyleIdx="3" presStyleCnt="7"/>
      <dgm:spPr/>
    </dgm:pt>
    <dgm:pt modelId="{B0B32218-7D3D-4490-B036-B1D9965120C1}" type="pres">
      <dgm:prSet presAssocID="{647DB23D-DB1B-4FCD-8A31-2B6A1E206AF9}" presName="horz1" presStyleCnt="0"/>
      <dgm:spPr/>
    </dgm:pt>
    <dgm:pt modelId="{B7187219-4B0F-40F4-8CB4-55794BBCA3FD}" type="pres">
      <dgm:prSet presAssocID="{647DB23D-DB1B-4FCD-8A31-2B6A1E206AF9}" presName="tx1" presStyleLbl="revTx" presStyleIdx="6" presStyleCnt="14" custScaleX="136980"/>
      <dgm:spPr/>
      <dgm:t>
        <a:bodyPr/>
        <a:lstStyle/>
        <a:p>
          <a:endParaRPr lang="en-US"/>
        </a:p>
      </dgm:t>
    </dgm:pt>
    <dgm:pt modelId="{E4FAF43C-4E49-4EED-BF23-C039DBBF44EF}" type="pres">
      <dgm:prSet presAssocID="{647DB23D-DB1B-4FCD-8A31-2B6A1E206AF9}" presName="vert1" presStyleCnt="0"/>
      <dgm:spPr/>
    </dgm:pt>
    <dgm:pt modelId="{CA45E566-45B5-47B6-8559-D7C1C8D1382C}" type="pres">
      <dgm:prSet presAssocID="{AD9D57E6-84ED-41EA-A0A6-DB20776C7B29}" presName="vertSpace2a" presStyleCnt="0"/>
      <dgm:spPr/>
    </dgm:pt>
    <dgm:pt modelId="{3B26CA7B-A3CE-47C7-BAB0-F2304BA75CF8}" type="pres">
      <dgm:prSet presAssocID="{AD9D57E6-84ED-41EA-A0A6-DB20776C7B29}" presName="horz2" presStyleCnt="0"/>
      <dgm:spPr/>
    </dgm:pt>
    <dgm:pt modelId="{933BDC8D-683D-4186-A689-928E7595F6E8}" type="pres">
      <dgm:prSet presAssocID="{AD9D57E6-84ED-41EA-A0A6-DB20776C7B29}" presName="horzSpace2" presStyleCnt="0"/>
      <dgm:spPr/>
    </dgm:pt>
    <dgm:pt modelId="{AB59322E-083C-4FB5-80E1-79D3F7B9E740}" type="pres">
      <dgm:prSet presAssocID="{AD9D57E6-84ED-41EA-A0A6-DB20776C7B29}" presName="tx2" presStyleLbl="revTx" presStyleIdx="7" presStyleCnt="14"/>
      <dgm:spPr/>
      <dgm:t>
        <a:bodyPr/>
        <a:lstStyle/>
        <a:p>
          <a:endParaRPr lang="en-US"/>
        </a:p>
      </dgm:t>
    </dgm:pt>
    <dgm:pt modelId="{D44E1A9D-F5E2-434C-A791-DB20D5C1713E}" type="pres">
      <dgm:prSet presAssocID="{AD9D57E6-84ED-41EA-A0A6-DB20776C7B29}" presName="vert2" presStyleCnt="0"/>
      <dgm:spPr/>
    </dgm:pt>
    <dgm:pt modelId="{5452261E-EAE8-49FC-A965-7EA2E2CE9870}" type="pres">
      <dgm:prSet presAssocID="{AD9D57E6-84ED-41EA-A0A6-DB20776C7B29}" presName="thinLine2b" presStyleLbl="callout" presStyleIdx="3" presStyleCnt="7"/>
      <dgm:spPr/>
    </dgm:pt>
    <dgm:pt modelId="{2A8F2B8D-D538-4BD7-8F45-8409103DEEA3}" type="pres">
      <dgm:prSet presAssocID="{AD9D57E6-84ED-41EA-A0A6-DB20776C7B29}" presName="vertSpace2b" presStyleCnt="0"/>
      <dgm:spPr/>
    </dgm:pt>
    <dgm:pt modelId="{6BAE0A68-AFB4-4C1C-871F-6D4F3B3F0635}" type="pres">
      <dgm:prSet presAssocID="{D0FB64BC-17C9-4227-AB7D-24BFBCC90FBF}" presName="thickLine" presStyleLbl="alignNode1" presStyleIdx="4" presStyleCnt="7"/>
      <dgm:spPr/>
    </dgm:pt>
    <dgm:pt modelId="{017A2028-8E0B-4474-819D-B7F0B85D7A3A}" type="pres">
      <dgm:prSet presAssocID="{D0FB64BC-17C9-4227-AB7D-24BFBCC90FBF}" presName="horz1" presStyleCnt="0"/>
      <dgm:spPr/>
    </dgm:pt>
    <dgm:pt modelId="{AAB83B93-80BE-4BD9-99A2-9BA669A2E33D}" type="pres">
      <dgm:prSet presAssocID="{D0FB64BC-17C9-4227-AB7D-24BFBCC90FBF}" presName="tx1" presStyleLbl="revTx" presStyleIdx="8" presStyleCnt="14" custScaleX="136980"/>
      <dgm:spPr/>
      <dgm:t>
        <a:bodyPr/>
        <a:lstStyle/>
        <a:p>
          <a:endParaRPr lang="en-US"/>
        </a:p>
      </dgm:t>
    </dgm:pt>
    <dgm:pt modelId="{D8A137BE-F2F1-4F91-B411-F8FD781EA992}" type="pres">
      <dgm:prSet presAssocID="{D0FB64BC-17C9-4227-AB7D-24BFBCC90FBF}" presName="vert1" presStyleCnt="0"/>
      <dgm:spPr/>
    </dgm:pt>
    <dgm:pt modelId="{3C4AB3DA-0B22-4809-BE2F-DABA25D5D7EA}" type="pres">
      <dgm:prSet presAssocID="{DD940128-42A7-4AFA-8B06-C2D46564A56E}" presName="vertSpace2a" presStyleCnt="0"/>
      <dgm:spPr/>
    </dgm:pt>
    <dgm:pt modelId="{624D3FD8-CAED-4F48-98A7-EBB1DE5D62DB}" type="pres">
      <dgm:prSet presAssocID="{DD940128-42A7-4AFA-8B06-C2D46564A56E}" presName="horz2" presStyleCnt="0"/>
      <dgm:spPr/>
    </dgm:pt>
    <dgm:pt modelId="{262A2309-6587-43F1-B84F-AA55F20E2255}" type="pres">
      <dgm:prSet presAssocID="{DD940128-42A7-4AFA-8B06-C2D46564A56E}" presName="horzSpace2" presStyleCnt="0"/>
      <dgm:spPr/>
    </dgm:pt>
    <dgm:pt modelId="{A2022003-26D5-4678-A2B5-B735E4CE6BD4}" type="pres">
      <dgm:prSet presAssocID="{DD940128-42A7-4AFA-8B06-C2D46564A56E}" presName="tx2" presStyleLbl="revTx" presStyleIdx="9" presStyleCnt="14"/>
      <dgm:spPr/>
      <dgm:t>
        <a:bodyPr/>
        <a:lstStyle/>
        <a:p>
          <a:endParaRPr lang="en-US"/>
        </a:p>
      </dgm:t>
    </dgm:pt>
    <dgm:pt modelId="{28C546AF-D76B-4D8A-B532-44F761B9C2D5}" type="pres">
      <dgm:prSet presAssocID="{DD940128-42A7-4AFA-8B06-C2D46564A56E}" presName="vert2" presStyleCnt="0"/>
      <dgm:spPr/>
    </dgm:pt>
    <dgm:pt modelId="{BF1FC436-2C0F-4AD6-AC9C-2A380CF897D4}" type="pres">
      <dgm:prSet presAssocID="{DD940128-42A7-4AFA-8B06-C2D46564A56E}" presName="thinLine2b" presStyleLbl="callout" presStyleIdx="4" presStyleCnt="7"/>
      <dgm:spPr/>
    </dgm:pt>
    <dgm:pt modelId="{E8023AAB-D323-45BB-958F-AC34754C763A}" type="pres">
      <dgm:prSet presAssocID="{DD940128-42A7-4AFA-8B06-C2D46564A56E}" presName="vertSpace2b" presStyleCnt="0"/>
      <dgm:spPr/>
    </dgm:pt>
    <dgm:pt modelId="{424D079E-177C-4A44-A58E-2CEDC2208313}" type="pres">
      <dgm:prSet presAssocID="{E7D9B86C-6A56-43CD-B575-C61406FCE915}" presName="thickLine" presStyleLbl="alignNode1" presStyleIdx="5" presStyleCnt="7"/>
      <dgm:spPr/>
    </dgm:pt>
    <dgm:pt modelId="{148ECA48-EB95-4B0F-9716-F8B4A9374861}" type="pres">
      <dgm:prSet presAssocID="{E7D9B86C-6A56-43CD-B575-C61406FCE915}" presName="horz1" presStyleCnt="0"/>
      <dgm:spPr/>
    </dgm:pt>
    <dgm:pt modelId="{1F19C98C-8BBC-4069-AEF4-A4DD36A775BE}" type="pres">
      <dgm:prSet presAssocID="{E7D9B86C-6A56-43CD-B575-C61406FCE915}" presName="tx1" presStyleLbl="revTx" presStyleIdx="10" presStyleCnt="14" custScaleX="136980"/>
      <dgm:spPr/>
      <dgm:t>
        <a:bodyPr/>
        <a:lstStyle/>
        <a:p>
          <a:endParaRPr lang="en-US"/>
        </a:p>
      </dgm:t>
    </dgm:pt>
    <dgm:pt modelId="{7C7E01FE-9760-4602-9B23-9153857676E2}" type="pres">
      <dgm:prSet presAssocID="{E7D9B86C-6A56-43CD-B575-C61406FCE915}" presName="vert1" presStyleCnt="0"/>
      <dgm:spPr/>
    </dgm:pt>
    <dgm:pt modelId="{6E199B5D-BA26-464B-BD48-8DADD641A3FA}" type="pres">
      <dgm:prSet presAssocID="{0B95579D-95D1-49DC-8B66-074F016C07B2}" presName="vertSpace2a" presStyleCnt="0"/>
      <dgm:spPr/>
    </dgm:pt>
    <dgm:pt modelId="{C0A0EDBC-E33A-44B2-B7E4-1A3A8F96A31F}" type="pres">
      <dgm:prSet presAssocID="{0B95579D-95D1-49DC-8B66-074F016C07B2}" presName="horz2" presStyleCnt="0"/>
      <dgm:spPr/>
    </dgm:pt>
    <dgm:pt modelId="{FEE5CDA9-ACCB-4DBA-80BF-1416A0FCFC7F}" type="pres">
      <dgm:prSet presAssocID="{0B95579D-95D1-49DC-8B66-074F016C07B2}" presName="horzSpace2" presStyleCnt="0"/>
      <dgm:spPr/>
    </dgm:pt>
    <dgm:pt modelId="{30EC2FFD-8735-4B7A-B4C1-C2D1070D37A8}" type="pres">
      <dgm:prSet presAssocID="{0B95579D-95D1-49DC-8B66-074F016C07B2}" presName="tx2" presStyleLbl="revTx" presStyleIdx="11" presStyleCnt="14"/>
      <dgm:spPr/>
      <dgm:t>
        <a:bodyPr/>
        <a:lstStyle/>
        <a:p>
          <a:endParaRPr lang="en-US"/>
        </a:p>
      </dgm:t>
    </dgm:pt>
    <dgm:pt modelId="{589288ED-06ED-420E-8FAE-538FD3327D5D}" type="pres">
      <dgm:prSet presAssocID="{0B95579D-95D1-49DC-8B66-074F016C07B2}" presName="vert2" presStyleCnt="0"/>
      <dgm:spPr/>
    </dgm:pt>
    <dgm:pt modelId="{8D72669E-35D1-47AC-8038-888C134CDD08}" type="pres">
      <dgm:prSet presAssocID="{0B95579D-95D1-49DC-8B66-074F016C07B2}" presName="thinLine2b" presStyleLbl="callout" presStyleIdx="5" presStyleCnt="7"/>
      <dgm:spPr/>
    </dgm:pt>
    <dgm:pt modelId="{539F103D-ED0B-4654-8B7E-8D365DF0E058}" type="pres">
      <dgm:prSet presAssocID="{0B95579D-95D1-49DC-8B66-074F016C07B2}" presName="vertSpace2b" presStyleCnt="0"/>
      <dgm:spPr/>
    </dgm:pt>
    <dgm:pt modelId="{4BFF0AD4-A2A6-4BFB-90FC-4C66F96216B6}" type="pres">
      <dgm:prSet presAssocID="{B4DAB774-46A2-4FF0-9048-547110A3FB5A}" presName="thickLine" presStyleLbl="alignNode1" presStyleIdx="6" presStyleCnt="7"/>
      <dgm:spPr/>
    </dgm:pt>
    <dgm:pt modelId="{9028E1AB-621F-40BE-9F80-AB20B2238D39}" type="pres">
      <dgm:prSet presAssocID="{B4DAB774-46A2-4FF0-9048-547110A3FB5A}" presName="horz1" presStyleCnt="0"/>
      <dgm:spPr/>
    </dgm:pt>
    <dgm:pt modelId="{6694B187-F7F4-4D40-BEA2-ED0FCA1B1740}" type="pres">
      <dgm:prSet presAssocID="{B4DAB774-46A2-4FF0-9048-547110A3FB5A}" presName="tx1" presStyleLbl="revTx" presStyleIdx="12" presStyleCnt="14" custScaleX="136980"/>
      <dgm:spPr/>
      <dgm:t>
        <a:bodyPr/>
        <a:lstStyle/>
        <a:p>
          <a:endParaRPr lang="en-US"/>
        </a:p>
      </dgm:t>
    </dgm:pt>
    <dgm:pt modelId="{70930275-9C8F-495B-8791-D4957278157C}" type="pres">
      <dgm:prSet presAssocID="{B4DAB774-46A2-4FF0-9048-547110A3FB5A}" presName="vert1" presStyleCnt="0"/>
      <dgm:spPr/>
    </dgm:pt>
    <dgm:pt modelId="{E75E65FB-4BF1-455E-8191-48F37D9CC3F0}" type="pres">
      <dgm:prSet presAssocID="{58A604E2-4E39-4360-9765-BCD76303D6DC}" presName="vertSpace2a" presStyleCnt="0"/>
      <dgm:spPr/>
    </dgm:pt>
    <dgm:pt modelId="{CBB10D09-6988-4E8E-AA99-55351D7E8B90}" type="pres">
      <dgm:prSet presAssocID="{58A604E2-4E39-4360-9765-BCD76303D6DC}" presName="horz2" presStyleCnt="0"/>
      <dgm:spPr/>
    </dgm:pt>
    <dgm:pt modelId="{31339E09-5BB1-4B14-9BD5-EDB2BE2DEDC8}" type="pres">
      <dgm:prSet presAssocID="{58A604E2-4E39-4360-9765-BCD76303D6DC}" presName="horzSpace2" presStyleCnt="0"/>
      <dgm:spPr/>
    </dgm:pt>
    <dgm:pt modelId="{3E9366FB-FE1E-4F89-839A-1C2B8B87B959}" type="pres">
      <dgm:prSet presAssocID="{58A604E2-4E39-4360-9765-BCD76303D6DC}" presName="tx2" presStyleLbl="revTx" presStyleIdx="13" presStyleCnt="14"/>
      <dgm:spPr/>
      <dgm:t>
        <a:bodyPr/>
        <a:lstStyle/>
        <a:p>
          <a:endParaRPr lang="en-US"/>
        </a:p>
      </dgm:t>
    </dgm:pt>
    <dgm:pt modelId="{66458AC0-8BD5-4FF4-A6F8-E5A789E8B1F8}" type="pres">
      <dgm:prSet presAssocID="{58A604E2-4E39-4360-9765-BCD76303D6DC}" presName="vert2" presStyleCnt="0"/>
      <dgm:spPr/>
    </dgm:pt>
    <dgm:pt modelId="{6294711B-EE1B-4B49-8283-2EA1FA3FADD1}" type="pres">
      <dgm:prSet presAssocID="{58A604E2-4E39-4360-9765-BCD76303D6DC}" presName="thinLine2b" presStyleLbl="callout" presStyleIdx="6" presStyleCnt="7"/>
      <dgm:spPr/>
    </dgm:pt>
    <dgm:pt modelId="{36400221-AE21-4204-9142-705C0764EF12}" type="pres">
      <dgm:prSet presAssocID="{58A604E2-4E39-4360-9765-BCD76303D6DC}" presName="vertSpace2b" presStyleCnt="0"/>
      <dgm:spPr/>
    </dgm:pt>
  </dgm:ptLst>
  <dgm:cxnLst>
    <dgm:cxn modelId="{3D09492C-A5BA-45AF-BD9D-71ECCE974E8B}" type="presOf" srcId="{89B884E5-23C7-4C9C-8DED-ABB4EFE0D663}" destId="{E3589ACB-917E-4305-B1C4-282187F6BFA8}" srcOrd="0" destOrd="0" presId="urn:microsoft.com/office/officeart/2008/layout/LinedList"/>
    <dgm:cxn modelId="{DD0A94F6-492E-4969-B348-B6E4F0E5A105}" srcId="{5920F0CE-AB9C-46F2-9C66-425EF235C412}" destId="{F0DFD166-97E5-4164-B1C7-49F73A3621EE}" srcOrd="2" destOrd="0" parTransId="{9FDC3E16-416D-48E0-AE20-CB0D23A71B7F}" sibTransId="{04EB3CC5-4B5B-4D3E-BE0A-4A691077D4E5}"/>
    <dgm:cxn modelId="{D68A1467-C849-4661-9FF1-3DDCF6BF8DD2}" type="presOf" srcId="{647DB23D-DB1B-4FCD-8A31-2B6A1E206AF9}" destId="{B7187219-4B0F-40F4-8CB4-55794BBCA3FD}" srcOrd="0" destOrd="0" presId="urn:microsoft.com/office/officeart/2008/layout/LinedList"/>
    <dgm:cxn modelId="{121BE832-DFAD-431A-8D75-DB6B66A49DBB}" srcId="{89B884E5-23C7-4C9C-8DED-ABB4EFE0D663}" destId="{9FC942AE-3A04-4A02-AE70-C3C021D7961F}" srcOrd="0" destOrd="0" parTransId="{500403EB-06D5-4DA1-9661-775B8E74D3C8}" sibTransId="{C9593BF1-3BF1-4CEF-8B7C-42BDDEBCD613}"/>
    <dgm:cxn modelId="{7A0B7C99-D726-4D58-9BE7-BA8D2D38A755}" type="presOf" srcId="{0B95579D-95D1-49DC-8B66-074F016C07B2}" destId="{30EC2FFD-8735-4B7A-B4C1-C2D1070D37A8}" srcOrd="0" destOrd="0" presId="urn:microsoft.com/office/officeart/2008/layout/LinedList"/>
    <dgm:cxn modelId="{F164636F-8CE1-40C1-87BD-25F8D092F6B6}" srcId="{647DB23D-DB1B-4FCD-8A31-2B6A1E206AF9}" destId="{AD9D57E6-84ED-41EA-A0A6-DB20776C7B29}" srcOrd="0" destOrd="0" parTransId="{70C61DB7-D431-45A4-9D60-BD1C423CBC2F}" sibTransId="{D4F51E4F-1899-4E0E-807E-6BCA3A023E69}"/>
    <dgm:cxn modelId="{1699F21D-5257-45C5-A3CD-327BAF709EA5}" type="presOf" srcId="{8237EBE4-333C-423B-8E60-F46F957B0359}" destId="{36F3083A-3B07-48B5-93B1-FFFEA017DB59}" srcOrd="0" destOrd="0" presId="urn:microsoft.com/office/officeart/2008/layout/LinedList"/>
    <dgm:cxn modelId="{6A1E8BFA-2D2C-4A9C-B553-4C87841EDF4F}" srcId="{5920F0CE-AB9C-46F2-9C66-425EF235C412}" destId="{E7D9B86C-6A56-43CD-B575-C61406FCE915}" srcOrd="5" destOrd="0" parTransId="{251EBE94-5967-4031-B731-F8DA759ED990}" sibTransId="{596C3131-25F3-4BAD-B63E-5CED795BEFAD}"/>
    <dgm:cxn modelId="{DB6E3234-82B3-467A-AA2A-CE957AAE1B98}" type="presOf" srcId="{F0DFD166-97E5-4164-B1C7-49F73A3621EE}" destId="{798F184F-5F00-443F-A9A0-54521922D533}" srcOrd="0" destOrd="0" presId="urn:microsoft.com/office/officeart/2008/layout/LinedList"/>
    <dgm:cxn modelId="{5931F1AC-AAD0-4C7E-B1BF-27F17E215014}" srcId="{5920F0CE-AB9C-46F2-9C66-425EF235C412}" destId="{D0FB64BC-17C9-4227-AB7D-24BFBCC90FBF}" srcOrd="4" destOrd="0" parTransId="{D8232166-9378-4933-B38E-455F2E48081B}" sibTransId="{1A3B8C32-7030-4041-A881-8F97169BF3DB}"/>
    <dgm:cxn modelId="{3BFB2F16-1211-44C5-9073-FA9876E53168}" type="presOf" srcId="{E7D9B86C-6A56-43CD-B575-C61406FCE915}" destId="{1F19C98C-8BBC-4069-AEF4-A4DD36A775BE}" srcOrd="0" destOrd="0" presId="urn:microsoft.com/office/officeart/2008/layout/LinedList"/>
    <dgm:cxn modelId="{D7F6601D-F200-423A-83D7-994A98772790}" type="presOf" srcId="{5920F0CE-AB9C-46F2-9C66-425EF235C412}" destId="{83D7330F-C5D8-46B9-B233-88C30012642C}" srcOrd="0" destOrd="0" presId="urn:microsoft.com/office/officeart/2008/layout/LinedList"/>
    <dgm:cxn modelId="{D44FC6FF-08C9-4A74-BD06-504B526B8D28}" type="presOf" srcId="{58A604E2-4E39-4360-9765-BCD76303D6DC}" destId="{3E9366FB-FE1E-4F89-839A-1C2B8B87B959}" srcOrd="0" destOrd="0" presId="urn:microsoft.com/office/officeart/2008/layout/LinedList"/>
    <dgm:cxn modelId="{90062B05-03BF-41FE-8664-568AEDB4E880}" srcId="{5920F0CE-AB9C-46F2-9C66-425EF235C412}" destId="{B4DAB774-46A2-4FF0-9048-547110A3FB5A}" srcOrd="6" destOrd="0" parTransId="{CC7B7460-69B6-4637-8F67-A1DF1B330F94}" sibTransId="{E3900EE7-79B2-4818-B5EE-7692B4F40AF3}"/>
    <dgm:cxn modelId="{4E6A6CCF-3E9E-41B9-AB9F-D5FA404716E2}" type="presOf" srcId="{9FC942AE-3A04-4A02-AE70-C3C021D7961F}" destId="{20E83ADE-C547-414F-98A6-8B9B95EFEB43}" srcOrd="0" destOrd="0" presId="urn:microsoft.com/office/officeart/2008/layout/LinedList"/>
    <dgm:cxn modelId="{F71E214C-3681-4C84-BAE1-5CF5046A254F}" srcId="{D0FB64BC-17C9-4227-AB7D-24BFBCC90FBF}" destId="{DD940128-42A7-4AFA-8B06-C2D46564A56E}" srcOrd="0" destOrd="0" parTransId="{3A7ED2EC-0C56-4510-A7EE-6A8ADCB4FE7C}" sibTransId="{C0D09CEC-E837-42A2-86E7-50D00F57547F}"/>
    <dgm:cxn modelId="{A1544EA8-ACE8-4C6E-A536-C4B17435BE21}" srcId="{E7D9B86C-6A56-43CD-B575-C61406FCE915}" destId="{0B95579D-95D1-49DC-8B66-074F016C07B2}" srcOrd="0" destOrd="0" parTransId="{06ABFC23-6E54-4E5E-9C88-713B7A1B0578}" sibTransId="{1B9C8965-7017-4139-9015-990ADA6B8116}"/>
    <dgm:cxn modelId="{82AA83C6-7C63-4342-A674-80A2C4EFA38D}" type="presOf" srcId="{AD9D57E6-84ED-41EA-A0A6-DB20776C7B29}" destId="{AB59322E-083C-4FB5-80E1-79D3F7B9E740}" srcOrd="0" destOrd="0" presId="urn:microsoft.com/office/officeart/2008/layout/LinedList"/>
    <dgm:cxn modelId="{DA44E654-4264-445E-BF24-8A880D188FE7}" srcId="{5920F0CE-AB9C-46F2-9C66-425EF235C412}" destId="{89B884E5-23C7-4C9C-8DED-ABB4EFE0D663}" srcOrd="0" destOrd="0" parTransId="{7BD0138E-A4EA-431B-A8D5-18F45FFB1569}" sibTransId="{B8D22589-F6C7-45FF-B439-8BF2F738F4E4}"/>
    <dgm:cxn modelId="{8F8B5997-5891-4480-A50C-91FB7D5AA922}" type="presOf" srcId="{949D088A-D5F9-4598-AC59-B1171957A421}" destId="{F31A1883-7793-4731-8E47-1544003A2600}" srcOrd="0" destOrd="0" presId="urn:microsoft.com/office/officeart/2008/layout/LinedList"/>
    <dgm:cxn modelId="{8FB2D5C0-97F1-4820-B147-29F7447FD7E9}" srcId="{5920F0CE-AB9C-46F2-9C66-425EF235C412}" destId="{647DB23D-DB1B-4FCD-8A31-2B6A1E206AF9}" srcOrd="3" destOrd="0" parTransId="{3D8AC4AD-65A9-4645-84D8-D3A172A652C6}" sibTransId="{0EF8190A-7EEE-4458-9ADF-D501DEB556BD}"/>
    <dgm:cxn modelId="{FC116C80-2B8A-48B3-8E6C-AD13BE553CF3}" srcId="{F0DFD166-97E5-4164-B1C7-49F73A3621EE}" destId="{8237EBE4-333C-423B-8E60-F46F957B0359}" srcOrd="0" destOrd="0" parTransId="{A6589A7C-7BC4-4A5A-818A-197EE0B5B528}" sibTransId="{858E7FB3-A942-4257-A2C3-E2AA5C95692C}"/>
    <dgm:cxn modelId="{2C105225-8209-4261-AF69-D0ED9B919F04}" type="presOf" srcId="{B4DAB774-46A2-4FF0-9048-547110A3FB5A}" destId="{6694B187-F7F4-4D40-BEA2-ED0FCA1B1740}" srcOrd="0" destOrd="0" presId="urn:microsoft.com/office/officeart/2008/layout/LinedList"/>
    <dgm:cxn modelId="{874B363B-7CA1-45E6-AE3F-EC29FCEFCEC4}" srcId="{5920F0CE-AB9C-46F2-9C66-425EF235C412}" destId="{435A2138-0AAD-4A3F-A7AF-B9661F7D7450}" srcOrd="1" destOrd="0" parTransId="{E728A456-BB00-4495-9DBD-A176A88F0601}" sibTransId="{B8978B97-77AD-4054-A129-6AD146F1E3C2}"/>
    <dgm:cxn modelId="{EF6D9F37-BAE5-4A90-94B0-5E7BACFAB465}" type="presOf" srcId="{D0FB64BC-17C9-4227-AB7D-24BFBCC90FBF}" destId="{AAB83B93-80BE-4BD9-99A2-9BA669A2E33D}" srcOrd="0" destOrd="0" presId="urn:microsoft.com/office/officeart/2008/layout/LinedList"/>
    <dgm:cxn modelId="{DE81BA92-BA42-4D95-B462-85721EB3962C}" type="presOf" srcId="{DD940128-42A7-4AFA-8B06-C2D46564A56E}" destId="{A2022003-26D5-4678-A2B5-B735E4CE6BD4}" srcOrd="0" destOrd="0" presId="urn:microsoft.com/office/officeart/2008/layout/LinedList"/>
    <dgm:cxn modelId="{CC1161D5-F9F9-4AD9-ACFB-569962677852}" srcId="{B4DAB774-46A2-4FF0-9048-547110A3FB5A}" destId="{58A604E2-4E39-4360-9765-BCD76303D6DC}" srcOrd="0" destOrd="0" parTransId="{7881F2BB-3A78-47DC-A941-98BB6ABD35C2}" sibTransId="{0F65F81F-000A-414E-8628-28DEEDD97FD6}"/>
    <dgm:cxn modelId="{D2B3F89F-185C-4F0D-834F-09DDDF81EC6A}" type="presOf" srcId="{435A2138-0AAD-4A3F-A7AF-B9661F7D7450}" destId="{589C83FF-B27B-4D68-B60F-C860F0BF08F8}" srcOrd="0" destOrd="0" presId="urn:microsoft.com/office/officeart/2008/layout/LinedList"/>
    <dgm:cxn modelId="{B157104B-25BA-4E63-B6D4-E710F945BB94}" srcId="{435A2138-0AAD-4A3F-A7AF-B9661F7D7450}" destId="{949D088A-D5F9-4598-AC59-B1171957A421}" srcOrd="0" destOrd="0" parTransId="{E8BC0B02-4F95-4C12-9FB3-CD106B7C1797}" sibTransId="{BF32A6FE-2E74-44F3-BA76-703295921784}"/>
    <dgm:cxn modelId="{C96DF1A6-DAB1-4AF1-9DA3-A2B762C9470A}" type="presParOf" srcId="{83D7330F-C5D8-46B9-B233-88C30012642C}" destId="{C2F5D416-E44D-4EEB-830E-C561A90EF3BB}" srcOrd="0" destOrd="0" presId="urn:microsoft.com/office/officeart/2008/layout/LinedList"/>
    <dgm:cxn modelId="{1FA29F13-1736-471F-A364-E6F5AB49B289}" type="presParOf" srcId="{83D7330F-C5D8-46B9-B233-88C30012642C}" destId="{02365239-FC36-4E47-93C2-DC8CF56B2B57}" srcOrd="1" destOrd="0" presId="urn:microsoft.com/office/officeart/2008/layout/LinedList"/>
    <dgm:cxn modelId="{637C1A2C-0CBB-4737-BF95-E24F3199ACA8}" type="presParOf" srcId="{02365239-FC36-4E47-93C2-DC8CF56B2B57}" destId="{E3589ACB-917E-4305-B1C4-282187F6BFA8}" srcOrd="0" destOrd="0" presId="urn:microsoft.com/office/officeart/2008/layout/LinedList"/>
    <dgm:cxn modelId="{C56C9631-D52E-41FD-B371-8227FAECFA97}" type="presParOf" srcId="{02365239-FC36-4E47-93C2-DC8CF56B2B57}" destId="{FEE6C0F3-55BD-4260-A4A0-188E6497D9E7}" srcOrd="1" destOrd="0" presId="urn:microsoft.com/office/officeart/2008/layout/LinedList"/>
    <dgm:cxn modelId="{C8FCE19E-F225-4D30-9D9F-6E1DD9DEA4F9}" type="presParOf" srcId="{FEE6C0F3-55BD-4260-A4A0-188E6497D9E7}" destId="{B6DAB394-6B61-47D1-ADB6-7BADDF7A4876}" srcOrd="0" destOrd="0" presId="urn:microsoft.com/office/officeart/2008/layout/LinedList"/>
    <dgm:cxn modelId="{CCFDC6DE-5E08-4334-9324-762BB5C5A230}" type="presParOf" srcId="{FEE6C0F3-55BD-4260-A4A0-188E6497D9E7}" destId="{A634715B-B142-46A9-BDFB-DEB21CF3F5EC}" srcOrd="1" destOrd="0" presId="urn:microsoft.com/office/officeart/2008/layout/LinedList"/>
    <dgm:cxn modelId="{68FDE2DF-DCC4-4236-939C-E9F012646A37}" type="presParOf" srcId="{A634715B-B142-46A9-BDFB-DEB21CF3F5EC}" destId="{05B06C55-053B-43A1-9329-F947B41107E5}" srcOrd="0" destOrd="0" presId="urn:microsoft.com/office/officeart/2008/layout/LinedList"/>
    <dgm:cxn modelId="{12A57846-5A02-48A4-AC77-CB88DA8EBE7A}" type="presParOf" srcId="{A634715B-B142-46A9-BDFB-DEB21CF3F5EC}" destId="{20E83ADE-C547-414F-98A6-8B9B95EFEB43}" srcOrd="1" destOrd="0" presId="urn:microsoft.com/office/officeart/2008/layout/LinedList"/>
    <dgm:cxn modelId="{226C5ECB-115C-4716-8D0D-D879E9B81B74}" type="presParOf" srcId="{A634715B-B142-46A9-BDFB-DEB21CF3F5EC}" destId="{0186B561-9FDD-4E8E-879D-E3E00EA9E00B}" srcOrd="2" destOrd="0" presId="urn:microsoft.com/office/officeart/2008/layout/LinedList"/>
    <dgm:cxn modelId="{E4079A86-C7B8-4D01-8BBC-8F9A560AF5EC}" type="presParOf" srcId="{FEE6C0F3-55BD-4260-A4A0-188E6497D9E7}" destId="{8F34D3C1-861D-4D6C-9CB2-C685EF612353}" srcOrd="2" destOrd="0" presId="urn:microsoft.com/office/officeart/2008/layout/LinedList"/>
    <dgm:cxn modelId="{1416ECF2-4B02-42FB-BF5F-823297F52165}" type="presParOf" srcId="{FEE6C0F3-55BD-4260-A4A0-188E6497D9E7}" destId="{BEEAF8C5-6BFB-48FB-BF53-251E36A59F51}" srcOrd="3" destOrd="0" presId="urn:microsoft.com/office/officeart/2008/layout/LinedList"/>
    <dgm:cxn modelId="{78246E86-1F17-4D0C-A2D7-B22AC5F8241D}" type="presParOf" srcId="{83D7330F-C5D8-46B9-B233-88C30012642C}" destId="{FFC6C179-1530-44CF-B564-F78B6F4CB35B}" srcOrd="2" destOrd="0" presId="urn:microsoft.com/office/officeart/2008/layout/LinedList"/>
    <dgm:cxn modelId="{2403A911-3D80-495D-8019-04BCB0631BC7}" type="presParOf" srcId="{83D7330F-C5D8-46B9-B233-88C30012642C}" destId="{B5672F62-E6B3-457F-B4BC-E2A3C9B90825}" srcOrd="3" destOrd="0" presId="urn:microsoft.com/office/officeart/2008/layout/LinedList"/>
    <dgm:cxn modelId="{C611D4FB-73E4-4B18-BDEB-A02F4F69FA25}" type="presParOf" srcId="{B5672F62-E6B3-457F-B4BC-E2A3C9B90825}" destId="{589C83FF-B27B-4D68-B60F-C860F0BF08F8}" srcOrd="0" destOrd="0" presId="urn:microsoft.com/office/officeart/2008/layout/LinedList"/>
    <dgm:cxn modelId="{0F8EE9DD-DD71-41FB-9480-72A5CB505E85}" type="presParOf" srcId="{B5672F62-E6B3-457F-B4BC-E2A3C9B90825}" destId="{ACE5D61A-2509-47BF-9D5B-851B3677960D}" srcOrd="1" destOrd="0" presId="urn:microsoft.com/office/officeart/2008/layout/LinedList"/>
    <dgm:cxn modelId="{944601EF-F15C-4F44-B774-4BC33F208AAA}" type="presParOf" srcId="{ACE5D61A-2509-47BF-9D5B-851B3677960D}" destId="{52073082-A4F9-46DA-9EBE-88B1561C6D24}" srcOrd="0" destOrd="0" presId="urn:microsoft.com/office/officeart/2008/layout/LinedList"/>
    <dgm:cxn modelId="{55127B8B-0E06-45AB-937D-A5F56B8D7F03}" type="presParOf" srcId="{ACE5D61A-2509-47BF-9D5B-851B3677960D}" destId="{84AC43AA-843E-48EF-B638-C541885AC98A}" srcOrd="1" destOrd="0" presId="urn:microsoft.com/office/officeart/2008/layout/LinedList"/>
    <dgm:cxn modelId="{1E43E5A9-B8FB-40C9-9B9A-6D6570A8436A}" type="presParOf" srcId="{84AC43AA-843E-48EF-B638-C541885AC98A}" destId="{1898E848-BF1C-4957-99D5-F76020F1A1D3}" srcOrd="0" destOrd="0" presId="urn:microsoft.com/office/officeart/2008/layout/LinedList"/>
    <dgm:cxn modelId="{5DE20DE5-8ACF-4155-B5FF-66C9AE286F82}" type="presParOf" srcId="{84AC43AA-843E-48EF-B638-C541885AC98A}" destId="{F31A1883-7793-4731-8E47-1544003A2600}" srcOrd="1" destOrd="0" presId="urn:microsoft.com/office/officeart/2008/layout/LinedList"/>
    <dgm:cxn modelId="{A3CFB96D-802C-4560-82CA-09AE249D519E}" type="presParOf" srcId="{84AC43AA-843E-48EF-B638-C541885AC98A}" destId="{5E0A5F15-A1BC-4A5E-A12C-78AFF3A37B62}" srcOrd="2" destOrd="0" presId="urn:microsoft.com/office/officeart/2008/layout/LinedList"/>
    <dgm:cxn modelId="{52D8E5C0-148E-4BEC-8349-D124020F4D4C}" type="presParOf" srcId="{ACE5D61A-2509-47BF-9D5B-851B3677960D}" destId="{E4744C4F-186C-4078-8FBC-58447F5E1901}" srcOrd="2" destOrd="0" presId="urn:microsoft.com/office/officeart/2008/layout/LinedList"/>
    <dgm:cxn modelId="{9F7FD950-B98A-497F-8B06-07189EE44729}" type="presParOf" srcId="{ACE5D61A-2509-47BF-9D5B-851B3677960D}" destId="{A2DACE3D-9AC6-4E9F-811F-A8F12E46A946}" srcOrd="3" destOrd="0" presId="urn:microsoft.com/office/officeart/2008/layout/LinedList"/>
    <dgm:cxn modelId="{C119600C-28D5-4706-B677-70A37771CAF6}" type="presParOf" srcId="{83D7330F-C5D8-46B9-B233-88C30012642C}" destId="{CA909070-51AB-4298-BC52-2ECA9525F45B}" srcOrd="4" destOrd="0" presId="urn:microsoft.com/office/officeart/2008/layout/LinedList"/>
    <dgm:cxn modelId="{EC6D1D64-F24E-4C73-921B-842218CDF081}" type="presParOf" srcId="{83D7330F-C5D8-46B9-B233-88C30012642C}" destId="{EE6EEDFC-8545-42D0-AE76-319F87C76741}" srcOrd="5" destOrd="0" presId="urn:microsoft.com/office/officeart/2008/layout/LinedList"/>
    <dgm:cxn modelId="{40B208A3-6B31-4DA4-A990-6F2D0D78D0AE}" type="presParOf" srcId="{EE6EEDFC-8545-42D0-AE76-319F87C76741}" destId="{798F184F-5F00-443F-A9A0-54521922D533}" srcOrd="0" destOrd="0" presId="urn:microsoft.com/office/officeart/2008/layout/LinedList"/>
    <dgm:cxn modelId="{7FC3094A-95CD-484A-8398-271FCDFA228C}" type="presParOf" srcId="{EE6EEDFC-8545-42D0-AE76-319F87C76741}" destId="{28F120AE-0BE8-452A-96F3-CA3FB91F029A}" srcOrd="1" destOrd="0" presId="urn:microsoft.com/office/officeart/2008/layout/LinedList"/>
    <dgm:cxn modelId="{C3BE78B1-9E0F-4D03-BDA1-4FDBB17660ED}" type="presParOf" srcId="{28F120AE-0BE8-452A-96F3-CA3FB91F029A}" destId="{154723D3-94E7-455A-A19E-11298ACA1DB1}" srcOrd="0" destOrd="0" presId="urn:microsoft.com/office/officeart/2008/layout/LinedList"/>
    <dgm:cxn modelId="{DA51D11F-D6EE-4834-B4FF-2BD59BAFC8E6}" type="presParOf" srcId="{28F120AE-0BE8-452A-96F3-CA3FB91F029A}" destId="{30300426-F507-4BB3-BA50-86514B947CDB}" srcOrd="1" destOrd="0" presId="urn:microsoft.com/office/officeart/2008/layout/LinedList"/>
    <dgm:cxn modelId="{6A01C8D6-65A5-4AFC-8634-ECB3C36FD722}" type="presParOf" srcId="{30300426-F507-4BB3-BA50-86514B947CDB}" destId="{C415038A-DC79-4688-B47E-F87F5B5CAF6A}" srcOrd="0" destOrd="0" presId="urn:microsoft.com/office/officeart/2008/layout/LinedList"/>
    <dgm:cxn modelId="{E3AC4B0C-39D0-4F8D-8265-3C3D7D27FCA0}" type="presParOf" srcId="{30300426-F507-4BB3-BA50-86514B947CDB}" destId="{36F3083A-3B07-48B5-93B1-FFFEA017DB59}" srcOrd="1" destOrd="0" presId="urn:microsoft.com/office/officeart/2008/layout/LinedList"/>
    <dgm:cxn modelId="{AA1B9C0F-98BD-4E31-9A29-8B76AABA2674}" type="presParOf" srcId="{30300426-F507-4BB3-BA50-86514B947CDB}" destId="{FD5D2FA9-04EF-454A-87BA-BF2E6C4FFE96}" srcOrd="2" destOrd="0" presId="urn:microsoft.com/office/officeart/2008/layout/LinedList"/>
    <dgm:cxn modelId="{0A32720E-CDB1-430D-B7F1-D4FD7E89EA0A}" type="presParOf" srcId="{28F120AE-0BE8-452A-96F3-CA3FB91F029A}" destId="{003F2A79-C0FD-4820-A664-9D8ABA389999}" srcOrd="2" destOrd="0" presId="urn:microsoft.com/office/officeart/2008/layout/LinedList"/>
    <dgm:cxn modelId="{E3EA63D8-38CE-4AE2-B940-82806D763777}" type="presParOf" srcId="{28F120AE-0BE8-452A-96F3-CA3FB91F029A}" destId="{933FAFB1-0E01-4B32-B5CB-14CD547FED30}" srcOrd="3" destOrd="0" presId="urn:microsoft.com/office/officeart/2008/layout/LinedList"/>
    <dgm:cxn modelId="{DC311CB3-11DC-40DA-8A1A-E8EE6067A4D8}" type="presParOf" srcId="{83D7330F-C5D8-46B9-B233-88C30012642C}" destId="{C306A8A5-9FE2-49D7-A7C4-237CF91957DF}" srcOrd="6" destOrd="0" presId="urn:microsoft.com/office/officeart/2008/layout/LinedList"/>
    <dgm:cxn modelId="{A3A1F7F2-972A-4971-9E04-D11C451E2069}" type="presParOf" srcId="{83D7330F-C5D8-46B9-B233-88C30012642C}" destId="{B0B32218-7D3D-4490-B036-B1D9965120C1}" srcOrd="7" destOrd="0" presId="urn:microsoft.com/office/officeart/2008/layout/LinedList"/>
    <dgm:cxn modelId="{BE50D05C-2016-4555-A3C5-BB8BA86A65A6}" type="presParOf" srcId="{B0B32218-7D3D-4490-B036-B1D9965120C1}" destId="{B7187219-4B0F-40F4-8CB4-55794BBCA3FD}" srcOrd="0" destOrd="0" presId="urn:microsoft.com/office/officeart/2008/layout/LinedList"/>
    <dgm:cxn modelId="{0EC3D743-FA5D-43DF-AAB0-A954211EA997}" type="presParOf" srcId="{B0B32218-7D3D-4490-B036-B1D9965120C1}" destId="{E4FAF43C-4E49-4EED-BF23-C039DBBF44EF}" srcOrd="1" destOrd="0" presId="urn:microsoft.com/office/officeart/2008/layout/LinedList"/>
    <dgm:cxn modelId="{28DE9E80-23E1-47C2-9DEE-46AD45212303}" type="presParOf" srcId="{E4FAF43C-4E49-4EED-BF23-C039DBBF44EF}" destId="{CA45E566-45B5-47B6-8559-D7C1C8D1382C}" srcOrd="0" destOrd="0" presId="urn:microsoft.com/office/officeart/2008/layout/LinedList"/>
    <dgm:cxn modelId="{55DEAAC6-5BD1-4679-9CBD-3FC5586A75D3}" type="presParOf" srcId="{E4FAF43C-4E49-4EED-BF23-C039DBBF44EF}" destId="{3B26CA7B-A3CE-47C7-BAB0-F2304BA75CF8}" srcOrd="1" destOrd="0" presId="urn:microsoft.com/office/officeart/2008/layout/LinedList"/>
    <dgm:cxn modelId="{88ACB26B-44B0-45B2-9F1A-60DAF77ED565}" type="presParOf" srcId="{3B26CA7B-A3CE-47C7-BAB0-F2304BA75CF8}" destId="{933BDC8D-683D-4186-A689-928E7595F6E8}" srcOrd="0" destOrd="0" presId="urn:microsoft.com/office/officeart/2008/layout/LinedList"/>
    <dgm:cxn modelId="{4B38F99E-EC17-4024-9CDC-A5FE871D3ACF}" type="presParOf" srcId="{3B26CA7B-A3CE-47C7-BAB0-F2304BA75CF8}" destId="{AB59322E-083C-4FB5-80E1-79D3F7B9E740}" srcOrd="1" destOrd="0" presId="urn:microsoft.com/office/officeart/2008/layout/LinedList"/>
    <dgm:cxn modelId="{A1B4DE92-F331-4AA0-A2F3-794414527DB5}" type="presParOf" srcId="{3B26CA7B-A3CE-47C7-BAB0-F2304BA75CF8}" destId="{D44E1A9D-F5E2-434C-A791-DB20D5C1713E}" srcOrd="2" destOrd="0" presId="urn:microsoft.com/office/officeart/2008/layout/LinedList"/>
    <dgm:cxn modelId="{ECFEB065-E370-4BD4-BA27-3B3DD6593126}" type="presParOf" srcId="{E4FAF43C-4E49-4EED-BF23-C039DBBF44EF}" destId="{5452261E-EAE8-49FC-A965-7EA2E2CE9870}" srcOrd="2" destOrd="0" presId="urn:microsoft.com/office/officeart/2008/layout/LinedList"/>
    <dgm:cxn modelId="{9EB9CE06-7624-4A7E-85C5-0666F88354A5}" type="presParOf" srcId="{E4FAF43C-4E49-4EED-BF23-C039DBBF44EF}" destId="{2A8F2B8D-D538-4BD7-8F45-8409103DEEA3}" srcOrd="3" destOrd="0" presId="urn:microsoft.com/office/officeart/2008/layout/LinedList"/>
    <dgm:cxn modelId="{C4561421-68E2-4BFE-9F78-857DB7A63821}" type="presParOf" srcId="{83D7330F-C5D8-46B9-B233-88C30012642C}" destId="{6BAE0A68-AFB4-4C1C-871F-6D4F3B3F0635}" srcOrd="8" destOrd="0" presId="urn:microsoft.com/office/officeart/2008/layout/LinedList"/>
    <dgm:cxn modelId="{1CAC1086-953A-4D17-8076-181B678DB747}" type="presParOf" srcId="{83D7330F-C5D8-46B9-B233-88C30012642C}" destId="{017A2028-8E0B-4474-819D-B7F0B85D7A3A}" srcOrd="9" destOrd="0" presId="urn:microsoft.com/office/officeart/2008/layout/LinedList"/>
    <dgm:cxn modelId="{221EE5C1-CA7B-4CCF-B6EF-2656ABE5983A}" type="presParOf" srcId="{017A2028-8E0B-4474-819D-B7F0B85D7A3A}" destId="{AAB83B93-80BE-4BD9-99A2-9BA669A2E33D}" srcOrd="0" destOrd="0" presId="urn:microsoft.com/office/officeart/2008/layout/LinedList"/>
    <dgm:cxn modelId="{4CDBA99F-0226-4894-81EA-64A5B6777469}" type="presParOf" srcId="{017A2028-8E0B-4474-819D-B7F0B85D7A3A}" destId="{D8A137BE-F2F1-4F91-B411-F8FD781EA992}" srcOrd="1" destOrd="0" presId="urn:microsoft.com/office/officeart/2008/layout/LinedList"/>
    <dgm:cxn modelId="{2AA862F6-B6D1-426E-A835-77C7CA960E35}" type="presParOf" srcId="{D8A137BE-F2F1-4F91-B411-F8FD781EA992}" destId="{3C4AB3DA-0B22-4809-BE2F-DABA25D5D7EA}" srcOrd="0" destOrd="0" presId="urn:microsoft.com/office/officeart/2008/layout/LinedList"/>
    <dgm:cxn modelId="{E77F29B5-F332-408D-840A-7BD091597A2C}" type="presParOf" srcId="{D8A137BE-F2F1-4F91-B411-F8FD781EA992}" destId="{624D3FD8-CAED-4F48-98A7-EBB1DE5D62DB}" srcOrd="1" destOrd="0" presId="urn:microsoft.com/office/officeart/2008/layout/LinedList"/>
    <dgm:cxn modelId="{E18C0AFC-91CB-4EDC-BEEF-5B2500AF2ED2}" type="presParOf" srcId="{624D3FD8-CAED-4F48-98A7-EBB1DE5D62DB}" destId="{262A2309-6587-43F1-B84F-AA55F20E2255}" srcOrd="0" destOrd="0" presId="urn:microsoft.com/office/officeart/2008/layout/LinedList"/>
    <dgm:cxn modelId="{72AAE2F5-AE41-469A-B968-05FFF037B5F3}" type="presParOf" srcId="{624D3FD8-CAED-4F48-98A7-EBB1DE5D62DB}" destId="{A2022003-26D5-4678-A2B5-B735E4CE6BD4}" srcOrd="1" destOrd="0" presId="urn:microsoft.com/office/officeart/2008/layout/LinedList"/>
    <dgm:cxn modelId="{F814A3DF-EAD9-4AF5-9A7B-927D1F3E7A9D}" type="presParOf" srcId="{624D3FD8-CAED-4F48-98A7-EBB1DE5D62DB}" destId="{28C546AF-D76B-4D8A-B532-44F761B9C2D5}" srcOrd="2" destOrd="0" presId="urn:microsoft.com/office/officeart/2008/layout/LinedList"/>
    <dgm:cxn modelId="{F9223330-0CFF-49AD-B92D-5471F65E7661}" type="presParOf" srcId="{D8A137BE-F2F1-4F91-B411-F8FD781EA992}" destId="{BF1FC436-2C0F-4AD6-AC9C-2A380CF897D4}" srcOrd="2" destOrd="0" presId="urn:microsoft.com/office/officeart/2008/layout/LinedList"/>
    <dgm:cxn modelId="{19D304EE-50A9-4100-9A48-BFE98A35DDAE}" type="presParOf" srcId="{D8A137BE-F2F1-4F91-B411-F8FD781EA992}" destId="{E8023AAB-D323-45BB-958F-AC34754C763A}" srcOrd="3" destOrd="0" presId="urn:microsoft.com/office/officeart/2008/layout/LinedList"/>
    <dgm:cxn modelId="{61A4DDAC-47F0-43D2-A774-EA2003989548}" type="presParOf" srcId="{83D7330F-C5D8-46B9-B233-88C30012642C}" destId="{424D079E-177C-4A44-A58E-2CEDC2208313}" srcOrd="10" destOrd="0" presId="urn:microsoft.com/office/officeart/2008/layout/LinedList"/>
    <dgm:cxn modelId="{CBC2B007-832B-48B8-A090-5CD9E105A182}" type="presParOf" srcId="{83D7330F-C5D8-46B9-B233-88C30012642C}" destId="{148ECA48-EB95-4B0F-9716-F8B4A9374861}" srcOrd="11" destOrd="0" presId="urn:microsoft.com/office/officeart/2008/layout/LinedList"/>
    <dgm:cxn modelId="{8FEF8898-C56A-497B-8D5D-736CD90F88E1}" type="presParOf" srcId="{148ECA48-EB95-4B0F-9716-F8B4A9374861}" destId="{1F19C98C-8BBC-4069-AEF4-A4DD36A775BE}" srcOrd="0" destOrd="0" presId="urn:microsoft.com/office/officeart/2008/layout/LinedList"/>
    <dgm:cxn modelId="{2C30E8D3-003A-400B-8D59-B6BBEB4CC74E}" type="presParOf" srcId="{148ECA48-EB95-4B0F-9716-F8B4A9374861}" destId="{7C7E01FE-9760-4602-9B23-9153857676E2}" srcOrd="1" destOrd="0" presId="urn:microsoft.com/office/officeart/2008/layout/LinedList"/>
    <dgm:cxn modelId="{B320A41E-EE6B-45CA-86DF-91F5242A6AB0}" type="presParOf" srcId="{7C7E01FE-9760-4602-9B23-9153857676E2}" destId="{6E199B5D-BA26-464B-BD48-8DADD641A3FA}" srcOrd="0" destOrd="0" presId="urn:microsoft.com/office/officeart/2008/layout/LinedList"/>
    <dgm:cxn modelId="{52BC9D37-2146-47B5-9A53-7F202E36F6AC}" type="presParOf" srcId="{7C7E01FE-9760-4602-9B23-9153857676E2}" destId="{C0A0EDBC-E33A-44B2-B7E4-1A3A8F96A31F}" srcOrd="1" destOrd="0" presId="urn:microsoft.com/office/officeart/2008/layout/LinedList"/>
    <dgm:cxn modelId="{C0C7FE45-7B18-4B2A-A08A-071C24622AEF}" type="presParOf" srcId="{C0A0EDBC-E33A-44B2-B7E4-1A3A8F96A31F}" destId="{FEE5CDA9-ACCB-4DBA-80BF-1416A0FCFC7F}" srcOrd="0" destOrd="0" presId="urn:microsoft.com/office/officeart/2008/layout/LinedList"/>
    <dgm:cxn modelId="{7BC61F91-39B4-420A-ADA5-539469F4341F}" type="presParOf" srcId="{C0A0EDBC-E33A-44B2-B7E4-1A3A8F96A31F}" destId="{30EC2FFD-8735-4B7A-B4C1-C2D1070D37A8}" srcOrd="1" destOrd="0" presId="urn:microsoft.com/office/officeart/2008/layout/LinedList"/>
    <dgm:cxn modelId="{30FA92BF-D344-4178-93CB-CA9F5E571511}" type="presParOf" srcId="{C0A0EDBC-E33A-44B2-B7E4-1A3A8F96A31F}" destId="{589288ED-06ED-420E-8FAE-538FD3327D5D}" srcOrd="2" destOrd="0" presId="urn:microsoft.com/office/officeart/2008/layout/LinedList"/>
    <dgm:cxn modelId="{FCC3230F-3ED9-467B-BDA5-40DF0880DDAE}" type="presParOf" srcId="{7C7E01FE-9760-4602-9B23-9153857676E2}" destId="{8D72669E-35D1-47AC-8038-888C134CDD08}" srcOrd="2" destOrd="0" presId="urn:microsoft.com/office/officeart/2008/layout/LinedList"/>
    <dgm:cxn modelId="{0CF38F8B-525F-46E0-97CB-075C62F092E4}" type="presParOf" srcId="{7C7E01FE-9760-4602-9B23-9153857676E2}" destId="{539F103D-ED0B-4654-8B7E-8D365DF0E058}" srcOrd="3" destOrd="0" presId="urn:microsoft.com/office/officeart/2008/layout/LinedList"/>
    <dgm:cxn modelId="{8132CC99-64C2-4C6E-87F2-09AFB7A3AA6B}" type="presParOf" srcId="{83D7330F-C5D8-46B9-B233-88C30012642C}" destId="{4BFF0AD4-A2A6-4BFB-90FC-4C66F96216B6}" srcOrd="12" destOrd="0" presId="urn:microsoft.com/office/officeart/2008/layout/LinedList"/>
    <dgm:cxn modelId="{8323FA36-BFC7-4C87-87CA-1CB461233A47}" type="presParOf" srcId="{83D7330F-C5D8-46B9-B233-88C30012642C}" destId="{9028E1AB-621F-40BE-9F80-AB20B2238D39}" srcOrd="13" destOrd="0" presId="urn:microsoft.com/office/officeart/2008/layout/LinedList"/>
    <dgm:cxn modelId="{DCC0770C-5362-46A1-885E-35F1A60E6CEB}" type="presParOf" srcId="{9028E1AB-621F-40BE-9F80-AB20B2238D39}" destId="{6694B187-F7F4-4D40-BEA2-ED0FCA1B1740}" srcOrd="0" destOrd="0" presId="urn:microsoft.com/office/officeart/2008/layout/LinedList"/>
    <dgm:cxn modelId="{EB38D222-8C36-493C-83F5-495980F0E3E2}" type="presParOf" srcId="{9028E1AB-621F-40BE-9F80-AB20B2238D39}" destId="{70930275-9C8F-495B-8791-D4957278157C}" srcOrd="1" destOrd="0" presId="urn:microsoft.com/office/officeart/2008/layout/LinedList"/>
    <dgm:cxn modelId="{F60A84C0-CB00-4CFE-8EB1-02A5AAEABFC1}" type="presParOf" srcId="{70930275-9C8F-495B-8791-D4957278157C}" destId="{E75E65FB-4BF1-455E-8191-48F37D9CC3F0}" srcOrd="0" destOrd="0" presId="urn:microsoft.com/office/officeart/2008/layout/LinedList"/>
    <dgm:cxn modelId="{3B5D6B73-259C-4E75-B03F-0EAB5D7E1645}" type="presParOf" srcId="{70930275-9C8F-495B-8791-D4957278157C}" destId="{CBB10D09-6988-4E8E-AA99-55351D7E8B90}" srcOrd="1" destOrd="0" presId="urn:microsoft.com/office/officeart/2008/layout/LinedList"/>
    <dgm:cxn modelId="{766EFFB9-E56D-4751-BDB1-EC1512D56C4E}" type="presParOf" srcId="{CBB10D09-6988-4E8E-AA99-55351D7E8B90}" destId="{31339E09-5BB1-4B14-9BD5-EDB2BE2DEDC8}" srcOrd="0" destOrd="0" presId="urn:microsoft.com/office/officeart/2008/layout/LinedList"/>
    <dgm:cxn modelId="{CA1E7879-5C94-4763-A048-8F56F28B58D8}" type="presParOf" srcId="{CBB10D09-6988-4E8E-AA99-55351D7E8B90}" destId="{3E9366FB-FE1E-4F89-839A-1C2B8B87B959}" srcOrd="1" destOrd="0" presId="urn:microsoft.com/office/officeart/2008/layout/LinedList"/>
    <dgm:cxn modelId="{14EDC5E9-F84B-4436-B02D-94AFF9EE0B88}" type="presParOf" srcId="{CBB10D09-6988-4E8E-AA99-55351D7E8B90}" destId="{66458AC0-8BD5-4FF4-A6F8-E5A789E8B1F8}" srcOrd="2" destOrd="0" presId="urn:microsoft.com/office/officeart/2008/layout/LinedList"/>
    <dgm:cxn modelId="{F25CD8CD-02E5-4B54-AB5F-E5AC00EC0FE5}" type="presParOf" srcId="{70930275-9C8F-495B-8791-D4957278157C}" destId="{6294711B-EE1B-4B49-8283-2EA1FA3FADD1}" srcOrd="2" destOrd="0" presId="urn:microsoft.com/office/officeart/2008/layout/LinedList"/>
    <dgm:cxn modelId="{F1F254DB-3D33-4180-B99E-7FA138F2660B}" type="presParOf" srcId="{70930275-9C8F-495B-8791-D4957278157C}" destId="{36400221-AE21-4204-9142-705C0764EF12}"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4737D-A109-4776-A44B-2BBA5E21A406}" type="doc">
      <dgm:prSet loTypeId="urn:microsoft.com/office/officeart/2005/8/layout/list1" loCatId="list" qsTypeId="urn:microsoft.com/office/officeart/2005/8/quickstyle/3d1" qsCatId="3D" csTypeId="urn:microsoft.com/office/officeart/2005/8/colors/accent3_1" csCatId="accent3" phldr="1"/>
      <dgm:spPr/>
      <dgm:t>
        <a:bodyPr/>
        <a:lstStyle/>
        <a:p>
          <a:endParaRPr lang="en-IN"/>
        </a:p>
      </dgm:t>
    </dgm:pt>
    <dgm:pt modelId="{9355D2D6-CA87-4C85-BFDE-259E7ADB2B1F}">
      <dgm:prSet phldrT="[Text]" custT="1"/>
      <dgm:spPr>
        <a:solidFill>
          <a:schemeClr val="accent4">
            <a:lumMod val="20000"/>
            <a:lumOff val="80000"/>
          </a:schemeClr>
        </a:solidFill>
      </dgm:spPr>
      <dgm:t>
        <a:bodyPr/>
        <a:lstStyle/>
        <a:p>
          <a:r>
            <a:rPr lang="en-IN" sz="1800" dirty="0" smtClean="0">
              <a:latin typeface="Arial" pitchFamily="34" charset="0"/>
              <a:cs typeface="Arial" panose="020B0604020202020204" pitchFamily="34" charset="0"/>
            </a:rPr>
            <a:t>1. Right-click </a:t>
          </a:r>
          <a:r>
            <a:rPr lang="en-IN" sz="1800" b="1" dirty="0" smtClean="0">
              <a:latin typeface="Arial" pitchFamily="34" charset="0"/>
              <a:cs typeface="Arial" panose="020B0604020202020204" pitchFamily="34" charset="0"/>
            </a:rPr>
            <a:t>Project </a:t>
          </a:r>
          <a:r>
            <a:rPr lang="en-US" sz="1800" b="0" dirty="0" smtClean="0">
              <a:latin typeface="Arial"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dgm:t>
    </dgm:pt>
    <dgm:pt modelId="{ECDDC98B-0B31-45FD-B6CD-3D3C65DC07CF}" type="parTrans" cxnId="{F20CE9B1-B448-4313-8183-42E12CA442FB}">
      <dgm:prSet/>
      <dgm:spPr/>
      <dgm:t>
        <a:bodyPr/>
        <a:lstStyle/>
        <a:p>
          <a:endParaRPr lang="en-IN"/>
        </a:p>
      </dgm:t>
    </dgm:pt>
    <dgm:pt modelId="{9052230D-433B-40F6-AD80-7556A57149C3}" type="sibTrans" cxnId="{F20CE9B1-B448-4313-8183-42E12CA442FB}">
      <dgm:prSet/>
      <dgm:spPr/>
      <dgm:t>
        <a:bodyPr/>
        <a:lstStyle/>
        <a:p>
          <a:endParaRPr lang="en-IN"/>
        </a:p>
      </dgm:t>
    </dgm:pt>
    <dgm:pt modelId="{C0A02DF2-5CD3-45E3-B9C7-88FA8608B3C7}">
      <dgm:prSet custT="1"/>
      <dgm:spPr>
        <a:solidFill>
          <a:schemeClr val="accent4">
            <a:lumMod val="20000"/>
            <a:lumOff val="80000"/>
          </a:schemeClr>
        </a:solidFill>
      </dgm:spPr>
      <dgm:t>
        <a:bodyPr/>
        <a:lstStyle/>
        <a:p>
          <a:pPr>
            <a:lnSpc>
              <a:spcPct val="150000"/>
            </a:lnSpc>
            <a:spcAft>
              <a:spcPts val="1200"/>
            </a:spcAft>
          </a:pPr>
          <a:r>
            <a:rPr lang="en-US" sz="1800" dirty="0" smtClean="0">
              <a:latin typeface="Arial" pitchFamily="34" charset="0"/>
              <a:cs typeface="Arial" panose="020B0604020202020204" pitchFamily="34" charset="0"/>
            </a:rPr>
            <a:t>2. Click </a:t>
          </a:r>
          <a:r>
            <a:rPr lang="en-US" sz="1800" b="1" dirty="0" smtClean="0">
              <a:latin typeface="Arial" pitchFamily="34" charset="0"/>
              <a:cs typeface="Arial" panose="020B0604020202020204" pitchFamily="34" charset="0"/>
            </a:rPr>
            <a:t>Property &gt; Build Path &gt;                      Configure Build Path</a:t>
          </a:r>
          <a:r>
            <a:rPr lang="en-US" sz="1800" b="0" dirty="0" smtClean="0">
              <a:latin typeface="Arial" pitchFamily="34" charset="0"/>
              <a:cs typeface="Arial" panose="020B0604020202020204" pitchFamily="34" charset="0"/>
            </a:rPr>
            <a:t>. </a:t>
          </a:r>
          <a:endParaRPr lang="en-US" sz="1800" b="1" dirty="0">
            <a:latin typeface="Arial" pitchFamily="34" charset="0"/>
            <a:cs typeface="Arial" panose="020B0604020202020204" pitchFamily="34" charset="0"/>
          </a:endParaRPr>
        </a:p>
      </dgm:t>
    </dgm:pt>
    <dgm:pt modelId="{FEEB1484-C226-4E44-8149-90039B7FEC75}" type="parTrans" cxnId="{78A17278-0519-4C01-878A-7BBF546ECE42}">
      <dgm:prSet/>
      <dgm:spPr/>
      <dgm:t>
        <a:bodyPr/>
        <a:lstStyle/>
        <a:p>
          <a:endParaRPr lang="en-IN"/>
        </a:p>
      </dgm:t>
    </dgm:pt>
    <dgm:pt modelId="{D371449F-1946-4FB8-A83E-82D5406C21A3}" type="sibTrans" cxnId="{78A17278-0519-4C01-878A-7BBF546ECE42}">
      <dgm:prSet/>
      <dgm:spPr/>
      <dgm:t>
        <a:bodyPr/>
        <a:lstStyle/>
        <a:p>
          <a:endParaRPr lang="en-IN"/>
        </a:p>
      </dgm:t>
    </dgm:pt>
    <dgm:pt modelId="{3E46E055-6279-4685-A8D1-0CD8C42B3B4B}">
      <dgm:prSet custT="1"/>
      <dgm:spPr>
        <a:solidFill>
          <a:schemeClr val="accent4">
            <a:lumMod val="20000"/>
            <a:lumOff val="80000"/>
          </a:schemeClr>
        </a:solidFill>
      </dgm:spPr>
      <dgm:t>
        <a:bodyPr/>
        <a:lstStyle/>
        <a:p>
          <a:r>
            <a:rPr lang="en-US" sz="1800" dirty="0" smtClean="0">
              <a:latin typeface="Arial" pitchFamily="34" charset="0"/>
              <a:cs typeface="Arial" panose="020B0604020202020204" pitchFamily="34" charset="0"/>
            </a:rPr>
            <a:t>3. Click </a:t>
          </a:r>
          <a:r>
            <a:rPr lang="en-US" sz="1800" b="1" dirty="0" smtClean="0">
              <a:latin typeface="Arial" pitchFamily="34" charset="0"/>
              <a:cs typeface="Arial" panose="020B0604020202020204" pitchFamily="34" charset="0"/>
            </a:rPr>
            <a:t>Add Library &gt; </a:t>
          </a:r>
          <a:r>
            <a:rPr lang="en-US" sz="1800" b="1" dirty="0" err="1" smtClean="0">
              <a:latin typeface="Arial" pitchFamily="34" charset="0"/>
              <a:cs typeface="Arial" panose="020B0604020202020204" pitchFamily="34" charset="0"/>
            </a:rPr>
            <a:t>JUnit</a:t>
          </a:r>
          <a:r>
            <a:rPr lang="en-US" sz="1800" b="0" dirty="0" smtClean="0">
              <a:latin typeface="Arial" pitchFamily="34" charset="0"/>
              <a:cs typeface="Arial" panose="020B0604020202020204" pitchFamily="34" charset="0"/>
            </a:rPr>
            <a:t>. </a:t>
          </a:r>
          <a:r>
            <a:rPr lang="en-US" sz="1800" b="1" dirty="0" smtClean="0">
              <a:latin typeface="Arial" pitchFamily="34" charset="0"/>
              <a:cs typeface="Arial" panose="020B0604020202020204" pitchFamily="34" charset="0"/>
            </a:rPr>
            <a:t> </a:t>
          </a:r>
          <a:endParaRPr lang="en-US" sz="1800" b="1" dirty="0">
            <a:latin typeface="Arial" pitchFamily="34" charset="0"/>
            <a:cs typeface="Arial" panose="020B0604020202020204" pitchFamily="34" charset="0"/>
          </a:endParaRPr>
        </a:p>
      </dgm:t>
    </dgm:pt>
    <dgm:pt modelId="{810E11D4-B1C5-4532-B8F8-1C445B9961D2}" type="parTrans" cxnId="{7E9654E8-E07E-4765-AC50-2C14E66C30B9}">
      <dgm:prSet/>
      <dgm:spPr/>
      <dgm:t>
        <a:bodyPr/>
        <a:lstStyle/>
        <a:p>
          <a:endParaRPr lang="en-IN"/>
        </a:p>
      </dgm:t>
    </dgm:pt>
    <dgm:pt modelId="{1E3BB67F-D139-406A-8D85-6FB5EBA12669}" type="sibTrans" cxnId="{7E9654E8-E07E-4765-AC50-2C14E66C30B9}">
      <dgm:prSet/>
      <dgm:spPr/>
      <dgm:t>
        <a:bodyPr/>
        <a:lstStyle/>
        <a:p>
          <a:endParaRPr lang="en-IN"/>
        </a:p>
      </dgm:t>
    </dgm:pt>
    <dgm:pt modelId="{9C5A4066-0F3C-428F-99E1-75861CFDD477}">
      <dgm:prSet custT="1"/>
      <dgm:spPr>
        <a:solidFill>
          <a:schemeClr val="accent4">
            <a:lumMod val="20000"/>
            <a:lumOff val="80000"/>
          </a:schemeClr>
        </a:solidFill>
      </dgm:spPr>
      <dgm:t>
        <a:bodyPr/>
        <a:lstStyle/>
        <a:p>
          <a:r>
            <a:rPr lang="en-US" sz="1800" dirty="0" smtClean="0">
              <a:latin typeface="Arial" pitchFamily="34" charset="0"/>
              <a:cs typeface="Arial" panose="020B0604020202020204" pitchFamily="34" charset="0"/>
            </a:rPr>
            <a:t>4. Choose </a:t>
          </a:r>
          <a:r>
            <a:rPr lang="en-US" sz="1800" b="1" dirty="0" err="1" smtClean="0">
              <a:latin typeface="Arial" pitchFamily="34" charset="0"/>
              <a:cs typeface="Arial" panose="020B0604020202020204" pitchFamily="34" charset="0"/>
            </a:rPr>
            <a:t>JUnit</a:t>
          </a:r>
          <a:r>
            <a:rPr lang="en-US" sz="1800" b="1" dirty="0" smtClean="0">
              <a:latin typeface="Arial" pitchFamily="34" charset="0"/>
              <a:cs typeface="Arial" panose="020B0604020202020204" pitchFamily="34" charset="0"/>
            </a:rPr>
            <a:t> 4</a:t>
          </a:r>
          <a:r>
            <a:rPr lang="en-US" sz="1800" b="0" dirty="0" smtClean="0">
              <a:latin typeface="Arial" pitchFamily="34" charset="0"/>
              <a:cs typeface="Arial" panose="020B0604020202020204" pitchFamily="34" charset="0"/>
            </a:rPr>
            <a:t>. </a:t>
          </a:r>
          <a:r>
            <a:rPr lang="en-US" sz="1800" b="1" dirty="0" smtClean="0">
              <a:latin typeface="Arial" pitchFamily="34" charset="0"/>
              <a:cs typeface="Arial" panose="020B0604020202020204" pitchFamily="34" charset="0"/>
            </a:rPr>
            <a:t> </a:t>
          </a:r>
          <a:endParaRPr lang="en-US" sz="1800" b="1" dirty="0">
            <a:latin typeface="Arial" pitchFamily="34" charset="0"/>
            <a:cs typeface="Arial" panose="020B0604020202020204" pitchFamily="34" charset="0"/>
          </a:endParaRPr>
        </a:p>
      </dgm:t>
    </dgm:pt>
    <dgm:pt modelId="{1C3D65CB-9ADA-4FE3-9262-196F6AC45E0C}" type="parTrans" cxnId="{71A3368D-0DFB-43CB-BEF7-9515C58BEF31}">
      <dgm:prSet/>
      <dgm:spPr/>
      <dgm:t>
        <a:bodyPr/>
        <a:lstStyle/>
        <a:p>
          <a:endParaRPr lang="en-IN"/>
        </a:p>
      </dgm:t>
    </dgm:pt>
    <dgm:pt modelId="{69218104-3E45-424A-A2C1-8256BE36DB4E}" type="sibTrans" cxnId="{71A3368D-0DFB-43CB-BEF7-9515C58BEF31}">
      <dgm:prSet/>
      <dgm:spPr/>
      <dgm:t>
        <a:bodyPr/>
        <a:lstStyle/>
        <a:p>
          <a:endParaRPr lang="en-IN"/>
        </a:p>
      </dgm:t>
    </dgm:pt>
    <dgm:pt modelId="{97C17598-B99C-4CCD-88FD-16E33A596E2D}">
      <dgm:prSet custT="1"/>
      <dgm:spPr>
        <a:solidFill>
          <a:schemeClr val="accent4">
            <a:lumMod val="20000"/>
            <a:lumOff val="80000"/>
          </a:schemeClr>
        </a:solidFill>
      </dgm:spPr>
      <dgm:t>
        <a:bodyPr/>
        <a:lstStyle/>
        <a:p>
          <a:r>
            <a:rPr lang="en-US" sz="1800" dirty="0" smtClean="0">
              <a:latin typeface="Arial" pitchFamily="34" charset="0"/>
              <a:cs typeface="Arial" panose="020B0604020202020204" pitchFamily="34" charset="0"/>
            </a:rPr>
            <a:t>5. Click </a:t>
          </a:r>
          <a:r>
            <a:rPr lang="en-US" sz="1800" b="1" dirty="0" smtClean="0">
              <a:latin typeface="Arial" pitchFamily="34" charset="0"/>
              <a:cs typeface="Arial" panose="020B0604020202020204" pitchFamily="34" charset="0"/>
            </a:rPr>
            <a:t>Finish</a:t>
          </a:r>
          <a:r>
            <a:rPr lang="en-US" sz="1800" b="0" dirty="0" smtClean="0">
              <a:latin typeface="Arial" pitchFamily="34" charset="0"/>
              <a:cs typeface="Arial" panose="020B0604020202020204" pitchFamily="34" charset="0"/>
            </a:rPr>
            <a:t>. </a:t>
          </a:r>
          <a:endParaRPr lang="en-IN" sz="1800" b="0" dirty="0">
            <a:latin typeface="Arial" pitchFamily="34" charset="0"/>
            <a:cs typeface="Arial" panose="020B0604020202020204" pitchFamily="34" charset="0"/>
          </a:endParaRPr>
        </a:p>
      </dgm:t>
    </dgm:pt>
    <dgm:pt modelId="{60A25F51-C3C0-44CF-88D1-202262E0DB84}" type="parTrans" cxnId="{07FF5D54-9A6E-496B-A7D0-FF5119FBBEBE}">
      <dgm:prSet/>
      <dgm:spPr/>
      <dgm:t>
        <a:bodyPr/>
        <a:lstStyle/>
        <a:p>
          <a:endParaRPr lang="en-IN"/>
        </a:p>
      </dgm:t>
    </dgm:pt>
    <dgm:pt modelId="{C951DB5E-69BD-4552-9AE4-0FA6CCE51E3B}" type="sibTrans" cxnId="{07FF5D54-9A6E-496B-A7D0-FF5119FBBEBE}">
      <dgm:prSet/>
      <dgm:spPr/>
      <dgm:t>
        <a:bodyPr/>
        <a:lstStyle/>
        <a:p>
          <a:endParaRPr lang="en-IN"/>
        </a:p>
      </dgm:t>
    </dgm:pt>
    <dgm:pt modelId="{309CB77A-6B63-49EA-8C53-958F17555838}" type="pres">
      <dgm:prSet presAssocID="{F474737D-A109-4776-A44B-2BBA5E21A406}" presName="linear" presStyleCnt="0">
        <dgm:presLayoutVars>
          <dgm:dir/>
          <dgm:animLvl val="lvl"/>
          <dgm:resizeHandles val="exact"/>
        </dgm:presLayoutVars>
      </dgm:prSet>
      <dgm:spPr/>
      <dgm:t>
        <a:bodyPr/>
        <a:lstStyle/>
        <a:p>
          <a:endParaRPr lang="en-US"/>
        </a:p>
      </dgm:t>
    </dgm:pt>
    <dgm:pt modelId="{72D561D0-419B-4AF8-99BA-FD3936FA1BA4}" type="pres">
      <dgm:prSet presAssocID="{9355D2D6-CA87-4C85-BFDE-259E7ADB2B1F}" presName="parentLin" presStyleCnt="0"/>
      <dgm:spPr/>
    </dgm:pt>
    <dgm:pt modelId="{85865B7D-D832-46B3-9FA3-B99ADB2EB1F0}" type="pres">
      <dgm:prSet presAssocID="{9355D2D6-CA87-4C85-BFDE-259E7ADB2B1F}" presName="parentLeftMargin" presStyleLbl="node1" presStyleIdx="0" presStyleCnt="5"/>
      <dgm:spPr/>
      <dgm:t>
        <a:bodyPr/>
        <a:lstStyle/>
        <a:p>
          <a:endParaRPr lang="en-US"/>
        </a:p>
      </dgm:t>
    </dgm:pt>
    <dgm:pt modelId="{AB13FF14-7A51-485D-BFCC-0C50841FD252}" type="pres">
      <dgm:prSet presAssocID="{9355D2D6-CA87-4C85-BFDE-259E7ADB2B1F}" presName="parentText" presStyleLbl="node1" presStyleIdx="0" presStyleCnt="5" custScaleX="117970" custScaleY="97573" custLinFactY="74381" custLinFactNeighborX="21212" custLinFactNeighborY="100000">
        <dgm:presLayoutVars>
          <dgm:chMax val="0"/>
          <dgm:bulletEnabled val="1"/>
        </dgm:presLayoutVars>
      </dgm:prSet>
      <dgm:spPr/>
      <dgm:t>
        <a:bodyPr/>
        <a:lstStyle/>
        <a:p>
          <a:endParaRPr lang="en-IN"/>
        </a:p>
      </dgm:t>
    </dgm:pt>
    <dgm:pt modelId="{3169B808-8C13-4019-AB1F-5EB369977DF7}" type="pres">
      <dgm:prSet presAssocID="{9355D2D6-CA87-4C85-BFDE-259E7ADB2B1F}" presName="negativeSpace" presStyleCnt="0"/>
      <dgm:spPr/>
    </dgm:pt>
    <dgm:pt modelId="{8AD25EA7-4172-44F6-BC92-A5190EBE5764}" type="pres">
      <dgm:prSet presAssocID="{9355D2D6-CA87-4C85-BFDE-259E7ADB2B1F}" presName="childText" presStyleLbl="conFgAcc1" presStyleIdx="0" presStyleCnt="5">
        <dgm:presLayoutVars>
          <dgm:bulletEnabled val="1"/>
        </dgm:presLayoutVars>
      </dgm:prSet>
      <dgm:spPr>
        <a:noFill/>
        <a:ln>
          <a:noFill/>
        </a:ln>
      </dgm:spPr>
      <dgm:t>
        <a:bodyPr/>
        <a:lstStyle/>
        <a:p>
          <a:endParaRPr lang="en-US"/>
        </a:p>
      </dgm:t>
    </dgm:pt>
    <dgm:pt modelId="{894D86C0-6276-42A2-9E75-205EE74E5A8C}" type="pres">
      <dgm:prSet presAssocID="{9052230D-433B-40F6-AD80-7556A57149C3}" presName="spaceBetweenRectangles" presStyleCnt="0"/>
      <dgm:spPr/>
    </dgm:pt>
    <dgm:pt modelId="{52624BC3-BD2D-4A4B-9C7F-BCF212E993EC}" type="pres">
      <dgm:prSet presAssocID="{C0A02DF2-5CD3-45E3-B9C7-88FA8608B3C7}" presName="parentLin" presStyleCnt="0"/>
      <dgm:spPr/>
    </dgm:pt>
    <dgm:pt modelId="{8693FF9E-D939-401F-B040-78401B47D10C}" type="pres">
      <dgm:prSet presAssocID="{C0A02DF2-5CD3-45E3-B9C7-88FA8608B3C7}" presName="parentLeftMargin" presStyleLbl="node1" presStyleIdx="0" presStyleCnt="5"/>
      <dgm:spPr/>
      <dgm:t>
        <a:bodyPr/>
        <a:lstStyle/>
        <a:p>
          <a:endParaRPr lang="en-US"/>
        </a:p>
      </dgm:t>
    </dgm:pt>
    <dgm:pt modelId="{5F953D23-5987-42C7-A06D-F1E7FC066EE1}" type="pres">
      <dgm:prSet presAssocID="{C0A02DF2-5CD3-45E3-B9C7-88FA8608B3C7}" presName="parentText" presStyleLbl="node1" presStyleIdx="1" presStyleCnt="5" custScaleX="117970" custScaleY="146708" custLinFactY="42359" custLinFactNeighborX="21212" custLinFactNeighborY="100000">
        <dgm:presLayoutVars>
          <dgm:chMax val="0"/>
          <dgm:bulletEnabled val="1"/>
        </dgm:presLayoutVars>
      </dgm:prSet>
      <dgm:spPr/>
      <dgm:t>
        <a:bodyPr/>
        <a:lstStyle/>
        <a:p>
          <a:endParaRPr lang="en-US"/>
        </a:p>
      </dgm:t>
    </dgm:pt>
    <dgm:pt modelId="{2667D22F-74E3-4180-8F91-9C819378A9E6}" type="pres">
      <dgm:prSet presAssocID="{C0A02DF2-5CD3-45E3-B9C7-88FA8608B3C7}" presName="negativeSpace" presStyleCnt="0"/>
      <dgm:spPr/>
    </dgm:pt>
    <dgm:pt modelId="{1DF95E0F-66D7-441B-ABE0-7EA36A05680C}" type="pres">
      <dgm:prSet presAssocID="{C0A02DF2-5CD3-45E3-B9C7-88FA8608B3C7}" presName="childText" presStyleLbl="conFgAcc1" presStyleIdx="1" presStyleCnt="5">
        <dgm:presLayoutVars>
          <dgm:bulletEnabled val="1"/>
        </dgm:presLayoutVars>
      </dgm:prSet>
      <dgm:spPr>
        <a:noFill/>
        <a:ln>
          <a:noFill/>
        </a:ln>
      </dgm:spPr>
      <dgm:t>
        <a:bodyPr/>
        <a:lstStyle/>
        <a:p>
          <a:endParaRPr lang="en-US"/>
        </a:p>
      </dgm:t>
    </dgm:pt>
    <dgm:pt modelId="{3716E71F-C8E8-4A40-A175-2616690E538C}" type="pres">
      <dgm:prSet presAssocID="{D371449F-1946-4FB8-A83E-82D5406C21A3}" presName="spaceBetweenRectangles" presStyleCnt="0"/>
      <dgm:spPr/>
    </dgm:pt>
    <dgm:pt modelId="{F92E35B6-7FF5-4992-B4B1-DF0DBDBA9759}" type="pres">
      <dgm:prSet presAssocID="{3E46E055-6279-4685-A8D1-0CD8C42B3B4B}" presName="parentLin" presStyleCnt="0"/>
      <dgm:spPr/>
    </dgm:pt>
    <dgm:pt modelId="{88715357-070F-4D34-9FB0-5112C7AD405D}" type="pres">
      <dgm:prSet presAssocID="{3E46E055-6279-4685-A8D1-0CD8C42B3B4B}" presName="parentLeftMargin" presStyleLbl="node1" presStyleIdx="1" presStyleCnt="5"/>
      <dgm:spPr/>
      <dgm:t>
        <a:bodyPr/>
        <a:lstStyle/>
        <a:p>
          <a:endParaRPr lang="en-US"/>
        </a:p>
      </dgm:t>
    </dgm:pt>
    <dgm:pt modelId="{6F264E21-7DDC-49AA-93DE-6A0DC178600E}" type="pres">
      <dgm:prSet presAssocID="{3E46E055-6279-4685-A8D1-0CD8C42B3B4B}" presName="parentText" presStyleLbl="node1" presStyleIdx="2" presStyleCnt="5" custScaleX="117970" custScaleY="97573" custLinFactY="7063" custLinFactNeighborX="21212" custLinFactNeighborY="100000">
        <dgm:presLayoutVars>
          <dgm:chMax val="0"/>
          <dgm:bulletEnabled val="1"/>
        </dgm:presLayoutVars>
      </dgm:prSet>
      <dgm:spPr/>
      <dgm:t>
        <a:bodyPr/>
        <a:lstStyle/>
        <a:p>
          <a:endParaRPr lang="en-US"/>
        </a:p>
      </dgm:t>
    </dgm:pt>
    <dgm:pt modelId="{FDA51F56-4338-4F2E-8283-3CFB0F205681}" type="pres">
      <dgm:prSet presAssocID="{3E46E055-6279-4685-A8D1-0CD8C42B3B4B}" presName="negativeSpace" presStyleCnt="0"/>
      <dgm:spPr/>
    </dgm:pt>
    <dgm:pt modelId="{F5B8A52F-0944-42F4-ABC1-731CCDE72982}" type="pres">
      <dgm:prSet presAssocID="{3E46E055-6279-4685-A8D1-0CD8C42B3B4B}" presName="childText" presStyleLbl="conFgAcc1" presStyleIdx="2" presStyleCnt="5">
        <dgm:presLayoutVars>
          <dgm:bulletEnabled val="1"/>
        </dgm:presLayoutVars>
      </dgm:prSet>
      <dgm:spPr>
        <a:noFill/>
        <a:ln>
          <a:noFill/>
        </a:ln>
      </dgm:spPr>
      <dgm:t>
        <a:bodyPr/>
        <a:lstStyle/>
        <a:p>
          <a:endParaRPr lang="en-US"/>
        </a:p>
      </dgm:t>
    </dgm:pt>
    <dgm:pt modelId="{4FF9616B-7680-4041-9FE8-50CF0A5681D7}" type="pres">
      <dgm:prSet presAssocID="{1E3BB67F-D139-406A-8D85-6FB5EBA12669}" presName="spaceBetweenRectangles" presStyleCnt="0"/>
      <dgm:spPr/>
    </dgm:pt>
    <dgm:pt modelId="{7A5DEB3D-1E00-4C22-B0A9-1F5303F470C7}" type="pres">
      <dgm:prSet presAssocID="{9C5A4066-0F3C-428F-99E1-75861CFDD477}" presName="parentLin" presStyleCnt="0"/>
      <dgm:spPr/>
    </dgm:pt>
    <dgm:pt modelId="{34CAD116-F3A4-4D66-A00C-21F6E44901B8}" type="pres">
      <dgm:prSet presAssocID="{9C5A4066-0F3C-428F-99E1-75861CFDD477}" presName="parentLeftMargin" presStyleLbl="node1" presStyleIdx="2" presStyleCnt="5"/>
      <dgm:spPr/>
      <dgm:t>
        <a:bodyPr/>
        <a:lstStyle/>
        <a:p>
          <a:endParaRPr lang="en-US"/>
        </a:p>
      </dgm:t>
    </dgm:pt>
    <dgm:pt modelId="{1A6602BB-57CE-407F-AF68-B4B8A6DEB45C}" type="pres">
      <dgm:prSet presAssocID="{9C5A4066-0F3C-428F-99E1-75861CFDD477}" presName="parentText" presStyleLbl="node1" presStyleIdx="3" presStyleCnt="5" custScaleX="117970" custScaleY="97573" custLinFactNeighborX="21212" custLinFactNeighborY="71298">
        <dgm:presLayoutVars>
          <dgm:chMax val="0"/>
          <dgm:bulletEnabled val="1"/>
        </dgm:presLayoutVars>
      </dgm:prSet>
      <dgm:spPr/>
      <dgm:t>
        <a:bodyPr/>
        <a:lstStyle/>
        <a:p>
          <a:endParaRPr lang="en-US"/>
        </a:p>
      </dgm:t>
    </dgm:pt>
    <dgm:pt modelId="{6B12D9D8-C2E8-49BB-9905-EA00AB933ED8}" type="pres">
      <dgm:prSet presAssocID="{9C5A4066-0F3C-428F-99E1-75861CFDD477}" presName="negativeSpace" presStyleCnt="0"/>
      <dgm:spPr/>
    </dgm:pt>
    <dgm:pt modelId="{7EA9CCC9-E887-4FB0-9783-5CE9FA1BB9D1}" type="pres">
      <dgm:prSet presAssocID="{9C5A4066-0F3C-428F-99E1-75861CFDD477}" presName="childText" presStyleLbl="conFgAcc1" presStyleIdx="3" presStyleCnt="5">
        <dgm:presLayoutVars>
          <dgm:bulletEnabled val="1"/>
        </dgm:presLayoutVars>
      </dgm:prSet>
      <dgm:spPr>
        <a:noFill/>
        <a:ln>
          <a:noFill/>
        </a:ln>
      </dgm:spPr>
      <dgm:t>
        <a:bodyPr/>
        <a:lstStyle/>
        <a:p>
          <a:endParaRPr lang="en-US"/>
        </a:p>
      </dgm:t>
    </dgm:pt>
    <dgm:pt modelId="{C3FEBA0A-E915-43C4-8D21-F1B235C14D6A}" type="pres">
      <dgm:prSet presAssocID="{69218104-3E45-424A-A2C1-8256BE36DB4E}" presName="spaceBetweenRectangles" presStyleCnt="0"/>
      <dgm:spPr/>
    </dgm:pt>
    <dgm:pt modelId="{753500D4-9FD8-400B-B308-43276C9D6D18}" type="pres">
      <dgm:prSet presAssocID="{97C17598-B99C-4CCD-88FD-16E33A596E2D}" presName="parentLin" presStyleCnt="0"/>
      <dgm:spPr/>
    </dgm:pt>
    <dgm:pt modelId="{9AB3A977-2E50-4643-984A-7615A48719A0}" type="pres">
      <dgm:prSet presAssocID="{97C17598-B99C-4CCD-88FD-16E33A596E2D}" presName="parentLeftMargin" presStyleLbl="node1" presStyleIdx="3" presStyleCnt="5"/>
      <dgm:spPr/>
      <dgm:t>
        <a:bodyPr/>
        <a:lstStyle/>
        <a:p>
          <a:endParaRPr lang="en-US"/>
        </a:p>
      </dgm:t>
    </dgm:pt>
    <dgm:pt modelId="{D0553C60-76E0-4206-9C55-F3C505BAA4D4}" type="pres">
      <dgm:prSet presAssocID="{97C17598-B99C-4CCD-88FD-16E33A596E2D}" presName="parentText" presStyleLbl="node1" presStyleIdx="4" presStyleCnt="5" custScaleX="117970" custScaleY="97573" custLinFactNeighborX="21212" custLinFactNeighborY="31794">
        <dgm:presLayoutVars>
          <dgm:chMax val="0"/>
          <dgm:bulletEnabled val="1"/>
        </dgm:presLayoutVars>
      </dgm:prSet>
      <dgm:spPr/>
      <dgm:t>
        <a:bodyPr/>
        <a:lstStyle/>
        <a:p>
          <a:endParaRPr lang="en-US"/>
        </a:p>
      </dgm:t>
    </dgm:pt>
    <dgm:pt modelId="{876C77BB-AB99-4A65-B0E8-4B149F0B5B31}" type="pres">
      <dgm:prSet presAssocID="{97C17598-B99C-4CCD-88FD-16E33A596E2D}" presName="negativeSpace" presStyleCnt="0"/>
      <dgm:spPr/>
    </dgm:pt>
    <dgm:pt modelId="{E252D0F5-1EB2-4B73-B2CC-7CCF356BB6CA}" type="pres">
      <dgm:prSet presAssocID="{97C17598-B99C-4CCD-88FD-16E33A596E2D}" presName="childText" presStyleLbl="conFgAcc1" presStyleIdx="4" presStyleCnt="5">
        <dgm:presLayoutVars>
          <dgm:bulletEnabled val="1"/>
        </dgm:presLayoutVars>
      </dgm:prSet>
      <dgm:spPr>
        <a:noFill/>
        <a:ln>
          <a:noFill/>
        </a:ln>
      </dgm:spPr>
      <dgm:t>
        <a:bodyPr/>
        <a:lstStyle/>
        <a:p>
          <a:endParaRPr lang="en-US"/>
        </a:p>
      </dgm:t>
    </dgm:pt>
  </dgm:ptLst>
  <dgm:cxnLst>
    <dgm:cxn modelId="{07FF5D54-9A6E-496B-A7D0-FF5119FBBEBE}" srcId="{F474737D-A109-4776-A44B-2BBA5E21A406}" destId="{97C17598-B99C-4CCD-88FD-16E33A596E2D}" srcOrd="4" destOrd="0" parTransId="{60A25F51-C3C0-44CF-88D1-202262E0DB84}" sibTransId="{C951DB5E-69BD-4552-9AE4-0FA6CCE51E3B}"/>
    <dgm:cxn modelId="{28C5BB37-0544-4D06-AFA9-35651A28E308}" type="presOf" srcId="{F474737D-A109-4776-A44B-2BBA5E21A406}" destId="{309CB77A-6B63-49EA-8C53-958F17555838}" srcOrd="0" destOrd="0" presId="urn:microsoft.com/office/officeart/2005/8/layout/list1"/>
    <dgm:cxn modelId="{F7348AB6-99AB-4006-9D27-6557FE82EA35}" type="presOf" srcId="{9355D2D6-CA87-4C85-BFDE-259E7ADB2B1F}" destId="{85865B7D-D832-46B3-9FA3-B99ADB2EB1F0}" srcOrd="0" destOrd="0" presId="urn:microsoft.com/office/officeart/2005/8/layout/list1"/>
    <dgm:cxn modelId="{221C59A1-AF31-4448-9186-440245529769}" type="presOf" srcId="{C0A02DF2-5CD3-45E3-B9C7-88FA8608B3C7}" destId="{8693FF9E-D939-401F-B040-78401B47D10C}" srcOrd="0" destOrd="0" presId="urn:microsoft.com/office/officeart/2005/8/layout/list1"/>
    <dgm:cxn modelId="{DF3FEA2B-B608-4750-9A0E-0A0F9E5180E7}" type="presOf" srcId="{9C5A4066-0F3C-428F-99E1-75861CFDD477}" destId="{34CAD116-F3A4-4D66-A00C-21F6E44901B8}" srcOrd="0" destOrd="0" presId="urn:microsoft.com/office/officeart/2005/8/layout/list1"/>
    <dgm:cxn modelId="{620C1BE7-7E7A-457A-BC46-408AFA64741E}" type="presOf" srcId="{9355D2D6-CA87-4C85-BFDE-259E7ADB2B1F}" destId="{AB13FF14-7A51-485D-BFCC-0C50841FD252}" srcOrd="1" destOrd="0" presId="urn:microsoft.com/office/officeart/2005/8/layout/list1"/>
    <dgm:cxn modelId="{CA7357BC-85AB-43C8-90AE-BB22C3CC8974}" type="presOf" srcId="{9C5A4066-0F3C-428F-99E1-75861CFDD477}" destId="{1A6602BB-57CE-407F-AF68-B4B8A6DEB45C}" srcOrd="1" destOrd="0" presId="urn:microsoft.com/office/officeart/2005/8/layout/list1"/>
    <dgm:cxn modelId="{7E9654E8-E07E-4765-AC50-2C14E66C30B9}" srcId="{F474737D-A109-4776-A44B-2BBA5E21A406}" destId="{3E46E055-6279-4685-A8D1-0CD8C42B3B4B}" srcOrd="2" destOrd="0" parTransId="{810E11D4-B1C5-4532-B8F8-1C445B9961D2}" sibTransId="{1E3BB67F-D139-406A-8D85-6FB5EBA12669}"/>
    <dgm:cxn modelId="{13376C9B-314B-43CD-A1F6-46B6C4FA01A9}" type="presOf" srcId="{97C17598-B99C-4CCD-88FD-16E33A596E2D}" destId="{9AB3A977-2E50-4643-984A-7615A48719A0}" srcOrd="0" destOrd="0" presId="urn:microsoft.com/office/officeart/2005/8/layout/list1"/>
    <dgm:cxn modelId="{E1259E67-19D0-4AAD-9AB7-13AB491487AD}" type="presOf" srcId="{3E46E055-6279-4685-A8D1-0CD8C42B3B4B}" destId="{88715357-070F-4D34-9FB0-5112C7AD405D}" srcOrd="0" destOrd="0" presId="urn:microsoft.com/office/officeart/2005/8/layout/list1"/>
    <dgm:cxn modelId="{78A17278-0519-4C01-878A-7BBF546ECE42}" srcId="{F474737D-A109-4776-A44B-2BBA5E21A406}" destId="{C0A02DF2-5CD3-45E3-B9C7-88FA8608B3C7}" srcOrd="1" destOrd="0" parTransId="{FEEB1484-C226-4E44-8149-90039B7FEC75}" sibTransId="{D371449F-1946-4FB8-A83E-82D5406C21A3}"/>
    <dgm:cxn modelId="{BFFCF26F-0434-4B8A-ADD7-E076C1FD7161}" type="presOf" srcId="{97C17598-B99C-4CCD-88FD-16E33A596E2D}" destId="{D0553C60-76E0-4206-9C55-F3C505BAA4D4}" srcOrd="1" destOrd="0" presId="urn:microsoft.com/office/officeart/2005/8/layout/list1"/>
    <dgm:cxn modelId="{F20CE9B1-B448-4313-8183-42E12CA442FB}" srcId="{F474737D-A109-4776-A44B-2BBA5E21A406}" destId="{9355D2D6-CA87-4C85-BFDE-259E7ADB2B1F}" srcOrd="0" destOrd="0" parTransId="{ECDDC98B-0B31-45FD-B6CD-3D3C65DC07CF}" sibTransId="{9052230D-433B-40F6-AD80-7556A57149C3}"/>
    <dgm:cxn modelId="{1DCD19A7-F7C2-4A45-9A3C-7D05D9A584F5}" type="presOf" srcId="{3E46E055-6279-4685-A8D1-0CD8C42B3B4B}" destId="{6F264E21-7DDC-49AA-93DE-6A0DC178600E}" srcOrd="1" destOrd="0" presId="urn:microsoft.com/office/officeart/2005/8/layout/list1"/>
    <dgm:cxn modelId="{71A3368D-0DFB-43CB-BEF7-9515C58BEF31}" srcId="{F474737D-A109-4776-A44B-2BBA5E21A406}" destId="{9C5A4066-0F3C-428F-99E1-75861CFDD477}" srcOrd="3" destOrd="0" parTransId="{1C3D65CB-9ADA-4FE3-9262-196F6AC45E0C}" sibTransId="{69218104-3E45-424A-A2C1-8256BE36DB4E}"/>
    <dgm:cxn modelId="{2EC27015-2E8A-47A5-8529-498256B0504A}" type="presOf" srcId="{C0A02DF2-5CD3-45E3-B9C7-88FA8608B3C7}" destId="{5F953D23-5987-42C7-A06D-F1E7FC066EE1}" srcOrd="1" destOrd="0" presId="urn:microsoft.com/office/officeart/2005/8/layout/list1"/>
    <dgm:cxn modelId="{364DCEBF-65DA-4B25-867E-4972E0529362}" type="presParOf" srcId="{309CB77A-6B63-49EA-8C53-958F17555838}" destId="{72D561D0-419B-4AF8-99BA-FD3936FA1BA4}" srcOrd="0" destOrd="0" presId="urn:microsoft.com/office/officeart/2005/8/layout/list1"/>
    <dgm:cxn modelId="{E3FDC522-EE5C-4F57-8B78-0A680B3748DB}" type="presParOf" srcId="{72D561D0-419B-4AF8-99BA-FD3936FA1BA4}" destId="{85865B7D-D832-46B3-9FA3-B99ADB2EB1F0}" srcOrd="0" destOrd="0" presId="urn:microsoft.com/office/officeart/2005/8/layout/list1"/>
    <dgm:cxn modelId="{B3F89F79-358D-4378-A79A-C1AF362F7451}" type="presParOf" srcId="{72D561D0-419B-4AF8-99BA-FD3936FA1BA4}" destId="{AB13FF14-7A51-485D-BFCC-0C50841FD252}" srcOrd="1" destOrd="0" presId="urn:microsoft.com/office/officeart/2005/8/layout/list1"/>
    <dgm:cxn modelId="{91E3EA94-934B-43B7-BD00-F7588F796A68}" type="presParOf" srcId="{309CB77A-6B63-49EA-8C53-958F17555838}" destId="{3169B808-8C13-4019-AB1F-5EB369977DF7}" srcOrd="1" destOrd="0" presId="urn:microsoft.com/office/officeart/2005/8/layout/list1"/>
    <dgm:cxn modelId="{D6CCCE25-AB05-4351-97B1-0F022C79ADE6}" type="presParOf" srcId="{309CB77A-6B63-49EA-8C53-958F17555838}" destId="{8AD25EA7-4172-44F6-BC92-A5190EBE5764}" srcOrd="2" destOrd="0" presId="urn:microsoft.com/office/officeart/2005/8/layout/list1"/>
    <dgm:cxn modelId="{EF211C18-B54A-4769-BE03-9B0BA3CE214C}" type="presParOf" srcId="{309CB77A-6B63-49EA-8C53-958F17555838}" destId="{894D86C0-6276-42A2-9E75-205EE74E5A8C}" srcOrd="3" destOrd="0" presId="urn:microsoft.com/office/officeart/2005/8/layout/list1"/>
    <dgm:cxn modelId="{C586CDCB-4311-4AE1-8DDB-0B39A4E7BFF9}" type="presParOf" srcId="{309CB77A-6B63-49EA-8C53-958F17555838}" destId="{52624BC3-BD2D-4A4B-9C7F-BCF212E993EC}" srcOrd="4" destOrd="0" presId="urn:microsoft.com/office/officeart/2005/8/layout/list1"/>
    <dgm:cxn modelId="{3C3CF3D6-3062-4929-A94E-E69B3A7A378A}" type="presParOf" srcId="{52624BC3-BD2D-4A4B-9C7F-BCF212E993EC}" destId="{8693FF9E-D939-401F-B040-78401B47D10C}" srcOrd="0" destOrd="0" presId="urn:microsoft.com/office/officeart/2005/8/layout/list1"/>
    <dgm:cxn modelId="{F24DFE12-DDFF-4845-B3D9-0242C96DD32A}" type="presParOf" srcId="{52624BC3-BD2D-4A4B-9C7F-BCF212E993EC}" destId="{5F953D23-5987-42C7-A06D-F1E7FC066EE1}" srcOrd="1" destOrd="0" presId="urn:microsoft.com/office/officeart/2005/8/layout/list1"/>
    <dgm:cxn modelId="{EC24447D-E2AE-4C5D-9C05-7F5BA385B4D4}" type="presParOf" srcId="{309CB77A-6B63-49EA-8C53-958F17555838}" destId="{2667D22F-74E3-4180-8F91-9C819378A9E6}" srcOrd="5" destOrd="0" presId="urn:microsoft.com/office/officeart/2005/8/layout/list1"/>
    <dgm:cxn modelId="{4959C6E9-4D81-481C-BDDD-B90569B2251E}" type="presParOf" srcId="{309CB77A-6B63-49EA-8C53-958F17555838}" destId="{1DF95E0F-66D7-441B-ABE0-7EA36A05680C}" srcOrd="6" destOrd="0" presId="urn:microsoft.com/office/officeart/2005/8/layout/list1"/>
    <dgm:cxn modelId="{77A2C2F7-1066-430C-9026-20C5AE42C8F2}" type="presParOf" srcId="{309CB77A-6B63-49EA-8C53-958F17555838}" destId="{3716E71F-C8E8-4A40-A175-2616690E538C}" srcOrd="7" destOrd="0" presId="urn:microsoft.com/office/officeart/2005/8/layout/list1"/>
    <dgm:cxn modelId="{F6ACEF0E-2D3D-4F57-8E65-D31876A5C49D}" type="presParOf" srcId="{309CB77A-6B63-49EA-8C53-958F17555838}" destId="{F92E35B6-7FF5-4992-B4B1-DF0DBDBA9759}" srcOrd="8" destOrd="0" presId="urn:microsoft.com/office/officeart/2005/8/layout/list1"/>
    <dgm:cxn modelId="{54EC3045-1D3F-4814-BE1F-3F7E7C70646A}" type="presParOf" srcId="{F92E35B6-7FF5-4992-B4B1-DF0DBDBA9759}" destId="{88715357-070F-4D34-9FB0-5112C7AD405D}" srcOrd="0" destOrd="0" presId="urn:microsoft.com/office/officeart/2005/8/layout/list1"/>
    <dgm:cxn modelId="{81D25431-26FD-48C2-9E5C-EEF72110AD0D}" type="presParOf" srcId="{F92E35B6-7FF5-4992-B4B1-DF0DBDBA9759}" destId="{6F264E21-7DDC-49AA-93DE-6A0DC178600E}" srcOrd="1" destOrd="0" presId="urn:microsoft.com/office/officeart/2005/8/layout/list1"/>
    <dgm:cxn modelId="{C28C9B4A-2643-480B-AF0D-860D0806FA7D}" type="presParOf" srcId="{309CB77A-6B63-49EA-8C53-958F17555838}" destId="{FDA51F56-4338-4F2E-8283-3CFB0F205681}" srcOrd="9" destOrd="0" presId="urn:microsoft.com/office/officeart/2005/8/layout/list1"/>
    <dgm:cxn modelId="{A7B90406-C6E6-4170-9277-044BE45961BB}" type="presParOf" srcId="{309CB77A-6B63-49EA-8C53-958F17555838}" destId="{F5B8A52F-0944-42F4-ABC1-731CCDE72982}" srcOrd="10" destOrd="0" presId="urn:microsoft.com/office/officeart/2005/8/layout/list1"/>
    <dgm:cxn modelId="{6640E135-B849-4D50-95E8-08CDA4610210}" type="presParOf" srcId="{309CB77A-6B63-49EA-8C53-958F17555838}" destId="{4FF9616B-7680-4041-9FE8-50CF0A5681D7}" srcOrd="11" destOrd="0" presId="urn:microsoft.com/office/officeart/2005/8/layout/list1"/>
    <dgm:cxn modelId="{B715BC81-536B-4548-B83A-361CDE0BFEB7}" type="presParOf" srcId="{309CB77A-6B63-49EA-8C53-958F17555838}" destId="{7A5DEB3D-1E00-4C22-B0A9-1F5303F470C7}" srcOrd="12" destOrd="0" presId="urn:microsoft.com/office/officeart/2005/8/layout/list1"/>
    <dgm:cxn modelId="{4A301AEF-B661-46C4-B80E-010C987F1444}" type="presParOf" srcId="{7A5DEB3D-1E00-4C22-B0A9-1F5303F470C7}" destId="{34CAD116-F3A4-4D66-A00C-21F6E44901B8}" srcOrd="0" destOrd="0" presId="urn:microsoft.com/office/officeart/2005/8/layout/list1"/>
    <dgm:cxn modelId="{7C218C1D-663D-446A-83BC-0629484F0788}" type="presParOf" srcId="{7A5DEB3D-1E00-4C22-B0A9-1F5303F470C7}" destId="{1A6602BB-57CE-407F-AF68-B4B8A6DEB45C}" srcOrd="1" destOrd="0" presId="urn:microsoft.com/office/officeart/2005/8/layout/list1"/>
    <dgm:cxn modelId="{4FEF5E14-EC6E-4C3F-8DD3-326630F295AB}" type="presParOf" srcId="{309CB77A-6B63-49EA-8C53-958F17555838}" destId="{6B12D9D8-C2E8-49BB-9905-EA00AB933ED8}" srcOrd="13" destOrd="0" presId="urn:microsoft.com/office/officeart/2005/8/layout/list1"/>
    <dgm:cxn modelId="{C5AB404C-CBC9-479F-BB80-E4FDF6E43E49}" type="presParOf" srcId="{309CB77A-6B63-49EA-8C53-958F17555838}" destId="{7EA9CCC9-E887-4FB0-9783-5CE9FA1BB9D1}" srcOrd="14" destOrd="0" presId="urn:microsoft.com/office/officeart/2005/8/layout/list1"/>
    <dgm:cxn modelId="{3B4A2DE0-8CD3-41E6-8F3E-F8086FCFCAE1}" type="presParOf" srcId="{309CB77A-6B63-49EA-8C53-958F17555838}" destId="{C3FEBA0A-E915-43C4-8D21-F1B235C14D6A}" srcOrd="15" destOrd="0" presId="urn:microsoft.com/office/officeart/2005/8/layout/list1"/>
    <dgm:cxn modelId="{EEEB530B-E865-44D0-9FEC-B8C1DC2304F9}" type="presParOf" srcId="{309CB77A-6B63-49EA-8C53-958F17555838}" destId="{753500D4-9FD8-400B-B308-43276C9D6D18}" srcOrd="16" destOrd="0" presId="urn:microsoft.com/office/officeart/2005/8/layout/list1"/>
    <dgm:cxn modelId="{CEB5027F-689B-405E-8DA8-024F702B0485}" type="presParOf" srcId="{753500D4-9FD8-400B-B308-43276C9D6D18}" destId="{9AB3A977-2E50-4643-984A-7615A48719A0}" srcOrd="0" destOrd="0" presId="urn:microsoft.com/office/officeart/2005/8/layout/list1"/>
    <dgm:cxn modelId="{00D4598E-F488-4276-828E-28B0768A3874}" type="presParOf" srcId="{753500D4-9FD8-400B-B308-43276C9D6D18}" destId="{D0553C60-76E0-4206-9C55-F3C505BAA4D4}" srcOrd="1" destOrd="0" presId="urn:microsoft.com/office/officeart/2005/8/layout/list1"/>
    <dgm:cxn modelId="{D6DBDD0B-64D3-4A05-A3A5-B4B4FAF230B9}" type="presParOf" srcId="{309CB77A-6B63-49EA-8C53-958F17555838}" destId="{876C77BB-AB99-4A65-B0E8-4B149F0B5B31}" srcOrd="17" destOrd="0" presId="urn:microsoft.com/office/officeart/2005/8/layout/list1"/>
    <dgm:cxn modelId="{A56F4411-0E12-43FB-948D-4E2D39C1DF4D}" type="presParOf" srcId="{309CB77A-6B63-49EA-8C53-958F17555838}" destId="{E252D0F5-1EB2-4B73-B2CC-7CCF356BB6C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2372D-07E6-41C3-AB9B-D8264642525D}" type="doc">
      <dgm:prSet loTypeId="urn:microsoft.com/office/officeart/2005/8/layout/vProcess5" loCatId="process" qsTypeId="urn:microsoft.com/office/officeart/2005/8/quickstyle/3d4" qsCatId="3D" csTypeId="urn:microsoft.com/office/officeart/2005/8/colors/accent0_2" csCatId="mainScheme" phldr="1"/>
      <dgm:spPr/>
      <dgm:t>
        <a:bodyPr/>
        <a:lstStyle/>
        <a:p>
          <a:endParaRPr lang="en-IN"/>
        </a:p>
      </dgm:t>
    </dgm:pt>
    <dgm:pt modelId="{6812F45E-F214-45C6-A79C-BD842EA16AC1}">
      <dgm:prSet phldrT="[Text]" custT="1"/>
      <dgm:spPr>
        <a:solidFill>
          <a:schemeClr val="accent1">
            <a:lumMod val="60000"/>
            <a:lumOff val="40000"/>
          </a:schemeClr>
        </a:solidFill>
      </dgm:spPr>
      <dgm:t>
        <a:bodyPr/>
        <a:lstStyle/>
        <a:p>
          <a:r>
            <a:rPr lang="en-US" sz="1800" dirty="0" smtClean="0">
              <a:latin typeface="Arial" panose="020B0604020202020204" pitchFamily="34" charset="0"/>
              <a:cs typeface="Arial" panose="020B0604020202020204" pitchFamily="34" charset="0"/>
            </a:rPr>
            <a:t>1. In Eclipse, click </a:t>
          </a:r>
          <a:r>
            <a:rPr lang="en-US" sz="1800" b="1" dirty="0" smtClean="0">
              <a:latin typeface="Arial" panose="020B0604020202020204" pitchFamily="34" charset="0"/>
              <a:cs typeface="Arial" panose="020B0604020202020204" pitchFamily="34" charset="0"/>
            </a:rPr>
            <a:t>File &gt; New &gt;</a:t>
          </a:r>
          <a:r>
            <a:rPr lang="en-US" sz="1800" b="1" dirty="0" err="1" smtClean="0">
              <a:latin typeface="Arial" pitchFamily="34" charset="0"/>
            </a:rPr>
            <a:t>JUnit</a:t>
          </a:r>
          <a:r>
            <a:rPr lang="en-US" sz="1800" dirty="0" smtClean="0">
              <a:latin typeface="Arial" pitchFamily="34" charset="0"/>
            </a:rPr>
            <a:t> </a:t>
          </a:r>
          <a:r>
            <a:rPr lang="en-US" sz="1800" b="1" dirty="0" smtClean="0">
              <a:latin typeface="Arial" panose="020B0604020202020204" pitchFamily="34" charset="0"/>
              <a:cs typeface="Arial" panose="020B0604020202020204" pitchFamily="34" charset="0"/>
            </a:rPr>
            <a:t>Test Case</a:t>
          </a:r>
          <a:r>
            <a:rPr lang="en-US" sz="1800" dirty="0" smtClean="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dgm:t>
    </dgm:pt>
    <dgm:pt modelId="{353189D7-DC0C-4153-B31B-74FC88348395}" type="parTrans" cxnId="{D764EDCE-7A40-4700-8057-B01726F427A5}">
      <dgm:prSet/>
      <dgm:spPr/>
      <dgm:t>
        <a:bodyPr/>
        <a:lstStyle/>
        <a:p>
          <a:endParaRPr lang="en-IN" sz="1800">
            <a:latin typeface="Arial" panose="020B0604020202020204" pitchFamily="34" charset="0"/>
            <a:cs typeface="Arial" panose="020B0604020202020204" pitchFamily="34" charset="0"/>
          </a:endParaRPr>
        </a:p>
      </dgm:t>
    </dgm:pt>
    <dgm:pt modelId="{F4F8EE6E-81A6-4EC4-A4A0-10114BAD4994}" type="sibTrans" cxnId="{D764EDCE-7A40-4700-8057-B01726F427A5}">
      <dgm:prSet custT="1"/>
      <dgm:spPr>
        <a:solidFill>
          <a:srgbClr val="00B0F0">
            <a:alpha val="90000"/>
          </a:srgbClr>
        </a:solidFill>
        <a:ln>
          <a:solidFill>
            <a:srgbClr val="0070C0">
              <a:alpha val="90000"/>
            </a:srgbClr>
          </a:solidFill>
        </a:ln>
      </dgm:spPr>
      <dgm:t>
        <a:bodyPr/>
        <a:lstStyle/>
        <a:p>
          <a:endParaRPr lang="en-IN" sz="1800">
            <a:latin typeface="Arial" panose="020B0604020202020204" pitchFamily="34" charset="0"/>
            <a:cs typeface="Arial" panose="020B0604020202020204" pitchFamily="34" charset="0"/>
          </a:endParaRPr>
        </a:p>
      </dgm:t>
    </dgm:pt>
    <dgm:pt modelId="{02D0C629-FCC8-44B4-952D-4DEDECA1916D}">
      <dgm:prSet phldrT="[Text]" custT="1"/>
      <dgm:spPr>
        <a:solidFill>
          <a:schemeClr val="accent1">
            <a:lumMod val="60000"/>
            <a:lumOff val="40000"/>
          </a:schemeClr>
        </a:solidFill>
      </dgm:spPr>
      <dgm:t>
        <a:bodyPr/>
        <a:lstStyle/>
        <a:p>
          <a:r>
            <a:rPr lang="en-US" sz="1800" dirty="0" smtClean="0">
              <a:latin typeface="Arial" panose="020B0604020202020204" pitchFamily="34" charset="0"/>
              <a:cs typeface="Arial" panose="020B0604020202020204" pitchFamily="34" charset="0"/>
            </a:rPr>
            <a:t>2. Select the </a:t>
          </a:r>
          <a:r>
            <a:rPr lang="en-US" sz="1800" b="1" dirty="0" smtClean="0">
              <a:latin typeface="Arial" panose="020B0604020202020204" pitchFamily="34" charset="0"/>
              <a:cs typeface="Arial" panose="020B0604020202020204" pitchFamily="34" charset="0"/>
            </a:rPr>
            <a:t>New JUnit 4 test</a:t>
          </a:r>
          <a:r>
            <a:rPr lang="en-US" sz="1800" dirty="0" smtClean="0">
              <a:latin typeface="Arial" panose="020B0604020202020204" pitchFamily="34" charset="0"/>
              <a:cs typeface="Arial" panose="020B0604020202020204" pitchFamily="34" charset="0"/>
            </a:rPr>
            <a:t> radio button. </a:t>
          </a:r>
          <a:endParaRPr lang="en-IN" sz="1800" dirty="0">
            <a:latin typeface="Arial" panose="020B0604020202020204" pitchFamily="34" charset="0"/>
            <a:cs typeface="Arial" panose="020B0604020202020204" pitchFamily="34" charset="0"/>
          </a:endParaRPr>
        </a:p>
      </dgm:t>
    </dgm:pt>
    <dgm:pt modelId="{FBD47820-6583-4B2C-8C1B-66D48254EA02}" type="parTrans" cxnId="{73897B51-5A05-45F0-80B1-111F5F027D2C}">
      <dgm:prSet/>
      <dgm:spPr/>
      <dgm:t>
        <a:bodyPr/>
        <a:lstStyle/>
        <a:p>
          <a:endParaRPr lang="en-IN" sz="1800">
            <a:latin typeface="Arial" panose="020B0604020202020204" pitchFamily="34" charset="0"/>
            <a:cs typeface="Arial" panose="020B0604020202020204" pitchFamily="34" charset="0"/>
          </a:endParaRPr>
        </a:p>
      </dgm:t>
    </dgm:pt>
    <dgm:pt modelId="{54962AB4-DE46-4133-918F-5DD378E7772B}" type="sibTrans" cxnId="{73897B51-5A05-45F0-80B1-111F5F027D2C}">
      <dgm:prSet custT="1"/>
      <dgm:spPr>
        <a:solidFill>
          <a:srgbClr val="00B0F0">
            <a:alpha val="90000"/>
          </a:srgbClr>
        </a:solidFill>
        <a:ln>
          <a:solidFill>
            <a:srgbClr val="0070C0">
              <a:alpha val="90000"/>
            </a:srgbClr>
          </a:solidFill>
        </a:ln>
      </dgm:spPr>
      <dgm:t>
        <a:bodyPr/>
        <a:lstStyle/>
        <a:p>
          <a:endParaRPr lang="en-IN" sz="1800">
            <a:latin typeface="Arial" panose="020B0604020202020204" pitchFamily="34" charset="0"/>
            <a:cs typeface="Arial" panose="020B0604020202020204" pitchFamily="34" charset="0"/>
          </a:endParaRPr>
        </a:p>
      </dgm:t>
    </dgm:pt>
    <dgm:pt modelId="{0D45EB0F-1CF1-44B3-BDD4-C9B626036599}">
      <dgm:prSet phldrT="[Text]" custT="1"/>
      <dgm:spPr>
        <a:solidFill>
          <a:schemeClr val="accent1">
            <a:lumMod val="60000"/>
            <a:lumOff val="40000"/>
          </a:schemeClr>
        </a:solidFill>
      </dgm:spPr>
      <dgm:t>
        <a:bodyPr/>
        <a:lstStyle/>
        <a:p>
          <a:r>
            <a:rPr lang="en-US" sz="1800" dirty="0" smtClean="0">
              <a:latin typeface="Arial" panose="020B0604020202020204" pitchFamily="34" charset="0"/>
              <a:cs typeface="Arial" panose="020B0604020202020204" pitchFamily="34" charset="0"/>
            </a:rPr>
            <a:t>3. In the </a:t>
          </a:r>
          <a:r>
            <a:rPr lang="en-US" sz="1800" b="1" dirty="0" smtClean="0">
              <a:latin typeface="Arial" panose="020B0604020202020204" pitchFamily="34" charset="0"/>
              <a:cs typeface="Arial" panose="020B0604020202020204" pitchFamily="34" charset="0"/>
            </a:rPr>
            <a:t>Name</a:t>
          </a:r>
          <a:r>
            <a:rPr lang="en-US" sz="1800" dirty="0" smtClean="0">
              <a:latin typeface="Arial" panose="020B0604020202020204" pitchFamily="34" charset="0"/>
              <a:cs typeface="Arial" panose="020B0604020202020204" pitchFamily="34" charset="0"/>
            </a:rPr>
            <a:t> field, type the name of your test       class.</a:t>
          </a:r>
          <a:endParaRPr lang="en-IN" sz="1800" dirty="0">
            <a:latin typeface="Arial" panose="020B0604020202020204" pitchFamily="34" charset="0"/>
            <a:cs typeface="Arial" panose="020B0604020202020204" pitchFamily="34" charset="0"/>
          </a:endParaRPr>
        </a:p>
      </dgm:t>
    </dgm:pt>
    <dgm:pt modelId="{D81A6FB7-252B-4AE1-ACFF-BCCD444CAF1C}" type="parTrans" cxnId="{2E2F2F8F-D51F-43B4-BCE3-8D83282CB689}">
      <dgm:prSet/>
      <dgm:spPr/>
      <dgm:t>
        <a:bodyPr/>
        <a:lstStyle/>
        <a:p>
          <a:endParaRPr lang="en-IN" sz="1800">
            <a:latin typeface="Arial" panose="020B0604020202020204" pitchFamily="34" charset="0"/>
            <a:cs typeface="Arial" panose="020B0604020202020204" pitchFamily="34" charset="0"/>
          </a:endParaRPr>
        </a:p>
      </dgm:t>
    </dgm:pt>
    <dgm:pt modelId="{B9734626-4EF5-4B7A-BD39-B61FBA7D96D0}" type="sibTrans" cxnId="{2E2F2F8F-D51F-43B4-BCE3-8D83282CB689}">
      <dgm:prSet custT="1"/>
      <dgm:spPr>
        <a:solidFill>
          <a:srgbClr val="00B0F0">
            <a:alpha val="90000"/>
          </a:srgbClr>
        </a:solidFill>
        <a:ln>
          <a:solidFill>
            <a:srgbClr val="0070C0">
              <a:alpha val="90000"/>
            </a:srgbClr>
          </a:solidFill>
        </a:ln>
      </dgm:spPr>
      <dgm:t>
        <a:bodyPr/>
        <a:lstStyle/>
        <a:p>
          <a:endParaRPr lang="en-IN" sz="1800">
            <a:latin typeface="Arial" panose="020B0604020202020204" pitchFamily="34" charset="0"/>
            <a:cs typeface="Arial" panose="020B0604020202020204" pitchFamily="34" charset="0"/>
          </a:endParaRPr>
        </a:p>
      </dgm:t>
    </dgm:pt>
    <dgm:pt modelId="{EB687F0C-0245-419B-A773-DCFE405033CC}">
      <dgm:prSet phldrT="[Text]" custT="1"/>
      <dgm:spPr>
        <a:solidFill>
          <a:schemeClr val="accent1">
            <a:lumMod val="60000"/>
            <a:lumOff val="40000"/>
          </a:schemeClr>
        </a:solidFill>
      </dgm:spPr>
      <dgm:t>
        <a:bodyPr/>
        <a:lstStyle/>
        <a:p>
          <a:r>
            <a:rPr lang="en-US" sz="1800" dirty="0" smtClean="0">
              <a:latin typeface="Arial" panose="020B0604020202020204" pitchFamily="34" charset="0"/>
              <a:cs typeface="Arial" panose="020B0604020202020204" pitchFamily="34" charset="0"/>
            </a:rPr>
            <a:t>4. Click </a:t>
          </a:r>
          <a:r>
            <a:rPr lang="en-US" sz="1800" b="1" dirty="0" smtClean="0">
              <a:latin typeface="Arial" panose="020B0604020202020204" pitchFamily="34" charset="0"/>
              <a:cs typeface="Arial" panose="020B0604020202020204" pitchFamily="34" charset="0"/>
            </a:rPr>
            <a:t>Finish</a:t>
          </a:r>
          <a:r>
            <a:rPr lang="en-US" sz="1800" dirty="0" smtClean="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dgm:t>
    </dgm:pt>
    <dgm:pt modelId="{821800A7-0A34-4A46-8430-CB106DD12370}" type="parTrans" cxnId="{D7257C14-D34A-45DC-BFBD-9B6FD3657CF4}">
      <dgm:prSet/>
      <dgm:spPr/>
      <dgm:t>
        <a:bodyPr/>
        <a:lstStyle/>
        <a:p>
          <a:endParaRPr lang="en-IN" sz="1800">
            <a:latin typeface="Arial" panose="020B0604020202020204" pitchFamily="34" charset="0"/>
            <a:cs typeface="Arial" panose="020B0604020202020204" pitchFamily="34" charset="0"/>
          </a:endParaRPr>
        </a:p>
      </dgm:t>
    </dgm:pt>
    <dgm:pt modelId="{0E17F77B-5BE7-427F-A966-0B230ED6A8ED}" type="sibTrans" cxnId="{D7257C14-D34A-45DC-BFBD-9B6FD3657CF4}">
      <dgm:prSet/>
      <dgm:spPr/>
      <dgm:t>
        <a:bodyPr/>
        <a:lstStyle/>
        <a:p>
          <a:endParaRPr lang="en-IN" sz="1800">
            <a:latin typeface="Arial" panose="020B0604020202020204" pitchFamily="34" charset="0"/>
            <a:cs typeface="Arial" panose="020B0604020202020204" pitchFamily="34" charset="0"/>
          </a:endParaRPr>
        </a:p>
      </dgm:t>
    </dgm:pt>
    <dgm:pt modelId="{488146BE-730D-4429-8604-E1A6DD003EDB}" type="pres">
      <dgm:prSet presAssocID="{6CE2372D-07E6-41C3-AB9B-D8264642525D}" presName="outerComposite" presStyleCnt="0">
        <dgm:presLayoutVars>
          <dgm:chMax val="5"/>
          <dgm:dir/>
          <dgm:resizeHandles val="exact"/>
        </dgm:presLayoutVars>
      </dgm:prSet>
      <dgm:spPr/>
      <dgm:t>
        <a:bodyPr/>
        <a:lstStyle/>
        <a:p>
          <a:endParaRPr lang="en-IN"/>
        </a:p>
      </dgm:t>
    </dgm:pt>
    <dgm:pt modelId="{F582BC6F-C6B7-4883-B2BB-26389F75CACD}" type="pres">
      <dgm:prSet presAssocID="{6CE2372D-07E6-41C3-AB9B-D8264642525D}" presName="dummyMaxCanvas" presStyleCnt="0">
        <dgm:presLayoutVars/>
      </dgm:prSet>
      <dgm:spPr/>
    </dgm:pt>
    <dgm:pt modelId="{C98C8CF2-4C99-4C5B-B3E4-93A703D532D1}" type="pres">
      <dgm:prSet presAssocID="{6CE2372D-07E6-41C3-AB9B-D8264642525D}" presName="FourNodes_1" presStyleLbl="node1" presStyleIdx="0" presStyleCnt="4" custScaleY="121729">
        <dgm:presLayoutVars>
          <dgm:bulletEnabled val="1"/>
        </dgm:presLayoutVars>
      </dgm:prSet>
      <dgm:spPr/>
      <dgm:t>
        <a:bodyPr/>
        <a:lstStyle/>
        <a:p>
          <a:endParaRPr lang="en-IN"/>
        </a:p>
      </dgm:t>
    </dgm:pt>
    <dgm:pt modelId="{4B905C80-0875-4442-BA0C-989A337AE6FC}" type="pres">
      <dgm:prSet presAssocID="{6CE2372D-07E6-41C3-AB9B-D8264642525D}" presName="FourNodes_2" presStyleLbl="node1" presStyleIdx="1" presStyleCnt="4">
        <dgm:presLayoutVars>
          <dgm:bulletEnabled val="1"/>
        </dgm:presLayoutVars>
      </dgm:prSet>
      <dgm:spPr/>
      <dgm:t>
        <a:bodyPr/>
        <a:lstStyle/>
        <a:p>
          <a:endParaRPr lang="en-IN"/>
        </a:p>
      </dgm:t>
    </dgm:pt>
    <dgm:pt modelId="{A5BC29F1-1099-42AE-AEBD-801A8E3E3048}" type="pres">
      <dgm:prSet presAssocID="{6CE2372D-07E6-41C3-AB9B-D8264642525D}" presName="FourNodes_3" presStyleLbl="node1" presStyleIdx="2" presStyleCnt="4">
        <dgm:presLayoutVars>
          <dgm:bulletEnabled val="1"/>
        </dgm:presLayoutVars>
      </dgm:prSet>
      <dgm:spPr/>
      <dgm:t>
        <a:bodyPr/>
        <a:lstStyle/>
        <a:p>
          <a:endParaRPr lang="en-IN"/>
        </a:p>
      </dgm:t>
    </dgm:pt>
    <dgm:pt modelId="{8EF7F9C0-DC77-409A-A510-7D915FB6A8D6}" type="pres">
      <dgm:prSet presAssocID="{6CE2372D-07E6-41C3-AB9B-D8264642525D}" presName="FourNodes_4" presStyleLbl="node1" presStyleIdx="3" presStyleCnt="4">
        <dgm:presLayoutVars>
          <dgm:bulletEnabled val="1"/>
        </dgm:presLayoutVars>
      </dgm:prSet>
      <dgm:spPr/>
      <dgm:t>
        <a:bodyPr/>
        <a:lstStyle/>
        <a:p>
          <a:endParaRPr lang="en-IN"/>
        </a:p>
      </dgm:t>
    </dgm:pt>
    <dgm:pt modelId="{79201073-55BE-4EDC-95EF-75B3E2B74308}" type="pres">
      <dgm:prSet presAssocID="{6CE2372D-07E6-41C3-AB9B-D8264642525D}" presName="FourConn_1-2" presStyleLbl="fgAccFollowNode1" presStyleIdx="0" presStyleCnt="3">
        <dgm:presLayoutVars>
          <dgm:bulletEnabled val="1"/>
        </dgm:presLayoutVars>
      </dgm:prSet>
      <dgm:spPr/>
      <dgm:t>
        <a:bodyPr/>
        <a:lstStyle/>
        <a:p>
          <a:endParaRPr lang="en-IN"/>
        </a:p>
      </dgm:t>
    </dgm:pt>
    <dgm:pt modelId="{412A4F5E-FCFD-4C11-88EF-097D1DB12FFE}" type="pres">
      <dgm:prSet presAssocID="{6CE2372D-07E6-41C3-AB9B-D8264642525D}" presName="FourConn_2-3" presStyleLbl="fgAccFollowNode1" presStyleIdx="1" presStyleCnt="3">
        <dgm:presLayoutVars>
          <dgm:bulletEnabled val="1"/>
        </dgm:presLayoutVars>
      </dgm:prSet>
      <dgm:spPr/>
      <dgm:t>
        <a:bodyPr/>
        <a:lstStyle/>
        <a:p>
          <a:endParaRPr lang="en-IN"/>
        </a:p>
      </dgm:t>
    </dgm:pt>
    <dgm:pt modelId="{BE3D0B4B-B1CA-40BC-8F26-F86B2420D640}" type="pres">
      <dgm:prSet presAssocID="{6CE2372D-07E6-41C3-AB9B-D8264642525D}" presName="FourConn_3-4" presStyleLbl="fgAccFollowNode1" presStyleIdx="2" presStyleCnt="3">
        <dgm:presLayoutVars>
          <dgm:bulletEnabled val="1"/>
        </dgm:presLayoutVars>
      </dgm:prSet>
      <dgm:spPr/>
      <dgm:t>
        <a:bodyPr/>
        <a:lstStyle/>
        <a:p>
          <a:endParaRPr lang="en-IN"/>
        </a:p>
      </dgm:t>
    </dgm:pt>
    <dgm:pt modelId="{E6D51A76-8609-4697-86F3-DF65F2E3F000}" type="pres">
      <dgm:prSet presAssocID="{6CE2372D-07E6-41C3-AB9B-D8264642525D}" presName="FourNodes_1_text" presStyleLbl="node1" presStyleIdx="3" presStyleCnt="4">
        <dgm:presLayoutVars>
          <dgm:bulletEnabled val="1"/>
        </dgm:presLayoutVars>
      </dgm:prSet>
      <dgm:spPr/>
      <dgm:t>
        <a:bodyPr/>
        <a:lstStyle/>
        <a:p>
          <a:endParaRPr lang="en-IN"/>
        </a:p>
      </dgm:t>
    </dgm:pt>
    <dgm:pt modelId="{378CFF44-78D3-4E75-9F2C-1C53DBF92DEB}" type="pres">
      <dgm:prSet presAssocID="{6CE2372D-07E6-41C3-AB9B-D8264642525D}" presName="FourNodes_2_text" presStyleLbl="node1" presStyleIdx="3" presStyleCnt="4">
        <dgm:presLayoutVars>
          <dgm:bulletEnabled val="1"/>
        </dgm:presLayoutVars>
      </dgm:prSet>
      <dgm:spPr/>
      <dgm:t>
        <a:bodyPr/>
        <a:lstStyle/>
        <a:p>
          <a:endParaRPr lang="en-IN"/>
        </a:p>
      </dgm:t>
    </dgm:pt>
    <dgm:pt modelId="{FC1024ED-34BC-4BAD-85DF-D684C703CE6A}" type="pres">
      <dgm:prSet presAssocID="{6CE2372D-07E6-41C3-AB9B-D8264642525D}" presName="FourNodes_3_text" presStyleLbl="node1" presStyleIdx="3" presStyleCnt="4">
        <dgm:presLayoutVars>
          <dgm:bulletEnabled val="1"/>
        </dgm:presLayoutVars>
      </dgm:prSet>
      <dgm:spPr/>
      <dgm:t>
        <a:bodyPr/>
        <a:lstStyle/>
        <a:p>
          <a:endParaRPr lang="en-IN"/>
        </a:p>
      </dgm:t>
    </dgm:pt>
    <dgm:pt modelId="{50992278-EA6A-4FEA-AE3A-C07AECE33867}" type="pres">
      <dgm:prSet presAssocID="{6CE2372D-07E6-41C3-AB9B-D8264642525D}" presName="FourNodes_4_text" presStyleLbl="node1" presStyleIdx="3" presStyleCnt="4">
        <dgm:presLayoutVars>
          <dgm:bulletEnabled val="1"/>
        </dgm:presLayoutVars>
      </dgm:prSet>
      <dgm:spPr/>
      <dgm:t>
        <a:bodyPr/>
        <a:lstStyle/>
        <a:p>
          <a:endParaRPr lang="en-IN"/>
        </a:p>
      </dgm:t>
    </dgm:pt>
  </dgm:ptLst>
  <dgm:cxnLst>
    <dgm:cxn modelId="{4B4209E1-0AF6-4487-BA86-175DF1A47ED7}" type="presOf" srcId="{54962AB4-DE46-4133-918F-5DD378E7772B}" destId="{412A4F5E-FCFD-4C11-88EF-097D1DB12FFE}" srcOrd="0" destOrd="0" presId="urn:microsoft.com/office/officeart/2005/8/layout/vProcess5"/>
    <dgm:cxn modelId="{B486D9B4-DAF7-48F8-8FAF-0A4B2062E8C7}" type="presOf" srcId="{6CE2372D-07E6-41C3-AB9B-D8264642525D}" destId="{488146BE-730D-4429-8604-E1A6DD003EDB}" srcOrd="0" destOrd="0" presId="urn:microsoft.com/office/officeart/2005/8/layout/vProcess5"/>
    <dgm:cxn modelId="{D764EDCE-7A40-4700-8057-B01726F427A5}" srcId="{6CE2372D-07E6-41C3-AB9B-D8264642525D}" destId="{6812F45E-F214-45C6-A79C-BD842EA16AC1}" srcOrd="0" destOrd="0" parTransId="{353189D7-DC0C-4153-B31B-74FC88348395}" sibTransId="{F4F8EE6E-81A6-4EC4-A4A0-10114BAD4994}"/>
    <dgm:cxn modelId="{D7257C14-D34A-45DC-BFBD-9B6FD3657CF4}" srcId="{6CE2372D-07E6-41C3-AB9B-D8264642525D}" destId="{EB687F0C-0245-419B-A773-DCFE405033CC}" srcOrd="3" destOrd="0" parTransId="{821800A7-0A34-4A46-8430-CB106DD12370}" sibTransId="{0E17F77B-5BE7-427F-A966-0B230ED6A8ED}"/>
    <dgm:cxn modelId="{A2C4343F-C60F-4190-B97F-EB27C613B449}" type="presOf" srcId="{6812F45E-F214-45C6-A79C-BD842EA16AC1}" destId="{E6D51A76-8609-4697-86F3-DF65F2E3F000}" srcOrd="1" destOrd="0" presId="urn:microsoft.com/office/officeart/2005/8/layout/vProcess5"/>
    <dgm:cxn modelId="{9DB02BAC-8551-469D-83A6-BCD9869DEE93}" type="presOf" srcId="{02D0C629-FCC8-44B4-952D-4DEDECA1916D}" destId="{378CFF44-78D3-4E75-9F2C-1C53DBF92DEB}" srcOrd="1" destOrd="0" presId="urn:microsoft.com/office/officeart/2005/8/layout/vProcess5"/>
    <dgm:cxn modelId="{ADBAD888-EDCF-46D8-B624-F570A103B42E}" type="presOf" srcId="{6812F45E-F214-45C6-A79C-BD842EA16AC1}" destId="{C98C8CF2-4C99-4C5B-B3E4-93A703D532D1}" srcOrd="0" destOrd="0" presId="urn:microsoft.com/office/officeart/2005/8/layout/vProcess5"/>
    <dgm:cxn modelId="{9DA648EE-E8B5-4A6D-A64D-3D946655CE30}" type="presOf" srcId="{B9734626-4EF5-4B7A-BD39-B61FBA7D96D0}" destId="{BE3D0B4B-B1CA-40BC-8F26-F86B2420D640}" srcOrd="0" destOrd="0" presId="urn:microsoft.com/office/officeart/2005/8/layout/vProcess5"/>
    <dgm:cxn modelId="{B5506DF8-A140-467A-9F57-ADB2F8A40E04}" type="presOf" srcId="{F4F8EE6E-81A6-4EC4-A4A0-10114BAD4994}" destId="{79201073-55BE-4EDC-95EF-75B3E2B74308}" srcOrd="0" destOrd="0" presId="urn:microsoft.com/office/officeart/2005/8/layout/vProcess5"/>
    <dgm:cxn modelId="{73897B51-5A05-45F0-80B1-111F5F027D2C}" srcId="{6CE2372D-07E6-41C3-AB9B-D8264642525D}" destId="{02D0C629-FCC8-44B4-952D-4DEDECA1916D}" srcOrd="1" destOrd="0" parTransId="{FBD47820-6583-4B2C-8C1B-66D48254EA02}" sibTransId="{54962AB4-DE46-4133-918F-5DD378E7772B}"/>
    <dgm:cxn modelId="{5BC0DB22-F88C-4DA0-9732-85FF98C905D2}" type="presOf" srcId="{EB687F0C-0245-419B-A773-DCFE405033CC}" destId="{50992278-EA6A-4FEA-AE3A-C07AECE33867}" srcOrd="1" destOrd="0" presId="urn:microsoft.com/office/officeart/2005/8/layout/vProcess5"/>
    <dgm:cxn modelId="{A93504B8-A6A1-4499-8487-907E983C1F9E}" type="presOf" srcId="{02D0C629-FCC8-44B4-952D-4DEDECA1916D}" destId="{4B905C80-0875-4442-BA0C-989A337AE6FC}" srcOrd="0" destOrd="0" presId="urn:microsoft.com/office/officeart/2005/8/layout/vProcess5"/>
    <dgm:cxn modelId="{763586AB-E481-4E99-843A-F80BADE64481}" type="presOf" srcId="{0D45EB0F-1CF1-44B3-BDD4-C9B626036599}" destId="{FC1024ED-34BC-4BAD-85DF-D684C703CE6A}" srcOrd="1" destOrd="0" presId="urn:microsoft.com/office/officeart/2005/8/layout/vProcess5"/>
    <dgm:cxn modelId="{C6689CE1-FB2C-4295-8929-0A88DE735254}" type="presOf" srcId="{EB687F0C-0245-419B-A773-DCFE405033CC}" destId="{8EF7F9C0-DC77-409A-A510-7D915FB6A8D6}" srcOrd="0" destOrd="0" presId="urn:microsoft.com/office/officeart/2005/8/layout/vProcess5"/>
    <dgm:cxn modelId="{4D616320-5C0C-4687-ACE0-A891FE4A6D0A}" type="presOf" srcId="{0D45EB0F-1CF1-44B3-BDD4-C9B626036599}" destId="{A5BC29F1-1099-42AE-AEBD-801A8E3E3048}" srcOrd="0" destOrd="0" presId="urn:microsoft.com/office/officeart/2005/8/layout/vProcess5"/>
    <dgm:cxn modelId="{2E2F2F8F-D51F-43B4-BCE3-8D83282CB689}" srcId="{6CE2372D-07E6-41C3-AB9B-D8264642525D}" destId="{0D45EB0F-1CF1-44B3-BDD4-C9B626036599}" srcOrd="2" destOrd="0" parTransId="{D81A6FB7-252B-4AE1-ACFF-BCCD444CAF1C}" sibTransId="{B9734626-4EF5-4B7A-BD39-B61FBA7D96D0}"/>
    <dgm:cxn modelId="{F5375372-449E-4C7A-B1C3-5BBBDD548C7C}" type="presParOf" srcId="{488146BE-730D-4429-8604-E1A6DD003EDB}" destId="{F582BC6F-C6B7-4883-B2BB-26389F75CACD}" srcOrd="0" destOrd="0" presId="urn:microsoft.com/office/officeart/2005/8/layout/vProcess5"/>
    <dgm:cxn modelId="{D76AA65A-61EB-497F-BB79-BD147358AB16}" type="presParOf" srcId="{488146BE-730D-4429-8604-E1A6DD003EDB}" destId="{C98C8CF2-4C99-4C5B-B3E4-93A703D532D1}" srcOrd="1" destOrd="0" presId="urn:microsoft.com/office/officeart/2005/8/layout/vProcess5"/>
    <dgm:cxn modelId="{F1CDB08E-E8CD-40F4-BA62-F1B739A0B7A1}" type="presParOf" srcId="{488146BE-730D-4429-8604-E1A6DD003EDB}" destId="{4B905C80-0875-4442-BA0C-989A337AE6FC}" srcOrd="2" destOrd="0" presId="urn:microsoft.com/office/officeart/2005/8/layout/vProcess5"/>
    <dgm:cxn modelId="{9970EED3-4F4D-40E4-A019-E30704C826A4}" type="presParOf" srcId="{488146BE-730D-4429-8604-E1A6DD003EDB}" destId="{A5BC29F1-1099-42AE-AEBD-801A8E3E3048}" srcOrd="3" destOrd="0" presId="urn:microsoft.com/office/officeart/2005/8/layout/vProcess5"/>
    <dgm:cxn modelId="{5C872981-99A9-4E03-99E8-A07CFF6196A3}" type="presParOf" srcId="{488146BE-730D-4429-8604-E1A6DD003EDB}" destId="{8EF7F9C0-DC77-409A-A510-7D915FB6A8D6}" srcOrd="4" destOrd="0" presId="urn:microsoft.com/office/officeart/2005/8/layout/vProcess5"/>
    <dgm:cxn modelId="{C02B2A6E-059F-4629-8D2B-64D1160E0417}" type="presParOf" srcId="{488146BE-730D-4429-8604-E1A6DD003EDB}" destId="{79201073-55BE-4EDC-95EF-75B3E2B74308}" srcOrd="5" destOrd="0" presId="urn:microsoft.com/office/officeart/2005/8/layout/vProcess5"/>
    <dgm:cxn modelId="{CFA03B28-8198-48B9-A2FF-863A32130F73}" type="presParOf" srcId="{488146BE-730D-4429-8604-E1A6DD003EDB}" destId="{412A4F5E-FCFD-4C11-88EF-097D1DB12FFE}" srcOrd="6" destOrd="0" presId="urn:microsoft.com/office/officeart/2005/8/layout/vProcess5"/>
    <dgm:cxn modelId="{C5FC561F-C018-478D-8969-7C4F9D4F03BA}" type="presParOf" srcId="{488146BE-730D-4429-8604-E1A6DD003EDB}" destId="{BE3D0B4B-B1CA-40BC-8F26-F86B2420D640}" srcOrd="7" destOrd="0" presId="urn:microsoft.com/office/officeart/2005/8/layout/vProcess5"/>
    <dgm:cxn modelId="{EDE7BECF-2FCE-4DDF-B690-92A947C236BE}" type="presParOf" srcId="{488146BE-730D-4429-8604-E1A6DD003EDB}" destId="{E6D51A76-8609-4697-86F3-DF65F2E3F000}" srcOrd="8" destOrd="0" presId="urn:microsoft.com/office/officeart/2005/8/layout/vProcess5"/>
    <dgm:cxn modelId="{6ECC50D3-E70B-4187-8A52-9F3F8E90E56A}" type="presParOf" srcId="{488146BE-730D-4429-8604-E1A6DD003EDB}" destId="{378CFF44-78D3-4E75-9F2C-1C53DBF92DEB}" srcOrd="9" destOrd="0" presId="urn:microsoft.com/office/officeart/2005/8/layout/vProcess5"/>
    <dgm:cxn modelId="{31A31787-BB3B-4441-9CDE-23CA103DEA1D}" type="presParOf" srcId="{488146BE-730D-4429-8604-E1A6DD003EDB}" destId="{FC1024ED-34BC-4BAD-85DF-D684C703CE6A}" srcOrd="10" destOrd="0" presId="urn:microsoft.com/office/officeart/2005/8/layout/vProcess5"/>
    <dgm:cxn modelId="{D1C50451-BA4A-45C7-9B83-B620EDEB4CC2}" type="presParOf" srcId="{488146BE-730D-4429-8604-E1A6DD003EDB}" destId="{50992278-EA6A-4FEA-AE3A-C07AECE3386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E2372D-07E6-41C3-AB9B-D8264642525D}"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IN"/>
        </a:p>
      </dgm:t>
    </dgm:pt>
    <dgm:pt modelId="{6812F45E-F214-45C6-A79C-BD842EA16AC1}">
      <dgm:prSet phldrT="[Text]" custT="1"/>
      <dgm:spPr/>
      <dgm:t>
        <a:bodyPr/>
        <a:lstStyle/>
        <a:p>
          <a:r>
            <a:rPr lang="en-US" sz="1600" dirty="0" smtClean="0">
              <a:latin typeface="Arial" panose="020B0604020202020204" pitchFamily="34" charset="0"/>
              <a:cs typeface="Arial" panose="020B0604020202020204" pitchFamily="34" charset="0"/>
            </a:rPr>
            <a:t>1. </a:t>
          </a:r>
          <a:r>
            <a:rPr lang="en-IN" altLang="en-US" sz="1600" dirty="0" smtClean="0">
              <a:latin typeface="Arial" charset="0"/>
            </a:rPr>
            <a:t>Create a Java class </a:t>
          </a:r>
          <a:r>
            <a:rPr lang="en-IN" altLang="en-US" sz="1800" dirty="0" smtClean="0">
              <a:latin typeface="Courier New" panose="02070309020205020404" pitchFamily="49" charset="0"/>
              <a:cs typeface="Courier New" panose="02070309020205020404" pitchFamily="49" charset="0"/>
            </a:rPr>
            <a:t>Account.java</a:t>
          </a:r>
          <a:r>
            <a:rPr lang="en-IN" altLang="en-US" sz="1600" dirty="0" smtClean="0">
              <a:latin typeface="Arial" charset="0"/>
            </a:rPr>
            <a:t> that defines these functions for a bank account—money transfer, money withdrawal, and money deposit in an account</a:t>
          </a:r>
        </a:p>
      </dgm:t>
    </dgm:pt>
    <dgm:pt modelId="{353189D7-DC0C-4153-B31B-74FC88348395}" type="parTrans" cxnId="{D764EDCE-7A40-4700-8057-B01726F427A5}">
      <dgm:prSet/>
      <dgm:spPr/>
      <dgm:t>
        <a:bodyPr/>
        <a:lstStyle/>
        <a:p>
          <a:endParaRPr lang="en-IN" sz="1800">
            <a:latin typeface="Arial" panose="020B0604020202020204" pitchFamily="34" charset="0"/>
            <a:cs typeface="Arial" panose="020B0604020202020204" pitchFamily="34" charset="0"/>
          </a:endParaRPr>
        </a:p>
      </dgm:t>
    </dgm:pt>
    <dgm:pt modelId="{F4F8EE6E-81A6-4EC4-A4A0-10114BAD4994}" type="sibTrans" cxnId="{D764EDCE-7A40-4700-8057-B01726F427A5}">
      <dgm:prSet custT="1"/>
      <dgm:spPr>
        <a:solidFill>
          <a:schemeClr val="bg2">
            <a:lumMod val="50000"/>
            <a:alpha val="90000"/>
          </a:schemeClr>
        </a:solidFill>
      </dgm:spPr>
      <dgm:t>
        <a:bodyPr/>
        <a:lstStyle/>
        <a:p>
          <a:endParaRPr lang="en-IN" sz="1800">
            <a:latin typeface="Arial" panose="020B0604020202020204" pitchFamily="34" charset="0"/>
            <a:cs typeface="Arial" panose="020B0604020202020204" pitchFamily="34" charset="0"/>
          </a:endParaRPr>
        </a:p>
      </dgm:t>
    </dgm:pt>
    <dgm:pt modelId="{02D0C629-FCC8-44B4-952D-4DEDECA1916D}">
      <dgm:prSet phldrT="[Text]" custT="1"/>
      <dgm:spPr/>
      <dgm:t>
        <a:bodyPr/>
        <a:lstStyle/>
        <a:p>
          <a:r>
            <a:rPr lang="en-US" sz="1600" dirty="0" smtClean="0">
              <a:latin typeface="Arial" panose="020B0604020202020204" pitchFamily="34" charset="0"/>
              <a:cs typeface="Arial" panose="020B0604020202020204" pitchFamily="34" charset="0"/>
            </a:rPr>
            <a:t>2. </a:t>
          </a:r>
          <a:r>
            <a:rPr lang="en-IN" altLang="en-US" sz="1600" dirty="0" smtClean="0">
              <a:latin typeface="Arial" charset="0"/>
            </a:rPr>
            <a:t>Create test case classes by annotating a class with </a:t>
          </a:r>
          <a:r>
            <a:rPr lang="en-IN" altLang="en-US" sz="1600" dirty="0" smtClean="0">
              <a:latin typeface="Courier New" panose="02070309020205020404" pitchFamily="49" charset="0"/>
              <a:cs typeface="Courier New" panose="02070309020205020404" pitchFamily="49" charset="0"/>
            </a:rPr>
            <a:t>@</a:t>
          </a:r>
          <a:r>
            <a:rPr lang="en-IN" altLang="en-US" sz="1600" dirty="0" err="1" smtClean="0">
              <a:latin typeface="Courier New" panose="02070309020205020404" pitchFamily="49" charset="0"/>
              <a:cs typeface="Courier New" panose="02070309020205020404" pitchFamily="49" charset="0"/>
            </a:rPr>
            <a:t>RunWith</a:t>
          </a:r>
          <a:r>
            <a:rPr lang="en-IN" altLang="en-US" sz="1600" dirty="0" smtClean="0">
              <a:latin typeface="Courier New" panose="02070309020205020404" pitchFamily="49" charset="0"/>
              <a:cs typeface="Courier New" panose="02070309020205020404" pitchFamily="49" charset="0"/>
            </a:rPr>
            <a:t>(</a:t>
          </a:r>
          <a:r>
            <a:rPr lang="en-IN" altLang="en-US" sz="1600" dirty="0" err="1" smtClean="0">
              <a:latin typeface="Courier New" panose="02070309020205020404" pitchFamily="49" charset="0"/>
              <a:cs typeface="Courier New" panose="02070309020205020404" pitchFamily="49" charset="0"/>
            </a:rPr>
            <a:t>Suite.class</a:t>
          </a:r>
          <a:r>
            <a:rPr lang="en-IN" altLang="en-US" sz="1600" dirty="0" smtClean="0">
              <a:latin typeface="Courier New" panose="02070309020205020404" pitchFamily="49" charset="0"/>
              <a:cs typeface="Courier New" panose="02070309020205020404" pitchFamily="49" charset="0"/>
            </a:rPr>
            <a:t>)</a:t>
          </a:r>
          <a:r>
            <a:rPr lang="en-IN" altLang="en-US" sz="1600" dirty="0" smtClean="0">
              <a:latin typeface="Arial" charset="0"/>
            </a:rPr>
            <a:t>.</a:t>
          </a:r>
          <a:endParaRPr lang="en-IN" sz="1600" dirty="0">
            <a:latin typeface="Arial" panose="020B0604020202020204" pitchFamily="34" charset="0"/>
            <a:cs typeface="Arial" panose="020B0604020202020204" pitchFamily="34" charset="0"/>
          </a:endParaRPr>
        </a:p>
      </dgm:t>
    </dgm:pt>
    <dgm:pt modelId="{FBD47820-6583-4B2C-8C1B-66D48254EA02}" type="parTrans" cxnId="{73897B51-5A05-45F0-80B1-111F5F027D2C}">
      <dgm:prSet/>
      <dgm:spPr/>
      <dgm:t>
        <a:bodyPr/>
        <a:lstStyle/>
        <a:p>
          <a:endParaRPr lang="en-IN" sz="1800">
            <a:latin typeface="Arial" panose="020B0604020202020204" pitchFamily="34" charset="0"/>
            <a:cs typeface="Arial" panose="020B0604020202020204" pitchFamily="34" charset="0"/>
          </a:endParaRPr>
        </a:p>
      </dgm:t>
    </dgm:pt>
    <dgm:pt modelId="{54962AB4-DE46-4133-918F-5DD378E7772B}" type="sibTrans" cxnId="{73897B51-5A05-45F0-80B1-111F5F027D2C}">
      <dgm:prSet custT="1"/>
      <dgm:spPr>
        <a:solidFill>
          <a:schemeClr val="bg2">
            <a:lumMod val="50000"/>
            <a:alpha val="90000"/>
          </a:schemeClr>
        </a:solidFill>
      </dgm:spPr>
      <dgm:t>
        <a:bodyPr/>
        <a:lstStyle/>
        <a:p>
          <a:endParaRPr lang="en-IN" sz="1800">
            <a:latin typeface="Arial" panose="020B0604020202020204" pitchFamily="34" charset="0"/>
            <a:cs typeface="Arial" panose="020B0604020202020204" pitchFamily="34" charset="0"/>
          </a:endParaRPr>
        </a:p>
      </dgm:t>
    </dgm:pt>
    <dgm:pt modelId="{0D45EB0F-1CF1-44B3-BDD4-C9B626036599}">
      <dgm:prSet phldrT="[Text]" custT="1"/>
      <dgm:spPr/>
      <dgm:t>
        <a:bodyPr/>
        <a:lstStyle/>
        <a:p>
          <a:r>
            <a:rPr lang="en-US" sz="1600" dirty="0" smtClean="0">
              <a:latin typeface="Arial" panose="020B0604020202020204" pitchFamily="34" charset="0"/>
              <a:cs typeface="Arial" panose="020B0604020202020204" pitchFamily="34" charset="0"/>
            </a:rPr>
            <a:t>3. </a:t>
          </a:r>
          <a:r>
            <a:rPr lang="en-IN" altLang="en-US" sz="1600" dirty="0" smtClean="0">
              <a:latin typeface="Arial" charset="0"/>
            </a:rPr>
            <a:t>Create a test suite that contains the test classes</a:t>
          </a:r>
          <a:r>
            <a:rPr lang="en-IN" altLang="en-US" sz="1600" dirty="0" smtClean="0">
              <a:latin typeface="Courier New" panose="02070309020205020404" pitchFamily="49" charset="0"/>
              <a:cs typeface="Courier New" panose="02070309020205020404" pitchFamily="49" charset="0"/>
            </a:rPr>
            <a:t> </a:t>
          </a:r>
          <a:r>
            <a:rPr lang="en-IN" altLang="en-US" sz="1600" dirty="0" err="1" smtClean="0">
              <a:latin typeface="Courier New" panose="02070309020205020404" pitchFamily="49" charset="0"/>
              <a:cs typeface="Courier New" panose="02070309020205020404" pitchFamily="49" charset="0"/>
            </a:rPr>
            <a:t>SavingsAccountTest</a:t>
          </a:r>
          <a:r>
            <a:rPr lang="en-IN" altLang="en-US" sz="1600" dirty="0" smtClean="0">
              <a:latin typeface="Courier New" panose="02070309020205020404" pitchFamily="49" charset="0"/>
              <a:cs typeface="Courier New" panose="02070309020205020404" pitchFamily="49" charset="0"/>
            </a:rPr>
            <a:t> </a:t>
          </a:r>
          <a:r>
            <a:rPr lang="en-IN" altLang="en-US" sz="1600" dirty="0" smtClean="0">
              <a:latin typeface="Arial" charset="0"/>
            </a:rPr>
            <a:t>and </a:t>
          </a:r>
          <a:r>
            <a:rPr lang="en-IN" altLang="en-US" sz="1600" dirty="0" err="1" smtClean="0">
              <a:latin typeface="Courier New" panose="02070309020205020404" pitchFamily="49" charset="0"/>
              <a:cs typeface="Courier New" panose="02070309020205020404" pitchFamily="49" charset="0"/>
            </a:rPr>
            <a:t>AccountTest</a:t>
          </a:r>
          <a:r>
            <a:rPr lang="en-IN" altLang="en-US" sz="1600" dirty="0" smtClean="0">
              <a:latin typeface="Arial" charset="0"/>
            </a:rPr>
            <a:t>.</a:t>
          </a:r>
          <a:endParaRPr lang="en-IN" sz="1600" dirty="0">
            <a:latin typeface="Arial" panose="020B0604020202020204" pitchFamily="34" charset="0"/>
            <a:cs typeface="Arial" panose="020B0604020202020204" pitchFamily="34" charset="0"/>
          </a:endParaRPr>
        </a:p>
      </dgm:t>
    </dgm:pt>
    <dgm:pt modelId="{D81A6FB7-252B-4AE1-ACFF-BCCD444CAF1C}" type="parTrans" cxnId="{2E2F2F8F-D51F-43B4-BCE3-8D83282CB689}">
      <dgm:prSet/>
      <dgm:spPr/>
      <dgm:t>
        <a:bodyPr/>
        <a:lstStyle/>
        <a:p>
          <a:endParaRPr lang="en-IN" sz="1800">
            <a:latin typeface="Arial" panose="020B0604020202020204" pitchFamily="34" charset="0"/>
            <a:cs typeface="Arial" panose="020B0604020202020204" pitchFamily="34" charset="0"/>
          </a:endParaRPr>
        </a:p>
      </dgm:t>
    </dgm:pt>
    <dgm:pt modelId="{B9734626-4EF5-4B7A-BD39-B61FBA7D96D0}" type="sibTrans" cxnId="{2E2F2F8F-D51F-43B4-BCE3-8D83282CB689}">
      <dgm:prSet custT="1"/>
      <dgm:spPr/>
      <dgm:t>
        <a:bodyPr/>
        <a:lstStyle/>
        <a:p>
          <a:endParaRPr lang="en-IN" sz="1800">
            <a:latin typeface="Arial" panose="020B0604020202020204" pitchFamily="34" charset="0"/>
            <a:cs typeface="Arial" panose="020B0604020202020204" pitchFamily="34" charset="0"/>
          </a:endParaRPr>
        </a:p>
      </dgm:t>
    </dgm:pt>
    <dgm:pt modelId="{488146BE-730D-4429-8604-E1A6DD003EDB}" type="pres">
      <dgm:prSet presAssocID="{6CE2372D-07E6-41C3-AB9B-D8264642525D}" presName="outerComposite" presStyleCnt="0">
        <dgm:presLayoutVars>
          <dgm:chMax val="5"/>
          <dgm:dir/>
          <dgm:resizeHandles val="exact"/>
        </dgm:presLayoutVars>
      </dgm:prSet>
      <dgm:spPr/>
      <dgm:t>
        <a:bodyPr/>
        <a:lstStyle/>
        <a:p>
          <a:endParaRPr lang="en-IN"/>
        </a:p>
      </dgm:t>
    </dgm:pt>
    <dgm:pt modelId="{F582BC6F-C6B7-4883-B2BB-26389F75CACD}" type="pres">
      <dgm:prSet presAssocID="{6CE2372D-07E6-41C3-AB9B-D8264642525D}" presName="dummyMaxCanvas" presStyleCnt="0">
        <dgm:presLayoutVars/>
      </dgm:prSet>
      <dgm:spPr/>
      <dgm:t>
        <a:bodyPr/>
        <a:lstStyle/>
        <a:p>
          <a:endParaRPr lang="en-US"/>
        </a:p>
      </dgm:t>
    </dgm:pt>
    <dgm:pt modelId="{1254723D-6996-4920-9B8C-FF9E83C61D54}" type="pres">
      <dgm:prSet presAssocID="{6CE2372D-07E6-41C3-AB9B-D8264642525D}" presName="ThreeNodes_1" presStyleLbl="node1" presStyleIdx="0" presStyleCnt="3" custLinFactNeighborY="-8130">
        <dgm:presLayoutVars>
          <dgm:bulletEnabled val="1"/>
        </dgm:presLayoutVars>
      </dgm:prSet>
      <dgm:spPr/>
      <dgm:t>
        <a:bodyPr/>
        <a:lstStyle/>
        <a:p>
          <a:endParaRPr lang="en-IN"/>
        </a:p>
      </dgm:t>
    </dgm:pt>
    <dgm:pt modelId="{654F3466-25C0-4027-9829-8F5952B5E7EA}" type="pres">
      <dgm:prSet presAssocID="{6CE2372D-07E6-41C3-AB9B-D8264642525D}" presName="ThreeNodes_2" presStyleLbl="node1" presStyleIdx="1" presStyleCnt="3">
        <dgm:presLayoutVars>
          <dgm:bulletEnabled val="1"/>
        </dgm:presLayoutVars>
      </dgm:prSet>
      <dgm:spPr/>
      <dgm:t>
        <a:bodyPr/>
        <a:lstStyle/>
        <a:p>
          <a:endParaRPr lang="en-IN"/>
        </a:p>
      </dgm:t>
    </dgm:pt>
    <dgm:pt modelId="{7528DEFD-35FF-40A5-B7A3-8A3725F1572E}" type="pres">
      <dgm:prSet presAssocID="{6CE2372D-07E6-41C3-AB9B-D8264642525D}" presName="ThreeNodes_3" presStyleLbl="node1" presStyleIdx="2" presStyleCnt="3">
        <dgm:presLayoutVars>
          <dgm:bulletEnabled val="1"/>
        </dgm:presLayoutVars>
      </dgm:prSet>
      <dgm:spPr/>
      <dgm:t>
        <a:bodyPr/>
        <a:lstStyle/>
        <a:p>
          <a:endParaRPr lang="en-IN"/>
        </a:p>
      </dgm:t>
    </dgm:pt>
    <dgm:pt modelId="{59304B3E-8C98-454A-AE95-B0C2073D65B4}" type="pres">
      <dgm:prSet presAssocID="{6CE2372D-07E6-41C3-AB9B-D8264642525D}" presName="ThreeConn_1-2" presStyleLbl="fgAccFollowNode1" presStyleIdx="0" presStyleCnt="2">
        <dgm:presLayoutVars>
          <dgm:bulletEnabled val="1"/>
        </dgm:presLayoutVars>
      </dgm:prSet>
      <dgm:spPr/>
      <dgm:t>
        <a:bodyPr/>
        <a:lstStyle/>
        <a:p>
          <a:endParaRPr lang="en-IN"/>
        </a:p>
      </dgm:t>
    </dgm:pt>
    <dgm:pt modelId="{1BC1ACF3-C7E6-48F2-9EBB-999209741CE5}" type="pres">
      <dgm:prSet presAssocID="{6CE2372D-07E6-41C3-AB9B-D8264642525D}" presName="ThreeConn_2-3" presStyleLbl="fgAccFollowNode1" presStyleIdx="1" presStyleCnt="2">
        <dgm:presLayoutVars>
          <dgm:bulletEnabled val="1"/>
        </dgm:presLayoutVars>
      </dgm:prSet>
      <dgm:spPr/>
      <dgm:t>
        <a:bodyPr/>
        <a:lstStyle/>
        <a:p>
          <a:endParaRPr lang="en-IN"/>
        </a:p>
      </dgm:t>
    </dgm:pt>
    <dgm:pt modelId="{D873AF8E-533C-4E35-8365-09A0AC57E3F5}" type="pres">
      <dgm:prSet presAssocID="{6CE2372D-07E6-41C3-AB9B-D8264642525D}" presName="ThreeNodes_1_text" presStyleLbl="node1" presStyleIdx="2" presStyleCnt="3">
        <dgm:presLayoutVars>
          <dgm:bulletEnabled val="1"/>
        </dgm:presLayoutVars>
      </dgm:prSet>
      <dgm:spPr/>
      <dgm:t>
        <a:bodyPr/>
        <a:lstStyle/>
        <a:p>
          <a:endParaRPr lang="en-IN"/>
        </a:p>
      </dgm:t>
    </dgm:pt>
    <dgm:pt modelId="{BA3C95CE-641F-4A0A-AE79-6FBC48014813}" type="pres">
      <dgm:prSet presAssocID="{6CE2372D-07E6-41C3-AB9B-D8264642525D}" presName="ThreeNodes_2_text" presStyleLbl="node1" presStyleIdx="2" presStyleCnt="3">
        <dgm:presLayoutVars>
          <dgm:bulletEnabled val="1"/>
        </dgm:presLayoutVars>
      </dgm:prSet>
      <dgm:spPr/>
      <dgm:t>
        <a:bodyPr/>
        <a:lstStyle/>
        <a:p>
          <a:endParaRPr lang="en-IN"/>
        </a:p>
      </dgm:t>
    </dgm:pt>
    <dgm:pt modelId="{830FDA09-E62B-4602-829A-EF44EB5F84FC}" type="pres">
      <dgm:prSet presAssocID="{6CE2372D-07E6-41C3-AB9B-D8264642525D}" presName="ThreeNodes_3_text" presStyleLbl="node1" presStyleIdx="2" presStyleCnt="3">
        <dgm:presLayoutVars>
          <dgm:bulletEnabled val="1"/>
        </dgm:presLayoutVars>
      </dgm:prSet>
      <dgm:spPr/>
      <dgm:t>
        <a:bodyPr/>
        <a:lstStyle/>
        <a:p>
          <a:endParaRPr lang="en-IN"/>
        </a:p>
      </dgm:t>
    </dgm:pt>
  </dgm:ptLst>
  <dgm:cxnLst>
    <dgm:cxn modelId="{D7C44683-E868-42D6-B84B-F2FE9C066D33}" type="presOf" srcId="{F4F8EE6E-81A6-4EC4-A4A0-10114BAD4994}" destId="{59304B3E-8C98-454A-AE95-B0C2073D65B4}" srcOrd="0" destOrd="0" presId="urn:microsoft.com/office/officeart/2005/8/layout/vProcess5"/>
    <dgm:cxn modelId="{D764EDCE-7A40-4700-8057-B01726F427A5}" srcId="{6CE2372D-07E6-41C3-AB9B-D8264642525D}" destId="{6812F45E-F214-45C6-A79C-BD842EA16AC1}" srcOrd="0" destOrd="0" parTransId="{353189D7-DC0C-4153-B31B-74FC88348395}" sibTransId="{F4F8EE6E-81A6-4EC4-A4A0-10114BAD4994}"/>
    <dgm:cxn modelId="{79A61134-F413-4601-8B1B-736902AAEDF4}" type="presOf" srcId="{6812F45E-F214-45C6-A79C-BD842EA16AC1}" destId="{1254723D-6996-4920-9B8C-FF9E83C61D54}" srcOrd="0" destOrd="0" presId="urn:microsoft.com/office/officeart/2005/8/layout/vProcess5"/>
    <dgm:cxn modelId="{5713B58D-1C84-4227-B913-426635916498}" type="presOf" srcId="{6CE2372D-07E6-41C3-AB9B-D8264642525D}" destId="{488146BE-730D-4429-8604-E1A6DD003EDB}" srcOrd="0" destOrd="0" presId="urn:microsoft.com/office/officeart/2005/8/layout/vProcess5"/>
    <dgm:cxn modelId="{73897B51-5A05-45F0-80B1-111F5F027D2C}" srcId="{6CE2372D-07E6-41C3-AB9B-D8264642525D}" destId="{02D0C629-FCC8-44B4-952D-4DEDECA1916D}" srcOrd="1" destOrd="0" parTransId="{FBD47820-6583-4B2C-8C1B-66D48254EA02}" sibTransId="{54962AB4-DE46-4133-918F-5DD378E7772B}"/>
    <dgm:cxn modelId="{49C0A4D1-0DAF-4B15-8D59-4215BA994449}" type="presOf" srcId="{6812F45E-F214-45C6-A79C-BD842EA16AC1}" destId="{D873AF8E-533C-4E35-8365-09A0AC57E3F5}" srcOrd="1" destOrd="0" presId="urn:microsoft.com/office/officeart/2005/8/layout/vProcess5"/>
    <dgm:cxn modelId="{6090C70E-E81F-47AF-9845-48F10E02ED48}" type="presOf" srcId="{0D45EB0F-1CF1-44B3-BDD4-C9B626036599}" destId="{7528DEFD-35FF-40A5-B7A3-8A3725F1572E}" srcOrd="0" destOrd="0" presId="urn:microsoft.com/office/officeart/2005/8/layout/vProcess5"/>
    <dgm:cxn modelId="{1A194FD1-D40C-49B1-9CE3-58CF0FB9B882}" type="presOf" srcId="{02D0C629-FCC8-44B4-952D-4DEDECA1916D}" destId="{654F3466-25C0-4027-9829-8F5952B5E7EA}" srcOrd="0" destOrd="0" presId="urn:microsoft.com/office/officeart/2005/8/layout/vProcess5"/>
    <dgm:cxn modelId="{559F6614-29EF-452A-8BCB-3532285F5002}" type="presOf" srcId="{54962AB4-DE46-4133-918F-5DD378E7772B}" destId="{1BC1ACF3-C7E6-48F2-9EBB-999209741CE5}" srcOrd="0" destOrd="0" presId="urn:microsoft.com/office/officeart/2005/8/layout/vProcess5"/>
    <dgm:cxn modelId="{686CD70A-537A-41C4-9808-69276973AA12}" type="presOf" srcId="{02D0C629-FCC8-44B4-952D-4DEDECA1916D}" destId="{BA3C95CE-641F-4A0A-AE79-6FBC48014813}" srcOrd="1" destOrd="0" presId="urn:microsoft.com/office/officeart/2005/8/layout/vProcess5"/>
    <dgm:cxn modelId="{2E2F2F8F-D51F-43B4-BCE3-8D83282CB689}" srcId="{6CE2372D-07E6-41C3-AB9B-D8264642525D}" destId="{0D45EB0F-1CF1-44B3-BDD4-C9B626036599}" srcOrd="2" destOrd="0" parTransId="{D81A6FB7-252B-4AE1-ACFF-BCCD444CAF1C}" sibTransId="{B9734626-4EF5-4B7A-BD39-B61FBA7D96D0}"/>
    <dgm:cxn modelId="{1A122071-EBCE-4A58-B7E8-CAB0ACF97BBF}" type="presOf" srcId="{0D45EB0F-1CF1-44B3-BDD4-C9B626036599}" destId="{830FDA09-E62B-4602-829A-EF44EB5F84FC}" srcOrd="1" destOrd="0" presId="urn:microsoft.com/office/officeart/2005/8/layout/vProcess5"/>
    <dgm:cxn modelId="{B671D057-CF3B-494A-BFAC-C47B72D277FE}" type="presParOf" srcId="{488146BE-730D-4429-8604-E1A6DD003EDB}" destId="{F582BC6F-C6B7-4883-B2BB-26389F75CACD}" srcOrd="0" destOrd="0" presId="urn:microsoft.com/office/officeart/2005/8/layout/vProcess5"/>
    <dgm:cxn modelId="{5C7C9B69-D79D-413F-BBD1-3284D98B272A}" type="presParOf" srcId="{488146BE-730D-4429-8604-E1A6DD003EDB}" destId="{1254723D-6996-4920-9B8C-FF9E83C61D54}" srcOrd="1" destOrd="0" presId="urn:microsoft.com/office/officeart/2005/8/layout/vProcess5"/>
    <dgm:cxn modelId="{7C01571A-F92D-4625-AE07-1BAEA9BBC7EF}" type="presParOf" srcId="{488146BE-730D-4429-8604-E1A6DD003EDB}" destId="{654F3466-25C0-4027-9829-8F5952B5E7EA}" srcOrd="2" destOrd="0" presId="urn:microsoft.com/office/officeart/2005/8/layout/vProcess5"/>
    <dgm:cxn modelId="{1D226086-FFED-4E6F-86DE-D6B38B2BEC35}" type="presParOf" srcId="{488146BE-730D-4429-8604-E1A6DD003EDB}" destId="{7528DEFD-35FF-40A5-B7A3-8A3725F1572E}" srcOrd="3" destOrd="0" presId="urn:microsoft.com/office/officeart/2005/8/layout/vProcess5"/>
    <dgm:cxn modelId="{6C97C588-A3D4-49ED-93B2-6523D7A3B390}" type="presParOf" srcId="{488146BE-730D-4429-8604-E1A6DD003EDB}" destId="{59304B3E-8C98-454A-AE95-B0C2073D65B4}" srcOrd="4" destOrd="0" presId="urn:microsoft.com/office/officeart/2005/8/layout/vProcess5"/>
    <dgm:cxn modelId="{7B02C2C6-E434-4611-917A-4566AA513F47}" type="presParOf" srcId="{488146BE-730D-4429-8604-E1A6DD003EDB}" destId="{1BC1ACF3-C7E6-48F2-9EBB-999209741CE5}" srcOrd="5" destOrd="0" presId="urn:microsoft.com/office/officeart/2005/8/layout/vProcess5"/>
    <dgm:cxn modelId="{F175B082-8787-4DB9-91E0-F7ECC86E2DC0}" type="presParOf" srcId="{488146BE-730D-4429-8604-E1A6DD003EDB}" destId="{D873AF8E-533C-4E35-8365-09A0AC57E3F5}" srcOrd="6" destOrd="0" presId="urn:microsoft.com/office/officeart/2005/8/layout/vProcess5"/>
    <dgm:cxn modelId="{9235CB7A-8ECA-430A-A371-FE08B94B75CC}" type="presParOf" srcId="{488146BE-730D-4429-8604-E1A6DD003EDB}" destId="{BA3C95CE-641F-4A0A-AE79-6FBC48014813}" srcOrd="7" destOrd="0" presId="urn:microsoft.com/office/officeart/2005/8/layout/vProcess5"/>
    <dgm:cxn modelId="{AD16DDA2-54C6-4816-BC34-B1E39083FFE4}" type="presParOf" srcId="{488146BE-730D-4429-8604-E1A6DD003EDB}" destId="{830FDA09-E62B-4602-829A-EF44EB5F84F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5D416-E44D-4EEB-830E-C561A90EF3BB}">
      <dsp:nvSpPr>
        <dsp:cNvPr id="0" name=""/>
        <dsp:cNvSpPr/>
      </dsp:nvSpPr>
      <dsp:spPr>
        <a:xfrm>
          <a:off x="0" y="624"/>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3589ACB-917E-4305-B1C4-282187F6BFA8}">
      <dsp:nvSpPr>
        <dsp:cNvPr id="0" name=""/>
        <dsp:cNvSpPr/>
      </dsp:nvSpPr>
      <dsp:spPr>
        <a:xfrm>
          <a:off x="0" y="624"/>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Asserts</a:t>
          </a:r>
          <a:endParaRPr lang="en-IN" sz="1600" kern="1200" dirty="0">
            <a:latin typeface="Arial" panose="020B0604020202020204" pitchFamily="34" charset="0"/>
            <a:cs typeface="Arial" panose="020B0604020202020204" pitchFamily="34" charset="0"/>
          </a:endParaRPr>
        </a:p>
      </dsp:txBody>
      <dsp:txXfrm>
        <a:off x="0" y="624"/>
        <a:ext cx="1935140" cy="730751"/>
      </dsp:txXfrm>
    </dsp:sp>
    <dsp:sp modelId="{20E83ADE-C547-414F-98A6-8B9B95EFEB43}">
      <dsp:nvSpPr>
        <dsp:cNvPr id="0" name=""/>
        <dsp:cNvSpPr/>
      </dsp:nvSpPr>
      <dsp:spPr>
        <a:xfrm>
          <a:off x="2041094" y="33808"/>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Specify the expected output and compare it with the    output received</a:t>
          </a:r>
          <a:endParaRPr lang="en-IN" sz="1600" kern="1200" dirty="0">
            <a:latin typeface="Arial" panose="020B0604020202020204" pitchFamily="34" charset="0"/>
            <a:cs typeface="Arial" panose="020B0604020202020204" pitchFamily="34" charset="0"/>
          </a:endParaRPr>
        </a:p>
      </dsp:txBody>
      <dsp:txXfrm>
        <a:off x="2041094" y="33808"/>
        <a:ext cx="5544917" cy="663671"/>
      </dsp:txXfrm>
    </dsp:sp>
    <dsp:sp modelId="{8F34D3C1-861D-4D6C-9CB2-C685EF612353}">
      <dsp:nvSpPr>
        <dsp:cNvPr id="0" name=""/>
        <dsp:cNvSpPr/>
      </dsp:nvSpPr>
      <dsp:spPr>
        <a:xfrm>
          <a:off x="1935140" y="697479"/>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FFC6C179-1530-44CF-B564-F78B6F4CB35B}">
      <dsp:nvSpPr>
        <dsp:cNvPr id="0" name=""/>
        <dsp:cNvSpPr/>
      </dsp:nvSpPr>
      <dsp:spPr>
        <a:xfrm>
          <a:off x="0" y="731376"/>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89C83FF-B27B-4D68-B60F-C860F0BF08F8}">
      <dsp:nvSpPr>
        <dsp:cNvPr id="0" name=""/>
        <dsp:cNvSpPr/>
      </dsp:nvSpPr>
      <dsp:spPr>
        <a:xfrm>
          <a:off x="0" y="731376"/>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Test setup and teardown</a:t>
          </a:r>
        </a:p>
      </dsp:txBody>
      <dsp:txXfrm>
        <a:off x="0" y="731376"/>
        <a:ext cx="1935140" cy="730751"/>
      </dsp:txXfrm>
    </dsp:sp>
    <dsp:sp modelId="{F31A1883-7793-4731-8E47-1544003A2600}">
      <dsp:nvSpPr>
        <dsp:cNvPr id="0" name=""/>
        <dsp:cNvSpPr/>
      </dsp:nvSpPr>
      <dsp:spPr>
        <a:xfrm>
          <a:off x="2041094" y="764559"/>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Sets up test data and tears down that data or context, before and after running the test, respectively</a:t>
          </a:r>
          <a:endParaRPr lang="en-US" altLang="en-US" sz="1600" kern="1200" dirty="0" smtClean="0">
            <a:latin typeface="Arial" panose="020B0604020202020204" pitchFamily="34" charset="0"/>
            <a:cs typeface="Arial" panose="020B0604020202020204" pitchFamily="34" charset="0"/>
          </a:endParaRPr>
        </a:p>
      </dsp:txBody>
      <dsp:txXfrm>
        <a:off x="2041094" y="764559"/>
        <a:ext cx="5544917" cy="663671"/>
      </dsp:txXfrm>
    </dsp:sp>
    <dsp:sp modelId="{E4744C4F-186C-4078-8FBC-58447F5E1901}">
      <dsp:nvSpPr>
        <dsp:cNvPr id="0" name=""/>
        <dsp:cNvSpPr/>
      </dsp:nvSpPr>
      <dsp:spPr>
        <a:xfrm>
          <a:off x="1935140" y="1428231"/>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CA909070-51AB-4298-BC52-2ECA9525F45B}">
      <dsp:nvSpPr>
        <dsp:cNvPr id="0" name=""/>
        <dsp:cNvSpPr/>
      </dsp:nvSpPr>
      <dsp:spPr>
        <a:xfrm>
          <a:off x="0" y="1462128"/>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98F184F-5F00-443F-A9A0-54521922D533}">
      <dsp:nvSpPr>
        <dsp:cNvPr id="0" name=""/>
        <dsp:cNvSpPr/>
      </dsp:nvSpPr>
      <dsp:spPr>
        <a:xfrm>
          <a:off x="0" y="1462128"/>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Exception testing</a:t>
          </a:r>
        </a:p>
      </dsp:txBody>
      <dsp:txXfrm>
        <a:off x="0" y="1462128"/>
        <a:ext cx="1935140" cy="730751"/>
      </dsp:txXfrm>
    </dsp:sp>
    <dsp:sp modelId="{36F3083A-3B07-48B5-93B1-FFFEA017DB59}">
      <dsp:nvSpPr>
        <dsp:cNvPr id="0" name=""/>
        <dsp:cNvSpPr/>
      </dsp:nvSpPr>
      <dsp:spPr>
        <a:xfrm>
          <a:off x="2041094" y="1495311"/>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Tests and verifies whether an exception was thrown</a:t>
          </a:r>
          <a:endParaRPr lang="en-US" altLang="en-US" sz="1600" kern="1200" dirty="0" smtClean="0">
            <a:latin typeface="Arial" panose="020B0604020202020204" pitchFamily="34" charset="0"/>
            <a:cs typeface="Arial" panose="020B0604020202020204" pitchFamily="34" charset="0"/>
          </a:endParaRPr>
        </a:p>
      </dsp:txBody>
      <dsp:txXfrm>
        <a:off x="2041094" y="1495311"/>
        <a:ext cx="5544917" cy="663671"/>
      </dsp:txXfrm>
    </dsp:sp>
    <dsp:sp modelId="{003F2A79-C0FD-4820-A664-9D8ABA389999}">
      <dsp:nvSpPr>
        <dsp:cNvPr id="0" name=""/>
        <dsp:cNvSpPr/>
      </dsp:nvSpPr>
      <dsp:spPr>
        <a:xfrm>
          <a:off x="1935140" y="2133600"/>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C306A8A5-9FE2-49D7-A7C4-237CF91957DF}">
      <dsp:nvSpPr>
        <dsp:cNvPr id="0" name=""/>
        <dsp:cNvSpPr/>
      </dsp:nvSpPr>
      <dsp:spPr>
        <a:xfrm>
          <a:off x="0" y="2192880"/>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7187219-4B0F-40F4-8CB4-55794BBCA3FD}">
      <dsp:nvSpPr>
        <dsp:cNvPr id="0" name=""/>
        <dsp:cNvSpPr/>
      </dsp:nvSpPr>
      <dsp:spPr>
        <a:xfrm>
          <a:off x="0" y="2192880"/>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Test suites</a:t>
          </a:r>
        </a:p>
      </dsp:txBody>
      <dsp:txXfrm>
        <a:off x="0" y="2192880"/>
        <a:ext cx="1935140" cy="730751"/>
      </dsp:txXfrm>
    </dsp:sp>
    <dsp:sp modelId="{AB59322E-083C-4FB5-80E1-79D3F7B9E740}">
      <dsp:nvSpPr>
        <dsp:cNvPr id="0" name=""/>
        <dsp:cNvSpPr/>
      </dsp:nvSpPr>
      <dsp:spPr>
        <a:xfrm>
          <a:off x="2041094" y="2226063"/>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JUnit test cases are organized into test suites for better management</a:t>
          </a:r>
          <a:endParaRPr lang="en-US" altLang="en-US" sz="1600" kern="1200" dirty="0" smtClean="0">
            <a:latin typeface="Arial" panose="020B0604020202020204" pitchFamily="34" charset="0"/>
            <a:cs typeface="Arial" panose="020B0604020202020204" pitchFamily="34" charset="0"/>
          </a:endParaRPr>
        </a:p>
      </dsp:txBody>
      <dsp:txXfrm>
        <a:off x="2041094" y="2226063"/>
        <a:ext cx="5544917" cy="663671"/>
      </dsp:txXfrm>
    </dsp:sp>
    <dsp:sp modelId="{5452261E-EAE8-49FC-A965-7EA2E2CE9870}">
      <dsp:nvSpPr>
        <dsp:cNvPr id="0" name=""/>
        <dsp:cNvSpPr/>
      </dsp:nvSpPr>
      <dsp:spPr>
        <a:xfrm>
          <a:off x="1935140" y="2889734"/>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6BAE0A68-AFB4-4C1C-871F-6D4F3B3F0635}">
      <dsp:nvSpPr>
        <dsp:cNvPr id="0" name=""/>
        <dsp:cNvSpPr/>
      </dsp:nvSpPr>
      <dsp:spPr>
        <a:xfrm>
          <a:off x="0" y="2923631"/>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AB83B93-80BE-4BD9-99A2-9BA669A2E33D}">
      <dsp:nvSpPr>
        <dsp:cNvPr id="0" name=""/>
        <dsp:cNvSpPr/>
      </dsp:nvSpPr>
      <dsp:spPr>
        <a:xfrm>
          <a:off x="0" y="2923631"/>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Parameterized testing</a:t>
          </a:r>
        </a:p>
      </dsp:txBody>
      <dsp:txXfrm>
        <a:off x="0" y="2923631"/>
        <a:ext cx="1935140" cy="730751"/>
      </dsp:txXfrm>
    </dsp:sp>
    <dsp:sp modelId="{A2022003-26D5-4678-A2B5-B735E4CE6BD4}">
      <dsp:nvSpPr>
        <dsp:cNvPr id="0" name=""/>
        <dsp:cNvSpPr/>
      </dsp:nvSpPr>
      <dsp:spPr>
        <a:xfrm>
          <a:off x="2041094" y="2956815"/>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Creates tests that operate on sets of data that are fed into the tests</a:t>
          </a:r>
          <a:endParaRPr lang="en-US" altLang="en-US" sz="1600" kern="1200" dirty="0" smtClean="0">
            <a:latin typeface="Arial" panose="020B0604020202020204" pitchFamily="34" charset="0"/>
            <a:cs typeface="Arial" panose="020B0604020202020204" pitchFamily="34" charset="0"/>
          </a:endParaRPr>
        </a:p>
      </dsp:txBody>
      <dsp:txXfrm>
        <a:off x="2041094" y="2956815"/>
        <a:ext cx="5544917" cy="663671"/>
      </dsp:txXfrm>
    </dsp:sp>
    <dsp:sp modelId="{BF1FC436-2C0F-4AD6-AC9C-2A380CF897D4}">
      <dsp:nvSpPr>
        <dsp:cNvPr id="0" name=""/>
        <dsp:cNvSpPr/>
      </dsp:nvSpPr>
      <dsp:spPr>
        <a:xfrm>
          <a:off x="1935140" y="3620486"/>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24D079E-177C-4A44-A58E-2CEDC2208313}">
      <dsp:nvSpPr>
        <dsp:cNvPr id="0" name=""/>
        <dsp:cNvSpPr/>
      </dsp:nvSpPr>
      <dsp:spPr>
        <a:xfrm>
          <a:off x="0" y="3654383"/>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19C98C-8BBC-4069-AEF4-A4DD36A775BE}">
      <dsp:nvSpPr>
        <dsp:cNvPr id="0" name=""/>
        <dsp:cNvSpPr/>
      </dsp:nvSpPr>
      <dsp:spPr>
        <a:xfrm>
          <a:off x="0" y="3654383"/>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en-US" sz="1600" b="1" kern="1200" dirty="0" smtClean="0">
              <a:latin typeface="Arial" panose="020B0604020202020204" pitchFamily="34" charset="0"/>
              <a:cs typeface="Arial" panose="020B0604020202020204" pitchFamily="34" charset="0"/>
            </a:rPr>
            <a:t>Rules</a:t>
          </a:r>
        </a:p>
      </dsp:txBody>
      <dsp:txXfrm>
        <a:off x="0" y="3654383"/>
        <a:ext cx="1935140" cy="730751"/>
      </dsp:txXfrm>
    </dsp:sp>
    <dsp:sp modelId="{30EC2FFD-8735-4B7A-B4C1-C2D1070D37A8}">
      <dsp:nvSpPr>
        <dsp:cNvPr id="0" name=""/>
        <dsp:cNvSpPr/>
      </dsp:nvSpPr>
      <dsp:spPr>
        <a:xfrm>
          <a:off x="2041094" y="3687567"/>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Extend the functionality of </a:t>
          </a:r>
          <a:r>
            <a:rPr lang="en-US" sz="1600" kern="1200" dirty="0" err="1" smtClean="0">
              <a:latin typeface="Arial" pitchFamily="34" charset="0"/>
            </a:rPr>
            <a:t>JUnit</a:t>
          </a:r>
          <a:r>
            <a:rPr lang="en-US" sz="1600" kern="1200" dirty="0" smtClean="0">
              <a:latin typeface="Arial" pitchFamily="34" charset="0"/>
            </a:rPr>
            <a:t> </a:t>
          </a:r>
          <a:r>
            <a:rPr lang="en-US" sz="1600" kern="1200" dirty="0" smtClean="0">
              <a:latin typeface="Arial" panose="020B0604020202020204" pitchFamily="34" charset="0"/>
              <a:cs typeface="Arial" panose="020B0604020202020204" pitchFamily="34" charset="0"/>
            </a:rPr>
            <a:t>by adding behaviors to tests</a:t>
          </a:r>
          <a:endParaRPr lang="en-US" altLang="en-US" sz="1600" kern="1200" dirty="0" smtClean="0">
            <a:latin typeface="Arial" panose="020B0604020202020204" pitchFamily="34" charset="0"/>
            <a:cs typeface="Arial" panose="020B0604020202020204" pitchFamily="34" charset="0"/>
          </a:endParaRPr>
        </a:p>
      </dsp:txBody>
      <dsp:txXfrm>
        <a:off x="2041094" y="3687567"/>
        <a:ext cx="5544917" cy="663671"/>
      </dsp:txXfrm>
    </dsp:sp>
    <dsp:sp modelId="{8D72669E-35D1-47AC-8038-888C134CDD08}">
      <dsp:nvSpPr>
        <dsp:cNvPr id="0" name=""/>
        <dsp:cNvSpPr/>
      </dsp:nvSpPr>
      <dsp:spPr>
        <a:xfrm>
          <a:off x="1935140" y="4351238"/>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BFF0AD4-A2A6-4BFB-90FC-4C66F96216B6}">
      <dsp:nvSpPr>
        <dsp:cNvPr id="0" name=""/>
        <dsp:cNvSpPr/>
      </dsp:nvSpPr>
      <dsp:spPr>
        <a:xfrm>
          <a:off x="0" y="4385135"/>
          <a:ext cx="7589838" cy="0"/>
        </a:xfrm>
        <a:prstGeom prst="lin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6694B187-F7F4-4D40-BEA2-ED0FCA1B1740}">
      <dsp:nvSpPr>
        <dsp:cNvPr id="0" name=""/>
        <dsp:cNvSpPr/>
      </dsp:nvSpPr>
      <dsp:spPr>
        <a:xfrm>
          <a:off x="0" y="4385135"/>
          <a:ext cx="1935140" cy="73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altLang="en-US" sz="1600" b="1" kern="1200" dirty="0" smtClean="0">
              <a:latin typeface="Arial" panose="020B0604020202020204" pitchFamily="34" charset="0"/>
              <a:cs typeface="Arial" panose="020B0604020202020204" pitchFamily="34" charset="0"/>
            </a:rPr>
            <a:t>Integration with popular build systems</a:t>
          </a:r>
          <a:endParaRPr lang="en-US" altLang="en-US" sz="1600" b="1" kern="1200" dirty="0" smtClean="0">
            <a:latin typeface="Arial" panose="020B0604020202020204" pitchFamily="34" charset="0"/>
            <a:cs typeface="Arial" panose="020B0604020202020204" pitchFamily="34" charset="0"/>
          </a:endParaRPr>
        </a:p>
      </dsp:txBody>
      <dsp:txXfrm>
        <a:off x="0" y="4385135"/>
        <a:ext cx="1935140" cy="730751"/>
      </dsp:txXfrm>
    </dsp:sp>
    <dsp:sp modelId="{3E9366FB-FE1E-4F89-839A-1C2B8B87B959}">
      <dsp:nvSpPr>
        <dsp:cNvPr id="0" name=""/>
        <dsp:cNvSpPr/>
      </dsp:nvSpPr>
      <dsp:spPr>
        <a:xfrm>
          <a:off x="2041094" y="4418319"/>
          <a:ext cx="5544917" cy="66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Integrates with most of the popular build systems for Java, including ANT and Maven </a:t>
          </a:r>
          <a:endParaRPr lang="en-US" altLang="en-US" sz="1600" kern="1200" dirty="0" smtClean="0">
            <a:latin typeface="Arial" panose="020B0604020202020204" pitchFamily="34" charset="0"/>
            <a:cs typeface="Arial" panose="020B0604020202020204" pitchFamily="34" charset="0"/>
          </a:endParaRPr>
        </a:p>
      </dsp:txBody>
      <dsp:txXfrm>
        <a:off x="2041094" y="4418319"/>
        <a:ext cx="5544917" cy="663671"/>
      </dsp:txXfrm>
    </dsp:sp>
    <dsp:sp modelId="{6294711B-EE1B-4B49-8283-2EA1FA3FADD1}">
      <dsp:nvSpPr>
        <dsp:cNvPr id="0" name=""/>
        <dsp:cNvSpPr/>
      </dsp:nvSpPr>
      <dsp:spPr>
        <a:xfrm>
          <a:off x="1935140" y="5081990"/>
          <a:ext cx="5650871" cy="0"/>
        </a:xfrm>
        <a:prstGeom prst="lin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25EA7-4172-44F6-BC92-A5190EBE5764}">
      <dsp:nvSpPr>
        <dsp:cNvPr id="0" name=""/>
        <dsp:cNvSpPr/>
      </dsp:nvSpPr>
      <dsp:spPr>
        <a:xfrm>
          <a:off x="0" y="357946"/>
          <a:ext cx="5029199" cy="50400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B13FF14-7A51-485D-BFCC-0C50841FD252}">
      <dsp:nvSpPr>
        <dsp:cNvPr id="0" name=""/>
        <dsp:cNvSpPr/>
      </dsp:nvSpPr>
      <dsp:spPr>
        <a:xfrm>
          <a:off x="304799" y="1106621"/>
          <a:ext cx="4153063" cy="576070"/>
        </a:xfrm>
        <a:prstGeom prst="roundRect">
          <a:avLst/>
        </a:prstGeom>
        <a:solidFill>
          <a:schemeClr val="accent4">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l" defTabSz="800100">
            <a:lnSpc>
              <a:spcPct val="90000"/>
            </a:lnSpc>
            <a:spcBef>
              <a:spcPct val="0"/>
            </a:spcBef>
            <a:spcAft>
              <a:spcPct val="35000"/>
            </a:spcAft>
          </a:pPr>
          <a:r>
            <a:rPr lang="en-IN" sz="1800" kern="1200" dirty="0" smtClean="0">
              <a:latin typeface="Arial" pitchFamily="34" charset="0"/>
              <a:cs typeface="Arial" panose="020B0604020202020204" pitchFamily="34" charset="0"/>
            </a:rPr>
            <a:t>1. Right-click </a:t>
          </a:r>
          <a:r>
            <a:rPr lang="en-IN" sz="1800" b="1" kern="1200" dirty="0" smtClean="0">
              <a:latin typeface="Arial" pitchFamily="34" charset="0"/>
              <a:cs typeface="Arial" panose="020B0604020202020204" pitchFamily="34" charset="0"/>
            </a:rPr>
            <a:t>Project </a:t>
          </a:r>
          <a:r>
            <a:rPr lang="en-US" sz="1800" b="0" kern="1200" dirty="0" smtClean="0">
              <a:latin typeface="Arial" pitchFamily="34" charset="0"/>
              <a:cs typeface="Arial" panose="020B0604020202020204" pitchFamily="34" charset="0"/>
            </a:rPr>
            <a:t>. </a:t>
          </a:r>
          <a:endParaRPr lang="en-IN" sz="1800" kern="1200" dirty="0">
            <a:latin typeface="Arial" panose="020B0604020202020204" pitchFamily="34" charset="0"/>
            <a:cs typeface="Arial" panose="020B0604020202020204" pitchFamily="34" charset="0"/>
          </a:endParaRPr>
        </a:p>
      </dsp:txBody>
      <dsp:txXfrm>
        <a:off x="332920" y="1134742"/>
        <a:ext cx="4096821" cy="519828"/>
      </dsp:txXfrm>
    </dsp:sp>
    <dsp:sp modelId="{1DF95E0F-66D7-441B-ABE0-7EA36A05680C}">
      <dsp:nvSpPr>
        <dsp:cNvPr id="0" name=""/>
        <dsp:cNvSpPr/>
      </dsp:nvSpPr>
      <dsp:spPr>
        <a:xfrm>
          <a:off x="0" y="1540911"/>
          <a:ext cx="5029199" cy="50400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F953D23-5987-42C7-A06D-F1E7FC066EE1}">
      <dsp:nvSpPr>
        <dsp:cNvPr id="0" name=""/>
        <dsp:cNvSpPr/>
      </dsp:nvSpPr>
      <dsp:spPr>
        <a:xfrm>
          <a:off x="304799" y="1810434"/>
          <a:ext cx="4153063" cy="866164"/>
        </a:xfrm>
        <a:prstGeom prst="roundRect">
          <a:avLst/>
        </a:prstGeom>
        <a:solidFill>
          <a:schemeClr val="accent4">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l" defTabSz="800100">
            <a:lnSpc>
              <a:spcPct val="150000"/>
            </a:lnSpc>
            <a:spcBef>
              <a:spcPct val="0"/>
            </a:spcBef>
            <a:spcAft>
              <a:spcPts val="1200"/>
            </a:spcAft>
          </a:pPr>
          <a:r>
            <a:rPr lang="en-US" sz="1800" kern="1200" dirty="0" smtClean="0">
              <a:latin typeface="Arial" pitchFamily="34" charset="0"/>
              <a:cs typeface="Arial" panose="020B0604020202020204" pitchFamily="34" charset="0"/>
            </a:rPr>
            <a:t>2. Click </a:t>
          </a:r>
          <a:r>
            <a:rPr lang="en-US" sz="1800" b="1" kern="1200" dirty="0" smtClean="0">
              <a:latin typeface="Arial" pitchFamily="34" charset="0"/>
              <a:cs typeface="Arial" panose="020B0604020202020204" pitchFamily="34" charset="0"/>
            </a:rPr>
            <a:t>Property &gt; Build Path &gt;                      Configure Build Path</a:t>
          </a:r>
          <a:r>
            <a:rPr lang="en-US" sz="1800" b="0" kern="1200" dirty="0" smtClean="0">
              <a:latin typeface="Arial" pitchFamily="34" charset="0"/>
              <a:cs typeface="Arial" panose="020B0604020202020204" pitchFamily="34" charset="0"/>
            </a:rPr>
            <a:t>. </a:t>
          </a:r>
          <a:endParaRPr lang="en-US" sz="1800" b="1" kern="1200" dirty="0">
            <a:latin typeface="Arial" pitchFamily="34" charset="0"/>
            <a:cs typeface="Arial" panose="020B0604020202020204" pitchFamily="34" charset="0"/>
          </a:endParaRPr>
        </a:p>
      </dsp:txBody>
      <dsp:txXfrm>
        <a:off x="347082" y="1852717"/>
        <a:ext cx="4068497" cy="781598"/>
      </dsp:txXfrm>
    </dsp:sp>
    <dsp:sp modelId="{F5B8A52F-0944-42F4-ABC1-731CCDE72982}">
      <dsp:nvSpPr>
        <dsp:cNvPr id="0" name=""/>
        <dsp:cNvSpPr/>
      </dsp:nvSpPr>
      <dsp:spPr>
        <a:xfrm>
          <a:off x="0" y="2433782"/>
          <a:ext cx="5029199" cy="50400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F264E21-7DDC-49AA-93DE-6A0DC178600E}">
      <dsp:nvSpPr>
        <dsp:cNvPr id="0" name=""/>
        <dsp:cNvSpPr/>
      </dsp:nvSpPr>
      <dsp:spPr>
        <a:xfrm>
          <a:off x="304799" y="2785010"/>
          <a:ext cx="4153063" cy="576070"/>
        </a:xfrm>
        <a:prstGeom prst="roundRect">
          <a:avLst/>
        </a:prstGeom>
        <a:solidFill>
          <a:schemeClr val="accent4">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anose="020B0604020202020204" pitchFamily="34" charset="0"/>
            </a:rPr>
            <a:t>3. Click </a:t>
          </a:r>
          <a:r>
            <a:rPr lang="en-US" sz="1800" b="1" kern="1200" dirty="0" smtClean="0">
              <a:latin typeface="Arial" pitchFamily="34" charset="0"/>
              <a:cs typeface="Arial" panose="020B0604020202020204" pitchFamily="34" charset="0"/>
            </a:rPr>
            <a:t>Add Library &gt; </a:t>
          </a:r>
          <a:r>
            <a:rPr lang="en-US" sz="1800" b="1" kern="1200" dirty="0" err="1" smtClean="0">
              <a:latin typeface="Arial" pitchFamily="34" charset="0"/>
              <a:cs typeface="Arial" panose="020B0604020202020204" pitchFamily="34" charset="0"/>
            </a:rPr>
            <a:t>JUnit</a:t>
          </a:r>
          <a:r>
            <a:rPr lang="en-US" sz="1800" b="0" kern="1200" dirty="0" smtClean="0">
              <a:latin typeface="Arial" pitchFamily="34" charset="0"/>
              <a:cs typeface="Arial" panose="020B0604020202020204" pitchFamily="34" charset="0"/>
            </a:rPr>
            <a:t>. </a:t>
          </a:r>
          <a:r>
            <a:rPr lang="en-US" sz="1800" b="1" kern="1200" dirty="0" smtClean="0">
              <a:latin typeface="Arial" pitchFamily="34" charset="0"/>
              <a:cs typeface="Arial" panose="020B0604020202020204" pitchFamily="34" charset="0"/>
            </a:rPr>
            <a:t> </a:t>
          </a:r>
          <a:endParaRPr lang="en-US" sz="1800" b="1" kern="1200" dirty="0">
            <a:latin typeface="Arial" pitchFamily="34" charset="0"/>
            <a:cs typeface="Arial" panose="020B0604020202020204" pitchFamily="34" charset="0"/>
          </a:endParaRPr>
        </a:p>
      </dsp:txBody>
      <dsp:txXfrm>
        <a:off x="332920" y="2813131"/>
        <a:ext cx="4096821" cy="519828"/>
      </dsp:txXfrm>
    </dsp:sp>
    <dsp:sp modelId="{7EA9CCC9-E887-4FB0-9783-5CE9FA1BB9D1}">
      <dsp:nvSpPr>
        <dsp:cNvPr id="0" name=""/>
        <dsp:cNvSpPr/>
      </dsp:nvSpPr>
      <dsp:spPr>
        <a:xfrm>
          <a:off x="0" y="3326653"/>
          <a:ext cx="5029199" cy="50400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6602BB-57CE-407F-AF68-B4B8A6DEB45C}">
      <dsp:nvSpPr>
        <dsp:cNvPr id="0" name=""/>
        <dsp:cNvSpPr/>
      </dsp:nvSpPr>
      <dsp:spPr>
        <a:xfrm>
          <a:off x="304799" y="3466725"/>
          <a:ext cx="4153063" cy="576070"/>
        </a:xfrm>
        <a:prstGeom prst="roundRect">
          <a:avLst/>
        </a:prstGeom>
        <a:solidFill>
          <a:schemeClr val="accent4">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anose="020B0604020202020204" pitchFamily="34" charset="0"/>
            </a:rPr>
            <a:t>4. Choose </a:t>
          </a:r>
          <a:r>
            <a:rPr lang="en-US" sz="1800" b="1" kern="1200" dirty="0" err="1" smtClean="0">
              <a:latin typeface="Arial" pitchFamily="34" charset="0"/>
              <a:cs typeface="Arial" panose="020B0604020202020204" pitchFamily="34" charset="0"/>
            </a:rPr>
            <a:t>JUnit</a:t>
          </a:r>
          <a:r>
            <a:rPr lang="en-US" sz="1800" b="1" kern="1200" dirty="0" smtClean="0">
              <a:latin typeface="Arial" pitchFamily="34" charset="0"/>
              <a:cs typeface="Arial" panose="020B0604020202020204" pitchFamily="34" charset="0"/>
            </a:rPr>
            <a:t> 4</a:t>
          </a:r>
          <a:r>
            <a:rPr lang="en-US" sz="1800" b="0" kern="1200" dirty="0" smtClean="0">
              <a:latin typeface="Arial" pitchFamily="34" charset="0"/>
              <a:cs typeface="Arial" panose="020B0604020202020204" pitchFamily="34" charset="0"/>
            </a:rPr>
            <a:t>. </a:t>
          </a:r>
          <a:r>
            <a:rPr lang="en-US" sz="1800" b="1" kern="1200" dirty="0" smtClean="0">
              <a:latin typeface="Arial" pitchFamily="34" charset="0"/>
              <a:cs typeface="Arial" panose="020B0604020202020204" pitchFamily="34" charset="0"/>
            </a:rPr>
            <a:t> </a:t>
          </a:r>
          <a:endParaRPr lang="en-US" sz="1800" b="1" kern="1200" dirty="0">
            <a:latin typeface="Arial" pitchFamily="34" charset="0"/>
            <a:cs typeface="Arial" panose="020B0604020202020204" pitchFamily="34" charset="0"/>
          </a:endParaRPr>
        </a:p>
      </dsp:txBody>
      <dsp:txXfrm>
        <a:off x="332920" y="3494846"/>
        <a:ext cx="4096821" cy="519828"/>
      </dsp:txXfrm>
    </dsp:sp>
    <dsp:sp modelId="{E252D0F5-1EB2-4B73-B2CC-7CCF356BB6CA}">
      <dsp:nvSpPr>
        <dsp:cNvPr id="0" name=""/>
        <dsp:cNvSpPr/>
      </dsp:nvSpPr>
      <dsp:spPr>
        <a:xfrm>
          <a:off x="0" y="4219524"/>
          <a:ext cx="5029199" cy="50400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0553C60-76E0-4206-9C55-F3C505BAA4D4}">
      <dsp:nvSpPr>
        <dsp:cNvPr id="0" name=""/>
        <dsp:cNvSpPr/>
      </dsp:nvSpPr>
      <dsp:spPr>
        <a:xfrm>
          <a:off x="304799" y="4126364"/>
          <a:ext cx="4153063" cy="576070"/>
        </a:xfrm>
        <a:prstGeom prst="roundRect">
          <a:avLst/>
        </a:prstGeom>
        <a:solidFill>
          <a:schemeClr val="accent4">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anose="020B0604020202020204" pitchFamily="34" charset="0"/>
            </a:rPr>
            <a:t>5. Click </a:t>
          </a:r>
          <a:r>
            <a:rPr lang="en-US" sz="1800" b="1" kern="1200" dirty="0" smtClean="0">
              <a:latin typeface="Arial" pitchFamily="34" charset="0"/>
              <a:cs typeface="Arial" panose="020B0604020202020204" pitchFamily="34" charset="0"/>
            </a:rPr>
            <a:t>Finish</a:t>
          </a:r>
          <a:r>
            <a:rPr lang="en-US" sz="1800" b="0" kern="1200" dirty="0" smtClean="0">
              <a:latin typeface="Arial" pitchFamily="34" charset="0"/>
              <a:cs typeface="Arial" panose="020B0604020202020204" pitchFamily="34" charset="0"/>
            </a:rPr>
            <a:t>. </a:t>
          </a:r>
          <a:endParaRPr lang="en-IN" sz="1800" b="0" kern="1200" dirty="0">
            <a:latin typeface="Arial" pitchFamily="34" charset="0"/>
            <a:cs typeface="Arial" panose="020B0604020202020204" pitchFamily="34" charset="0"/>
          </a:endParaRPr>
        </a:p>
      </dsp:txBody>
      <dsp:txXfrm>
        <a:off x="332920" y="4154485"/>
        <a:ext cx="4096821" cy="519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C8CF2-4C99-4C5B-B3E4-93A703D532D1}">
      <dsp:nvSpPr>
        <dsp:cNvPr id="0" name=""/>
        <dsp:cNvSpPr/>
      </dsp:nvSpPr>
      <dsp:spPr>
        <a:xfrm>
          <a:off x="0" y="-37337"/>
          <a:ext cx="6553200" cy="836672"/>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1. In Eclipse, click </a:t>
          </a:r>
          <a:r>
            <a:rPr lang="en-US" sz="1800" b="1" kern="1200" dirty="0" smtClean="0">
              <a:latin typeface="Arial" panose="020B0604020202020204" pitchFamily="34" charset="0"/>
              <a:cs typeface="Arial" panose="020B0604020202020204" pitchFamily="34" charset="0"/>
            </a:rPr>
            <a:t>File &gt; New &gt;</a:t>
          </a:r>
          <a:r>
            <a:rPr lang="en-US" sz="1800" b="1" kern="1200" dirty="0" err="1" smtClean="0">
              <a:latin typeface="Arial" pitchFamily="34" charset="0"/>
            </a:rPr>
            <a:t>JUnit</a:t>
          </a:r>
          <a:r>
            <a:rPr lang="en-US" sz="1800" kern="1200" dirty="0" smtClean="0">
              <a:latin typeface="Arial" pitchFamily="34" charset="0"/>
            </a:rPr>
            <a:t> </a:t>
          </a:r>
          <a:r>
            <a:rPr lang="en-US" sz="1800" b="1" kern="1200" dirty="0" smtClean="0">
              <a:latin typeface="Arial" panose="020B0604020202020204" pitchFamily="34" charset="0"/>
              <a:cs typeface="Arial" panose="020B0604020202020204" pitchFamily="34" charset="0"/>
            </a:rPr>
            <a:t>Test Case</a:t>
          </a:r>
          <a:r>
            <a:rPr lang="en-US" sz="1800" kern="1200" dirty="0" smtClean="0">
              <a:latin typeface="Arial" panose="020B0604020202020204" pitchFamily="34" charset="0"/>
              <a:cs typeface="Arial" panose="020B0604020202020204" pitchFamily="34" charset="0"/>
            </a:rPr>
            <a:t>. </a:t>
          </a:r>
          <a:endParaRPr lang="en-IN" sz="1800" kern="1200" dirty="0">
            <a:latin typeface="Arial" panose="020B0604020202020204" pitchFamily="34" charset="0"/>
            <a:cs typeface="Arial" panose="020B0604020202020204" pitchFamily="34" charset="0"/>
          </a:endParaRPr>
        </a:p>
      </dsp:txBody>
      <dsp:txXfrm>
        <a:off x="24505" y="-12832"/>
        <a:ext cx="5744696" cy="787662"/>
      </dsp:txXfrm>
    </dsp:sp>
    <dsp:sp modelId="{4B905C80-0875-4442-BA0C-989A337AE6FC}">
      <dsp:nvSpPr>
        <dsp:cNvPr id="0" name=""/>
        <dsp:cNvSpPr/>
      </dsp:nvSpPr>
      <dsp:spPr>
        <a:xfrm>
          <a:off x="548830" y="849629"/>
          <a:ext cx="6553200" cy="687324"/>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2. Select the </a:t>
          </a:r>
          <a:r>
            <a:rPr lang="en-US" sz="1800" b="1" kern="1200" dirty="0" smtClean="0">
              <a:latin typeface="Arial" panose="020B0604020202020204" pitchFamily="34" charset="0"/>
              <a:cs typeface="Arial" panose="020B0604020202020204" pitchFamily="34" charset="0"/>
            </a:rPr>
            <a:t>New JUnit 4 test</a:t>
          </a:r>
          <a:r>
            <a:rPr lang="en-US" sz="1800" kern="1200" dirty="0" smtClean="0">
              <a:latin typeface="Arial" panose="020B0604020202020204" pitchFamily="34" charset="0"/>
              <a:cs typeface="Arial" panose="020B0604020202020204" pitchFamily="34" charset="0"/>
            </a:rPr>
            <a:t> radio button. </a:t>
          </a:r>
          <a:endParaRPr lang="en-IN" sz="1800" kern="1200" dirty="0">
            <a:latin typeface="Arial" panose="020B0604020202020204" pitchFamily="34" charset="0"/>
            <a:cs typeface="Arial" panose="020B0604020202020204" pitchFamily="34" charset="0"/>
          </a:endParaRPr>
        </a:p>
      </dsp:txBody>
      <dsp:txXfrm>
        <a:off x="568961" y="869760"/>
        <a:ext cx="5517346" cy="647062"/>
      </dsp:txXfrm>
    </dsp:sp>
    <dsp:sp modelId="{A5BC29F1-1099-42AE-AEBD-801A8E3E3048}">
      <dsp:nvSpPr>
        <dsp:cNvPr id="0" name=""/>
        <dsp:cNvSpPr/>
      </dsp:nvSpPr>
      <dsp:spPr>
        <a:xfrm>
          <a:off x="1089469" y="1661921"/>
          <a:ext cx="6553200" cy="687324"/>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3. In the </a:t>
          </a:r>
          <a:r>
            <a:rPr lang="en-US" sz="1800" b="1" kern="1200" dirty="0" smtClean="0">
              <a:latin typeface="Arial" panose="020B0604020202020204" pitchFamily="34" charset="0"/>
              <a:cs typeface="Arial" panose="020B0604020202020204" pitchFamily="34" charset="0"/>
            </a:rPr>
            <a:t>Name</a:t>
          </a:r>
          <a:r>
            <a:rPr lang="en-US" sz="1800" kern="1200" dirty="0" smtClean="0">
              <a:latin typeface="Arial" panose="020B0604020202020204" pitchFamily="34" charset="0"/>
              <a:cs typeface="Arial" panose="020B0604020202020204" pitchFamily="34" charset="0"/>
            </a:rPr>
            <a:t> field, type the name of your test       class.</a:t>
          </a:r>
          <a:endParaRPr lang="en-IN" sz="1800" kern="1200" dirty="0">
            <a:latin typeface="Arial" panose="020B0604020202020204" pitchFamily="34" charset="0"/>
            <a:cs typeface="Arial" panose="020B0604020202020204" pitchFamily="34" charset="0"/>
          </a:endParaRPr>
        </a:p>
      </dsp:txBody>
      <dsp:txXfrm>
        <a:off x="1109600" y="1682052"/>
        <a:ext cx="5525538" cy="647062"/>
      </dsp:txXfrm>
    </dsp:sp>
    <dsp:sp modelId="{8EF7F9C0-DC77-409A-A510-7D915FB6A8D6}">
      <dsp:nvSpPr>
        <dsp:cNvPr id="0" name=""/>
        <dsp:cNvSpPr/>
      </dsp:nvSpPr>
      <dsp:spPr>
        <a:xfrm>
          <a:off x="1638299" y="2474213"/>
          <a:ext cx="6553200" cy="687324"/>
        </a:xfrm>
        <a:prstGeom prst="roundRect">
          <a:avLst>
            <a:gd name="adj" fmla="val 10000"/>
          </a:avLst>
        </a:prstGeom>
        <a:solidFill>
          <a:schemeClr val="accent1">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4. Click </a:t>
          </a:r>
          <a:r>
            <a:rPr lang="en-US" sz="1800" b="1" kern="1200" dirty="0" smtClean="0">
              <a:latin typeface="Arial" panose="020B0604020202020204" pitchFamily="34" charset="0"/>
              <a:cs typeface="Arial" panose="020B0604020202020204" pitchFamily="34" charset="0"/>
            </a:rPr>
            <a:t>Finish</a:t>
          </a:r>
          <a:r>
            <a:rPr lang="en-US" sz="1800" kern="1200" dirty="0" smtClean="0">
              <a:latin typeface="Arial" panose="020B0604020202020204" pitchFamily="34" charset="0"/>
              <a:cs typeface="Arial" panose="020B0604020202020204" pitchFamily="34" charset="0"/>
            </a:rPr>
            <a:t>. </a:t>
          </a:r>
          <a:endParaRPr lang="en-IN" sz="1800" kern="1200" dirty="0">
            <a:latin typeface="Arial" panose="020B0604020202020204" pitchFamily="34" charset="0"/>
            <a:cs typeface="Arial" panose="020B0604020202020204" pitchFamily="34" charset="0"/>
          </a:endParaRPr>
        </a:p>
      </dsp:txBody>
      <dsp:txXfrm>
        <a:off x="1658430" y="2494344"/>
        <a:ext cx="5517346" cy="647061"/>
      </dsp:txXfrm>
    </dsp:sp>
    <dsp:sp modelId="{79201073-55BE-4EDC-95EF-75B3E2B74308}">
      <dsp:nvSpPr>
        <dsp:cNvPr id="0" name=""/>
        <dsp:cNvSpPr/>
      </dsp:nvSpPr>
      <dsp:spPr>
        <a:xfrm>
          <a:off x="6106439" y="563764"/>
          <a:ext cx="446760" cy="446760"/>
        </a:xfrm>
        <a:prstGeom prst="downArrow">
          <a:avLst>
            <a:gd name="adj1" fmla="val 55000"/>
            <a:gd name="adj2" fmla="val 45000"/>
          </a:avLst>
        </a:prstGeom>
        <a:solidFill>
          <a:srgbClr val="00B0F0">
            <a:alpha val="90000"/>
          </a:srgbClr>
        </a:solidFill>
        <a:ln w="9525" cap="flat" cmpd="sng" algn="ctr">
          <a:solidFill>
            <a:srgbClr val="0070C0">
              <a:alpha val="9000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IN" sz="1800" kern="1200">
            <a:latin typeface="Arial" panose="020B0604020202020204" pitchFamily="34" charset="0"/>
            <a:cs typeface="Arial" panose="020B0604020202020204" pitchFamily="34" charset="0"/>
          </a:endParaRPr>
        </a:p>
      </dsp:txBody>
      <dsp:txXfrm>
        <a:off x="6206960" y="563764"/>
        <a:ext cx="245718" cy="336187"/>
      </dsp:txXfrm>
    </dsp:sp>
    <dsp:sp modelId="{412A4F5E-FCFD-4C11-88EF-097D1DB12FFE}">
      <dsp:nvSpPr>
        <dsp:cNvPr id="0" name=""/>
        <dsp:cNvSpPr/>
      </dsp:nvSpPr>
      <dsp:spPr>
        <a:xfrm>
          <a:off x="6655269" y="1376056"/>
          <a:ext cx="446760" cy="446760"/>
        </a:xfrm>
        <a:prstGeom prst="downArrow">
          <a:avLst>
            <a:gd name="adj1" fmla="val 55000"/>
            <a:gd name="adj2" fmla="val 45000"/>
          </a:avLst>
        </a:prstGeom>
        <a:solidFill>
          <a:srgbClr val="00B0F0">
            <a:alpha val="90000"/>
          </a:srgbClr>
        </a:solidFill>
        <a:ln w="9525" cap="flat" cmpd="sng" algn="ctr">
          <a:solidFill>
            <a:srgbClr val="0070C0">
              <a:alpha val="9000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IN" sz="1800" kern="1200">
            <a:latin typeface="Arial" panose="020B0604020202020204" pitchFamily="34" charset="0"/>
            <a:cs typeface="Arial" panose="020B0604020202020204" pitchFamily="34" charset="0"/>
          </a:endParaRPr>
        </a:p>
      </dsp:txBody>
      <dsp:txXfrm>
        <a:off x="6755790" y="1376056"/>
        <a:ext cx="245718" cy="336187"/>
      </dsp:txXfrm>
    </dsp:sp>
    <dsp:sp modelId="{BE3D0B4B-B1CA-40BC-8F26-F86B2420D640}">
      <dsp:nvSpPr>
        <dsp:cNvPr id="0" name=""/>
        <dsp:cNvSpPr/>
      </dsp:nvSpPr>
      <dsp:spPr>
        <a:xfrm>
          <a:off x="7195908" y="2188348"/>
          <a:ext cx="446760" cy="446760"/>
        </a:xfrm>
        <a:prstGeom prst="downArrow">
          <a:avLst>
            <a:gd name="adj1" fmla="val 55000"/>
            <a:gd name="adj2" fmla="val 45000"/>
          </a:avLst>
        </a:prstGeom>
        <a:solidFill>
          <a:srgbClr val="00B0F0">
            <a:alpha val="90000"/>
          </a:srgbClr>
        </a:solidFill>
        <a:ln w="9525" cap="flat" cmpd="sng" algn="ctr">
          <a:solidFill>
            <a:srgbClr val="0070C0">
              <a:alpha val="90000"/>
            </a:srgb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IN" sz="1800" kern="1200">
            <a:latin typeface="Arial" panose="020B0604020202020204" pitchFamily="34" charset="0"/>
            <a:cs typeface="Arial" panose="020B0604020202020204" pitchFamily="34" charset="0"/>
          </a:endParaRPr>
        </a:p>
      </dsp:txBody>
      <dsp:txXfrm>
        <a:off x="7296429" y="2188348"/>
        <a:ext cx="245718" cy="336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4723D-6996-4920-9B8C-FF9E83C61D54}">
      <dsp:nvSpPr>
        <dsp:cNvPr id="0" name=""/>
        <dsp:cNvSpPr/>
      </dsp:nvSpPr>
      <dsp:spPr>
        <a:xfrm>
          <a:off x="0" y="0"/>
          <a:ext cx="6962775" cy="9372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1. </a:t>
          </a:r>
          <a:r>
            <a:rPr lang="en-IN" altLang="en-US" sz="1600" kern="1200" dirty="0" smtClean="0">
              <a:latin typeface="Arial" charset="0"/>
            </a:rPr>
            <a:t>Create a Java class </a:t>
          </a:r>
          <a:r>
            <a:rPr lang="en-IN" altLang="en-US" sz="1800" kern="1200" dirty="0" smtClean="0">
              <a:latin typeface="Courier New" panose="02070309020205020404" pitchFamily="49" charset="0"/>
              <a:cs typeface="Courier New" panose="02070309020205020404" pitchFamily="49" charset="0"/>
            </a:rPr>
            <a:t>Account.java</a:t>
          </a:r>
          <a:r>
            <a:rPr lang="en-IN" altLang="en-US" sz="1600" kern="1200" dirty="0" smtClean="0">
              <a:latin typeface="Arial" charset="0"/>
            </a:rPr>
            <a:t> that defines these functions for a bank account—money transfer, money withdrawal, and money deposit in an account</a:t>
          </a:r>
        </a:p>
      </dsp:txBody>
      <dsp:txXfrm>
        <a:off x="27451" y="27451"/>
        <a:ext cx="5951399" cy="882358"/>
      </dsp:txXfrm>
    </dsp:sp>
    <dsp:sp modelId="{654F3466-25C0-4027-9829-8F5952B5E7EA}">
      <dsp:nvSpPr>
        <dsp:cNvPr id="0" name=""/>
        <dsp:cNvSpPr/>
      </dsp:nvSpPr>
      <dsp:spPr>
        <a:xfrm>
          <a:off x="614362" y="1093469"/>
          <a:ext cx="6962775" cy="9372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2. </a:t>
          </a:r>
          <a:r>
            <a:rPr lang="en-IN" altLang="en-US" sz="1600" kern="1200" dirty="0" smtClean="0">
              <a:latin typeface="Arial" charset="0"/>
            </a:rPr>
            <a:t>Create test case classes by annotating a class with </a:t>
          </a:r>
          <a:r>
            <a:rPr lang="en-IN" altLang="en-US" sz="1600" kern="1200" dirty="0" smtClean="0">
              <a:latin typeface="Courier New" panose="02070309020205020404" pitchFamily="49" charset="0"/>
              <a:cs typeface="Courier New" panose="02070309020205020404" pitchFamily="49" charset="0"/>
            </a:rPr>
            <a:t>@</a:t>
          </a:r>
          <a:r>
            <a:rPr lang="en-IN" altLang="en-US" sz="1600" kern="1200" dirty="0" err="1" smtClean="0">
              <a:latin typeface="Courier New" panose="02070309020205020404" pitchFamily="49" charset="0"/>
              <a:cs typeface="Courier New" panose="02070309020205020404" pitchFamily="49" charset="0"/>
            </a:rPr>
            <a:t>RunWith</a:t>
          </a:r>
          <a:r>
            <a:rPr lang="en-IN" altLang="en-US" sz="1600" kern="1200" dirty="0" smtClean="0">
              <a:latin typeface="Courier New" panose="02070309020205020404" pitchFamily="49" charset="0"/>
              <a:cs typeface="Courier New" panose="02070309020205020404" pitchFamily="49" charset="0"/>
            </a:rPr>
            <a:t>(</a:t>
          </a:r>
          <a:r>
            <a:rPr lang="en-IN" altLang="en-US" sz="1600" kern="1200" dirty="0" err="1" smtClean="0">
              <a:latin typeface="Courier New" panose="02070309020205020404" pitchFamily="49" charset="0"/>
              <a:cs typeface="Courier New" panose="02070309020205020404" pitchFamily="49" charset="0"/>
            </a:rPr>
            <a:t>Suite.class</a:t>
          </a:r>
          <a:r>
            <a:rPr lang="en-IN" altLang="en-US" sz="1600" kern="1200" dirty="0" smtClean="0">
              <a:latin typeface="Courier New" panose="02070309020205020404" pitchFamily="49" charset="0"/>
              <a:cs typeface="Courier New" panose="02070309020205020404" pitchFamily="49" charset="0"/>
            </a:rPr>
            <a:t>)</a:t>
          </a:r>
          <a:r>
            <a:rPr lang="en-IN" altLang="en-US" sz="1600" kern="1200" dirty="0" smtClean="0">
              <a:latin typeface="Arial" charset="0"/>
            </a:rPr>
            <a:t>.</a:t>
          </a:r>
          <a:endParaRPr lang="en-IN" sz="1600" kern="1200" dirty="0">
            <a:latin typeface="Arial" panose="020B0604020202020204" pitchFamily="34" charset="0"/>
            <a:cs typeface="Arial" panose="020B0604020202020204" pitchFamily="34" charset="0"/>
          </a:endParaRPr>
        </a:p>
      </dsp:txBody>
      <dsp:txXfrm>
        <a:off x="641813" y="1120920"/>
        <a:ext cx="5684291" cy="882358"/>
      </dsp:txXfrm>
    </dsp:sp>
    <dsp:sp modelId="{7528DEFD-35FF-40A5-B7A3-8A3725F1572E}">
      <dsp:nvSpPr>
        <dsp:cNvPr id="0" name=""/>
        <dsp:cNvSpPr/>
      </dsp:nvSpPr>
      <dsp:spPr>
        <a:xfrm>
          <a:off x="1228724" y="2186939"/>
          <a:ext cx="6962775" cy="9372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3. </a:t>
          </a:r>
          <a:r>
            <a:rPr lang="en-IN" altLang="en-US" sz="1600" kern="1200" dirty="0" smtClean="0">
              <a:latin typeface="Arial" charset="0"/>
            </a:rPr>
            <a:t>Create a test suite that contains the test classes</a:t>
          </a:r>
          <a:r>
            <a:rPr lang="en-IN" altLang="en-US" sz="1600" kern="1200" dirty="0" smtClean="0">
              <a:latin typeface="Courier New" panose="02070309020205020404" pitchFamily="49" charset="0"/>
              <a:cs typeface="Courier New" panose="02070309020205020404" pitchFamily="49" charset="0"/>
            </a:rPr>
            <a:t> </a:t>
          </a:r>
          <a:r>
            <a:rPr lang="en-IN" altLang="en-US" sz="1600" kern="1200" dirty="0" err="1" smtClean="0">
              <a:latin typeface="Courier New" panose="02070309020205020404" pitchFamily="49" charset="0"/>
              <a:cs typeface="Courier New" panose="02070309020205020404" pitchFamily="49" charset="0"/>
            </a:rPr>
            <a:t>SavingsAccountTest</a:t>
          </a:r>
          <a:r>
            <a:rPr lang="en-IN" altLang="en-US" sz="1600" kern="1200" dirty="0" smtClean="0">
              <a:latin typeface="Courier New" panose="02070309020205020404" pitchFamily="49" charset="0"/>
              <a:cs typeface="Courier New" panose="02070309020205020404" pitchFamily="49" charset="0"/>
            </a:rPr>
            <a:t> </a:t>
          </a:r>
          <a:r>
            <a:rPr lang="en-IN" altLang="en-US" sz="1600" kern="1200" dirty="0" smtClean="0">
              <a:latin typeface="Arial" charset="0"/>
            </a:rPr>
            <a:t>and </a:t>
          </a:r>
          <a:r>
            <a:rPr lang="en-IN" altLang="en-US" sz="1600" kern="1200" dirty="0" err="1" smtClean="0">
              <a:latin typeface="Courier New" panose="02070309020205020404" pitchFamily="49" charset="0"/>
              <a:cs typeface="Courier New" panose="02070309020205020404" pitchFamily="49" charset="0"/>
            </a:rPr>
            <a:t>AccountTest</a:t>
          </a:r>
          <a:r>
            <a:rPr lang="en-IN" altLang="en-US" sz="1600" kern="1200" dirty="0" smtClean="0">
              <a:latin typeface="Arial" charset="0"/>
            </a:rPr>
            <a:t>.</a:t>
          </a:r>
          <a:endParaRPr lang="en-IN" sz="1600" kern="1200" dirty="0">
            <a:latin typeface="Arial" panose="020B0604020202020204" pitchFamily="34" charset="0"/>
            <a:cs typeface="Arial" panose="020B0604020202020204" pitchFamily="34" charset="0"/>
          </a:endParaRPr>
        </a:p>
      </dsp:txBody>
      <dsp:txXfrm>
        <a:off x="1256175" y="2214390"/>
        <a:ext cx="5684291" cy="882358"/>
      </dsp:txXfrm>
    </dsp:sp>
    <dsp:sp modelId="{59304B3E-8C98-454A-AE95-B0C2073D65B4}">
      <dsp:nvSpPr>
        <dsp:cNvPr id="0" name=""/>
        <dsp:cNvSpPr/>
      </dsp:nvSpPr>
      <dsp:spPr>
        <a:xfrm>
          <a:off x="6353556" y="710755"/>
          <a:ext cx="609219" cy="609219"/>
        </a:xfrm>
        <a:prstGeom prst="downArrow">
          <a:avLst>
            <a:gd name="adj1" fmla="val 55000"/>
            <a:gd name="adj2" fmla="val 45000"/>
          </a:avLst>
        </a:prstGeom>
        <a:solidFill>
          <a:schemeClr val="bg2">
            <a:lumMod val="5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IN" sz="1800" kern="1200">
            <a:latin typeface="Arial" panose="020B0604020202020204" pitchFamily="34" charset="0"/>
            <a:cs typeface="Arial" panose="020B0604020202020204" pitchFamily="34" charset="0"/>
          </a:endParaRPr>
        </a:p>
      </dsp:txBody>
      <dsp:txXfrm>
        <a:off x="6490630" y="710755"/>
        <a:ext cx="335071" cy="458437"/>
      </dsp:txXfrm>
    </dsp:sp>
    <dsp:sp modelId="{1BC1ACF3-C7E6-48F2-9EBB-999209741CE5}">
      <dsp:nvSpPr>
        <dsp:cNvPr id="0" name=""/>
        <dsp:cNvSpPr/>
      </dsp:nvSpPr>
      <dsp:spPr>
        <a:xfrm>
          <a:off x="6967918" y="1797977"/>
          <a:ext cx="609219" cy="609219"/>
        </a:xfrm>
        <a:prstGeom prst="downArrow">
          <a:avLst>
            <a:gd name="adj1" fmla="val 55000"/>
            <a:gd name="adj2" fmla="val 45000"/>
          </a:avLst>
        </a:prstGeom>
        <a:solidFill>
          <a:schemeClr val="bg2">
            <a:lumMod val="5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IN" sz="1800" kern="1200">
            <a:latin typeface="Arial" panose="020B0604020202020204" pitchFamily="34" charset="0"/>
            <a:cs typeface="Arial" panose="020B0604020202020204" pitchFamily="34" charset="0"/>
          </a:endParaRPr>
        </a:p>
      </dsp:txBody>
      <dsp:txXfrm>
        <a:off x="7104992" y="1797977"/>
        <a:ext cx="335071" cy="4584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a:defRPr sz="1200">
                <a:latin typeface="Arial" charset="0"/>
              </a:defRPr>
            </a:lvl1pPr>
          </a:lstStyle>
          <a:p>
            <a:pPr>
              <a:defRPr/>
            </a:pPr>
            <a:endParaRPr lang="en-US"/>
          </a:p>
        </p:txBody>
      </p:sp>
      <p:sp>
        <p:nvSpPr>
          <p:cNvPr id="173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a:defRPr sz="1200">
                <a:latin typeface="Arial" charset="0"/>
              </a:defRPr>
            </a:lvl1pPr>
          </a:lstStyle>
          <a:p>
            <a:pPr>
              <a:defRPr/>
            </a:pPr>
            <a:fld id="{1B9725CA-A892-45E7-BAF4-3C17E2D3FDA2}" type="slidenum">
              <a:rPr lang="en-US"/>
              <a:pPr>
                <a:defRPr/>
              </a:pPr>
              <a:t>‹#›</a:t>
            </a:fld>
            <a:endParaRPr lang="en-US" dirty="0"/>
          </a:p>
        </p:txBody>
      </p:sp>
    </p:spTree>
    <p:extLst>
      <p:ext uri="{BB962C8B-B14F-4D97-AF65-F5344CB8AC3E}">
        <p14:creationId xmlns:p14="http://schemas.microsoft.com/office/powerpoint/2010/main" val="3437947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junit.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smtClean="0">
              <a:latin typeface="Arial" pitchFamily="34" charset="0"/>
            </a:endParaRPr>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7655B99-645D-4913-9F08-AC3BB655CE52}" type="slidenum">
              <a:rPr lang="en-US" altLang="en-US" smtClean="0"/>
              <a:pPr eaLnBrk="1" hangingPunct="1"/>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12)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i="0" dirty="0" smtClean="0">
                <a:latin typeface="Calibri" pitchFamily="34" charset="0"/>
              </a:rPr>
              <a:t>Explain how </a:t>
            </a:r>
            <a:r>
              <a:rPr lang="en-US" altLang="en-US" sz="1100" i="0" dirty="0" err="1" smtClean="0">
                <a:latin typeface="Calibri" pitchFamily="34" charset="0"/>
              </a:rPr>
              <a:t>JUnit</a:t>
            </a:r>
            <a:r>
              <a:rPr lang="en-US" altLang="en-US" sz="1100" i="0" dirty="0" smtClean="0">
                <a:latin typeface="Calibri" pitchFamily="34" charset="0"/>
              </a:rPr>
              <a:t> works. </a:t>
            </a:r>
          </a:p>
          <a:p>
            <a:pPr algn="just">
              <a:spcBef>
                <a:spcPct val="0"/>
              </a:spcBef>
              <a:defRPr/>
            </a:pPr>
            <a:endParaRPr lang="en-US" altLang="en-US" sz="1100" i="1" dirty="0" smtClean="0">
              <a:latin typeface="Calibri" pitchFamily="34" charset="0"/>
            </a:endParaRPr>
          </a:p>
          <a:p>
            <a:pPr algn="just">
              <a:spcBef>
                <a:spcPct val="0"/>
              </a:spcBef>
              <a:defRPr/>
            </a:pPr>
            <a:r>
              <a:rPr lang="en-US" altLang="en-US" sz="1100" dirty="0" smtClean="0">
                <a:latin typeface="Calibri" pitchFamily="34" charset="0"/>
              </a:rPr>
              <a:t>To use </a:t>
            </a:r>
            <a:r>
              <a:rPr lang="en-US" sz="1100" dirty="0" err="1" smtClean="0">
                <a:latin typeface="Arial" pitchFamily="34" charset="0"/>
              </a:rPr>
              <a:t>JUnit</a:t>
            </a:r>
            <a:r>
              <a:rPr lang="en-US" sz="1100" dirty="0" smtClean="0">
                <a:latin typeface="Arial" pitchFamily="34" charset="0"/>
              </a:rPr>
              <a:t> </a:t>
            </a:r>
            <a:r>
              <a:rPr lang="en-US" altLang="en-US" sz="1100" dirty="0" smtClean="0">
                <a:latin typeface="Calibri" pitchFamily="34" charset="0"/>
              </a:rPr>
              <a:t>for testing:</a:t>
            </a:r>
          </a:p>
          <a:p>
            <a:pPr algn="just">
              <a:spcBef>
                <a:spcPct val="0"/>
              </a:spcBef>
              <a:defRPr/>
            </a:pPr>
            <a:endParaRPr lang="en-US" altLang="en-US" sz="1100" dirty="0" smtClean="0">
              <a:latin typeface="Calibri" pitchFamily="34" charset="0"/>
            </a:endParaRPr>
          </a:p>
          <a:p>
            <a:pPr marL="228600" indent="-228600">
              <a:buFont typeface="+mj-lt"/>
              <a:buAutoNum type="arabicPeriod"/>
              <a:defRPr/>
            </a:pPr>
            <a:r>
              <a:rPr lang="en-US" dirty="0" smtClean="0"/>
              <a:t>Create a separate project for writing tests that test an SUT, which is usually a Java class. The test code you write uses the capabilities of the JUnit framework to make it easier to compare results and set up and tear down tests. </a:t>
            </a:r>
          </a:p>
          <a:p>
            <a:pPr marL="228600" indent="-228600">
              <a:buFont typeface="+mj-lt"/>
              <a:buAutoNum type="arabicPeriod"/>
              <a:defRPr/>
            </a:pPr>
            <a:endParaRPr lang="en-US" dirty="0" smtClean="0"/>
          </a:p>
          <a:p>
            <a:pPr marL="228600" indent="-228600">
              <a:buFont typeface="+mj-lt"/>
              <a:buAutoNum type="arabicPeriod"/>
              <a:defRPr/>
            </a:pPr>
            <a:r>
              <a:rPr lang="en-US" dirty="0" smtClean="0"/>
              <a:t>Use a </a:t>
            </a:r>
            <a:r>
              <a:rPr lang="en-US" dirty="0" err="1" smtClean="0"/>
              <a:t>JUnit</a:t>
            </a:r>
            <a:r>
              <a:rPr lang="en-US" dirty="0" smtClean="0"/>
              <a:t> runner to execute the test code. The runner determines the tests that exist in the test code, executes them, and reports the results, including reporting to a graphical view. Usually, writing </a:t>
            </a:r>
            <a:r>
              <a:rPr lang="en-US" dirty="0" err="1" smtClean="0"/>
              <a:t>JUnit</a:t>
            </a:r>
            <a:r>
              <a:rPr lang="en-US" dirty="0" smtClean="0"/>
              <a:t> tests in an IDE helps you to get quick feedback regarding a test passing or failing. </a:t>
            </a:r>
            <a:endParaRPr lang="en-IN" dirty="0" smtClean="0"/>
          </a:p>
          <a:p>
            <a:pPr marL="228600" indent="-228600">
              <a:buFont typeface="+mj-lt"/>
              <a:buAutoNum type="arabicPeriod"/>
              <a:defRPr/>
            </a:pPr>
            <a:endParaRPr lang="en-US" dirty="0" smtClean="0"/>
          </a:p>
          <a:p>
            <a:pPr>
              <a:defRPr/>
            </a:pPr>
            <a:r>
              <a:rPr lang="en-US" altLang="en-US" sz="1100" dirty="0" smtClean="0">
                <a:latin typeface="Calibri" pitchFamily="34" charset="0"/>
              </a:rPr>
              <a:t>In the </a:t>
            </a:r>
            <a:r>
              <a:rPr lang="en-US" sz="1100" dirty="0" smtClean="0"/>
              <a:t>testing-coding-testing cycle that </a:t>
            </a:r>
            <a:r>
              <a:rPr lang="en-IN" altLang="en-US" sz="1100" dirty="0" err="1" smtClean="0">
                <a:latin typeface="Calibri" pitchFamily="34" charset="0"/>
              </a:rPr>
              <a:t>JUnit</a:t>
            </a:r>
            <a:r>
              <a:rPr lang="en-IN" altLang="en-US" sz="1100" dirty="0" smtClean="0">
                <a:latin typeface="Calibri" pitchFamily="34" charset="0"/>
              </a:rPr>
              <a:t> follows, </a:t>
            </a:r>
            <a:r>
              <a:rPr lang="en-US" dirty="0" smtClean="0"/>
              <a:t>the test data for a piece of code is set up. This data can be first tested and then implemented. This approach increases the productivity of the programmer and the stability of the program code. </a:t>
            </a:r>
            <a:endParaRPr lang="en-IN" altLang="en-US" sz="1100" dirty="0" smtClean="0">
              <a:latin typeface="Calibri" pitchFamily="34" charset="0"/>
            </a:endParaRPr>
          </a:p>
          <a:p>
            <a:pPr algn="just">
              <a:spcBef>
                <a:spcPct val="0"/>
              </a:spcBef>
              <a:defRPr/>
            </a:pPr>
            <a:r>
              <a:rPr lang="en-US" altLang="en-US" sz="1100" dirty="0" smtClean="0">
                <a:latin typeface="Calibri" pitchFamily="34" charset="0"/>
              </a:rPr>
              <a:t> </a:t>
            </a:r>
            <a:endParaRPr lang="en-IN" altLang="en-US" sz="1100" dirty="0"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13) </a:t>
            </a:r>
          </a:p>
          <a:p>
            <a:pPr algn="just">
              <a:spcBef>
                <a:spcPct val="0"/>
              </a:spcBef>
            </a:pPr>
            <a:endParaRPr lang="en-US" altLang="en-US" sz="1100" dirty="0" smtClean="0">
              <a:latin typeface="Calibri" pitchFamily="34" charset="0"/>
            </a:endParaRPr>
          </a:p>
          <a:p>
            <a:pPr algn="just">
              <a:spcBef>
                <a:spcPct val="0"/>
              </a:spcBef>
            </a:pPr>
            <a:r>
              <a:rPr lang="en-US" altLang="en-US" sz="1100" i="0" dirty="0" smtClean="0">
                <a:latin typeface="Calibri" pitchFamily="34" charset="0"/>
              </a:rPr>
              <a:t>Discuss </a:t>
            </a:r>
            <a:r>
              <a:rPr lang="en-US" altLang="en-US" sz="1100" i="0" dirty="0" err="1" smtClean="0">
                <a:latin typeface="Calibri" pitchFamily="34" charset="0"/>
              </a:rPr>
              <a:t>JUnit</a:t>
            </a:r>
            <a:r>
              <a:rPr lang="en-US" altLang="en-US" sz="1100" i="0" dirty="0" smtClean="0">
                <a:latin typeface="Calibri" pitchFamily="34" charset="0"/>
              </a:rPr>
              <a:t> syntaxes. </a:t>
            </a:r>
          </a:p>
          <a:p>
            <a:pPr algn="just">
              <a:spcBef>
                <a:spcPct val="0"/>
              </a:spcBef>
            </a:pPr>
            <a:endParaRPr lang="en-US" sz="1100" i="1" dirty="0" smtClean="0">
              <a:latin typeface="Calibri" pitchFamily="34" charset="0"/>
            </a:endParaRPr>
          </a:p>
          <a:p>
            <a:pPr algn="just">
              <a:spcBef>
                <a:spcPct val="0"/>
              </a:spcBef>
            </a:pPr>
            <a:r>
              <a:rPr lang="en-US" sz="1100" dirty="0" smtClean="0">
                <a:latin typeface="Calibri" pitchFamily="34" charset="0"/>
              </a:rPr>
              <a:t>In order to write correct test cases in </a:t>
            </a:r>
            <a:r>
              <a:rPr lang="en-US" sz="1100" dirty="0" err="1" smtClean="0">
                <a:latin typeface="Calibri" pitchFamily="34" charset="0"/>
              </a:rPr>
              <a:t>JUnit</a:t>
            </a:r>
            <a:r>
              <a:rPr lang="en-US" sz="1100" dirty="0" smtClean="0">
                <a:latin typeface="Calibri" pitchFamily="34" charset="0"/>
              </a:rPr>
              <a:t>, it’s important to use the correct syntax. Methods, annotations, and fixtures are some of the important parts of </a:t>
            </a:r>
            <a:r>
              <a:rPr lang="en-US" sz="1100" dirty="0" err="1" smtClean="0">
                <a:latin typeface="Calibri" pitchFamily="34" charset="0"/>
              </a:rPr>
              <a:t>JUnit</a:t>
            </a:r>
            <a:r>
              <a:rPr lang="en-US" sz="1100" dirty="0" smtClean="0">
                <a:latin typeface="Calibri" pitchFamily="34" charset="0"/>
              </a:rPr>
              <a:t> syntax. </a:t>
            </a:r>
          </a:p>
          <a:p>
            <a:pPr algn="just">
              <a:spcBef>
                <a:spcPct val="0"/>
              </a:spcBef>
            </a:pPr>
            <a:endParaRPr lang="en-US" altLang="en-US" sz="1100" dirty="0" smtClean="0">
              <a:latin typeface="Calibri" pitchFamily="34" charset="0"/>
            </a:endParaRPr>
          </a:p>
          <a:p>
            <a:r>
              <a:rPr lang="en-US" sz="1100" dirty="0" smtClean="0">
                <a:latin typeface="Calibri" pitchFamily="34" charset="0"/>
              </a:rPr>
              <a:t>List the popular annotations used in </a:t>
            </a:r>
            <a:r>
              <a:rPr lang="en-US" sz="1100" dirty="0" err="1" smtClean="0">
                <a:latin typeface="Calibri" pitchFamily="34" charset="0"/>
              </a:rPr>
              <a:t>JUnit</a:t>
            </a:r>
            <a:r>
              <a:rPr lang="en-US" sz="1100" dirty="0" smtClean="0">
                <a:latin typeface="Calibri" pitchFamily="34" charset="0"/>
              </a:rPr>
              <a:t> test cases. </a:t>
            </a:r>
            <a:endParaRPr lang="en-IN" sz="1100" dirty="0" smtClean="0">
              <a:latin typeface="Calibri" pitchFamily="34" charset="0"/>
            </a:endParaRPr>
          </a:p>
          <a:p>
            <a:pPr algn="just">
              <a:spcBef>
                <a:spcPct val="0"/>
              </a:spcBef>
            </a:pPr>
            <a:r>
              <a:rPr lang="en-US" altLang="en-US" sz="1100" dirty="0" smtClean="0">
                <a:latin typeface="Calibri" pitchFamily="34" charset="0"/>
              </a:rPr>
              <a:t> </a:t>
            </a:r>
          </a:p>
          <a:p>
            <a:pPr algn="just">
              <a:spcBef>
                <a:spcPct val="0"/>
              </a:spcBef>
            </a:pPr>
            <a:r>
              <a:rPr lang="en-US" altLang="en-US" sz="1100" dirty="0" smtClean="0">
                <a:latin typeface="Arial" pitchFamily="34" charset="0"/>
              </a:rPr>
              <a:t>Explain that programs that use annotations are easier to read and write than the ones that do not use annotations. Let’s take up an example. </a:t>
            </a:r>
            <a:endParaRPr lang="en-IN" altLang="en-US" sz="1100" dirty="0" smtClean="0">
              <a:latin typeface="Arial" pitchFamily="34" charset="0"/>
            </a:endParaRPr>
          </a:p>
          <a:p>
            <a:pPr algn="just">
              <a:spcBef>
                <a:spcPct val="0"/>
              </a:spcBef>
            </a:pPr>
            <a:endParaRPr lang="en-IN" altLang="en-US" sz="1100" dirty="0" smtClean="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14)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Mention that </a:t>
            </a:r>
            <a:r>
              <a:rPr lang="en-US" altLang="en-US" sz="1100" dirty="0" err="1" smtClean="0">
                <a:latin typeface="Calibri" pitchFamily="34" charset="0"/>
              </a:rPr>
              <a:t>JUnit</a:t>
            </a:r>
            <a:r>
              <a:rPr lang="en-US" altLang="en-US" sz="1100" dirty="0" smtClean="0">
                <a:latin typeface="Calibri" pitchFamily="34" charset="0"/>
              </a:rPr>
              <a:t> versions that use annotations are easier to read and write than earlier versions that did not use annotations. Code Segment 1.1 on page 14 in the Participant Guide shows a simple program that is used to retrieve the name of an account holder based on an account ID.</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For this program, the test case without annotations is as shown (refer to Code Segment 1.2 on page 14 in the Participant Guide). In this test case, the setup() method is used to initialize the test case and the “test” prefix is used to name the test case. </a:t>
            </a:r>
            <a:endParaRPr lang="en-IN" altLang="en-US" sz="1100" dirty="0" smtClean="0">
              <a:latin typeface="Calibri" pitchFamily="34" charset="0"/>
            </a:endParaRPr>
          </a:p>
          <a:p>
            <a:pPr algn="just">
              <a:spcBef>
                <a:spcPct val="0"/>
              </a:spcBef>
            </a:pPr>
            <a:r>
              <a:rPr lang="en-US" altLang="en-US" sz="1100" dirty="0" smtClean="0">
                <a:latin typeface="Calibri" pitchFamily="34" charset="0"/>
              </a:rPr>
              <a:t> </a:t>
            </a:r>
            <a:endParaRPr lang="en-IN" altLang="en-US" sz="1100" dirty="0" smtClean="0">
              <a:latin typeface="Calibri" pitchFamily="34" charset="0"/>
            </a:endParaRPr>
          </a:p>
          <a:p>
            <a:pPr algn="just">
              <a:spcBef>
                <a:spcPct val="0"/>
              </a:spcBef>
            </a:pPr>
            <a:r>
              <a:rPr lang="en-IN" altLang="en-US" sz="1100" dirty="0" smtClean="0">
                <a:latin typeface="Calibri" pitchFamily="34" charset="0"/>
              </a:rPr>
              <a:t>Next, let’s look at the test case that uses annotations.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14)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in the later versions of </a:t>
            </a:r>
            <a:r>
              <a:rPr lang="en-US" altLang="en-US" sz="1100" dirty="0" err="1" smtClean="0">
                <a:latin typeface="Calibri" pitchFamily="34" charset="0"/>
              </a:rPr>
              <a:t>JUnit</a:t>
            </a:r>
            <a:r>
              <a:rPr lang="en-US" altLang="en-US" sz="1100" dirty="0" smtClean="0">
                <a:latin typeface="Calibri" pitchFamily="34" charset="0"/>
              </a:rPr>
              <a:t>, the setup() method and the “test” prefix  are replaced by the </a:t>
            </a:r>
            <a:r>
              <a:rPr lang="en-US" altLang="en-US" sz="1100" dirty="0" smtClean="0">
                <a:latin typeface="Courier New" pitchFamily="49" charset="0"/>
                <a:cs typeface="Courier New" pitchFamily="49" charset="0"/>
              </a:rPr>
              <a:t>@Before </a:t>
            </a:r>
            <a:r>
              <a:rPr lang="en-US" altLang="en-US" sz="1100" dirty="0" smtClean="0">
                <a:latin typeface="Calibri" pitchFamily="34" charset="0"/>
              </a:rPr>
              <a:t>and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annotations, making it easy to recognize the initialization and test case. The code segment here shows the test case using annotations.</a:t>
            </a:r>
          </a:p>
          <a:p>
            <a:pPr algn="just">
              <a:spcBef>
                <a:spcPct val="0"/>
              </a:spcBef>
            </a:pPr>
            <a:endParaRPr lang="en-US" altLang="en-US" sz="1100" dirty="0" smtClean="0">
              <a:latin typeface="Calibri" pitchFamily="34" charset="0"/>
            </a:endParaRPr>
          </a:p>
          <a:p>
            <a:pPr algn="just">
              <a:spcBef>
                <a:spcPct val="0"/>
              </a:spcBef>
            </a:pPr>
            <a:r>
              <a:rPr lang="en-IN" altLang="en-US" sz="1100" dirty="0" smtClean="0">
                <a:latin typeface="Calibri" pitchFamily="34" charset="0"/>
              </a:rPr>
              <a:t>Earlier versions of </a:t>
            </a:r>
            <a:r>
              <a:rPr lang="en-IN" altLang="en-US" sz="1100" dirty="0" err="1" smtClean="0">
                <a:latin typeface="Calibri" pitchFamily="34" charset="0"/>
              </a:rPr>
              <a:t>JUnit</a:t>
            </a:r>
            <a:r>
              <a:rPr lang="en-IN" altLang="en-US" sz="1100" dirty="0" smtClean="0">
                <a:latin typeface="Calibri" pitchFamily="34" charset="0"/>
              </a:rPr>
              <a:t> needed you to prefix “test” to the test class while naming it. (refer to Code Segment 1.4 in the Participant Guide). </a:t>
            </a:r>
            <a:r>
              <a:rPr lang="en-US" altLang="en-US" sz="1100" dirty="0" smtClean="0">
                <a:latin typeface="Calibri" pitchFamily="34" charset="0"/>
              </a:rPr>
              <a:t>In the later versions of </a:t>
            </a:r>
            <a:r>
              <a:rPr lang="en-US" sz="1100" dirty="0" err="1" smtClean="0">
                <a:latin typeface="Arial" pitchFamily="34" charset="0"/>
              </a:rPr>
              <a:t>JUnit</a:t>
            </a:r>
            <a:r>
              <a:rPr lang="en-US" altLang="en-US" sz="1100" dirty="0" smtClean="0">
                <a:latin typeface="Calibri" pitchFamily="34" charset="0"/>
              </a:rPr>
              <a:t>, a method annotated with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is treated as a test case. Refer to </a:t>
            </a:r>
            <a:r>
              <a:rPr lang="en-IN" altLang="en-US" sz="1100" dirty="0" smtClean="0">
                <a:latin typeface="Calibri" pitchFamily="34" charset="0"/>
              </a:rPr>
              <a:t>Code Segment 1.5, which shows the use of the </a:t>
            </a:r>
            <a:r>
              <a:rPr lang="en-US" altLang="en-US" sz="1100" dirty="0" smtClean="0">
                <a:latin typeface="Calibri" pitchFamily="34" charset="0"/>
              </a:rPr>
              <a:t>annotation </a:t>
            </a:r>
            <a:r>
              <a:rPr lang="en-US" altLang="en-US" sz="1100" dirty="0" smtClean="0">
                <a:latin typeface="Courier New" pitchFamily="49" charset="0"/>
                <a:cs typeface="Courier New" pitchFamily="49" charset="0"/>
              </a:rPr>
              <a:t>@Test</a:t>
            </a:r>
            <a:r>
              <a:rPr lang="en-US" altLang="en-US" sz="1100" dirty="0" smtClean="0">
                <a:latin typeface="Calibri" pitchFamily="34" charset="0"/>
              </a:rPr>
              <a:t>.</a:t>
            </a:r>
            <a:endParaRPr lang="en-IN" altLang="en-US" sz="1100" dirty="0" smtClean="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16) </a:t>
            </a:r>
          </a:p>
          <a:p>
            <a:pPr algn="just">
              <a:spcBef>
                <a:spcPct val="0"/>
              </a:spcBef>
              <a:defRPr/>
            </a:pPr>
            <a:endParaRPr lang="en-US" altLang="en-US" sz="1100" dirty="0" smtClean="0">
              <a:latin typeface="Calibri" panose="020F0502020204030204" pitchFamily="34" charset="0"/>
              <a:cs typeface="Courier New" panose="02070309020205020404" pitchFamily="49" charset="0"/>
            </a:endParaRPr>
          </a:p>
          <a:p>
            <a:pPr algn="just">
              <a:spcBef>
                <a:spcPct val="0"/>
              </a:spcBef>
              <a:defRPr/>
            </a:pPr>
            <a:r>
              <a:rPr lang="en-US" altLang="en-US" sz="1100" dirty="0" smtClean="0">
                <a:latin typeface="Calibri" panose="020F0502020204030204" pitchFamily="34" charset="0"/>
                <a:cs typeface="Courier New" panose="02070309020205020404" pitchFamily="49" charset="0"/>
              </a:rPr>
              <a:t>Explain that test methods </a:t>
            </a:r>
            <a:r>
              <a:rPr lang="en-US" sz="1100" dirty="0" smtClean="0">
                <a:latin typeface="Calibri" panose="020F0502020204030204" pitchFamily="34" charset="0"/>
                <a:cs typeface="Courier New" panose="02070309020205020404" pitchFamily="49" charset="0"/>
              </a:rPr>
              <a:t>are used to create tests in JUnit. To </a:t>
            </a:r>
            <a:r>
              <a:rPr lang="en-US" altLang="en-US" sz="1100" dirty="0" smtClean="0">
                <a:latin typeface="Calibri" panose="020F0502020204030204" pitchFamily="34" charset="0"/>
                <a:cs typeface="Courier New" panose="02070309020205020404" pitchFamily="49" charset="0"/>
              </a:rPr>
              <a:t>create a test method in </a:t>
            </a:r>
            <a:r>
              <a:rPr lang="en-US" altLang="en-US" sz="1100" dirty="0" err="1" smtClean="0">
                <a:latin typeface="Calibri" panose="020F0502020204030204" pitchFamily="34" charset="0"/>
                <a:cs typeface="Courier New" panose="02070309020205020404" pitchFamily="49" charset="0"/>
              </a:rPr>
              <a:t>JUnit</a:t>
            </a:r>
            <a:r>
              <a:rPr lang="en-US" altLang="en-US" sz="1100" dirty="0" smtClean="0">
                <a:latin typeface="Calibri" panose="020F0502020204030204" pitchFamily="34" charset="0"/>
                <a:cs typeface="Courier New" panose="02070309020205020404" pitchFamily="49" charset="0"/>
              </a:rPr>
              <a:t> 4: </a:t>
            </a:r>
          </a:p>
          <a:p>
            <a:pPr marL="171450" indent="-171450" algn="just">
              <a:spcBef>
                <a:spcPct val="0"/>
              </a:spcBef>
              <a:buFont typeface="Arial" panose="020B0604020202020204" pitchFamily="34" charset="0"/>
              <a:buChar char="•"/>
              <a:defRPr/>
            </a:pPr>
            <a:r>
              <a:rPr lang="en-US" sz="1100" dirty="0" smtClean="0">
                <a:latin typeface="Calibri" panose="020F0502020204030204" pitchFamily="34" charset="0"/>
                <a:cs typeface="Courier New" panose="02070309020205020404" pitchFamily="49" charset="0"/>
              </a:rPr>
              <a:t>Define a method that is public and that has a void return type. </a:t>
            </a:r>
          </a:p>
          <a:p>
            <a:pPr marL="171450" indent="-171450" algn="just">
              <a:spcBef>
                <a:spcPct val="0"/>
              </a:spcBef>
              <a:buFont typeface="Arial" panose="020B0604020202020204" pitchFamily="34" charset="0"/>
              <a:buChar char="•"/>
              <a:defRPr/>
            </a:pPr>
            <a:r>
              <a:rPr lang="en-US" sz="1100" dirty="0" smtClean="0">
                <a:latin typeface="Calibri" panose="020F0502020204030204" pitchFamily="34" charset="0"/>
                <a:cs typeface="Courier New" panose="02070309020205020404" pitchFamily="49" charset="0"/>
              </a:rPr>
              <a:t>Add the JUnit test annotation @Test to it. </a:t>
            </a:r>
          </a:p>
          <a:p>
            <a:pPr algn="just">
              <a:spcBef>
                <a:spcPct val="0"/>
              </a:spcBef>
              <a:buFont typeface="Arial" panose="020B0604020202020204" pitchFamily="34" charset="0"/>
              <a:buNone/>
              <a:defRPr/>
            </a:pPr>
            <a:endParaRPr lang="en-US" sz="1100" dirty="0" smtClean="0">
              <a:latin typeface="Calibri" panose="020F0502020204030204" pitchFamily="34" charset="0"/>
              <a:cs typeface="Courier New" panose="02070309020205020404" pitchFamily="49" charset="0"/>
            </a:endParaRPr>
          </a:p>
          <a:p>
            <a:pPr algn="just">
              <a:spcBef>
                <a:spcPct val="0"/>
              </a:spcBef>
              <a:buFont typeface="Arial" panose="020B0604020202020204" pitchFamily="34" charset="0"/>
              <a:buNone/>
              <a:defRPr/>
            </a:pPr>
            <a:r>
              <a:rPr lang="en-US" sz="1100" dirty="0" smtClean="0">
                <a:latin typeface="Calibri" panose="020F0502020204030204" pitchFamily="34" charset="0"/>
                <a:cs typeface="Courier New" panose="02070309020205020404" pitchFamily="49" charset="0"/>
              </a:rPr>
              <a:t>Note: </a:t>
            </a:r>
          </a:p>
          <a:p>
            <a:pPr algn="just">
              <a:spcBef>
                <a:spcPct val="0"/>
              </a:spcBef>
              <a:buFont typeface="Arial" panose="020B0604020202020204" pitchFamily="34" charset="0"/>
              <a:buNone/>
              <a:defRPr/>
            </a:pPr>
            <a:r>
              <a:rPr lang="en-US" sz="1100" dirty="0" smtClean="0">
                <a:latin typeface="Calibri" panose="020F0502020204030204" pitchFamily="34" charset="0"/>
                <a:cs typeface="Courier New" panose="02070309020205020404" pitchFamily="49" charset="0"/>
              </a:rPr>
              <a:t>Test methods that test a specific class are usually grouped into one single class.</a:t>
            </a:r>
            <a:endParaRPr lang="en-IN" sz="1100" dirty="0" smtClean="0">
              <a:latin typeface="Calibri" panose="020F0502020204030204" pitchFamily="34" charset="0"/>
              <a:cs typeface="Courier New" panose="02070309020205020404" pitchFamily="49" charset="0"/>
            </a:endParaRPr>
          </a:p>
          <a:p>
            <a:pPr algn="just">
              <a:spcBef>
                <a:spcPct val="0"/>
              </a:spcBef>
              <a:defRPr/>
            </a:pPr>
            <a:r>
              <a:rPr lang="en-US" sz="1100" dirty="0" smtClean="0"/>
              <a:t>A test method should be named as descriptively as possible so that the name can help you to identify the purpose of the test.</a:t>
            </a:r>
            <a:endParaRPr lang="en-US" altLang="en-US" sz="1100" dirty="0" smtClean="0"/>
          </a:p>
          <a:p>
            <a:pPr algn="just">
              <a:spcBef>
                <a:spcPct val="0"/>
              </a:spcBef>
              <a:defRPr/>
            </a:pPr>
            <a:endParaRPr lang="en-US" altLang="en-US" sz="1100" dirty="0" smtClean="0">
              <a:latin typeface="Calibri" panose="020F0502020204030204" pitchFamily="34" charset="0"/>
              <a:cs typeface="Courier New" panose="02070309020205020404" pitchFamily="49" charset="0"/>
            </a:endParaRPr>
          </a:p>
          <a:p>
            <a:pPr algn="just">
              <a:spcBef>
                <a:spcPct val="0"/>
              </a:spcBef>
              <a:defRPr/>
            </a:pPr>
            <a:r>
              <a:rPr lang="en-US" altLang="en-US" sz="1100" dirty="0" smtClean="0">
                <a:latin typeface="Calibri" panose="020F0502020204030204" pitchFamily="34" charset="0"/>
                <a:cs typeface="Courier New" panose="02070309020205020404" pitchFamily="49" charset="0"/>
              </a:rPr>
              <a:t>An example of a meaningful name is </a:t>
            </a:r>
            <a:r>
              <a:rPr lang="en-US" altLang="en-US" sz="1100" dirty="0" err="1" smtClean="0">
                <a:latin typeface="Calibri" panose="020F0502020204030204" pitchFamily="34" charset="0"/>
                <a:cs typeface="Courier New" panose="02070309020205020404" pitchFamily="49" charset="0"/>
              </a:rPr>
              <a:t>customerNameCannotBeNull</a:t>
            </a:r>
            <a:r>
              <a:rPr lang="en-US" altLang="en-US" sz="1100" dirty="0" smtClean="0">
                <a:latin typeface="Calibri" panose="020F0502020204030204" pitchFamily="34" charset="0"/>
                <a:cs typeface="Courier New" panose="02070309020205020404" pitchFamily="49" charset="0"/>
              </a:rPr>
              <a:t> (compared to </a:t>
            </a:r>
            <a:r>
              <a:rPr lang="en-US" altLang="en-US" sz="1100" dirty="0" err="1" smtClean="0">
                <a:latin typeface="Calibri" panose="020F0502020204030204" pitchFamily="34" charset="0"/>
                <a:cs typeface="Courier New" panose="02070309020205020404" pitchFamily="49" charset="0"/>
              </a:rPr>
              <a:t>testCase</a:t>
            </a:r>
            <a:r>
              <a:rPr lang="en-US" altLang="en-US" sz="1100" dirty="0" smtClean="0">
                <a:latin typeface="Calibri" panose="020F0502020204030204" pitchFamily="34" charset="0"/>
                <a:cs typeface="Courier New" panose="02070309020205020404" pitchFamily="49" charset="0"/>
              </a:rPr>
              <a:t> 1, which does not indicate the purpose of the test).</a:t>
            </a:r>
          </a:p>
          <a:p>
            <a:pPr algn="just">
              <a:spcBef>
                <a:spcPct val="0"/>
              </a:spcBef>
              <a:defRPr/>
            </a:pPr>
            <a:endParaRPr lang="en-US" altLang="en-US" sz="1100" dirty="0" smtClean="0">
              <a:latin typeface="Calibri" panose="020F0502020204030204" pitchFamily="34" charset="0"/>
              <a:cs typeface="Courier New" panose="02070309020205020404"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16)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Discuss basic annotations. </a:t>
            </a:r>
            <a:r>
              <a:rPr lang="en-US" altLang="en-US" dirty="0" smtClean="0">
                <a:latin typeface="Arial" pitchFamily="34" charset="0"/>
              </a:rPr>
              <a:t>Annotations in </a:t>
            </a:r>
            <a:r>
              <a:rPr lang="en-US" altLang="en-US" dirty="0" err="1" smtClean="0">
                <a:latin typeface="Arial" pitchFamily="34" charset="0"/>
              </a:rPr>
              <a:t>JUnit</a:t>
            </a:r>
            <a:r>
              <a:rPr lang="en-US" altLang="en-US" dirty="0" smtClean="0">
                <a:latin typeface="Arial" pitchFamily="34" charset="0"/>
              </a:rPr>
              <a:t> are like meta-tags that you can add to your code. Annotations apply to methods and provide information about methods.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Example:</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The @Before and @After annotations allow you to specify some behavior to happen before and after each test is run. </a:t>
            </a:r>
          </a:p>
          <a:p>
            <a:pPr algn="just">
              <a:spcBef>
                <a:spcPct val="0"/>
              </a:spcBef>
            </a:pPr>
            <a:r>
              <a:rPr lang="en-US" altLang="en-US" sz="1100" dirty="0" smtClean="0">
                <a:latin typeface="Calibri" pitchFamily="34" charset="0"/>
              </a:rPr>
              <a:t>Explain that annotations will be covered in greater detail in the forthcoming lessons.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17)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a test fixture is the fixed state of a set of objects that are the baseline for running tests.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the use of fixtures ensures that tests are run in a well-known and fixed environment to achieve repeatable results. To achieve repeatable results, the tests are run multiple times. To do this, it is important to maintain consistency in the testing environment. Stress on the importance of </a:t>
            </a:r>
            <a:r>
              <a:rPr lang="en-IN" altLang="en-US" sz="1100" dirty="0" smtClean="0">
                <a:latin typeface="Calibri" pitchFamily="34" charset="0"/>
              </a:rPr>
              <a:t>maintaining consistency in the testing environment while repeatedly running the tests. </a:t>
            </a:r>
          </a:p>
          <a:p>
            <a:pPr algn="just">
              <a:spcBef>
                <a:spcPct val="0"/>
              </a:spcBef>
            </a:pPr>
            <a:endParaRPr lang="en-IN" altLang="en-US" sz="1100" dirty="0" smtClean="0">
              <a:latin typeface="Calibri" pitchFamily="34" charset="0"/>
            </a:endParaRPr>
          </a:p>
          <a:p>
            <a:r>
              <a:rPr lang="en-IN" altLang="en-US" sz="1100" dirty="0" smtClean="0">
                <a:latin typeface="Calibri" pitchFamily="34" charset="0"/>
              </a:rPr>
              <a:t>Mention a few examples of fixtures</a:t>
            </a:r>
            <a:r>
              <a:rPr lang="en-US" altLang="en-US" sz="1100" dirty="0" smtClean="0">
                <a:latin typeface="Calibri" pitchFamily="34" charset="0"/>
              </a:rPr>
              <a:t>. </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altLang="en-US" dirty="0" smtClean="0">
                <a:latin typeface="Arial" pitchFamily="34" charset="0"/>
              </a:rPr>
              <a:t>Initiate a discussion among the participants. Some of the questions along with the possible discussion points are provided.</a:t>
            </a:r>
          </a:p>
          <a:p>
            <a:pPr>
              <a:defRPr/>
            </a:pPr>
            <a:endParaRPr lang="en-US" altLang="en-US" dirty="0" smtClean="0">
              <a:latin typeface="Arial" pitchFamily="34" charset="0"/>
            </a:endParaRPr>
          </a:p>
          <a:p>
            <a:pPr algn="just">
              <a:spcBef>
                <a:spcPct val="0"/>
              </a:spcBef>
              <a:defRPr/>
            </a:pPr>
            <a:r>
              <a:rPr lang="en-US" altLang="en-US" sz="1100" b="1" dirty="0" smtClean="0">
                <a:latin typeface="Calibri" pitchFamily="34" charset="0"/>
              </a:rPr>
              <a:t>Question 1: </a:t>
            </a:r>
            <a:r>
              <a:rPr lang="en-US" b="1" dirty="0" smtClean="0"/>
              <a:t>What are the </a:t>
            </a:r>
            <a:r>
              <a:rPr lang="en-US" b="1" dirty="0" err="1" smtClean="0"/>
              <a:t>JUnit</a:t>
            </a:r>
            <a:r>
              <a:rPr lang="en-US" b="1" dirty="0" smtClean="0"/>
              <a:t> syntaxes that you would use most in your work scenarios and why?</a:t>
            </a:r>
          </a:p>
          <a:p>
            <a:pPr>
              <a:defRPr/>
            </a:pPr>
            <a:r>
              <a:rPr lang="en-US" dirty="0" smtClean="0"/>
              <a:t> </a:t>
            </a:r>
          </a:p>
          <a:p>
            <a:pPr>
              <a:defRPr/>
            </a:pPr>
            <a:r>
              <a:rPr lang="en-US" dirty="0" smtClean="0"/>
              <a:t>This discussion should revolve around the following points:</a:t>
            </a:r>
          </a:p>
          <a:p>
            <a:pPr>
              <a:defRPr/>
            </a:pPr>
            <a:r>
              <a:rPr lang="en-US" dirty="0" smtClean="0"/>
              <a:t> </a:t>
            </a:r>
          </a:p>
          <a:p>
            <a:pPr marL="171450" indent="-171450">
              <a:buFont typeface="Arial" pitchFamily="34" charset="0"/>
              <a:buChar char="•"/>
              <a:defRPr/>
            </a:pPr>
            <a:r>
              <a:rPr lang="en-US" dirty="0" smtClean="0"/>
              <a:t>The @Test annotation that instructs </a:t>
            </a:r>
            <a:r>
              <a:rPr lang="en-US" dirty="0" err="1" smtClean="0"/>
              <a:t>JUnit</a:t>
            </a:r>
            <a:r>
              <a:rPr lang="en-US" dirty="0" smtClean="0"/>
              <a:t> to run the public void method as a test case. To run the method, a fresh instance of the class is first constructed and annotated method is next invoked. </a:t>
            </a:r>
            <a:r>
              <a:rPr lang="en-US" dirty="0" err="1" smtClean="0"/>
              <a:t>JUnit</a:t>
            </a:r>
            <a:r>
              <a:rPr lang="en-US" dirty="0" smtClean="0"/>
              <a:t> reports failure when the test throws up exceptions.</a:t>
            </a:r>
          </a:p>
          <a:p>
            <a:pPr marL="171450" indent="-171450">
              <a:buFont typeface="Arial" pitchFamily="34" charset="0"/>
              <a:buChar char="•"/>
              <a:defRPr/>
            </a:pPr>
            <a:r>
              <a:rPr lang="en-US" dirty="0" smtClean="0"/>
              <a:t>The @Before annotation of a public void method enables that particular method to be run before the Test method. </a:t>
            </a:r>
          </a:p>
          <a:p>
            <a:pPr marL="171450" indent="-171450">
              <a:buFont typeface="Arial" pitchFamily="34" charset="0"/>
              <a:buChar char="•"/>
              <a:defRPr/>
            </a:pPr>
            <a:r>
              <a:rPr lang="en-US" dirty="0" smtClean="0"/>
              <a:t>Annotate a public static void method with no arguments with the @</a:t>
            </a:r>
            <a:r>
              <a:rPr lang="en-US" dirty="0" err="1" smtClean="0"/>
              <a:t>BeforeClass</a:t>
            </a:r>
            <a:r>
              <a:rPr lang="en-US" dirty="0" smtClean="0"/>
              <a:t> to make it run once before any of the test methods in the class. </a:t>
            </a:r>
          </a:p>
          <a:p>
            <a:pPr marL="171450" indent="-171450">
              <a:buFont typeface="Arial" pitchFamily="34" charset="0"/>
              <a:buChar char="•"/>
              <a:defRPr/>
            </a:pPr>
            <a:r>
              <a:rPr lang="en-IN" dirty="0" smtClean="0"/>
              <a:t>Annotating a public void method with @After leads to that method being run after the Test method.</a:t>
            </a:r>
            <a:endParaRPr lang="en-US" dirty="0" smtClean="0"/>
          </a:p>
          <a:p>
            <a:pPr marL="171450" indent="-171450">
              <a:buFont typeface="Arial" pitchFamily="34" charset="0"/>
              <a:buChar char="•"/>
              <a:defRPr/>
            </a:pPr>
            <a:r>
              <a:rPr lang="en-US" dirty="0" smtClean="0"/>
              <a:t>Applying the @</a:t>
            </a:r>
            <a:r>
              <a:rPr lang="en-US" dirty="0" err="1" smtClean="0"/>
              <a:t>AfterClass</a:t>
            </a:r>
            <a:r>
              <a:rPr lang="en-US" dirty="0" smtClean="0"/>
              <a:t>  annotation to a public static void method causes that method to be run after all the tests in the class have been run.</a:t>
            </a:r>
          </a:p>
          <a:p>
            <a:pPr algn="just">
              <a:spcBef>
                <a:spcPct val="0"/>
              </a:spcBef>
              <a:defRPr/>
            </a:pPr>
            <a:endParaRPr lang="en-IN" altLang="en-US" sz="1100" dirty="0" smtClean="0">
              <a:latin typeface="Calibri" pitchFamily="34" charset="0"/>
            </a:endParaRPr>
          </a:p>
          <a:p>
            <a:pPr algn="just">
              <a:spcBef>
                <a:spcPct val="0"/>
              </a:spcBef>
              <a:defRPr/>
            </a:pPr>
            <a:endParaRPr lang="en-IN" altLang="en-US" sz="1100" dirty="0" smtClean="0">
              <a:latin typeface="Calibri" pitchFamily="34" charset="0"/>
            </a:endParaRPr>
          </a:p>
          <a:p>
            <a:pPr algn="just">
              <a:spcBef>
                <a:spcPct val="0"/>
              </a:spcBef>
              <a:defRPr/>
            </a:pPr>
            <a:endParaRPr lang="en-IN" altLang="en-US" sz="1100" dirty="0" smtClean="0">
              <a:latin typeface="Calibri" pitchFamily="34" charset="0"/>
            </a:endParaRPr>
          </a:p>
          <a:p>
            <a:pPr algn="just">
              <a:spcBef>
                <a:spcPct val="0"/>
              </a:spcBef>
              <a:defRPr/>
            </a:pPr>
            <a:endParaRPr lang="en-IN" altLang="en-US" sz="1100" dirty="0" smtClean="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latin typeface="Calibri" pitchFamily="34" charset="0"/>
              </a:rPr>
              <a:t>(Participant Guide: Page 18) </a:t>
            </a:r>
          </a:p>
          <a:p>
            <a:endParaRPr lang="en-IN" altLang="en-US" dirty="0" smtClean="0">
              <a:latin typeface="Arial" pitchFamily="34" charset="0"/>
            </a:endParaRPr>
          </a:p>
          <a:p>
            <a:r>
              <a:rPr lang="en-IN" altLang="en-US" dirty="0" smtClean="0">
                <a:latin typeface="Arial" pitchFamily="34" charset="0"/>
              </a:rPr>
              <a:t>Explain to participants that </a:t>
            </a:r>
            <a:r>
              <a:rPr lang="en-US" dirty="0" err="1" smtClean="0">
                <a:latin typeface="Arial" pitchFamily="34" charset="0"/>
              </a:rPr>
              <a:t>JUnit</a:t>
            </a:r>
            <a:r>
              <a:rPr lang="en-US" dirty="0" smtClean="0">
                <a:latin typeface="Arial" pitchFamily="34" charset="0"/>
              </a:rPr>
              <a:t> is so widely used that it is part of popular IDEs such as Eclipse and </a:t>
            </a:r>
            <a:r>
              <a:rPr lang="en-US" dirty="0" err="1" smtClean="0">
                <a:latin typeface="Arial" pitchFamily="34" charset="0"/>
              </a:rPr>
              <a:t>IntelliJ</a:t>
            </a:r>
            <a:r>
              <a:rPr lang="en-US" dirty="0" smtClean="0">
                <a:latin typeface="Arial" pitchFamily="34" charset="0"/>
              </a:rPr>
              <a:t>. You can always write tests without the help of an IDE but writing and running the tests in an IDE environment significantly improves your productivity and the stability of the program code because the IDE provides launch shortcuts, method templates, and run-time view to track test progress. </a:t>
            </a:r>
          </a:p>
          <a:p>
            <a:endParaRPr lang="en-US" altLang="en-US" dirty="0" smtClean="0">
              <a:latin typeface="Arial" pitchFamily="34" charset="0"/>
            </a:endParaRPr>
          </a:p>
          <a:p>
            <a:r>
              <a:rPr lang="en-US" dirty="0" smtClean="0">
                <a:latin typeface="Arial" pitchFamily="34" charset="0"/>
              </a:rPr>
              <a:t>This lesson is aimed at providing an understanding of using </a:t>
            </a:r>
            <a:r>
              <a:rPr lang="en-US" dirty="0" err="1" smtClean="0">
                <a:latin typeface="Arial" pitchFamily="34" charset="0"/>
              </a:rPr>
              <a:t>JUnit</a:t>
            </a:r>
            <a:r>
              <a:rPr lang="en-US" dirty="0" smtClean="0">
                <a:latin typeface="Arial" pitchFamily="34" charset="0"/>
              </a:rPr>
              <a:t> after integrating it with Eclipse. In addition, the lesson describes how to write and run </a:t>
            </a:r>
            <a:r>
              <a:rPr lang="en-US" dirty="0" err="1" smtClean="0">
                <a:latin typeface="Arial" pitchFamily="34" charset="0"/>
              </a:rPr>
              <a:t>JUnit</a:t>
            </a:r>
            <a:r>
              <a:rPr lang="en-US" dirty="0" smtClean="0">
                <a:latin typeface="Arial" pitchFamily="34" charset="0"/>
              </a:rPr>
              <a:t> test cases and use annotations, keywords, and assert statements.</a:t>
            </a:r>
            <a:endParaRPr lang="en-IN" altLang="en-US" dirty="0" smtClean="0">
              <a:latin typeface="Arial" pitchFamily="34" charset="0"/>
            </a:endParaRPr>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BD74211-CB89-4533-AA8E-87864B41A3C9}" type="slidenum">
              <a:rPr lang="en-US" altLang="en-US" smtClean="0"/>
              <a:pPr eaLnBrk="1" hangingPunct="1"/>
              <a:t>19</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7" rIns="96653" bIns="48327"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7B68F10-2A25-4196-94EE-EEA6891E7E87}" type="slidenum">
              <a:rPr lang="en-US" altLang="en-US" sz="1200"/>
              <a:pPr algn="r" eaLnBrk="1" hangingPunct="1"/>
              <a:t>20</a:t>
            </a:fld>
            <a:endParaRPr lang="en-US" altLang="en-US" sz="120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i="0" dirty="0" smtClean="0">
                <a:latin typeface="Calibri" pitchFamily="34" charset="0"/>
              </a:rPr>
              <a:t>State the lesson objectives. </a:t>
            </a:r>
            <a:endParaRPr lang="en-IN" altLang="en-US" sz="1100" i="0" dirty="0" smtClean="0">
              <a:latin typeface="Calibri" pitchFamily="34" charset="0"/>
            </a:endParaRPr>
          </a:p>
          <a:p>
            <a:pPr algn="just" eaLnBrk="1" hangingPunct="1"/>
            <a:r>
              <a:rPr lang="en-US" altLang="en-US" sz="1100" dirty="0" smtClean="0">
                <a:latin typeface="Calibri" pitchFamily="34" charset="0"/>
              </a:rPr>
              <a:t>  </a:t>
            </a:r>
            <a:endParaRPr lang="en-IN" altLang="en-US" sz="1100" dirty="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200" dirty="0" smtClean="0">
                <a:latin typeface="Calibri" pitchFamily="34" charset="0"/>
              </a:rPr>
              <a:t>(Participant Guide: Page 7) </a:t>
            </a:r>
          </a:p>
          <a:p>
            <a:endParaRPr lang="en-US" altLang="en-US" dirty="0" smtClean="0">
              <a:latin typeface="Arial" pitchFamily="34" charset="0"/>
            </a:endParaRPr>
          </a:p>
          <a:p>
            <a:pPr algn="just" eaLnBrk="1" hangingPunct="1">
              <a:spcBef>
                <a:spcPct val="0"/>
              </a:spcBef>
            </a:pPr>
            <a:r>
              <a:rPr lang="en-US" altLang="en-US" i="0" dirty="0" smtClean="0">
                <a:latin typeface="Calibri" pitchFamily="34" charset="0"/>
              </a:rPr>
              <a:t>Start with a discussion about the </a:t>
            </a:r>
            <a:r>
              <a:rPr lang="en-US" altLang="en-US" i="0" dirty="0" err="1" smtClean="0">
                <a:latin typeface="Calibri" pitchFamily="34" charset="0"/>
              </a:rPr>
              <a:t>JUnit</a:t>
            </a:r>
            <a:r>
              <a:rPr lang="en-US" altLang="en-US" i="0" dirty="0" smtClean="0">
                <a:latin typeface="Calibri" pitchFamily="34" charset="0"/>
              </a:rPr>
              <a:t> framework. </a:t>
            </a:r>
          </a:p>
          <a:p>
            <a:pPr algn="just" eaLnBrk="1" hangingPunct="1">
              <a:spcBef>
                <a:spcPct val="0"/>
              </a:spcBef>
            </a:pPr>
            <a:endParaRPr lang="en-US" altLang="en-US" dirty="0" smtClean="0">
              <a:latin typeface="Calibri" pitchFamily="34" charset="0"/>
            </a:endParaRPr>
          </a:p>
          <a:p>
            <a:pPr algn="just" eaLnBrk="1" hangingPunct="1">
              <a:spcBef>
                <a:spcPct val="0"/>
              </a:spcBef>
            </a:pPr>
            <a:r>
              <a:rPr lang="en-US" dirty="0" smtClean="0">
                <a:latin typeface="Calibri" pitchFamily="34" charset="0"/>
              </a:rPr>
              <a:t>The </a:t>
            </a:r>
            <a:r>
              <a:rPr lang="en-US" dirty="0" err="1" smtClean="0">
                <a:latin typeface="Calibri" pitchFamily="34" charset="0"/>
              </a:rPr>
              <a:t>JUnit</a:t>
            </a:r>
            <a:r>
              <a:rPr lang="en-US" dirty="0" smtClean="0">
                <a:latin typeface="Calibri" pitchFamily="34" charset="0"/>
              </a:rPr>
              <a:t> framework is used for unit testing programs in the Java Language. </a:t>
            </a:r>
            <a:r>
              <a:rPr lang="en-US" altLang="en-US" dirty="0" smtClean="0">
                <a:latin typeface="Calibri" pitchFamily="34" charset="0"/>
              </a:rPr>
              <a:t>Explain that the basic practice behind the </a:t>
            </a:r>
            <a:r>
              <a:rPr lang="en-US" altLang="en-US" dirty="0" err="1" smtClean="0">
                <a:latin typeface="Calibri" pitchFamily="34" charset="0"/>
              </a:rPr>
              <a:t>JUnit</a:t>
            </a:r>
            <a:r>
              <a:rPr lang="en-US" altLang="en-US" dirty="0" smtClean="0">
                <a:latin typeface="Calibri" pitchFamily="34" charset="0"/>
              </a:rPr>
              <a:t> framework is “first testing then coding,”</a:t>
            </a:r>
            <a:r>
              <a:rPr lang="en-US" dirty="0" smtClean="0">
                <a:latin typeface="Calibri" pitchFamily="34" charset="0"/>
              </a:rPr>
              <a:t> which focuses on testing a unit of code before it is implemented. </a:t>
            </a:r>
          </a:p>
          <a:p>
            <a:endParaRPr lang="en-US" altLang="en-US" dirty="0" smtClean="0">
              <a:latin typeface="Arial" pitchFamily="34" charset="0"/>
            </a:endParaRPr>
          </a:p>
          <a:p>
            <a:r>
              <a:rPr lang="en-US" dirty="0" smtClean="0">
                <a:latin typeface="Calibri" pitchFamily="34" charset="0"/>
              </a:rPr>
              <a:t>The module explains the features and advantages of </a:t>
            </a:r>
            <a:r>
              <a:rPr lang="en-US" dirty="0" err="1" smtClean="0">
                <a:latin typeface="Calibri" pitchFamily="34" charset="0"/>
              </a:rPr>
              <a:t>JUnit</a:t>
            </a:r>
            <a:r>
              <a:rPr lang="en-US" dirty="0" smtClean="0">
                <a:latin typeface="Calibri" pitchFamily="34" charset="0"/>
              </a:rPr>
              <a:t> as a framework and how it ensures code reliability and tester productivity. You will learn about the syntaxes of </a:t>
            </a:r>
            <a:r>
              <a:rPr lang="en-US" dirty="0" err="1" smtClean="0">
                <a:latin typeface="Calibri" pitchFamily="34" charset="0"/>
              </a:rPr>
              <a:t>JUnit</a:t>
            </a:r>
            <a:r>
              <a:rPr lang="en-US" dirty="0" smtClean="0">
                <a:latin typeface="Calibri" pitchFamily="34" charset="0"/>
              </a:rPr>
              <a:t> (such as asserts and annotations) that help in writing efficient code and creating well-defined test cases. You will also learn about </a:t>
            </a:r>
            <a:r>
              <a:rPr lang="en-US" dirty="0" err="1" smtClean="0">
                <a:latin typeface="Calibri" pitchFamily="34" charset="0"/>
              </a:rPr>
              <a:t>JUnit</a:t>
            </a:r>
            <a:r>
              <a:rPr lang="en-US" dirty="0" smtClean="0">
                <a:latin typeface="Calibri" pitchFamily="34" charset="0"/>
              </a:rPr>
              <a:t> installation, use of </a:t>
            </a:r>
            <a:r>
              <a:rPr lang="en-US" dirty="0" err="1" smtClean="0">
                <a:latin typeface="Calibri" pitchFamily="34" charset="0"/>
              </a:rPr>
              <a:t>JUnit</a:t>
            </a:r>
            <a:r>
              <a:rPr lang="en-US" dirty="0" smtClean="0">
                <a:latin typeface="Calibri" pitchFamily="34" charset="0"/>
              </a:rPr>
              <a:t> components, and </a:t>
            </a:r>
            <a:r>
              <a:rPr lang="en-US" dirty="0" err="1" smtClean="0">
                <a:latin typeface="Calibri" pitchFamily="34" charset="0"/>
              </a:rPr>
              <a:t>JUnit</a:t>
            </a:r>
            <a:r>
              <a:rPr lang="en-US" dirty="0" smtClean="0">
                <a:latin typeface="Calibri" pitchFamily="34" charset="0"/>
              </a:rPr>
              <a:t> annotations and assert statements. The module describes how to compose, organize, and implement test cases and analyze the results—tasks critical to the development of a robust software application.</a:t>
            </a:r>
            <a:endParaRPr lang="en-IN" dirty="0" smtClean="0">
              <a:latin typeface="Calibri" pitchFamily="34" charset="0"/>
            </a:endParaRPr>
          </a:p>
          <a:p>
            <a:endParaRPr lang="en-US"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18) </a:t>
            </a:r>
          </a:p>
          <a:p>
            <a:pPr algn="just">
              <a:spcBef>
                <a:spcPct val="0"/>
              </a:spcBef>
              <a:defRPr/>
            </a:pPr>
            <a:endParaRPr lang="en-US" altLang="en-US" sz="1100" dirty="0" smtClean="0">
              <a:latin typeface="Calibri" pitchFamily="34" charset="0"/>
            </a:endParaRPr>
          </a:p>
          <a:p>
            <a:pPr eaLnBrk="1" hangingPunct="1">
              <a:spcBef>
                <a:spcPct val="50000"/>
              </a:spcBef>
              <a:defRPr/>
            </a:pPr>
            <a:r>
              <a:rPr lang="en-US" altLang="en-US" sz="1100" dirty="0" smtClean="0">
                <a:latin typeface="Calibri" pitchFamily="34" charset="0"/>
              </a:rPr>
              <a:t>Start by asking participants what they know about the Eclipse IDE. </a:t>
            </a:r>
          </a:p>
          <a:p>
            <a:pPr eaLnBrk="1" hangingPunct="1">
              <a:spcBef>
                <a:spcPct val="50000"/>
              </a:spcBef>
              <a:defRPr/>
            </a:pPr>
            <a:endParaRPr lang="en-US" altLang="en-US" sz="1100" dirty="0" smtClean="0">
              <a:latin typeface="Calibri" pitchFamily="34" charset="0"/>
            </a:endParaRPr>
          </a:p>
          <a:p>
            <a:pPr eaLnBrk="1" hangingPunct="1">
              <a:spcBef>
                <a:spcPct val="50000"/>
              </a:spcBef>
              <a:defRPr/>
            </a:pPr>
            <a:r>
              <a:rPr lang="en-US" altLang="en-US" sz="1100" dirty="0" smtClean="0">
                <a:latin typeface="Calibri" pitchFamily="34" charset="0"/>
              </a:rPr>
              <a:t>Explain that </a:t>
            </a:r>
            <a:r>
              <a:rPr lang="en-IN" altLang="en-US" sz="1100" dirty="0" err="1" smtClean="0">
                <a:latin typeface="Calibri" panose="020F0502020204030204" pitchFamily="34" charset="0"/>
              </a:rPr>
              <a:t>JUnit</a:t>
            </a:r>
            <a:r>
              <a:rPr lang="en-IN" altLang="en-US" sz="1100" dirty="0" smtClean="0">
                <a:latin typeface="Calibri" panose="020F0502020204030204" pitchFamily="34" charset="0"/>
              </a:rPr>
              <a:t> is included with Eclipse as a "JAR" containing a compressed archive of </a:t>
            </a:r>
            <a:r>
              <a:rPr lang="en-IN" altLang="en-US" sz="1100" dirty="0" smtClean="0">
                <a:latin typeface="Calibri" panose="020F0502020204030204" pitchFamily="34" charset="0"/>
                <a:cs typeface="Courier New" pitchFamily="49" charset="0"/>
              </a:rPr>
              <a:t>Java .class files</a:t>
            </a:r>
            <a:r>
              <a:rPr lang="en-IN" altLang="en-US" sz="1100" dirty="0" smtClean="0">
                <a:latin typeface="Calibri" panose="020F0502020204030204" pitchFamily="34" charset="0"/>
              </a:rPr>
              <a:t>. </a:t>
            </a:r>
            <a:r>
              <a:rPr lang="en-US" altLang="en-US" sz="1100" dirty="0" smtClean="0">
                <a:latin typeface="Calibri" panose="020F0502020204030204" pitchFamily="34" charset="0"/>
              </a:rPr>
              <a:t>It can be installed using the Eclipse IDE. Integrating JUnit with Eclipse allows manipulation of JUnit tests in the Eclipse IDE by running the test cases and analyzing test results. </a:t>
            </a:r>
          </a:p>
          <a:p>
            <a:pPr algn="just">
              <a:spcBef>
                <a:spcPct val="0"/>
              </a:spcBef>
              <a:defRPr/>
            </a:pPr>
            <a:endParaRPr lang="en-US" altLang="en-US" sz="1100" dirty="0" smtClean="0">
              <a:latin typeface="Calibri" panose="020F0502020204030204" pitchFamily="34" charset="0"/>
            </a:endParaRPr>
          </a:p>
          <a:p>
            <a:pPr algn="just">
              <a:spcBef>
                <a:spcPct val="0"/>
              </a:spcBef>
              <a:defRPr/>
            </a:pPr>
            <a:r>
              <a:rPr lang="en-US" altLang="en-US" sz="1100" dirty="0" smtClean="0">
                <a:latin typeface="Calibri" panose="020F0502020204030204" pitchFamily="34" charset="0"/>
              </a:rPr>
              <a:t>Explain that setting up </a:t>
            </a:r>
            <a:r>
              <a:rPr lang="en-US" sz="1100" dirty="0" err="1" smtClean="0">
                <a:latin typeface="Arial" pitchFamily="34" charset="0"/>
              </a:rPr>
              <a:t>JUnit</a:t>
            </a:r>
            <a:r>
              <a:rPr lang="en-US" sz="1100" dirty="0" smtClean="0">
                <a:latin typeface="Arial" pitchFamily="34" charset="0"/>
              </a:rPr>
              <a:t> </a:t>
            </a:r>
            <a:r>
              <a:rPr lang="en-US" sz="1100" dirty="0" smtClean="0">
                <a:latin typeface="Calibri" panose="020F0502020204030204" pitchFamily="34" charset="0"/>
              </a:rPr>
              <a:t>involves installing JUnit followed by integrating it with Eclipse. Explain the steps for installing JUnit in Eclipse using the JUnit 4 libraries. </a:t>
            </a:r>
          </a:p>
          <a:p>
            <a:pPr algn="just">
              <a:spcBef>
                <a:spcPct val="0"/>
              </a:spcBef>
              <a:defRPr/>
            </a:pPr>
            <a:endParaRPr lang="en-US" altLang="en-US" sz="1100" dirty="0" smtClean="0">
              <a:latin typeface="Calibri" pitchFamily="34" charset="0"/>
            </a:endParaRPr>
          </a:p>
          <a:p>
            <a:pPr algn="just">
              <a:spcBef>
                <a:spcPct val="0"/>
              </a:spcBef>
              <a:buFont typeface="+mj-lt"/>
              <a:buNone/>
              <a:defRPr/>
            </a:pPr>
            <a:r>
              <a:rPr lang="en-US" altLang="en-US" sz="1100" dirty="0" smtClean="0">
                <a:latin typeface="Calibri" pitchFamily="34" charset="0"/>
              </a:rPr>
              <a:t>Explain that if </a:t>
            </a:r>
            <a:r>
              <a:rPr lang="en-US" sz="1100" dirty="0" smtClean="0">
                <a:latin typeface="Calibri" panose="020F0502020204030204" pitchFamily="34" charset="0"/>
              </a:rPr>
              <a:t>participants need to use a feature available in the latest version of </a:t>
            </a:r>
            <a:r>
              <a:rPr lang="en-US" sz="1100" dirty="0" err="1" smtClean="0">
                <a:latin typeface="Calibri" panose="020F0502020204030204" pitchFamily="34" charset="0"/>
              </a:rPr>
              <a:t>JUnit</a:t>
            </a:r>
            <a:r>
              <a:rPr lang="en-US" sz="1100" dirty="0" smtClean="0">
                <a:latin typeface="Calibri" panose="020F0502020204030204" pitchFamily="34" charset="0"/>
              </a:rPr>
              <a:t> 4, they need to perform the following steps: </a:t>
            </a:r>
          </a:p>
          <a:p>
            <a:pPr marL="228600" indent="-228600">
              <a:buFont typeface="+mj-lt"/>
              <a:buAutoNum type="arabicPeriod"/>
              <a:defRPr/>
            </a:pPr>
            <a:r>
              <a:rPr lang="en-US" sz="1100" dirty="0" smtClean="0">
                <a:latin typeface="Calibri" panose="020F0502020204030204" pitchFamily="34" charset="0"/>
              </a:rPr>
              <a:t>Download the zipped JUnit distribution JAR file from </a:t>
            </a:r>
            <a:r>
              <a:rPr lang="en-US" sz="1100" u="sng" dirty="0" smtClean="0">
                <a:latin typeface="Calibri" panose="020F0502020204030204" pitchFamily="34" charset="0"/>
                <a:hlinkClick r:id="rId3"/>
              </a:rPr>
              <a:t>http://www.junit.org</a:t>
            </a:r>
            <a:r>
              <a:rPr lang="en-US" sz="1100" dirty="0" smtClean="0">
                <a:latin typeface="Calibri" panose="020F0502020204030204" pitchFamily="34" charset="0"/>
              </a:rPr>
              <a:t>.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Select </a:t>
            </a:r>
            <a:r>
              <a:rPr lang="en-US" sz="1100" b="1" dirty="0" smtClean="0">
                <a:latin typeface="Calibri" panose="020F0502020204030204" pitchFamily="34" charset="0"/>
              </a:rPr>
              <a:t>Java Build Path</a:t>
            </a:r>
            <a:r>
              <a:rPr lang="en-US" sz="1100" dirty="0" smtClean="0">
                <a:latin typeface="Calibri" panose="020F0502020204030204" pitchFamily="34" charset="0"/>
              </a:rPr>
              <a:t> in </a:t>
            </a:r>
            <a:r>
              <a:rPr lang="en-US" sz="1100" b="1" dirty="0" smtClean="0">
                <a:latin typeface="Calibri" panose="020F0502020204030204" pitchFamily="34" charset="0"/>
              </a:rPr>
              <a:t>Project&gt; Properties</a:t>
            </a:r>
            <a:r>
              <a:rPr lang="en-US" sz="1100" dirty="0" smtClean="0">
                <a:latin typeface="Calibri" panose="020F0502020204030204" pitchFamily="34" charset="0"/>
              </a:rPr>
              <a:t>.</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On the</a:t>
            </a:r>
            <a:r>
              <a:rPr lang="en-US" sz="1100" b="1" dirty="0" smtClean="0">
                <a:latin typeface="Calibri" panose="020F0502020204030204" pitchFamily="34" charset="0"/>
              </a:rPr>
              <a:t> Libraries</a:t>
            </a:r>
            <a:r>
              <a:rPr lang="en-US" sz="1100" dirty="0" smtClean="0">
                <a:latin typeface="Calibri" panose="020F0502020204030204" pitchFamily="34" charset="0"/>
              </a:rPr>
              <a:t> tab, select </a:t>
            </a:r>
            <a:r>
              <a:rPr lang="en-US" sz="1100" b="1" dirty="0" smtClean="0">
                <a:latin typeface="Calibri" panose="020F0502020204030204" pitchFamily="34" charset="0"/>
              </a:rPr>
              <a:t>Add External Jars</a:t>
            </a:r>
            <a:r>
              <a:rPr lang="en-US" sz="1100" dirty="0" smtClean="0">
                <a:latin typeface="Calibri" panose="020F0502020204030204" pitchFamily="34" charset="0"/>
              </a:rPr>
              <a:t> and select the JAR file you downloaded in Step 1.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Click </a:t>
            </a:r>
            <a:r>
              <a:rPr lang="en-US" sz="1100" b="1" dirty="0" smtClean="0">
                <a:latin typeface="Calibri" panose="020F0502020204030204" pitchFamily="34" charset="0"/>
              </a:rPr>
              <a:t>OK</a:t>
            </a:r>
            <a:r>
              <a:rPr lang="en-US" sz="1100" dirty="0" smtClean="0">
                <a:latin typeface="Calibri" panose="020F0502020204030204" pitchFamily="34" charset="0"/>
              </a:rPr>
              <a:t> to finish the installation. </a:t>
            </a: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lgn="just">
              <a:spcBef>
                <a:spcPct val="0"/>
              </a:spcBef>
              <a:defRPr/>
            </a:pPr>
            <a:r>
              <a:rPr lang="en-US" sz="1100" dirty="0" smtClean="0">
                <a:latin typeface="Calibri" panose="020F0502020204030204" pitchFamily="34" charset="0"/>
              </a:rPr>
              <a:t>Once JUnit is installed, it can be used to develop and run JUnit tests in Eclipse IDE. This method can be repeated to add the latest JUnit jars to the Eclipse IDE to access new libraries. (</a:t>
            </a:r>
            <a:r>
              <a:rPr lang="en-US" altLang="en-US" sz="1100" dirty="0" smtClean="0">
                <a:latin typeface="Calibri" pitchFamily="34" charset="0"/>
              </a:rPr>
              <a:t>Refer to Figure 1.3 in the Participant Guide.)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19) </a:t>
            </a:r>
          </a:p>
          <a:p>
            <a:pPr algn="just">
              <a:spcBef>
                <a:spcPct val="0"/>
              </a:spcBef>
              <a:defRPr/>
            </a:pPr>
            <a:endParaRPr lang="en-US" altLang="en-US" sz="1100" dirty="0" smtClean="0">
              <a:latin typeface="Calibri" pitchFamily="34" charset="0"/>
            </a:endParaRPr>
          </a:p>
          <a:p>
            <a:pPr>
              <a:defRPr/>
            </a:pPr>
            <a:r>
              <a:rPr lang="en-US" altLang="en-US" sz="1100" dirty="0" smtClean="0">
                <a:latin typeface="Calibri" pitchFamily="34" charset="0"/>
              </a:rPr>
              <a:t>Explain that using JUnit within the Eclipse IDE provides several benefits</a:t>
            </a:r>
            <a:r>
              <a:rPr lang="en-US" sz="1100" dirty="0" smtClean="0">
                <a:latin typeface="Calibri" panose="020F0502020204030204" pitchFamily="34" charset="0"/>
              </a:rPr>
              <a:t>:</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 </a:t>
            </a:r>
            <a:endParaRPr lang="en-IN" sz="1100" dirty="0" smtClean="0">
              <a:latin typeface="Calibri" panose="020F0502020204030204"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While testing an application, you may need to run a test multiple times. This is made simpler by Eclipse, which re-runs a test when you press </a:t>
            </a:r>
            <a:r>
              <a:rPr lang="en-US" sz="1100" i="1" dirty="0" err="1" smtClean="0">
                <a:latin typeface="Calibri" panose="020F0502020204030204" pitchFamily="34" charset="0"/>
              </a:rPr>
              <a:t>Alt+Shift+X,t</a:t>
            </a:r>
            <a:r>
              <a:rPr lang="en-US" sz="1100" i="1" dirty="0" smtClean="0">
                <a:latin typeface="Calibri" panose="020F0502020204030204" pitchFamily="34" charset="0"/>
              </a:rPr>
              <a:t>  </a:t>
            </a:r>
            <a:r>
              <a:rPr lang="en-US" sz="1100" dirty="0" smtClean="0">
                <a:latin typeface="Calibri" panose="020F0502020204030204" pitchFamily="34" charset="0"/>
              </a:rPr>
              <a:t>and runs a test in the debug mode when you press</a:t>
            </a:r>
            <a:r>
              <a:rPr lang="en-US" sz="1100" i="1" dirty="0" smtClean="0">
                <a:latin typeface="Calibri" panose="020F0502020204030204" pitchFamily="34" charset="0"/>
              </a:rPr>
              <a:t> </a:t>
            </a:r>
            <a:r>
              <a:rPr lang="en-US" sz="1100" i="1" dirty="0" err="1" smtClean="0">
                <a:latin typeface="Calibri" panose="020F0502020204030204" pitchFamily="34" charset="0"/>
              </a:rPr>
              <a:t>Alt+Shift+D,T</a:t>
            </a:r>
            <a:r>
              <a:rPr lang="en-US" sz="1100" i="1" dirty="0" smtClean="0">
                <a:latin typeface="Calibri" panose="020F0502020204030204" pitchFamily="34" charset="0"/>
              </a:rPr>
              <a:t>.  </a:t>
            </a:r>
            <a:r>
              <a:rPr lang="en-US" sz="1100" dirty="0" smtClean="0">
                <a:latin typeface="Calibri" panose="020F0502020204030204" pitchFamily="34" charset="0"/>
              </a:rPr>
              <a:t>Such launch shortcuts provided by Eclipse help to save time.</a:t>
            </a:r>
            <a:endParaRPr lang="en-IN" sz="1100" dirty="0" smtClean="0">
              <a:latin typeface="Calibri" panose="020F0502020204030204"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The Eclipse editor template helps in improving coding efficiency. </a:t>
            </a:r>
            <a:endParaRPr lang="en-IN" sz="1100" dirty="0" smtClean="0">
              <a:latin typeface="Calibri" panose="020F0502020204030204"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The Content Assist feature offers test method templates that can be used to create method stubs easily. To open Content Assist directly from a class, place the cursor where the new test method should be located, type</a:t>
            </a:r>
            <a:r>
              <a:rPr lang="en-US" sz="1100" i="1" dirty="0" smtClean="0">
                <a:latin typeface="Calibri" panose="020F0502020204030204" pitchFamily="34" charset="0"/>
              </a:rPr>
              <a:t> test</a:t>
            </a:r>
            <a:r>
              <a:rPr lang="en-US" sz="1100" dirty="0" smtClean="0">
                <a:latin typeface="Calibri" panose="020F0502020204030204" pitchFamily="34" charset="0"/>
              </a:rPr>
              <a:t> and press </a:t>
            </a:r>
            <a:r>
              <a:rPr lang="en-US" sz="1100" i="1" dirty="0" err="1" smtClean="0">
                <a:latin typeface="Calibri" panose="020F0502020204030204" pitchFamily="34" charset="0"/>
              </a:rPr>
              <a:t>Ctrl+Space</a:t>
            </a:r>
            <a:r>
              <a:rPr lang="en-US" sz="1100" dirty="0" smtClean="0">
                <a:latin typeface="Calibri" panose="020F0502020204030204" pitchFamily="34" charset="0"/>
              </a:rPr>
              <a:t>. </a:t>
            </a:r>
          </a:p>
          <a:p>
            <a:pPr marL="171450" indent="-171450">
              <a:buFont typeface="Arial" panose="020B0604020202020204" pitchFamily="34" charset="0"/>
              <a:buChar char="•"/>
              <a:defRPr/>
            </a:pPr>
            <a:r>
              <a:rPr lang="en-US" sz="1100" dirty="0" smtClean="0">
                <a:latin typeface="Calibri" panose="020F0502020204030204" pitchFamily="34" charset="0"/>
              </a:rPr>
              <a:t>When running a long test suite, the JUnit view gives you a continuous update for all the tests that are running. </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 </a:t>
            </a:r>
            <a:endParaRPr lang="en-IN" sz="1100" dirty="0" smtClean="0">
              <a:latin typeface="Calibri" panose="020F0502020204030204" pitchFamily="34" charset="0"/>
            </a:endParaRPr>
          </a:p>
          <a:p>
            <a:pPr algn="just">
              <a:spcBef>
                <a:spcPct val="0"/>
              </a:spcBef>
              <a:defRPr/>
            </a:pPr>
            <a:r>
              <a:rPr lang="en-US" altLang="en-US" sz="1100" dirty="0" smtClean="0">
                <a:latin typeface="Calibri" pitchFamily="34" charset="0"/>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20)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Explain to participants that it is a common practice</a:t>
            </a:r>
            <a:r>
              <a:rPr lang="en-US" sz="1100" dirty="0" smtClean="0">
                <a:latin typeface="Calibri" panose="020F0502020204030204" pitchFamily="34" charset="0"/>
              </a:rPr>
              <a:t> to write tests in another project that has the same name as the project you want to test, except that it will have ‘Test’ in the end. For example, if your project code is </a:t>
            </a:r>
            <a:r>
              <a:rPr lang="en-US" sz="1100" dirty="0" err="1" smtClean="0">
                <a:latin typeface="Calibri" panose="020F0502020204030204" pitchFamily="34" charset="0"/>
              </a:rPr>
              <a:t>AccountDetails</a:t>
            </a:r>
            <a:r>
              <a:rPr lang="en-US" sz="1100" dirty="0" smtClean="0">
                <a:latin typeface="Calibri" panose="020F0502020204030204" pitchFamily="34" charset="0"/>
              </a:rPr>
              <a:t>, then the name of the test project will be </a:t>
            </a:r>
            <a:r>
              <a:rPr lang="en-US" sz="1100" dirty="0" err="1" smtClean="0">
                <a:latin typeface="Calibri" panose="020F0502020204030204" pitchFamily="34" charset="0"/>
              </a:rPr>
              <a:t>AccountDetailsTest</a:t>
            </a:r>
            <a:r>
              <a:rPr lang="en-US" sz="1100" dirty="0" smtClean="0">
                <a:latin typeface="Calibri" panose="020F0502020204030204" pitchFamily="34" charset="0"/>
              </a:rPr>
              <a:t> (as shown). </a:t>
            </a:r>
          </a:p>
          <a:p>
            <a:pPr algn="just">
              <a:spcBef>
                <a:spcPct val="0"/>
              </a:spcBef>
              <a:defRPr/>
            </a:pPr>
            <a:endParaRPr lang="en-US" altLang="en-US" sz="1100" dirty="0" smtClean="0">
              <a:latin typeface="Calibri" panose="020F0502020204030204" pitchFamily="34" charset="0"/>
            </a:endParaRPr>
          </a:p>
          <a:p>
            <a:pPr algn="just">
              <a:spcBef>
                <a:spcPct val="0"/>
              </a:spcBef>
              <a:defRPr/>
            </a:pPr>
            <a:r>
              <a:rPr lang="en-US" altLang="en-US" sz="1100" dirty="0" smtClean="0">
                <a:latin typeface="Calibri" panose="020F0502020204030204" pitchFamily="34" charset="0"/>
              </a:rPr>
              <a:t>To write a new JUnit test class:</a:t>
            </a:r>
          </a:p>
          <a:p>
            <a:pPr algn="just">
              <a:spcBef>
                <a:spcPct val="0"/>
              </a:spcBef>
              <a:defRPr/>
            </a:pPr>
            <a:endParaRPr lang="en-US" altLang="en-US"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In Eclipse, click </a:t>
            </a:r>
            <a:r>
              <a:rPr lang="en-US" sz="1100" b="1" dirty="0" smtClean="0">
                <a:latin typeface="Calibri" panose="020F0502020204030204" pitchFamily="34" charset="0"/>
              </a:rPr>
              <a:t>File</a:t>
            </a:r>
            <a:r>
              <a:rPr lang="en-US" sz="1100" dirty="0" smtClean="0">
                <a:latin typeface="Calibri" panose="020F0502020204030204" pitchFamily="34" charset="0"/>
              </a:rPr>
              <a:t> &gt; </a:t>
            </a:r>
            <a:r>
              <a:rPr lang="en-US" sz="1100" b="1" dirty="0" smtClean="0">
                <a:latin typeface="Calibri" panose="020F0502020204030204" pitchFamily="34" charset="0"/>
              </a:rPr>
              <a:t>New</a:t>
            </a:r>
            <a:r>
              <a:rPr lang="en-US" sz="1100" dirty="0" smtClean="0">
                <a:latin typeface="Calibri" panose="020F0502020204030204" pitchFamily="34" charset="0"/>
              </a:rPr>
              <a:t> &gt; </a:t>
            </a:r>
            <a:r>
              <a:rPr lang="en-US" sz="1100" b="1" dirty="0" smtClean="0">
                <a:latin typeface="Calibri" panose="020F0502020204030204" pitchFamily="34" charset="0"/>
              </a:rPr>
              <a:t>JUnit Test Case</a:t>
            </a:r>
            <a:r>
              <a:rPr lang="en-US" sz="1100" dirty="0" smtClean="0">
                <a:latin typeface="Calibri" panose="020F0502020204030204" pitchFamily="34" charset="0"/>
              </a:rPr>
              <a:t>. The </a:t>
            </a:r>
            <a:r>
              <a:rPr lang="en-US" sz="1100" b="1" dirty="0" smtClean="0">
                <a:latin typeface="Calibri" panose="020F0502020204030204" pitchFamily="34" charset="0"/>
              </a:rPr>
              <a:t>New JUnit Test Case</a:t>
            </a:r>
            <a:r>
              <a:rPr lang="en-US" sz="1100" dirty="0" smtClean="0">
                <a:latin typeface="Calibri" panose="020F0502020204030204" pitchFamily="34" charset="0"/>
              </a:rPr>
              <a:t> window of the New Wizard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Select the </a:t>
            </a:r>
            <a:r>
              <a:rPr lang="en-US" sz="1100" b="1" dirty="0" smtClean="0">
                <a:latin typeface="Calibri" panose="020F0502020204030204" pitchFamily="34" charset="0"/>
              </a:rPr>
              <a:t>New JUnit 4 test</a:t>
            </a:r>
            <a:r>
              <a:rPr lang="en-US" sz="1100" dirty="0" smtClean="0">
                <a:latin typeface="Calibri" panose="020F0502020204030204" pitchFamily="34" charset="0"/>
              </a:rPr>
              <a:t> radio button.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In the </a:t>
            </a:r>
            <a:r>
              <a:rPr lang="en-US" sz="1100" b="1" dirty="0" smtClean="0">
                <a:latin typeface="Calibri" panose="020F0502020204030204" pitchFamily="34" charset="0"/>
              </a:rPr>
              <a:t>Name</a:t>
            </a:r>
            <a:r>
              <a:rPr lang="en-US" sz="1100" dirty="0" smtClean="0">
                <a:latin typeface="Calibri" panose="020F0502020204030204" pitchFamily="34" charset="0"/>
              </a:rPr>
              <a:t> field, type the name of your test class. Figure 1.5 shows the </a:t>
            </a:r>
            <a:r>
              <a:rPr lang="en-US" sz="1100" b="1" dirty="0" smtClean="0">
                <a:latin typeface="Calibri" panose="020F0502020204030204" pitchFamily="34" charset="0"/>
              </a:rPr>
              <a:t>New JUnit Test Case</a:t>
            </a:r>
            <a:r>
              <a:rPr lang="en-US" sz="1100" dirty="0" smtClean="0">
                <a:latin typeface="Calibri" panose="020F0502020204030204" pitchFamily="34" charset="0"/>
              </a:rPr>
              <a:t> window. Refer to Figure 1.5 in the Participant Guide to know how the </a:t>
            </a:r>
            <a:r>
              <a:rPr lang="en-US" sz="1100" b="1" dirty="0" smtClean="0">
                <a:latin typeface="Calibri" panose="020F0502020204030204" pitchFamily="34" charset="0"/>
              </a:rPr>
              <a:t>New JUnit Test Case</a:t>
            </a:r>
            <a:r>
              <a:rPr lang="en-US" sz="1100" dirty="0" smtClean="0">
                <a:latin typeface="Calibri" panose="020F0502020204030204" pitchFamily="34" charset="0"/>
              </a:rPr>
              <a:t> window looks like. </a:t>
            </a:r>
          </a:p>
          <a:p>
            <a:pPr marL="228600" indent="-228600">
              <a:buFont typeface="+mj-lt"/>
              <a:buAutoNum type="arabicPeriod"/>
              <a:defRPr/>
            </a:pPr>
            <a:r>
              <a:rPr lang="en-US" sz="1100" dirty="0" smtClean="0">
                <a:latin typeface="Calibri" panose="020F0502020204030204" pitchFamily="34" charset="0"/>
              </a:rPr>
              <a:t>Click </a:t>
            </a:r>
            <a:r>
              <a:rPr lang="en-US" sz="1100" b="1" dirty="0" smtClean="0">
                <a:latin typeface="Calibri" panose="020F0502020204030204" pitchFamily="34" charset="0"/>
              </a:rPr>
              <a:t>Finish</a:t>
            </a:r>
            <a:r>
              <a:rPr lang="en-US" sz="1100" dirty="0" smtClean="0">
                <a:latin typeface="Calibri" panose="020F0502020204030204" pitchFamily="34" charset="0"/>
              </a:rPr>
              <a:t>. The wizard, by default, creates a test class with a test method (annotated with @Test) and adds the necessary imports. This test method is ready to run. Refer to Code Segment 1.9 in the Participant Guide to know about the test case created for the JUnit class.  </a:t>
            </a:r>
            <a:endParaRPr lang="en-IN" sz="1100" dirty="0" smtClean="0">
              <a:latin typeface="Calibri" panose="020F0502020204030204" pitchFamily="34" charset="0"/>
            </a:endParaRPr>
          </a:p>
          <a:p>
            <a:pPr>
              <a:defRPr/>
            </a:pPr>
            <a:endParaRPr lang="en-IN" sz="1100" dirty="0" smtClean="0">
              <a:latin typeface="Calibri" panose="020F0502020204030204" pitchFamily="34" charset="0"/>
            </a:endParaRPr>
          </a:p>
          <a:p>
            <a:pPr>
              <a:defRPr/>
            </a:pP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20)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To write a new JUnit test class:</a:t>
            </a:r>
          </a:p>
          <a:p>
            <a:pPr algn="just">
              <a:spcBef>
                <a:spcPct val="0"/>
              </a:spcBef>
              <a:defRPr/>
            </a:pPr>
            <a:endParaRPr lang="en-US" altLang="en-US" sz="1100" dirty="0" smtClean="0">
              <a:latin typeface="Calibri" pitchFamily="34" charset="0"/>
            </a:endParaRPr>
          </a:p>
          <a:p>
            <a:pPr marL="228600" indent="-228600">
              <a:buFont typeface="+mj-lt"/>
              <a:buAutoNum type="arabicPeriod"/>
              <a:defRPr/>
            </a:pPr>
            <a:r>
              <a:rPr lang="en-US" sz="1100" dirty="0" smtClean="0">
                <a:latin typeface="Calibri" panose="020F0502020204030204" pitchFamily="34" charset="0"/>
              </a:rPr>
              <a:t>In Eclipse, click </a:t>
            </a:r>
            <a:r>
              <a:rPr lang="en-US" sz="1100" b="1" dirty="0" smtClean="0">
                <a:latin typeface="Calibri" panose="020F0502020204030204" pitchFamily="34" charset="0"/>
              </a:rPr>
              <a:t>File</a:t>
            </a:r>
            <a:r>
              <a:rPr lang="en-US" sz="1100" dirty="0" smtClean="0">
                <a:latin typeface="Calibri" panose="020F0502020204030204" pitchFamily="34" charset="0"/>
              </a:rPr>
              <a:t> &gt; </a:t>
            </a:r>
            <a:r>
              <a:rPr lang="en-US" sz="1100" b="1" dirty="0" smtClean="0">
                <a:latin typeface="Calibri" panose="020F0502020204030204" pitchFamily="34" charset="0"/>
              </a:rPr>
              <a:t>New</a:t>
            </a:r>
            <a:r>
              <a:rPr lang="en-US" sz="1100" dirty="0" smtClean="0">
                <a:latin typeface="Calibri" panose="020F0502020204030204" pitchFamily="34" charset="0"/>
              </a:rPr>
              <a:t> &gt; </a:t>
            </a:r>
            <a:r>
              <a:rPr lang="en-US" sz="1100" b="1" dirty="0" smtClean="0">
                <a:latin typeface="Calibri" panose="020F0502020204030204" pitchFamily="34" charset="0"/>
              </a:rPr>
              <a:t>JUnit Test Case</a:t>
            </a:r>
            <a:r>
              <a:rPr lang="en-US" sz="1100" dirty="0" smtClean="0">
                <a:latin typeface="Calibri" panose="020F0502020204030204" pitchFamily="34" charset="0"/>
              </a:rPr>
              <a:t>. The </a:t>
            </a:r>
            <a:r>
              <a:rPr lang="en-US" sz="1100" b="1" dirty="0" smtClean="0">
                <a:latin typeface="Calibri" panose="020F0502020204030204" pitchFamily="34" charset="0"/>
              </a:rPr>
              <a:t>New JUnit Test Case</a:t>
            </a:r>
            <a:r>
              <a:rPr lang="en-US" sz="1100" dirty="0" smtClean="0">
                <a:latin typeface="Calibri" panose="020F0502020204030204" pitchFamily="34" charset="0"/>
              </a:rPr>
              <a:t> window of the New Wizard opens.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Select the </a:t>
            </a:r>
            <a:r>
              <a:rPr lang="en-US" sz="1100" b="1" dirty="0" smtClean="0">
                <a:latin typeface="Calibri" panose="020F0502020204030204" pitchFamily="34" charset="0"/>
              </a:rPr>
              <a:t>New JUnit 4 test</a:t>
            </a:r>
            <a:r>
              <a:rPr lang="en-US" sz="1100" dirty="0" smtClean="0">
                <a:latin typeface="Calibri" panose="020F0502020204030204" pitchFamily="34" charset="0"/>
              </a:rPr>
              <a:t> radio button.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In the </a:t>
            </a:r>
            <a:r>
              <a:rPr lang="en-US" sz="1100" b="1" dirty="0" smtClean="0">
                <a:latin typeface="Calibri" panose="020F0502020204030204" pitchFamily="34" charset="0"/>
              </a:rPr>
              <a:t>Name</a:t>
            </a:r>
            <a:r>
              <a:rPr lang="en-US" sz="1100" dirty="0" smtClean="0">
                <a:latin typeface="Calibri" panose="020F0502020204030204" pitchFamily="34" charset="0"/>
              </a:rPr>
              <a:t> field, type the name of your test class. Figure 1.5 in the Participant Guide shows the </a:t>
            </a:r>
            <a:r>
              <a:rPr lang="en-US" sz="1100" b="1" dirty="0" smtClean="0">
                <a:latin typeface="Calibri" panose="020F0502020204030204" pitchFamily="34" charset="0"/>
              </a:rPr>
              <a:t>New JUnit Test Case</a:t>
            </a:r>
            <a:r>
              <a:rPr lang="en-US" sz="1100" dirty="0" smtClean="0">
                <a:latin typeface="Calibri" panose="020F0502020204030204" pitchFamily="34" charset="0"/>
              </a:rPr>
              <a:t> window. </a:t>
            </a:r>
          </a:p>
          <a:p>
            <a:pPr marL="228600" indent="-228600">
              <a:buFont typeface="+mj-lt"/>
              <a:buAutoNum type="arabicPeriod"/>
              <a:defRPr/>
            </a:pPr>
            <a:r>
              <a:rPr lang="en-US" sz="1100" dirty="0" smtClean="0">
                <a:latin typeface="Calibri" panose="020F0502020204030204" pitchFamily="34" charset="0"/>
              </a:rPr>
              <a:t>Click </a:t>
            </a:r>
            <a:r>
              <a:rPr lang="en-US" sz="1100" b="1" dirty="0" smtClean="0">
                <a:latin typeface="Calibri" panose="020F0502020204030204" pitchFamily="34" charset="0"/>
              </a:rPr>
              <a:t>Finish</a:t>
            </a:r>
            <a:r>
              <a:rPr lang="en-US" sz="1100" dirty="0" smtClean="0">
                <a:latin typeface="Calibri" panose="020F0502020204030204" pitchFamily="34" charset="0"/>
              </a:rPr>
              <a:t>. </a:t>
            </a:r>
          </a:p>
          <a:p>
            <a:pPr>
              <a:buFont typeface="+mj-lt"/>
              <a:buNone/>
              <a:defRPr/>
            </a:pPr>
            <a:endParaRPr lang="en-US" sz="1100" dirty="0" smtClean="0">
              <a:latin typeface="Calibri" panose="020F0502020204030204" pitchFamily="34" charset="0"/>
            </a:endParaRPr>
          </a:p>
          <a:p>
            <a:pPr>
              <a:buFont typeface="+mj-lt"/>
              <a:buNone/>
              <a:defRPr/>
            </a:pPr>
            <a:r>
              <a:rPr lang="en-US" sz="1100" dirty="0" smtClean="0">
                <a:latin typeface="Calibri" panose="020F0502020204030204" pitchFamily="34" charset="0"/>
              </a:rPr>
              <a:t>The wizard, by default, creates a test class with a test method (annotated with @Test) and adds the necessary imports. This test method is ready to run. </a:t>
            </a:r>
          </a:p>
          <a:p>
            <a:pPr>
              <a:buFont typeface="+mj-lt"/>
              <a:buNone/>
              <a:defRPr/>
            </a:pPr>
            <a:r>
              <a:rPr lang="en-US" sz="1100" dirty="0" smtClean="0">
                <a:latin typeface="Calibri" panose="020F0502020204030204" pitchFamily="34" charset="0"/>
              </a:rPr>
              <a:t>Code Segment 1.9 in the Participant Guide shows the test case created for the JUnit class.  </a:t>
            </a:r>
            <a:endParaRPr lang="en-IN" sz="1100" dirty="0" smtClean="0">
              <a:latin typeface="Calibri" panose="020F0502020204030204" pitchFamily="34" charset="0"/>
            </a:endParaRPr>
          </a:p>
          <a:p>
            <a:pPr>
              <a:defRPr/>
            </a:pPr>
            <a:endParaRPr lang="en-IN" sz="1100" dirty="0" smtClean="0">
              <a:latin typeface="Calibri" panose="020F0502020204030204" pitchFamily="34" charset="0"/>
            </a:endParaRPr>
          </a:p>
          <a:p>
            <a:pPr>
              <a:defRPr/>
            </a:pP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dirty="0" smtClean="0"/>
              <a:t>Refer to the Lab Guide. </a:t>
            </a:r>
          </a:p>
          <a:p>
            <a:pPr>
              <a:defRPr/>
            </a:pPr>
            <a:r>
              <a:rPr lang="en-US" b="1" dirty="0" smtClean="0"/>
              <a:t>Lab 1.1: JumpStart with </a:t>
            </a:r>
            <a:r>
              <a:rPr lang="en-US" b="1" dirty="0" err="1" smtClean="0"/>
              <a:t>JUnit</a:t>
            </a:r>
            <a:endParaRPr lang="en-US" b="1" dirty="0" smtClean="0"/>
          </a:p>
          <a:p>
            <a:pPr>
              <a:defRPr/>
            </a:pPr>
            <a:r>
              <a:rPr lang="en-US" dirty="0" smtClean="0"/>
              <a:t>The project files are part of the archive </a:t>
            </a:r>
            <a:r>
              <a:rPr lang="en-US" dirty="0" err="1" smtClean="0"/>
              <a:t>JUnit_Lab_Module</a:t>
            </a:r>
            <a:r>
              <a:rPr lang="en-US" dirty="0" smtClean="0"/>
              <a:t> 1.zip. </a:t>
            </a:r>
          </a:p>
          <a:p>
            <a:pPr marL="268288" eaLnBrk="1" hangingPunct="1">
              <a:spcBef>
                <a:spcPct val="50000"/>
              </a:spcBef>
              <a:defRPr/>
            </a:pPr>
            <a:endParaRPr lang="en-US" altLang="en-US" b="0" dirty="0" smtClean="0">
              <a:latin typeface="Arial" pitchFamily="34" charset="0"/>
            </a:endParaRPr>
          </a:p>
          <a:p>
            <a:pPr marL="268288" eaLnBrk="1" hangingPunct="1">
              <a:spcBef>
                <a:spcPct val="50000"/>
              </a:spcBef>
              <a:defRPr/>
            </a:pPr>
            <a:r>
              <a:rPr lang="en-IN" altLang="en-US" b="1" dirty="0" smtClean="0"/>
              <a:t>Problem Statement </a:t>
            </a:r>
          </a:p>
          <a:p>
            <a:pPr>
              <a:defRPr/>
            </a:pPr>
            <a:r>
              <a:rPr lang="en-US" sz="1200" kern="1200" dirty="0" smtClean="0">
                <a:solidFill>
                  <a:schemeClr val="tx1"/>
                </a:solidFill>
                <a:effectLst/>
                <a:latin typeface="Arial" charset="0"/>
                <a:ea typeface="+mn-ea"/>
                <a:cs typeface="+mn-cs"/>
              </a:rPr>
              <a:t>Treasured Bank in Braddock has a simple application that allows clerks to access basic information of every customer who approaches a counter at the bank. This application accesses account information such as the customer’s name, account number, contact information, and account balance and a list of the latest account activities. A recent upgrade to this system requires every customer to swipe their ATM card through a magnetic reader, which retrieves the customer’s information on the clerk’s computer screen.  The new upgrade needs to be tested for accuracy and efficiency.</a:t>
            </a:r>
            <a:endParaRPr lang="en-US" altLang="en-US"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22)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Discuss the running of </a:t>
            </a:r>
            <a:r>
              <a:rPr lang="en-US" altLang="en-US" sz="1100" dirty="0" err="1" smtClean="0">
                <a:latin typeface="Calibri" pitchFamily="34" charset="0"/>
              </a:rPr>
              <a:t>JUnit</a:t>
            </a:r>
            <a:r>
              <a:rPr lang="en-US" altLang="en-US" sz="1100" dirty="0" smtClean="0">
                <a:latin typeface="Calibri" pitchFamily="34" charset="0"/>
              </a:rPr>
              <a:t> test cases.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You can run </a:t>
            </a:r>
            <a:r>
              <a:rPr lang="en-US" altLang="en-US" sz="1100" dirty="0" err="1" smtClean="0">
                <a:latin typeface="Calibri" pitchFamily="34" charset="0"/>
              </a:rPr>
              <a:t>JUnit</a:t>
            </a:r>
            <a:r>
              <a:rPr lang="en-US" altLang="en-US" sz="1100" dirty="0" smtClean="0">
                <a:latin typeface="Calibri" pitchFamily="34" charset="0"/>
              </a:rPr>
              <a:t> tests in the Eclipse IDE with the </a:t>
            </a:r>
            <a:r>
              <a:rPr lang="en-US" altLang="en-US" sz="1100" dirty="0" err="1" smtClean="0">
                <a:latin typeface="Calibri" pitchFamily="34" charset="0"/>
              </a:rPr>
              <a:t>JUnit</a:t>
            </a:r>
            <a:r>
              <a:rPr lang="en-US" altLang="en-US" sz="1100" dirty="0" smtClean="0">
                <a:latin typeface="Calibri" pitchFamily="34" charset="0"/>
              </a:rPr>
              <a:t> plug-in. To run a </a:t>
            </a:r>
            <a:r>
              <a:rPr lang="en-US" altLang="en-US" sz="1100" dirty="0" err="1" smtClean="0">
                <a:latin typeface="Calibri" pitchFamily="34" charset="0"/>
              </a:rPr>
              <a:t>JUnit</a:t>
            </a:r>
            <a:r>
              <a:rPr lang="en-US" altLang="en-US" sz="1100" dirty="0" smtClean="0">
                <a:latin typeface="Calibri" pitchFamily="34" charset="0"/>
              </a:rPr>
              <a:t> test in the Eclipse IDE, right-click a test case and select </a:t>
            </a:r>
            <a:r>
              <a:rPr lang="en-US" altLang="en-US" sz="1100" b="1" dirty="0" smtClean="0">
                <a:latin typeface="Calibri" pitchFamily="34" charset="0"/>
              </a:rPr>
              <a:t>Run As </a:t>
            </a:r>
            <a:r>
              <a:rPr lang="en-US" altLang="en-US" sz="1100" dirty="0" smtClean="0">
                <a:latin typeface="Calibri" pitchFamily="34" charset="0"/>
              </a:rPr>
              <a:t>&gt; </a:t>
            </a:r>
            <a:r>
              <a:rPr lang="en-US" altLang="en-US" sz="1100" b="1" dirty="0" err="1" smtClean="0">
                <a:latin typeface="Calibri" pitchFamily="34" charset="0"/>
              </a:rPr>
              <a:t>JUnit</a:t>
            </a:r>
            <a:r>
              <a:rPr lang="en-US" altLang="en-US" sz="1100" b="1" dirty="0" smtClean="0">
                <a:latin typeface="Calibri" pitchFamily="34" charset="0"/>
              </a:rPr>
              <a:t> Test</a:t>
            </a:r>
            <a:r>
              <a:rPr lang="en-US" altLang="en-US" sz="1100" dirty="0" smtClean="0">
                <a:latin typeface="Calibri" pitchFamily="34" charset="0"/>
              </a:rPr>
              <a:t> or click the Run button on the Eclipse toolbar. The test results will appear in the </a:t>
            </a:r>
            <a:r>
              <a:rPr lang="en-US" altLang="en-US" sz="1100" dirty="0" err="1" smtClean="0">
                <a:latin typeface="Calibri" pitchFamily="34" charset="0"/>
              </a:rPr>
              <a:t>JUnit</a:t>
            </a:r>
            <a:r>
              <a:rPr lang="en-US" altLang="en-US" sz="1100" dirty="0" smtClean="0">
                <a:latin typeface="Calibri" pitchFamily="34" charset="0"/>
              </a:rPr>
              <a:t> view. This view shows you the test run progress and status, as shown in Figure 1.6 in the Participant Guide. Note that if you had multiple test methods in the class, all would run one by one.</a:t>
            </a:r>
            <a:endParaRPr lang="en-IN" altLang="en-US" sz="1100" dirty="0" smtClean="0">
              <a:latin typeface="Calibri" pitchFamily="34" charset="0"/>
            </a:endParaRPr>
          </a:p>
          <a:p>
            <a:pPr algn="just">
              <a:spcBef>
                <a:spcPct val="0"/>
              </a:spcBef>
            </a:pPr>
            <a:r>
              <a:rPr lang="en-US" altLang="en-US" sz="1100" dirty="0" smtClean="0">
                <a:latin typeface="Calibri" pitchFamily="34" charset="0"/>
              </a:rPr>
              <a:t> </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22)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Explain the other methods that can be used to run test cases.</a:t>
            </a:r>
          </a:p>
          <a:p>
            <a:pPr algn="just">
              <a:spcBef>
                <a:spcPct val="0"/>
              </a:spcBef>
              <a:defRPr/>
            </a:pPr>
            <a:endParaRPr lang="en-US" altLang="en-US" sz="1100" dirty="0" smtClean="0">
              <a:latin typeface="Calibri"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To run all tests included in a project, a source folder, or a package, select the required project, package, or source folder and click </a:t>
            </a:r>
            <a:r>
              <a:rPr lang="en-US" sz="1100" b="1" dirty="0" smtClean="0">
                <a:latin typeface="Calibri" panose="020F0502020204030204" pitchFamily="34" charset="0"/>
              </a:rPr>
              <a:t>Run as</a:t>
            </a:r>
            <a:r>
              <a:rPr lang="en-US" sz="1100" dirty="0" smtClean="0">
                <a:latin typeface="Calibri" panose="020F0502020204030204" pitchFamily="34" charset="0"/>
              </a:rPr>
              <a:t> &gt; </a:t>
            </a:r>
            <a:r>
              <a:rPr lang="en-US" sz="1100" b="1" dirty="0" smtClean="0">
                <a:latin typeface="Calibri" panose="020F0502020204030204" pitchFamily="34" charset="0"/>
              </a:rPr>
              <a:t>JUnit Test</a:t>
            </a:r>
            <a:r>
              <a:rPr lang="en-US" sz="1100" dirty="0" smtClean="0">
                <a:latin typeface="Calibri" panose="020F0502020204030204" pitchFamily="34" charset="0"/>
              </a:rPr>
              <a:t>.</a:t>
            </a:r>
            <a:endParaRPr lang="en-IN" sz="1100" dirty="0" smtClean="0">
              <a:latin typeface="Calibri" panose="020F0502020204030204"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You can run only one test method. To do this, in the </a:t>
            </a:r>
            <a:r>
              <a:rPr lang="en-US" sz="1100" b="1" dirty="0" smtClean="0">
                <a:latin typeface="Calibri" panose="020F0502020204030204" pitchFamily="34" charset="0"/>
              </a:rPr>
              <a:t>Outline</a:t>
            </a:r>
            <a:r>
              <a:rPr lang="en-US" sz="1100" dirty="0" smtClean="0">
                <a:latin typeface="Calibri" panose="020F0502020204030204" pitchFamily="34" charset="0"/>
              </a:rPr>
              <a:t> or </a:t>
            </a:r>
            <a:r>
              <a:rPr lang="en-US" sz="1100" b="1" dirty="0" smtClean="0">
                <a:latin typeface="Calibri" panose="020F0502020204030204" pitchFamily="34" charset="0"/>
              </a:rPr>
              <a:t>Package Explorer</a:t>
            </a:r>
            <a:r>
              <a:rPr lang="en-US" sz="1100" dirty="0" smtClean="0">
                <a:latin typeface="Calibri" panose="020F0502020204030204" pitchFamily="34" charset="0"/>
              </a:rPr>
              <a:t>, select the test method and click </a:t>
            </a:r>
            <a:r>
              <a:rPr lang="en-US" sz="1100" b="1" dirty="0" smtClean="0">
                <a:latin typeface="Calibri" panose="020F0502020204030204" pitchFamily="34" charset="0"/>
              </a:rPr>
              <a:t>Run as</a:t>
            </a:r>
            <a:r>
              <a:rPr lang="en-US" sz="1100" dirty="0" smtClean="0">
                <a:latin typeface="Calibri" panose="020F0502020204030204" pitchFamily="34" charset="0"/>
              </a:rPr>
              <a:t> &gt; </a:t>
            </a:r>
            <a:r>
              <a:rPr lang="en-US" sz="1100" b="1" dirty="0" smtClean="0">
                <a:latin typeface="Calibri" panose="020F0502020204030204" pitchFamily="34" charset="0"/>
              </a:rPr>
              <a:t>JUnit Test</a:t>
            </a:r>
            <a:r>
              <a:rPr lang="en-US" sz="1100" dirty="0" smtClean="0">
                <a:latin typeface="Calibri" panose="020F0502020204030204" pitchFamily="34" charset="0"/>
              </a:rPr>
              <a:t>. </a:t>
            </a:r>
            <a:endParaRPr lang="en-IN" sz="1100" dirty="0" smtClean="0">
              <a:latin typeface="Calibri" panose="020F0502020204030204" pitchFamily="34" charset="0"/>
            </a:endParaRPr>
          </a:p>
          <a:p>
            <a:pPr marL="171450" indent="-171450">
              <a:buFont typeface="Arial" panose="020B0604020202020204" pitchFamily="34" charset="0"/>
              <a:buChar char="•"/>
              <a:defRPr/>
            </a:pPr>
            <a:r>
              <a:rPr lang="en-US" sz="1100" dirty="0" smtClean="0">
                <a:latin typeface="Calibri" panose="020F0502020204030204" pitchFamily="34" charset="0"/>
              </a:rPr>
              <a:t>To run a single test again, select the test in the </a:t>
            </a:r>
            <a:r>
              <a:rPr lang="en-US" sz="1100" b="1" dirty="0" smtClean="0">
                <a:latin typeface="Calibri" panose="020F0502020204030204" pitchFamily="34" charset="0"/>
              </a:rPr>
              <a:t>JUnit</a:t>
            </a:r>
            <a:r>
              <a:rPr lang="en-US" sz="1100" dirty="0" smtClean="0">
                <a:latin typeface="Calibri" panose="020F0502020204030204" pitchFamily="34" charset="0"/>
              </a:rPr>
              <a:t> view and click </a:t>
            </a:r>
            <a:r>
              <a:rPr lang="en-US" sz="1100" b="1" dirty="0" smtClean="0">
                <a:latin typeface="Calibri" panose="020F0502020204030204" pitchFamily="34" charset="0"/>
              </a:rPr>
              <a:t>Run</a:t>
            </a:r>
            <a:r>
              <a:rPr lang="en-US" sz="1100" dirty="0" smtClean="0">
                <a:latin typeface="Calibri" panose="020F0502020204030204" pitchFamily="34" charset="0"/>
              </a:rPr>
              <a:t>.</a:t>
            </a:r>
          </a:p>
          <a:p>
            <a:pPr marL="171450" indent="-171450">
              <a:buFont typeface="Arial" panose="020B0604020202020204" pitchFamily="34" charset="0"/>
              <a:buChar char="•"/>
              <a:defRPr/>
            </a:pPr>
            <a:endParaRPr lang="en-US" altLang="en-US" sz="1100" dirty="0" smtClean="0">
              <a:latin typeface="Calibri" panose="020F0502020204030204" pitchFamily="34" charset="0"/>
            </a:endParaRPr>
          </a:p>
          <a:p>
            <a:pPr>
              <a:buFont typeface="Arial" panose="020B0604020202020204" pitchFamily="34" charset="0"/>
              <a:buNone/>
              <a:defRPr/>
            </a:pPr>
            <a:r>
              <a:rPr lang="en-US" dirty="0" smtClean="0"/>
              <a:t>A test case is re-run after any bugs found in the first test run are fixed. You can do this by clicking the </a:t>
            </a:r>
            <a:r>
              <a:rPr lang="en-US" b="1" dirty="0" smtClean="0"/>
              <a:t>Rerun</a:t>
            </a:r>
            <a:r>
              <a:rPr lang="en-US" dirty="0" smtClean="0"/>
              <a:t> button on the </a:t>
            </a:r>
            <a:r>
              <a:rPr lang="en-US" b="1" dirty="0" smtClean="0"/>
              <a:t>JUnit</a:t>
            </a:r>
            <a:r>
              <a:rPr lang="en-US" dirty="0" smtClean="0"/>
              <a:t> view toolbar or by re-running the program that was invoked by activating the </a:t>
            </a:r>
            <a:r>
              <a:rPr lang="en-US" b="1" dirty="0" smtClean="0"/>
              <a:t>Run</a:t>
            </a:r>
            <a:r>
              <a:rPr lang="en-US" dirty="0" smtClean="0"/>
              <a:t> drop-down menu on the toolbar.</a:t>
            </a:r>
          </a:p>
          <a:p>
            <a:pPr>
              <a:buFont typeface="Arial" panose="020B0604020202020204" pitchFamily="34" charset="0"/>
              <a:buNone/>
              <a:defRPr/>
            </a:pPr>
            <a:endParaRPr lang="en-US" altLang="en-US" dirty="0" smtClean="0"/>
          </a:p>
          <a:p>
            <a:pPr>
              <a:buFont typeface="Arial" panose="020B0604020202020204" pitchFamily="34" charset="0"/>
              <a:buNone/>
              <a:defRPr/>
            </a:pPr>
            <a:r>
              <a:rPr lang="en-US" altLang="en-US" dirty="0" smtClean="0"/>
              <a:t>Example:</a:t>
            </a:r>
          </a:p>
          <a:p>
            <a:pPr>
              <a:buFont typeface="Arial" panose="020B0604020202020204" pitchFamily="34" charset="0"/>
              <a:buNone/>
              <a:defRPr/>
            </a:pPr>
            <a:endParaRPr lang="en-US" altLang="en-US" dirty="0" smtClean="0"/>
          </a:p>
          <a:p>
            <a:pPr>
              <a:buFont typeface="Arial" panose="020B0604020202020204" pitchFamily="34" charset="0"/>
              <a:buNone/>
              <a:defRPr/>
            </a:pPr>
            <a:r>
              <a:rPr lang="en-US" altLang="en-US" dirty="0" smtClean="0"/>
              <a:t>In the </a:t>
            </a:r>
            <a:r>
              <a:rPr lang="en-US" dirty="0" err="1" smtClean="0"/>
              <a:t>HelloJUnitTest</a:t>
            </a:r>
            <a:r>
              <a:rPr lang="en-US" dirty="0" smtClean="0"/>
              <a:t> class, commenting out the line where fail() function gets called, refer to Figure 1.7 in the Participant Guide to view the output for Rerunning a Test Case. Referring to the same figure, notice the icon that appears on the top bar when a test run is successful, but the workspace contents have changed since the last test run. Notice the difference in the icon, which appears when a test is successful. </a:t>
            </a:r>
            <a:endParaRPr lang="en-US" altLang="en-US" sz="1100" dirty="0" smtClean="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22)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the e</a:t>
            </a:r>
            <a:r>
              <a:rPr lang="en-US" altLang="en-US" dirty="0" smtClean="0">
                <a:latin typeface="Arial" pitchFamily="34" charset="0"/>
              </a:rPr>
              <a:t>xample of the </a:t>
            </a:r>
            <a:r>
              <a:rPr lang="en-US" dirty="0" err="1" smtClean="0">
                <a:latin typeface="Arial" pitchFamily="34" charset="0"/>
              </a:rPr>
              <a:t>HelloJUnitTest</a:t>
            </a:r>
            <a:r>
              <a:rPr lang="en-US" dirty="0" smtClean="0">
                <a:latin typeface="Arial" pitchFamily="34" charset="0"/>
              </a:rPr>
              <a:t> class. On commenting out the line where fail() function gets called, the output obtained is as shown. In the same figure, notice the icon that appears on the top bar when a test run is successful, but the workspace contents have changed since the last test run. Notice the difference in the icon, which appears when a test is successful. </a:t>
            </a:r>
            <a:endParaRPr lang="en-US" altLang="en-US" sz="1100" dirty="0" smtClean="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24)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Explain how to customize test configurations. </a:t>
            </a:r>
            <a:r>
              <a:rPr lang="en-US" sz="1100" dirty="0" smtClean="0">
                <a:latin typeface="Calibri" panose="020F0502020204030204" pitchFamily="34" charset="0"/>
              </a:rPr>
              <a:t>You can pass parameters to a test or customize the setting for a test run. To do this:</a:t>
            </a:r>
          </a:p>
          <a:p>
            <a:pPr algn="just">
              <a:spcBef>
                <a:spcPct val="0"/>
              </a:spcBef>
              <a:defRPr/>
            </a:pPr>
            <a:endParaRPr lang="en-US" altLang="en-US"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Open the </a:t>
            </a:r>
            <a:r>
              <a:rPr lang="en-US" sz="1100" b="1" dirty="0" smtClean="0">
                <a:latin typeface="Calibri" panose="020F0502020204030204" pitchFamily="34" charset="0"/>
              </a:rPr>
              <a:t>Launch Configuration Dialog</a:t>
            </a:r>
            <a:r>
              <a:rPr lang="en-US" sz="1100" dirty="0" smtClean="0">
                <a:latin typeface="Calibri" panose="020F0502020204030204" pitchFamily="34" charset="0"/>
              </a:rPr>
              <a:t>. </a:t>
            </a:r>
          </a:p>
          <a:p>
            <a:pPr marL="228600" indent="-228600">
              <a:buFont typeface="+mj-lt"/>
              <a:buAutoNum type="arabicPeriod"/>
              <a:defRPr/>
            </a:pPr>
            <a:r>
              <a:rPr lang="en-US" sz="1100" dirty="0" smtClean="0">
                <a:latin typeface="Calibri" panose="020F0502020204030204" pitchFamily="34" charset="0"/>
              </a:rPr>
              <a:t>Select </a:t>
            </a:r>
            <a:r>
              <a:rPr lang="en-US" sz="1100" b="1" dirty="0" smtClean="0">
                <a:latin typeface="Calibri" panose="020F0502020204030204" pitchFamily="34" charset="0"/>
              </a:rPr>
              <a:t>Open Run Dialog</a:t>
            </a:r>
            <a:r>
              <a:rPr lang="en-US" sz="1100" dirty="0" smtClean="0">
                <a:latin typeface="Calibri" panose="020F0502020204030204" pitchFamily="34" charset="0"/>
              </a:rPr>
              <a:t> on the </a:t>
            </a:r>
            <a:r>
              <a:rPr lang="en-US" sz="1100" b="1" dirty="0" smtClean="0">
                <a:latin typeface="Calibri" panose="020F0502020204030204" pitchFamily="34" charset="0"/>
              </a:rPr>
              <a:t>Run</a:t>
            </a:r>
            <a:r>
              <a:rPr lang="en-US" sz="1100" dirty="0" smtClean="0">
                <a:latin typeface="Calibri" panose="020F0502020204030204" pitchFamily="34" charset="0"/>
              </a:rPr>
              <a:t> drop-down menu on the toolbar and specify:</a:t>
            </a:r>
            <a:endParaRPr lang="en-IN" sz="1100" dirty="0" smtClean="0">
              <a:latin typeface="Calibri" panose="020F0502020204030204" pitchFamily="34" charset="0"/>
            </a:endParaRPr>
          </a:p>
          <a:p>
            <a:pPr marL="628650" lvl="1" indent="-171450">
              <a:buFont typeface="Arial" panose="020B0604020202020204" pitchFamily="34" charset="0"/>
              <a:buChar char="•"/>
              <a:defRPr/>
            </a:pPr>
            <a:r>
              <a:rPr lang="en-US" sz="1100" dirty="0" smtClean="0">
                <a:latin typeface="Calibri" panose="020F0502020204030204" pitchFamily="34" charset="0"/>
              </a:rPr>
              <a:t>The tests that should run from a given list</a:t>
            </a:r>
            <a:endParaRPr lang="en-IN" sz="1100" dirty="0" smtClean="0">
              <a:latin typeface="Calibri" panose="020F0502020204030204" pitchFamily="34" charset="0"/>
            </a:endParaRPr>
          </a:p>
          <a:p>
            <a:pPr marL="628650" lvl="1" indent="-171450">
              <a:buFont typeface="Arial" panose="020B0604020202020204" pitchFamily="34" charset="0"/>
              <a:buChar char="•"/>
              <a:defRPr/>
            </a:pPr>
            <a:r>
              <a:rPr lang="en-US" sz="1100" dirty="0" smtClean="0">
                <a:latin typeface="Calibri" panose="020F0502020204030204" pitchFamily="34" charset="0"/>
              </a:rPr>
              <a:t>Parameters for the test, which allow the test to be run repeatedly with different variables</a:t>
            </a:r>
            <a:endParaRPr lang="en-IN" sz="1100" dirty="0" smtClean="0">
              <a:latin typeface="Calibri" panose="020F0502020204030204" pitchFamily="34" charset="0"/>
            </a:endParaRPr>
          </a:p>
          <a:p>
            <a:pPr marL="628650" lvl="1" indent="-171450">
              <a:buFont typeface="Arial" panose="020B0604020202020204" pitchFamily="34" charset="0"/>
              <a:buChar char="•"/>
              <a:defRPr/>
            </a:pPr>
            <a:r>
              <a:rPr lang="en-US" sz="1100" dirty="0" smtClean="0">
                <a:latin typeface="Calibri" panose="020F0502020204030204" pitchFamily="34" charset="0"/>
              </a:rPr>
              <a:t>The test run-time classpath that looks for specific user-defined methods and classes to run</a:t>
            </a:r>
            <a:endParaRPr lang="en-IN" sz="1100" dirty="0" smtClean="0">
              <a:latin typeface="Calibri" panose="020F0502020204030204" pitchFamily="34" charset="0"/>
            </a:endParaRPr>
          </a:p>
          <a:p>
            <a:pPr marL="628650" lvl="1" indent="-171450">
              <a:buFont typeface="Arial" panose="020B0604020202020204" pitchFamily="34" charset="0"/>
              <a:buChar char="•"/>
              <a:defRPr/>
            </a:pPr>
            <a:r>
              <a:rPr lang="en-US" sz="1100" dirty="0" smtClean="0">
                <a:latin typeface="Calibri" panose="020F0502020204030204" pitchFamily="34" charset="0"/>
              </a:rPr>
              <a:t>The Java run-time environment</a:t>
            </a: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25)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Start by explaining that debugging is the methodical removal of discrepancies in software to ensure it works to its full capacity. </a:t>
            </a:r>
          </a:p>
          <a:p>
            <a:pPr algn="just">
              <a:spcBef>
                <a:spcPct val="0"/>
              </a:spcBef>
            </a:pPr>
            <a:r>
              <a:rPr lang="en-US" altLang="en-US" sz="1100" dirty="0" smtClean="0">
                <a:latin typeface="Calibri" pitchFamily="34" charset="0"/>
              </a:rPr>
              <a:t>Initiate a discussion on why debugging a test failure is important. </a:t>
            </a:r>
          </a:p>
          <a:p>
            <a:pPr algn="just">
              <a:spcBef>
                <a:spcPct val="0"/>
              </a:spcBef>
            </a:pPr>
            <a:r>
              <a:rPr lang="en-US" altLang="en-US" sz="1100" dirty="0" smtClean="0">
                <a:latin typeface="Calibri" pitchFamily="34" charset="0"/>
              </a:rPr>
              <a:t>Ask participants to share examples of debugging.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to debug a failed test, you can use the options on the </a:t>
            </a:r>
            <a:r>
              <a:rPr lang="en-US" altLang="en-US" sz="1100" b="1" dirty="0" smtClean="0">
                <a:latin typeface="Calibri" pitchFamily="34" charset="0"/>
              </a:rPr>
              <a:t>Failure</a:t>
            </a:r>
            <a:r>
              <a:rPr lang="en-US" altLang="en-US" sz="1100" dirty="0" smtClean="0">
                <a:latin typeface="Calibri" pitchFamily="34" charset="0"/>
              </a:rPr>
              <a:t> tab of the </a:t>
            </a:r>
            <a:r>
              <a:rPr lang="en-US" altLang="en-US" sz="1100" dirty="0" err="1" smtClean="0">
                <a:latin typeface="Calibri" pitchFamily="34" charset="0"/>
              </a:rPr>
              <a:t>JUnit</a:t>
            </a:r>
            <a:r>
              <a:rPr lang="en-US" altLang="en-US" sz="1100" dirty="0" smtClean="0">
                <a:latin typeface="Calibri" pitchFamily="34" charset="0"/>
              </a:rPr>
              <a:t> view. Double-click the failure entry to open the file in the editor. When the test code is displayed, add a breakpoint at the beginning of the test method. Select the test and select </a:t>
            </a:r>
            <a:r>
              <a:rPr lang="en-US" altLang="en-US" sz="1100" b="1" dirty="0" smtClean="0">
                <a:latin typeface="Calibri" pitchFamily="34" charset="0"/>
              </a:rPr>
              <a:t>Debug as</a:t>
            </a:r>
            <a:r>
              <a:rPr lang="en-US" altLang="en-US" sz="1100" dirty="0" smtClean="0">
                <a:latin typeface="Calibri" pitchFamily="34" charset="0"/>
              </a:rPr>
              <a:t> &gt; </a:t>
            </a:r>
            <a:r>
              <a:rPr lang="en-US" altLang="en-US" sz="1100" b="1" dirty="0" err="1" smtClean="0">
                <a:latin typeface="Calibri" pitchFamily="34" charset="0"/>
              </a:rPr>
              <a:t>JUnit</a:t>
            </a:r>
            <a:r>
              <a:rPr lang="en-US" altLang="en-US" sz="1100" b="1" dirty="0" smtClean="0">
                <a:latin typeface="Calibri" pitchFamily="34" charset="0"/>
              </a:rPr>
              <a:t> test</a:t>
            </a:r>
            <a:r>
              <a:rPr lang="en-US" altLang="en-US" sz="1100" dirty="0" smtClean="0">
                <a:latin typeface="Calibri" pitchFamily="34" charset="0"/>
              </a:rPr>
              <a:t> from the</a:t>
            </a:r>
            <a:r>
              <a:rPr lang="en-US" altLang="en-US" sz="1100" b="1" dirty="0" smtClean="0">
                <a:latin typeface="Calibri" pitchFamily="34" charset="0"/>
              </a:rPr>
              <a:t> Debug</a:t>
            </a:r>
            <a:r>
              <a:rPr lang="en-US" altLang="en-US" sz="1100" dirty="0" smtClean="0">
                <a:latin typeface="Calibri" pitchFamily="34" charset="0"/>
              </a:rPr>
              <a:t> drop-down menu.</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The launch configuration has an option called “Keep alive,” which enables you to fix code and rerun tests, without having to restart the entire test run. To enable this feature, select the checkbox for </a:t>
            </a:r>
            <a:r>
              <a:rPr lang="en-US" altLang="en-US" sz="1100" b="1" dirty="0" smtClean="0">
                <a:latin typeface="Calibri" pitchFamily="34" charset="0"/>
              </a:rPr>
              <a:t>Keep </a:t>
            </a:r>
            <a:r>
              <a:rPr lang="en-US" altLang="en-US" sz="1100" b="1" dirty="0" err="1" smtClean="0">
                <a:latin typeface="Calibri" pitchFamily="34" charset="0"/>
              </a:rPr>
              <a:t>JUnit</a:t>
            </a:r>
            <a:r>
              <a:rPr lang="en-US" altLang="en-US" sz="1100" b="1" dirty="0" smtClean="0">
                <a:latin typeface="Calibri" pitchFamily="34" charset="0"/>
              </a:rPr>
              <a:t> running after a test run when debugging</a:t>
            </a:r>
            <a:r>
              <a:rPr lang="en-US" altLang="en-US" sz="1100" dirty="0" smtClean="0">
                <a:latin typeface="Calibri" pitchFamily="34" charset="0"/>
              </a:rPr>
              <a:t>. </a:t>
            </a: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7" rIns="96653" bIns="48327"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2007110-B980-4707-8838-72CE59B49C33}" type="slidenum">
              <a:rPr lang="en-US" altLang="en-US" sz="1200"/>
              <a:pPr algn="r" eaLnBrk="1" hangingPunct="1"/>
              <a:t>4</a:t>
            </a:fld>
            <a:endParaRPr lang="en-US" altLang="en-US" sz="120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7) </a:t>
            </a:r>
          </a:p>
          <a:p>
            <a:pPr algn="just" eaLnBrk="1" hangingPunct="1">
              <a:spcBef>
                <a:spcPct val="0"/>
              </a:spcBef>
            </a:pPr>
            <a:endParaRPr lang="en-US" altLang="en-US" sz="1100" dirty="0" smtClean="0">
              <a:latin typeface="Calibri" pitchFamily="34" charset="0"/>
            </a:endParaRPr>
          </a:p>
          <a:p>
            <a:pPr algn="just" eaLnBrk="1" hangingPunct="1">
              <a:spcBef>
                <a:spcPct val="0"/>
              </a:spcBef>
            </a:pPr>
            <a:r>
              <a:rPr lang="en-US" altLang="en-US" sz="1100" i="0" dirty="0" smtClean="0">
                <a:latin typeface="Calibri" pitchFamily="34" charset="0"/>
              </a:rPr>
              <a:t>Explain the module objectives and list the lessons in this module: </a:t>
            </a:r>
          </a:p>
          <a:p>
            <a:pPr algn="just" eaLnBrk="1" hangingPunct="1">
              <a:spcBef>
                <a:spcPct val="0"/>
              </a:spcBef>
            </a:pPr>
            <a:endParaRPr lang="en-US" altLang="en-US" sz="1100" dirty="0" smtClean="0">
              <a:latin typeface="Calibri" pitchFamily="34" charset="0"/>
            </a:endParaRPr>
          </a:p>
          <a:p>
            <a:pPr algn="just" eaLnBrk="1" hangingPunct="1">
              <a:spcBef>
                <a:spcPct val="0"/>
              </a:spcBef>
            </a:pPr>
            <a:r>
              <a:rPr lang="en-US" altLang="en-US" sz="1100" dirty="0" smtClean="0">
                <a:latin typeface="Calibri" pitchFamily="34" charset="0"/>
              </a:rPr>
              <a:t>Lesson 1: </a:t>
            </a:r>
            <a:r>
              <a:rPr lang="en-US" sz="1100" dirty="0" smtClean="0">
                <a:latin typeface="Calibri" pitchFamily="34" charset="0"/>
              </a:rPr>
              <a:t>An Overview of </a:t>
            </a:r>
            <a:r>
              <a:rPr lang="en-US" sz="1100" dirty="0" err="1" smtClean="0">
                <a:latin typeface="Calibri" pitchFamily="34" charset="0"/>
              </a:rPr>
              <a:t>JUnit</a:t>
            </a:r>
            <a:endParaRPr lang="en-US" sz="1100" dirty="0" smtClean="0">
              <a:latin typeface="Calibri" pitchFamily="34" charset="0"/>
            </a:endParaRPr>
          </a:p>
          <a:p>
            <a:pPr algn="just" eaLnBrk="1" hangingPunct="1">
              <a:spcBef>
                <a:spcPct val="0"/>
              </a:spcBef>
            </a:pPr>
            <a:r>
              <a:rPr lang="en-US" altLang="en-US" sz="1100" dirty="0" smtClean="0">
                <a:latin typeface="Calibri" pitchFamily="34" charset="0"/>
              </a:rPr>
              <a:t>Lesson 2: </a:t>
            </a:r>
            <a:r>
              <a:rPr lang="en-US" sz="1100" dirty="0" smtClean="0">
                <a:latin typeface="Calibri" pitchFamily="34" charset="0"/>
              </a:rPr>
              <a:t>Jump-start with </a:t>
            </a:r>
            <a:r>
              <a:rPr lang="en-US" sz="1100" dirty="0" err="1" smtClean="0">
                <a:latin typeface="Calibri" pitchFamily="34" charset="0"/>
              </a:rPr>
              <a:t>JUnit</a:t>
            </a:r>
            <a:endParaRPr lang="en-US" sz="1100" dirty="0" smtClean="0">
              <a:latin typeface="Calibri" pitchFamily="34" charset="0"/>
            </a:endParaRPr>
          </a:p>
          <a:p>
            <a:pPr algn="just" eaLnBrk="1" hangingPunct="1">
              <a:spcBef>
                <a:spcPct val="0"/>
              </a:spcBef>
            </a:pPr>
            <a:r>
              <a:rPr lang="en-US" altLang="en-US" sz="1100" dirty="0" smtClean="0">
                <a:latin typeface="Calibri" pitchFamily="34" charset="0"/>
              </a:rPr>
              <a:t>Lesson 3: </a:t>
            </a:r>
            <a:r>
              <a:rPr lang="en-US" sz="1100" dirty="0" smtClean="0">
                <a:latin typeface="Calibri" pitchFamily="34" charset="0"/>
              </a:rPr>
              <a:t>Exploring </a:t>
            </a:r>
            <a:r>
              <a:rPr lang="en-US" sz="1100" dirty="0" err="1" smtClean="0">
                <a:latin typeface="Calibri" pitchFamily="34" charset="0"/>
              </a:rPr>
              <a:t>JUnit</a:t>
            </a:r>
            <a:r>
              <a:rPr lang="en-US" sz="1100" dirty="0" smtClean="0">
                <a:latin typeface="Calibri" pitchFamily="34" charset="0"/>
              </a:rPr>
              <a:t> </a:t>
            </a:r>
            <a:endParaRPr lang="en-US" altLang="en-US" sz="1100" dirty="0" smtClean="0">
              <a:latin typeface="Calibri" pitchFamily="34" charset="0"/>
            </a:endParaRPr>
          </a:p>
          <a:p>
            <a:pPr algn="just" eaLnBrk="1" hangingPunct="1">
              <a:spcBef>
                <a:spcPct val="0"/>
              </a:spcBef>
            </a:pPr>
            <a:endParaRPr lang="en-US" altLang="en-US" sz="1100" dirty="0" smtClean="0">
              <a:latin typeface="Calibri" pitchFamily="34" charset="0"/>
            </a:endParaRPr>
          </a:p>
          <a:p>
            <a:pPr algn="just" eaLnBrk="1" hangingPunct="1">
              <a:spcBef>
                <a:spcPct val="0"/>
              </a:spcBef>
            </a:pPr>
            <a:endParaRPr lang="en-US" altLang="en-US" sz="1100" dirty="0" smtClean="0">
              <a:latin typeface="Calibri" pitchFamily="34" charset="0"/>
            </a:endParaRPr>
          </a:p>
          <a:p>
            <a:pPr algn="just" eaLnBrk="1" hangingPunct="1">
              <a:spcBef>
                <a:spcPct val="0"/>
              </a:spcBef>
            </a:pPr>
            <a:endParaRPr lang="en-IN" altLang="en-US" sz="1100" dirty="0" smtClean="0">
              <a:latin typeface="Calibri" pitchFamily="34" charset="0"/>
            </a:endParaRPr>
          </a:p>
          <a:p>
            <a:pPr algn="just" eaLnBrk="1" hangingPunct="1">
              <a:spcBef>
                <a:spcPct val="0"/>
              </a:spcBef>
            </a:pPr>
            <a:endParaRPr lang="en-US" altLang="en-US" sz="1100" dirty="0" smtClean="0">
              <a:latin typeface="Calibri" pitchFamily="34" charset="0"/>
            </a:endParaRPr>
          </a:p>
          <a:p>
            <a:pPr algn="just" eaLnBrk="1" hangingPunct="1">
              <a:spcBef>
                <a:spcPct val="0"/>
              </a:spcBef>
            </a:pPr>
            <a:endParaRPr lang="en-US" altLang="en-US" sz="1100" dirty="0"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26)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Start by discussing </a:t>
            </a:r>
            <a:r>
              <a:rPr lang="en-US" altLang="en-US" sz="1100" dirty="0" err="1" smtClean="0">
                <a:latin typeface="Calibri" pitchFamily="34" charset="0"/>
              </a:rPr>
              <a:t>JUnit</a:t>
            </a:r>
            <a:r>
              <a:rPr lang="en-US" altLang="en-US" sz="1100" dirty="0" smtClean="0">
                <a:latin typeface="Calibri" pitchFamily="34" charset="0"/>
              </a:rPr>
              <a:t> annotations and assert statements. </a:t>
            </a:r>
            <a:r>
              <a:rPr lang="en-US" dirty="0" smtClean="0"/>
              <a:t>Using annotations and assert statements make writing and reading JUnit tests easier. They help to improve the testing process by allowing you to set conditions and contexts for test methods and classes. </a:t>
            </a:r>
          </a:p>
          <a:p>
            <a:pPr algn="just">
              <a:spcBef>
                <a:spcPct val="0"/>
              </a:spcBef>
              <a:defRPr/>
            </a:pPr>
            <a:r>
              <a:rPr lang="en-US" dirty="0" smtClean="0"/>
              <a:t>Annotations help in managing the run condition of the test method, and assert statements help by asserting conditions for the test method. Together, annotations and assert statements help in saving time and effort required to write JUnit tests.  </a:t>
            </a:r>
          </a:p>
          <a:p>
            <a:pPr algn="just">
              <a:spcBef>
                <a:spcPct val="0"/>
              </a:spcBef>
              <a:defRPr/>
            </a:pPr>
            <a:endParaRPr lang="en-US" altLang="en-US" dirty="0" smtClean="0"/>
          </a:p>
          <a:p>
            <a:pPr>
              <a:defRPr/>
            </a:pPr>
            <a:r>
              <a:rPr lang="en-US" altLang="en-US" dirty="0" smtClean="0"/>
              <a:t>Explain annotations in JUnit. </a:t>
            </a:r>
            <a:r>
              <a:rPr lang="en-US" dirty="0" smtClean="0"/>
              <a:t>Annotations are tags that can be added to the code and then applied to methods or classes. Explain that annotations set conditions for different test methods such as:</a:t>
            </a:r>
            <a:endParaRPr lang="en-IN" dirty="0" smtClean="0"/>
          </a:p>
          <a:p>
            <a:pPr>
              <a:defRPr/>
            </a:pPr>
            <a:r>
              <a:rPr lang="en-US" dirty="0" smtClean="0"/>
              <a:t> </a:t>
            </a:r>
            <a:endParaRPr lang="en-IN" dirty="0" smtClean="0"/>
          </a:p>
          <a:p>
            <a:pPr marL="171450" indent="-171450">
              <a:buFont typeface="Wingdings" panose="05000000000000000000" pitchFamily="2" charset="2"/>
              <a:buChar char="§"/>
              <a:defRPr/>
            </a:pPr>
            <a:r>
              <a:rPr lang="en-US" dirty="0" smtClean="0"/>
              <a:t>Specify that a test method should run before or after another specified method.</a:t>
            </a:r>
            <a:endParaRPr lang="en-IN" dirty="0" smtClean="0"/>
          </a:p>
          <a:p>
            <a:pPr marL="171450" indent="-171450">
              <a:buFont typeface="Wingdings" panose="05000000000000000000" pitchFamily="2" charset="2"/>
              <a:buChar char="§"/>
              <a:defRPr/>
            </a:pPr>
            <a:r>
              <a:rPr lang="en-US" dirty="0" smtClean="0"/>
              <a:t>Specify that a test method should run before all other methods or after all other methods.</a:t>
            </a:r>
            <a:endParaRPr lang="en-IN" dirty="0" smtClean="0"/>
          </a:p>
          <a:p>
            <a:pPr marL="171450" indent="-171450">
              <a:buFont typeface="Wingdings" panose="05000000000000000000" pitchFamily="2" charset="2"/>
              <a:buChar char="§"/>
              <a:defRPr/>
            </a:pPr>
            <a:r>
              <a:rPr lang="en-US" dirty="0" smtClean="0"/>
              <a:t>Specify that a test method should be ignored in a specified situation.</a:t>
            </a:r>
            <a:endParaRPr lang="en-IN" dirty="0" smtClean="0"/>
          </a:p>
          <a:p>
            <a:pPr marL="171450" indent="-171450">
              <a:buFont typeface="Wingdings" panose="05000000000000000000" pitchFamily="2" charset="2"/>
              <a:buChar char="§"/>
              <a:defRPr/>
            </a:pPr>
            <a:r>
              <a:rPr lang="en-US" dirty="0" smtClean="0"/>
              <a:t>Identify the methods that are inclined to throw exceptions.</a:t>
            </a:r>
            <a:endParaRPr lang="en-IN" dirty="0" smtClean="0"/>
          </a:p>
          <a:p>
            <a:pPr algn="just">
              <a:spcBef>
                <a:spcPct val="0"/>
              </a:spcBef>
              <a:defRPr/>
            </a:pPr>
            <a:r>
              <a:rPr lang="en-US" dirty="0" smtClean="0"/>
              <a:t> </a:t>
            </a:r>
            <a:endParaRPr lang="en-US" altLang="en-US" dirty="0" smtClean="0"/>
          </a:p>
          <a:p>
            <a:pPr algn="just">
              <a:spcBef>
                <a:spcPct val="0"/>
              </a:spcBef>
              <a:defRPr/>
            </a:pPr>
            <a:r>
              <a:rPr lang="en-US" altLang="en-US" dirty="0" smtClean="0"/>
              <a:t>Explain how the use of annotations promotes efficiency as </a:t>
            </a:r>
            <a:r>
              <a:rPr lang="en-US" dirty="0" smtClean="0"/>
              <a:t>they reduce the amount of coding needed. </a:t>
            </a:r>
          </a:p>
          <a:p>
            <a:pPr algn="just">
              <a:spcBef>
                <a:spcPct val="0"/>
              </a:spcBef>
              <a:defRPr/>
            </a:pPr>
            <a:endParaRPr lang="en-US" altLang="en-US" dirty="0" smtClean="0"/>
          </a:p>
          <a:p>
            <a:pPr algn="just">
              <a:spcBef>
                <a:spcPct val="0"/>
              </a:spcBef>
              <a:defRPr/>
            </a:pPr>
            <a:r>
              <a:rPr lang="en-US" altLang="en-US" dirty="0" smtClean="0"/>
              <a:t>Example: A</a:t>
            </a:r>
            <a:r>
              <a:rPr lang="en-US" dirty="0" smtClean="0"/>
              <a:t>n application converts input amounts in Dollars into Euro. Each method calculates the amount by performing the required multiplication. By annotating a method that acquires the latest conversion rates from the market to run first, you can ensure that all the conversions are up-to-date to the real-time values. In the absence of annotations, you would have to check if the conversion rates are current before each calculation. This would take longer to execute and much more coding will be required for every instance of conversion. </a:t>
            </a:r>
          </a:p>
          <a:p>
            <a:pPr algn="just">
              <a:spcBef>
                <a:spcPct val="0"/>
              </a:spcBef>
              <a:defRPr/>
            </a:pPr>
            <a:endParaRPr lang="en-US" dirty="0" smtClean="0"/>
          </a:p>
          <a:p>
            <a:pPr algn="just">
              <a:spcBef>
                <a:spcPct val="0"/>
              </a:spcBef>
              <a:defRPr/>
            </a:pPr>
            <a:r>
              <a:rPr lang="en-US" dirty="0" smtClean="0"/>
              <a:t>Annotations are predefined and can be implemented directly.  Some of the predefined annotations available in JUnit are:</a:t>
            </a:r>
          </a:p>
          <a:p>
            <a:pPr algn="just">
              <a:spcBef>
                <a:spcPct val="0"/>
              </a:spcBef>
              <a:defRPr/>
            </a:pPr>
            <a:endParaRPr lang="en-US" dirty="0" smtClean="0"/>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@Test</a:t>
            </a:r>
            <a:endParaRPr lang="en-IN" dirty="0" smtClean="0">
              <a:latin typeface="Arial" panose="020B0604020202020204" pitchFamily="34" charset="0"/>
              <a:cs typeface="Arial" panose="020B0604020202020204" pitchFamily="34" charset="0"/>
            </a:endParaRPr>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@Before</a:t>
            </a:r>
            <a:endParaRPr lang="en-IN" dirty="0" smtClean="0">
              <a:latin typeface="Arial" panose="020B0604020202020204" pitchFamily="34" charset="0"/>
              <a:cs typeface="Arial" panose="020B0604020202020204" pitchFamily="34" charset="0"/>
            </a:endParaRPr>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@After</a:t>
            </a:r>
            <a:endParaRPr lang="en-IN" dirty="0" smtClean="0">
              <a:latin typeface="Arial" panose="020B0604020202020204" pitchFamily="34" charset="0"/>
              <a:cs typeface="Arial" panose="020B0604020202020204" pitchFamily="34" charset="0"/>
            </a:endParaRPr>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@BeforeClass</a:t>
            </a:r>
            <a:endParaRPr lang="en-IN" dirty="0" smtClean="0">
              <a:latin typeface="Arial" panose="020B0604020202020204" pitchFamily="34" charset="0"/>
              <a:cs typeface="Arial" panose="020B0604020202020204" pitchFamily="34" charset="0"/>
            </a:endParaRPr>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AfterClass</a:t>
            </a:r>
            <a:endParaRPr lang="en-IN" dirty="0" smtClean="0">
              <a:latin typeface="Arial" panose="020B0604020202020204" pitchFamily="34" charset="0"/>
              <a:cs typeface="Arial" panose="020B0604020202020204" pitchFamily="34" charset="0"/>
            </a:endParaRPr>
          </a:p>
          <a:p>
            <a:pPr marL="171450" indent="-171450" algn="just">
              <a:spcBef>
                <a:spcPct val="0"/>
              </a:spcBef>
              <a:buFont typeface="Arial" panose="020B0604020202020204" pitchFamily="34" charset="0"/>
              <a:buChar char="•"/>
              <a:defRPr/>
            </a:pPr>
            <a:r>
              <a:rPr lang="en-US" dirty="0" smtClean="0">
                <a:latin typeface="Arial" panose="020B0604020202020204" pitchFamily="34" charset="0"/>
                <a:cs typeface="Arial" panose="020B0604020202020204" pitchFamily="34" charset="0"/>
              </a:rPr>
              <a:t>@Ignore</a:t>
            </a:r>
            <a:endParaRPr lang="en-IN" dirty="0" smtClean="0">
              <a:latin typeface="Arial" panose="020B0604020202020204" pitchFamily="34" charset="0"/>
              <a:cs typeface="Arial" panose="020B0604020202020204" pitchFamily="34" charset="0"/>
            </a:endParaRPr>
          </a:p>
          <a:p>
            <a:pPr algn="just">
              <a:spcBef>
                <a:spcPct val="0"/>
              </a:spcBef>
              <a:defRPr/>
            </a:pPr>
            <a:endParaRPr lang="en-IN" dirty="0" smtClean="0"/>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26)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the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annotation in </a:t>
            </a:r>
            <a:r>
              <a:rPr lang="en-US" altLang="en-US" sz="1100" dirty="0" err="1" smtClean="0">
                <a:latin typeface="Calibri" pitchFamily="34" charset="0"/>
              </a:rPr>
              <a:t>JUnit</a:t>
            </a:r>
            <a:r>
              <a:rPr lang="en-US" altLang="en-US" sz="1100" dirty="0" smtClean="0">
                <a:latin typeface="Calibri" pitchFamily="34" charset="0"/>
              </a:rPr>
              <a:t> is attached to a public void method and informs </a:t>
            </a:r>
            <a:r>
              <a:rPr lang="en-US" altLang="en-US" sz="1100" dirty="0" err="1" smtClean="0">
                <a:latin typeface="Calibri" pitchFamily="34" charset="0"/>
              </a:rPr>
              <a:t>JUnit</a:t>
            </a:r>
            <a:r>
              <a:rPr lang="en-US" altLang="en-US" sz="1100" dirty="0" smtClean="0">
                <a:latin typeface="Calibri" pitchFamily="34" charset="0"/>
              </a:rPr>
              <a:t> that this method can be run as a test. </a:t>
            </a:r>
            <a:r>
              <a:rPr lang="en-US" altLang="en-US" sz="1100" dirty="0" err="1" smtClean="0">
                <a:latin typeface="Calibri" pitchFamily="34" charset="0"/>
              </a:rPr>
              <a:t>JUnit</a:t>
            </a:r>
            <a:r>
              <a:rPr lang="en-US" altLang="en-US" sz="1100" dirty="0" smtClean="0">
                <a:latin typeface="Calibri" pitchFamily="34" charset="0"/>
              </a:rPr>
              <a:t> constructs a fresh instance of a class for the method it belongs to, before invoking the annotated method. </a:t>
            </a:r>
            <a:r>
              <a:rPr lang="en-US" altLang="en-US" sz="1100" dirty="0" err="1" smtClean="0">
                <a:latin typeface="Calibri" pitchFamily="34" charset="0"/>
              </a:rPr>
              <a:t>JUnit</a:t>
            </a:r>
            <a:r>
              <a:rPr lang="en-US" altLang="en-US" sz="1100" dirty="0" smtClean="0">
                <a:latin typeface="Calibri" pitchFamily="34" charset="0"/>
              </a:rPr>
              <a:t> reports any exception thrown by this method as a failure. The test is assumed to be a success if no exceptions are thrown. </a:t>
            </a:r>
          </a:p>
          <a:p>
            <a:pPr algn="just">
              <a:spcBef>
                <a:spcPct val="0"/>
              </a:spcBef>
            </a:pPr>
            <a:r>
              <a:rPr lang="en-US" altLang="en-US" sz="1100" dirty="0" smtClean="0">
                <a:latin typeface="Calibri" pitchFamily="34" charset="0"/>
              </a:rPr>
              <a:t>Code Segment 1.10 in the Participant Guide</a:t>
            </a:r>
            <a:r>
              <a:rPr lang="en-US" altLang="en-US" sz="1100" baseline="0" dirty="0" smtClean="0">
                <a:latin typeface="Calibri" pitchFamily="34" charset="0"/>
              </a:rPr>
              <a:t> </a:t>
            </a:r>
            <a:r>
              <a:rPr lang="en-US" altLang="en-US" sz="1100" dirty="0" smtClean="0">
                <a:latin typeface="Calibri" pitchFamily="34" charset="0"/>
              </a:rPr>
              <a:t>shows an example of the use of the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annotation.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State that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supports two optional parameters, expected and timeout, which help to customize the </a:t>
            </a:r>
            <a:r>
              <a:rPr lang="en-US" altLang="en-US" sz="1100" dirty="0" smtClean="0">
                <a:latin typeface="Courier New" pitchFamily="49" charset="0"/>
                <a:cs typeface="Courier New" pitchFamily="49" charset="0"/>
              </a:rPr>
              <a:t>@Test </a:t>
            </a:r>
            <a:r>
              <a:rPr lang="en-US" altLang="en-US" sz="1100" dirty="0" smtClean="0">
                <a:latin typeface="Calibri" pitchFamily="34" charset="0"/>
              </a:rPr>
              <a:t>annotation and enable better reading of test results.</a:t>
            </a:r>
          </a:p>
          <a:p>
            <a:pPr algn="just">
              <a:spcBef>
                <a:spcPct val="0"/>
              </a:spcBef>
            </a:pPr>
            <a:endParaRPr lang="en-US" altLang="en-US" sz="1100" dirty="0" smtClean="0">
              <a:latin typeface="Calibri" pitchFamily="34" charset="0"/>
            </a:endParaRPr>
          </a:p>
          <a:p>
            <a:pPr algn="just">
              <a:spcBef>
                <a:spcPct val="0"/>
              </a:spcBef>
            </a:pPr>
            <a:r>
              <a:rPr lang="en-IN" altLang="en-US" sz="1100" b="1" dirty="0" smtClean="0">
                <a:latin typeface="Calibri" pitchFamily="34" charset="0"/>
              </a:rPr>
              <a:t>Expected: </a:t>
            </a:r>
            <a:r>
              <a:rPr lang="en-IN" altLang="en-US" sz="1100" dirty="0" smtClean="0">
                <a:latin typeface="Calibri" pitchFamily="34" charset="0"/>
              </a:rPr>
              <a:t>This argument specifies that the test should throw a particular exception. The test fails if it does not throw any exception or throws a different one. </a:t>
            </a:r>
          </a:p>
          <a:p>
            <a:pPr algn="just">
              <a:spcBef>
                <a:spcPct val="0"/>
              </a:spcBef>
            </a:pPr>
            <a:r>
              <a:rPr lang="en-IN" altLang="en-US" sz="1100" dirty="0" smtClean="0">
                <a:latin typeface="Calibri" pitchFamily="34" charset="0"/>
              </a:rPr>
              <a:t>Code Segment 1.11 </a:t>
            </a:r>
            <a:r>
              <a:rPr lang="en-US" altLang="en-US" sz="1100" dirty="0" smtClean="0">
                <a:latin typeface="Calibri" pitchFamily="34" charset="0"/>
              </a:rPr>
              <a:t>in the Participant Guide</a:t>
            </a:r>
            <a:r>
              <a:rPr lang="en-US" altLang="en-US" sz="1100" baseline="0" dirty="0" smtClean="0">
                <a:latin typeface="Calibri" pitchFamily="34" charset="0"/>
              </a:rPr>
              <a:t> </a:t>
            </a:r>
            <a:r>
              <a:rPr lang="en-IN" altLang="en-US" sz="1100" dirty="0" smtClean="0">
                <a:latin typeface="Calibri" pitchFamily="34" charset="0"/>
              </a:rPr>
              <a:t>shows an example of </a:t>
            </a:r>
            <a:r>
              <a:rPr lang="en-US" altLang="en-US" sz="1100" dirty="0" smtClean="0">
                <a:latin typeface="Courier New" pitchFamily="49" charset="0"/>
                <a:cs typeface="Courier New" pitchFamily="49" charset="0"/>
              </a:rPr>
              <a:t>@Test </a:t>
            </a:r>
            <a:r>
              <a:rPr lang="en-IN" altLang="en-US" sz="1100" dirty="0" smtClean="0">
                <a:latin typeface="Calibri" pitchFamily="34" charset="0"/>
              </a:rPr>
              <a:t>that is successful. </a:t>
            </a:r>
          </a:p>
          <a:p>
            <a:pPr algn="just">
              <a:spcBef>
                <a:spcPct val="0"/>
              </a:spcBef>
            </a:pPr>
            <a:r>
              <a:rPr lang="en-IN" altLang="en-US" sz="1100" dirty="0" smtClean="0">
                <a:latin typeface="Calibri" pitchFamily="34" charset="0"/>
              </a:rPr>
              <a:t>Code Segment 1.12 </a:t>
            </a:r>
            <a:r>
              <a:rPr lang="en-US" altLang="en-US" sz="1100" dirty="0" smtClean="0">
                <a:latin typeface="Calibri" pitchFamily="34" charset="0"/>
              </a:rPr>
              <a:t>in the Participant Guide</a:t>
            </a:r>
            <a:r>
              <a:rPr lang="en-US" altLang="en-US" sz="1100" baseline="0" dirty="0" smtClean="0">
                <a:latin typeface="Calibri" pitchFamily="34" charset="0"/>
              </a:rPr>
              <a:t> </a:t>
            </a:r>
            <a:r>
              <a:rPr lang="en-IN" altLang="en-US" sz="1100" dirty="0" smtClean="0">
                <a:latin typeface="Calibri" pitchFamily="34" charset="0"/>
              </a:rPr>
              <a:t>shows see </a:t>
            </a:r>
            <a:r>
              <a:rPr lang="en-US" altLang="en-US" sz="1100" dirty="0" smtClean="0">
                <a:latin typeface="Calibri" pitchFamily="34" charset="0"/>
              </a:rPr>
              <a:t>an example where the expected exception is not thrown, in which case the test will fail.</a:t>
            </a:r>
          </a:p>
          <a:p>
            <a:pPr algn="just">
              <a:spcBef>
                <a:spcPct val="0"/>
              </a:spcBef>
            </a:pPr>
            <a:endParaRPr lang="en-US" altLang="en-US" sz="1100" dirty="0" smtClean="0">
              <a:latin typeface="Calibri" pitchFamily="34" charset="0"/>
            </a:endParaRPr>
          </a:p>
          <a:p>
            <a:pPr algn="just">
              <a:spcBef>
                <a:spcPct val="0"/>
              </a:spcBef>
            </a:pPr>
            <a:r>
              <a:rPr lang="en-US" altLang="en-US" sz="1100" b="1" dirty="0" smtClean="0">
                <a:latin typeface="Calibri" pitchFamily="34" charset="0"/>
              </a:rPr>
              <a:t>Timeout:</a:t>
            </a:r>
            <a:r>
              <a:rPr lang="en-US" altLang="en-US" sz="1100" dirty="0" smtClean="0">
                <a:latin typeface="Calibri" pitchFamily="34" charset="0"/>
              </a:rPr>
              <a:t> This argument declares that a test has failed if it does not run within the given time limit (in milliseconds). If a proper timeout argument is not passed to a test, the test may go into an infinite loop. </a:t>
            </a:r>
          </a:p>
          <a:p>
            <a:pPr algn="just">
              <a:spcBef>
                <a:spcPct val="0"/>
              </a:spcBef>
            </a:pPr>
            <a:r>
              <a:rPr lang="en-US" altLang="en-US" sz="1100" dirty="0" smtClean="0">
                <a:latin typeface="Calibri" pitchFamily="34" charset="0"/>
              </a:rPr>
              <a:t>Code Segment 1.13 in the Participant Guide</a:t>
            </a:r>
            <a:r>
              <a:rPr lang="en-US" altLang="en-US" sz="1100" baseline="0" dirty="0" smtClean="0">
                <a:latin typeface="Calibri" pitchFamily="34" charset="0"/>
              </a:rPr>
              <a:t> </a:t>
            </a:r>
            <a:r>
              <a:rPr lang="en-US" altLang="en-US" sz="1100" dirty="0" smtClean="0">
                <a:latin typeface="Calibri" pitchFamily="34" charset="0"/>
              </a:rPr>
              <a:t>shows an example of the timeout parameter. </a:t>
            </a:r>
            <a:endParaRPr lang="en-IN" altLang="en-US" sz="1100" dirty="0" smtClean="0">
              <a:latin typeface="Calibri" pitchFamily="34" charset="0"/>
            </a:endParaRPr>
          </a:p>
          <a:p>
            <a:pPr algn="just">
              <a:spcBef>
                <a:spcPct val="0"/>
              </a:spcBef>
            </a:pPr>
            <a:endParaRPr lang="en-IN" altLang="en-US" sz="1100" dirty="0" smtClean="0">
              <a:latin typeface="Calibri" pitchFamily="34" charset="0"/>
            </a:endParaRPr>
          </a:p>
          <a:p>
            <a:pPr algn="just">
              <a:spcBef>
                <a:spcPct val="0"/>
              </a:spcBef>
            </a:pPr>
            <a:endParaRPr lang="en-IN" altLang="en-US" sz="1100" dirty="0" smtClean="0">
              <a:latin typeface="Calibri" pitchFamily="34" charset="0"/>
            </a:endParaRPr>
          </a:p>
          <a:p>
            <a:pPr algn="just">
              <a:spcBef>
                <a:spcPct val="0"/>
              </a:spcBef>
            </a:pPr>
            <a:r>
              <a:rPr lang="en-IN" altLang="en-US" sz="1100" dirty="0" smtClean="0">
                <a:latin typeface="Calibri" pitchFamily="34" charset="0"/>
              </a:rPr>
              <a:t> </a:t>
            </a: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28)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a:t>
            </a:r>
            <a:r>
              <a:rPr lang="en-IN" altLang="en-US" sz="1100" dirty="0" smtClean="0">
                <a:latin typeface="Arial" pitchFamily="34" charset="0"/>
              </a:rPr>
              <a:t>these annotations are used when multiple tests need similar objects to run smoothly.</a:t>
            </a:r>
          </a:p>
          <a:p>
            <a:pPr algn="just">
              <a:spcBef>
                <a:spcPct val="0"/>
              </a:spcBef>
            </a:pPr>
            <a:r>
              <a:rPr lang="en-US" altLang="en-US" sz="1100" dirty="0" smtClean="0">
                <a:latin typeface="Calibri" pitchFamily="34" charset="0"/>
              </a:rPr>
              <a:t>These objects can be created in a superclass whose public void methods are annotated with </a:t>
            </a:r>
            <a:r>
              <a:rPr lang="en-US" altLang="en-US" sz="1100" dirty="0" smtClean="0">
                <a:latin typeface="Courier New" pitchFamily="49" charset="0"/>
                <a:cs typeface="Courier New" pitchFamily="49" charset="0"/>
              </a:rPr>
              <a:t>@Before</a:t>
            </a:r>
            <a:r>
              <a:rPr lang="en-US" altLang="en-US" sz="1100" dirty="0" smtClean="0">
                <a:latin typeface="Calibri" pitchFamily="34" charset="0"/>
              </a:rPr>
              <a:t>. This makes sure that the </a:t>
            </a:r>
            <a:r>
              <a:rPr lang="en-US" altLang="en-US" sz="1100" dirty="0" smtClean="0">
                <a:latin typeface="Courier New" pitchFamily="49" charset="0"/>
                <a:cs typeface="Courier New" pitchFamily="49" charset="0"/>
              </a:rPr>
              <a:t>@Before </a:t>
            </a:r>
            <a:r>
              <a:rPr lang="en-US" altLang="en-US" sz="1100" dirty="0" smtClean="0">
                <a:latin typeface="Calibri" pitchFamily="34" charset="0"/>
              </a:rPr>
              <a:t>methods of the superclass run before any of the Test class methods. </a:t>
            </a:r>
          </a:p>
          <a:p>
            <a:pPr algn="just">
              <a:spcBef>
                <a:spcPct val="0"/>
              </a:spcBef>
            </a:pPr>
            <a:r>
              <a:rPr lang="en-US" altLang="en-US" sz="1100" dirty="0" smtClean="0">
                <a:latin typeface="Calibri" pitchFamily="34" charset="0"/>
              </a:rPr>
              <a:t>Code Segment 1.14 in the Participant Guide</a:t>
            </a:r>
            <a:r>
              <a:rPr lang="en-US" altLang="en-US" sz="1100" baseline="0" dirty="0" smtClean="0">
                <a:latin typeface="Calibri" pitchFamily="34" charset="0"/>
              </a:rPr>
              <a:t> </a:t>
            </a:r>
            <a:r>
              <a:rPr lang="en-US" altLang="en-US" sz="1100" dirty="0" smtClean="0">
                <a:latin typeface="Calibri" pitchFamily="34" charset="0"/>
              </a:rPr>
              <a:t>shows the use of the </a:t>
            </a:r>
            <a:r>
              <a:rPr lang="en-US" altLang="en-US" sz="1100" dirty="0" smtClean="0">
                <a:latin typeface="Courier New" pitchFamily="49" charset="0"/>
                <a:cs typeface="Courier New" pitchFamily="49" charset="0"/>
              </a:rPr>
              <a:t>@Before</a:t>
            </a:r>
            <a:r>
              <a:rPr lang="en-US" altLang="en-US" sz="1100" dirty="0" smtClean="0">
                <a:latin typeface="Calibri" pitchFamily="34" charset="0"/>
              </a:rPr>
              <a:t> annotation.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Resources allocated in the </a:t>
            </a:r>
            <a:r>
              <a:rPr lang="en-US" altLang="en-US" sz="1100" dirty="0" smtClean="0">
                <a:latin typeface="Courier New" pitchFamily="49" charset="0"/>
                <a:cs typeface="Courier New" pitchFamily="49" charset="0"/>
              </a:rPr>
              <a:t>@Before </a:t>
            </a:r>
            <a:r>
              <a:rPr lang="en-US" altLang="en-US" sz="1100" dirty="0" smtClean="0">
                <a:latin typeface="Calibri" pitchFamily="34" charset="0"/>
              </a:rPr>
              <a:t>method need to be released after the tests are run. Annotating a public void method with </a:t>
            </a:r>
            <a:r>
              <a:rPr lang="en-US" altLang="en-US" sz="1100" dirty="0" smtClean="0">
                <a:latin typeface="Courier New" pitchFamily="49" charset="0"/>
                <a:cs typeface="Courier New" pitchFamily="49" charset="0"/>
              </a:rPr>
              <a:t>@After </a:t>
            </a:r>
            <a:r>
              <a:rPr lang="en-US" altLang="en-US" sz="1100" dirty="0" smtClean="0">
                <a:latin typeface="Calibri" pitchFamily="34" charset="0"/>
              </a:rPr>
              <a:t>causes it to run once after executing each test method, even if any of the </a:t>
            </a:r>
            <a:r>
              <a:rPr lang="en-US" altLang="en-US" sz="1100" dirty="0" smtClean="0">
                <a:latin typeface="Courier New" pitchFamily="49" charset="0"/>
                <a:cs typeface="Courier New" pitchFamily="49" charset="0"/>
              </a:rPr>
              <a:t>@Before </a:t>
            </a:r>
            <a:r>
              <a:rPr lang="en-US" altLang="en-US" sz="1100" dirty="0" smtClean="0">
                <a:latin typeface="Calibri" pitchFamily="34" charset="0"/>
              </a:rPr>
              <a:t>or Test class methods throw exceptions or fail. </a:t>
            </a:r>
          </a:p>
          <a:p>
            <a:pPr algn="just">
              <a:spcBef>
                <a:spcPct val="0"/>
              </a:spcBef>
            </a:pPr>
            <a:r>
              <a:rPr lang="en-US" altLang="en-US" sz="1100" dirty="0" smtClean="0">
                <a:latin typeface="Calibri" pitchFamily="34" charset="0"/>
              </a:rPr>
              <a:t>Code Segment 1.15 in the Participant Guide</a:t>
            </a:r>
            <a:r>
              <a:rPr lang="en-US" altLang="en-US" sz="1100" baseline="0" dirty="0" smtClean="0">
                <a:latin typeface="Calibri" pitchFamily="34" charset="0"/>
              </a:rPr>
              <a:t> </a:t>
            </a:r>
            <a:r>
              <a:rPr lang="en-US" altLang="en-US" sz="1100" dirty="0" smtClean="0">
                <a:latin typeface="Calibri" pitchFamily="34" charset="0"/>
              </a:rPr>
              <a:t>shows an example of the use of the </a:t>
            </a:r>
            <a:r>
              <a:rPr lang="en-US" altLang="en-US" sz="1100" dirty="0" smtClean="0">
                <a:latin typeface="Courier New" pitchFamily="49" charset="0"/>
                <a:cs typeface="Courier New" pitchFamily="49" charset="0"/>
              </a:rPr>
              <a:t>@After </a:t>
            </a:r>
            <a:r>
              <a:rPr lang="en-US" altLang="en-US" sz="1100" dirty="0" smtClean="0">
                <a:latin typeface="Calibri" pitchFamily="34" charset="0"/>
              </a:rPr>
              <a:t>annotation.</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30) </a:t>
            </a:r>
          </a:p>
          <a:p>
            <a:pPr algn="just">
              <a:spcBef>
                <a:spcPct val="0"/>
              </a:spcBef>
            </a:pPr>
            <a:endParaRPr lang="en-US" altLang="en-US" sz="1100" dirty="0" smtClean="0">
              <a:latin typeface="Arial" pitchFamily="34" charset="0"/>
            </a:endParaRPr>
          </a:p>
          <a:p>
            <a:pPr algn="just">
              <a:spcBef>
                <a:spcPct val="0"/>
              </a:spcBef>
            </a:pPr>
            <a:r>
              <a:rPr lang="en-US" altLang="en-US" sz="1100" dirty="0" smtClean="0">
                <a:latin typeface="Arial" pitchFamily="34" charset="0"/>
              </a:rPr>
              <a:t>Start by explaining that the @</a:t>
            </a:r>
            <a:r>
              <a:rPr lang="en-US" altLang="en-US" sz="1100" dirty="0" err="1" smtClean="0">
                <a:latin typeface="Arial" pitchFamily="34" charset="0"/>
              </a:rPr>
              <a:t>BeforeClass</a:t>
            </a:r>
            <a:r>
              <a:rPr lang="en-US" altLang="en-US" sz="1100" dirty="0" smtClean="0">
                <a:latin typeface="Arial" pitchFamily="34" charset="0"/>
              </a:rPr>
              <a:t> and </a:t>
            </a:r>
            <a:r>
              <a:rPr lang="en-US" sz="1100" dirty="0" smtClean="0">
                <a:latin typeface="Arial" pitchFamily="34" charset="0"/>
              </a:rPr>
              <a:t>@</a:t>
            </a:r>
            <a:r>
              <a:rPr lang="en-US" sz="1100" dirty="0" err="1" smtClean="0">
                <a:latin typeface="Arial" pitchFamily="34" charset="0"/>
              </a:rPr>
              <a:t>AfterClass</a:t>
            </a:r>
            <a:r>
              <a:rPr lang="en-US" altLang="en-US" sz="1100" dirty="0" smtClean="0">
                <a:latin typeface="Arial" pitchFamily="34" charset="0"/>
              </a:rPr>
              <a:t> annotations are used when </a:t>
            </a:r>
            <a:r>
              <a:rPr lang="en-IN" altLang="en-US" sz="1100" dirty="0" smtClean="0">
                <a:latin typeface="Arial" pitchFamily="34" charset="0"/>
              </a:rPr>
              <a:t>s</a:t>
            </a:r>
            <a:r>
              <a:rPr lang="en-US" sz="1100" dirty="0" err="1" smtClean="0">
                <a:latin typeface="Arial" pitchFamily="34" charset="0"/>
              </a:rPr>
              <a:t>everal</a:t>
            </a:r>
            <a:r>
              <a:rPr lang="en-US" sz="1100" dirty="0" smtClean="0">
                <a:latin typeface="Arial" pitchFamily="34" charset="0"/>
              </a:rPr>
              <a:t> tests need to share expensive resources such as servers or databases to achieve optimization. </a:t>
            </a:r>
            <a:r>
              <a:rPr lang="en-US" altLang="en-US" sz="1100" dirty="0" smtClean="0">
                <a:latin typeface="Arial" pitchFamily="34" charset="0"/>
              </a:rPr>
              <a:t> </a:t>
            </a:r>
          </a:p>
          <a:p>
            <a:pPr algn="just">
              <a:spcBef>
                <a:spcPct val="0"/>
              </a:spcBef>
            </a:pPr>
            <a:endParaRPr lang="en-US" altLang="en-US" sz="1100" dirty="0" smtClean="0">
              <a:latin typeface="Arial" pitchFamily="34" charset="0"/>
            </a:endParaRPr>
          </a:p>
          <a:p>
            <a:pPr algn="just">
              <a:spcBef>
                <a:spcPct val="0"/>
              </a:spcBef>
            </a:pPr>
            <a:r>
              <a:rPr lang="en-US" altLang="en-US" sz="1100" b="1" dirty="0" smtClean="0">
                <a:latin typeface="Arial" pitchFamily="34" charset="0"/>
              </a:rPr>
              <a:t>The @</a:t>
            </a:r>
            <a:r>
              <a:rPr lang="en-US" altLang="en-US" sz="1100" b="1" dirty="0" err="1" smtClean="0">
                <a:latin typeface="Arial" pitchFamily="34" charset="0"/>
              </a:rPr>
              <a:t>BeforeClass</a:t>
            </a:r>
            <a:r>
              <a:rPr lang="en-US" altLang="en-US" sz="1100" b="1" dirty="0" smtClean="0">
                <a:latin typeface="Arial" pitchFamily="34" charset="0"/>
              </a:rPr>
              <a:t>  Annotation </a:t>
            </a:r>
            <a:endParaRPr lang="en-US" altLang="en-US" sz="1100" b="1" dirty="0" smtClean="0">
              <a:latin typeface="Calibri" pitchFamily="34" charset="0"/>
            </a:endParaRPr>
          </a:p>
          <a:p>
            <a:r>
              <a:rPr lang="en-US" altLang="en-US" dirty="0" smtClean="0">
                <a:latin typeface="Arial" pitchFamily="34" charset="0"/>
              </a:rPr>
              <a:t>Explain that a public static no argument method is annotated with @</a:t>
            </a:r>
            <a:r>
              <a:rPr lang="en-US" altLang="en-US" dirty="0" err="1" smtClean="0">
                <a:latin typeface="Arial" pitchFamily="34" charset="0"/>
              </a:rPr>
              <a:t>BeforeClass</a:t>
            </a:r>
            <a:r>
              <a:rPr lang="en-US" altLang="en-US" dirty="0" smtClean="0">
                <a:latin typeface="Arial" pitchFamily="34" charset="0"/>
              </a:rPr>
              <a:t>. This method will run once before any of the test methods in the current class are run. The @</a:t>
            </a:r>
            <a:r>
              <a:rPr lang="en-US" altLang="en-US" dirty="0" err="1" smtClean="0">
                <a:latin typeface="Arial" pitchFamily="34" charset="0"/>
              </a:rPr>
              <a:t>BeforeClass</a:t>
            </a:r>
            <a:r>
              <a:rPr lang="en-US" altLang="en-US" dirty="0" smtClean="0">
                <a:latin typeface="Arial" pitchFamily="34" charset="0"/>
              </a:rPr>
              <a:t> methods of </a:t>
            </a:r>
            <a:r>
              <a:rPr lang="en-US" altLang="en-US" dirty="0" err="1" smtClean="0">
                <a:latin typeface="Arial" pitchFamily="34" charset="0"/>
              </a:rPr>
              <a:t>superclasses</a:t>
            </a:r>
            <a:r>
              <a:rPr lang="en-US" altLang="en-US" dirty="0" smtClean="0">
                <a:latin typeface="Arial" pitchFamily="34" charset="0"/>
              </a:rPr>
              <a:t> are run before those of the current class. All the test methods that run thereafter will share resources. </a:t>
            </a:r>
          </a:p>
          <a:p>
            <a:r>
              <a:rPr lang="en-US" altLang="en-US" dirty="0" smtClean="0">
                <a:latin typeface="Arial" pitchFamily="34" charset="0"/>
              </a:rPr>
              <a:t>Code Segment 1.16 in the Participant Guide shows an example of the use of the @</a:t>
            </a:r>
            <a:r>
              <a:rPr lang="en-US" altLang="en-US" dirty="0" err="1" smtClean="0">
                <a:latin typeface="Arial" pitchFamily="34" charset="0"/>
              </a:rPr>
              <a:t>BeforeClass</a:t>
            </a:r>
            <a:r>
              <a:rPr lang="en-US" altLang="en-US" dirty="0" smtClean="0">
                <a:latin typeface="Arial" pitchFamily="34" charset="0"/>
              </a:rPr>
              <a:t> annotation.</a:t>
            </a:r>
          </a:p>
          <a:p>
            <a:endParaRPr lang="en-US" altLang="en-US" dirty="0" smtClean="0">
              <a:latin typeface="Arial" pitchFamily="34" charset="0"/>
            </a:endParaRPr>
          </a:p>
          <a:p>
            <a:r>
              <a:rPr lang="en-US" b="1" dirty="0" smtClean="0">
                <a:latin typeface="Arial" pitchFamily="34" charset="0"/>
              </a:rPr>
              <a:t>The @</a:t>
            </a:r>
            <a:r>
              <a:rPr lang="en-US" b="1" dirty="0" err="1" smtClean="0">
                <a:latin typeface="Arial" pitchFamily="34" charset="0"/>
              </a:rPr>
              <a:t>AfterClass</a:t>
            </a:r>
            <a:r>
              <a:rPr lang="en-US" b="1" dirty="0" smtClean="0">
                <a:latin typeface="Arial" pitchFamily="34" charset="0"/>
              </a:rPr>
              <a:t> Annotation</a:t>
            </a:r>
            <a:endParaRPr lang="en-US" altLang="en-US" b="1" dirty="0" smtClean="0">
              <a:latin typeface="Arial" pitchFamily="34" charset="0"/>
            </a:endParaRPr>
          </a:p>
          <a:p>
            <a:r>
              <a:rPr lang="en-US" dirty="0" smtClean="0">
                <a:latin typeface="Arial" pitchFamily="34" charset="0"/>
              </a:rPr>
              <a:t>Resources allocated in @</a:t>
            </a:r>
            <a:r>
              <a:rPr lang="en-US" dirty="0" err="1" smtClean="0">
                <a:latin typeface="Arial" pitchFamily="34" charset="0"/>
              </a:rPr>
              <a:t>BeforeClass</a:t>
            </a:r>
            <a:r>
              <a:rPr lang="en-US" dirty="0" smtClean="0">
                <a:latin typeface="Arial" pitchFamily="34" charset="0"/>
              </a:rPr>
              <a:t> methods have to be released after all the tests in a class have run. A public static void method annotated with @</a:t>
            </a:r>
            <a:r>
              <a:rPr lang="en-US" dirty="0" err="1" smtClean="0">
                <a:latin typeface="Arial" pitchFamily="34" charset="0"/>
              </a:rPr>
              <a:t>AfterClass</a:t>
            </a:r>
            <a:r>
              <a:rPr lang="en-US" dirty="0" smtClean="0">
                <a:latin typeface="Arial" pitchFamily="34" charset="0"/>
              </a:rPr>
              <a:t> runs after all the other tests have run and releases the resources. A method annotated with @</a:t>
            </a:r>
            <a:r>
              <a:rPr lang="en-US" dirty="0" err="1" smtClean="0">
                <a:latin typeface="Arial" pitchFamily="34" charset="0"/>
              </a:rPr>
              <a:t>AfterClass</a:t>
            </a:r>
            <a:r>
              <a:rPr lang="en-US" dirty="0" smtClean="0">
                <a:latin typeface="Arial" pitchFamily="34" charset="0"/>
              </a:rPr>
              <a:t> will run even if @</a:t>
            </a:r>
            <a:r>
              <a:rPr lang="en-US" dirty="0" err="1" smtClean="0">
                <a:latin typeface="Arial" pitchFamily="34" charset="0"/>
              </a:rPr>
              <a:t>BeforeClass</a:t>
            </a:r>
            <a:r>
              <a:rPr lang="en-US" dirty="0" smtClean="0">
                <a:latin typeface="Arial" pitchFamily="34" charset="0"/>
              </a:rPr>
              <a:t> methods throw exceptions. The @</a:t>
            </a:r>
            <a:r>
              <a:rPr lang="en-US" dirty="0" err="1" smtClean="0">
                <a:latin typeface="Arial" pitchFamily="34" charset="0"/>
              </a:rPr>
              <a:t>AfterClass</a:t>
            </a:r>
            <a:r>
              <a:rPr lang="en-US" dirty="0" smtClean="0">
                <a:latin typeface="Arial" pitchFamily="34" charset="0"/>
              </a:rPr>
              <a:t> methods declared in the </a:t>
            </a:r>
            <a:r>
              <a:rPr lang="en-US" dirty="0" err="1" smtClean="0">
                <a:latin typeface="Arial" pitchFamily="34" charset="0"/>
              </a:rPr>
              <a:t>superclasses</a:t>
            </a:r>
            <a:r>
              <a:rPr lang="en-US" dirty="0" smtClean="0">
                <a:latin typeface="Arial" pitchFamily="34" charset="0"/>
              </a:rPr>
              <a:t> will be run after those of the current class.</a:t>
            </a:r>
            <a:endParaRPr lang="en-IN" altLang="en-US" dirty="0" smtClean="0">
              <a:latin typeface="Arial" pitchFamily="34" charset="0"/>
            </a:endParaRPr>
          </a:p>
          <a:p>
            <a:r>
              <a:rPr lang="en-US" dirty="0" smtClean="0">
                <a:latin typeface="Arial" pitchFamily="34" charset="0"/>
              </a:rPr>
              <a:t>This is used as a clean up after running tests, for instance, when disconnecting from a database.</a:t>
            </a:r>
            <a:endParaRPr lang="en-IN" altLang="en-US" dirty="0" smtClean="0">
              <a:latin typeface="Arial" pitchFamily="34" charset="0"/>
            </a:endParaRPr>
          </a:p>
          <a:p>
            <a:pPr algn="just">
              <a:spcBef>
                <a:spcPct val="0"/>
              </a:spcBef>
            </a:pPr>
            <a:r>
              <a:rPr lang="en-US" altLang="en-US" dirty="0" smtClean="0">
                <a:latin typeface="Arial" pitchFamily="34" charset="0"/>
              </a:rPr>
              <a:t>Code Segment 1.17 in the Participant Guide shows an example of the use of the </a:t>
            </a:r>
            <a:r>
              <a:rPr lang="en-US" dirty="0" smtClean="0">
                <a:latin typeface="Arial" pitchFamily="34" charset="0"/>
              </a:rPr>
              <a:t>@</a:t>
            </a:r>
            <a:r>
              <a:rPr lang="en-US" dirty="0" err="1" smtClean="0">
                <a:latin typeface="Arial" pitchFamily="34" charset="0"/>
              </a:rPr>
              <a:t>AfterClass</a:t>
            </a:r>
            <a:r>
              <a:rPr lang="en-US" dirty="0" smtClean="0">
                <a:latin typeface="Arial" pitchFamily="34" charset="0"/>
              </a:rPr>
              <a:t> </a:t>
            </a:r>
            <a:r>
              <a:rPr lang="en-US" altLang="en-US" dirty="0" smtClean="0">
                <a:latin typeface="Arial" pitchFamily="34" charset="0"/>
              </a:rPr>
              <a:t>annotation.</a:t>
            </a:r>
          </a:p>
          <a:p>
            <a:pPr algn="just">
              <a:spcBef>
                <a:spcPct val="0"/>
              </a:spcBef>
            </a:pPr>
            <a:endParaRPr lang="en-IN" altLang="en-US" dirty="0" smtClean="0">
              <a:latin typeface="Arial" pitchFamily="34" charset="0"/>
            </a:endParaRPr>
          </a:p>
          <a:p>
            <a:pPr algn="just">
              <a:spcBef>
                <a:spcPct val="0"/>
              </a:spcBef>
            </a:pPr>
            <a:r>
              <a:rPr lang="en-IN" altLang="en-US" dirty="0" smtClean="0">
                <a:latin typeface="Arial" pitchFamily="34" charset="0"/>
              </a:rPr>
              <a:t> </a:t>
            </a: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33) </a:t>
            </a:r>
          </a:p>
          <a:p>
            <a:pPr algn="just">
              <a:spcBef>
                <a:spcPct val="0"/>
              </a:spcBef>
            </a:pPr>
            <a:endParaRPr lang="en-US" altLang="en-US" sz="1100" dirty="0" smtClean="0">
              <a:latin typeface="Calibri" pitchFamily="34" charset="0"/>
            </a:endParaRPr>
          </a:p>
          <a:p>
            <a:r>
              <a:rPr lang="en-US" altLang="en-US" dirty="0" smtClean="0">
                <a:latin typeface="Arial" pitchFamily="34" charset="0"/>
              </a:rPr>
              <a:t>Discuss the @Ignore  annotation. While testing, there may be situations that do not need a particular test or a group of tests. All methods annotated with @Ignore are not executed, even if they are also annotated with @Test. Annotating a class containing test methods with @Ignore will prevent all tests in that class from running. </a:t>
            </a:r>
          </a:p>
          <a:p>
            <a:r>
              <a:rPr lang="en-US" altLang="en-US" dirty="0" smtClean="0">
                <a:latin typeface="Arial" pitchFamily="34" charset="0"/>
              </a:rPr>
              <a:t>Code Segment 1.18 in the Participant Guide shows an example of using the @Ignore annotation to prevent a particular test from running.</a:t>
            </a:r>
            <a:endParaRPr lang="en-IN" altLang="en-US" dirty="0" smtClean="0">
              <a:latin typeface="Arial" pitchFamily="34" charset="0"/>
            </a:endParaRPr>
          </a:p>
          <a:p>
            <a:endParaRPr lang="en-IN" alt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34) </a:t>
            </a:r>
          </a:p>
          <a:p>
            <a:pPr algn="just">
              <a:spcBef>
                <a:spcPct val="0"/>
              </a:spcBef>
            </a:pPr>
            <a:endParaRPr lang="en-US" altLang="en-US" sz="1100" dirty="0" smtClean="0">
              <a:latin typeface="Calibri" pitchFamily="34" charset="0"/>
            </a:endParaRPr>
          </a:p>
          <a:p>
            <a:r>
              <a:rPr lang="en-US" altLang="en-US" sz="1100" dirty="0" smtClean="0">
                <a:latin typeface="Calibri" pitchFamily="34" charset="0"/>
              </a:rPr>
              <a:t>Explain that the</a:t>
            </a:r>
            <a:r>
              <a:rPr lang="en-US" altLang="en-US" sz="1100" dirty="0" smtClean="0">
                <a:latin typeface="Courier New" pitchFamily="49" charset="0"/>
                <a:cs typeface="Courier New" pitchFamily="49" charset="0"/>
              </a:rPr>
              <a:t> Assert </a:t>
            </a:r>
            <a:r>
              <a:rPr lang="en-US" altLang="en-US" sz="1100" dirty="0" smtClean="0">
                <a:latin typeface="Calibri" pitchFamily="34" charset="0"/>
              </a:rPr>
              <a:t>class contains a set of assertion methods or assert statements that are used to write tests. Assertion methods are statements that assert a condition set in the method. A method that is prefixed with “assert” becomes an assert statement and enforces the condition set in the method description. </a:t>
            </a:r>
            <a:endParaRPr lang="en-IN" altLang="en-US" sz="1100" dirty="0" smtClean="0">
              <a:latin typeface="Calibri" pitchFamily="34" charset="0"/>
            </a:endParaRPr>
          </a:p>
          <a:p>
            <a:r>
              <a:rPr lang="en-US" altLang="en-US" sz="1100" dirty="0" smtClean="0">
                <a:latin typeface="Calibri" pitchFamily="34" charset="0"/>
              </a:rPr>
              <a:t> </a:t>
            </a:r>
            <a:endParaRPr lang="en-IN" altLang="en-US" sz="1100" dirty="0" smtClean="0">
              <a:latin typeface="Calibri" pitchFamily="34" charset="0"/>
            </a:endParaRPr>
          </a:p>
          <a:p>
            <a:r>
              <a:rPr lang="en-US" altLang="en-US" sz="1100" dirty="0" smtClean="0">
                <a:latin typeface="Calibri" pitchFamily="34" charset="0"/>
              </a:rPr>
              <a:t>When used in a test case, methods of the </a:t>
            </a:r>
            <a:r>
              <a:rPr lang="en-US" altLang="en-US" sz="1100" dirty="0" smtClean="0">
                <a:latin typeface="Courier New" pitchFamily="49" charset="0"/>
                <a:cs typeface="Courier New" pitchFamily="49" charset="0"/>
              </a:rPr>
              <a:t>Assert</a:t>
            </a:r>
            <a:r>
              <a:rPr lang="en-US" altLang="en-US" sz="1100" dirty="0" smtClean="0">
                <a:latin typeface="Calibri" pitchFamily="34" charset="0"/>
              </a:rPr>
              <a:t> class record only failed assertions. You can use these methods directly; however, they read better if they are referred by the static import methods. The table lists important methods of the </a:t>
            </a:r>
            <a:r>
              <a:rPr lang="en-US" altLang="en-US" sz="1100" dirty="0" smtClean="0">
                <a:latin typeface="Courier New" pitchFamily="49" charset="0"/>
                <a:cs typeface="Courier New" pitchFamily="49" charset="0"/>
              </a:rPr>
              <a:t>Assert </a:t>
            </a:r>
            <a:r>
              <a:rPr lang="en-US" altLang="en-US" sz="1100" dirty="0" smtClean="0">
                <a:latin typeface="Calibri" pitchFamily="34" charset="0"/>
              </a:rPr>
              <a:t>class. </a:t>
            </a:r>
          </a:p>
          <a:p>
            <a:r>
              <a:rPr lang="en-US" altLang="en-US" sz="1100" dirty="0" smtClean="0">
                <a:latin typeface="Calibri" pitchFamily="34" charset="0"/>
              </a:rPr>
              <a:t>Code Segment 1.19 in the Participant Guide shows an example of using methods of the </a:t>
            </a:r>
            <a:r>
              <a:rPr lang="en-IN" altLang="en-US" sz="1100" dirty="0" smtClean="0">
                <a:latin typeface="Courier New" pitchFamily="49" charset="0"/>
                <a:cs typeface="Courier New" pitchFamily="49" charset="0"/>
              </a:rPr>
              <a:t>Assert </a:t>
            </a:r>
            <a:r>
              <a:rPr lang="en-US" altLang="en-US" sz="1100" dirty="0" smtClean="0">
                <a:latin typeface="Calibri" pitchFamily="34" charset="0"/>
              </a:rPr>
              <a:t>class. </a:t>
            </a:r>
          </a:p>
          <a:p>
            <a:endParaRPr lang="en-US" altLang="en-US" sz="1100" dirty="0" smtClean="0">
              <a:latin typeface="Calibri" pitchFamily="34" charset="0"/>
            </a:endParaRPr>
          </a:p>
          <a:p>
            <a:r>
              <a:rPr lang="en-US" altLang="en-US" sz="1100" dirty="0" smtClean="0">
                <a:latin typeface="Calibri" pitchFamily="34" charset="0"/>
              </a:rPr>
              <a:t>Explain the assert keyword. In Lesson 1, you learned that assert is a keyword used in Java 1.4. The assert keyword helps testers to validate any assumptions made in a test case, allowing them to run the tests without exception handlers. Testers would find it confusing to differentiate between assert, the keyword, and assert, the class. To resolve this situation, </a:t>
            </a:r>
            <a:r>
              <a:rPr lang="en-US" altLang="en-US" sz="1100" dirty="0" err="1" smtClean="0">
                <a:latin typeface="Calibri" pitchFamily="34" charset="0"/>
              </a:rPr>
              <a:t>JUnit</a:t>
            </a:r>
            <a:r>
              <a:rPr lang="en-US" altLang="en-US" sz="1100" dirty="0" smtClean="0">
                <a:latin typeface="Calibri" pitchFamily="34" charset="0"/>
              </a:rPr>
              <a:t> 3.7 depreciated </a:t>
            </a:r>
            <a:r>
              <a:rPr lang="en-US" altLang="en-US" sz="1100" dirty="0" smtClean="0">
                <a:latin typeface="Courier New" pitchFamily="49" charset="0"/>
                <a:cs typeface="Courier New" pitchFamily="49" charset="0"/>
              </a:rPr>
              <a:t>assert() </a:t>
            </a:r>
            <a:r>
              <a:rPr lang="en-US" altLang="en-US" sz="1100" dirty="0" smtClean="0">
                <a:latin typeface="Calibri" pitchFamily="34" charset="0"/>
              </a:rPr>
              <a:t>and replaced it with </a:t>
            </a:r>
            <a:r>
              <a:rPr lang="en-US" altLang="en-US" sz="1100" dirty="0" err="1" smtClean="0">
                <a:latin typeface="Courier New" pitchFamily="49" charset="0"/>
                <a:cs typeface="Courier New" pitchFamily="49" charset="0"/>
              </a:rPr>
              <a:t>assertTrue</a:t>
            </a:r>
            <a:r>
              <a:rPr lang="en-US" altLang="en-US" sz="1100" dirty="0" smtClean="0">
                <a:latin typeface="Courier New" pitchFamily="49" charset="0"/>
                <a:cs typeface="Courier New" pitchFamily="49" charset="0"/>
              </a:rPr>
              <a:t>()</a:t>
            </a:r>
            <a:r>
              <a:rPr lang="en-US" altLang="en-US" sz="1100" dirty="0" smtClean="0">
                <a:latin typeface="Calibri" pitchFamily="34" charset="0"/>
              </a:rPr>
              <a:t>. Similarly, </a:t>
            </a:r>
            <a:r>
              <a:rPr lang="en-US" altLang="en-US" sz="1100" dirty="0" err="1" smtClean="0">
                <a:latin typeface="Calibri" pitchFamily="34" charset="0"/>
              </a:rPr>
              <a:t>JUnit</a:t>
            </a:r>
            <a:r>
              <a:rPr lang="en-US" altLang="en-US" sz="1100" dirty="0" smtClean="0">
                <a:latin typeface="Calibri" pitchFamily="34" charset="0"/>
              </a:rPr>
              <a:t> 4 is compatible with the assert keyword, and assertions that fail are reported by </a:t>
            </a:r>
            <a:r>
              <a:rPr lang="en-US" altLang="en-US" sz="1100" dirty="0" err="1" smtClean="0">
                <a:latin typeface="Calibri" pitchFamily="34" charset="0"/>
              </a:rPr>
              <a:t>JUnit</a:t>
            </a:r>
            <a:r>
              <a:rPr lang="en-US" altLang="en-US" sz="1100" dirty="0" smtClean="0">
                <a:latin typeface="Calibri" pitchFamily="34" charset="0"/>
              </a:rPr>
              <a:t>.</a:t>
            </a:r>
            <a:endParaRPr lang="en-IN" altLang="en-US" sz="1100" dirty="0" smtClean="0">
              <a:latin typeface="Calibri" pitchFamily="34" charset="0"/>
            </a:endParaRPr>
          </a:p>
          <a:p>
            <a:endParaRPr lang="en-IN" altLang="en-US" sz="1100" dirty="0" smtClean="0">
              <a:latin typeface="Calibri" pitchFamily="34" charset="0"/>
            </a:endParaRPr>
          </a:p>
          <a:p>
            <a:endParaRPr lang="en-IN" altLang="en-US" sz="1100" dirty="0" smtClean="0">
              <a:latin typeface="Calibri" pitchFamily="34" charset="0"/>
            </a:endParaRPr>
          </a:p>
          <a:p>
            <a:endParaRPr lang="en-IN" altLang="en-US" sz="1100" dirty="0" smtClean="0">
              <a:latin typeface="Calibri" pitchFamily="34" charset="0"/>
            </a:endParaRPr>
          </a:p>
          <a:p>
            <a:endParaRPr lang="en-IN" altLang="en-US" sz="1100" dirty="0" smtClean="0">
              <a:latin typeface="Calibri" pitchFamily="34" charset="0"/>
            </a:endParaRPr>
          </a:p>
          <a:p>
            <a:endParaRPr lang="en-US" altLang="en-US" sz="1100" dirty="0" smtClean="0">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altLang="en-US" dirty="0" smtClean="0">
                <a:latin typeface="Arial" pitchFamily="34" charset="0"/>
              </a:rPr>
              <a:t>Initiate a discussion among the participants. Some of the questions along with the possible discussion points are provided.</a:t>
            </a:r>
          </a:p>
          <a:p>
            <a:pPr>
              <a:defRPr/>
            </a:pPr>
            <a:endParaRPr lang="en-US" altLang="en-US" dirty="0" smtClean="0">
              <a:latin typeface="Arial" pitchFamily="34" charset="0"/>
            </a:endParaRPr>
          </a:p>
          <a:p>
            <a:pPr algn="just">
              <a:spcBef>
                <a:spcPct val="0"/>
              </a:spcBef>
              <a:defRPr/>
            </a:pPr>
            <a:r>
              <a:rPr lang="en-US" altLang="en-US" sz="1100" b="1" dirty="0" smtClean="0">
                <a:latin typeface="Calibri" pitchFamily="34" charset="0"/>
              </a:rPr>
              <a:t>Question 1: </a:t>
            </a:r>
            <a:r>
              <a:rPr lang="en-US" b="1" dirty="0" smtClean="0"/>
              <a:t>Discuss the various IDEs with which </a:t>
            </a:r>
            <a:r>
              <a:rPr lang="en-US" b="1" dirty="0" err="1" smtClean="0"/>
              <a:t>JUnit</a:t>
            </a:r>
            <a:r>
              <a:rPr lang="en-US" b="1" dirty="0" smtClean="0"/>
              <a:t> can be integrated. </a:t>
            </a:r>
          </a:p>
          <a:p>
            <a:pPr>
              <a:defRPr/>
            </a:pPr>
            <a:r>
              <a:rPr lang="en-US" dirty="0" smtClean="0"/>
              <a:t>  </a:t>
            </a:r>
          </a:p>
          <a:p>
            <a:pPr>
              <a:defRPr/>
            </a:pPr>
            <a:r>
              <a:rPr lang="en-US" dirty="0" smtClean="0"/>
              <a:t>Discuss how popular IDEs like </a:t>
            </a:r>
            <a:r>
              <a:rPr lang="en-US" dirty="0" err="1" smtClean="0"/>
              <a:t>NetBeans</a:t>
            </a:r>
            <a:r>
              <a:rPr lang="en-US" dirty="0" smtClean="0"/>
              <a:t>, Eclipse, and </a:t>
            </a:r>
            <a:r>
              <a:rPr lang="en-US" dirty="0" err="1" smtClean="0"/>
              <a:t>IntelliJ</a:t>
            </a:r>
            <a:r>
              <a:rPr lang="en-US" dirty="0" smtClean="0"/>
              <a:t>  provide support for </a:t>
            </a:r>
            <a:r>
              <a:rPr lang="en-US" dirty="0" err="1" smtClean="0"/>
              <a:t>JUnit</a:t>
            </a:r>
            <a:r>
              <a:rPr lang="en-US" dirty="0" smtClean="0"/>
              <a:t>. </a:t>
            </a:r>
          </a:p>
          <a:p>
            <a:pPr>
              <a:defRPr/>
            </a:pPr>
            <a:endParaRPr lang="en-US" b="1" dirty="0" smtClean="0"/>
          </a:p>
          <a:p>
            <a:pPr>
              <a:defRPr/>
            </a:pPr>
            <a:endParaRPr lang="en-US" b="1" dirty="0" smtClean="0"/>
          </a:p>
          <a:p>
            <a:pPr>
              <a:defRPr/>
            </a:pPr>
            <a:r>
              <a:rPr lang="en-US" b="1" dirty="0" smtClean="0"/>
              <a:t>Question 2: What are the different ways in which </a:t>
            </a:r>
            <a:r>
              <a:rPr lang="en-US" b="1" dirty="0" err="1" smtClean="0"/>
              <a:t>JUnit</a:t>
            </a:r>
            <a:r>
              <a:rPr lang="en-US" b="1" dirty="0" smtClean="0"/>
              <a:t> annotations help us? </a:t>
            </a:r>
          </a:p>
          <a:p>
            <a:pPr>
              <a:defRPr/>
            </a:pPr>
            <a:endParaRPr lang="en-US" dirty="0" smtClean="0"/>
          </a:p>
          <a:p>
            <a:pPr>
              <a:defRPr/>
            </a:pPr>
            <a:r>
              <a:rPr lang="en-US" dirty="0" smtClean="0"/>
              <a:t>This discussion should revolve around the following points:</a:t>
            </a:r>
          </a:p>
          <a:p>
            <a:pPr>
              <a:defRPr/>
            </a:pPr>
            <a:r>
              <a:rPr lang="en-US" dirty="0" smtClean="0"/>
              <a:t> </a:t>
            </a:r>
          </a:p>
          <a:p>
            <a:pPr marL="171450" indent="-171450">
              <a:buFont typeface="Arial" pitchFamily="34" charset="0"/>
              <a:buChar char="•"/>
              <a:defRPr/>
            </a:pPr>
            <a:r>
              <a:rPr lang="en-US" dirty="0" err="1" smtClean="0"/>
              <a:t>JUnit</a:t>
            </a:r>
            <a:r>
              <a:rPr lang="en-US" dirty="0" smtClean="0"/>
              <a:t> annotations can be thought of as tags that are added to your code and apply them to classes and methods. These annotations give us information about test methods such as:</a:t>
            </a:r>
          </a:p>
          <a:p>
            <a:pPr marL="628650" lvl="1" indent="-171450">
              <a:buFont typeface="Arial" pitchFamily="34" charset="0"/>
              <a:buChar char="•"/>
              <a:defRPr/>
            </a:pPr>
            <a:r>
              <a:rPr lang="en-US" dirty="0" smtClean="0"/>
              <a:t>Which method is to run before running the test</a:t>
            </a:r>
          </a:p>
          <a:p>
            <a:pPr marL="628650" lvl="1" indent="-171450">
              <a:buFont typeface="Arial" pitchFamily="34" charset="0"/>
              <a:buChar char="•"/>
              <a:defRPr/>
            </a:pPr>
            <a:r>
              <a:rPr lang="en-US" dirty="0" smtClean="0"/>
              <a:t>Which method is to run after the test has run</a:t>
            </a:r>
          </a:p>
          <a:p>
            <a:pPr marL="628650" lvl="1" indent="-171450">
              <a:buFont typeface="Arial" pitchFamily="34" charset="0"/>
              <a:buChar char="•"/>
              <a:defRPr/>
            </a:pPr>
            <a:r>
              <a:rPr lang="en-US" dirty="0" smtClean="0"/>
              <a:t>Which of the tests are to be ignored</a:t>
            </a:r>
          </a:p>
          <a:p>
            <a:pPr marL="628650" lvl="1" indent="-171450">
              <a:buFont typeface="Arial" pitchFamily="34" charset="0"/>
              <a:buChar char="•"/>
              <a:defRPr/>
            </a:pPr>
            <a:r>
              <a:rPr lang="en-US" dirty="0" smtClean="0"/>
              <a:t>Which of the tests are most likely to throw exceptions</a:t>
            </a:r>
          </a:p>
          <a:p>
            <a:pPr marL="171450" indent="-171450">
              <a:buFont typeface="Arial" pitchFamily="34" charset="0"/>
              <a:buChar char="•"/>
              <a:defRPr/>
            </a:pPr>
            <a:r>
              <a:rPr lang="en-US" dirty="0" err="1" smtClean="0"/>
              <a:t>JUnit</a:t>
            </a:r>
            <a:r>
              <a:rPr lang="en-US" dirty="0" smtClean="0"/>
              <a:t> annotations make your test code easier to read and write.</a:t>
            </a:r>
          </a:p>
          <a:p>
            <a:pPr marL="171450" indent="-171450">
              <a:buFont typeface="Arial" pitchFamily="34" charset="0"/>
              <a:buChar char="•"/>
              <a:defRPr/>
            </a:pPr>
            <a:r>
              <a:rPr lang="en-US" dirty="0" smtClean="0"/>
              <a:t>Most annotations are predefined in </a:t>
            </a:r>
            <a:r>
              <a:rPr lang="en-US" dirty="0" err="1" smtClean="0"/>
              <a:t>JUnit</a:t>
            </a:r>
            <a:r>
              <a:rPr lang="en-US" dirty="0" smtClean="0"/>
              <a:t> 4. </a:t>
            </a:r>
          </a:p>
          <a:p>
            <a:pPr>
              <a:defRPr/>
            </a:pPr>
            <a:endParaRPr lang="en-US" altLang="en-US" sz="1100" dirty="0" smtClean="0">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200" dirty="0" smtClean="0">
                <a:latin typeface="Calibri" pitchFamily="34" charset="0"/>
              </a:rPr>
              <a:t>(Participant Guide: Page 37) </a:t>
            </a:r>
          </a:p>
          <a:p>
            <a:pPr algn="just" eaLnBrk="1" hangingPunct="1"/>
            <a:endParaRPr lang="en-US" altLang="en-US" dirty="0" smtClean="0">
              <a:latin typeface="Calibri" pitchFamily="34" charset="0"/>
            </a:endParaRPr>
          </a:p>
          <a:p>
            <a:r>
              <a:rPr lang="en-US" dirty="0" smtClean="0">
                <a:latin typeface="Arial" pitchFamily="34" charset="0"/>
              </a:rPr>
              <a:t>There are times when you may want to run multiple test classes together, without having to individually select and run each test class. </a:t>
            </a:r>
            <a:r>
              <a:rPr lang="en-US" dirty="0" err="1" smtClean="0">
                <a:latin typeface="Arial" pitchFamily="34" charset="0"/>
              </a:rPr>
              <a:t>JUnit</a:t>
            </a:r>
            <a:r>
              <a:rPr lang="en-US" dirty="0" smtClean="0">
                <a:latin typeface="Arial" pitchFamily="34" charset="0"/>
              </a:rPr>
              <a:t> provides a simple mechanism to do this through test suites. In </a:t>
            </a:r>
            <a:r>
              <a:rPr lang="en-US" dirty="0" err="1" smtClean="0">
                <a:latin typeface="Arial" pitchFamily="34" charset="0"/>
              </a:rPr>
              <a:t>JUnit</a:t>
            </a:r>
            <a:r>
              <a:rPr lang="en-US" dirty="0" smtClean="0">
                <a:latin typeface="Arial" pitchFamily="34" charset="0"/>
              </a:rPr>
              <a:t>, you can use test suites to run multiple test classes together. Moreover, you can combine and organize test suites into logical groups to gain a better control over the testing process and to run multiple tests with a single invocation. </a:t>
            </a:r>
          </a:p>
          <a:p>
            <a:r>
              <a:rPr lang="en-US" dirty="0" smtClean="0">
                <a:latin typeface="Arial" pitchFamily="34" charset="0"/>
              </a:rPr>
              <a:t> </a:t>
            </a:r>
          </a:p>
          <a:p>
            <a:r>
              <a:rPr lang="en-US" dirty="0" smtClean="0">
                <a:latin typeface="Arial" pitchFamily="34" charset="0"/>
              </a:rPr>
              <a:t>This lesson describes how to compose test cases into test suites, combine and organize test suites, and execute them to show results.</a:t>
            </a:r>
            <a:r>
              <a:rPr lang="en-US" b="1" dirty="0" smtClean="0">
                <a:latin typeface="Arial" pitchFamily="34" charset="0"/>
              </a:rPr>
              <a:t> </a:t>
            </a:r>
          </a:p>
          <a:p>
            <a:endParaRPr lang="en-IN" altLang="en-US" dirty="0" smtClean="0">
              <a:latin typeface="Arial" pitchFamily="34" charset="0"/>
            </a:endParaRPr>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F3B987-4911-4C7D-AB25-5EAF96EDFCE1}" type="slidenum">
              <a:rPr lang="en-US" altLang="en-US" smtClean="0"/>
              <a:pPr eaLnBrk="1" hangingPunct="1"/>
              <a:t>38</a:t>
            </a:fld>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7" rIns="96653" bIns="48327"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C3D7D40-F20D-401C-AD5D-6E7763FFF489}" type="slidenum">
              <a:rPr lang="en-US" altLang="en-US" sz="1200"/>
              <a:pPr algn="r" eaLnBrk="1" hangingPunct="1"/>
              <a:t>39</a:t>
            </a:fld>
            <a:endParaRPr lang="en-US" altLang="en-US" sz="120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i="0" dirty="0" smtClean="0">
                <a:latin typeface="Calibri" pitchFamily="34" charset="0"/>
              </a:rPr>
              <a:t>State the lesson objectives. </a:t>
            </a:r>
            <a:endParaRPr lang="en-IN" altLang="en-US" sz="1100" i="0" dirty="0" smtClean="0">
              <a:latin typeface="Calibri" pitchFamily="34" charset="0"/>
            </a:endParaRPr>
          </a:p>
          <a:p>
            <a:pPr eaLnBrk="1" hangingPunct="1">
              <a:buFont typeface="Wingdings" pitchFamily="2" charset="2"/>
              <a:buChar char="§"/>
            </a:pPr>
            <a:endParaRPr lang="en-US" altLang="en-US" sz="1100" dirty="0" smtClean="0">
              <a:latin typeface="Arial" pitchFamily="34" charset="0"/>
            </a:endParaRPr>
          </a:p>
          <a:p>
            <a:pPr eaLnBrk="1" hangingPunct="1">
              <a:buFont typeface="Wingdings" pitchFamily="2" charset="2"/>
              <a:buNone/>
            </a:pPr>
            <a:endParaRPr lang="en-US" altLang="en-US" sz="1100" dirty="0" smtClean="0">
              <a:latin typeface="Arial" pitchFamily="34" charset="0"/>
            </a:endParaRPr>
          </a:p>
          <a:p>
            <a:pPr eaLnBrk="1" hangingPunct="1">
              <a:buFont typeface="Wingdings" pitchFamily="2" charset="2"/>
              <a:buChar char="§"/>
            </a:pPr>
            <a:endParaRPr lang="en-US" altLang="en-US" sz="1100" dirty="0" smtClean="0">
              <a:latin typeface="Arial" pitchFamily="34" charset="0"/>
            </a:endParaRPr>
          </a:p>
          <a:p>
            <a:pPr algn="just" eaLnBrk="1" hangingPunct="1"/>
            <a:r>
              <a:rPr lang="en-US" altLang="en-US" sz="1100" dirty="0" smtClean="0">
                <a:latin typeface="Calibri" pitchFamily="34" charset="0"/>
              </a:rPr>
              <a:t> </a:t>
            </a:r>
            <a:endParaRPr lang="en-IN" altLang="en-US" sz="1100" dirty="0" smtClean="0">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37)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Start by explaining to participants that in </a:t>
            </a:r>
            <a:r>
              <a:rPr lang="en-US" altLang="en-US" sz="1100" dirty="0" err="1" smtClean="0">
                <a:latin typeface="Calibri" pitchFamily="34" charset="0"/>
              </a:rPr>
              <a:t>JUnit</a:t>
            </a:r>
            <a:r>
              <a:rPr lang="en-US" altLang="en-US" sz="1100" dirty="0" smtClean="0">
                <a:latin typeface="Calibri" pitchFamily="34" charset="0"/>
              </a:rPr>
              <a:t>, when you group multiple test cases into a test suite in a logical manner, these test cases can be run together. If bugs are detected on running the test suite, it’s convenient to change only the specific test case, while leaving the others unchanged. Ask participants to point out a few real-life scenarios where test suites can be applied.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Share the example of an application used to test banking transactions that has test methods for credit testing, debit testing, and account creation grouped into separate suites. On running the suites, if bugs are detected in the debit portion of the code, you can change only the suite containing the debit testing methods, while leaving the other code stubs unchanged. </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Proceed to explain about composing test suites into test cases. </a:t>
            </a:r>
          </a:p>
          <a:p>
            <a:pPr algn="just">
              <a:spcBef>
                <a:spcPct val="0"/>
              </a:spcBef>
            </a:pPr>
            <a:endParaRPr lang="en-US" altLang="en-US" sz="1100" dirty="0" smtClean="0">
              <a:latin typeface="Calibri"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200" dirty="0" smtClean="0">
                <a:latin typeface="Calibri" pitchFamily="34" charset="0"/>
              </a:rPr>
              <a:t>(Participant Guide: Page 8) </a:t>
            </a:r>
          </a:p>
          <a:p>
            <a:pPr algn="just" eaLnBrk="1" hangingPunct="1"/>
            <a:endParaRPr lang="en-US" altLang="en-US" dirty="0" smtClean="0">
              <a:latin typeface="Calibri" pitchFamily="34" charset="0"/>
            </a:endParaRPr>
          </a:p>
          <a:p>
            <a:pPr algn="just" eaLnBrk="1" hangingPunct="1"/>
            <a:r>
              <a:rPr lang="en-US" altLang="en-US" dirty="0" smtClean="0">
                <a:latin typeface="Calibri" pitchFamily="34" charset="0"/>
              </a:rPr>
              <a:t>Explain to participants that </a:t>
            </a:r>
            <a:r>
              <a:rPr lang="en-US" altLang="en-US" dirty="0" err="1" smtClean="0">
                <a:latin typeface="Calibri" pitchFamily="34" charset="0"/>
              </a:rPr>
              <a:t>JUnit</a:t>
            </a:r>
            <a:r>
              <a:rPr lang="en-US" altLang="en-US" dirty="0" smtClean="0">
                <a:latin typeface="Calibri" pitchFamily="34" charset="0"/>
              </a:rPr>
              <a:t> is a unit testing framework that is extensively used to test the code written in the Java programming language. In order to understand how to use </a:t>
            </a:r>
            <a:r>
              <a:rPr lang="en-US" altLang="en-US" dirty="0" err="1" smtClean="0">
                <a:latin typeface="Calibri" pitchFamily="34" charset="0"/>
              </a:rPr>
              <a:t>JUnit</a:t>
            </a:r>
            <a:r>
              <a:rPr lang="en-US" altLang="en-US" dirty="0" smtClean="0">
                <a:latin typeface="Calibri" pitchFamily="34" charset="0"/>
              </a:rPr>
              <a:t> in testing, it’s important to be aware of unit testing. </a:t>
            </a:r>
            <a:r>
              <a:rPr lang="en-US" altLang="en-US" sz="1100" dirty="0" smtClean="0">
                <a:latin typeface="Calibri" pitchFamily="34" charset="0"/>
              </a:rPr>
              <a:t>This lesson explains unit testing as one of the types of software testing and the benefits and implementation of unit testing. </a:t>
            </a:r>
            <a:r>
              <a:rPr lang="en-US" altLang="en-US" dirty="0" smtClean="0">
                <a:latin typeface="Arial" pitchFamily="34" charset="0"/>
              </a:rPr>
              <a:t>Further, t</a:t>
            </a:r>
            <a:r>
              <a:rPr lang="en-US" dirty="0" smtClean="0">
                <a:latin typeface="Arial" pitchFamily="34" charset="0"/>
              </a:rPr>
              <a:t>he lesson describes the features of </a:t>
            </a:r>
            <a:r>
              <a:rPr lang="en-US" dirty="0" err="1" smtClean="0">
                <a:latin typeface="Arial" pitchFamily="34" charset="0"/>
              </a:rPr>
              <a:t>JUnit</a:t>
            </a:r>
            <a:r>
              <a:rPr lang="en-US" dirty="0" smtClean="0">
                <a:latin typeface="Arial" pitchFamily="34" charset="0"/>
              </a:rPr>
              <a:t> and how they make </a:t>
            </a:r>
            <a:r>
              <a:rPr lang="en-US" dirty="0" err="1" smtClean="0">
                <a:latin typeface="Arial" pitchFamily="34" charset="0"/>
              </a:rPr>
              <a:t>JUnit</a:t>
            </a:r>
            <a:r>
              <a:rPr lang="en-US" dirty="0" smtClean="0">
                <a:latin typeface="Arial" pitchFamily="34" charset="0"/>
              </a:rPr>
              <a:t> work. In addition, the lesson describes </a:t>
            </a:r>
            <a:r>
              <a:rPr lang="en-US" dirty="0" err="1" smtClean="0">
                <a:latin typeface="Arial" pitchFamily="34" charset="0"/>
              </a:rPr>
              <a:t>JUnit</a:t>
            </a:r>
            <a:r>
              <a:rPr lang="en-US" dirty="0" smtClean="0">
                <a:latin typeface="Arial" pitchFamily="34" charset="0"/>
              </a:rPr>
              <a:t> syntaxes, versions, and fixtures and explains how you can use </a:t>
            </a:r>
            <a:r>
              <a:rPr lang="en-US" dirty="0" err="1" smtClean="0">
                <a:latin typeface="Arial" pitchFamily="34" charset="0"/>
              </a:rPr>
              <a:t>JUnit</a:t>
            </a:r>
            <a:r>
              <a:rPr lang="en-US" dirty="0" smtClean="0">
                <a:latin typeface="Arial" pitchFamily="34" charset="0"/>
              </a:rPr>
              <a:t>.</a:t>
            </a:r>
            <a:endParaRPr lang="en-IN" altLang="en-US" dirty="0" smtClean="0">
              <a:latin typeface="Arial" pitchFamily="34" charset="0"/>
            </a:endParaRPr>
          </a:p>
        </p:txBody>
      </p:sp>
      <p:sp>
        <p:nvSpPr>
          <p:cNvPr id="180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C5CE6D6-EE85-4527-B5C4-DAA01E135FDC}" type="slidenum">
              <a:rPr lang="en-US" altLang="en-US" smtClean="0"/>
              <a:pPr eaLnBrk="1" hangingPunct="1"/>
              <a:t>5</a:t>
            </a:fld>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38)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Discuss the test suites. Tell participants that they can </a:t>
            </a:r>
            <a:r>
              <a:rPr lang="en-US" altLang="en-US" dirty="0" smtClean="0">
                <a:latin typeface="Arial" pitchFamily="34" charset="0"/>
              </a:rPr>
              <a:t>use the @</a:t>
            </a:r>
            <a:r>
              <a:rPr lang="en-US" altLang="en-US" dirty="0" err="1" smtClean="0">
                <a:latin typeface="Arial" pitchFamily="34" charset="0"/>
              </a:rPr>
              <a:t>RunWith</a:t>
            </a:r>
            <a:r>
              <a:rPr lang="en-US" altLang="en-US" dirty="0" smtClean="0">
                <a:latin typeface="Arial" pitchFamily="34" charset="0"/>
              </a:rPr>
              <a:t> and @</a:t>
            </a:r>
            <a:r>
              <a:rPr lang="en-US" altLang="en-US" dirty="0" err="1" smtClean="0">
                <a:latin typeface="Arial" pitchFamily="34" charset="0"/>
              </a:rPr>
              <a:t>SuiteClasses</a:t>
            </a:r>
            <a:r>
              <a:rPr lang="en-US" altLang="en-US" dirty="0" smtClean="0">
                <a:latin typeface="Arial" pitchFamily="34" charset="0"/>
              </a:rPr>
              <a:t> annotations to run the tests in a suite. </a:t>
            </a:r>
          </a:p>
          <a:p>
            <a:pPr marL="285750" indent="-285750" eaLnBrk="1" hangingPunct="1">
              <a:spcBef>
                <a:spcPct val="50000"/>
              </a:spcBef>
              <a:buFont typeface="Wingdings" panose="05000000000000000000" pitchFamily="2" charset="2"/>
              <a:buChar char="§"/>
              <a:defRPr/>
            </a:pPr>
            <a:r>
              <a:rPr lang="en-IN" b="1" dirty="0" smtClean="0"/>
              <a:t>@</a:t>
            </a:r>
            <a:r>
              <a:rPr lang="en-IN" b="1" dirty="0" err="1" smtClean="0"/>
              <a:t>RunWith</a:t>
            </a:r>
            <a:r>
              <a:rPr lang="en-IN" dirty="0" smtClean="0"/>
              <a:t>: When you annotate a class with @</a:t>
            </a:r>
            <a:r>
              <a:rPr lang="en-IN" dirty="0" err="1" smtClean="0"/>
              <a:t>RunWith</a:t>
            </a:r>
            <a:r>
              <a:rPr lang="en-IN" dirty="0" smtClean="0"/>
              <a:t> or create a class that extends a class annotated with @</a:t>
            </a:r>
            <a:r>
              <a:rPr lang="en-IN" dirty="0" err="1" smtClean="0"/>
              <a:t>RunWith</a:t>
            </a:r>
            <a:r>
              <a:rPr lang="en-IN" dirty="0" smtClean="0"/>
              <a:t>, </a:t>
            </a:r>
            <a:r>
              <a:rPr lang="en-IN" dirty="0" err="1" smtClean="0"/>
              <a:t>JUnit</a:t>
            </a:r>
            <a:r>
              <a:rPr lang="en-IN" dirty="0" smtClean="0"/>
              <a:t> invokes the runner class mentioned in the annotation to run the tests. </a:t>
            </a:r>
            <a:endParaRPr lang="en-IN" dirty="0" smtClean="0">
              <a:ea typeface="Calibri"/>
              <a:cs typeface="Arial" panose="020B0604020202020204" pitchFamily="34" charset="0"/>
            </a:endParaRPr>
          </a:p>
          <a:p>
            <a:pPr marL="285750" indent="-285750" eaLnBrk="1" hangingPunct="1">
              <a:spcBef>
                <a:spcPct val="50000"/>
              </a:spcBef>
              <a:buFont typeface="Wingdings" panose="05000000000000000000" pitchFamily="2" charset="2"/>
              <a:buChar char="§"/>
              <a:defRPr/>
            </a:pPr>
            <a:r>
              <a:rPr lang="en-IN" b="1" dirty="0" smtClean="0"/>
              <a:t>@</a:t>
            </a:r>
            <a:r>
              <a:rPr lang="en-IN" b="1" dirty="0" err="1" smtClean="0"/>
              <a:t>SuiteClasses</a:t>
            </a:r>
            <a:r>
              <a:rPr lang="en-IN" dirty="0" smtClean="0"/>
              <a:t>: Specifies the list of test classes to be run. </a:t>
            </a:r>
          </a:p>
          <a:p>
            <a:pPr algn="just">
              <a:spcBef>
                <a:spcPct val="0"/>
              </a:spcBef>
              <a:defRPr/>
            </a:pPr>
            <a:endParaRPr lang="en-US" altLang="en-US" b="1" dirty="0" smtClean="0">
              <a:latin typeface="Arial" pitchFamily="34" charset="0"/>
            </a:endParaRPr>
          </a:p>
          <a:p>
            <a:pPr algn="just">
              <a:spcBef>
                <a:spcPct val="0"/>
              </a:spcBef>
              <a:defRPr/>
            </a:pPr>
            <a:r>
              <a:rPr lang="en-US" altLang="en-US" dirty="0" smtClean="0">
                <a:latin typeface="Arial" pitchFamily="34" charset="0"/>
              </a:rPr>
              <a:t>An example of suites written using @</a:t>
            </a:r>
            <a:r>
              <a:rPr lang="en-US" altLang="en-US" dirty="0" err="1" smtClean="0">
                <a:latin typeface="Arial" pitchFamily="34" charset="0"/>
              </a:rPr>
              <a:t>RunWith</a:t>
            </a:r>
            <a:r>
              <a:rPr lang="en-US" altLang="en-US" dirty="0" smtClean="0">
                <a:latin typeface="Arial" pitchFamily="34" charset="0"/>
              </a:rPr>
              <a:t> and @</a:t>
            </a:r>
            <a:r>
              <a:rPr lang="en-US" altLang="en-US" dirty="0" err="1" smtClean="0">
                <a:latin typeface="Arial" pitchFamily="34" charset="0"/>
              </a:rPr>
              <a:t>SuiteClasses</a:t>
            </a:r>
            <a:r>
              <a:rPr lang="en-US" altLang="en-US" dirty="0" smtClean="0">
                <a:latin typeface="Arial" pitchFamily="34" charset="0"/>
              </a:rPr>
              <a:t> in </a:t>
            </a:r>
            <a:r>
              <a:rPr lang="en-US" dirty="0" err="1" smtClean="0">
                <a:latin typeface="Arial" pitchFamily="34" charset="0"/>
              </a:rPr>
              <a:t>JUnit</a:t>
            </a:r>
            <a:r>
              <a:rPr lang="en-US" dirty="0" smtClean="0">
                <a:latin typeface="Arial" pitchFamily="34" charset="0"/>
              </a:rPr>
              <a:t> </a:t>
            </a:r>
            <a:r>
              <a:rPr lang="en-US" altLang="en-US" dirty="0" smtClean="0">
                <a:latin typeface="Arial" pitchFamily="34" charset="0"/>
              </a:rPr>
              <a:t>is shown.</a:t>
            </a:r>
            <a:endParaRPr lang="en-IN" altLang="en-US" dirty="0" smtClean="0">
              <a:latin typeface="Arial" pitchFamily="34" charset="0"/>
            </a:endParaRPr>
          </a:p>
          <a:p>
            <a:pPr algn="just">
              <a:spcBef>
                <a:spcPct val="0"/>
              </a:spcBef>
              <a:defRPr/>
            </a:pPr>
            <a:r>
              <a:rPr lang="en-US" altLang="en-US" dirty="0" smtClean="0">
                <a:latin typeface="Arial" pitchFamily="34" charset="0"/>
              </a:rPr>
              <a:t> </a:t>
            </a:r>
            <a:endParaRPr lang="en-IN" altLang="en-US" dirty="0" smtClean="0">
              <a:latin typeface="Arial" pitchFamily="34" charset="0"/>
            </a:endParaRPr>
          </a:p>
          <a:p>
            <a:pPr algn="just">
              <a:spcBef>
                <a:spcPct val="0"/>
              </a:spcBef>
              <a:defRPr/>
            </a:pPr>
            <a:r>
              <a:rPr lang="en-US" altLang="en-US" sz="1100" dirty="0" smtClean="0">
                <a:latin typeface="Calibri" pitchFamily="34" charset="0"/>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38)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Start by explaining that m</a:t>
            </a:r>
            <a:r>
              <a:rPr lang="en-US" sz="1100" dirty="0" smtClean="0">
                <a:latin typeface="Calibri" panose="020F0502020204030204" pitchFamily="34" charset="0"/>
              </a:rPr>
              <a:t>ethods in any programming language can be grouped logically for ease of identification and manipulation. Without such logical groups, a method can get lost in miles of coding and become difficult to change or replace. </a:t>
            </a:r>
            <a:r>
              <a:rPr lang="en-US" sz="1100" dirty="0" err="1" smtClean="0">
                <a:latin typeface="Calibri" panose="020F0502020204030204" pitchFamily="34" charset="0"/>
              </a:rPr>
              <a:t>JUnit</a:t>
            </a:r>
            <a:r>
              <a:rPr lang="en-US" sz="1100" dirty="0" smtClean="0">
                <a:latin typeface="Calibri" panose="020F0502020204030204" pitchFamily="34" charset="0"/>
              </a:rPr>
              <a:t> allows you to group test methods into suites. </a:t>
            </a:r>
            <a:endParaRPr lang="en-IN" sz="1100" dirty="0" smtClean="0">
              <a:latin typeface="Calibri" panose="020F0502020204030204" pitchFamily="34" charset="0"/>
            </a:endParaRPr>
          </a:p>
          <a:p>
            <a:pPr algn="just">
              <a:spcBef>
                <a:spcPct val="0"/>
              </a:spcBef>
              <a:defRPr/>
            </a:pPr>
            <a:endParaRPr lang="en-US" sz="1100" dirty="0" smtClean="0">
              <a:latin typeface="Calibri" panose="020F0502020204030204" pitchFamily="34" charset="0"/>
            </a:endParaRPr>
          </a:p>
          <a:p>
            <a:pPr algn="just">
              <a:spcBef>
                <a:spcPct val="0"/>
              </a:spcBef>
              <a:defRPr/>
            </a:pPr>
            <a:r>
              <a:rPr lang="en-US" sz="1100" dirty="0" smtClean="0">
                <a:latin typeface="Calibri" panose="020F0502020204030204" pitchFamily="34" charset="0"/>
              </a:rPr>
              <a:t>Next state the three steps involved in combining tests into suites:</a:t>
            </a:r>
          </a:p>
          <a:p>
            <a:pPr marL="228600" indent="-228600">
              <a:buFont typeface="+mj-lt"/>
              <a:buAutoNum type="arabicPeriod"/>
              <a:defRPr/>
            </a:pPr>
            <a:r>
              <a:rPr lang="en-US" sz="1100" dirty="0" smtClean="0">
                <a:latin typeface="Calibri" panose="020F0502020204030204" pitchFamily="34" charset="0"/>
              </a:rPr>
              <a:t>Create a Java class.</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Annotate the class with </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RunWith</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Suite.class</a:t>
            </a:r>
            <a:r>
              <a:rPr lang="en-US" sz="1100" dirty="0" smtClean="0">
                <a:latin typeface="Courier New" panose="02070309020205020404" pitchFamily="49" charset="0"/>
                <a:cs typeface="Courier New" panose="02070309020205020404" pitchFamily="49" charset="0"/>
              </a:rPr>
              <a:t>)</a:t>
            </a:r>
            <a:r>
              <a:rPr lang="en-US" sz="1100" dirty="0" smtClean="0">
                <a:latin typeface="Calibri" panose="020F0502020204030204" pitchFamily="34" charset="0"/>
              </a:rPr>
              <a:t>.</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Use </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SuiteClasses</a:t>
            </a:r>
            <a:r>
              <a:rPr lang="en-US" sz="1100" dirty="0" smtClean="0">
                <a:latin typeface="Courier New" panose="02070309020205020404" pitchFamily="49" charset="0"/>
                <a:cs typeface="Courier New" panose="02070309020205020404" pitchFamily="49" charset="0"/>
              </a:rPr>
              <a:t> </a:t>
            </a:r>
            <a:r>
              <a:rPr lang="en-US" sz="1100" dirty="0" smtClean="0">
                <a:latin typeface="Calibri" panose="020F0502020204030204" pitchFamily="34" charset="0"/>
              </a:rPr>
              <a:t>to refer the JUnit classes.</a:t>
            </a:r>
            <a:endParaRPr lang="en-IN" sz="1100" dirty="0" smtClean="0">
              <a:latin typeface="Calibri" panose="020F0502020204030204" pitchFamily="34" charset="0"/>
            </a:endParaRPr>
          </a:p>
          <a:p>
            <a:pPr algn="just">
              <a:spcBef>
                <a:spcPct val="0"/>
              </a:spcBef>
              <a:defRPr/>
            </a:pPr>
            <a:endParaRPr lang="en-IN" sz="1100" dirty="0" smtClean="0">
              <a:latin typeface="Calibri" panose="020F0502020204030204" pitchFamily="34" charset="0"/>
            </a:endParaRPr>
          </a:p>
          <a:p>
            <a:pPr>
              <a:defRPr/>
            </a:pP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38)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Discuss an example to show </a:t>
            </a:r>
            <a:r>
              <a:rPr lang="en-US" dirty="0" smtClean="0"/>
              <a:t>how to combine test classes into a suite:</a:t>
            </a:r>
          </a:p>
          <a:p>
            <a:pPr algn="just">
              <a:spcBef>
                <a:spcPct val="0"/>
              </a:spcBef>
              <a:defRPr/>
            </a:pPr>
            <a:endParaRPr lang="en-US" altLang="en-US" dirty="0" smtClean="0"/>
          </a:p>
          <a:p>
            <a:pPr algn="just">
              <a:spcBef>
                <a:spcPct val="0"/>
              </a:spcBef>
              <a:defRPr/>
            </a:pPr>
            <a:r>
              <a:rPr lang="en-US" dirty="0" smtClean="0"/>
              <a:t>1. Create a Java class that defines the following functions for a bank account: </a:t>
            </a:r>
            <a:endParaRPr lang="en-IN" dirty="0" smtClean="0"/>
          </a:p>
          <a:p>
            <a:pPr marL="628650" lvl="1" indent="-171450">
              <a:buFont typeface="Wingdings" panose="05000000000000000000" pitchFamily="2" charset="2"/>
              <a:buChar char="§"/>
              <a:defRPr/>
            </a:pPr>
            <a:r>
              <a:rPr lang="en-US" dirty="0" smtClean="0"/>
              <a:t>Money transfer</a:t>
            </a:r>
            <a:endParaRPr lang="en-IN" dirty="0" smtClean="0"/>
          </a:p>
          <a:p>
            <a:pPr marL="628650" lvl="1" indent="-171450">
              <a:buFont typeface="Wingdings" panose="05000000000000000000" pitchFamily="2" charset="2"/>
              <a:buChar char="§"/>
              <a:defRPr/>
            </a:pPr>
            <a:r>
              <a:rPr lang="en-US" dirty="0" smtClean="0"/>
              <a:t>Money withdrawal</a:t>
            </a:r>
            <a:endParaRPr lang="en-IN" dirty="0" smtClean="0"/>
          </a:p>
          <a:p>
            <a:pPr marL="628650" lvl="1" indent="-171450">
              <a:buFont typeface="Wingdings" panose="05000000000000000000" pitchFamily="2" charset="2"/>
              <a:buChar char="§"/>
              <a:defRPr/>
            </a:pPr>
            <a:r>
              <a:rPr lang="en-US" dirty="0" smtClean="0"/>
              <a:t>Deposit money into an account</a:t>
            </a:r>
            <a:endParaRPr lang="en-IN" dirty="0" smtClean="0"/>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Code Segment 1.21 in the Participant Guide shows </a:t>
            </a:r>
            <a:r>
              <a:rPr lang="en-US" dirty="0" smtClean="0"/>
              <a:t>the creation of a class named Account.java. </a:t>
            </a:r>
          </a:p>
          <a:p>
            <a:pPr algn="just">
              <a:spcBef>
                <a:spcPct val="0"/>
              </a:spcBef>
              <a:defRPr/>
            </a:pPr>
            <a:endParaRPr lang="en-US" dirty="0" smtClean="0"/>
          </a:p>
          <a:p>
            <a:pPr algn="just">
              <a:spcBef>
                <a:spcPct val="0"/>
              </a:spcBef>
              <a:defRPr/>
            </a:pPr>
            <a:r>
              <a:rPr lang="en-US" dirty="0" smtClean="0"/>
              <a:t>Next, create a second Java class named </a:t>
            </a:r>
            <a:r>
              <a:rPr lang="en-US" dirty="0" err="1" smtClean="0"/>
              <a:t>SavingsAccount</a:t>
            </a:r>
            <a:r>
              <a:rPr lang="en-US" dirty="0" smtClean="0"/>
              <a:t> that calculates the interest for the amount in an account. </a:t>
            </a:r>
          </a:p>
          <a:p>
            <a:pPr algn="just">
              <a:spcBef>
                <a:spcPct val="0"/>
              </a:spcBef>
              <a:defRPr/>
            </a:pPr>
            <a:r>
              <a:rPr lang="en-US" dirty="0" smtClean="0"/>
              <a:t>Code Segment 1.22 in the Participant Guide shows creating another class that extends the class Account.java that calculates the interest for the amount in the account. </a:t>
            </a:r>
            <a:endParaRPr lang="en-IN" dirty="0" smtClean="0"/>
          </a:p>
          <a:p>
            <a:pPr algn="just">
              <a:spcBef>
                <a:spcPct val="0"/>
              </a:spcBef>
              <a:defRPr/>
            </a:pPr>
            <a:endParaRPr lang="en-IN" dirty="0" smtClean="0"/>
          </a:p>
          <a:p>
            <a:pPr algn="just">
              <a:spcBef>
                <a:spcPct val="0"/>
              </a:spcBef>
              <a:defRPr/>
            </a:pPr>
            <a:r>
              <a:rPr lang="en-US" altLang="en-US" sz="1100" dirty="0" smtClean="0">
                <a:latin typeface="Calibri" pitchFamily="34" charset="0"/>
              </a:rPr>
              <a:t>2. </a:t>
            </a:r>
            <a:r>
              <a:rPr lang="en-US" dirty="0" smtClean="0"/>
              <a:t>Create test case classes by annotating a class with @</a:t>
            </a:r>
            <a:r>
              <a:rPr lang="en-US" dirty="0" err="1" smtClean="0"/>
              <a:t>RunWith</a:t>
            </a:r>
            <a:r>
              <a:rPr lang="en-US" dirty="0" smtClean="0"/>
              <a:t>(</a:t>
            </a:r>
            <a:r>
              <a:rPr lang="en-US" dirty="0" err="1" smtClean="0"/>
              <a:t>Suite.class</a:t>
            </a:r>
            <a:r>
              <a:rPr lang="en-US" dirty="0" smtClean="0"/>
              <a:t>). As there are two Java classes, you need to create two test classes and group them into a test suite. </a:t>
            </a:r>
          </a:p>
          <a:p>
            <a:pPr algn="just">
              <a:spcBef>
                <a:spcPct val="0"/>
              </a:spcBef>
              <a:defRPr/>
            </a:pPr>
            <a:r>
              <a:rPr lang="en-US" dirty="0" smtClean="0"/>
              <a:t>Code Segment 1.23 in the Participant Guide shows how to create a test case class named SavingsAccountTest.java. </a:t>
            </a:r>
          </a:p>
          <a:p>
            <a:pPr algn="just">
              <a:spcBef>
                <a:spcPct val="0"/>
              </a:spcBef>
              <a:defRPr/>
            </a:pPr>
            <a:r>
              <a:rPr lang="en-US" dirty="0" smtClean="0"/>
              <a:t>In this class, an exception is thrown when a transaction tries to withdraw an amount greater than the account balance, for example, withdrawing USD200 from an account that holds only USD100. You also create a test case class for the Java class Account. </a:t>
            </a:r>
          </a:p>
          <a:p>
            <a:pPr algn="just">
              <a:spcBef>
                <a:spcPct val="0"/>
              </a:spcBef>
              <a:defRPr/>
            </a:pPr>
            <a:r>
              <a:rPr lang="en-US" dirty="0" smtClean="0"/>
              <a:t>Code Segment 1.24 shows how to create a test case class named AccountTest.java. </a:t>
            </a:r>
          </a:p>
          <a:p>
            <a:pPr algn="just">
              <a:spcBef>
                <a:spcPct val="0"/>
              </a:spcBef>
              <a:defRPr/>
            </a:pPr>
            <a:r>
              <a:rPr lang="en-US" dirty="0" smtClean="0"/>
              <a:t>Note that the </a:t>
            </a:r>
            <a:r>
              <a:rPr lang="en-US" dirty="0" err="1" smtClean="0"/>
              <a:t>SavingsAccountTest</a:t>
            </a:r>
            <a:r>
              <a:rPr lang="en-US" dirty="0" smtClean="0"/>
              <a:t> and </a:t>
            </a:r>
            <a:r>
              <a:rPr lang="en-US" dirty="0" err="1" smtClean="0"/>
              <a:t>AccountTest</a:t>
            </a:r>
            <a:r>
              <a:rPr lang="en-US" dirty="0" smtClean="0"/>
              <a:t> classes are the test cases for </a:t>
            </a:r>
            <a:r>
              <a:rPr lang="en-US" dirty="0" err="1" smtClean="0"/>
              <a:t>SavingsAccount</a:t>
            </a:r>
            <a:r>
              <a:rPr lang="en-US" dirty="0" smtClean="0"/>
              <a:t> and Account. </a:t>
            </a:r>
            <a:endParaRPr lang="en-IN" dirty="0" smtClean="0"/>
          </a:p>
          <a:p>
            <a:pPr algn="just">
              <a:spcBef>
                <a:spcPct val="0"/>
              </a:spcBef>
              <a:defRPr/>
            </a:pPr>
            <a:endParaRPr lang="en-US" dirty="0" smtClean="0"/>
          </a:p>
          <a:p>
            <a:pPr algn="just">
              <a:spcBef>
                <a:spcPct val="0"/>
              </a:spcBef>
              <a:defRPr/>
            </a:pPr>
            <a:r>
              <a:rPr lang="en-US" dirty="0" smtClean="0"/>
              <a:t>3. Combine the test cases into a test suite. Create a test suite that contains the test classes </a:t>
            </a:r>
            <a:r>
              <a:rPr lang="en-US" dirty="0" err="1" smtClean="0"/>
              <a:t>SavingsAccountTest</a:t>
            </a:r>
            <a:r>
              <a:rPr lang="en-US" dirty="0" smtClean="0"/>
              <a:t> and </a:t>
            </a:r>
            <a:r>
              <a:rPr lang="en-US" dirty="0" err="1" smtClean="0"/>
              <a:t>AccountTest</a:t>
            </a:r>
            <a:r>
              <a:rPr lang="en-US" dirty="0" smtClean="0"/>
              <a:t>. </a:t>
            </a:r>
          </a:p>
          <a:p>
            <a:pPr algn="just">
              <a:spcBef>
                <a:spcPct val="0"/>
              </a:spcBef>
              <a:defRPr/>
            </a:pPr>
            <a:r>
              <a:rPr lang="en-US" dirty="0" smtClean="0"/>
              <a:t>Code Segment 1.25 shows the creation of the test suite called OverallBankingTester.java.</a:t>
            </a:r>
            <a:endParaRPr lang="en-IN" dirty="0" smtClean="0"/>
          </a:p>
          <a:p>
            <a:pPr algn="just">
              <a:spcBef>
                <a:spcPct val="0"/>
              </a:spcBef>
              <a:defRPr/>
            </a:pPr>
            <a:endParaRPr lang="en-US" altLang="en-US" sz="1100" dirty="0" smtClean="0">
              <a:latin typeface="Calibri" pitchFamily="34" charset="0"/>
            </a:endParaRPr>
          </a:p>
          <a:p>
            <a:pPr>
              <a:defRPr/>
            </a:pPr>
            <a:r>
              <a:rPr lang="en-US" altLang="en-US" sz="1100" dirty="0" smtClean="0">
                <a:latin typeface="Calibri" pitchFamily="34" charset="0"/>
              </a:rPr>
              <a:t>Explain the results of the entire exercise. </a:t>
            </a:r>
            <a:r>
              <a:rPr lang="en-US" dirty="0" smtClean="0"/>
              <a:t>Two test case classes </a:t>
            </a:r>
            <a:r>
              <a:rPr lang="en-US" dirty="0" err="1" smtClean="0"/>
              <a:t>SavingAccountTest</a:t>
            </a:r>
            <a:r>
              <a:rPr lang="en-US" dirty="0" smtClean="0"/>
              <a:t> and </a:t>
            </a:r>
            <a:r>
              <a:rPr lang="en-US" dirty="0" err="1" smtClean="0"/>
              <a:t>AccountTest</a:t>
            </a:r>
            <a:r>
              <a:rPr lang="en-US" dirty="0" smtClean="0"/>
              <a:t> are created and combined into a test suite named </a:t>
            </a:r>
            <a:r>
              <a:rPr lang="en-US" dirty="0" err="1" smtClean="0"/>
              <a:t>OverallBankingTester</a:t>
            </a:r>
            <a:r>
              <a:rPr lang="en-US" dirty="0" smtClean="0"/>
              <a:t>. When you run the suite, the results will include:</a:t>
            </a:r>
            <a:endParaRPr lang="en-IN" dirty="0" smtClean="0"/>
          </a:p>
          <a:p>
            <a:pPr>
              <a:defRPr/>
            </a:pPr>
            <a:r>
              <a:rPr lang="en-US" dirty="0" smtClean="0"/>
              <a:t> </a:t>
            </a:r>
            <a:endParaRPr lang="en-IN" dirty="0" smtClean="0"/>
          </a:p>
          <a:p>
            <a:pPr marL="171450" indent="-171450">
              <a:buFont typeface="Wingdings" panose="05000000000000000000" pitchFamily="2" charset="2"/>
              <a:buChar char="§"/>
              <a:defRPr/>
            </a:pPr>
            <a:r>
              <a:rPr lang="en-US" dirty="0" smtClean="0"/>
              <a:t>The number of test cases that were run</a:t>
            </a:r>
            <a:endParaRPr lang="en-IN" dirty="0" smtClean="0"/>
          </a:p>
          <a:p>
            <a:pPr marL="171450" indent="-171450">
              <a:buFont typeface="Wingdings" panose="05000000000000000000" pitchFamily="2" charset="2"/>
              <a:buChar char="§"/>
              <a:defRPr/>
            </a:pPr>
            <a:r>
              <a:rPr lang="en-US" dirty="0" smtClean="0"/>
              <a:t>The number of test cases that failed</a:t>
            </a:r>
            <a:endParaRPr lang="en-IN" dirty="0" smtClean="0"/>
          </a:p>
          <a:p>
            <a:pPr marL="171450" indent="-171450">
              <a:buFont typeface="Wingdings" panose="05000000000000000000" pitchFamily="2" charset="2"/>
              <a:buChar char="§"/>
              <a:defRPr/>
            </a:pPr>
            <a:r>
              <a:rPr lang="en-US" dirty="0" smtClean="0"/>
              <a:t>The reason for failure for each test case that failed</a:t>
            </a:r>
            <a:endParaRPr lang="en-IN" dirty="0" smtClean="0"/>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44) </a:t>
            </a:r>
          </a:p>
          <a:p>
            <a:pPr algn="just">
              <a:spcBef>
                <a:spcPct val="0"/>
              </a:spcBef>
              <a:defRPr/>
            </a:pPr>
            <a:endParaRPr lang="en-US" altLang="en-US" sz="1100" dirty="0" smtClean="0">
              <a:latin typeface="Calibri" pitchFamily="34" charset="0"/>
            </a:endParaRPr>
          </a:p>
          <a:p>
            <a:pPr algn="just">
              <a:spcBef>
                <a:spcPct val="0"/>
              </a:spcBef>
              <a:defRPr/>
            </a:pPr>
            <a:r>
              <a:rPr lang="en-US" sz="1100" dirty="0" smtClean="0">
                <a:latin typeface="Calibri" panose="020F0502020204030204" pitchFamily="34" charset="0"/>
              </a:rPr>
              <a:t>Ask participants whether they have ever combined test suites. </a:t>
            </a:r>
          </a:p>
          <a:p>
            <a:pPr algn="just">
              <a:spcBef>
                <a:spcPct val="0"/>
              </a:spcBef>
              <a:defRPr/>
            </a:pPr>
            <a:r>
              <a:rPr lang="en-US" sz="1100" dirty="0" smtClean="0">
                <a:latin typeface="Calibri" panose="020F0502020204030204" pitchFamily="34" charset="0"/>
              </a:rPr>
              <a:t>Explain that multiple suites can be combined into a master suite. Just as combining tests into a suite helps in calling all the tests within the suite without having to invoke each test, combining test suites logically and functionally helps in calling nested tests within each of the suites with just one invocation. </a:t>
            </a:r>
          </a:p>
          <a:p>
            <a:pPr algn="just">
              <a:spcBef>
                <a:spcPct val="0"/>
              </a:spcBef>
              <a:defRPr/>
            </a:pPr>
            <a:endParaRPr lang="en-US" sz="1100" dirty="0" smtClean="0">
              <a:latin typeface="Calibri" panose="020F0502020204030204" pitchFamily="34" charset="0"/>
            </a:endParaRPr>
          </a:p>
          <a:p>
            <a:pPr algn="just">
              <a:spcBef>
                <a:spcPct val="0"/>
              </a:spcBef>
              <a:defRPr/>
            </a:pPr>
            <a:r>
              <a:rPr lang="en-US" sz="1100" dirty="0" smtClean="0">
                <a:latin typeface="Calibri" panose="020F0502020204030204" pitchFamily="34" charset="0"/>
              </a:rPr>
              <a:t>Example:</a:t>
            </a:r>
          </a:p>
          <a:p>
            <a:pPr algn="just">
              <a:spcBef>
                <a:spcPct val="0"/>
              </a:spcBef>
              <a:defRPr/>
            </a:pPr>
            <a:endParaRPr lang="en-US" sz="1100" dirty="0" smtClean="0">
              <a:latin typeface="Calibri" panose="020F0502020204030204" pitchFamily="34" charset="0"/>
            </a:endParaRPr>
          </a:p>
          <a:p>
            <a:pPr>
              <a:defRPr/>
            </a:pPr>
            <a:r>
              <a:rPr lang="en-US" sz="1100" dirty="0" smtClean="0">
                <a:latin typeface="Calibri" panose="020F0502020204030204" pitchFamily="34" charset="0"/>
              </a:rPr>
              <a:t>Let’s consider a banking application that </a:t>
            </a:r>
            <a:r>
              <a:rPr lang="en-US" sz="1100" dirty="0" err="1" smtClean="0">
                <a:latin typeface="Calibri" panose="020F0502020204030204" pitchFamily="34" charset="0"/>
              </a:rPr>
              <a:t>SmartSave</a:t>
            </a:r>
            <a:r>
              <a:rPr lang="en-US" sz="1100" dirty="0" smtClean="0">
                <a:latin typeface="Calibri" panose="020F0502020204030204" pitchFamily="34" charset="0"/>
              </a:rPr>
              <a:t> Bank Inc. uses. The bank has multiple sectors, such as individual, business, and investment account holders, each of which has similar credit, debit, and billing transactions. The test methods for each type of transactions are grouped into suites. These suites can be further grouped into master suites for each sector. For example, all test suites for business account transaction tests can be combined into a master suite named </a:t>
            </a:r>
            <a:r>
              <a:rPr lang="en-US" sz="1100" dirty="0" err="1" smtClean="0">
                <a:latin typeface="Courier New" panose="02070309020205020404" pitchFamily="49" charset="0"/>
                <a:cs typeface="Courier New" panose="02070309020205020404" pitchFamily="49" charset="0"/>
              </a:rPr>
              <a:t>BusinessAccountTests</a:t>
            </a:r>
            <a:r>
              <a:rPr lang="en-US" sz="1100" dirty="0" smtClean="0">
                <a:latin typeface="Calibri" panose="020F0502020204030204" pitchFamily="34" charset="0"/>
              </a:rPr>
              <a:t>.  </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 </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Suppose you are working with two test suites, and each suite contains two test classes, as listed:</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 </a:t>
            </a:r>
            <a:endParaRPr lang="en-IN" sz="1100" dirty="0" smtClean="0">
              <a:latin typeface="Calibri" panose="020F0502020204030204" pitchFamily="34" charset="0"/>
            </a:endParaRPr>
          </a:p>
          <a:p>
            <a:pPr marL="171450"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OverAllCounterTester</a:t>
            </a:r>
            <a:r>
              <a:rPr lang="en-US" sz="1100" dirty="0" smtClean="0">
                <a:latin typeface="Courier New" panose="02070309020205020404" pitchFamily="49" charset="0"/>
                <a:cs typeface="Courier New" panose="02070309020205020404" pitchFamily="49" charset="0"/>
              </a:rPr>
              <a:t>(Suite)</a:t>
            </a:r>
            <a:endParaRPr lang="en-IN" sz="1100" dirty="0" smtClean="0">
              <a:latin typeface="Courier New" panose="02070309020205020404" pitchFamily="49" charset="0"/>
              <a:cs typeface="Courier New" panose="02070309020205020404" pitchFamily="49" charset="0"/>
            </a:endParaRPr>
          </a:p>
          <a:p>
            <a:pPr marL="628650" lvl="1"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DecrementCounterTest</a:t>
            </a:r>
            <a:r>
              <a:rPr lang="en-US" sz="1100" dirty="0" smtClean="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pPr marL="628650" lvl="1"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IncrementCounterTest</a:t>
            </a:r>
            <a:r>
              <a:rPr lang="en-US" sz="1100" dirty="0" smtClean="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pPr marL="171450"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OverallBankingTester</a:t>
            </a:r>
            <a:r>
              <a:rPr lang="en-US" sz="1100" dirty="0" smtClean="0">
                <a:latin typeface="Courier New" panose="02070309020205020404" pitchFamily="49" charset="0"/>
                <a:cs typeface="Courier New" panose="02070309020205020404" pitchFamily="49" charset="0"/>
              </a:rPr>
              <a:t>(Suite)</a:t>
            </a:r>
            <a:endParaRPr lang="en-IN" sz="1100" dirty="0" smtClean="0">
              <a:latin typeface="Courier New" panose="02070309020205020404" pitchFamily="49" charset="0"/>
              <a:cs typeface="Courier New" panose="02070309020205020404" pitchFamily="49" charset="0"/>
            </a:endParaRPr>
          </a:p>
          <a:p>
            <a:pPr marL="628650" lvl="1"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AccountTest</a:t>
            </a:r>
            <a:r>
              <a:rPr lang="en-US" sz="1100" dirty="0" smtClean="0">
                <a:latin typeface="Courier New" panose="02070309020205020404" pitchFamily="49" charset="0"/>
                <a:cs typeface="Courier New" panose="02070309020205020404" pitchFamily="49" charset="0"/>
              </a:rPr>
              <a:t> </a:t>
            </a:r>
            <a:endParaRPr lang="en-IN" sz="1100" dirty="0" smtClean="0">
              <a:latin typeface="Courier New" panose="02070309020205020404" pitchFamily="49" charset="0"/>
              <a:cs typeface="Courier New" panose="02070309020205020404" pitchFamily="49" charset="0"/>
            </a:endParaRPr>
          </a:p>
          <a:p>
            <a:pPr marL="628650" lvl="1" indent="-171450">
              <a:buFont typeface="Wingdings" panose="05000000000000000000" pitchFamily="2" charset="2"/>
              <a:buChar char="§"/>
              <a:defRPr/>
            </a:pPr>
            <a:r>
              <a:rPr lang="en-US" sz="1100" dirty="0" err="1" smtClean="0">
                <a:latin typeface="Courier New" panose="02070309020205020404" pitchFamily="49" charset="0"/>
                <a:cs typeface="Courier New" panose="02070309020205020404" pitchFamily="49" charset="0"/>
              </a:rPr>
              <a:t>SavingsAccountTest</a:t>
            </a:r>
            <a:endParaRPr lang="en-IN" sz="1100" dirty="0" smtClean="0">
              <a:latin typeface="Courier New" panose="02070309020205020404" pitchFamily="49" charset="0"/>
              <a:cs typeface="Courier New" panose="02070309020205020404" pitchFamily="49" charset="0"/>
            </a:endParaRPr>
          </a:p>
          <a:p>
            <a:pPr algn="just">
              <a:spcBef>
                <a:spcPct val="0"/>
              </a:spcBef>
              <a:defRPr/>
            </a:pPr>
            <a:endParaRPr lang="en-US" sz="1100" dirty="0" smtClean="0">
              <a:latin typeface="Calibri" panose="020F0502020204030204" pitchFamily="34" charset="0"/>
            </a:endParaRPr>
          </a:p>
          <a:p>
            <a:pPr algn="just">
              <a:spcBef>
                <a:spcPct val="0"/>
              </a:spcBef>
              <a:defRPr/>
            </a:pPr>
            <a:r>
              <a:rPr lang="en-US" sz="1100" dirty="0" smtClean="0">
                <a:latin typeface="Calibri" panose="020F0502020204030204" pitchFamily="34" charset="0"/>
              </a:rPr>
              <a:t>How do you combine these two test suites?</a:t>
            </a:r>
          </a:p>
          <a:p>
            <a:pPr algn="just">
              <a:spcBef>
                <a:spcPct val="0"/>
              </a:spcBef>
              <a:defRPr/>
            </a:pPr>
            <a:endParaRPr lang="en-US" sz="1100" dirty="0" smtClean="0">
              <a:latin typeface="Calibri" panose="020F0502020204030204" pitchFamily="34" charset="0"/>
            </a:endParaRPr>
          </a:p>
          <a:p>
            <a:pPr algn="just">
              <a:spcBef>
                <a:spcPct val="0"/>
              </a:spcBef>
              <a:defRPr/>
            </a:pP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44) </a:t>
            </a:r>
          </a:p>
          <a:p>
            <a:pPr algn="just">
              <a:spcBef>
                <a:spcPct val="0"/>
              </a:spcBef>
              <a:defRPr/>
            </a:pPr>
            <a:r>
              <a:rPr lang="en-US" altLang="en-US" sz="1100" dirty="0" smtClean="0">
                <a:latin typeface="Calibri" pitchFamily="34" charset="0"/>
              </a:rPr>
              <a:t> </a:t>
            </a:r>
          </a:p>
          <a:p>
            <a:pPr algn="just">
              <a:spcBef>
                <a:spcPct val="0"/>
              </a:spcBef>
              <a:defRPr/>
            </a:pPr>
            <a:r>
              <a:rPr lang="en-US" dirty="0" smtClean="0">
                <a:latin typeface="Calibri" panose="020F0502020204030204" pitchFamily="34" charset="0"/>
              </a:rPr>
              <a:t>To combine these test suites into a master suite, follow a method similar to the method for combining test cases into a suite. You create the Java classes </a:t>
            </a:r>
            <a:r>
              <a:rPr lang="en-US" dirty="0" err="1" smtClean="0">
                <a:latin typeface="Courier New" panose="02070309020205020404" pitchFamily="49" charset="0"/>
                <a:cs typeface="Courier New" panose="02070309020205020404" pitchFamily="49" charset="0"/>
              </a:rPr>
              <a:t>DecrementCounter</a:t>
            </a:r>
            <a:r>
              <a:rPr lang="en-US" dirty="0" smtClean="0">
                <a:latin typeface="Calibri" panose="020F0502020204030204" pitchFamily="34" charset="0"/>
              </a:rPr>
              <a:t> and </a:t>
            </a:r>
            <a:r>
              <a:rPr lang="en-US" dirty="0" err="1" smtClean="0">
                <a:latin typeface="Courier New" panose="02070309020205020404" pitchFamily="49" charset="0"/>
                <a:cs typeface="Courier New" panose="02070309020205020404" pitchFamily="49" charset="0"/>
              </a:rPr>
              <a:t>IncrementCounter</a:t>
            </a:r>
            <a:r>
              <a:rPr lang="en-US" dirty="0" smtClean="0">
                <a:latin typeface="Calibri" panose="020F0502020204030204" pitchFamily="34" charset="0"/>
              </a:rPr>
              <a:t>, write test case classes for these Java classes, and combine them in a test suite named </a:t>
            </a:r>
            <a:r>
              <a:rPr lang="en-US" dirty="0" err="1" smtClean="0">
                <a:latin typeface="Courier New" panose="02070309020205020404" pitchFamily="49" charset="0"/>
                <a:cs typeface="Courier New" panose="02070309020205020404" pitchFamily="49" charset="0"/>
              </a:rPr>
              <a:t>OverAllCounterTester</a:t>
            </a:r>
            <a:r>
              <a:rPr lang="en-US" dirty="0" smtClean="0">
                <a:latin typeface="Calibri" panose="020F0502020204030204" pitchFamily="34" charset="0"/>
              </a:rPr>
              <a:t>. </a:t>
            </a:r>
          </a:p>
          <a:p>
            <a:pPr algn="just">
              <a:spcBef>
                <a:spcPct val="0"/>
              </a:spcBef>
              <a:defRPr/>
            </a:pPr>
            <a:endParaRPr lang="en-US" dirty="0" smtClean="0">
              <a:latin typeface="Calibri" panose="020F0502020204030204" pitchFamily="34" charset="0"/>
            </a:endParaRPr>
          </a:p>
          <a:p>
            <a:pPr marL="228600" indent="-228600" algn="just">
              <a:spcBef>
                <a:spcPct val="0"/>
              </a:spcBef>
              <a:buFont typeface="+mj-lt"/>
              <a:buAutoNum type="arabicPeriod"/>
              <a:defRPr/>
            </a:pPr>
            <a:r>
              <a:rPr lang="en-US" dirty="0" smtClean="0">
                <a:latin typeface="Calibri" panose="020F0502020204030204" pitchFamily="34" charset="0"/>
              </a:rPr>
              <a:t>Create the first class </a:t>
            </a:r>
            <a:r>
              <a:rPr lang="en-US" dirty="0" err="1" smtClean="0">
                <a:latin typeface="Courier New" panose="02070309020205020404" pitchFamily="49" charset="0"/>
                <a:cs typeface="Courier New" panose="02070309020205020404" pitchFamily="49" charset="0"/>
              </a:rPr>
              <a:t>DecrementCounter</a:t>
            </a:r>
            <a:r>
              <a:rPr lang="en-US" dirty="0" smtClean="0">
                <a:latin typeface="Calibri" panose="020F0502020204030204" pitchFamily="34" charset="0"/>
              </a:rPr>
              <a:t>  and its test class called </a:t>
            </a:r>
            <a:r>
              <a:rPr lang="en-US" dirty="0" err="1" smtClean="0">
                <a:latin typeface="Courier New" panose="02070309020205020404" pitchFamily="49" charset="0"/>
                <a:cs typeface="Courier New" panose="02070309020205020404" pitchFamily="49" charset="0"/>
              </a:rPr>
              <a:t>DecrementCounterTest</a:t>
            </a:r>
            <a:r>
              <a:rPr lang="en-US" dirty="0" smtClean="0">
                <a:latin typeface="Calibri" panose="020F0502020204030204" pitchFamily="34" charset="0"/>
              </a:rPr>
              <a:t> (Code Segments 1.26 and 1.27 in the Participant Guide). </a:t>
            </a:r>
          </a:p>
          <a:p>
            <a:pPr marL="228600" indent="-228600" algn="just">
              <a:spcBef>
                <a:spcPct val="0"/>
              </a:spcBef>
              <a:buFont typeface="+mj-lt"/>
              <a:buAutoNum type="arabicPeriod"/>
              <a:defRPr/>
            </a:pPr>
            <a:r>
              <a:rPr lang="en-US" dirty="0" smtClean="0">
                <a:latin typeface="Calibri" panose="020F0502020204030204" pitchFamily="34" charset="0"/>
              </a:rPr>
              <a:t>Create the second class </a:t>
            </a:r>
            <a:r>
              <a:rPr lang="en-US" dirty="0" err="1" smtClean="0">
                <a:latin typeface="Courier New" panose="02070309020205020404" pitchFamily="49" charset="0"/>
                <a:cs typeface="Courier New" panose="02070309020205020404" pitchFamily="49" charset="0"/>
              </a:rPr>
              <a:t>IncrementCounter</a:t>
            </a:r>
            <a:r>
              <a:rPr lang="en-US" dirty="0" smtClean="0">
                <a:latin typeface="Courier New" panose="02070309020205020404" pitchFamily="49" charset="0"/>
                <a:cs typeface="Courier New" panose="02070309020205020404" pitchFamily="49" charset="0"/>
              </a:rPr>
              <a:t> and its test class </a:t>
            </a:r>
            <a:r>
              <a:rPr lang="en-US" dirty="0" err="1" smtClean="0">
                <a:latin typeface="Courier New" panose="02070309020205020404" pitchFamily="49" charset="0"/>
                <a:cs typeface="Courier New" panose="02070309020205020404" pitchFamily="49" charset="0"/>
              </a:rPr>
              <a:t>IncrementCounterTest</a:t>
            </a:r>
            <a:r>
              <a:rPr lang="en-US" dirty="0" smtClean="0">
                <a:latin typeface="Calibri" panose="020F0502020204030204" pitchFamily="34" charset="0"/>
              </a:rPr>
              <a:t> (Code Segments 1.28 and 1.29 in the Participant Guide). </a:t>
            </a:r>
          </a:p>
          <a:p>
            <a:pPr marL="228600" indent="-228600" algn="just">
              <a:spcBef>
                <a:spcPct val="0"/>
              </a:spcBef>
              <a:buFont typeface="+mj-lt"/>
              <a:buAutoNum type="arabicPeriod"/>
              <a:defRPr/>
            </a:pPr>
            <a:r>
              <a:rPr lang="en-US" dirty="0" smtClean="0">
                <a:latin typeface="Calibri" panose="020F0502020204030204" pitchFamily="34" charset="0"/>
              </a:rPr>
              <a:t>Create a test suite called </a:t>
            </a:r>
            <a:r>
              <a:rPr lang="en-US" dirty="0" err="1" smtClean="0">
                <a:latin typeface="Courier New" panose="02070309020205020404" pitchFamily="49" charset="0"/>
                <a:cs typeface="Courier New" panose="02070309020205020404" pitchFamily="49" charset="0"/>
              </a:rPr>
              <a:t>OverAllCounterTester</a:t>
            </a:r>
            <a:r>
              <a:rPr lang="en-US" dirty="0" smtClean="0">
                <a:latin typeface="Calibri" panose="020F0502020204030204" pitchFamily="34" charset="0"/>
              </a:rPr>
              <a:t> (containing the test cases from </a:t>
            </a:r>
            <a:r>
              <a:rPr lang="en-US" dirty="0" err="1" smtClean="0">
                <a:latin typeface="Courier New" panose="02070309020205020404" pitchFamily="49" charset="0"/>
                <a:cs typeface="Courier New" panose="02070309020205020404" pitchFamily="49" charset="0"/>
              </a:rPr>
              <a:t>DecrementCounterTest</a:t>
            </a:r>
            <a:r>
              <a:rPr lang="en-US" dirty="0" smtClean="0">
                <a:latin typeface="Calibri" panose="020F0502020204030204" pitchFamily="34" charset="0"/>
              </a:rPr>
              <a:t> and </a:t>
            </a:r>
            <a:r>
              <a:rPr lang="en-US" dirty="0" err="1" smtClean="0">
                <a:latin typeface="Courier New" panose="02070309020205020404" pitchFamily="49" charset="0"/>
                <a:cs typeface="Courier New" panose="02070309020205020404" pitchFamily="49" charset="0"/>
              </a:rPr>
              <a:t>IncrementCounterTest</a:t>
            </a:r>
            <a:r>
              <a:rPr lang="en-US" dirty="0" smtClean="0">
                <a:latin typeface="Courier New" panose="02070309020205020404" pitchFamily="49" charset="0"/>
                <a:cs typeface="Courier New" panose="02070309020205020404" pitchFamily="49" charset="0"/>
              </a:rPr>
              <a:t>)</a:t>
            </a:r>
            <a:r>
              <a:rPr lang="en-US" dirty="0" smtClean="0">
                <a:latin typeface="Calibri" panose="020F0502020204030204" pitchFamily="34" charset="0"/>
              </a:rPr>
              <a:t>. (Code Segment 1.30 in the Participant Guide).</a:t>
            </a:r>
          </a:p>
          <a:p>
            <a:pPr marL="228600" indent="-228600" algn="just">
              <a:spcBef>
                <a:spcPct val="0"/>
              </a:spcBef>
              <a:buFont typeface="+mj-lt"/>
              <a:buAutoNum type="arabicPeriod"/>
              <a:defRPr/>
            </a:pPr>
            <a:r>
              <a:rPr lang="en-US" dirty="0" smtClean="0">
                <a:latin typeface="Calibri" panose="020F0502020204030204" pitchFamily="34" charset="0"/>
              </a:rPr>
              <a:t>Combine the two test suites </a:t>
            </a:r>
            <a:r>
              <a:rPr lang="en-US" dirty="0" err="1" smtClean="0">
                <a:latin typeface="Calibri" panose="020F0502020204030204" pitchFamily="34" charset="0"/>
              </a:rPr>
              <a:t>OverAllCounterTester</a:t>
            </a:r>
            <a:r>
              <a:rPr lang="en-US" dirty="0" smtClean="0">
                <a:latin typeface="Calibri" panose="020F0502020204030204" pitchFamily="34" charset="0"/>
              </a:rPr>
              <a:t> and </a:t>
            </a:r>
            <a:r>
              <a:rPr lang="en-US" dirty="0" err="1" smtClean="0">
                <a:latin typeface="Calibri" panose="020F0502020204030204" pitchFamily="34" charset="0"/>
              </a:rPr>
              <a:t>OverallBankingTester</a:t>
            </a:r>
            <a:r>
              <a:rPr lang="en-US" dirty="0" smtClean="0">
                <a:latin typeface="Calibri" panose="020F0502020204030204" pitchFamily="34" charset="0"/>
              </a:rPr>
              <a:t> (containing test cases from </a:t>
            </a:r>
            <a:r>
              <a:rPr lang="en-US" dirty="0" err="1" smtClean="0">
                <a:latin typeface="Calibri" panose="020F0502020204030204" pitchFamily="34" charset="0"/>
              </a:rPr>
              <a:t>AccountTest</a:t>
            </a:r>
            <a:r>
              <a:rPr lang="en-US" dirty="0" smtClean="0">
                <a:latin typeface="Calibri" panose="020F0502020204030204" pitchFamily="34" charset="0"/>
              </a:rPr>
              <a:t> and </a:t>
            </a:r>
            <a:r>
              <a:rPr lang="en-US" dirty="0" err="1" smtClean="0">
                <a:latin typeface="Calibri" panose="020F0502020204030204" pitchFamily="34" charset="0"/>
              </a:rPr>
              <a:t>SavingsAccountTest</a:t>
            </a:r>
            <a:r>
              <a:rPr lang="en-US" dirty="0" smtClean="0">
                <a:latin typeface="Calibri" panose="020F0502020204030204" pitchFamily="34" charset="0"/>
              </a:rPr>
              <a:t>, as created in the previous topic) to create the </a:t>
            </a:r>
            <a:r>
              <a:rPr lang="en-US" dirty="0" err="1" smtClean="0">
                <a:latin typeface="Calibri" panose="020F0502020204030204" pitchFamily="34" charset="0"/>
              </a:rPr>
              <a:t>mastersuite</a:t>
            </a:r>
            <a:r>
              <a:rPr lang="en-US" dirty="0" smtClean="0">
                <a:latin typeface="Calibri" panose="020F0502020204030204" pitchFamily="34" charset="0"/>
              </a:rPr>
              <a:t> named </a:t>
            </a:r>
            <a:r>
              <a:rPr lang="en-US" dirty="0" err="1" smtClean="0">
                <a:latin typeface="Calibri" panose="020F0502020204030204" pitchFamily="34" charset="0"/>
              </a:rPr>
              <a:t>OverallCombiningSuites</a:t>
            </a:r>
            <a:r>
              <a:rPr lang="en-US" dirty="0" smtClean="0">
                <a:latin typeface="Calibri" panose="020F0502020204030204" pitchFamily="34" charset="0"/>
              </a:rPr>
              <a:t> (Code Segment 1.31 in the Participant Guide).</a:t>
            </a:r>
          </a:p>
          <a:p>
            <a:pPr marL="228600" indent="-228600" algn="just">
              <a:spcBef>
                <a:spcPct val="0"/>
              </a:spcBef>
              <a:buFont typeface="+mj-lt"/>
              <a:buAutoNum type="arabicPeriod"/>
              <a:defRPr/>
            </a:pPr>
            <a:endParaRPr lang="en-US" dirty="0" smtClean="0">
              <a:latin typeface="Calibri" panose="020F0502020204030204" pitchFamily="34" charset="0"/>
            </a:endParaRPr>
          </a:p>
          <a:p>
            <a:pPr algn="just">
              <a:spcBef>
                <a:spcPct val="0"/>
              </a:spcBef>
              <a:buFont typeface="Wingdings" panose="05000000000000000000" pitchFamily="2" charset="2"/>
              <a:buNone/>
              <a:defRPr/>
            </a:pPr>
            <a:r>
              <a:rPr lang="en-US" dirty="0" smtClean="0">
                <a:latin typeface="Calibri" panose="020F0502020204030204" pitchFamily="34" charset="0"/>
              </a:rPr>
              <a:t>When you run the master class </a:t>
            </a:r>
            <a:r>
              <a:rPr lang="en-US" dirty="0" err="1" smtClean="0">
                <a:latin typeface="Courier New" panose="02070309020205020404" pitchFamily="49" charset="0"/>
                <a:cs typeface="Courier New" panose="02070309020205020404" pitchFamily="49" charset="0"/>
              </a:rPr>
              <a:t>OverallCombiningSuites</a:t>
            </a:r>
            <a:r>
              <a:rPr lang="en-US" dirty="0" smtClean="0">
                <a:latin typeface="Calibri" panose="020F0502020204030204" pitchFamily="34" charset="0"/>
              </a:rPr>
              <a:t>, you invoke both the </a:t>
            </a:r>
            <a:r>
              <a:rPr lang="en-US" dirty="0" err="1" smtClean="0">
                <a:latin typeface="Calibri" panose="020F0502020204030204" pitchFamily="34" charset="0"/>
              </a:rPr>
              <a:t>subsuites</a:t>
            </a:r>
            <a:r>
              <a:rPr lang="en-US" dirty="0" smtClean="0">
                <a:latin typeface="Calibri" panose="020F0502020204030204" pitchFamily="34" charset="0"/>
              </a:rPr>
              <a:t> it contains, </a:t>
            </a:r>
            <a:r>
              <a:rPr lang="en-US" dirty="0" err="1" smtClean="0">
                <a:latin typeface="Courier New" panose="02070309020205020404" pitchFamily="49" charset="0"/>
                <a:cs typeface="Courier New" panose="02070309020205020404" pitchFamily="49" charset="0"/>
              </a:rPr>
              <a:t>OverAllCounterTester</a:t>
            </a:r>
            <a:r>
              <a:rPr lang="en-US" dirty="0" smtClean="0">
                <a:latin typeface="Calibri" panose="020F0502020204030204" pitchFamily="34" charset="0"/>
              </a:rPr>
              <a:t> and </a:t>
            </a:r>
            <a:r>
              <a:rPr lang="en-US" dirty="0" err="1" smtClean="0">
                <a:latin typeface="Courier New" panose="02070309020205020404" pitchFamily="49" charset="0"/>
                <a:cs typeface="Courier New" panose="02070309020205020404" pitchFamily="49" charset="0"/>
              </a:rPr>
              <a:t>OverallBankingTester</a:t>
            </a:r>
            <a:r>
              <a:rPr lang="en-US" dirty="0" smtClean="0">
                <a:latin typeface="Calibri" panose="020F0502020204030204" pitchFamily="34" charset="0"/>
              </a:rPr>
              <a:t>. These suites, in turn, call all the test classes: </a:t>
            </a:r>
            <a:r>
              <a:rPr lang="en-US" dirty="0" err="1" smtClean="0">
                <a:latin typeface="Courier New" panose="02070309020205020404" pitchFamily="49" charset="0"/>
                <a:cs typeface="Courier New" panose="02070309020205020404" pitchFamily="49" charset="0"/>
              </a:rPr>
              <a:t>SavingsAccountTest</a:t>
            </a:r>
            <a:r>
              <a:rPr lang="en-US" dirty="0" smtClean="0">
                <a:latin typeface="Calibri" panose="020F0502020204030204" pitchFamily="34" charset="0"/>
              </a:rPr>
              <a:t>, </a:t>
            </a:r>
            <a:r>
              <a:rPr lang="en-US" dirty="0" err="1" smtClean="0">
                <a:latin typeface="Courier New" panose="02070309020205020404" pitchFamily="49" charset="0"/>
                <a:cs typeface="Courier New" panose="02070309020205020404" pitchFamily="49" charset="0"/>
              </a:rPr>
              <a:t>AccountTest</a:t>
            </a:r>
            <a:r>
              <a:rPr lang="en-US" dirty="0" smtClean="0">
                <a:latin typeface="Calibri" panose="020F0502020204030204" pitchFamily="34" charset="0"/>
              </a:rPr>
              <a:t>, </a:t>
            </a:r>
            <a:r>
              <a:rPr lang="en-US" dirty="0" err="1" smtClean="0">
                <a:latin typeface="Courier New" panose="02070309020205020404" pitchFamily="49" charset="0"/>
                <a:cs typeface="Courier New" panose="02070309020205020404" pitchFamily="49" charset="0"/>
              </a:rPr>
              <a:t>IncrementCounterTest</a:t>
            </a:r>
            <a:r>
              <a:rPr lang="en-US" dirty="0" smtClean="0">
                <a:latin typeface="Calibri" panose="020F0502020204030204" pitchFamily="34" charset="0"/>
              </a:rPr>
              <a:t>, and </a:t>
            </a:r>
            <a:r>
              <a:rPr lang="en-US" dirty="0" err="1" smtClean="0">
                <a:latin typeface="Courier New" panose="02070309020205020404" pitchFamily="49" charset="0"/>
                <a:cs typeface="Courier New" panose="02070309020205020404" pitchFamily="49" charset="0"/>
              </a:rPr>
              <a:t>DecrementCounterTest</a:t>
            </a:r>
            <a:r>
              <a:rPr lang="en-US" dirty="0" smtClean="0">
                <a:latin typeface="Calibri" panose="020F0502020204030204" pitchFamily="34" charset="0"/>
              </a:rPr>
              <a:t>. Therefore, a single invocation runs four different tests for four different classes. This is a significant advantage of using test case suites. </a:t>
            </a:r>
            <a:endParaRPr lang="en-IN" dirty="0" smtClean="0">
              <a:latin typeface="Calibri" panose="020F0502020204030204" pitchFamily="34" charset="0"/>
            </a:endParaRPr>
          </a:p>
          <a:p>
            <a:pPr algn="just">
              <a:spcBef>
                <a:spcPct val="0"/>
              </a:spcBef>
              <a:defRPr/>
            </a:pPr>
            <a:endParaRPr lang="en-IN" dirty="0" smtClean="0">
              <a:latin typeface="Calibri" panose="020F0502020204030204" pitchFamily="34" charset="0"/>
            </a:endParaRPr>
          </a:p>
          <a:p>
            <a:pPr>
              <a:spcBef>
                <a:spcPct val="50000"/>
              </a:spcBef>
              <a:buFont typeface="Wingdings" pitchFamily="2" charset="2"/>
              <a:buNone/>
              <a:defRPr/>
            </a:pPr>
            <a:endParaRPr lang="en-US" altLang="en-US" sz="1800" dirty="0" smtClean="0"/>
          </a:p>
          <a:p>
            <a:pPr algn="just">
              <a:spcBef>
                <a:spcPct val="0"/>
              </a:spcBef>
              <a:defRPr/>
            </a:pPr>
            <a:endParaRPr lang="en-IN" dirty="0" smtClean="0">
              <a:latin typeface="Calibri" panose="020F0502020204030204" pitchFamily="34" charset="0"/>
            </a:endParaRPr>
          </a:p>
          <a:p>
            <a:pPr algn="just">
              <a:spcBef>
                <a:spcPct val="0"/>
              </a:spcBef>
              <a:defRPr/>
            </a:pPr>
            <a:endParaRPr lang="en-IN" dirty="0" smtClean="0">
              <a:latin typeface="Calibri" panose="020F0502020204030204" pitchFamily="34" charset="0"/>
            </a:endParaRPr>
          </a:p>
          <a:p>
            <a:pPr algn="just">
              <a:spcBef>
                <a:spcPct val="0"/>
              </a:spcBef>
              <a:defRPr/>
            </a:pPr>
            <a:endParaRPr lang="en-IN"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IN"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US" dirty="0" smtClean="0">
              <a:latin typeface="Calibri" panose="020F0502020204030204" pitchFamily="34" charset="0"/>
            </a:endParaRPr>
          </a:p>
          <a:p>
            <a:pPr algn="just">
              <a:spcBef>
                <a:spcPct val="0"/>
              </a:spcBef>
              <a:defRPr/>
            </a:pPr>
            <a:endParaRPr lang="en-IN"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49) </a:t>
            </a:r>
          </a:p>
          <a:p>
            <a:pPr algn="just">
              <a:spcBef>
                <a:spcPct val="0"/>
              </a:spcBef>
            </a:pPr>
            <a:r>
              <a:rPr lang="en-US" altLang="en-US" sz="1100" dirty="0" smtClean="0">
                <a:latin typeface="Calibri" pitchFamily="34" charset="0"/>
              </a:rPr>
              <a:t> </a:t>
            </a:r>
          </a:p>
          <a:p>
            <a:pPr algn="just">
              <a:spcBef>
                <a:spcPct val="0"/>
              </a:spcBef>
            </a:pPr>
            <a:r>
              <a:rPr lang="en-US" altLang="en-US" sz="1100" dirty="0" smtClean="0">
                <a:latin typeface="Calibri" pitchFamily="34" charset="0"/>
              </a:rPr>
              <a:t>Explain to participants that </a:t>
            </a:r>
            <a:r>
              <a:rPr lang="en-US" altLang="en-US" sz="1100" dirty="0" err="1" smtClean="0">
                <a:latin typeface="Calibri" pitchFamily="34" charset="0"/>
              </a:rPr>
              <a:t>JUnit</a:t>
            </a:r>
            <a:r>
              <a:rPr lang="en-US" altLang="en-US" sz="1100" dirty="0" smtClean="0">
                <a:latin typeface="Calibri" pitchFamily="34" charset="0"/>
              </a:rPr>
              <a:t> organizes test suites or it can be done manually. By organizing test suites, you can keep track of your testing code.</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When you run a test case using text or graphical test runners,  </a:t>
            </a:r>
            <a:r>
              <a:rPr lang="en-US" altLang="en-US" sz="1100" dirty="0" err="1" smtClean="0">
                <a:latin typeface="Calibri" pitchFamily="34" charset="0"/>
              </a:rPr>
              <a:t>JUnit</a:t>
            </a:r>
            <a:r>
              <a:rPr lang="en-US" altLang="en-US" sz="1100" dirty="0" smtClean="0">
                <a:latin typeface="Calibri" pitchFamily="34" charset="0"/>
              </a:rPr>
              <a:t> looks for the public static Test suite ( ) method. If </a:t>
            </a:r>
            <a:r>
              <a:rPr lang="en-US" altLang="en-US" sz="1100" dirty="0" err="1" smtClean="0">
                <a:latin typeface="Calibri" pitchFamily="34" charset="0"/>
              </a:rPr>
              <a:t>JUnit</a:t>
            </a:r>
            <a:r>
              <a:rPr lang="en-US" altLang="en-US" sz="1100" dirty="0" smtClean="0">
                <a:latin typeface="Calibri" pitchFamily="34" charset="0"/>
              </a:rPr>
              <a:t> cannot find this method, it uses reflection to automatically locate all test() methods in the test case, adds these to a suite, and runs these automatically. </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Whenever a test case is created, </a:t>
            </a:r>
            <a:r>
              <a:rPr lang="en-US" altLang="en-US" sz="1100" dirty="0" err="1" smtClean="0">
                <a:latin typeface="Calibri" pitchFamily="34" charset="0"/>
              </a:rPr>
              <a:t>JUnit</a:t>
            </a:r>
            <a:r>
              <a:rPr lang="en-US" altLang="en-US" sz="1100" dirty="0" smtClean="0">
                <a:latin typeface="Calibri" pitchFamily="34" charset="0"/>
              </a:rPr>
              <a:t> automatically adds it to a suite.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how you can manually organize tests into suites. Start by constructing an instance of </a:t>
            </a:r>
            <a:r>
              <a:rPr lang="en-US" altLang="en-US" sz="1100" dirty="0" err="1" smtClean="0">
                <a:latin typeface="Courier New" pitchFamily="49" charset="0"/>
                <a:cs typeface="Courier New" pitchFamily="49" charset="0"/>
              </a:rPr>
              <a:t>junit.framework.TestSuite</a:t>
            </a:r>
            <a:r>
              <a:rPr lang="en-US" altLang="en-US" sz="1100" dirty="0" smtClean="0">
                <a:latin typeface="Calibri" pitchFamily="34" charset="0"/>
              </a:rPr>
              <a:t>. Next, you  pass an object of the test class to the test suite constructor. For example, a class Games contains methods to be added to a suite named </a:t>
            </a:r>
            <a:r>
              <a:rPr lang="en-US" altLang="en-US" sz="1100" dirty="0" err="1" smtClean="0">
                <a:latin typeface="Courier New" pitchFamily="49" charset="0"/>
                <a:cs typeface="Courier New" pitchFamily="49" charset="0"/>
              </a:rPr>
              <a:t>TestGame</a:t>
            </a:r>
            <a:r>
              <a:rPr lang="en-US" altLang="en-US" sz="1100" dirty="0" smtClean="0">
                <a:latin typeface="Calibri" pitchFamily="34" charset="0"/>
              </a:rPr>
              <a:t>. To the constructor of </a:t>
            </a:r>
            <a:r>
              <a:rPr lang="en-US" altLang="en-US" sz="1100" dirty="0" err="1" smtClean="0">
                <a:latin typeface="Courier New" pitchFamily="49" charset="0"/>
                <a:cs typeface="Courier New" pitchFamily="49" charset="0"/>
              </a:rPr>
              <a:t>TestGame</a:t>
            </a:r>
            <a:r>
              <a:rPr lang="en-US" altLang="en-US" sz="1100" dirty="0" smtClean="0">
                <a:latin typeface="Calibri" pitchFamily="34" charset="0"/>
              </a:rPr>
              <a:t>, pass an object of the class Games to add the class Games to the suite </a:t>
            </a:r>
            <a:r>
              <a:rPr lang="en-US" altLang="en-US" sz="1100" dirty="0" err="1" smtClean="0">
                <a:latin typeface="Courier New" pitchFamily="49" charset="0"/>
                <a:cs typeface="Courier New" pitchFamily="49" charset="0"/>
              </a:rPr>
              <a:t>TestGame</a:t>
            </a:r>
            <a:r>
              <a:rPr lang="en-US" altLang="en-US" sz="1100" dirty="0" smtClean="0">
                <a:latin typeface="Calibri" pitchFamily="34" charset="0"/>
              </a:rPr>
              <a:t>. The syntax for the suite() method is shown.</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the syntax for the suite() method tells </a:t>
            </a:r>
            <a:r>
              <a:rPr lang="en-US" altLang="en-US" sz="1100" dirty="0" err="1" smtClean="0">
                <a:latin typeface="Calibri" pitchFamily="34" charset="0"/>
              </a:rPr>
              <a:t>JUnit</a:t>
            </a:r>
            <a:r>
              <a:rPr lang="en-US" altLang="en-US" sz="1100" dirty="0" smtClean="0">
                <a:latin typeface="Calibri" pitchFamily="34" charset="0"/>
              </a:rPr>
              <a:t> to add all the test* methods of the Games class to the suite </a:t>
            </a:r>
            <a:r>
              <a:rPr lang="en-US" altLang="en-US" sz="1100" dirty="0" err="1" smtClean="0">
                <a:latin typeface="Courier New" pitchFamily="49" charset="0"/>
                <a:cs typeface="Courier New" pitchFamily="49" charset="0"/>
              </a:rPr>
              <a:t>TestGame</a:t>
            </a:r>
            <a:r>
              <a:rPr lang="en-US" altLang="en-US" sz="1100" dirty="0" smtClean="0">
                <a:latin typeface="Courier New" pitchFamily="49" charset="0"/>
                <a:cs typeface="Courier New" pitchFamily="49" charset="0"/>
              </a:rPr>
              <a:t> </a:t>
            </a:r>
            <a:r>
              <a:rPr lang="en-US" altLang="en-US" sz="1100" dirty="0" smtClean="0">
                <a:latin typeface="Calibri" pitchFamily="34" charset="0"/>
              </a:rPr>
              <a:t>and run these methods when invoked. You can also specify the order in which the tests are run using the suite() method, as shown in Code Segment 1.33 in the Participant Guide.  </a:t>
            </a:r>
          </a:p>
          <a:p>
            <a:pPr algn="just">
              <a:spcBef>
                <a:spcPct val="0"/>
              </a:spcBef>
            </a:pPr>
            <a:endParaRPr lang="en-US" altLang="en-US" sz="1100" dirty="0" smtClean="0">
              <a:latin typeface="Calibri" pitchFamily="34" charset="0"/>
            </a:endParaRPr>
          </a:p>
          <a:p>
            <a:pPr algn="just">
              <a:spcBef>
                <a:spcPct val="0"/>
              </a:spcBef>
            </a:pPr>
            <a:r>
              <a:rPr lang="en-US" dirty="0" smtClean="0">
                <a:latin typeface="Arial" pitchFamily="34" charset="0"/>
              </a:rPr>
              <a:t>	</a:t>
            </a: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altLang="en-US" dirty="0" smtClean="0">
                <a:latin typeface="Arial" pitchFamily="34" charset="0"/>
              </a:rPr>
              <a:t>Initiate a discussion among the participants. Some of the questions along with the possible discussion points are provided.</a:t>
            </a:r>
          </a:p>
          <a:p>
            <a:pPr>
              <a:defRPr/>
            </a:pPr>
            <a:endParaRPr lang="en-US" altLang="en-US" dirty="0" smtClean="0">
              <a:latin typeface="Arial" pitchFamily="34" charset="0"/>
            </a:endParaRPr>
          </a:p>
          <a:p>
            <a:pPr algn="just">
              <a:spcBef>
                <a:spcPct val="0"/>
              </a:spcBef>
              <a:defRPr/>
            </a:pPr>
            <a:r>
              <a:rPr lang="en-US" altLang="en-US" b="1" dirty="0" smtClean="0">
                <a:latin typeface="Calibri" pitchFamily="34" charset="0"/>
              </a:rPr>
              <a:t>Question 1: </a:t>
            </a:r>
            <a:r>
              <a:rPr lang="en-US" b="1" dirty="0" smtClean="0"/>
              <a:t>Discuss various work-related scenarios, where combining test suites is most beneficial.</a:t>
            </a:r>
          </a:p>
          <a:p>
            <a:pPr>
              <a:defRPr/>
            </a:pPr>
            <a:r>
              <a:rPr lang="en-US" dirty="0" smtClean="0"/>
              <a:t> </a:t>
            </a:r>
          </a:p>
          <a:p>
            <a:pPr>
              <a:defRPr/>
            </a:pPr>
            <a:r>
              <a:rPr lang="en-US" dirty="0" smtClean="0"/>
              <a:t>Divide the class into groups. Ask each group to come up with the best strategy to combine their tests into a suite. Ask each group to identify the best strategy and share it with the other groups. </a:t>
            </a:r>
          </a:p>
          <a:p>
            <a:pPr algn="just">
              <a:spcBef>
                <a:spcPct val="0"/>
              </a:spcBef>
              <a:defRPr/>
            </a:pPr>
            <a:endParaRPr lang="en-US" b="1" dirty="0" smtClean="0"/>
          </a:p>
          <a:p>
            <a:pPr algn="just">
              <a:spcBef>
                <a:spcPct val="0"/>
              </a:spcBef>
              <a:defRPr/>
            </a:pPr>
            <a:r>
              <a:rPr lang="en-US" altLang="en-US" sz="1100" b="1" dirty="0" smtClean="0">
                <a:latin typeface="Calibri" pitchFamily="34" charset="0"/>
              </a:rPr>
              <a:t>Question 2: </a:t>
            </a:r>
            <a:r>
              <a:rPr lang="en-US" b="1" dirty="0" smtClean="0"/>
              <a:t>Discuss key criteria that influence the organizing of test suites.</a:t>
            </a:r>
          </a:p>
          <a:p>
            <a:pPr>
              <a:defRPr/>
            </a:pPr>
            <a:r>
              <a:rPr lang="en-US" dirty="0" smtClean="0"/>
              <a:t>The discussion should revolve around the following points:</a:t>
            </a:r>
          </a:p>
          <a:p>
            <a:pPr marL="171450" indent="-171450">
              <a:buFont typeface="Arial" pitchFamily="34" charset="0"/>
              <a:buChar char="•"/>
              <a:defRPr/>
            </a:pPr>
            <a:r>
              <a:rPr lang="en-US" dirty="0" smtClean="0"/>
              <a:t>Test suites should be maintainable over long periods of time and should be accommodative of workflow changes.</a:t>
            </a:r>
          </a:p>
          <a:p>
            <a:pPr marL="171450" indent="-171450">
              <a:buFont typeface="Arial" pitchFamily="34" charset="0"/>
              <a:buChar char="•"/>
              <a:defRPr/>
            </a:pPr>
            <a:r>
              <a:rPr lang="en-US" dirty="0" smtClean="0"/>
              <a:t>Level of modularity required, depending upon the number of existing test cases that make test automation highly effective.</a:t>
            </a:r>
          </a:p>
          <a:p>
            <a:pPr marL="171450" indent="-171450">
              <a:buFont typeface="Arial" pitchFamily="34" charset="0"/>
              <a:buChar char="•"/>
              <a:defRPr/>
            </a:pPr>
            <a:r>
              <a:rPr lang="en-US" dirty="0" smtClean="0"/>
              <a:t>Using variables and parameters to ensure that different test data are used efficiently for different tests</a:t>
            </a:r>
          </a:p>
          <a:p>
            <a:pPr marL="171450" indent="-171450">
              <a:buFont typeface="Arial" pitchFamily="34" charset="0"/>
              <a:buChar char="•"/>
              <a:defRPr/>
            </a:pPr>
            <a:r>
              <a:rPr lang="en-US" dirty="0" smtClean="0"/>
              <a:t>Importing other test suites into the existing test suites</a:t>
            </a:r>
          </a:p>
          <a:p>
            <a:pPr marL="171450" indent="-171450">
              <a:buFont typeface="Arial" pitchFamily="34" charset="0"/>
              <a:buChar char="•"/>
              <a:defRPr/>
            </a:pPr>
            <a:r>
              <a:rPr lang="en-US" dirty="0" smtClean="0"/>
              <a:t>Organizing test suites on the basis of the knowledge level of test engineers</a:t>
            </a:r>
          </a:p>
          <a:p>
            <a:pPr marL="171450" indent="-171450">
              <a:buFont typeface="Arial" pitchFamily="34" charset="0"/>
              <a:buChar char="•"/>
              <a:defRPr/>
            </a:pPr>
            <a:r>
              <a:rPr lang="en-US" dirty="0" smtClean="0"/>
              <a:t>Placing components at the appropriate levels in any project</a:t>
            </a:r>
            <a:endParaRPr lang="en-US" b="1" dirty="0" smtClean="0"/>
          </a:p>
          <a:p>
            <a:pPr algn="just">
              <a:spcBef>
                <a:spcPct val="0"/>
              </a:spcBef>
              <a:defRPr/>
            </a:pPr>
            <a:endParaRPr lang="en-US" b="1" dirty="0" smtClean="0"/>
          </a:p>
          <a:p>
            <a:pPr algn="just">
              <a:spcBef>
                <a:spcPct val="0"/>
              </a:spcBef>
              <a:defRPr/>
            </a:pPr>
            <a:r>
              <a:rPr lang="en-US" b="1" dirty="0" smtClean="0"/>
              <a:t>Question 3: Discuss the reasons why </a:t>
            </a:r>
            <a:r>
              <a:rPr lang="en-US" b="1" dirty="0" err="1" smtClean="0"/>
              <a:t>JUnit</a:t>
            </a:r>
            <a:r>
              <a:rPr lang="en-US" b="1" dirty="0" smtClean="0"/>
              <a:t> is the most popular and preferred unit testing framework.  </a:t>
            </a:r>
          </a:p>
          <a:p>
            <a:pPr>
              <a:defRPr/>
            </a:pPr>
            <a:r>
              <a:rPr lang="en-US" dirty="0" smtClean="0"/>
              <a:t> </a:t>
            </a:r>
          </a:p>
          <a:p>
            <a:pPr>
              <a:defRPr/>
            </a:pPr>
            <a:r>
              <a:rPr lang="en-US" dirty="0" smtClean="0"/>
              <a:t>This discussion should revolve around the following points:</a:t>
            </a:r>
          </a:p>
          <a:p>
            <a:pPr>
              <a:defRPr/>
            </a:pPr>
            <a:r>
              <a:rPr lang="en-US" dirty="0" smtClean="0"/>
              <a:t> </a:t>
            </a:r>
          </a:p>
          <a:p>
            <a:pPr marL="171450" indent="-171450">
              <a:buFont typeface="Arial" pitchFamily="34" charset="0"/>
              <a:buChar char="•"/>
              <a:defRPr/>
            </a:pPr>
            <a:r>
              <a:rPr lang="en-US" dirty="0" smtClean="0"/>
              <a:t>Allows writing of test cases and also running them automatically whenever required.</a:t>
            </a:r>
          </a:p>
          <a:p>
            <a:pPr marL="171450" indent="-171450">
              <a:buFont typeface="Arial" pitchFamily="34" charset="0"/>
              <a:buChar char="•"/>
              <a:defRPr/>
            </a:pPr>
            <a:r>
              <a:rPr lang="en-US" dirty="0" smtClean="0"/>
              <a:t>Provides test results in report format especially when used with Maven.</a:t>
            </a:r>
          </a:p>
          <a:p>
            <a:pPr marL="171450" indent="-171450">
              <a:buFont typeface="Arial" pitchFamily="34" charset="0"/>
              <a:buChar char="•"/>
              <a:defRPr/>
            </a:pPr>
            <a:r>
              <a:rPr lang="en-US" dirty="0" smtClean="0"/>
              <a:t>Is a unit testing framework for the Java Programming Language.</a:t>
            </a:r>
          </a:p>
          <a:p>
            <a:pPr marL="171450" indent="-171450">
              <a:buFont typeface="Arial" pitchFamily="34" charset="0"/>
              <a:buChar char="•"/>
              <a:defRPr/>
            </a:pPr>
            <a:r>
              <a:rPr lang="en-US" dirty="0" smtClean="0"/>
              <a:t>Integrates well with tools such as Maven, ANT, and Eclipse that provide out-of-the-box support for </a:t>
            </a:r>
            <a:r>
              <a:rPr lang="en-US" dirty="0" err="1" smtClean="0"/>
              <a:t>JUnit</a:t>
            </a:r>
            <a:r>
              <a:rPr lang="en-US" dirty="0" smtClean="0"/>
              <a:t>.</a:t>
            </a:r>
          </a:p>
          <a:p>
            <a:pPr marL="171450" indent="-171450">
              <a:buFont typeface="Arial" pitchFamily="34" charset="0"/>
              <a:buChar char="•"/>
              <a:defRPr/>
            </a:pPr>
            <a:r>
              <a:rPr lang="en-US" dirty="0" smtClean="0"/>
              <a:t>Primarily focuses on Test Driven Development (TDD) aspect than the testing aspect. </a:t>
            </a:r>
          </a:p>
          <a:p>
            <a:pPr marL="171450" indent="-171450">
              <a:buFont typeface="Arial" pitchFamily="34" charset="0"/>
              <a:buChar char="•"/>
              <a:defRPr/>
            </a:pPr>
            <a:r>
              <a:rPr lang="en-US" dirty="0" smtClean="0"/>
              <a:t>Has unique features such as a set of assertions, allowing test setup and teardown, enabling exception testing.</a:t>
            </a:r>
          </a:p>
          <a:p>
            <a:pPr>
              <a:defRPr/>
            </a:pPr>
            <a:r>
              <a:rPr lang="en-US" dirty="0" smtClean="0"/>
              <a:t> </a:t>
            </a:r>
            <a:endParaRPr lang="en-IN"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50) </a:t>
            </a:r>
          </a:p>
          <a:p>
            <a:pPr algn="just">
              <a:spcBef>
                <a:spcPct val="0"/>
              </a:spcBef>
              <a:defRPr/>
            </a:pPr>
            <a:endParaRPr lang="en-US" altLang="en-US" sz="1100" dirty="0" smtClean="0">
              <a:latin typeface="Calibri" pitchFamily="34" charset="0"/>
            </a:endParaRPr>
          </a:p>
          <a:p>
            <a:pPr algn="just">
              <a:spcBef>
                <a:spcPct val="0"/>
              </a:spcBef>
              <a:defRPr/>
            </a:pPr>
            <a:r>
              <a:rPr lang="en-US" sz="1100" dirty="0" smtClean="0">
                <a:latin typeface="Calibri" panose="020F0502020204030204" pitchFamily="34" charset="0"/>
              </a:rPr>
              <a:t>Until this point in the lesson, you created Java classes, their test case classes, and a test suite to hold the tests.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Next, explain executing </a:t>
            </a:r>
            <a:r>
              <a:rPr lang="en-US" sz="1100" dirty="0" smtClean="0">
                <a:latin typeface="Calibri" panose="020F0502020204030204" pitchFamily="34" charset="0"/>
              </a:rPr>
              <a:t>the test suite </a:t>
            </a:r>
            <a:r>
              <a:rPr lang="en-US" altLang="en-US" sz="1100" dirty="0" smtClean="0">
                <a:latin typeface="Calibri" pitchFamily="34" charset="0"/>
              </a:rPr>
              <a:t>and showing results. </a:t>
            </a:r>
            <a:r>
              <a:rPr lang="en-US" sz="1100" dirty="0" smtClean="0">
                <a:latin typeface="Calibri" panose="020F0502020204030204" pitchFamily="34" charset="0"/>
              </a:rPr>
              <a:t>The test results indicate whether the code logic works as defined in the project design and scope. If the tests fail, you need to change or replace the code so that the project meets the requirement.  </a:t>
            </a:r>
            <a:endParaRPr lang="en-IN"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defRPr/>
            </a:pPr>
            <a:r>
              <a:rPr lang="en-US" sz="1100" dirty="0" smtClean="0">
                <a:latin typeface="Calibri" panose="020F0502020204030204" pitchFamily="34" charset="0"/>
              </a:rPr>
              <a:t>To execute the test suite:</a:t>
            </a:r>
            <a:endParaRPr lang="en-IN" sz="1100" dirty="0" smtClean="0">
              <a:latin typeface="Calibri" panose="020F0502020204030204" pitchFamily="34" charset="0"/>
            </a:endParaRPr>
          </a:p>
          <a:p>
            <a:pPr>
              <a:defRPr/>
            </a:pPr>
            <a:r>
              <a:rPr lang="en-US" sz="1100" dirty="0" smtClean="0">
                <a:latin typeface="Calibri" panose="020F0502020204030204" pitchFamily="34" charset="0"/>
              </a:rPr>
              <a:t> </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Create a test runner class.</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Compile all Java classes using </a:t>
            </a:r>
            <a:r>
              <a:rPr lang="en-US" sz="1100" dirty="0" err="1" smtClean="0">
                <a:latin typeface="Calibri" panose="020F0502020204030204" pitchFamily="34" charset="0"/>
              </a:rPr>
              <a:t>javac</a:t>
            </a:r>
            <a:r>
              <a:rPr lang="en-US" sz="1100" dirty="0" smtClean="0">
                <a:latin typeface="Calibri" panose="020F0502020204030204" pitchFamily="34" charset="0"/>
              </a:rPr>
              <a:t>.</a:t>
            </a:r>
            <a:endParaRPr lang="en-IN" sz="1100" dirty="0" smtClean="0">
              <a:latin typeface="Calibri" panose="020F0502020204030204" pitchFamily="34" charset="0"/>
            </a:endParaRPr>
          </a:p>
          <a:p>
            <a:pPr marL="228600" indent="-228600">
              <a:buFont typeface="+mj-lt"/>
              <a:buAutoNum type="arabicPeriod"/>
              <a:defRPr/>
            </a:pPr>
            <a:r>
              <a:rPr lang="en-US" sz="1100" dirty="0" smtClean="0">
                <a:latin typeface="Calibri" panose="020F0502020204030204" pitchFamily="34" charset="0"/>
              </a:rPr>
              <a:t>Run the test runner, which, in turn, runs all test cases in the class.</a:t>
            </a:r>
          </a:p>
          <a:p>
            <a:pPr>
              <a:defRPr/>
            </a:pPr>
            <a:endParaRPr lang="en-IN" sz="1100" dirty="0" smtClean="0">
              <a:latin typeface="Calibri" panose="020F0502020204030204" pitchFamily="34" charset="0"/>
            </a:endParaRPr>
          </a:p>
          <a:p>
            <a:pPr>
              <a:defRPr/>
            </a:pPr>
            <a:r>
              <a:rPr lang="en-US" sz="1100" dirty="0" smtClean="0">
                <a:latin typeface="Calibri" panose="020F0502020204030204" pitchFamily="34" charset="0"/>
              </a:rPr>
              <a:t>Test runners are command line–based tools in Java programming language that run the invoked test methods. You can use these tools to start, stop, and repeat tests. You can also use them to retrieve test status or specify the number of times a test should be run. </a:t>
            </a:r>
          </a:p>
          <a:p>
            <a:pPr>
              <a:defRPr/>
            </a:pPr>
            <a:endParaRPr lang="en-US" sz="1100" dirty="0" smtClean="0">
              <a:latin typeface="Calibri" panose="020F0502020204030204" pitchFamily="34" charset="0"/>
            </a:endParaRPr>
          </a:p>
          <a:p>
            <a:pPr>
              <a:defRPr/>
            </a:pPr>
            <a:endParaRPr lang="en-US"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50) </a:t>
            </a:r>
          </a:p>
          <a:p>
            <a:pPr algn="just">
              <a:spcBef>
                <a:spcPct val="0"/>
              </a:spcBef>
            </a:pPr>
            <a:endParaRPr lang="en-US" altLang="en-US" sz="1100" dirty="0" smtClean="0">
              <a:latin typeface="Calibri" pitchFamily="34" charset="0"/>
            </a:endParaRPr>
          </a:p>
          <a:p>
            <a:r>
              <a:rPr lang="en-US" altLang="en-US" sz="1100" dirty="0" smtClean="0">
                <a:latin typeface="Calibri" pitchFamily="34" charset="0"/>
              </a:rPr>
              <a:t>Discuss the example of creating a test runner named </a:t>
            </a:r>
            <a:r>
              <a:rPr lang="en-US" altLang="en-US" sz="1100" dirty="0" smtClean="0">
                <a:latin typeface="Courier New" pitchFamily="49" charset="0"/>
                <a:cs typeface="Courier New" pitchFamily="49" charset="0"/>
              </a:rPr>
              <a:t>BankTestRunner.java</a:t>
            </a:r>
            <a:r>
              <a:rPr lang="en-US" altLang="en-US" sz="1100" dirty="0" smtClean="0">
                <a:latin typeface="Calibri" pitchFamily="34" charset="0"/>
              </a:rPr>
              <a:t> in C:\ &gt; JUNIT_WORKSPACE. </a:t>
            </a:r>
          </a:p>
          <a:p>
            <a:r>
              <a:rPr lang="en-US" altLang="en-US" sz="1100" dirty="0" smtClean="0">
                <a:latin typeface="Calibri" pitchFamily="34" charset="0"/>
              </a:rPr>
              <a:t>This test runner will execute the two suites </a:t>
            </a:r>
            <a:r>
              <a:rPr lang="en-US" altLang="en-US" sz="1100" dirty="0" err="1" smtClean="0">
                <a:latin typeface="Courier New" pitchFamily="49" charset="0"/>
                <a:cs typeface="Courier New" pitchFamily="49" charset="0"/>
              </a:rPr>
              <a:t>OverallBankingTester</a:t>
            </a:r>
            <a:r>
              <a:rPr lang="en-US" altLang="en-US" sz="1100" dirty="0" smtClean="0">
                <a:latin typeface="Courier New" pitchFamily="49" charset="0"/>
                <a:cs typeface="Courier New" pitchFamily="49" charset="0"/>
              </a:rPr>
              <a:t> </a:t>
            </a:r>
            <a:r>
              <a:rPr lang="en-US" altLang="en-US" sz="1100" dirty="0" smtClean="0">
                <a:latin typeface="Calibri" pitchFamily="34" charset="0"/>
              </a:rPr>
              <a:t>and </a:t>
            </a:r>
            <a:r>
              <a:rPr lang="en-US" altLang="en-US" sz="1100" dirty="0" err="1" smtClean="0">
                <a:latin typeface="Courier New" pitchFamily="49" charset="0"/>
                <a:cs typeface="Courier New" pitchFamily="49" charset="0"/>
              </a:rPr>
              <a:t>OverAllCounterTester</a:t>
            </a:r>
            <a:r>
              <a:rPr lang="en-US" altLang="en-US" sz="1100" dirty="0" smtClean="0">
                <a:latin typeface="Calibri" pitchFamily="34" charset="0"/>
              </a:rPr>
              <a:t>, which are part of the master test suite, called </a:t>
            </a:r>
            <a:r>
              <a:rPr lang="en-US" altLang="en-US" sz="1100" dirty="0" err="1" smtClean="0">
                <a:latin typeface="Courier New" pitchFamily="49" charset="0"/>
                <a:cs typeface="Courier New" pitchFamily="49" charset="0"/>
              </a:rPr>
              <a:t>OverallCombiningSuites</a:t>
            </a:r>
            <a:r>
              <a:rPr lang="en-US" altLang="en-US" sz="1100" dirty="0" smtClean="0">
                <a:latin typeface="Courier New" pitchFamily="49" charset="0"/>
                <a:cs typeface="Courier New" pitchFamily="49" charset="0"/>
              </a:rPr>
              <a:t> </a:t>
            </a:r>
            <a:r>
              <a:rPr lang="en-US" altLang="en-US" sz="1100" dirty="0" smtClean="0">
                <a:latin typeface="Calibri" pitchFamily="34" charset="0"/>
              </a:rPr>
              <a:t>created earlier in this lesson. </a:t>
            </a:r>
          </a:p>
          <a:p>
            <a:r>
              <a:rPr lang="en-US" altLang="en-US" sz="1100" dirty="0" smtClean="0">
                <a:latin typeface="Calibri" pitchFamily="34" charset="0"/>
              </a:rPr>
              <a:t>Code Segment 1.34 in the Participant Guide shows how to create the test runner.</a:t>
            </a:r>
          </a:p>
          <a:p>
            <a:endParaRPr lang="en-US" altLang="en-US" sz="1100" dirty="0" smtClean="0">
              <a:latin typeface="Calibri" pitchFamily="34" charset="0"/>
            </a:endParaRPr>
          </a:p>
          <a:p>
            <a:r>
              <a:rPr lang="en-US" altLang="en-US" sz="1100" dirty="0" smtClean="0">
                <a:latin typeface="Calibri" pitchFamily="34" charset="0"/>
              </a:rPr>
              <a:t>After execution, this test suite will give the result. </a:t>
            </a:r>
            <a:endParaRPr lang="en-IN" altLang="en-US" sz="1100" dirty="0" smtClean="0">
              <a:latin typeface="Calibri"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50) </a:t>
            </a:r>
          </a:p>
          <a:p>
            <a:pPr algn="just">
              <a:spcBef>
                <a:spcPct val="0"/>
              </a:spcBef>
            </a:pPr>
            <a:endParaRPr lang="en-US" altLang="en-US" sz="1100" dirty="0" smtClean="0">
              <a:latin typeface="Calibri" pitchFamily="34" charset="0"/>
            </a:endParaRPr>
          </a:p>
          <a:p>
            <a:r>
              <a:rPr lang="en-US" altLang="en-US" dirty="0" smtClean="0">
                <a:latin typeface="Arial" pitchFamily="34" charset="0"/>
              </a:rPr>
              <a:t>The result given by the test suite is displayed on the screen. </a:t>
            </a:r>
          </a:p>
          <a:p>
            <a:endParaRPr lang="en-US" altLang="en-US" dirty="0" smtClean="0">
              <a:latin typeface="Arial" pitchFamily="34" charset="0"/>
            </a:endParaRPr>
          </a:p>
          <a:p>
            <a:r>
              <a:rPr lang="en-US" altLang="en-US" dirty="0" smtClean="0">
                <a:latin typeface="Arial" pitchFamily="34" charset="0"/>
              </a:rPr>
              <a:t>Compared to this custom runner, if you were to execute OverallCombiningSuites.java in Eclipse (using Run as </a:t>
            </a:r>
            <a:r>
              <a:rPr lang="en-US" altLang="en-US" dirty="0" err="1" smtClean="0">
                <a:latin typeface="Arial" pitchFamily="34" charset="0"/>
              </a:rPr>
              <a:t>JUnit</a:t>
            </a:r>
            <a:r>
              <a:rPr lang="en-US" altLang="en-US" dirty="0" smtClean="0">
                <a:latin typeface="Arial" pitchFamily="34" charset="0"/>
              </a:rPr>
              <a:t>), you would obtain the output, as shown in Figure 1.13 in the Participant Guide. </a:t>
            </a:r>
            <a:endParaRPr lang="en-IN" altLang="en-US" dirty="0" smtClean="0">
              <a:latin typeface="Arial" pitchFamily="34" charset="0"/>
            </a:endParaRPr>
          </a:p>
          <a:p>
            <a:endParaRPr lang="en-IN" altLang="en-US" dirty="0" smtClean="0">
              <a:latin typeface="Arial"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3" tIns="48327" rIns="96653" bIns="48327"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1520FEE-6F0D-42A4-9970-C61ACA43A9AE}" type="slidenum">
              <a:rPr lang="en-US" altLang="en-US" sz="1200"/>
              <a:pPr algn="r" eaLnBrk="1" hangingPunct="1"/>
              <a:t>6</a:t>
            </a:fld>
            <a:endParaRPr lang="en-US" altLang="en-US" sz="120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i="0" dirty="0" smtClean="0">
                <a:latin typeface="Calibri" pitchFamily="34" charset="0"/>
              </a:rPr>
              <a:t>State the lesson objectives. </a:t>
            </a:r>
            <a:endParaRPr lang="en-IN" altLang="en-US" sz="1100" i="0" dirty="0" smtClean="0">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51) </a:t>
            </a:r>
          </a:p>
          <a:p>
            <a:pPr algn="just">
              <a:spcBef>
                <a:spcPct val="0"/>
              </a:spcBef>
            </a:pPr>
            <a:endParaRPr lang="en-US" altLang="en-US" sz="1100" dirty="0" smtClean="0">
              <a:latin typeface="Calibri" pitchFamily="34" charset="0"/>
            </a:endParaRPr>
          </a:p>
          <a:p>
            <a:r>
              <a:rPr lang="en-US" altLang="en-US" dirty="0" smtClean="0">
                <a:latin typeface="Arial" pitchFamily="34" charset="0"/>
              </a:rPr>
              <a:t>Discuss custom test runners. You can create custom test runners when </a:t>
            </a:r>
            <a:r>
              <a:rPr lang="en-US" altLang="en-US" dirty="0" err="1" smtClean="0">
                <a:latin typeface="Arial" pitchFamily="34" charset="0"/>
              </a:rPr>
              <a:t>JUnit</a:t>
            </a:r>
            <a:r>
              <a:rPr lang="en-US" altLang="en-US" dirty="0" smtClean="0">
                <a:latin typeface="Arial" pitchFamily="34" charset="0"/>
              </a:rPr>
              <a:t> does not have the test runners you need for your project environment. To write custom test runners, </a:t>
            </a:r>
            <a:r>
              <a:rPr lang="en-US" altLang="en-US" dirty="0" err="1" smtClean="0">
                <a:latin typeface="Arial" pitchFamily="34" charset="0"/>
              </a:rPr>
              <a:t>JUnit</a:t>
            </a:r>
            <a:r>
              <a:rPr lang="en-US" altLang="en-US" dirty="0" smtClean="0">
                <a:latin typeface="Arial" pitchFamily="34" charset="0"/>
              </a:rPr>
              <a:t> 4 provides the </a:t>
            </a:r>
            <a:r>
              <a:rPr lang="en-US" altLang="en-US" dirty="0" err="1" smtClean="0">
                <a:latin typeface="Arial" pitchFamily="34" charset="0"/>
              </a:rPr>
              <a:t>JUnit</a:t>
            </a:r>
            <a:r>
              <a:rPr lang="en-US" altLang="en-US" dirty="0" smtClean="0">
                <a:latin typeface="Arial" pitchFamily="34" charset="0"/>
              </a:rPr>
              <a:t> internal class </a:t>
            </a:r>
            <a:r>
              <a:rPr lang="en-US" altLang="en-US" dirty="0" smtClean="0">
                <a:latin typeface="Courier New" pitchFamily="49" charset="0"/>
                <a:cs typeface="Courier New" pitchFamily="49" charset="0"/>
              </a:rPr>
              <a:t>BlockJunit4ClassRunner</a:t>
            </a:r>
            <a:r>
              <a:rPr lang="en-US" altLang="en-US" dirty="0" smtClean="0">
                <a:latin typeface="Arial" pitchFamily="34" charset="0"/>
              </a:rPr>
              <a:t>. You can annotate a test with </a:t>
            </a:r>
            <a:r>
              <a:rPr lang="en-US" altLang="en-US" dirty="0" smtClean="0">
                <a:latin typeface="Courier New" pitchFamily="49" charset="0"/>
                <a:cs typeface="Courier New" pitchFamily="49" charset="0"/>
              </a:rPr>
              <a:t>@</a:t>
            </a:r>
            <a:r>
              <a:rPr lang="en-US" altLang="en-US" dirty="0" err="1" smtClean="0">
                <a:latin typeface="Courier New" pitchFamily="49" charset="0"/>
                <a:cs typeface="Courier New" pitchFamily="49" charset="0"/>
              </a:rPr>
              <a:t>RunWith</a:t>
            </a:r>
            <a:r>
              <a:rPr lang="en-US" altLang="en-US" dirty="0" smtClean="0">
                <a:latin typeface="Courier New" pitchFamily="49" charset="0"/>
                <a:cs typeface="Courier New" pitchFamily="49" charset="0"/>
              </a:rPr>
              <a:t> </a:t>
            </a:r>
            <a:r>
              <a:rPr lang="en-US" altLang="en-US" dirty="0" smtClean="0">
                <a:latin typeface="Arial" pitchFamily="34" charset="0"/>
              </a:rPr>
              <a:t>and pass the test runner as an argument. Running a test suite is quite flexible and allows new operations to be potentially inserted at any point. </a:t>
            </a:r>
            <a:endParaRPr lang="en-IN" altLang="en-US" dirty="0" smtClean="0">
              <a:latin typeface="Arial" pitchFamily="34" charset="0"/>
            </a:endParaRPr>
          </a:p>
          <a:p>
            <a:r>
              <a:rPr lang="en-US" altLang="en-US" dirty="0" smtClean="0">
                <a:latin typeface="Arial" pitchFamily="34" charset="0"/>
              </a:rPr>
              <a:t> </a:t>
            </a:r>
            <a:endParaRPr lang="en-IN" altLang="en-US" dirty="0" smtClean="0">
              <a:latin typeface="Arial" pitchFamily="34" charset="0"/>
            </a:endParaRPr>
          </a:p>
          <a:p>
            <a:r>
              <a:rPr lang="en-US" altLang="en-US" dirty="0" smtClean="0">
                <a:latin typeface="Arial" pitchFamily="34" charset="0"/>
              </a:rPr>
              <a:t>Consider an example of two simple test classes </a:t>
            </a:r>
            <a:r>
              <a:rPr lang="en-US" altLang="en-US" dirty="0" err="1" smtClean="0">
                <a:latin typeface="Courier New" pitchFamily="49" charset="0"/>
                <a:cs typeface="Courier New" pitchFamily="49" charset="0"/>
              </a:rPr>
              <a:t>TestA</a:t>
            </a:r>
            <a:r>
              <a:rPr lang="en-US" altLang="en-US" dirty="0" smtClean="0">
                <a:latin typeface="Courier New" pitchFamily="49" charset="0"/>
                <a:cs typeface="Courier New" pitchFamily="49" charset="0"/>
              </a:rPr>
              <a:t> </a:t>
            </a:r>
            <a:r>
              <a:rPr lang="en-US" altLang="en-US" dirty="0" smtClean="0">
                <a:latin typeface="Arial" pitchFamily="34" charset="0"/>
              </a:rPr>
              <a:t>and </a:t>
            </a:r>
            <a:r>
              <a:rPr lang="en-US" altLang="en-US" dirty="0" err="1" smtClean="0">
                <a:latin typeface="Courier New" pitchFamily="49" charset="0"/>
                <a:cs typeface="Courier New" pitchFamily="49" charset="0"/>
              </a:rPr>
              <a:t>TestB</a:t>
            </a:r>
            <a:r>
              <a:rPr lang="en-US" altLang="en-US" dirty="0" smtClean="0">
                <a:latin typeface="Arial" pitchFamily="34" charset="0"/>
              </a:rPr>
              <a:t>. Suppose you create a suite </a:t>
            </a:r>
            <a:r>
              <a:rPr lang="en-US" altLang="en-US" dirty="0" err="1" smtClean="0">
                <a:latin typeface="Courier New" pitchFamily="49" charset="0"/>
                <a:cs typeface="Courier New" pitchFamily="49" charset="0"/>
              </a:rPr>
              <a:t>TestForUS</a:t>
            </a:r>
            <a:r>
              <a:rPr lang="en-US" altLang="en-US" dirty="0" smtClean="0">
                <a:latin typeface="Arial" pitchFamily="34" charset="0"/>
              </a:rPr>
              <a:t> for these classes with a test class</a:t>
            </a:r>
            <a:r>
              <a:rPr lang="en-US" altLang="en-US" dirty="0" smtClean="0">
                <a:latin typeface="Courier New" pitchFamily="49" charset="0"/>
                <a:cs typeface="Courier New" pitchFamily="49" charset="0"/>
              </a:rPr>
              <a:t> </a:t>
            </a:r>
            <a:r>
              <a:rPr lang="en-US" altLang="en-US" dirty="0" err="1" smtClean="0">
                <a:latin typeface="Courier New" pitchFamily="49" charset="0"/>
                <a:cs typeface="Courier New" pitchFamily="49" charset="0"/>
              </a:rPr>
              <a:t>Runtest</a:t>
            </a:r>
            <a:r>
              <a:rPr lang="en-US" altLang="en-US" dirty="0" smtClean="0">
                <a:latin typeface="Arial" pitchFamily="34" charset="0"/>
              </a:rPr>
              <a:t>, as shown in Code Segment 1.35 in the Participant Guide.</a:t>
            </a:r>
          </a:p>
          <a:p>
            <a:endParaRPr lang="en-US" altLang="en-US" dirty="0" smtClean="0">
              <a:latin typeface="Arial" pitchFamily="34" charset="0"/>
            </a:endParaRPr>
          </a:p>
          <a:p>
            <a:r>
              <a:rPr lang="en-US" altLang="en-US" dirty="0" err="1" smtClean="0">
                <a:latin typeface="Courier New" pitchFamily="49" charset="0"/>
                <a:cs typeface="Courier New" pitchFamily="49" charset="0"/>
              </a:rPr>
              <a:t>TestForUS</a:t>
            </a:r>
            <a:r>
              <a:rPr lang="en-US" altLang="en-US" dirty="0" smtClean="0">
                <a:latin typeface="Courier New" pitchFamily="49" charset="0"/>
                <a:cs typeface="Courier New" pitchFamily="49" charset="0"/>
              </a:rPr>
              <a:t> </a:t>
            </a:r>
            <a:r>
              <a:rPr lang="en-US" altLang="en-US" dirty="0" smtClean="0">
                <a:latin typeface="Arial" pitchFamily="34" charset="0"/>
              </a:rPr>
              <a:t>will run the </a:t>
            </a:r>
            <a:r>
              <a:rPr lang="en-US" altLang="en-US" dirty="0" err="1" smtClean="0">
                <a:latin typeface="Courier New" pitchFamily="49" charset="0"/>
                <a:cs typeface="Courier New" pitchFamily="49" charset="0"/>
              </a:rPr>
              <a:t>TestA</a:t>
            </a:r>
            <a:r>
              <a:rPr lang="en-US" altLang="en-US" dirty="0" smtClean="0">
                <a:latin typeface="Courier New" pitchFamily="49" charset="0"/>
                <a:cs typeface="Courier New" pitchFamily="49" charset="0"/>
              </a:rPr>
              <a:t> </a:t>
            </a:r>
            <a:r>
              <a:rPr lang="en-US" altLang="en-US" dirty="0" smtClean="0">
                <a:latin typeface="Arial" pitchFamily="34" charset="0"/>
              </a:rPr>
              <a:t>and </a:t>
            </a:r>
            <a:r>
              <a:rPr lang="en-US" altLang="en-US" dirty="0" err="1" smtClean="0">
                <a:latin typeface="Courier New" pitchFamily="49" charset="0"/>
                <a:cs typeface="Courier New" pitchFamily="49" charset="0"/>
              </a:rPr>
              <a:t>TestB</a:t>
            </a:r>
            <a:r>
              <a:rPr lang="en-US" altLang="en-US" dirty="0" smtClean="0">
                <a:latin typeface="Arial" pitchFamily="34" charset="0"/>
              </a:rPr>
              <a:t> classes. To compile and test this suite, you can write a custom test runner programmatically, as shown in Code Segment 1.36 in the Participant Guide.</a:t>
            </a:r>
          </a:p>
          <a:p>
            <a:endParaRPr lang="en-US" altLang="en-US" dirty="0" smtClean="0">
              <a:latin typeface="Arial" pitchFamily="34" charset="0"/>
            </a:endParaRPr>
          </a:p>
          <a:p>
            <a:r>
              <a:rPr lang="en-US" altLang="en-US" dirty="0" smtClean="0">
                <a:latin typeface="Arial" pitchFamily="34" charset="0"/>
              </a:rPr>
              <a:t>Explain the benefits of custom runners. A key benefit is that they are easy to write and are useful for fixing specific problems during any part of the code development process. As a result, you can fix bugs and insert new methods into the source code without changing or examining the entire code. </a:t>
            </a:r>
            <a:endParaRPr lang="en-IN" altLang="en-US" dirty="0" smtClean="0">
              <a:latin typeface="Arial" pitchFamily="34" charset="0"/>
            </a:endParaRPr>
          </a:p>
          <a:p>
            <a:r>
              <a:rPr lang="en-US" altLang="en-US" dirty="0" smtClean="0">
                <a:latin typeface="Arial" pitchFamily="34" charset="0"/>
              </a:rPr>
              <a:t> </a:t>
            </a:r>
            <a:endParaRPr lang="en-IN" altLang="en-US" dirty="0" smtClean="0">
              <a:latin typeface="Arial" pitchFamily="34" charset="0"/>
            </a:endParaRPr>
          </a:p>
          <a:p>
            <a:endParaRPr lang="en-IN" altLang="en-US" dirty="0" smtClean="0">
              <a:latin typeface="Arial" pitchFamily="34" charset="0"/>
            </a:endParaRPr>
          </a:p>
          <a:p>
            <a:endParaRPr lang="en-IN" altLang="en-US" dirty="0" smtClean="0">
              <a:latin typeface="Arial" pitchFamily="34" charset="0"/>
            </a:endParaRPr>
          </a:p>
          <a:p>
            <a:pPr algn="just">
              <a:spcBef>
                <a:spcPct val="0"/>
              </a:spcBef>
            </a:pPr>
            <a:endParaRPr lang="en-US" altLang="en-US" sz="1100" dirty="0" smtClean="0">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altLang="en-US" dirty="0" smtClean="0">
                <a:latin typeface="Arial" pitchFamily="34" charset="0"/>
              </a:rPr>
              <a:t>Initiate a discussion among the participants. Some of the questions along with the possible discussion points are provided.</a:t>
            </a:r>
          </a:p>
          <a:p>
            <a:pPr>
              <a:defRPr/>
            </a:pPr>
            <a:endParaRPr lang="en-US" altLang="en-US" dirty="0" smtClean="0">
              <a:latin typeface="Arial" pitchFamily="34" charset="0"/>
            </a:endParaRPr>
          </a:p>
          <a:p>
            <a:pPr algn="just">
              <a:spcBef>
                <a:spcPct val="0"/>
              </a:spcBef>
              <a:defRPr/>
            </a:pPr>
            <a:r>
              <a:rPr lang="en-US" b="1" dirty="0" smtClean="0"/>
              <a:t>Question: Discuss the reasons why </a:t>
            </a:r>
            <a:r>
              <a:rPr lang="en-US" b="1" dirty="0" err="1" smtClean="0"/>
              <a:t>JUnit</a:t>
            </a:r>
            <a:r>
              <a:rPr lang="en-US" b="1" dirty="0" smtClean="0"/>
              <a:t> is the most popular and preferred unit testing framework.  </a:t>
            </a:r>
          </a:p>
          <a:p>
            <a:pPr>
              <a:defRPr/>
            </a:pPr>
            <a:r>
              <a:rPr lang="en-US" dirty="0" smtClean="0"/>
              <a:t> </a:t>
            </a:r>
          </a:p>
          <a:p>
            <a:pPr>
              <a:defRPr/>
            </a:pPr>
            <a:r>
              <a:rPr lang="en-US" dirty="0" smtClean="0"/>
              <a:t>This discussion should revolve around the following points:</a:t>
            </a:r>
          </a:p>
          <a:p>
            <a:pPr>
              <a:defRPr/>
            </a:pPr>
            <a:r>
              <a:rPr lang="en-US" dirty="0" smtClean="0"/>
              <a:t> </a:t>
            </a:r>
          </a:p>
          <a:p>
            <a:pPr marL="171450" indent="-171450">
              <a:buFont typeface="Arial" pitchFamily="34" charset="0"/>
              <a:buChar char="•"/>
              <a:defRPr/>
            </a:pPr>
            <a:r>
              <a:rPr lang="en-US" dirty="0" smtClean="0"/>
              <a:t>Allows writing of test cases and also running them automatically whenever required.</a:t>
            </a:r>
          </a:p>
          <a:p>
            <a:pPr marL="171450" indent="-171450">
              <a:buFont typeface="Arial" pitchFamily="34" charset="0"/>
              <a:buChar char="•"/>
              <a:defRPr/>
            </a:pPr>
            <a:r>
              <a:rPr lang="en-US" dirty="0" smtClean="0"/>
              <a:t>Provides test results in report format especially when used with Maven.</a:t>
            </a:r>
          </a:p>
          <a:p>
            <a:pPr marL="171450" indent="-171450">
              <a:buFont typeface="Arial" pitchFamily="34" charset="0"/>
              <a:buChar char="•"/>
              <a:defRPr/>
            </a:pPr>
            <a:r>
              <a:rPr lang="en-US" dirty="0" smtClean="0"/>
              <a:t>Is a unit testing framework for the Java Programming Language.</a:t>
            </a:r>
          </a:p>
          <a:p>
            <a:pPr marL="171450" indent="-171450">
              <a:buFont typeface="Arial" pitchFamily="34" charset="0"/>
              <a:buChar char="•"/>
              <a:defRPr/>
            </a:pPr>
            <a:r>
              <a:rPr lang="en-US" dirty="0" smtClean="0"/>
              <a:t>Integrates well with tools such as Maven, ANT, and Eclipse that provide out-of-the-box support for </a:t>
            </a:r>
            <a:r>
              <a:rPr lang="en-US" dirty="0" err="1" smtClean="0"/>
              <a:t>JUnit</a:t>
            </a:r>
            <a:r>
              <a:rPr lang="en-US" dirty="0" smtClean="0"/>
              <a:t>.</a:t>
            </a:r>
          </a:p>
          <a:p>
            <a:pPr marL="171450" indent="-171450">
              <a:buFont typeface="Arial" pitchFamily="34" charset="0"/>
              <a:buChar char="•"/>
              <a:defRPr/>
            </a:pPr>
            <a:r>
              <a:rPr lang="en-US" dirty="0" smtClean="0"/>
              <a:t>Primarily focuses on Test Driven Development (TDD) aspect than the testing aspect. </a:t>
            </a:r>
          </a:p>
          <a:p>
            <a:pPr marL="171450" indent="-171450">
              <a:buFont typeface="Arial" pitchFamily="34" charset="0"/>
              <a:buChar char="•"/>
              <a:defRPr/>
            </a:pPr>
            <a:r>
              <a:rPr lang="en-US" dirty="0" smtClean="0"/>
              <a:t>Has unique features such as a set of assertions, allowing test setup and teardown, enabling exception testing.</a:t>
            </a:r>
          </a:p>
          <a:p>
            <a:pPr>
              <a:defRPr/>
            </a:pPr>
            <a:r>
              <a:rPr lang="en-US" dirty="0" smtClean="0"/>
              <a:t> </a:t>
            </a:r>
            <a:endParaRPr lang="en-IN"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ln/>
          <a:extLst/>
        </p:spPr>
        <p:txBody>
          <a:bodyPr/>
          <a:lstStyle/>
          <a:p>
            <a:pPr>
              <a:defRPr/>
            </a:pPr>
            <a:r>
              <a:rPr lang="en-US" dirty="0" smtClean="0"/>
              <a:t>Refer to the Lab Guide. </a:t>
            </a:r>
          </a:p>
          <a:p>
            <a:pPr>
              <a:defRPr/>
            </a:pPr>
            <a:r>
              <a:rPr lang="en-US" b="1" dirty="0" smtClean="0"/>
              <a:t>Lab 1.2: Exploring </a:t>
            </a:r>
            <a:r>
              <a:rPr lang="en-US" b="1" dirty="0" err="1" smtClean="0"/>
              <a:t>JUnit</a:t>
            </a:r>
            <a:endParaRPr lang="en-US" b="1" dirty="0" smtClean="0"/>
          </a:p>
          <a:p>
            <a:pPr>
              <a:defRPr/>
            </a:pPr>
            <a:r>
              <a:rPr lang="en-US" dirty="0" smtClean="0"/>
              <a:t>The project files are part of the archive </a:t>
            </a:r>
            <a:r>
              <a:rPr lang="en-US" dirty="0" err="1" smtClean="0"/>
              <a:t>JUnit_Lab_Module</a:t>
            </a:r>
            <a:r>
              <a:rPr lang="en-US" dirty="0" smtClean="0"/>
              <a:t> 1.zip. </a:t>
            </a:r>
          </a:p>
          <a:p>
            <a:pPr marL="268288" eaLnBrk="1" hangingPunct="1">
              <a:spcBef>
                <a:spcPct val="50000"/>
              </a:spcBef>
              <a:defRPr/>
            </a:pPr>
            <a:endParaRPr lang="en-US" altLang="en-US" dirty="0" smtClean="0">
              <a:latin typeface="Arial" pitchFamily="34" charset="0"/>
            </a:endParaRPr>
          </a:p>
          <a:p>
            <a:pPr marL="268288" eaLnBrk="1" hangingPunct="1">
              <a:spcBef>
                <a:spcPct val="50000"/>
              </a:spcBef>
              <a:defRPr/>
            </a:pPr>
            <a:r>
              <a:rPr lang="en-IN" altLang="en-US" b="1" dirty="0" smtClean="0"/>
              <a:t>Problem Statement </a:t>
            </a:r>
          </a:p>
          <a:p>
            <a:r>
              <a:rPr lang="en-US" sz="1200" kern="1200" dirty="0" smtClean="0">
                <a:solidFill>
                  <a:schemeClr val="tx1"/>
                </a:solidFill>
                <a:effectLst/>
                <a:latin typeface="Arial" charset="0"/>
                <a:ea typeface="+mn-ea"/>
                <a:cs typeface="+mn-cs"/>
              </a:rPr>
              <a:t>You need to organize the test classes you created in the previous lab. To do this, create test suites and add the test classes into the test suites. </a:t>
            </a:r>
            <a:endParaRPr lang="en-US" sz="1200" kern="1200" dirty="0">
              <a:solidFill>
                <a:schemeClr val="tx1"/>
              </a:solidFill>
              <a:effectLst/>
              <a:latin typeface="Arial"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53) </a:t>
            </a:r>
          </a:p>
          <a:p>
            <a:pPr algn="just">
              <a:spcBef>
                <a:spcPct val="0"/>
              </a:spcBef>
              <a:defRPr/>
            </a:pPr>
            <a:endParaRPr lang="en-US" altLang="en-US" sz="1100" dirty="0" smtClean="0">
              <a:latin typeface="Calibri" pitchFamily="34" charset="0"/>
            </a:endParaRPr>
          </a:p>
          <a:p>
            <a:pPr>
              <a:defRPr/>
            </a:pPr>
            <a:r>
              <a:rPr lang="en-US" altLang="en-US" dirty="0" smtClean="0">
                <a:latin typeface="Arial" pitchFamily="34" charset="0"/>
              </a:rPr>
              <a:t>To start with, ask participants to share the best practices they use to write </a:t>
            </a:r>
            <a:r>
              <a:rPr lang="en-US" altLang="en-US" dirty="0" err="1" smtClean="0">
                <a:latin typeface="Arial" pitchFamily="34" charset="0"/>
              </a:rPr>
              <a:t>JUnit</a:t>
            </a:r>
            <a:r>
              <a:rPr lang="en-US" altLang="en-US" dirty="0" smtClean="0">
                <a:latin typeface="Arial" pitchFamily="34" charset="0"/>
              </a:rPr>
              <a:t> tests in an efficient manner. Discuss the best practices will enable you to write </a:t>
            </a:r>
            <a:r>
              <a:rPr lang="en-US" altLang="en-US" dirty="0" err="1" smtClean="0">
                <a:latin typeface="Arial" pitchFamily="34" charset="0"/>
              </a:rPr>
              <a:t>JUnit</a:t>
            </a:r>
            <a:r>
              <a:rPr lang="en-US" altLang="en-US" dirty="0" smtClean="0">
                <a:latin typeface="Arial" pitchFamily="34" charset="0"/>
              </a:rPr>
              <a:t> tests that run quickly and are extremely reliable: </a:t>
            </a:r>
          </a:p>
          <a:p>
            <a:pPr>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Run tests completely in memory</a:t>
            </a:r>
            <a:r>
              <a:rPr lang="en-US" altLang="en-US" dirty="0" smtClean="0">
                <a:latin typeface="Arial" pitchFamily="34" charset="0"/>
              </a:rPr>
              <a:t>:  </a:t>
            </a:r>
            <a:r>
              <a:rPr lang="en-US" altLang="en-US" dirty="0" err="1" smtClean="0">
                <a:latin typeface="Arial" pitchFamily="34" charset="0"/>
              </a:rPr>
              <a:t>JUnit</a:t>
            </a:r>
            <a:r>
              <a:rPr lang="en-US" altLang="en-US" dirty="0" smtClean="0">
                <a:latin typeface="Arial" pitchFamily="34" charset="0"/>
              </a:rPr>
              <a:t> tests that make HTTP requests or access a database or a file system become slow and unreliable. Such activities involve location configuration, which may get complicated and also require external files to be added to the source control.  These activities are better tested using functional tests.</a:t>
            </a:r>
          </a:p>
          <a:p>
            <a:pPr marL="0" indent="0">
              <a:buFont typeface="Arial" pitchFamily="34" charset="0"/>
              <a:buNone/>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Write each test such that it is independent of others</a:t>
            </a:r>
            <a:r>
              <a:rPr lang="en-US" altLang="en-US" dirty="0" smtClean="0">
                <a:latin typeface="Arial" pitchFamily="34" charset="0"/>
              </a:rPr>
              <a:t>: Nesting test cases will prevent you from finding the root cause and location of a test failure. This also creates a dependency, such that if you need to change one test case, it will affect all the others. It is recommended that you use the @Before and @After methods to set up prerequisites for your test case. </a:t>
            </a:r>
          </a:p>
          <a:p>
            <a:pPr marL="171450" indent="-171450">
              <a:buFont typeface="Arial" pitchFamily="34" charset="0"/>
              <a:buChar char="•"/>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Run every test:</a:t>
            </a:r>
            <a:r>
              <a:rPr lang="en-US" altLang="en-US" dirty="0" smtClean="0">
                <a:latin typeface="Arial" pitchFamily="34" charset="0"/>
              </a:rPr>
              <a:t> There are numerous tests in a given test code. There are methods to skip tests like </a:t>
            </a:r>
            <a:r>
              <a:rPr lang="en-US" altLang="en-US" dirty="0" err="1" smtClean="0">
                <a:latin typeface="Arial" pitchFamily="34" charset="0"/>
              </a:rPr>
              <a:t>JUnit’s</a:t>
            </a:r>
            <a:r>
              <a:rPr lang="en-US" altLang="en-US" dirty="0" smtClean="0">
                <a:latin typeface="Arial" pitchFamily="34" charset="0"/>
              </a:rPr>
              <a:t> @Ignore annotation or Maven’s </a:t>
            </a:r>
            <a:r>
              <a:rPr lang="en-US" altLang="en-US" dirty="0" err="1" smtClean="0">
                <a:latin typeface="Arial" pitchFamily="34" charset="0"/>
              </a:rPr>
              <a:t>maven.test.skipproperty</a:t>
            </a:r>
            <a:r>
              <a:rPr lang="en-US" altLang="en-US" dirty="0" smtClean="0">
                <a:latin typeface="Arial" pitchFamily="34" charset="0"/>
              </a:rPr>
              <a:t>. These should be avoided. Skipping does not offer any benefit as all the tests are checked out of the source control and compiled. Instead of skipping tests, it is better to remove them altogether from the source control. </a:t>
            </a:r>
          </a:p>
          <a:p>
            <a:pPr marL="171450" indent="-171450">
              <a:buFont typeface="Arial" pitchFamily="34" charset="0"/>
              <a:buChar char="•"/>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Write each test to perform only one assertion</a:t>
            </a:r>
            <a:r>
              <a:rPr lang="en-US" altLang="en-US" dirty="0" smtClean="0">
                <a:latin typeface="Arial" pitchFamily="34" charset="0"/>
              </a:rPr>
              <a:t>: When a test performs a single assertion, it becomes easier to determine what went wrong in the event the test code fails. For instance, suppose a test carries three assertions and the first assertion throws an exception. The second and third assertions do not happen. </a:t>
            </a:r>
            <a:r>
              <a:rPr lang="en-US" altLang="en-US" dirty="0" err="1" smtClean="0">
                <a:latin typeface="Arial" pitchFamily="34" charset="0"/>
              </a:rPr>
              <a:t>JUnit</a:t>
            </a:r>
            <a:r>
              <a:rPr lang="en-US" altLang="en-US" dirty="0" smtClean="0">
                <a:latin typeface="Arial" pitchFamily="34" charset="0"/>
              </a:rPr>
              <a:t> reads the test as a failure and moves on to run the next test method. Therefore, it is better to write a single assertion for performing a test.</a:t>
            </a:r>
          </a:p>
          <a:p>
            <a:pPr marL="171450" indent="-171450">
              <a:buFont typeface="Arial" pitchFamily="34" charset="0"/>
              <a:buChar char="•"/>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Write tests with the strongest assertion possible</a:t>
            </a:r>
            <a:r>
              <a:rPr lang="en-US" altLang="en-US" dirty="0" smtClean="0">
                <a:latin typeface="Arial" pitchFamily="34" charset="0"/>
              </a:rPr>
              <a:t>: Writing tests with strong assertions ensures coverage and the production code behaving properly. </a:t>
            </a:r>
          </a:p>
          <a:p>
            <a:pPr marL="171450" indent="-171450">
              <a:buFont typeface="Arial" pitchFamily="34" charset="0"/>
              <a:buChar char="•"/>
              <a:defRPr/>
            </a:pP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Use the most appropriate assertion methods</a:t>
            </a:r>
            <a:r>
              <a:rPr lang="en-US" altLang="en-US" dirty="0" smtClean="0">
                <a:latin typeface="Arial" pitchFamily="34" charset="0"/>
              </a:rPr>
              <a:t>: There are many assertion methods available in the latest version of </a:t>
            </a:r>
            <a:r>
              <a:rPr lang="en-US" altLang="en-US" dirty="0" err="1" smtClean="0">
                <a:latin typeface="Arial" pitchFamily="34" charset="0"/>
              </a:rPr>
              <a:t>JUnit</a:t>
            </a:r>
            <a:r>
              <a:rPr lang="en-US" altLang="en-US" dirty="0" smtClean="0">
                <a:latin typeface="Arial" pitchFamily="34" charset="0"/>
              </a:rPr>
              <a:t>. You need to be aware of them and use the best to have readable test code. For example:</a:t>
            </a:r>
            <a:endParaRPr lang="en-IN" altLang="en-US" dirty="0" smtClean="0">
              <a:latin typeface="Arial" pitchFamily="34" charset="0"/>
            </a:endParaRPr>
          </a:p>
          <a:p>
            <a:pPr marL="628650" lvl="1" indent="-171450">
              <a:buFont typeface="Arial" pitchFamily="34" charset="0"/>
              <a:buChar char="•"/>
              <a:defRPr/>
            </a:pPr>
            <a:r>
              <a:rPr lang="en-US" altLang="en-US" dirty="0" smtClean="0">
                <a:latin typeface="Arial" pitchFamily="34" charset="0"/>
              </a:rPr>
              <a:t>Use </a:t>
            </a:r>
            <a:r>
              <a:rPr lang="en-US" altLang="en-US" dirty="0" err="1" smtClean="0">
                <a:latin typeface="Arial" pitchFamily="34" charset="0"/>
              </a:rPr>
              <a:t>assertTrue</a:t>
            </a:r>
            <a:r>
              <a:rPr lang="en-US" altLang="en-US" dirty="0" smtClean="0">
                <a:latin typeface="Arial" pitchFamily="34" charset="0"/>
              </a:rPr>
              <a:t>(</a:t>
            </a:r>
            <a:r>
              <a:rPr lang="en-US" altLang="en-US" dirty="0" err="1" smtClean="0">
                <a:latin typeface="Arial" pitchFamily="34" charset="0"/>
              </a:rPr>
              <a:t>classUnderTest.methodUnderTest</a:t>
            </a:r>
            <a:r>
              <a:rPr lang="en-US" altLang="en-US" dirty="0" smtClean="0">
                <a:latin typeface="Arial" pitchFamily="34" charset="0"/>
              </a:rPr>
              <a:t>()) rather than </a:t>
            </a:r>
            <a:r>
              <a:rPr lang="en-US" altLang="en-US" dirty="0" err="1" smtClean="0">
                <a:latin typeface="Arial" pitchFamily="34" charset="0"/>
              </a:rPr>
              <a:t>assertEquals</a:t>
            </a:r>
            <a:r>
              <a:rPr lang="en-US" altLang="en-US" dirty="0" smtClean="0">
                <a:latin typeface="Arial" pitchFamily="34" charset="0"/>
              </a:rPr>
              <a:t>(true, </a:t>
            </a:r>
            <a:r>
              <a:rPr lang="en-US" altLang="en-US" dirty="0" err="1" smtClean="0">
                <a:latin typeface="Arial" pitchFamily="34" charset="0"/>
              </a:rPr>
              <a:t>classUnderTest.methodUnderTest</a:t>
            </a:r>
            <a:r>
              <a:rPr lang="en-US" altLang="en-US" dirty="0" smtClean="0">
                <a:latin typeface="Arial" pitchFamily="34" charset="0"/>
              </a:rPr>
              <a:t>()).</a:t>
            </a:r>
            <a:endParaRPr lang="en-IN" altLang="en-US" dirty="0" smtClean="0">
              <a:latin typeface="Arial" pitchFamily="34" charset="0"/>
            </a:endParaRPr>
          </a:p>
          <a:p>
            <a:pPr marL="628650" lvl="1" indent="-171450">
              <a:buFont typeface="Arial" pitchFamily="34" charset="0"/>
              <a:buChar char="•"/>
              <a:defRPr/>
            </a:pPr>
            <a:r>
              <a:rPr lang="en-US" altLang="en-US" dirty="0" smtClean="0">
                <a:latin typeface="Arial" pitchFamily="34" charset="0"/>
              </a:rPr>
              <a:t>Use </a:t>
            </a:r>
            <a:r>
              <a:rPr lang="en-US" altLang="en-US" dirty="0" err="1" smtClean="0">
                <a:latin typeface="Arial" pitchFamily="34" charset="0"/>
              </a:rPr>
              <a:t>assertEquals</a:t>
            </a:r>
            <a:r>
              <a:rPr lang="en-US" altLang="en-US" dirty="0" smtClean="0">
                <a:latin typeface="Arial" pitchFamily="34" charset="0"/>
              </a:rPr>
              <a:t>(</a:t>
            </a:r>
            <a:r>
              <a:rPr lang="en-US" altLang="en-US" dirty="0" err="1" smtClean="0">
                <a:latin typeface="Arial" pitchFamily="34" charset="0"/>
              </a:rPr>
              <a:t>expectedReturnValue</a:t>
            </a:r>
            <a:r>
              <a:rPr lang="en-US" altLang="en-US" dirty="0" smtClean="0">
                <a:latin typeface="Arial" pitchFamily="34" charset="0"/>
              </a:rPr>
              <a:t>, </a:t>
            </a:r>
            <a:r>
              <a:rPr lang="en-US" altLang="en-US" dirty="0" err="1" smtClean="0">
                <a:latin typeface="Arial" pitchFamily="34" charset="0"/>
              </a:rPr>
              <a:t>classUnderTest.methodUnderTest</a:t>
            </a:r>
            <a:r>
              <a:rPr lang="en-US" altLang="en-US" dirty="0" smtClean="0">
                <a:latin typeface="Arial" pitchFamily="34" charset="0"/>
              </a:rPr>
              <a:t>()) rather than </a:t>
            </a:r>
            <a:r>
              <a:rPr lang="en-US" altLang="en-US" dirty="0" err="1" smtClean="0">
                <a:latin typeface="Arial" pitchFamily="34" charset="0"/>
              </a:rPr>
              <a:t>assertTrue</a:t>
            </a:r>
            <a:r>
              <a:rPr lang="en-US" altLang="en-US" dirty="0" smtClean="0">
                <a:latin typeface="Arial" pitchFamily="34" charset="0"/>
              </a:rPr>
              <a:t>(</a:t>
            </a:r>
            <a:r>
              <a:rPr lang="en-US" altLang="en-US" dirty="0" err="1" smtClean="0">
                <a:latin typeface="Arial" pitchFamily="34" charset="0"/>
              </a:rPr>
              <a:t>classUnderTest.methodUnderTest</a:t>
            </a:r>
            <a:r>
              <a:rPr lang="en-US" altLang="en-US" dirty="0" smtClean="0">
                <a:latin typeface="Arial" pitchFamily="34" charset="0"/>
              </a:rPr>
              <a:t>().equals(</a:t>
            </a:r>
            <a:r>
              <a:rPr lang="en-US" altLang="en-US" dirty="0" err="1" smtClean="0">
                <a:latin typeface="Arial" pitchFamily="34" charset="0"/>
              </a:rPr>
              <a:t>expectedReturnValue</a:t>
            </a:r>
            <a:r>
              <a:rPr lang="en-US" altLang="en-US" dirty="0" smtClean="0">
                <a:latin typeface="Arial" pitchFamily="34" charset="0"/>
              </a:rPr>
              <a:t>)).</a:t>
            </a:r>
            <a:endParaRPr lang="en-IN" altLang="en-US" dirty="0" smtClean="0">
              <a:latin typeface="Arial" pitchFamily="34" charset="0"/>
            </a:endParaRPr>
          </a:p>
          <a:p>
            <a:pPr marL="628650" lvl="1" indent="-171450">
              <a:buFont typeface="Arial" pitchFamily="34" charset="0"/>
              <a:buChar char="•"/>
              <a:defRPr/>
            </a:pPr>
            <a:r>
              <a:rPr lang="en-US" altLang="en-US" dirty="0" smtClean="0">
                <a:latin typeface="Arial" pitchFamily="34" charset="0"/>
              </a:rPr>
              <a:t>Use </a:t>
            </a:r>
            <a:r>
              <a:rPr lang="en-US" altLang="en-US" dirty="0" err="1" smtClean="0">
                <a:latin typeface="Arial" pitchFamily="34" charset="0"/>
              </a:rPr>
              <a:t>assertEquals</a:t>
            </a:r>
            <a:r>
              <a:rPr lang="en-US" altLang="en-US" dirty="0" smtClean="0">
                <a:latin typeface="Arial" pitchFamily="34" charset="0"/>
              </a:rPr>
              <a:t>(</a:t>
            </a:r>
            <a:r>
              <a:rPr lang="en-US" altLang="en-US" dirty="0" err="1" smtClean="0">
                <a:latin typeface="Arial" pitchFamily="34" charset="0"/>
              </a:rPr>
              <a:t>expectedCollection</a:t>
            </a:r>
            <a:r>
              <a:rPr lang="en-US" altLang="en-US" dirty="0" smtClean="0">
                <a:latin typeface="Arial" pitchFamily="34" charset="0"/>
              </a:rPr>
              <a:t>, </a:t>
            </a:r>
            <a:r>
              <a:rPr lang="en-US" altLang="en-US" dirty="0" err="1" smtClean="0">
                <a:latin typeface="Arial" pitchFamily="34" charset="0"/>
              </a:rPr>
              <a:t>classUnderTest.getCollection</a:t>
            </a:r>
            <a:r>
              <a:rPr lang="en-US" altLang="en-US" dirty="0" smtClean="0">
                <a:latin typeface="Arial" pitchFamily="34" charset="0"/>
              </a:rPr>
              <a:t>()) rather than asserting on the collection's size and each of the collection's members.</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Use assertion parameters in the proper order</a:t>
            </a:r>
            <a:r>
              <a:rPr lang="en-US" altLang="en-US" dirty="0" smtClean="0">
                <a:latin typeface="Arial" pitchFamily="34" charset="0"/>
              </a:rPr>
              <a:t>: The parameters in </a:t>
            </a:r>
            <a:r>
              <a:rPr lang="en-US" altLang="en-US" dirty="0" err="1" smtClean="0">
                <a:latin typeface="Arial" pitchFamily="34" charset="0"/>
              </a:rPr>
              <a:t>JUnit</a:t>
            </a:r>
            <a:r>
              <a:rPr lang="en-US" altLang="en-US" dirty="0" smtClean="0">
                <a:latin typeface="Arial" pitchFamily="34" charset="0"/>
              </a:rPr>
              <a:t> assertions are of two types, expected and actual. The expected parameter should precede the actual parameter. This ensures that the code message is accurate.</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Test code vs. Production code</a:t>
            </a:r>
            <a:r>
              <a:rPr lang="en-US" altLang="en-US" dirty="0" smtClean="0">
                <a:latin typeface="Arial" pitchFamily="34" charset="0"/>
              </a:rPr>
              <a:t>: Ensure that the test code is separate from the production code. It is preferred to put the test classes into the same package as the project classes they test, but in a different physical directory, as shown:</a:t>
            </a:r>
            <a:endParaRPr lang="en-IN" altLang="en-US" dirty="0" smtClean="0">
              <a:latin typeface="Arial" pitchFamily="34" charset="0"/>
            </a:endParaRPr>
          </a:p>
          <a:p>
            <a:pPr>
              <a:defRPr/>
            </a:pPr>
            <a:r>
              <a:rPr lang="en-US" altLang="en-US" dirty="0" smtClean="0">
                <a:latin typeface="Arial" pitchFamily="34" charset="0"/>
              </a:rPr>
              <a:t> </a:t>
            </a:r>
            <a:endParaRPr lang="en-IN" altLang="en-US" dirty="0" smtClean="0">
              <a:latin typeface="Arial" pitchFamily="34" charset="0"/>
            </a:endParaRPr>
          </a:p>
          <a:p>
            <a:pPr>
              <a:defRPr/>
            </a:pPr>
            <a:r>
              <a:rPr lang="en-US" altLang="en-US" dirty="0" err="1" smtClean="0">
                <a:latin typeface="Arial" pitchFamily="34" charset="0"/>
              </a:rPr>
              <a:t>myproject</a:t>
            </a:r>
            <a:r>
              <a:rPr lang="en-US" altLang="en-US" dirty="0" smtClean="0">
                <a:latin typeface="Arial" pitchFamily="34" charset="0"/>
              </a:rPr>
              <a:t>/</a:t>
            </a:r>
            <a:r>
              <a:rPr lang="en-US" altLang="en-US" dirty="0" err="1" smtClean="0">
                <a:latin typeface="Arial" pitchFamily="34" charset="0"/>
              </a:rPr>
              <a:t>src</a:t>
            </a:r>
            <a:r>
              <a:rPr lang="en-US" altLang="en-US" dirty="0" smtClean="0">
                <a:latin typeface="Arial" pitchFamily="34" charset="0"/>
              </a:rPr>
              <a:t>/com/foo/Bar.java</a:t>
            </a:r>
            <a:endParaRPr lang="en-IN" altLang="en-US" dirty="0" smtClean="0">
              <a:latin typeface="Arial" pitchFamily="34" charset="0"/>
            </a:endParaRPr>
          </a:p>
          <a:p>
            <a:pPr>
              <a:defRPr/>
            </a:pPr>
            <a:r>
              <a:rPr lang="en-US" altLang="en-US" dirty="0" err="1" smtClean="0">
                <a:latin typeface="Arial" pitchFamily="34" charset="0"/>
              </a:rPr>
              <a:t>myproject</a:t>
            </a:r>
            <a:r>
              <a:rPr lang="en-US" altLang="en-US" dirty="0" smtClean="0">
                <a:latin typeface="Arial" pitchFamily="34" charset="0"/>
              </a:rPr>
              <a:t>/test/com/foo/BarTest.java</a:t>
            </a:r>
            <a:endParaRPr lang="en-IN" altLang="en-US" dirty="0" smtClean="0">
              <a:latin typeface="Arial" pitchFamily="34" charset="0"/>
            </a:endParaRPr>
          </a:p>
          <a:p>
            <a:pPr>
              <a:defRPr/>
            </a:pPr>
            <a:r>
              <a:rPr lang="en-US" altLang="en-US" dirty="0" smtClean="0">
                <a:latin typeface="Arial" pitchFamily="34" charset="0"/>
              </a:rPr>
              <a:t> </a:t>
            </a:r>
            <a:endParaRPr lang="en-IN" altLang="en-US" dirty="0" smtClean="0">
              <a:latin typeface="Arial" pitchFamily="34" charset="0"/>
            </a:endParaRPr>
          </a:p>
          <a:p>
            <a:pPr>
              <a:defRPr/>
            </a:pPr>
            <a:r>
              <a:rPr lang="en-US" altLang="en-US" dirty="0" smtClean="0">
                <a:latin typeface="Arial" pitchFamily="34" charset="0"/>
              </a:rPr>
              <a:t>In a Maven project, it would look like this:</a:t>
            </a:r>
            <a:endParaRPr lang="en-IN" altLang="en-US" dirty="0" smtClean="0">
              <a:latin typeface="Arial" pitchFamily="34" charset="0"/>
            </a:endParaRPr>
          </a:p>
          <a:p>
            <a:pPr>
              <a:defRPr/>
            </a:pPr>
            <a:r>
              <a:rPr lang="en-US" altLang="en-US" dirty="0" smtClean="0">
                <a:latin typeface="Arial" pitchFamily="34" charset="0"/>
              </a:rPr>
              <a:t> </a:t>
            </a:r>
            <a:endParaRPr lang="en-IN" altLang="en-US" dirty="0" smtClean="0">
              <a:latin typeface="Arial" pitchFamily="34" charset="0"/>
            </a:endParaRPr>
          </a:p>
          <a:p>
            <a:pPr>
              <a:defRPr/>
            </a:pPr>
            <a:r>
              <a:rPr lang="en-US" altLang="en-US" dirty="0" err="1" smtClean="0">
                <a:latin typeface="Arial" pitchFamily="34" charset="0"/>
              </a:rPr>
              <a:t>myproject</a:t>
            </a:r>
            <a:r>
              <a:rPr lang="en-US" altLang="en-US" dirty="0" smtClean="0">
                <a:latin typeface="Arial" pitchFamily="34" charset="0"/>
              </a:rPr>
              <a:t>/</a:t>
            </a:r>
            <a:r>
              <a:rPr lang="en-US" altLang="en-US" dirty="0" err="1" smtClean="0">
                <a:latin typeface="Arial" pitchFamily="34" charset="0"/>
              </a:rPr>
              <a:t>src</a:t>
            </a:r>
            <a:r>
              <a:rPr lang="en-US" altLang="en-US" dirty="0" smtClean="0">
                <a:latin typeface="Arial" pitchFamily="34" charset="0"/>
              </a:rPr>
              <a:t>/main/java/com/foo/Bar.java</a:t>
            </a:r>
            <a:endParaRPr lang="en-IN" altLang="en-US" dirty="0" smtClean="0">
              <a:latin typeface="Arial" pitchFamily="34" charset="0"/>
            </a:endParaRPr>
          </a:p>
          <a:p>
            <a:pPr>
              <a:defRPr/>
            </a:pPr>
            <a:r>
              <a:rPr lang="en-US" altLang="en-US" dirty="0" err="1" smtClean="0">
                <a:latin typeface="Arial" pitchFamily="34" charset="0"/>
              </a:rPr>
              <a:t>myproject</a:t>
            </a:r>
            <a:r>
              <a:rPr lang="en-US" altLang="en-US" dirty="0" smtClean="0">
                <a:latin typeface="Arial" pitchFamily="34" charset="0"/>
              </a:rPr>
              <a:t>/</a:t>
            </a:r>
            <a:r>
              <a:rPr lang="en-US" altLang="en-US" dirty="0" err="1" smtClean="0">
                <a:latin typeface="Arial" pitchFamily="34" charset="0"/>
              </a:rPr>
              <a:t>src</a:t>
            </a:r>
            <a:r>
              <a:rPr lang="en-US" altLang="en-US" dirty="0" smtClean="0">
                <a:latin typeface="Arial" pitchFamily="34" charset="0"/>
              </a:rPr>
              <a:t>/test/java/com/foo/BarTest.java</a:t>
            </a:r>
            <a:endParaRPr lang="en-IN" altLang="en-US" dirty="0" smtClean="0">
              <a:latin typeface="Arial" pitchFamily="34" charset="0"/>
            </a:endParaRPr>
          </a:p>
          <a:p>
            <a:pPr>
              <a:defRPr/>
            </a:pPr>
            <a:r>
              <a:rPr lang="en-US" altLang="en-US" dirty="0" smtClean="0">
                <a:latin typeface="Arial" pitchFamily="34" charset="0"/>
              </a:rPr>
              <a:t> </a:t>
            </a:r>
            <a:endParaRPr lang="en-IN" altLang="en-US" dirty="0" smtClean="0">
              <a:latin typeface="Arial" pitchFamily="34" charset="0"/>
            </a:endParaRPr>
          </a:p>
          <a:p>
            <a:pPr>
              <a:defRPr/>
            </a:pPr>
            <a:r>
              <a:rPr lang="en-US" altLang="en-US" dirty="0" smtClean="0">
                <a:latin typeface="Arial" pitchFamily="34" charset="0"/>
              </a:rPr>
              <a:t>The main advantage is that the test classes can access (and test) package-scope classes and members. Since the test classes have the name of the tested class plus Test as a suffix, this helps finding them quickly. </a:t>
            </a:r>
            <a:endParaRPr lang="en-IN" altLang="en-US" dirty="0" smtClean="0">
              <a:latin typeface="Arial" pitchFamily="34" charset="0"/>
            </a:endParaRPr>
          </a:p>
          <a:p>
            <a:pPr>
              <a:defRPr/>
            </a:pPr>
            <a:r>
              <a:rPr lang="en-US" altLang="en-US" dirty="0" smtClean="0">
                <a:latin typeface="Arial" pitchFamily="34" charset="0"/>
              </a:rPr>
              <a:t> </a:t>
            </a:r>
            <a:endParaRPr lang="en-IN" altLang="en-US"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Rewrite before debugging</a:t>
            </a:r>
            <a:r>
              <a:rPr lang="en-US" altLang="en-US" dirty="0" smtClean="0">
                <a:latin typeface="Arial" pitchFamily="34" charset="0"/>
              </a:rPr>
              <a:t>: When a test case fails, write more test cases to track down the problem before accessing the debugger. Also, add a new test case for every bug you find and fix to re-check the code. </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Add a timeout</a:t>
            </a:r>
            <a:r>
              <a:rPr lang="en-US" altLang="en-US" dirty="0" smtClean="0">
                <a:latin typeface="Arial" pitchFamily="34" charset="0"/>
              </a:rPr>
              <a:t>: To every test case you write, add a default timeout to prevent it from going into an infinite loop. Also ensure that your tests are time independent.</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Name your tests well</a:t>
            </a:r>
            <a:r>
              <a:rPr lang="en-US" altLang="en-US" dirty="0" smtClean="0">
                <a:latin typeface="Arial" pitchFamily="34" charset="0"/>
              </a:rPr>
              <a:t>: All the test cases you write should be named clearly and consistently. The name of the test case must reflect what the test case actually does or tests. </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Target exceptions:</a:t>
            </a:r>
            <a:r>
              <a:rPr lang="en-US" altLang="en-US" dirty="0" smtClean="0">
                <a:latin typeface="Arial" pitchFamily="34" charset="0"/>
              </a:rPr>
              <a:t> Create unit tests that target exceptions. Use the expected attribute of the @Test annotation. Avoid catching exceptions in the catch block and using the fail/assert method to complete a test. </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Do not use static members</a:t>
            </a:r>
            <a:r>
              <a:rPr lang="en-US" altLang="en-US" dirty="0" smtClean="0">
                <a:latin typeface="Arial" pitchFamily="34" charset="0"/>
              </a:rPr>
              <a:t>: In a test class, do not use static members, as each test case should be kept independent of the others. If you have any static members, then re-initialize them to their initial value before executing the test.</a:t>
            </a:r>
            <a:endParaRPr lang="en-IN" altLang="en-US" dirty="0" smtClean="0">
              <a:latin typeface="Arial" pitchFamily="34" charset="0"/>
            </a:endParaRPr>
          </a:p>
          <a:p>
            <a:pPr marL="171450" indent="-171450">
              <a:buFont typeface="Arial" pitchFamily="34" charset="0"/>
              <a:buChar char="•"/>
              <a:defRPr/>
            </a:pPr>
            <a:endParaRPr lang="en-US" altLang="en-US" b="1" dirty="0" smtClean="0">
              <a:latin typeface="Arial" pitchFamily="34" charset="0"/>
            </a:endParaRPr>
          </a:p>
          <a:p>
            <a:pPr marL="171450" indent="-171450">
              <a:buFont typeface="Arial" pitchFamily="34" charset="0"/>
              <a:buChar char="•"/>
              <a:defRPr/>
            </a:pPr>
            <a:r>
              <a:rPr lang="en-US" altLang="en-US" b="1" dirty="0" smtClean="0">
                <a:latin typeface="Arial" pitchFamily="34" charset="0"/>
              </a:rPr>
              <a:t>Keep the test hard to pass:</a:t>
            </a:r>
            <a:r>
              <a:rPr lang="en-US" altLang="en-US" dirty="0" smtClean="0">
                <a:latin typeface="Arial" pitchFamily="34" charset="0"/>
              </a:rPr>
              <a:t> A well-written test is hard to pass. If a test case passes easily, then it may not be evaluating the test object accurately or thoroughly. Also, ensure that you test everything that can possibly break in your code. </a:t>
            </a:r>
            <a:endParaRPr lang="en-IN" altLang="en-US" dirty="0" smtClean="0">
              <a:latin typeface="Arial" pitchFamily="34" charset="0"/>
            </a:endParaRPr>
          </a:p>
          <a:p>
            <a:pPr marL="171450" indent="-171450">
              <a:buFont typeface="Arial" pitchFamily="34" charset="0"/>
              <a:buChar char="•"/>
              <a:defRPr/>
            </a:pPr>
            <a:endParaRPr lang="en-IN" altLang="en-US" dirty="0" smtClean="0">
              <a:latin typeface="Arial" pitchFamily="34" charset="0"/>
            </a:endParaRPr>
          </a:p>
          <a:p>
            <a:pPr>
              <a:defRPr/>
            </a:pPr>
            <a:endParaRPr lang="en-IN" altLang="en-US" dirty="0" smtClean="0">
              <a:latin typeface="Arial" pitchFamily="34" charset="0"/>
            </a:endParaRPr>
          </a:p>
          <a:p>
            <a:pPr>
              <a:defRPr/>
            </a:pPr>
            <a:endParaRPr lang="en-IN" altLang="en-US" dirty="0" smtClean="0">
              <a:latin typeface="Arial" pitchFamily="34" charset="0"/>
            </a:endParaRPr>
          </a:p>
          <a:p>
            <a:pPr algn="just">
              <a:spcBef>
                <a:spcPct val="0"/>
              </a:spcBef>
              <a:defRPr/>
            </a:pPr>
            <a:endParaRPr lang="en-US" altLang="en-US" sz="1100" dirty="0" smtClean="0">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just" defTabSz="914400" rtl="0" eaLnBrk="0" fontAlgn="base" latinLnBrk="0" hangingPunct="0">
              <a:lnSpc>
                <a:spcPct val="100000"/>
              </a:lnSpc>
              <a:spcBef>
                <a:spcPct val="0"/>
              </a:spcBef>
              <a:spcAft>
                <a:spcPct val="0"/>
              </a:spcAft>
              <a:buClrTx/>
              <a:buSzTx/>
              <a:buFontTx/>
              <a:buNone/>
              <a:tabLst/>
              <a:defRPr/>
            </a:pPr>
            <a:r>
              <a:rPr lang="en-US" altLang="en-US" sz="1100" dirty="0" smtClean="0">
                <a:latin typeface="Calibri" pitchFamily="34" charset="0"/>
              </a:rPr>
              <a:t>(Participant Guide: Page 55)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Summarize the key learning points.</a:t>
            </a:r>
          </a:p>
          <a:p>
            <a:pPr algn="just">
              <a:spcBef>
                <a:spcPct val="0"/>
              </a:spcBef>
            </a:pPr>
            <a:r>
              <a:rPr lang="en-IN" altLang="en-US" sz="1100" dirty="0" smtClean="0">
                <a:latin typeface="Calibri" pitchFamily="34" charset="0"/>
              </a:rPr>
              <a:t>Conduct a brief question-and-answer session to clarify doubts, if any.</a:t>
            </a:r>
          </a:p>
          <a:p>
            <a:pPr algn="just">
              <a:spcBef>
                <a:spcPct val="0"/>
              </a:spcBef>
            </a:pPr>
            <a:r>
              <a:rPr lang="en-US" altLang="en-US" sz="1100" dirty="0" smtClean="0">
                <a:latin typeface="Calibri" pitchFamily="34" charset="0"/>
              </a:rPr>
              <a:t>Relate how the test cases created in </a:t>
            </a:r>
            <a:r>
              <a:rPr lang="en-US" altLang="en-US" sz="1100" dirty="0" err="1" smtClean="0">
                <a:latin typeface="Calibri" pitchFamily="34" charset="0"/>
              </a:rPr>
              <a:t>JUnit</a:t>
            </a:r>
            <a:r>
              <a:rPr lang="en-US" altLang="en-US" sz="1100" dirty="0" smtClean="0">
                <a:latin typeface="Calibri" pitchFamily="34" charset="0"/>
              </a:rPr>
              <a:t> will be used to run </a:t>
            </a:r>
            <a:r>
              <a:rPr lang="en-US" altLang="en-US" sz="1100" dirty="0" err="1" smtClean="0">
                <a:latin typeface="Calibri" pitchFamily="34" charset="0"/>
              </a:rPr>
              <a:t>JUnit</a:t>
            </a:r>
            <a:r>
              <a:rPr lang="en-US" altLang="en-US" sz="1100" dirty="0" smtClean="0">
                <a:latin typeface="Calibri" pitchFamily="34" charset="0"/>
              </a:rPr>
              <a:t> tests using Maven and create reports, which will be covered in Module 2.</a:t>
            </a:r>
          </a:p>
          <a:p>
            <a:pPr algn="just">
              <a:spcBef>
                <a:spcPct val="0"/>
              </a:spcBef>
            </a:pPr>
            <a:endParaRPr lang="en-US" altLang="en-US" sz="1100" dirty="0" smtClean="0">
              <a:latin typeface="Calibri" pitchFamily="34" charset="0"/>
            </a:endParaRPr>
          </a:p>
          <a:p>
            <a:pPr algn="just">
              <a:spcBef>
                <a:spcPct val="0"/>
              </a:spcBef>
            </a:pPr>
            <a:endParaRPr lang="en-IN" altLang="en-US" sz="1100" dirty="0"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8)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dirty="0" smtClean="0">
                <a:latin typeface="Calibri" pitchFamily="34" charset="0"/>
              </a:rPr>
              <a:t>Explain to participants that </a:t>
            </a:r>
            <a:r>
              <a:rPr lang="en-US" altLang="en-US" sz="1100" dirty="0" err="1" smtClean="0">
                <a:latin typeface="Calibri" pitchFamily="34" charset="0"/>
              </a:rPr>
              <a:t>JUnit</a:t>
            </a:r>
            <a:r>
              <a:rPr lang="en-US" altLang="en-US" sz="1100" dirty="0" smtClean="0">
                <a:latin typeface="Calibri" pitchFamily="34" charset="0"/>
              </a:rPr>
              <a:t> is a unit testing framework, which is used to write repeatable tests. </a:t>
            </a:r>
          </a:p>
          <a:p>
            <a:pPr algn="just">
              <a:spcBef>
                <a:spcPct val="0"/>
              </a:spcBef>
              <a:defRPr/>
            </a:pPr>
            <a:endParaRPr lang="en-US" altLang="en-US" sz="1100" i="1" dirty="0" smtClean="0">
              <a:latin typeface="Calibri" pitchFamily="34" charset="0"/>
            </a:endParaRPr>
          </a:p>
          <a:p>
            <a:pPr algn="just">
              <a:spcBef>
                <a:spcPct val="0"/>
              </a:spcBef>
              <a:defRPr/>
            </a:pPr>
            <a:r>
              <a:rPr lang="en-US" altLang="en-US" sz="1100" i="0" dirty="0" smtClean="0">
                <a:latin typeface="Calibri" pitchFamily="34" charset="0"/>
              </a:rPr>
              <a:t>Ask participants what do they know about unit testing. </a:t>
            </a:r>
          </a:p>
          <a:p>
            <a:pPr algn="just">
              <a:spcBef>
                <a:spcPct val="0"/>
              </a:spcBef>
              <a:defRPr/>
            </a:pPr>
            <a:endParaRPr lang="en-US" altLang="en-US" sz="1100" i="1" dirty="0" smtClean="0">
              <a:latin typeface="Calibri" pitchFamily="34" charset="0"/>
            </a:endParaRPr>
          </a:p>
          <a:p>
            <a:pPr algn="just">
              <a:spcBef>
                <a:spcPct val="0"/>
              </a:spcBef>
              <a:defRPr/>
            </a:pPr>
            <a:r>
              <a:rPr lang="en-US" altLang="en-US" sz="1100" dirty="0" smtClean="0">
                <a:latin typeface="Calibri" pitchFamily="34" charset="0"/>
              </a:rPr>
              <a:t>Explain that </a:t>
            </a:r>
            <a:r>
              <a:rPr lang="en-IN" altLang="en-US" sz="1100" dirty="0" smtClean="0">
                <a:latin typeface="Calibri" pitchFamily="34" charset="0"/>
              </a:rPr>
              <a:t>unit testing is a type of software testing (</a:t>
            </a:r>
            <a:r>
              <a:rPr lang="en-US" dirty="0" smtClean="0"/>
              <a:t>process of examining whether the software and its components meet the specified requirements)</a:t>
            </a:r>
            <a:r>
              <a:rPr lang="en-IN" altLang="en-US" sz="1100" dirty="0" smtClean="0">
                <a:latin typeface="Calibri" pitchFamily="34" charset="0"/>
              </a:rPr>
              <a:t>. After development, s</a:t>
            </a:r>
            <a:r>
              <a:rPr lang="en-US" dirty="0" err="1" smtClean="0"/>
              <a:t>oftware</a:t>
            </a:r>
            <a:r>
              <a:rPr lang="en-US" dirty="0" smtClean="0"/>
              <a:t> is tested to evaluate it for aspects such as reliability, user-friendliness, functionality, effectiveness, and efficiency. In addition, testing helps to identify and fix errors or bugs in the software. Therefore, software testing is critical for the successful implementation of the software. </a:t>
            </a:r>
          </a:p>
          <a:p>
            <a:pPr algn="just">
              <a:spcBef>
                <a:spcPct val="0"/>
              </a:spcBef>
              <a:defRPr/>
            </a:pPr>
            <a:endParaRPr lang="en-US" altLang="en-US" dirty="0" smtClean="0"/>
          </a:p>
          <a:p>
            <a:pPr algn="just">
              <a:spcBef>
                <a:spcPct val="0"/>
              </a:spcBef>
              <a:defRPr/>
            </a:pPr>
            <a:r>
              <a:rPr lang="en-US" dirty="0" smtClean="0"/>
              <a:t>On the basis of the components or functions of the code being tested and the number of tests conducted on the same code, software testing is categorized into several types.</a:t>
            </a:r>
          </a:p>
          <a:p>
            <a:pPr algn="just">
              <a:spcBef>
                <a:spcPct val="0"/>
              </a:spcBef>
              <a:defRPr/>
            </a:pPr>
            <a:endParaRPr lang="en-US" dirty="0" smtClean="0"/>
          </a:p>
          <a:p>
            <a:pPr algn="just">
              <a:spcBef>
                <a:spcPct val="0"/>
              </a:spcBef>
              <a:defRPr/>
            </a:pPr>
            <a:r>
              <a:rPr lang="en-US" i="0" dirty="0" smtClean="0"/>
              <a:t>Show the different types of software testing on the slide. Ask participants if they can explain each type. Summarize the following for all participants:</a:t>
            </a:r>
          </a:p>
          <a:p>
            <a:pPr marL="171450" indent="-171450">
              <a:buFont typeface="Wingdings" panose="05000000000000000000" pitchFamily="2" charset="2"/>
              <a:buChar char="§"/>
              <a:defRPr/>
            </a:pPr>
            <a:r>
              <a:rPr lang="en-US" altLang="en-US" sz="1100" b="1" dirty="0" smtClean="0">
                <a:latin typeface="Calibri" panose="020F0502020204030204" pitchFamily="34" charset="0"/>
              </a:rPr>
              <a:t>Unit testing</a:t>
            </a:r>
            <a:r>
              <a:rPr lang="en-US" altLang="en-US" sz="1100" dirty="0" smtClean="0">
                <a:latin typeface="Calibri" panose="020F0502020204030204" pitchFamily="34" charset="0"/>
              </a:rPr>
              <a:t>: Testing small bits or units of code for efficiency and workability</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Integration testing</a:t>
            </a:r>
            <a:r>
              <a:rPr lang="en-US" altLang="en-US" sz="1100" dirty="0" smtClean="0">
                <a:latin typeface="Calibri" panose="020F0502020204030204" pitchFamily="34" charset="0"/>
              </a:rPr>
              <a:t>: Testing groups of individual units of software to check whether they work well together</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Functional testing</a:t>
            </a:r>
            <a:r>
              <a:rPr lang="en-US" altLang="en-US" sz="1100" dirty="0" smtClean="0">
                <a:latin typeface="Calibri" panose="020F0502020204030204" pitchFamily="34" charset="0"/>
              </a:rPr>
              <a:t>: Is quality assurance testing, which checks the functionality of the software and compares the expected and actual output</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System testing</a:t>
            </a:r>
            <a:r>
              <a:rPr lang="en-US" altLang="en-US" sz="1100" dirty="0" smtClean="0">
                <a:latin typeface="Calibri" panose="020F0502020204030204" pitchFamily="34" charset="0"/>
              </a:rPr>
              <a:t>: Testing the complete system to verify its compliance with design specifications</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Stress testing</a:t>
            </a:r>
            <a:r>
              <a:rPr lang="en-US" altLang="en-US" sz="1100" dirty="0" smtClean="0">
                <a:latin typeface="Calibri" panose="020F0502020204030204" pitchFamily="34" charset="0"/>
              </a:rPr>
              <a:t>: Testing the software performance by deliberately placing it under stress</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Performance testing: </a:t>
            </a:r>
            <a:r>
              <a:rPr lang="en-US" altLang="en-US" sz="1100" dirty="0" smtClean="0">
                <a:latin typeface="Calibri" panose="020F0502020204030204" pitchFamily="34" charset="0"/>
              </a:rPr>
              <a:t>Testing the responsiveness and stability of a system in a particular condition</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Usability testing</a:t>
            </a:r>
            <a:r>
              <a:rPr lang="en-US" altLang="en-US" sz="1100" dirty="0" smtClean="0">
                <a:latin typeface="Calibri" panose="020F0502020204030204" pitchFamily="34" charset="0"/>
              </a:rPr>
              <a:t>: Testing the software on selected users to investigate its user-friendly features</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Acceptance testing</a:t>
            </a:r>
            <a:r>
              <a:rPr lang="en-US" altLang="en-US" sz="1100" dirty="0" smtClean="0">
                <a:latin typeface="Calibri" panose="020F0502020204030204" pitchFamily="34" charset="0"/>
              </a:rPr>
              <a:t>: Testing performed by selected users to check the functionality of the system</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Regression testing</a:t>
            </a:r>
            <a:r>
              <a:rPr lang="en-US" altLang="en-US" sz="1100" dirty="0" smtClean="0">
                <a:latin typeface="Calibri" panose="020F0502020204030204" pitchFamily="34" charset="0"/>
              </a:rPr>
              <a:t>: Testing software for bugs after changes or patches have been made </a:t>
            </a:r>
            <a:endParaRPr lang="en-IN" altLang="en-US" sz="1100" dirty="0" smtClean="0">
              <a:latin typeface="Calibri" panose="020F0502020204030204" pitchFamily="34" charset="0"/>
            </a:endParaRPr>
          </a:p>
          <a:p>
            <a:pPr marL="171450" indent="-171450">
              <a:buFont typeface="Wingdings" panose="05000000000000000000" pitchFamily="2" charset="2"/>
              <a:buChar char="§"/>
              <a:defRPr/>
            </a:pPr>
            <a:r>
              <a:rPr lang="en-US" altLang="en-US" sz="1100" b="1" dirty="0" smtClean="0">
                <a:latin typeface="Calibri" panose="020F0502020204030204" pitchFamily="34" charset="0"/>
              </a:rPr>
              <a:t>Beta testing</a:t>
            </a:r>
            <a:r>
              <a:rPr lang="en-US" altLang="en-US" sz="1100" dirty="0" smtClean="0">
                <a:latin typeface="Calibri" panose="020F0502020204030204" pitchFamily="34" charset="0"/>
              </a:rPr>
              <a:t>: Testing the software on external users </a:t>
            </a:r>
            <a:endParaRPr lang="en-IN" altLang="en-US" sz="1100" dirty="0" smtClean="0">
              <a:latin typeface="Calibri" panose="020F0502020204030204" pitchFamily="34" charset="0"/>
            </a:endParaRPr>
          </a:p>
          <a:p>
            <a:pPr algn="just">
              <a:spcBef>
                <a:spcPct val="0"/>
              </a:spcBef>
              <a:defRPr/>
            </a:pPr>
            <a:endParaRPr lang="en-US" altLang="en-US" sz="1100" dirty="0" smtClean="0">
              <a:latin typeface="Calibri" pitchFamily="34" charset="0"/>
            </a:endParaRPr>
          </a:p>
          <a:p>
            <a:pPr algn="just">
              <a:spcBef>
                <a:spcPct val="0"/>
              </a:spcBef>
              <a:defRPr/>
            </a:pPr>
            <a:r>
              <a:rPr lang="en-IN" altLang="en-US" sz="1100" dirty="0" smtClean="0">
                <a:latin typeface="Calibri" pitchFamily="34" charset="0"/>
              </a:rPr>
              <a:t>Since the </a:t>
            </a:r>
            <a:r>
              <a:rPr lang="en-IN" altLang="en-US" sz="1100" dirty="0" err="1" smtClean="0">
                <a:latin typeface="Calibri" pitchFamily="34" charset="0"/>
              </a:rPr>
              <a:t>JUnit</a:t>
            </a:r>
            <a:r>
              <a:rPr lang="en-IN" altLang="en-US" sz="1100" dirty="0" smtClean="0">
                <a:latin typeface="Calibri" pitchFamily="34" charset="0"/>
              </a:rPr>
              <a:t> framework provides a platform for performing unit testing on Java-based applications, a better understanding of unit testing will help you use </a:t>
            </a:r>
            <a:r>
              <a:rPr lang="en-IN" altLang="en-US" sz="1100" dirty="0" err="1" smtClean="0">
                <a:latin typeface="Calibri" pitchFamily="34" charset="0"/>
              </a:rPr>
              <a:t>JUnit</a:t>
            </a:r>
            <a:r>
              <a:rPr lang="en-IN" altLang="en-US" sz="1100" dirty="0" smtClean="0">
                <a:latin typeface="Calibri" pitchFamily="34" charset="0"/>
              </a:rPr>
              <a:t> more effectively. </a:t>
            </a:r>
            <a:endParaRPr lang="en-US" altLang="en-US" sz="1100" dirty="0" smtClean="0">
              <a:latin typeface="Calibri" pitchFamily="34" charset="0"/>
            </a:endParaRPr>
          </a:p>
          <a:p>
            <a:pPr algn="just">
              <a:spcBef>
                <a:spcPct val="0"/>
              </a:spcBef>
              <a:defRPr/>
            </a:pPr>
            <a:endParaRPr lang="en-IN" altLang="en-US" sz="1100" dirty="0"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9) </a:t>
            </a:r>
          </a:p>
          <a:p>
            <a:pPr algn="just">
              <a:spcBef>
                <a:spcPct val="0"/>
              </a:spcBef>
            </a:pPr>
            <a:endParaRPr lang="en-US" altLang="en-US" sz="1100" dirty="0" smtClean="0">
              <a:latin typeface="Calibri" pitchFamily="34" charset="0"/>
            </a:endParaRPr>
          </a:p>
          <a:p>
            <a:pPr algn="just">
              <a:spcBef>
                <a:spcPct val="0"/>
              </a:spcBef>
            </a:pPr>
            <a:r>
              <a:rPr lang="en-IN" altLang="en-US" sz="1100" i="0" dirty="0" smtClean="0">
                <a:latin typeface="Calibri" pitchFamily="34" charset="0"/>
              </a:rPr>
              <a:t>Ask participants to share what they know about unit testing.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unit testing is performed to validate the tester’s assumptions about the design of the code, which means that it helps to check whether the code is doing what it is designed to do.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Explain that unit testing is an effective method of testing since by isolating each part of the program, it helps to determine which individual parts are correct. During a unit test, when the code is executed but the desired task is not performed, errors are identified and subsequently fixed. </a:t>
            </a:r>
          </a:p>
          <a:p>
            <a:pPr algn="just">
              <a:spcBef>
                <a:spcPct val="0"/>
              </a:spcBef>
            </a:pPr>
            <a:endParaRPr lang="en-US" altLang="en-US" sz="1100" dirty="0" smtClean="0">
              <a:latin typeface="Calibri" pitchFamily="34" charset="0"/>
            </a:endParaRPr>
          </a:p>
          <a:p>
            <a:pPr algn="just">
              <a:spcBef>
                <a:spcPct val="0"/>
              </a:spcBef>
            </a:pPr>
            <a:r>
              <a:rPr lang="en-US" altLang="en-US" sz="1100" dirty="0" smtClean="0">
                <a:latin typeface="Calibri" pitchFamily="34" charset="0"/>
              </a:rPr>
              <a:t>Unit testing requires you to test the smallest unit of code under a variety of input conditions. In Java, this smallest unit of code is a class. </a:t>
            </a:r>
          </a:p>
          <a:p>
            <a:pPr algn="just">
              <a:spcBef>
                <a:spcPct val="0"/>
              </a:spcBef>
            </a:pPr>
            <a:r>
              <a:rPr lang="en-US" altLang="en-US" sz="1100" i="0" dirty="0" smtClean="0">
                <a:latin typeface="Calibri" pitchFamily="34" charset="0"/>
              </a:rPr>
              <a:t>Ask participants to share some examples of a class. </a:t>
            </a:r>
            <a:endParaRPr lang="en-IN" altLang="en-US" sz="1100" i="0" dirty="0"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10)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i="0" dirty="0" smtClean="0">
                <a:latin typeface="Calibri" pitchFamily="34" charset="0"/>
              </a:rPr>
              <a:t>Discuss the benefits of unit testing. </a:t>
            </a:r>
          </a:p>
          <a:p>
            <a:pPr algn="just">
              <a:spcBef>
                <a:spcPct val="0"/>
              </a:spcBef>
              <a:defRPr/>
            </a:pPr>
            <a:endParaRPr lang="en-US" altLang="en-US" sz="1100" dirty="0" smtClean="0">
              <a:latin typeface="Calibri" pitchFamily="34" charset="0"/>
            </a:endParaRPr>
          </a:p>
          <a:p>
            <a:pPr marL="171450" indent="-171450" algn="just">
              <a:spcBef>
                <a:spcPct val="0"/>
              </a:spcBef>
              <a:buFont typeface="Arial" pitchFamily="34" charset="0"/>
              <a:buChar char="•"/>
              <a:defRPr/>
            </a:pPr>
            <a:r>
              <a:rPr lang="en-IN" altLang="en-US" sz="1100" b="1" dirty="0" smtClean="0">
                <a:latin typeface="Calibri" pitchFamily="34" charset="0"/>
              </a:rPr>
              <a:t>Ability to re-factor code with confidence</a:t>
            </a:r>
            <a:r>
              <a:rPr lang="en-IN" altLang="en-US" sz="1100" dirty="0" smtClean="0">
                <a:latin typeface="Calibri" pitchFamily="34" charset="0"/>
              </a:rPr>
              <a:t>: </a:t>
            </a:r>
            <a:r>
              <a:rPr lang="en-IN" altLang="en-US" sz="1100" dirty="0" err="1" smtClean="0">
                <a:latin typeface="Calibri" pitchFamily="34" charset="0"/>
              </a:rPr>
              <a:t>JUnit</a:t>
            </a:r>
            <a:r>
              <a:rPr lang="en-IN" altLang="en-US" sz="1100" dirty="0" smtClean="0">
                <a:latin typeface="Calibri" pitchFamily="34" charset="0"/>
              </a:rPr>
              <a:t> enables developers to re-factor code with confidence and by running the existing test cases, it makes sure that no new bugs are introduced. </a:t>
            </a:r>
          </a:p>
          <a:p>
            <a:pPr marL="171450" indent="-171450" algn="just">
              <a:spcBef>
                <a:spcPct val="0"/>
              </a:spcBef>
              <a:buFont typeface="Arial" pitchFamily="34" charset="0"/>
              <a:buChar char="•"/>
              <a:defRPr/>
            </a:pPr>
            <a:endParaRPr lang="en-IN" altLang="en-US" sz="1100" dirty="0" smtClean="0">
              <a:latin typeface="Calibri" pitchFamily="34" charset="0"/>
            </a:endParaRPr>
          </a:p>
          <a:p>
            <a:pPr marL="171450" indent="-171450" algn="just">
              <a:spcBef>
                <a:spcPct val="0"/>
              </a:spcBef>
              <a:buFont typeface="Arial" pitchFamily="34" charset="0"/>
              <a:buChar char="•"/>
              <a:defRPr/>
            </a:pPr>
            <a:r>
              <a:rPr lang="en-IN" altLang="en-US" sz="1100" b="1" dirty="0" smtClean="0">
                <a:latin typeface="Calibri" pitchFamily="34" charset="0"/>
              </a:rPr>
              <a:t>Proof that your code actually works</a:t>
            </a:r>
            <a:r>
              <a:rPr lang="en-IN" altLang="en-US" sz="1100" dirty="0" smtClean="0">
                <a:latin typeface="Calibri" pitchFamily="34" charset="0"/>
              </a:rPr>
              <a:t>: Results in fewer bugs and better code</a:t>
            </a:r>
          </a:p>
          <a:p>
            <a:pPr marL="171450" indent="-171450" algn="just">
              <a:spcBef>
                <a:spcPct val="0"/>
              </a:spcBef>
              <a:buFont typeface="Arial" pitchFamily="34" charset="0"/>
              <a:buChar char="•"/>
              <a:defRPr/>
            </a:pPr>
            <a:endParaRPr lang="en-IN" altLang="en-US" sz="1100" dirty="0" smtClean="0">
              <a:latin typeface="Calibri" pitchFamily="34" charset="0"/>
            </a:endParaRPr>
          </a:p>
          <a:p>
            <a:pPr marL="171450" indent="-171450" algn="just">
              <a:spcBef>
                <a:spcPct val="0"/>
              </a:spcBef>
              <a:buFont typeface="Arial" pitchFamily="34" charset="0"/>
              <a:buChar char="•"/>
              <a:defRPr/>
            </a:pPr>
            <a:r>
              <a:rPr lang="en-IN" altLang="en-US" sz="1100" b="1" dirty="0" smtClean="0">
                <a:latin typeface="Calibri" pitchFamily="34" charset="0"/>
              </a:rPr>
              <a:t>Availability of a regression-test suite</a:t>
            </a:r>
            <a:r>
              <a:rPr lang="en-IN" altLang="en-US" sz="1100" dirty="0" smtClean="0">
                <a:latin typeface="Calibri" pitchFamily="34" charset="0"/>
              </a:rPr>
              <a:t>: </a:t>
            </a:r>
            <a:r>
              <a:rPr lang="en-IN" altLang="en-US" sz="1100" dirty="0" err="1" smtClean="0">
                <a:latin typeface="Calibri" pitchFamily="34" charset="0"/>
              </a:rPr>
              <a:t>JUnit</a:t>
            </a:r>
            <a:r>
              <a:rPr lang="en-IN" altLang="en-US" sz="1100" dirty="0" smtClean="0">
                <a:latin typeface="Calibri" pitchFamily="34" charset="0"/>
              </a:rPr>
              <a:t> provides a low-effort way to catch bugs before the build goes off to QA.</a:t>
            </a:r>
          </a:p>
          <a:p>
            <a:pPr marL="171450" indent="-171450" algn="just">
              <a:spcBef>
                <a:spcPct val="0"/>
              </a:spcBef>
              <a:buFont typeface="Arial" pitchFamily="34" charset="0"/>
              <a:buChar char="•"/>
              <a:defRPr/>
            </a:pPr>
            <a:endParaRPr lang="en-IN" altLang="en-US" sz="1100" dirty="0" smtClean="0">
              <a:latin typeface="Calibri" pitchFamily="34" charset="0"/>
            </a:endParaRPr>
          </a:p>
          <a:p>
            <a:pPr marL="171450" indent="-171450" algn="just">
              <a:spcBef>
                <a:spcPct val="0"/>
              </a:spcBef>
              <a:buFont typeface="Arial" pitchFamily="34" charset="0"/>
              <a:buChar char="•"/>
              <a:defRPr/>
            </a:pPr>
            <a:r>
              <a:rPr lang="en-IN" altLang="en-US" sz="1100" b="1" dirty="0" smtClean="0">
                <a:latin typeface="Calibri" pitchFamily="34" charset="0"/>
              </a:rPr>
              <a:t>Demonstration of concrete progress</a:t>
            </a:r>
            <a:r>
              <a:rPr lang="en-IN" altLang="en-US" sz="1100" dirty="0" smtClean="0">
                <a:latin typeface="Calibri" pitchFamily="34" charset="0"/>
              </a:rPr>
              <a:t>: Unit tests help you to demonstrate progress in parts and not wait for the entire code to be ready before it can be tested. </a:t>
            </a:r>
          </a:p>
          <a:p>
            <a:pPr algn="just">
              <a:spcBef>
                <a:spcPct val="0"/>
              </a:spcBef>
              <a:defRPr/>
            </a:pPr>
            <a:endParaRPr lang="en-US" altLang="en-US" sz="1100" dirty="0" smtClean="0">
              <a:latin typeface="Calibri" pitchFamily="34" charset="0"/>
            </a:endParaRPr>
          </a:p>
          <a:p>
            <a:pPr algn="just">
              <a:spcBef>
                <a:spcPct val="0"/>
              </a:spcBef>
              <a:defRPr/>
            </a:pPr>
            <a:r>
              <a:rPr lang="en-US" altLang="en-US" sz="1100" i="0" dirty="0" smtClean="0">
                <a:latin typeface="Calibri" pitchFamily="34" charset="0"/>
              </a:rPr>
              <a:t>Ask participants to </a:t>
            </a:r>
            <a:r>
              <a:rPr lang="en-US" altLang="en-US" i="0" dirty="0" smtClean="0">
                <a:latin typeface="Arial" pitchFamily="34" charset="0"/>
              </a:rPr>
              <a:t>think of a scenario at work where unit testing might be best applicable. </a:t>
            </a:r>
            <a:endParaRPr lang="en-IN" altLang="en-US" sz="1100" i="0" dirty="0"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en-US" sz="1100" dirty="0" smtClean="0">
                <a:latin typeface="Calibri" pitchFamily="34" charset="0"/>
              </a:rPr>
              <a:t>(Participant Guide: Page 12) </a:t>
            </a:r>
          </a:p>
          <a:p>
            <a:pPr algn="just">
              <a:spcBef>
                <a:spcPct val="0"/>
              </a:spcBef>
            </a:pPr>
            <a:endParaRPr lang="en-US" altLang="en-US" sz="1100" dirty="0" smtClean="0">
              <a:latin typeface="Calibri" pitchFamily="34" charset="0"/>
            </a:endParaRPr>
          </a:p>
          <a:p>
            <a:pPr algn="just">
              <a:spcBef>
                <a:spcPct val="0"/>
              </a:spcBef>
            </a:pPr>
            <a:r>
              <a:rPr lang="en-US" dirty="0" smtClean="0">
                <a:latin typeface="Arial" pitchFamily="34" charset="0"/>
              </a:rPr>
              <a:t>Explain to participants that they will now learn about </a:t>
            </a:r>
            <a:r>
              <a:rPr lang="en-US" altLang="en-US" dirty="0" err="1" smtClean="0">
                <a:latin typeface="Calibri" pitchFamily="34" charset="0"/>
              </a:rPr>
              <a:t>JUnit’s</a:t>
            </a:r>
            <a:r>
              <a:rPr lang="en-US" altLang="en-US" dirty="0" smtClean="0">
                <a:latin typeface="Calibri" pitchFamily="34" charset="0"/>
              </a:rPr>
              <a:t> role in testing. </a:t>
            </a:r>
            <a:r>
              <a:rPr lang="en-US" dirty="0" err="1" smtClean="0">
                <a:latin typeface="Arial" pitchFamily="34" charset="0"/>
              </a:rPr>
              <a:t>JUnit</a:t>
            </a:r>
            <a:r>
              <a:rPr lang="en-US" dirty="0" smtClean="0">
                <a:latin typeface="Arial" pitchFamily="34" charset="0"/>
              </a:rPr>
              <a:t> is packaged as a single jar file that is a library of functionality of unit testing code. For example, when you write unit testing code, you need a way to compare the output received with the output expected.</a:t>
            </a:r>
            <a:r>
              <a:rPr lang="en-US" baseline="0" dirty="0" smtClean="0">
                <a:latin typeface="Arial" pitchFamily="34" charset="0"/>
              </a:rPr>
              <a:t> </a:t>
            </a:r>
            <a:r>
              <a:rPr lang="en-US" dirty="0" err="1" smtClean="0">
                <a:latin typeface="Arial" pitchFamily="34" charset="0"/>
              </a:rPr>
              <a:t>JUnit</a:t>
            </a:r>
            <a:r>
              <a:rPr lang="en-US" dirty="0" smtClean="0">
                <a:latin typeface="Arial" pitchFamily="34" charset="0"/>
              </a:rPr>
              <a:t> provides you asserts and many ways of using them on common data types. </a:t>
            </a:r>
          </a:p>
          <a:p>
            <a:pPr algn="just">
              <a:spcBef>
                <a:spcPct val="0"/>
              </a:spcBef>
            </a:pPr>
            <a:endParaRPr lang="en-US" dirty="0" smtClean="0">
              <a:latin typeface="Arial" pitchFamily="34" charset="0"/>
            </a:endParaRPr>
          </a:p>
          <a:p>
            <a:pPr algn="just">
              <a:spcBef>
                <a:spcPct val="0"/>
              </a:spcBef>
            </a:pPr>
            <a:r>
              <a:rPr lang="en-US" dirty="0" smtClean="0">
                <a:latin typeface="Arial" pitchFamily="34" charset="0"/>
              </a:rPr>
              <a:t>In addition to asserts, </a:t>
            </a:r>
            <a:r>
              <a:rPr lang="en-US" dirty="0" err="1" smtClean="0">
                <a:latin typeface="Arial" pitchFamily="34" charset="0"/>
              </a:rPr>
              <a:t>JUnit</a:t>
            </a:r>
            <a:r>
              <a:rPr lang="en-US" dirty="0" smtClean="0">
                <a:latin typeface="Arial" pitchFamily="34" charset="0"/>
              </a:rPr>
              <a:t> has many other features that simplify unit testing. </a:t>
            </a:r>
          </a:p>
          <a:p>
            <a:pPr algn="just">
              <a:spcBef>
                <a:spcPct val="0"/>
              </a:spcBef>
            </a:pPr>
            <a:endParaRPr lang="en-US" altLang="en-US" sz="1100" i="0" dirty="0" smtClean="0">
              <a:latin typeface="Calibri" pitchFamily="34" charset="0"/>
            </a:endParaRPr>
          </a:p>
          <a:p>
            <a:pPr algn="just">
              <a:spcBef>
                <a:spcPct val="0"/>
              </a:spcBef>
            </a:pPr>
            <a:r>
              <a:rPr lang="en-US" altLang="en-US" sz="1100" i="0" dirty="0" smtClean="0">
                <a:latin typeface="Calibri" pitchFamily="34" charset="0"/>
              </a:rPr>
              <a:t>Discuss the features of </a:t>
            </a:r>
            <a:r>
              <a:rPr lang="en-US" altLang="en-US" sz="1100" i="0" dirty="0" err="1" smtClean="0">
                <a:latin typeface="Calibri" pitchFamily="34" charset="0"/>
              </a:rPr>
              <a:t>JUnit</a:t>
            </a:r>
            <a:r>
              <a:rPr lang="en-US" altLang="en-US" sz="1100" i="0" dirty="0" smtClean="0">
                <a:latin typeface="Calibri" pitchFamily="34" charset="0"/>
              </a:rPr>
              <a:t>. </a:t>
            </a:r>
            <a:endParaRPr lang="en-IN" altLang="en-US" sz="1100" i="0" dirty="0"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304800" y="152400"/>
            <a:ext cx="63246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altLang="en-US" sz="2400" b="1" smtClean="0">
              <a:solidFill>
                <a:srgbClr val="FFFFFF"/>
              </a:solidFill>
              <a:latin typeface="Trebuchet MS" pitchFamily="34" charset="0"/>
            </a:endParaRPr>
          </a:p>
        </p:txBody>
      </p:sp>
      <p:sp>
        <p:nvSpPr>
          <p:cNvPr id="3" name="Rectangle 3"/>
          <p:cNvSpPr>
            <a:spLocks noGrp="1" noChangeArrowheads="1"/>
          </p:cNvSpPr>
          <p:nvPr/>
        </p:nvSpPr>
        <p:spPr bwMode="auto">
          <a:xfrm>
            <a:off x="314325" y="1295400"/>
            <a:ext cx="78390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20000"/>
              </a:spcBef>
              <a:buFontTx/>
              <a:buChar char="•"/>
              <a:defRPr/>
            </a:pPr>
            <a:endParaRPr lang="en-US" altLang="en-US" sz="2400" b="1" smtClean="0"/>
          </a:p>
        </p:txBody>
      </p:sp>
      <p:sp>
        <p:nvSpPr>
          <p:cNvPr id="5" name="Slide Number Placeholder 4"/>
          <p:cNvSpPr>
            <a:spLocks noGrp="1"/>
          </p:cNvSpPr>
          <p:nvPr>
            <p:ph type="sldNum" sz="quarter" idx="11"/>
          </p:nvPr>
        </p:nvSpPr>
        <p:spPr/>
        <p:txBody>
          <a:bodyPr/>
          <a:lstStyle>
            <a:lvl1pPr>
              <a:defRPr/>
            </a:lvl1pPr>
          </a:lstStyle>
          <a:p>
            <a:pPr>
              <a:defRPr/>
            </a:pPr>
            <a:fld id="{4170EF9F-F34A-4693-B63F-E1C6071C50E8}" type="slidenum">
              <a:rPr lang="en-US"/>
              <a:pPr>
                <a:defRPr/>
              </a:pPr>
              <a:t>‹#›</a:t>
            </a:fld>
            <a:endParaRPr lang="en-US"/>
          </a:p>
        </p:txBody>
      </p:sp>
    </p:spTree>
    <p:extLst>
      <p:ext uri="{BB962C8B-B14F-4D97-AF65-F5344CB8AC3E}">
        <p14:creationId xmlns:p14="http://schemas.microsoft.com/office/powerpoint/2010/main" val="108099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1"/>
          </p:nvPr>
        </p:nvSpPr>
        <p:spPr/>
        <p:txBody>
          <a:bodyPr/>
          <a:lstStyle>
            <a:lvl1pPr>
              <a:defRPr/>
            </a:lvl1pPr>
          </a:lstStyle>
          <a:p>
            <a:pPr>
              <a:defRPr/>
            </a:pPr>
            <a:fld id="{560D1BB0-B072-47BA-97F3-F72718CD62D5}" type="slidenum">
              <a:rPr lang="en-US"/>
              <a:pPr>
                <a:defRPr/>
              </a:pPr>
              <a:t>‹#›</a:t>
            </a:fld>
            <a:endParaRPr lang="en-US"/>
          </a:p>
        </p:txBody>
      </p:sp>
    </p:spTree>
    <p:extLst>
      <p:ext uri="{BB962C8B-B14F-4D97-AF65-F5344CB8AC3E}">
        <p14:creationId xmlns:p14="http://schemas.microsoft.com/office/powerpoint/2010/main" val="230755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91250" y="152400"/>
            <a:ext cx="19621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57340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1"/>
          </p:nvPr>
        </p:nvSpPr>
        <p:spPr/>
        <p:txBody>
          <a:bodyPr/>
          <a:lstStyle>
            <a:lvl1pPr>
              <a:defRPr/>
            </a:lvl1pPr>
          </a:lstStyle>
          <a:p>
            <a:pPr>
              <a:defRPr/>
            </a:pPr>
            <a:fld id="{3B4B31EC-240C-4D7E-891E-2DF069E13BB3}" type="slidenum">
              <a:rPr lang="en-US"/>
              <a:pPr>
                <a:defRPr/>
              </a:pPr>
              <a:t>‹#›</a:t>
            </a:fld>
            <a:endParaRPr lang="en-US"/>
          </a:p>
        </p:txBody>
      </p:sp>
    </p:spTree>
    <p:extLst>
      <p:ext uri="{BB962C8B-B14F-4D97-AF65-F5344CB8AC3E}">
        <p14:creationId xmlns:p14="http://schemas.microsoft.com/office/powerpoint/2010/main" val="356160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Slide Number Placeholder 2"/>
          <p:cNvSpPr>
            <a:spLocks noGrp="1"/>
          </p:cNvSpPr>
          <p:nvPr>
            <p:ph type="sldNum" sz="quarter" idx="11"/>
          </p:nvPr>
        </p:nvSpPr>
        <p:spPr/>
        <p:txBody>
          <a:bodyPr/>
          <a:lstStyle>
            <a:lvl1pPr>
              <a:defRPr/>
            </a:lvl1pPr>
          </a:lstStyle>
          <a:p>
            <a:pPr>
              <a:defRPr/>
            </a:pPr>
            <a:fld id="{66B1746A-24BC-429E-BF50-6CB8D521163A}" type="slidenum">
              <a:rPr lang="en-US"/>
              <a:pPr>
                <a:defRPr/>
              </a:pPr>
              <a:t>‹#›</a:t>
            </a:fld>
            <a:endParaRPr lang="en-US"/>
          </a:p>
        </p:txBody>
      </p:sp>
    </p:spTree>
    <p:extLst>
      <p:ext uri="{BB962C8B-B14F-4D97-AF65-F5344CB8AC3E}">
        <p14:creationId xmlns:p14="http://schemas.microsoft.com/office/powerpoint/2010/main" val="32473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1"/>
          </p:nvPr>
        </p:nvSpPr>
        <p:spPr/>
        <p:txBody>
          <a:bodyPr/>
          <a:lstStyle>
            <a:lvl1pPr>
              <a:defRPr/>
            </a:lvl1pPr>
          </a:lstStyle>
          <a:p>
            <a:pPr>
              <a:defRPr/>
            </a:pPr>
            <a:fld id="{CA4E66EA-5F58-403A-94A3-D86E051606EF}" type="slidenum">
              <a:rPr lang="en-US"/>
              <a:pPr>
                <a:defRPr/>
              </a:pPr>
              <a:t>‹#›</a:t>
            </a:fld>
            <a:endParaRPr lang="en-US"/>
          </a:p>
        </p:txBody>
      </p:sp>
    </p:spTree>
    <p:extLst>
      <p:ext uri="{BB962C8B-B14F-4D97-AF65-F5344CB8AC3E}">
        <p14:creationId xmlns:p14="http://schemas.microsoft.com/office/powerpoint/2010/main" val="293447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2"/>
          <p:cNvSpPr>
            <a:spLocks noGrp="1"/>
          </p:cNvSpPr>
          <p:nvPr>
            <p:ph type="sldNum" sz="quarter" idx="11"/>
          </p:nvPr>
        </p:nvSpPr>
        <p:spPr/>
        <p:txBody>
          <a:bodyPr/>
          <a:lstStyle>
            <a:lvl1pPr>
              <a:defRPr/>
            </a:lvl1pPr>
          </a:lstStyle>
          <a:p>
            <a:pPr>
              <a:defRPr/>
            </a:pPr>
            <a:fld id="{0573E833-78AD-4E67-B901-55EEF47B7A07}" type="slidenum">
              <a:rPr lang="en-US"/>
              <a:pPr>
                <a:defRPr/>
              </a:pPr>
              <a:t>‹#›</a:t>
            </a:fld>
            <a:endParaRPr lang="en-US"/>
          </a:p>
        </p:txBody>
      </p:sp>
    </p:spTree>
    <p:extLst>
      <p:ext uri="{BB962C8B-B14F-4D97-AF65-F5344CB8AC3E}">
        <p14:creationId xmlns:p14="http://schemas.microsoft.com/office/powerpoint/2010/main" val="157919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4325" y="1295400"/>
            <a:ext cx="38433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10063" y="1295400"/>
            <a:ext cx="384333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
          <p:cNvSpPr>
            <a:spLocks noGrp="1"/>
          </p:cNvSpPr>
          <p:nvPr>
            <p:ph type="sldNum" sz="quarter" idx="11"/>
          </p:nvPr>
        </p:nvSpPr>
        <p:spPr/>
        <p:txBody>
          <a:bodyPr/>
          <a:lstStyle>
            <a:lvl1pPr>
              <a:defRPr/>
            </a:lvl1pPr>
          </a:lstStyle>
          <a:p>
            <a:pPr>
              <a:defRPr/>
            </a:pPr>
            <a:fld id="{32A9C6D2-25BF-4D0A-8529-54F4E4F5C1C4}" type="slidenum">
              <a:rPr lang="en-US"/>
              <a:pPr>
                <a:defRPr/>
              </a:pPr>
              <a:t>‹#›</a:t>
            </a:fld>
            <a:endParaRPr lang="en-US"/>
          </a:p>
        </p:txBody>
      </p:sp>
    </p:spTree>
    <p:extLst>
      <p:ext uri="{BB962C8B-B14F-4D97-AF65-F5344CB8AC3E}">
        <p14:creationId xmlns:p14="http://schemas.microsoft.com/office/powerpoint/2010/main" val="235022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11"/>
          </p:nvPr>
        </p:nvSpPr>
        <p:spPr/>
        <p:txBody>
          <a:bodyPr/>
          <a:lstStyle>
            <a:lvl1pPr>
              <a:defRPr/>
            </a:lvl1pPr>
          </a:lstStyle>
          <a:p>
            <a:pPr>
              <a:defRPr/>
            </a:pPr>
            <a:fld id="{83121DD3-2EC8-4768-8C44-1AEAF3A1E825}" type="slidenum">
              <a:rPr lang="en-US"/>
              <a:pPr>
                <a:defRPr/>
              </a:pPr>
              <a:t>‹#›</a:t>
            </a:fld>
            <a:endParaRPr lang="en-US"/>
          </a:p>
        </p:txBody>
      </p:sp>
    </p:spTree>
    <p:extLst>
      <p:ext uri="{BB962C8B-B14F-4D97-AF65-F5344CB8AC3E}">
        <p14:creationId xmlns:p14="http://schemas.microsoft.com/office/powerpoint/2010/main" val="257699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2"/>
          <p:cNvSpPr>
            <a:spLocks noGrp="1"/>
          </p:cNvSpPr>
          <p:nvPr>
            <p:ph type="sldNum" sz="quarter" idx="11"/>
          </p:nvPr>
        </p:nvSpPr>
        <p:spPr/>
        <p:txBody>
          <a:bodyPr/>
          <a:lstStyle>
            <a:lvl1pPr>
              <a:defRPr/>
            </a:lvl1pPr>
          </a:lstStyle>
          <a:p>
            <a:pPr>
              <a:defRPr/>
            </a:pPr>
            <a:fld id="{1662FD63-F386-47ED-BBD6-CE2C89720A2C}" type="slidenum">
              <a:rPr lang="en-US"/>
              <a:pPr>
                <a:defRPr/>
              </a:pPr>
              <a:t>‹#›</a:t>
            </a:fld>
            <a:endParaRPr lang="en-US"/>
          </a:p>
        </p:txBody>
      </p:sp>
    </p:spTree>
    <p:extLst>
      <p:ext uri="{BB962C8B-B14F-4D97-AF65-F5344CB8AC3E}">
        <p14:creationId xmlns:p14="http://schemas.microsoft.com/office/powerpoint/2010/main" val="74596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DCDF2C29-937D-4320-9D78-00E0D43984B3}" type="slidenum">
              <a:rPr lang="en-US"/>
              <a:pPr>
                <a:defRPr/>
              </a:pPr>
              <a:t>‹#›</a:t>
            </a:fld>
            <a:endParaRPr lang="en-US"/>
          </a:p>
        </p:txBody>
      </p:sp>
    </p:spTree>
    <p:extLst>
      <p:ext uri="{BB962C8B-B14F-4D97-AF65-F5344CB8AC3E}">
        <p14:creationId xmlns:p14="http://schemas.microsoft.com/office/powerpoint/2010/main" val="14055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11"/>
          </p:nvPr>
        </p:nvSpPr>
        <p:spPr/>
        <p:txBody>
          <a:bodyPr/>
          <a:lstStyle>
            <a:lvl1pPr>
              <a:defRPr/>
            </a:lvl1pPr>
          </a:lstStyle>
          <a:p>
            <a:pPr>
              <a:defRPr/>
            </a:pPr>
            <a:fld id="{0CCD68C0-4B28-4461-8572-B677E65201CC}" type="slidenum">
              <a:rPr lang="en-US"/>
              <a:pPr>
                <a:defRPr/>
              </a:pPr>
              <a:t>‹#›</a:t>
            </a:fld>
            <a:endParaRPr lang="en-US"/>
          </a:p>
        </p:txBody>
      </p:sp>
    </p:spTree>
    <p:extLst>
      <p:ext uri="{BB962C8B-B14F-4D97-AF65-F5344CB8AC3E}">
        <p14:creationId xmlns:p14="http://schemas.microsoft.com/office/powerpoint/2010/main" val="338578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11"/>
          </p:nvPr>
        </p:nvSpPr>
        <p:spPr/>
        <p:txBody>
          <a:bodyPr/>
          <a:lstStyle>
            <a:lvl1pPr>
              <a:defRPr/>
            </a:lvl1pPr>
          </a:lstStyle>
          <a:p>
            <a:pPr>
              <a:defRPr/>
            </a:pPr>
            <a:fld id="{FC54E746-618C-4E06-A13B-7F19979987DC}" type="slidenum">
              <a:rPr lang="en-US"/>
              <a:pPr>
                <a:defRPr/>
              </a:pPr>
              <a:t>‹#›</a:t>
            </a:fld>
            <a:endParaRPr lang="en-US"/>
          </a:p>
        </p:txBody>
      </p:sp>
    </p:spTree>
    <p:extLst>
      <p:ext uri="{BB962C8B-B14F-4D97-AF65-F5344CB8AC3E}">
        <p14:creationId xmlns:p14="http://schemas.microsoft.com/office/powerpoint/2010/main" val="297041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63246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314325" y="1295400"/>
            <a:ext cx="78390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E01D4EF0-90F1-4AF9-AAC7-B5501505B8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3"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iming>
    <p:tnLst>
      <p:par>
        <p:cTn id="1" dur="indefinite" restart="never" nodeType="tmRoot"/>
      </p:par>
    </p:tnLst>
  </p:timing>
  <p:hf hd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rgbClr val="FFFFFF"/>
          </a:solidFill>
          <a:latin typeface="Trebuchet MS" pitchFamily="34" charset="0"/>
        </a:defRPr>
      </a:lvl2pPr>
      <a:lvl3pPr algn="l" rtl="0" eaLnBrk="0" fontAlgn="base" hangingPunct="0">
        <a:spcBef>
          <a:spcPct val="0"/>
        </a:spcBef>
        <a:spcAft>
          <a:spcPct val="0"/>
        </a:spcAft>
        <a:defRPr sz="2400" b="1">
          <a:solidFill>
            <a:srgbClr val="FFFFFF"/>
          </a:solidFill>
          <a:latin typeface="Trebuchet MS" pitchFamily="34" charset="0"/>
        </a:defRPr>
      </a:lvl3pPr>
      <a:lvl4pPr algn="l" rtl="0" eaLnBrk="0" fontAlgn="base" hangingPunct="0">
        <a:spcBef>
          <a:spcPct val="0"/>
        </a:spcBef>
        <a:spcAft>
          <a:spcPct val="0"/>
        </a:spcAft>
        <a:defRPr sz="2400" b="1">
          <a:solidFill>
            <a:srgbClr val="FFFFFF"/>
          </a:solidFill>
          <a:latin typeface="Trebuchet MS" pitchFamily="34" charset="0"/>
        </a:defRPr>
      </a:lvl4pPr>
      <a:lvl5pPr algn="l" rtl="0" eaLnBrk="0" fontAlgn="base" hangingPunct="0">
        <a:spcBef>
          <a:spcPct val="0"/>
        </a:spcBef>
        <a:spcAft>
          <a:spcPct val="0"/>
        </a:spcAft>
        <a:defRPr sz="2400" b="1">
          <a:solidFill>
            <a:srgbClr val="FFFFFF"/>
          </a:solidFill>
          <a:latin typeface="Trebuchet MS" pitchFamily="34" charset="0"/>
        </a:defRPr>
      </a:lvl5pPr>
      <a:lvl6pPr marL="457200" algn="l" rtl="0" fontAlgn="base">
        <a:spcBef>
          <a:spcPct val="0"/>
        </a:spcBef>
        <a:spcAft>
          <a:spcPct val="0"/>
        </a:spcAft>
        <a:defRPr sz="2400" b="1">
          <a:solidFill>
            <a:srgbClr val="FFFFFF"/>
          </a:solidFill>
          <a:latin typeface="Trebuchet MS" pitchFamily="34" charset="0"/>
        </a:defRPr>
      </a:lvl6pPr>
      <a:lvl7pPr marL="914400" algn="l" rtl="0" fontAlgn="base">
        <a:spcBef>
          <a:spcPct val="0"/>
        </a:spcBef>
        <a:spcAft>
          <a:spcPct val="0"/>
        </a:spcAft>
        <a:defRPr sz="2400" b="1">
          <a:solidFill>
            <a:srgbClr val="FFFFFF"/>
          </a:solidFill>
          <a:latin typeface="Trebuchet MS" pitchFamily="34" charset="0"/>
        </a:defRPr>
      </a:lvl7pPr>
      <a:lvl8pPr marL="1371600" algn="l" rtl="0" fontAlgn="base">
        <a:spcBef>
          <a:spcPct val="0"/>
        </a:spcBef>
        <a:spcAft>
          <a:spcPct val="0"/>
        </a:spcAft>
        <a:defRPr sz="2400" b="1">
          <a:solidFill>
            <a:srgbClr val="FFFFFF"/>
          </a:solidFill>
          <a:latin typeface="Trebuchet MS" pitchFamily="34" charset="0"/>
        </a:defRPr>
      </a:lvl8pPr>
      <a:lvl9pPr marL="1828800" algn="l" rtl="0" fontAlgn="base">
        <a:spcBef>
          <a:spcPct val="0"/>
        </a:spcBef>
        <a:spcAft>
          <a:spcPct val="0"/>
        </a:spcAft>
        <a:defRPr sz="2400" b="1">
          <a:solidFill>
            <a:srgbClr val="FFFFFF"/>
          </a:solidFill>
          <a:latin typeface="Trebuchet MS"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err="1" smtClean="0"/>
              <a:t>JUnit</a:t>
            </a:r>
            <a:endParaRPr lang="en-IN" sz="4400" dirty="0"/>
          </a:p>
        </p:txBody>
      </p:sp>
      <p:sp>
        <p:nvSpPr>
          <p:cNvPr id="3" name="Subtitle 2"/>
          <p:cNvSpPr>
            <a:spLocks noGrp="1"/>
          </p:cNvSpPr>
          <p:nvPr>
            <p:ph type="subTitle" idx="1"/>
          </p:nvPr>
        </p:nvSpPr>
        <p:spPr/>
        <p:txBody>
          <a:bodyPr/>
          <a:lstStyle/>
          <a:p>
            <a:endParaRPr lang="en-IN"/>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JUnit Features</a:t>
            </a:r>
          </a:p>
        </p:txBody>
      </p:sp>
      <p:graphicFrame>
        <p:nvGraphicFramePr>
          <p:cNvPr id="3" name="Diagram 2"/>
          <p:cNvGraphicFramePr/>
          <p:nvPr>
            <p:extLst>
              <p:ext uri="{D42A27DB-BD31-4B8C-83A1-F6EECF244321}">
                <p14:modId xmlns:p14="http://schemas.microsoft.com/office/powerpoint/2010/main" val="1673946260"/>
              </p:ext>
            </p:extLst>
          </p:nvPr>
        </p:nvGraphicFramePr>
        <p:xfrm>
          <a:off x="487362" y="1143000"/>
          <a:ext cx="7589838" cy="5116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73FAB882-6A96-47D0-8099-D7AD931A2886}" type="slidenum">
              <a:rPr lang="en-US"/>
              <a:pPr>
                <a:defRPr/>
              </a:pPr>
              <a:t>10</a:t>
            </a:fld>
            <a:endParaRPr lang="en-US"/>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7415" name="Text Box 7"/>
          <p:cNvSpPr txBox="1">
            <a:spLocks noChangeArrowheads="1"/>
          </p:cNvSpPr>
          <p:nvPr/>
        </p:nvSpPr>
        <p:spPr bwMode="auto">
          <a:xfrm>
            <a:off x="304800" y="1695450"/>
            <a:ext cx="42354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US" altLang="en-US" sz="1800" b="0" dirty="0" smtClean="0"/>
              <a:t>To test using JUnit:</a:t>
            </a:r>
          </a:p>
          <a:p>
            <a:pPr marL="342900" indent="-342900" eaLnBrk="1" hangingPunct="1">
              <a:spcBef>
                <a:spcPct val="50000"/>
              </a:spcBef>
              <a:buFont typeface="+mj-lt"/>
              <a:buAutoNum type="arabicPeriod"/>
              <a:defRPr/>
            </a:pPr>
            <a:r>
              <a:rPr lang="en-IN" altLang="en-US" sz="1800" b="0" dirty="0" smtClean="0"/>
              <a:t>Create a separate project for writing tests that test an SUT.</a:t>
            </a:r>
          </a:p>
          <a:p>
            <a:pPr marL="342900" indent="-342900" eaLnBrk="1" hangingPunct="1">
              <a:spcBef>
                <a:spcPct val="50000"/>
              </a:spcBef>
              <a:buFont typeface="+mj-lt"/>
              <a:buAutoNum type="arabicPeriod"/>
              <a:defRPr/>
            </a:pPr>
            <a:r>
              <a:rPr lang="en-US" altLang="en-US" sz="1800" b="0" dirty="0" smtClean="0"/>
              <a:t>Use a JUnit runner to execute the test code. </a:t>
            </a:r>
            <a:r>
              <a:rPr lang="en-US" sz="1800" b="0" dirty="0" smtClean="0"/>
              <a:t>The runner:</a:t>
            </a:r>
          </a:p>
          <a:p>
            <a:pPr marL="1085850" lvl="1" indent="-342900" eaLnBrk="1" hangingPunct="1">
              <a:spcBef>
                <a:spcPct val="50000"/>
              </a:spcBef>
              <a:buSzPct val="130000"/>
              <a:buFont typeface="Arial" pitchFamily="34" charset="0"/>
              <a:buChar char="•"/>
              <a:defRPr/>
            </a:pPr>
            <a:r>
              <a:rPr lang="en-US" sz="1600" dirty="0" smtClean="0"/>
              <a:t>Determines the </a:t>
            </a:r>
            <a:r>
              <a:rPr lang="en-US" sz="1600" dirty="0"/>
              <a:t>tests that exist in the test </a:t>
            </a:r>
            <a:r>
              <a:rPr lang="en-US" sz="1600" dirty="0" smtClean="0"/>
              <a:t>code</a:t>
            </a:r>
          </a:p>
          <a:p>
            <a:pPr marL="1085850" lvl="1" indent="-342900" eaLnBrk="1" hangingPunct="1">
              <a:spcBef>
                <a:spcPct val="50000"/>
              </a:spcBef>
              <a:buSzPct val="130000"/>
              <a:buFont typeface="Arial" pitchFamily="34" charset="0"/>
              <a:buChar char="•"/>
              <a:defRPr/>
            </a:pPr>
            <a:r>
              <a:rPr lang="en-US" sz="1600" dirty="0" smtClean="0"/>
              <a:t>Executes the tests</a:t>
            </a:r>
          </a:p>
          <a:p>
            <a:pPr marL="1085850" lvl="1" indent="-342900" eaLnBrk="1" hangingPunct="1">
              <a:spcBef>
                <a:spcPct val="50000"/>
              </a:spcBef>
              <a:buSzPct val="130000"/>
              <a:buFont typeface="Arial" pitchFamily="34" charset="0"/>
              <a:buChar char="•"/>
              <a:defRPr/>
            </a:pPr>
            <a:r>
              <a:rPr lang="en-US" sz="1600" dirty="0" smtClean="0"/>
              <a:t>Reports the </a:t>
            </a:r>
            <a:r>
              <a:rPr lang="en-US" sz="1600" dirty="0"/>
              <a:t>results, including reporting to a graphical </a:t>
            </a:r>
            <a:r>
              <a:rPr lang="en-US" sz="1600" dirty="0" smtClean="0"/>
              <a:t>view </a:t>
            </a:r>
          </a:p>
          <a:p>
            <a:pPr eaLnBrk="1" hangingPunct="1">
              <a:spcBef>
                <a:spcPct val="50000"/>
              </a:spcBef>
              <a:buFontTx/>
              <a:buNone/>
              <a:defRPr/>
            </a:pPr>
            <a:r>
              <a:rPr lang="en-US" sz="1800" b="0" dirty="0" smtClean="0"/>
              <a:t>Writing </a:t>
            </a:r>
            <a:r>
              <a:rPr lang="en-US" sz="1800" b="0" dirty="0" err="1"/>
              <a:t>JUnit</a:t>
            </a:r>
            <a:r>
              <a:rPr lang="en-US" sz="1800" b="0" dirty="0"/>
              <a:t> tests in an IDE helps you to get quick feedback regarding a test passing or failing.</a:t>
            </a:r>
            <a:endParaRPr lang="en-IN" altLang="en-US" sz="1800" b="0" dirty="0"/>
          </a:p>
        </p:txBody>
      </p:sp>
      <p:sp>
        <p:nvSpPr>
          <p:cNvPr id="11" name="Title 1"/>
          <p:cNvSpPr txBox="1">
            <a:spLocks/>
          </p:cNvSpPr>
          <p:nvPr/>
        </p:nvSpPr>
        <p:spPr bwMode="auto">
          <a:xfrm>
            <a:off x="376238" y="384175"/>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How JUnit Works</a:t>
            </a:r>
          </a:p>
        </p:txBody>
      </p:sp>
      <p:pic>
        <p:nvPicPr>
          <p:cNvPr id="15365" name="Picture 8" descr="D:\Current Data\Year 2013\J P MORGAN\JUNIT\mod 1 imag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1878013"/>
            <a:ext cx="4108450" cy="3424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6" name="Rectangle 13"/>
          <p:cNvSpPr>
            <a:spLocks noChangeArrowheads="1"/>
          </p:cNvSpPr>
          <p:nvPr/>
        </p:nvSpPr>
        <p:spPr bwMode="auto">
          <a:xfrm>
            <a:off x="5257800" y="5334000"/>
            <a:ext cx="26479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Testing Using JUnit</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63D0EB57-AE70-4897-9FC5-73A8137E6E3F}" type="slidenum">
              <a:rPr lang="en-US"/>
              <a:pPr>
                <a:defRPr/>
              </a:pPr>
              <a:t>11</a:t>
            </a:fld>
            <a:endParaRPr 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6387" name="Text Box 7"/>
          <p:cNvSpPr txBox="1">
            <a:spLocks noChangeArrowheads="1"/>
          </p:cNvSpPr>
          <p:nvPr/>
        </p:nvSpPr>
        <p:spPr bwMode="auto">
          <a:xfrm>
            <a:off x="304800" y="1295400"/>
            <a:ext cx="7543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Methods, annotations, and fixtures are some of the important parts of JUnit syntax. </a:t>
            </a:r>
          </a:p>
          <a:p>
            <a:pPr eaLnBrk="1" hangingPunct="1">
              <a:spcBef>
                <a:spcPct val="50000"/>
              </a:spcBef>
              <a:buFont typeface="Wingdings" pitchFamily="2" charset="2"/>
              <a:buChar char="§"/>
            </a:pPr>
            <a:r>
              <a:rPr lang="en-IN" altLang="en-US"/>
              <a:t>Using annotations </a:t>
            </a:r>
            <a:r>
              <a:rPr lang="en-US"/>
              <a:t>for creating and running JUnit tests has become easier and more effective.</a:t>
            </a:r>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JUnit Syntaxes </a:t>
            </a:r>
          </a:p>
        </p:txBody>
      </p:sp>
      <p:graphicFrame>
        <p:nvGraphicFramePr>
          <p:cNvPr id="2" name="Table 1"/>
          <p:cNvGraphicFramePr>
            <a:graphicFrameLocks noGrp="1"/>
          </p:cNvGraphicFramePr>
          <p:nvPr>
            <p:extLst>
              <p:ext uri="{D42A27DB-BD31-4B8C-83A1-F6EECF244321}">
                <p14:modId xmlns:p14="http://schemas.microsoft.com/office/powerpoint/2010/main" val="1769519906"/>
              </p:ext>
            </p:extLst>
          </p:nvPr>
        </p:nvGraphicFramePr>
        <p:xfrm>
          <a:off x="2209800" y="2743200"/>
          <a:ext cx="4191000" cy="3505203"/>
        </p:xfrm>
        <a:graphic>
          <a:graphicData uri="http://schemas.openxmlformats.org/drawingml/2006/table">
            <a:tbl>
              <a:tblPr firstRow="1" bandRow="1">
                <a:tableStyleId>{BC89EF96-8CEA-46FF-86C4-4CE0E7609802}</a:tableStyleId>
              </a:tblPr>
              <a:tblGrid>
                <a:gridCol w="4191000"/>
              </a:tblGrid>
              <a:tr h="389467">
                <a:tc>
                  <a:txBody>
                    <a:bodyPr/>
                    <a:lstStyle/>
                    <a:p>
                      <a:r>
                        <a:rPr lang="en-US" sz="1800" dirty="0" smtClean="0"/>
                        <a:t>Popular Annotations Used in </a:t>
                      </a:r>
                      <a:r>
                        <a:rPr lang="en-US" sz="1800" dirty="0" err="1" smtClean="0"/>
                        <a:t>JUnit</a:t>
                      </a:r>
                      <a:endParaRPr lang="en-US" sz="1800" dirty="0">
                        <a:solidFill>
                          <a:schemeClr val="tx1"/>
                        </a:solidFill>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a:t>
                      </a:r>
                      <a:r>
                        <a:rPr lang="en-US" altLang="en-US" sz="1800" dirty="0" err="1" smtClean="0"/>
                        <a:t>BeforeClass</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@Before</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@Test</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@After</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a:t>
                      </a:r>
                      <a:r>
                        <a:rPr lang="en-US" altLang="en-US" sz="1800" dirty="0" err="1" smtClean="0"/>
                        <a:t>AfterClass</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@Ignore</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@Test(timeout=</a:t>
                      </a:r>
                      <a:r>
                        <a:rPr lang="en-US" altLang="en-US" sz="1800" dirty="0" err="1" smtClean="0"/>
                        <a:t>int</a:t>
                      </a:r>
                      <a:r>
                        <a:rPr lang="en-US" altLang="en-US" sz="1800" dirty="0" smtClean="0"/>
                        <a:t>)</a:t>
                      </a:r>
                      <a:endParaRPr lang="en-US" altLang="en-US" sz="1800" dirty="0" smtClean="0">
                        <a:latin typeface="Arial" panose="020B0604020202020204" pitchFamily="34" charset="0"/>
                        <a:cs typeface="Arial" panose="020B0604020202020204" pitchFamily="34" charset="0"/>
                      </a:endParaRPr>
                    </a:p>
                  </a:txBody>
                  <a:tcPr/>
                </a:tc>
              </a:tr>
              <a:tr h="389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@Test(expected=</a:t>
                      </a:r>
                      <a:r>
                        <a:rPr lang="en-US" altLang="en-US" sz="1800" dirty="0" err="1" smtClean="0"/>
                        <a:t>sampleexpected</a:t>
                      </a:r>
                      <a:r>
                        <a:rPr lang="en-US" altLang="en-US" sz="1800" dirty="0" smtClean="0"/>
                        <a:t>)</a:t>
                      </a:r>
                      <a:endParaRPr lang="en-US" sz="1800" dirty="0" smtClean="0"/>
                    </a:p>
                  </a:txBody>
                  <a:tcPr/>
                </a:tc>
              </a:tr>
            </a:tbl>
          </a:graphicData>
        </a:graphic>
      </p:graphicFrame>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BEF6E9CE-7021-4661-B806-36AAC0DAAB82}" type="slidenum">
              <a:rPr lang="en-US"/>
              <a:pPr>
                <a:defRPr/>
              </a:pPr>
              <a:t>12</a:t>
            </a:fld>
            <a:endParaRPr 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7411" name="Text Box 7"/>
          <p:cNvSpPr txBox="1">
            <a:spLocks noChangeArrowheads="1"/>
          </p:cNvSpPr>
          <p:nvPr/>
        </p:nvSpPr>
        <p:spPr bwMode="auto">
          <a:xfrm>
            <a:off x="304800" y="12954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Consider the test case for a program used to retrieve the name of an account holder based on an account ID. This test case does not use annotations.</a:t>
            </a: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US" sz="2400" b="1" kern="0" dirty="0" err="1">
                <a:solidFill>
                  <a:srgbClr val="FFFFFF"/>
                </a:solidFill>
              </a:rPr>
              <a:t>JUnit</a:t>
            </a:r>
            <a:r>
              <a:rPr lang="en-US" sz="2400" b="1" kern="0" dirty="0">
                <a:solidFill>
                  <a:srgbClr val="FFFFFF"/>
                </a:solidFill>
              </a:rPr>
              <a:t> </a:t>
            </a:r>
            <a:r>
              <a:rPr lang="en-US" sz="2400" b="1" kern="0" dirty="0" smtClean="0">
                <a:solidFill>
                  <a:srgbClr val="FFFFFF"/>
                </a:solidFill>
              </a:rPr>
              <a:t>Syntaxes: </a:t>
            </a:r>
            <a:r>
              <a:rPr lang="en-US" sz="2400" b="1" kern="0" dirty="0" smtClean="0">
                <a:solidFill>
                  <a:srgbClr val="FFFFFF"/>
                </a:solidFill>
                <a:latin typeface="+mj-lt"/>
                <a:ea typeface="+mj-ea"/>
                <a:cs typeface="+mj-cs"/>
              </a:rPr>
              <a:t>Using </a:t>
            </a:r>
            <a:r>
              <a:rPr lang="en-US" sz="2400" b="1" kern="0" dirty="0">
                <a:solidFill>
                  <a:srgbClr val="FFFFFF"/>
                </a:solidFill>
                <a:latin typeface="+mj-lt"/>
                <a:ea typeface="+mj-ea"/>
                <a:cs typeface="+mj-cs"/>
              </a:rPr>
              <a:t>Annotations </a:t>
            </a:r>
            <a:endParaRPr lang="en-US" sz="2400" b="1" kern="0" dirty="0" smtClean="0">
              <a:solidFill>
                <a:srgbClr val="FFFFFF"/>
              </a:solidFill>
              <a:latin typeface="+mj-lt"/>
              <a:ea typeface="+mj-ea"/>
              <a:cs typeface="+mj-cs"/>
            </a:endParaRPr>
          </a:p>
          <a:p>
            <a:pPr eaLnBrk="0" hangingPunct="0">
              <a:defRPr/>
            </a:pPr>
            <a:r>
              <a:rPr lang="en-US" sz="2400" b="1" kern="0" dirty="0" smtClean="0">
                <a:solidFill>
                  <a:srgbClr val="FFFFFF"/>
                </a:solidFill>
                <a:latin typeface="+mj-lt"/>
                <a:ea typeface="+mj-ea"/>
                <a:cs typeface="+mj-cs"/>
              </a:rPr>
              <a:t>Test </a:t>
            </a:r>
            <a:r>
              <a:rPr lang="en-US" sz="2400" b="1" kern="0" dirty="0">
                <a:solidFill>
                  <a:srgbClr val="FFFFFF"/>
                </a:solidFill>
                <a:latin typeface="+mj-lt"/>
                <a:ea typeface="+mj-ea"/>
                <a:cs typeface="+mj-cs"/>
              </a:rPr>
              <a:t>Case Without Annotations  </a:t>
            </a:r>
          </a:p>
        </p:txBody>
      </p:sp>
      <p:pic>
        <p:nvPicPr>
          <p:cNvPr id="17413" name="Picture 9" descr="MAC HD:Users:sravankumar:Desktop:Mod_2_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032000"/>
            <a:ext cx="7302500" cy="42576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7414" name="Rectangle 13"/>
          <p:cNvSpPr>
            <a:spLocks noChangeArrowheads="1"/>
          </p:cNvSpPr>
          <p:nvPr/>
        </p:nvSpPr>
        <p:spPr bwMode="auto">
          <a:xfrm>
            <a:off x="3192463" y="6342063"/>
            <a:ext cx="28194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Test Case Without Annotations </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BB9D5165-4000-4273-81DA-04FEFDE42032}" type="slidenum">
              <a:rPr lang="en-US"/>
              <a:pPr>
                <a:defRPr/>
              </a:pPr>
              <a:t>13</a:t>
            </a:fld>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8435" name="Text Box 7"/>
          <p:cNvSpPr txBox="1">
            <a:spLocks noChangeArrowheads="1"/>
          </p:cNvSpPr>
          <p:nvPr/>
        </p:nvSpPr>
        <p:spPr bwMode="auto">
          <a:xfrm>
            <a:off x="152400" y="1295400"/>
            <a:ext cx="8305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The test case for the same program, with the use of annotations. </a:t>
            </a:r>
          </a:p>
          <a:p>
            <a:pPr eaLnBrk="1" hangingPunct="1">
              <a:spcBef>
                <a:spcPct val="50000"/>
              </a:spcBef>
              <a:buFont typeface="Wingdings" pitchFamily="2" charset="2"/>
              <a:buChar char="§"/>
            </a:pPr>
            <a:r>
              <a:rPr lang="en-IN" altLang="en-US"/>
              <a:t>The </a:t>
            </a:r>
            <a:r>
              <a:rPr lang="en-IN" altLang="en-US">
                <a:latin typeface="Courier New" pitchFamily="49" charset="0"/>
                <a:cs typeface="Courier New" pitchFamily="49" charset="0"/>
              </a:rPr>
              <a:t>@Before </a:t>
            </a:r>
            <a:r>
              <a:rPr lang="en-IN" altLang="en-US"/>
              <a:t>and </a:t>
            </a:r>
            <a:r>
              <a:rPr lang="en-IN" altLang="en-US">
                <a:latin typeface="Courier New" pitchFamily="49" charset="0"/>
                <a:cs typeface="Courier New" pitchFamily="49" charset="0"/>
              </a:rPr>
              <a:t>@Test </a:t>
            </a:r>
            <a:r>
              <a:rPr lang="en-IN" altLang="en-US"/>
              <a:t>annotations are used in this test case.</a:t>
            </a: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US" sz="2400" b="1" kern="0" dirty="0" err="1">
                <a:solidFill>
                  <a:srgbClr val="FFFFFF"/>
                </a:solidFill>
              </a:rPr>
              <a:t>JUnit</a:t>
            </a:r>
            <a:r>
              <a:rPr lang="en-US" sz="2400" b="1" kern="0" dirty="0">
                <a:solidFill>
                  <a:srgbClr val="FFFFFF"/>
                </a:solidFill>
              </a:rPr>
              <a:t> Syntaxes: Using Annotations </a:t>
            </a:r>
          </a:p>
          <a:p>
            <a:pPr eaLnBrk="0" hangingPunct="0">
              <a:defRPr/>
            </a:pPr>
            <a:r>
              <a:rPr lang="en-US" sz="2400" b="1" kern="0" dirty="0">
                <a:solidFill>
                  <a:srgbClr val="FFFFFF"/>
                </a:solidFill>
              </a:rPr>
              <a:t>Test Case </a:t>
            </a:r>
            <a:r>
              <a:rPr lang="en-US" sz="2400" b="1" kern="0" dirty="0" smtClean="0">
                <a:solidFill>
                  <a:srgbClr val="FFFFFF"/>
                </a:solidFill>
              </a:rPr>
              <a:t>with Annotations  </a:t>
            </a:r>
            <a:endParaRPr lang="en-US" sz="2400" b="1" kern="0" dirty="0">
              <a:solidFill>
                <a:srgbClr val="FFFFFF"/>
              </a:solidFill>
            </a:endParaRPr>
          </a:p>
        </p:txBody>
      </p:sp>
      <p:sp>
        <p:nvSpPr>
          <p:cNvPr id="18437" name="Rectangle 13"/>
          <p:cNvSpPr>
            <a:spLocks noChangeArrowheads="1"/>
          </p:cNvSpPr>
          <p:nvPr/>
        </p:nvSpPr>
        <p:spPr bwMode="auto">
          <a:xfrm>
            <a:off x="3192463" y="6053138"/>
            <a:ext cx="28194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Test Case with Annotations </a:t>
            </a:r>
            <a:endParaRPr lang="en-IN" altLang="en-US" sz="1200" b="1"/>
          </a:p>
        </p:txBody>
      </p:sp>
      <p:pic>
        <p:nvPicPr>
          <p:cNvPr id="18438" name="Picture 12" descr="MAC HD:Users:sravankumar:Desktop:Mod_1_CS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133600"/>
            <a:ext cx="4987925" cy="3902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C39C7C49-1BA9-42E0-AC81-6FB212D52431}" type="slidenum">
              <a:rPr lang="en-US"/>
              <a:pPr>
                <a:defRPr/>
              </a:pPr>
              <a:t>14</a:t>
            </a:fld>
            <a:endParaRPr lang="en-US"/>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21511" name="Text Box 7"/>
          <p:cNvSpPr txBox="1">
            <a:spLocks noChangeArrowheads="1"/>
          </p:cNvSpPr>
          <p:nvPr/>
        </p:nvSpPr>
        <p:spPr bwMode="auto">
          <a:xfrm>
            <a:off x="304800" y="1295400"/>
            <a:ext cx="830580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285750" indent="-285750" eaLnBrk="1" hangingPunct="1">
              <a:spcBef>
                <a:spcPct val="50000"/>
              </a:spcBef>
              <a:buFont typeface="Wingdings" pitchFamily="2" charset="2"/>
              <a:buChar char="§"/>
              <a:defRPr/>
            </a:pPr>
            <a:r>
              <a:rPr lang="en-US" sz="1800" b="0" dirty="0"/>
              <a:t>Test methods are used to create tests in </a:t>
            </a:r>
            <a:r>
              <a:rPr lang="en-US" sz="1800" b="0" dirty="0" err="1"/>
              <a:t>JUnit</a:t>
            </a:r>
            <a:r>
              <a:rPr lang="en-US" sz="1800" b="0" dirty="0"/>
              <a:t>. </a:t>
            </a:r>
            <a:endParaRPr lang="en-US" sz="1800" b="0" dirty="0" smtClean="0"/>
          </a:p>
          <a:p>
            <a:pPr marL="285750" indent="-285750" eaLnBrk="1" hangingPunct="1">
              <a:spcBef>
                <a:spcPct val="50000"/>
              </a:spcBef>
              <a:buFont typeface="Wingdings" pitchFamily="2" charset="2"/>
              <a:buChar char="§"/>
              <a:defRPr/>
            </a:pPr>
            <a:r>
              <a:rPr lang="en-US" sz="1800" b="0" dirty="0" smtClean="0"/>
              <a:t>To create </a:t>
            </a:r>
            <a:r>
              <a:rPr lang="en-US" sz="1800" b="0" dirty="0"/>
              <a:t>a test </a:t>
            </a:r>
            <a:r>
              <a:rPr lang="en-US" sz="1800" b="0" dirty="0" smtClean="0"/>
              <a:t>method:</a:t>
            </a:r>
          </a:p>
          <a:p>
            <a:pPr marL="1085850" lvl="1" indent="-342900" eaLnBrk="1" hangingPunct="1">
              <a:spcBef>
                <a:spcPct val="50000"/>
              </a:spcBef>
              <a:buFont typeface="+mj-lt"/>
              <a:buAutoNum type="arabicPeriod"/>
              <a:defRPr/>
            </a:pPr>
            <a:r>
              <a:rPr lang="en-US" sz="1600" dirty="0" smtClean="0"/>
              <a:t>Define a </a:t>
            </a:r>
            <a:r>
              <a:rPr lang="en-US" sz="1600" dirty="0"/>
              <a:t>method </a:t>
            </a:r>
            <a:r>
              <a:rPr lang="en-US" sz="1600" dirty="0" smtClean="0"/>
              <a:t>that:</a:t>
            </a:r>
          </a:p>
          <a:p>
            <a:pPr marL="1428750" lvl="2" eaLnBrk="1" hangingPunct="1">
              <a:spcBef>
                <a:spcPct val="50000"/>
              </a:spcBef>
              <a:buFont typeface="Arial" pitchFamily="34" charset="0"/>
              <a:buChar char="•"/>
              <a:defRPr/>
            </a:pPr>
            <a:r>
              <a:rPr lang="en-US" sz="1600" dirty="0" smtClean="0"/>
              <a:t>Is public </a:t>
            </a:r>
          </a:p>
          <a:p>
            <a:pPr marL="1428750" lvl="2" eaLnBrk="1" hangingPunct="1">
              <a:spcBef>
                <a:spcPct val="50000"/>
              </a:spcBef>
              <a:buFont typeface="Arial" pitchFamily="34" charset="0"/>
              <a:buChar char="•"/>
              <a:defRPr/>
            </a:pPr>
            <a:r>
              <a:rPr lang="en-US" sz="1600" dirty="0" smtClean="0"/>
              <a:t>Has a </a:t>
            </a:r>
            <a:r>
              <a:rPr lang="en-US" sz="1600" dirty="0"/>
              <a:t>void return </a:t>
            </a:r>
            <a:r>
              <a:rPr lang="en-US" sz="1600" dirty="0" smtClean="0"/>
              <a:t>type </a:t>
            </a:r>
          </a:p>
          <a:p>
            <a:pPr marL="1085850" lvl="1" indent="-342900" eaLnBrk="1" hangingPunct="1">
              <a:spcBef>
                <a:spcPct val="50000"/>
              </a:spcBef>
              <a:buFont typeface="+mj-lt"/>
              <a:buAutoNum type="arabicPeriod"/>
              <a:defRPr/>
            </a:pPr>
            <a:r>
              <a:rPr lang="en-US" sz="1600" dirty="0"/>
              <a:t>Add the </a:t>
            </a:r>
            <a:r>
              <a:rPr lang="en-US" sz="1600" dirty="0" err="1"/>
              <a:t>JUnit</a:t>
            </a:r>
            <a:r>
              <a:rPr lang="en-US" sz="1600" dirty="0"/>
              <a:t> test annotation @Test to it. </a:t>
            </a:r>
          </a:p>
          <a:p>
            <a:pPr eaLnBrk="1" hangingPunct="1">
              <a:spcBef>
                <a:spcPct val="50000"/>
              </a:spcBef>
              <a:buFontTx/>
              <a:buNone/>
              <a:defRPr/>
            </a:pPr>
            <a:r>
              <a:rPr lang="en-US" sz="1800" dirty="0" smtClean="0"/>
              <a:t>Note</a:t>
            </a:r>
            <a:r>
              <a:rPr lang="en-US" sz="1800" b="0" dirty="0" smtClean="0"/>
              <a:t>: </a:t>
            </a:r>
          </a:p>
          <a:p>
            <a:pPr marL="285750" indent="-285750" eaLnBrk="1" hangingPunct="1">
              <a:spcBef>
                <a:spcPct val="50000"/>
              </a:spcBef>
              <a:buFont typeface="Wingdings" pitchFamily="2" charset="2"/>
              <a:buChar char="§"/>
              <a:defRPr/>
            </a:pPr>
            <a:r>
              <a:rPr lang="en-US" sz="1800" b="0" dirty="0" smtClean="0"/>
              <a:t>Test </a:t>
            </a:r>
            <a:r>
              <a:rPr lang="en-US" sz="1800" b="0" dirty="0"/>
              <a:t>methods that test a specific class are usually grouped into one single class</a:t>
            </a:r>
            <a:r>
              <a:rPr lang="en-US" sz="1800" b="0" dirty="0" smtClean="0"/>
              <a:t>.</a:t>
            </a:r>
          </a:p>
          <a:p>
            <a:pPr marL="285750" indent="-285750" eaLnBrk="1" hangingPunct="1">
              <a:spcBef>
                <a:spcPct val="50000"/>
              </a:spcBef>
              <a:buFont typeface="Wingdings" pitchFamily="2" charset="2"/>
              <a:buChar char="§"/>
              <a:defRPr/>
            </a:pPr>
            <a:r>
              <a:rPr lang="en-US" sz="1800" b="0" dirty="0" smtClean="0"/>
              <a:t>A </a:t>
            </a:r>
            <a:r>
              <a:rPr lang="en-US" sz="1800" b="0" dirty="0"/>
              <a:t>test method </a:t>
            </a:r>
            <a:r>
              <a:rPr lang="en-US" sz="1800" b="0" dirty="0" smtClean="0"/>
              <a:t>should be named as </a:t>
            </a:r>
            <a:r>
              <a:rPr lang="en-US" sz="1800" b="0" dirty="0"/>
              <a:t>descriptively as possible so that the name can help you to identify the purpose of the test.</a:t>
            </a:r>
            <a:endParaRPr lang="en-US" altLang="en-US" sz="1800" b="0" dirty="0" smtClean="0"/>
          </a:p>
          <a:p>
            <a:pPr eaLnBrk="1" hangingPunct="1">
              <a:spcBef>
                <a:spcPct val="50000"/>
              </a:spcBef>
              <a:buFontTx/>
              <a:buNone/>
              <a:defRPr/>
            </a:pPr>
            <a:endParaRPr lang="en-US" altLang="en-US" sz="1800" b="0" dirty="0" smtClean="0"/>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Test Methods </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CAA98E53-FF76-446C-B21C-E474074E6973}" type="slidenum">
              <a:rPr lang="en-US"/>
              <a:pPr>
                <a:defRPr/>
              </a:pPr>
              <a:t>15</a:t>
            </a:fld>
            <a:endParaRPr lang="en-US"/>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20483" name="Text Box 7"/>
          <p:cNvSpPr txBox="1">
            <a:spLocks noChangeArrowheads="1"/>
          </p:cNvSpPr>
          <p:nvPr/>
        </p:nvSpPr>
        <p:spPr bwMode="auto">
          <a:xfrm>
            <a:off x="533400" y="1524000"/>
            <a:ext cx="37338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US" altLang="en-US"/>
              <a:t>Annotations resemble </a:t>
            </a:r>
            <a:r>
              <a:rPr lang="en-IN" altLang="en-US"/>
              <a:t>meta-tags that you can add to your code.</a:t>
            </a:r>
          </a:p>
          <a:p>
            <a:pPr eaLnBrk="1" hangingPunct="1">
              <a:spcBef>
                <a:spcPct val="50000"/>
              </a:spcBef>
              <a:buFont typeface="Wingdings" pitchFamily="2" charset="2"/>
              <a:buChar char="§"/>
            </a:pPr>
            <a:r>
              <a:rPr lang="en-US" altLang="en-US"/>
              <a:t>Annotations apply to methods and provide information about methods.</a:t>
            </a:r>
          </a:p>
          <a:p>
            <a:pPr eaLnBrk="1" hangingPunct="1">
              <a:spcBef>
                <a:spcPct val="50000"/>
              </a:spcBef>
              <a:buFont typeface="Wingdings" pitchFamily="2" charset="2"/>
              <a:buChar char="§"/>
            </a:pPr>
            <a:r>
              <a:rPr lang="en-US" altLang="en-US"/>
              <a:t>The @Before and @After annotations allow you to specify some behavior to happen before and after each test is run. </a:t>
            </a:r>
          </a:p>
          <a:p>
            <a:pPr eaLnBrk="1" hangingPunct="1">
              <a:spcBef>
                <a:spcPct val="50000"/>
              </a:spcBef>
              <a:buFont typeface="Wingdings" pitchFamily="2" charset="2"/>
              <a:buChar char="§"/>
            </a:pPr>
            <a:endParaRPr lang="en-US" altLang="en-US"/>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Basic Annotations </a:t>
            </a:r>
          </a:p>
        </p:txBody>
      </p:sp>
      <p:sp>
        <p:nvSpPr>
          <p:cNvPr id="20485" name="Text Box 21"/>
          <p:cNvSpPr txBox="1">
            <a:spLocks noChangeArrowheads="1"/>
          </p:cNvSpPr>
          <p:nvPr/>
        </p:nvSpPr>
        <p:spPr bwMode="auto">
          <a:xfrm>
            <a:off x="4267200" y="1524000"/>
            <a:ext cx="3908425" cy="4508500"/>
          </a:xfrm>
          <a:prstGeom prst="rect">
            <a:avLst/>
          </a:prstGeom>
          <a:solidFill>
            <a:srgbClr val="DBEEF4">
              <a:alpha val="49019"/>
            </a:srgbClr>
          </a:solidFill>
          <a:ln w="9525">
            <a:solidFill>
              <a:srgbClr val="0000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15000"/>
              </a:lnSpc>
            </a:pPr>
            <a:r>
              <a:rPr lang="en-IN" altLang="en-US" sz="1000">
                <a:latin typeface="Consolas" pitchFamily="49" charset="0"/>
                <a:ea typeface="Calibri" pitchFamily="34" charset="0"/>
                <a:cs typeface="Calibri" pitchFamily="34" charset="0"/>
              </a:rPr>
              <a:t>import static org.junit.Assert.*;</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import org.junit.Before;</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import org.junit.Test;</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public class ArthematicAddTest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private int i, j;</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r>
              <a:rPr lang="en-IN" altLang="en-US" sz="1000" b="1">
                <a:latin typeface="Consolas" pitchFamily="49" charset="0"/>
                <a:ea typeface="Calibri" pitchFamily="34" charset="0"/>
                <a:cs typeface="Calibri" pitchFamily="34" charset="0"/>
              </a:rPr>
              <a:t>@Before</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public void setUp()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i = 5;</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j = 5;</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r>
              <a:rPr lang="en-IN" altLang="en-US" sz="1000" b="1">
                <a:latin typeface="Consolas" pitchFamily="49" charset="0"/>
                <a:ea typeface="Calibri" pitchFamily="34" charset="0"/>
                <a:cs typeface="Calibri" pitchFamily="34" charset="0"/>
              </a:rPr>
              <a:t>@Test</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public void testAdd()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int result = i + j;</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r>
              <a:rPr lang="en-IN" altLang="en-US" sz="1000" i="1">
                <a:latin typeface="Consolas" pitchFamily="49" charset="0"/>
                <a:ea typeface="Calibri" pitchFamily="34" charset="0"/>
                <a:cs typeface="Calibri" pitchFamily="34" charset="0"/>
              </a:rPr>
              <a:t>assertTrue</a:t>
            </a:r>
            <a:r>
              <a:rPr lang="en-IN" altLang="en-US" sz="1000">
                <a:latin typeface="Consolas" pitchFamily="49" charset="0"/>
                <a:ea typeface="Calibri" pitchFamily="34" charset="0"/>
                <a:cs typeface="Calibri" pitchFamily="34" charset="0"/>
              </a:rPr>
              <a:t>(result == 10);</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r>
              <a:rPr lang="en-IN" altLang="en-US" sz="1000" b="1">
                <a:latin typeface="Consolas" pitchFamily="49" charset="0"/>
                <a:ea typeface="Calibri" pitchFamily="34" charset="0"/>
                <a:cs typeface="Calibri" pitchFamily="34" charset="0"/>
              </a:rPr>
              <a:t>@After</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public void tearDown()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i = 0;</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j = 0;</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	}</a:t>
            </a:r>
            <a:endParaRPr lang="en-IN" altLang="en-US" sz="1100">
              <a:latin typeface="Calibri" pitchFamily="34" charset="0"/>
              <a:ea typeface="Calibri" pitchFamily="34" charset="0"/>
              <a:cs typeface="Calibri" pitchFamily="34" charset="0"/>
            </a:endParaRPr>
          </a:p>
          <a:p>
            <a:pPr eaLnBrk="1" hangingPunct="1">
              <a:lnSpc>
                <a:spcPct val="115000"/>
              </a:lnSpc>
            </a:pPr>
            <a:r>
              <a:rPr lang="en-IN" altLang="en-US" sz="1000">
                <a:latin typeface="Consolas" pitchFamily="49" charset="0"/>
                <a:ea typeface="Calibri" pitchFamily="34" charset="0"/>
                <a:cs typeface="Calibri" pitchFamily="34" charset="0"/>
              </a:rPr>
              <a:t>}</a:t>
            </a:r>
            <a:r>
              <a:rPr lang="en-US" altLang="en-US" sz="1100">
                <a:latin typeface="Courier New" pitchFamily="49" charset="0"/>
                <a:ea typeface="Times New Roman" pitchFamily="18" charset="0"/>
                <a:cs typeface="Calibri" pitchFamily="34" charset="0"/>
              </a:rPr>
              <a:t> </a:t>
            </a:r>
            <a:endParaRPr lang="en-IN" altLang="en-US" sz="1100">
              <a:latin typeface="Calibri" pitchFamily="34" charset="0"/>
              <a:ea typeface="Calibri" pitchFamily="34" charset="0"/>
              <a:cs typeface="Calibri" pitchFamily="34" charset="0"/>
            </a:endParaRPr>
          </a:p>
        </p:txBody>
      </p:sp>
      <p:sp>
        <p:nvSpPr>
          <p:cNvPr id="20486" name="Rectangle 13"/>
          <p:cNvSpPr>
            <a:spLocks noChangeArrowheads="1"/>
          </p:cNvSpPr>
          <p:nvPr/>
        </p:nvSpPr>
        <p:spPr bwMode="auto">
          <a:xfrm>
            <a:off x="4524375" y="6102350"/>
            <a:ext cx="34099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Using </a:t>
            </a:r>
            <a:r>
              <a:rPr lang="en-US" altLang="en-US" sz="1200" b="1">
                <a:latin typeface="Courier New" pitchFamily="49" charset="0"/>
                <a:cs typeface="Courier New" pitchFamily="49" charset="0"/>
              </a:rPr>
              <a:t>@Before </a:t>
            </a:r>
            <a:r>
              <a:rPr lang="en-US" altLang="en-US" sz="1200" b="1"/>
              <a:t>and </a:t>
            </a:r>
            <a:r>
              <a:rPr lang="en-US" altLang="en-US" sz="1200" b="1">
                <a:latin typeface="Courier New" pitchFamily="49" charset="0"/>
                <a:cs typeface="Courier New" pitchFamily="49" charset="0"/>
              </a:rPr>
              <a:t>@After </a:t>
            </a:r>
            <a:r>
              <a:rPr lang="en-US" altLang="en-US" sz="1200" b="1"/>
              <a:t>Annotations</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ADC32923-2711-46D8-89A8-47B120CAFA4E}" type="slidenum">
              <a:rPr lang="en-US"/>
              <a:pPr>
                <a:defRPr/>
              </a:pPr>
              <a:t>16</a:t>
            </a:fld>
            <a:endParaRPr lang="en-US"/>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21507" name="Text Box 7"/>
          <p:cNvSpPr txBox="1">
            <a:spLocks noChangeArrowheads="1"/>
          </p:cNvSpPr>
          <p:nvPr/>
        </p:nvSpPr>
        <p:spPr bwMode="auto">
          <a:xfrm>
            <a:off x="304800" y="1806575"/>
            <a:ext cx="4297363"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US" altLang="en-US"/>
              <a:t>A test fixture is the fixed state of a set of objects that are the baseline for running tests. </a:t>
            </a:r>
          </a:p>
          <a:p>
            <a:pPr eaLnBrk="1" hangingPunct="1">
              <a:spcBef>
                <a:spcPct val="50000"/>
              </a:spcBef>
              <a:buFont typeface="Wingdings" pitchFamily="2" charset="2"/>
              <a:buChar char="§"/>
            </a:pPr>
            <a:r>
              <a:rPr lang="en-US" altLang="en-US"/>
              <a:t>The use of fixtures ensures that tests are run in a well-known and fixed environment to achieve repeatable results.</a:t>
            </a:r>
          </a:p>
          <a:p>
            <a:pPr eaLnBrk="1" hangingPunct="1">
              <a:spcBef>
                <a:spcPct val="50000"/>
              </a:spcBef>
              <a:buFont typeface="Wingdings" pitchFamily="2" charset="2"/>
              <a:buChar char="§"/>
            </a:pPr>
            <a:r>
              <a:rPr lang="en-US" altLang="en-US"/>
              <a:t>To achieve repeatable results, the tests are run multiple times. </a:t>
            </a:r>
          </a:p>
          <a:p>
            <a:pPr eaLnBrk="1" hangingPunct="1">
              <a:spcBef>
                <a:spcPct val="50000"/>
              </a:spcBef>
              <a:buFont typeface="Wingdings" pitchFamily="2" charset="2"/>
              <a:buChar char="§"/>
            </a:pPr>
            <a:r>
              <a:rPr lang="en-IN" altLang="en-US" b="1"/>
              <a:t>Important</a:t>
            </a:r>
            <a:r>
              <a:rPr lang="en-IN" altLang="en-US"/>
              <a:t>: Maintain consistency in the testing environment while repeatedly running the tests.</a:t>
            </a:r>
            <a:endParaRPr lang="en-US" altLang="en-US"/>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Fixtures </a:t>
            </a:r>
          </a:p>
        </p:txBody>
      </p:sp>
      <p:grpSp>
        <p:nvGrpSpPr>
          <p:cNvPr id="21509" name="Group 2"/>
          <p:cNvGrpSpPr>
            <a:grpSpLocks/>
          </p:cNvGrpSpPr>
          <p:nvPr/>
        </p:nvGrpSpPr>
        <p:grpSpPr bwMode="auto">
          <a:xfrm>
            <a:off x="4724400" y="2590800"/>
            <a:ext cx="3924300" cy="2743200"/>
            <a:chOff x="762000" y="4114799"/>
            <a:chExt cx="6934200" cy="2286001"/>
          </a:xfrm>
        </p:grpSpPr>
        <p:sp>
          <p:nvSpPr>
            <p:cNvPr id="2" name="Rectangle 1"/>
            <p:cNvSpPr/>
            <p:nvPr/>
          </p:nvSpPr>
          <p:spPr bwMode="auto">
            <a:xfrm>
              <a:off x="762000" y="4114799"/>
              <a:ext cx="6934200" cy="49874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IN" dirty="0"/>
                <a:t>A database loaded with specific, known data</a:t>
              </a:r>
            </a:p>
          </p:txBody>
        </p:sp>
        <p:sp>
          <p:nvSpPr>
            <p:cNvPr id="10" name="Rectangle 9"/>
            <p:cNvSpPr/>
            <p:nvPr/>
          </p:nvSpPr>
          <p:spPr bwMode="auto">
            <a:xfrm>
              <a:off x="762000" y="4724664"/>
              <a:ext cx="6934200" cy="45640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IN" dirty="0"/>
                <a:t>A known set of files being copied</a:t>
              </a:r>
            </a:p>
          </p:txBody>
        </p:sp>
        <p:sp>
          <p:nvSpPr>
            <p:cNvPr id="12" name="Rectangle 11"/>
            <p:cNvSpPr/>
            <p:nvPr/>
          </p:nvSpPr>
          <p:spPr bwMode="auto">
            <a:xfrm>
              <a:off x="762000" y="5334529"/>
              <a:ext cx="6934200" cy="45640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t>Preparing input data </a:t>
              </a:r>
              <a:endParaRPr lang="en-IN" dirty="0"/>
            </a:p>
          </p:txBody>
        </p:sp>
        <p:sp>
          <p:nvSpPr>
            <p:cNvPr id="13" name="Rectangle 12"/>
            <p:cNvSpPr/>
            <p:nvPr/>
          </p:nvSpPr>
          <p:spPr bwMode="auto">
            <a:xfrm>
              <a:off x="762000" y="5943071"/>
              <a:ext cx="6934200" cy="45772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r>
                <a:rPr lang="en-IN" dirty="0"/>
                <a:t>Setting up or creating mock objects</a:t>
              </a:r>
            </a:p>
          </p:txBody>
        </p:sp>
      </p:grpSp>
      <p:sp>
        <p:nvSpPr>
          <p:cNvPr id="14" name="Rectangle 13"/>
          <p:cNvSpPr/>
          <p:nvPr/>
        </p:nvSpPr>
        <p:spPr bwMode="auto">
          <a:xfrm>
            <a:off x="4724400" y="1889125"/>
            <a:ext cx="3924300" cy="5492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IN" b="1" dirty="0"/>
              <a:t>Examples of Fixtures</a:t>
            </a:r>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8352198F-2BA8-42A1-B494-559B305DF6D0}" type="slidenum">
              <a:rPr lang="en-US"/>
              <a:pPr>
                <a:defRPr/>
              </a:pPr>
              <a:t>17</a:t>
            </a:fld>
            <a:endParaRPr lang="en-US"/>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r>
              <a:rPr lang="en-US" altLang="en-US" smtClean="0"/>
              <a:t>Discussion</a:t>
            </a:r>
          </a:p>
        </p:txBody>
      </p:sp>
      <p:sp>
        <p:nvSpPr>
          <p:cNvPr id="22531"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22532"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22533"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22534" name="Text Box 52"/>
          <p:cNvSpPr txBox="1">
            <a:spLocks noChangeArrowheads="1"/>
          </p:cNvSpPr>
          <p:nvPr/>
        </p:nvSpPr>
        <p:spPr bwMode="auto">
          <a:xfrm>
            <a:off x="152400" y="1671638"/>
            <a:ext cx="77724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Trebuchet MS" pitchFamily="34" charset="0"/>
              <a:buAutoNum type="arabicPeriod"/>
            </a:pPr>
            <a:r>
              <a:rPr lang="en-US" dirty="0"/>
              <a:t>What are the </a:t>
            </a:r>
            <a:r>
              <a:rPr lang="en-US" dirty="0" err="1"/>
              <a:t>JUnit</a:t>
            </a:r>
            <a:r>
              <a:rPr lang="en-US" dirty="0"/>
              <a:t> syntaxes that you would use most in your work </a:t>
            </a:r>
            <a:r>
              <a:rPr lang="en-US" dirty="0" smtClean="0"/>
              <a:t>scenarios and </a:t>
            </a:r>
            <a:r>
              <a:rPr lang="en-US" dirty="0"/>
              <a:t>why?</a:t>
            </a:r>
          </a:p>
          <a:p>
            <a:pPr eaLnBrk="1" hangingPunct="1">
              <a:spcBef>
                <a:spcPct val="50000"/>
              </a:spcBef>
              <a:buFont typeface="Trebuchet MS" pitchFamily="34" charset="0"/>
              <a:buAutoNum type="arabicPeriod"/>
            </a:pPr>
            <a:endParaRPr lang="en-US" dirty="0"/>
          </a:p>
          <a:p>
            <a:pPr eaLnBrk="1" hangingPunct="1">
              <a:spcBef>
                <a:spcPct val="50000"/>
              </a:spcBef>
              <a:buFont typeface="Trebuchet MS" pitchFamily="34" charset="0"/>
              <a:buAutoNum type="arabicPeriod"/>
            </a:pPr>
            <a:endParaRPr lang="en-US" dirty="0"/>
          </a:p>
          <a:p>
            <a:pPr eaLnBrk="1" hangingPunct="1">
              <a:spcBef>
                <a:spcPct val="50000"/>
              </a:spcBef>
              <a:buFont typeface="Trebuchet MS" pitchFamily="34" charset="0"/>
              <a:buAutoNum type="arabicPeriod"/>
            </a:pPr>
            <a:endParaRPr lang="en-IN" alt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A901CB97-B08E-479F-9EA5-83DFDD251AE1}" type="slidenum">
              <a:rPr lang="en-US"/>
              <a:pPr>
                <a:defRPr/>
              </a:pPr>
              <a:t>18</a:t>
            </a:fld>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09600" y="2130425"/>
            <a:ext cx="8001000" cy="1831975"/>
          </a:xfrm>
        </p:spPr>
        <p:txBody>
          <a:bodyPr/>
          <a:lstStyle/>
          <a:p>
            <a:r>
              <a:rPr lang="en-US" altLang="en-US" smtClean="0">
                <a:solidFill>
                  <a:schemeClr val="tx1"/>
                </a:solidFill>
              </a:rPr>
              <a:t>Lesson 2: Jump-Start with JUnit </a:t>
            </a:r>
            <a:endParaRPr lang="en-IN" altLang="en-US" smtClean="0">
              <a:solidFill>
                <a:schemeClr val="tx1"/>
              </a:solidFill>
            </a:endParaRPr>
          </a:p>
        </p:txBody>
      </p:sp>
      <p:sp>
        <p:nvSpPr>
          <p:cNvPr id="23555" name="Line 3"/>
          <p:cNvSpPr>
            <a:spLocks noChangeShapeType="1"/>
          </p:cNvSpPr>
          <p:nvPr/>
        </p:nvSpPr>
        <p:spPr bwMode="auto">
          <a:xfrm>
            <a:off x="533400" y="2743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4"/>
          <p:cNvSpPr>
            <a:spLocks noChangeShapeType="1"/>
          </p:cNvSpPr>
          <p:nvPr/>
        </p:nvSpPr>
        <p:spPr bwMode="auto">
          <a:xfrm>
            <a:off x="533400" y="37338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8" name="Slide Number Placeholder 7"/>
          <p:cNvSpPr>
            <a:spLocks noGrp="1"/>
          </p:cNvSpPr>
          <p:nvPr>
            <p:ph type="sldNum" sz="quarter" idx="11"/>
          </p:nvPr>
        </p:nvSpPr>
        <p:spPr/>
        <p:txBody>
          <a:bodyPr/>
          <a:lstStyle/>
          <a:p>
            <a:pPr>
              <a:defRPr/>
            </a:pPr>
            <a:fld id="{5EBE12F4-D7E4-4DE9-8EB3-F187DFBC639C}" type="slidenum">
              <a:rPr lang="en-US"/>
              <a:pPr>
                <a:defRPr/>
              </a:pPr>
              <a:t>19</a:t>
            </a:fld>
            <a:endParaRPr lang="en-US"/>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04800" y="152400"/>
            <a:ext cx="6629400" cy="838200"/>
          </a:xfrm>
        </p:spPr>
        <p:txBody>
          <a:bodyPr/>
          <a:lstStyle/>
          <a:p>
            <a:r>
              <a:rPr lang="en-IN" sz="3200" dirty="0" smtClean="0"/>
              <a:t>Table of Contents</a:t>
            </a:r>
            <a:endParaRPr lang="en-IN" sz="3200" dirty="0"/>
          </a:p>
        </p:txBody>
      </p:sp>
      <p:sp>
        <p:nvSpPr>
          <p:cNvPr id="4" name="Slide Number Placeholder 3"/>
          <p:cNvSpPr>
            <a:spLocks noGrp="1"/>
          </p:cNvSpPr>
          <p:nvPr>
            <p:ph type="sldNum" sz="quarter" idx="11"/>
          </p:nvPr>
        </p:nvSpPr>
        <p:spPr/>
        <p:txBody>
          <a:bodyPr/>
          <a:lstStyle/>
          <a:p>
            <a:pPr>
              <a:defRPr/>
            </a:pPr>
            <a:fld id="{66B1746A-24BC-429E-BF50-6CB8D521163A}" type="slidenum">
              <a:rPr lang="en-US" smtClean="0"/>
              <a:pPr>
                <a:defRPr/>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98925068"/>
              </p:ext>
            </p:extLst>
          </p:nvPr>
        </p:nvGraphicFramePr>
        <p:xfrm>
          <a:off x="760218" y="1372536"/>
          <a:ext cx="7469382" cy="4799664"/>
        </p:xfrm>
        <a:graphic>
          <a:graphicData uri="http://schemas.openxmlformats.org/drawingml/2006/table">
            <a:tbl>
              <a:tblPr>
                <a:tableStyleId>{5C22544A-7EE6-4342-B048-85BDC9FD1C3A}</a:tableStyleId>
              </a:tblPr>
              <a:tblGrid>
                <a:gridCol w="1343972"/>
                <a:gridCol w="6125410"/>
              </a:tblGrid>
              <a:tr h="231456">
                <a:tc>
                  <a:txBody>
                    <a:bodyPr/>
                    <a:lstStyle/>
                    <a:p>
                      <a:pPr algn="l" fontAlgn="ctr"/>
                      <a:r>
                        <a:rPr lang="en-IN" sz="2000" b="1" i="0" u="none" strike="noStrike" dirty="0" smtClean="0">
                          <a:solidFill>
                            <a:schemeClr val="tx1"/>
                          </a:solidFill>
                          <a:effectLst/>
                          <a:latin typeface="Calibri" pitchFamily="34" charset="0"/>
                        </a:rPr>
                        <a:t>Day</a:t>
                      </a:r>
                      <a:endParaRPr lang="en-IN" sz="2000" b="1" i="0" u="none" strike="noStrike" dirty="0">
                        <a:solidFill>
                          <a:schemeClr val="tx1"/>
                        </a:solidFill>
                        <a:effectLst/>
                        <a:latin typeface="Calibri" pitchFamily="34" charset="0"/>
                      </a:endParaRPr>
                    </a:p>
                  </a:txBody>
                  <a:tcPr marL="428625" marR="9525" marT="9525" marB="0" anchor="ctr"/>
                </a:tc>
                <a:tc>
                  <a:txBody>
                    <a:bodyPr/>
                    <a:lstStyle/>
                    <a:p>
                      <a:pPr algn="l" fontAlgn="ctr"/>
                      <a:r>
                        <a:rPr lang="en-IN" sz="2000" b="1" i="0" u="none" strike="noStrike" dirty="0" smtClean="0">
                          <a:solidFill>
                            <a:schemeClr val="tx1"/>
                          </a:solidFill>
                          <a:effectLst/>
                          <a:latin typeface="Calibri" pitchFamily="34" charset="0"/>
                        </a:rPr>
                        <a:t>Topics</a:t>
                      </a:r>
                      <a:endParaRPr lang="en-IN" sz="2000" b="1" i="0" u="none" strike="noStrike" dirty="0">
                        <a:solidFill>
                          <a:schemeClr val="tx1"/>
                        </a:solidFill>
                        <a:effectLst/>
                        <a:latin typeface="Calibri" pitchFamily="34" charset="0"/>
                      </a:endParaRPr>
                    </a:p>
                  </a:txBody>
                  <a:tcPr marL="428625" marR="9525" marT="9525" marB="0" anchor="ctr"/>
                </a:tc>
              </a:tr>
              <a:tr h="231456">
                <a:tc rowSpan="17">
                  <a:txBody>
                    <a:bodyPr/>
                    <a:lstStyle/>
                    <a:p>
                      <a:pPr algn="l" fontAlgn="ctr"/>
                      <a:r>
                        <a:rPr lang="en-IN" sz="2800" b="0" i="0" u="none" strike="noStrike" dirty="0" smtClean="0">
                          <a:solidFill>
                            <a:schemeClr val="tx1"/>
                          </a:solidFill>
                          <a:effectLst/>
                          <a:latin typeface="Calibri" pitchFamily="34" charset="0"/>
                        </a:rPr>
                        <a:t>Day 1</a:t>
                      </a:r>
                    </a:p>
                  </a:txBody>
                  <a:tcPr marL="428625" marR="9525" marT="9525" marB="0" anchor="ctr"/>
                </a:tc>
                <a:tc>
                  <a:txBody>
                    <a:bodyPr/>
                    <a:lstStyle/>
                    <a:p>
                      <a:pPr algn="l" fontAlgn="ctr"/>
                      <a:r>
                        <a:rPr lang="en-IN" sz="1600" u="none" strike="noStrike" dirty="0" smtClean="0">
                          <a:effectLst/>
                          <a:latin typeface="Calibri" pitchFamily="34" charset="0"/>
                        </a:rPr>
                        <a:t>Getting </a:t>
                      </a:r>
                      <a:r>
                        <a:rPr lang="en-IN" sz="1600" u="none" strike="noStrike" dirty="0">
                          <a:effectLst/>
                          <a:latin typeface="Calibri" pitchFamily="34" charset="0"/>
                        </a:rPr>
                        <a:t>started</a:t>
                      </a:r>
                      <a:endParaRPr lang="en-IN" sz="1600" b="0" i="0" u="none" strike="noStrike" dirty="0">
                        <a:solidFill>
                          <a:srgbClr val="0070C0"/>
                        </a:solidFill>
                        <a:effectLst/>
                        <a:latin typeface="Calibri" pitchFamily="34" charset="0"/>
                      </a:endParaRPr>
                    </a:p>
                  </a:txBody>
                  <a:tcPr marL="428625"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What </a:t>
                      </a:r>
                      <a:r>
                        <a:rPr lang="en-IN" sz="1600" u="none" strike="noStrike" dirty="0">
                          <a:effectLst/>
                          <a:latin typeface="Calibri" pitchFamily="34" charset="0"/>
                        </a:rPr>
                        <a:t>is Test Driven Development? Why?</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Test </a:t>
                      </a:r>
                      <a:r>
                        <a:rPr lang="en-IN" sz="1600" u="none" strike="noStrike" dirty="0">
                          <a:effectLst/>
                          <a:latin typeface="Calibri" pitchFamily="34" charset="0"/>
                        </a:rPr>
                        <a:t>Driven Development Vs. Traditional development</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TDD </a:t>
                      </a:r>
                      <a:r>
                        <a:rPr lang="en-IN" sz="1600" u="none" strike="noStrike" dirty="0">
                          <a:effectLst/>
                          <a:latin typeface="Calibri" pitchFamily="34" charset="0"/>
                        </a:rPr>
                        <a:t>Vs. Agile Model Driven Development</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Test </a:t>
                      </a:r>
                      <a:r>
                        <a:rPr lang="en-IN" sz="1600" u="none" strike="noStrike" dirty="0">
                          <a:effectLst/>
                          <a:latin typeface="Calibri" pitchFamily="34" charset="0"/>
                        </a:rPr>
                        <a:t>First Development</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548DD4"/>
                        </a:solidFill>
                        <a:effectLst/>
                        <a:latin typeface="Calibri" pitchFamily="34" charset="0"/>
                      </a:endParaRPr>
                    </a:p>
                  </a:txBody>
                  <a:tcPr marL="9525" marR="9525" marT="9525" marB="0" anchor="ctr"/>
                </a:tc>
                <a:tc>
                  <a:txBody>
                    <a:bodyPr/>
                    <a:lstStyle/>
                    <a:p>
                      <a:pPr algn="l" fontAlgn="ctr"/>
                      <a:r>
                        <a:rPr lang="en-IN" sz="1600" u="none" strike="noStrike" dirty="0" smtClean="0">
                          <a:effectLst/>
                          <a:latin typeface="Calibri" pitchFamily="34" charset="0"/>
                        </a:rPr>
                        <a:t>      Understanding </a:t>
                      </a:r>
                      <a:r>
                        <a:rPr lang="en-IN" sz="1600" u="none" strike="noStrike" dirty="0">
                          <a:effectLst/>
                          <a:latin typeface="Calibri" pitchFamily="34" charset="0"/>
                        </a:rPr>
                        <a:t>and using </a:t>
                      </a:r>
                      <a:r>
                        <a:rPr lang="en-IN" sz="1600" u="none" strike="noStrike" dirty="0" err="1">
                          <a:effectLst/>
                          <a:latin typeface="Calibri" pitchFamily="34" charset="0"/>
                        </a:rPr>
                        <a:t>JUnit</a:t>
                      </a:r>
                      <a:r>
                        <a:rPr lang="en-IN" sz="1600" u="none" strike="noStrike" dirty="0">
                          <a:effectLst/>
                          <a:latin typeface="Calibri" pitchFamily="34" charset="0"/>
                        </a:rPr>
                        <a:t> for TDD</a:t>
                      </a:r>
                      <a:endParaRPr lang="en-IN" sz="1600" b="0" i="0" u="none" strike="noStrike" dirty="0">
                        <a:solidFill>
                          <a:srgbClr val="548DD4"/>
                        </a:solidFill>
                        <a:effectLst/>
                        <a:latin typeface="Calibri" pitchFamily="34" charset="0"/>
                      </a:endParaRPr>
                    </a:p>
                  </a:txBody>
                  <a:tcPr marL="9525"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Introduction </a:t>
                      </a:r>
                      <a:r>
                        <a:rPr lang="en-IN" sz="1600" u="none" strike="noStrike" dirty="0">
                          <a:effectLst/>
                          <a:latin typeface="Calibri" pitchFamily="34" charset="0"/>
                        </a:rPr>
                        <a:t>to </a:t>
                      </a:r>
                      <a:r>
                        <a:rPr lang="en-IN" sz="1600" u="none" strike="noStrike" dirty="0" err="1" smtClean="0">
                          <a:effectLst/>
                          <a:latin typeface="Calibri" pitchFamily="34" charset="0"/>
                        </a:rPr>
                        <a:t>Junit</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err="1" smtClean="0">
                          <a:effectLst/>
                          <a:latin typeface="Calibri" pitchFamily="34" charset="0"/>
                        </a:rPr>
                        <a:t>JUnit</a:t>
                      </a:r>
                      <a:r>
                        <a:rPr lang="en-IN" sz="1600" u="none" strike="noStrike" dirty="0" smtClean="0">
                          <a:effectLst/>
                          <a:latin typeface="Calibri" pitchFamily="34" charset="0"/>
                        </a:rPr>
                        <a:t> </a:t>
                      </a:r>
                      <a:r>
                        <a:rPr lang="en-IN" sz="1600" u="none" strike="noStrike" dirty="0">
                          <a:effectLst/>
                          <a:latin typeface="Calibri" pitchFamily="34" charset="0"/>
                        </a:rPr>
                        <a:t>in Eclipse</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err="1" smtClean="0">
                          <a:effectLst/>
                          <a:latin typeface="Calibri" pitchFamily="34" charset="0"/>
                        </a:rPr>
                        <a:t>JUnit</a:t>
                      </a:r>
                      <a:r>
                        <a:rPr lang="en-IN" sz="1600" u="none" strike="noStrike" dirty="0" smtClean="0">
                          <a:effectLst/>
                          <a:latin typeface="Calibri" pitchFamily="34" charset="0"/>
                        </a:rPr>
                        <a:t> </a:t>
                      </a:r>
                      <a:r>
                        <a:rPr lang="en-IN" sz="1600" u="none" strike="noStrike" dirty="0">
                          <a:effectLst/>
                          <a:latin typeface="Calibri" pitchFamily="34" charset="0"/>
                        </a:rPr>
                        <a:t>life cycle and </a:t>
                      </a:r>
                      <a:r>
                        <a:rPr lang="en-IN" sz="1600" u="none" strike="noStrike" dirty="0" err="1">
                          <a:effectLst/>
                          <a:latin typeface="Calibri" pitchFamily="34" charset="0"/>
                        </a:rPr>
                        <a:t>JUnit</a:t>
                      </a:r>
                      <a:r>
                        <a:rPr lang="en-IN" sz="1600" u="none" strike="noStrike" dirty="0">
                          <a:effectLst/>
                          <a:latin typeface="Calibri" pitchFamily="34" charset="0"/>
                        </a:rPr>
                        <a:t> 4 Annotations</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Fixtures </a:t>
                      </a:r>
                      <a:r>
                        <a:rPr lang="en-IN" sz="1600" u="none" strike="noStrike" dirty="0">
                          <a:effectLst/>
                          <a:latin typeface="Calibri" pitchFamily="34" charset="0"/>
                        </a:rPr>
                        <a:t>and Test cases</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err="1" smtClean="0">
                          <a:effectLst/>
                          <a:latin typeface="Calibri" pitchFamily="34" charset="0"/>
                        </a:rPr>
                        <a:t>JUnit</a:t>
                      </a:r>
                      <a:r>
                        <a:rPr lang="en-IN" sz="1600" u="none" strike="noStrike" dirty="0" smtClean="0">
                          <a:effectLst/>
                          <a:latin typeface="Calibri" pitchFamily="34" charset="0"/>
                        </a:rPr>
                        <a:t> </a:t>
                      </a:r>
                      <a:r>
                        <a:rPr lang="en-IN" sz="1600" u="none" strike="noStrike" dirty="0">
                          <a:effectLst/>
                          <a:latin typeface="Calibri" pitchFamily="34" charset="0"/>
                        </a:rPr>
                        <a:t>API, Assertions and writing tests</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Different </a:t>
                      </a:r>
                      <a:r>
                        <a:rPr lang="en-IN" sz="1600" u="none" strike="noStrike" dirty="0">
                          <a:effectLst/>
                          <a:latin typeface="Calibri" pitchFamily="34" charset="0"/>
                        </a:rPr>
                        <a:t>types of tests</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000000"/>
                        </a:solidFill>
                        <a:effectLst/>
                        <a:latin typeface="Calibri" pitchFamily="34" charset="0"/>
                      </a:endParaRPr>
                    </a:p>
                  </a:txBody>
                  <a:tcPr marL="1285875" marR="9525" marT="9525" marB="0" anchor="ctr"/>
                </a:tc>
                <a:tc>
                  <a:txBody>
                    <a:bodyPr/>
                    <a:lstStyle/>
                    <a:p>
                      <a:pPr algn="l" fontAlgn="ctr"/>
                      <a:r>
                        <a:rPr lang="en-IN" sz="1600" u="none" strike="noStrike" dirty="0" smtClean="0">
                          <a:effectLst/>
                          <a:latin typeface="Calibri" pitchFamily="34" charset="0"/>
                        </a:rPr>
                        <a:t>Testing </a:t>
                      </a:r>
                      <a:r>
                        <a:rPr lang="en-IN" sz="1600" u="none" strike="noStrike" dirty="0">
                          <a:effectLst/>
                          <a:latin typeface="Calibri" pitchFamily="34" charset="0"/>
                        </a:rPr>
                        <a:t>Exception Handling</a:t>
                      </a:r>
                      <a:endParaRPr lang="en-IN" sz="1600" b="0" i="0" u="none" strike="noStrike" dirty="0">
                        <a:solidFill>
                          <a:srgbClr val="000000"/>
                        </a:solidFill>
                        <a:effectLst/>
                        <a:latin typeface="Calibri" pitchFamily="34" charset="0"/>
                      </a:endParaRPr>
                    </a:p>
                  </a:txBody>
                  <a:tcPr marL="1285875" marR="9525" marT="9525" marB="0" anchor="ctr"/>
                </a:tc>
              </a:tr>
              <a:tr h="231456">
                <a:tc vMerge="1">
                  <a:txBody>
                    <a:bodyPr/>
                    <a:lstStyle/>
                    <a:p>
                      <a:pPr algn="l" fontAlgn="ctr"/>
                      <a:endParaRPr lang="en-IN" sz="1600" b="0" i="0" u="none" strike="noStrike" dirty="0">
                        <a:solidFill>
                          <a:srgbClr val="000000"/>
                        </a:solidFill>
                        <a:effectLst/>
                        <a:latin typeface="Calibri" pitchFamily="34" charset="0"/>
                      </a:endParaRPr>
                    </a:p>
                  </a:txBody>
                  <a:tcPr marL="1285875" marR="9525" marT="9525" marB="0" anchor="ctr"/>
                </a:tc>
                <a:tc>
                  <a:txBody>
                    <a:bodyPr/>
                    <a:lstStyle/>
                    <a:p>
                      <a:pPr algn="l" fontAlgn="ctr"/>
                      <a:r>
                        <a:rPr lang="en-IN" sz="1600" u="none" strike="noStrike" dirty="0" smtClean="0">
                          <a:effectLst/>
                          <a:latin typeface="Calibri" pitchFamily="34" charset="0"/>
                        </a:rPr>
                        <a:t>Testing </a:t>
                      </a:r>
                      <a:r>
                        <a:rPr lang="en-IN" sz="1600" u="none" strike="noStrike" dirty="0">
                          <a:effectLst/>
                          <a:latin typeface="Calibri" pitchFamily="34" charset="0"/>
                        </a:rPr>
                        <a:t>Timeout etc.</a:t>
                      </a:r>
                      <a:endParaRPr lang="en-IN" sz="1600" b="0" i="0" u="none" strike="noStrike" dirty="0">
                        <a:solidFill>
                          <a:srgbClr val="000000"/>
                        </a:solidFill>
                        <a:effectLst/>
                        <a:latin typeface="Calibri" pitchFamily="34" charset="0"/>
                      </a:endParaRPr>
                    </a:p>
                  </a:txBody>
                  <a:tcPr marL="1285875" marR="9525" marT="9525" marB="0" anchor="ctr"/>
                </a:tc>
              </a:tr>
              <a:tr h="431499">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Using </a:t>
                      </a:r>
                      <a:r>
                        <a:rPr lang="en-IN" sz="1600" u="none" strike="noStrike" dirty="0" err="1">
                          <a:effectLst/>
                          <a:latin typeface="Calibri" pitchFamily="34" charset="0"/>
                        </a:rPr>
                        <a:t>JUnit</a:t>
                      </a:r>
                      <a:r>
                        <a:rPr lang="en-IN" sz="1600" u="none" strike="noStrike" dirty="0">
                          <a:effectLst/>
                          <a:latin typeface="Calibri" pitchFamily="34" charset="0"/>
                        </a:rPr>
                        <a:t> for Test Driven Development in real life example</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Designing </a:t>
                      </a:r>
                      <a:r>
                        <a:rPr lang="en-IN" sz="1600" u="none" strike="noStrike" dirty="0">
                          <a:effectLst/>
                          <a:latin typeface="Calibri" pitchFamily="34" charset="0"/>
                        </a:rPr>
                        <a:t>Test suits</a:t>
                      </a:r>
                      <a:endParaRPr lang="en-IN" sz="1600" b="0" i="0" u="none" strike="noStrike" dirty="0">
                        <a:solidFill>
                          <a:srgbClr val="808080"/>
                        </a:solidFill>
                        <a:effectLst/>
                        <a:latin typeface="Calibri" pitchFamily="34" charset="0"/>
                      </a:endParaRPr>
                    </a:p>
                  </a:txBody>
                  <a:tcPr marL="857250" marR="9525" marT="9525" marB="0" anchor="ctr"/>
                </a:tc>
              </a:tr>
              <a:tr h="231456">
                <a:tc vMerge="1">
                  <a:txBody>
                    <a:bodyPr/>
                    <a:lstStyle/>
                    <a:p>
                      <a:pPr algn="l" fontAlgn="ctr"/>
                      <a:endParaRPr lang="en-IN" sz="1600" b="0" i="0" u="none" strike="noStrike" dirty="0">
                        <a:solidFill>
                          <a:srgbClr val="808080"/>
                        </a:solidFill>
                        <a:effectLst/>
                        <a:latin typeface="Calibri" pitchFamily="34" charset="0"/>
                      </a:endParaRPr>
                    </a:p>
                  </a:txBody>
                  <a:tcPr marL="857250" marR="9525" marT="9525" marB="0" anchor="ctr"/>
                </a:tc>
                <a:tc>
                  <a:txBody>
                    <a:bodyPr/>
                    <a:lstStyle/>
                    <a:p>
                      <a:pPr algn="l" fontAlgn="ctr"/>
                      <a:r>
                        <a:rPr lang="en-IN" sz="1600" u="none" strike="noStrike" dirty="0" smtClean="0">
                          <a:effectLst/>
                          <a:latin typeface="Calibri" pitchFamily="34" charset="0"/>
                        </a:rPr>
                        <a:t>Test </a:t>
                      </a:r>
                      <a:r>
                        <a:rPr lang="en-IN" sz="1600" u="none" strike="noStrike" dirty="0">
                          <a:effectLst/>
                          <a:latin typeface="Calibri" pitchFamily="34" charset="0"/>
                        </a:rPr>
                        <a:t>runners</a:t>
                      </a:r>
                      <a:endParaRPr lang="en-IN" sz="1600" b="0" i="0" u="none" strike="noStrike" dirty="0">
                        <a:solidFill>
                          <a:srgbClr val="808080"/>
                        </a:solidFill>
                        <a:effectLst/>
                        <a:latin typeface="Calibri" pitchFamily="34" charset="0"/>
                      </a:endParaRPr>
                    </a:p>
                  </a:txBody>
                  <a:tcPr marL="857250" marR="9525" marT="9525" marB="0" anchor="ctr"/>
                </a:tc>
              </a:tr>
            </a:tbl>
          </a:graphicData>
        </a:graphic>
      </p:graphicFrame>
    </p:spTree>
    <p:extLst>
      <p:ext uri="{BB962C8B-B14F-4D97-AF65-F5344CB8AC3E}">
        <p14:creationId xmlns:p14="http://schemas.microsoft.com/office/powerpoint/2010/main" val="598592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en-US" smtClean="0"/>
              <a:t>Lesson Objectives</a:t>
            </a:r>
          </a:p>
        </p:txBody>
      </p:sp>
      <p:sp>
        <p:nvSpPr>
          <p:cNvPr id="24579" name="Rectangle 3"/>
          <p:cNvSpPr>
            <a:spLocks noGrp="1" noChangeArrowheads="1"/>
          </p:cNvSpPr>
          <p:nvPr>
            <p:ph type="body" idx="4294967295"/>
          </p:nvPr>
        </p:nvSpPr>
        <p:spPr>
          <a:xfrm>
            <a:off x="304800" y="2362200"/>
            <a:ext cx="7848600" cy="3124200"/>
          </a:xfrm>
        </p:spPr>
        <p:txBody>
          <a:bodyPr/>
          <a:lstStyle/>
          <a:p>
            <a:pPr eaLnBrk="1" hangingPunct="1">
              <a:buFontTx/>
              <a:buNone/>
            </a:pPr>
            <a:r>
              <a:rPr lang="en-US" altLang="en-US" b="0" smtClean="0"/>
              <a:t>At the end of this lesson, you will learn to: </a:t>
            </a:r>
          </a:p>
          <a:p>
            <a:pPr eaLnBrk="1" hangingPunct="1">
              <a:buFont typeface="Wingdings" pitchFamily="2" charset="2"/>
              <a:buChar char="§"/>
            </a:pPr>
            <a:r>
              <a:rPr lang="en-US" altLang="en-US" b="0" smtClean="0"/>
              <a:t>Use JUnit in integration with Eclipse.</a:t>
            </a:r>
          </a:p>
          <a:p>
            <a:pPr eaLnBrk="1" hangingPunct="1">
              <a:buFont typeface="Wingdings" pitchFamily="2" charset="2"/>
              <a:buChar char="§"/>
            </a:pPr>
            <a:r>
              <a:rPr lang="en-US" altLang="en-US" b="0" smtClean="0"/>
              <a:t>Write and run JUnit test cases.</a:t>
            </a:r>
          </a:p>
          <a:p>
            <a:pPr eaLnBrk="1" hangingPunct="1">
              <a:buFont typeface="Wingdings" pitchFamily="2" charset="2"/>
              <a:buChar char="§"/>
            </a:pPr>
            <a:r>
              <a:rPr lang="en-US" altLang="en-US" b="0" smtClean="0"/>
              <a:t>Use </a:t>
            </a:r>
            <a:r>
              <a:rPr lang="en-IN" altLang="en-US" b="0" smtClean="0"/>
              <a:t>annotations, keywords, and assert statements.</a:t>
            </a:r>
            <a:endParaRPr lang="en-US" altLang="en-US" b="0" smtClean="0"/>
          </a:p>
          <a:p>
            <a:pPr eaLnBrk="1" hangingPunct="1">
              <a:buFont typeface="Wingdings" pitchFamily="2" charset="2"/>
              <a:buChar char="§"/>
            </a:pPr>
            <a:endParaRPr lang="en-US" altLang="en-US" b="0" smtClean="0"/>
          </a:p>
          <a:p>
            <a:pPr eaLnBrk="1" hangingPunct="1">
              <a:buFont typeface="Wingdings" pitchFamily="2" charset="2"/>
              <a:buNone/>
            </a:pPr>
            <a:endParaRPr lang="en-US" altLang="en-US" b="0" smtClean="0"/>
          </a:p>
          <a:p>
            <a:pPr eaLnBrk="1" hangingPunct="1">
              <a:buFont typeface="Wingdings" pitchFamily="2" charset="2"/>
              <a:buChar char="§"/>
            </a:pPr>
            <a:endParaRPr lang="en-US" altLang="en-US" b="0" smtClean="0"/>
          </a:p>
        </p:txBody>
      </p:sp>
      <p:grpSp>
        <p:nvGrpSpPr>
          <p:cNvPr id="24580" name="Group 12"/>
          <p:cNvGrpSpPr>
            <a:grpSpLocks/>
          </p:cNvGrpSpPr>
          <p:nvPr/>
        </p:nvGrpSpPr>
        <p:grpSpPr bwMode="auto">
          <a:xfrm>
            <a:off x="304800" y="1066800"/>
            <a:ext cx="6477000" cy="1009650"/>
            <a:chOff x="838200" y="3276600"/>
            <a:chExt cx="6477000" cy="838200"/>
          </a:xfrm>
        </p:grpSpPr>
        <p:sp>
          <p:nvSpPr>
            <p:cNvPr id="14" name="Rounded Rectangle 13"/>
            <p:cNvSpPr/>
            <p:nvPr/>
          </p:nvSpPr>
          <p:spPr bwMode="auto">
            <a:xfrm>
              <a:off x="838200" y="3276600"/>
              <a:ext cx="6477000" cy="838200"/>
            </a:xfrm>
            <a:prstGeom prst="roundRect">
              <a:avLst/>
            </a:prstGeom>
            <a:solidFill>
              <a:srgbClr val="9933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endParaRPr lang="en-US" dirty="0"/>
            </a:p>
          </p:txBody>
        </p:sp>
        <p:sp>
          <p:nvSpPr>
            <p:cNvPr id="24584" name="TextBox 14"/>
            <p:cNvSpPr txBox="1">
              <a:spLocks noChangeArrowheads="1"/>
            </p:cNvSpPr>
            <p:nvPr/>
          </p:nvSpPr>
          <p:spPr bwMode="auto">
            <a:xfrm>
              <a:off x="1066800" y="3403121"/>
              <a:ext cx="5410200" cy="38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a:solidFill>
                    <a:srgbClr val="F2F2F2"/>
                  </a:solidFill>
                  <a:latin typeface="Trebuchet MS" pitchFamily="34" charset="0"/>
                </a:rPr>
                <a:t>Lesson 2: Jump-Start with JUnit</a:t>
              </a:r>
            </a:p>
          </p:txBody>
        </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883092B6-9CB6-4EC1-9213-C6C4B3E2B364}" type="slidenum">
              <a:rPr lang="en-US"/>
              <a:pPr>
                <a:defRPr/>
              </a:pPr>
              <a:t>20</a:t>
            </a:fld>
            <a:endParaRPr lang="en-US"/>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6"/>
          <p:cNvSpPr txBox="1">
            <a:spLocks noChangeArrowheads="1"/>
          </p:cNvSpPr>
          <p:nvPr/>
        </p:nvSpPr>
        <p:spPr bwMode="auto">
          <a:xfrm>
            <a:off x="225425" y="1647825"/>
            <a:ext cx="3736975" cy="397033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IN" altLang="en-US" dirty="0" err="1" smtClean="0"/>
              <a:t>JUnit</a:t>
            </a:r>
            <a:r>
              <a:rPr lang="en-IN" altLang="en-US" dirty="0" smtClean="0"/>
              <a:t> is included with Eclipse as a "JAR" containing a compressed archive of Java .class files and can be installed using the Eclipse IDE. </a:t>
            </a:r>
          </a:p>
          <a:p>
            <a:pPr eaLnBrk="1" hangingPunct="1">
              <a:buFont typeface="Wingdings" pitchFamily="2" charset="2"/>
              <a:buChar char="§"/>
              <a:defRPr/>
            </a:pPr>
            <a:endParaRPr lang="en-IN" altLang="en-US" dirty="0" smtClean="0"/>
          </a:p>
          <a:p>
            <a:pPr eaLnBrk="1" hangingPunct="1">
              <a:buFont typeface="Wingdings" pitchFamily="2" charset="2"/>
              <a:buChar char="§"/>
              <a:defRPr/>
            </a:pPr>
            <a:r>
              <a:rPr lang="en-IN" altLang="en-US" dirty="0" smtClean="0"/>
              <a:t>Installing and integrating </a:t>
            </a:r>
            <a:r>
              <a:rPr lang="en-IN" altLang="en-US" dirty="0" err="1" smtClean="0"/>
              <a:t>JUnit</a:t>
            </a:r>
            <a:r>
              <a:rPr lang="en-IN" altLang="en-US" dirty="0" smtClean="0"/>
              <a:t> with Eclipse are part of setting up </a:t>
            </a:r>
            <a:r>
              <a:rPr lang="en-IN" altLang="en-US" dirty="0" err="1" smtClean="0"/>
              <a:t>JUnit</a:t>
            </a:r>
            <a:r>
              <a:rPr lang="en-IN" altLang="en-US" dirty="0" smtClean="0"/>
              <a:t>. </a:t>
            </a:r>
          </a:p>
          <a:p>
            <a:pPr eaLnBrk="1" hangingPunct="1">
              <a:buFont typeface="Wingdings" pitchFamily="2" charset="2"/>
              <a:buChar char="§"/>
              <a:defRPr/>
            </a:pPr>
            <a:endParaRPr lang="en-US" altLang="en-US" dirty="0" smtClean="0"/>
          </a:p>
          <a:p>
            <a:pPr eaLnBrk="1" hangingPunct="1">
              <a:buFont typeface="Wingdings" pitchFamily="2" charset="2"/>
              <a:buChar char="§"/>
              <a:defRPr/>
            </a:pPr>
            <a:r>
              <a:rPr lang="en-US" dirty="0" smtClean="0"/>
              <a:t>To install </a:t>
            </a:r>
            <a:r>
              <a:rPr lang="en-US" dirty="0" err="1" smtClean="0"/>
              <a:t>JUnit</a:t>
            </a:r>
            <a:r>
              <a:rPr lang="en-US" dirty="0" smtClean="0"/>
              <a:t> in Eclipse using the </a:t>
            </a:r>
            <a:r>
              <a:rPr lang="en-US" dirty="0" err="1" smtClean="0"/>
              <a:t>JUnit</a:t>
            </a:r>
            <a:r>
              <a:rPr lang="en-US" dirty="0" smtClean="0"/>
              <a:t> 4 libraries that come prepackaged with Eclipse, perform the listed steps. </a:t>
            </a:r>
            <a:endParaRPr lang="en-IN" altLang="en-US" dirty="0" smtClean="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JUnit Installation, JUnit Integration with Eclipse, and Test Case Implementation</a:t>
            </a:r>
            <a:endParaRPr lang="en-US" sz="2400" b="1" kern="0" dirty="0">
              <a:solidFill>
                <a:srgbClr val="FFFFFF"/>
              </a:solidFill>
              <a:latin typeface="+mj-lt"/>
              <a:ea typeface="+mj-ea"/>
              <a:cs typeface="+mj-cs"/>
            </a:endParaRPr>
          </a:p>
        </p:txBody>
      </p:sp>
      <p:graphicFrame>
        <p:nvGraphicFramePr>
          <p:cNvPr id="3" name="Diagram 2"/>
          <p:cNvGraphicFramePr/>
          <p:nvPr>
            <p:extLst>
              <p:ext uri="{D42A27DB-BD31-4B8C-83A1-F6EECF244321}">
                <p14:modId xmlns:p14="http://schemas.microsoft.com/office/powerpoint/2010/main" val="742894376"/>
              </p:ext>
            </p:extLst>
          </p:nvPr>
        </p:nvGraphicFramePr>
        <p:xfrm>
          <a:off x="3962400" y="1676400"/>
          <a:ext cx="5029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bwMode="auto">
          <a:xfrm>
            <a:off x="4267200" y="1800225"/>
            <a:ext cx="4191000" cy="914400"/>
          </a:xfrm>
          <a:prstGeom prst="roundRect">
            <a:avLst/>
          </a:prstGeom>
          <a:solidFill>
            <a:schemeClr val="accent4">
              <a:lumMod val="20000"/>
              <a:lumOff val="80000"/>
            </a:schemeClr>
          </a:solidFill>
          <a:ln>
            <a:solidFill>
              <a:srgbClr val="E2B3F7"/>
            </a:solidFill>
            <a:headEnd type="none" w="med" len="med"/>
            <a:tailEnd type="none" w="med" len="med"/>
          </a:ln>
          <a:scene3d>
            <a:camera prst="orthographicFront"/>
            <a:lightRig rig="threePt" dir="t"/>
          </a:scene3d>
          <a:sp3d>
            <a:bevelT/>
            <a:bevelB w="165100" prst="coolSlant"/>
          </a:sp3d>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b="1" dirty="0">
                <a:solidFill>
                  <a:schemeClr val="tx1"/>
                </a:solidFill>
              </a:rPr>
              <a:t>Installing </a:t>
            </a:r>
            <a:r>
              <a:rPr lang="en-US" sz="2000" b="1" dirty="0" err="1">
                <a:solidFill>
                  <a:schemeClr val="tx1"/>
                </a:solidFill>
              </a:rPr>
              <a:t>JUnit</a:t>
            </a:r>
            <a:r>
              <a:rPr lang="en-US" sz="2000" b="1" dirty="0">
                <a:solidFill>
                  <a:schemeClr val="tx1"/>
                </a:solidFill>
              </a:rPr>
              <a:t> in Eclipse</a:t>
            </a:r>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8" name="Slide Number Placeholder 7"/>
          <p:cNvSpPr>
            <a:spLocks noGrp="1"/>
          </p:cNvSpPr>
          <p:nvPr>
            <p:ph type="sldNum" sz="quarter" idx="11"/>
          </p:nvPr>
        </p:nvSpPr>
        <p:spPr/>
        <p:txBody>
          <a:bodyPr/>
          <a:lstStyle/>
          <a:p>
            <a:pPr>
              <a:defRPr/>
            </a:pPr>
            <a:fld id="{C0E00457-0171-422B-81F8-51756BFB9DEC}" type="slidenum">
              <a:rPr lang="en-US"/>
              <a:pPr>
                <a:defRPr/>
              </a:pPr>
              <a:t>21</a:t>
            </a:fld>
            <a:endParaRPr 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4343" name="Text Box 7"/>
          <p:cNvSpPr txBox="1">
            <a:spLocks noChangeArrowheads="1"/>
          </p:cNvSpPr>
          <p:nvPr/>
        </p:nvSpPr>
        <p:spPr bwMode="auto">
          <a:xfrm>
            <a:off x="304800" y="1439863"/>
            <a:ext cx="7620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IN" dirty="0" smtClean="0"/>
              <a:t>Using </a:t>
            </a:r>
            <a:r>
              <a:rPr lang="en-IN" dirty="0"/>
              <a:t>JUnit within the Eclipse </a:t>
            </a:r>
            <a:r>
              <a:rPr lang="en-IN" dirty="0" smtClean="0"/>
              <a:t>IDE is advantageous as it:</a:t>
            </a:r>
            <a:endParaRPr lang="en-US" dirty="0"/>
          </a:p>
          <a:p>
            <a:pPr marL="285750" indent="-285750" eaLnBrk="1" hangingPunct="1">
              <a:spcBef>
                <a:spcPct val="50000"/>
              </a:spcBef>
              <a:buFont typeface="Wingdings" panose="05000000000000000000" pitchFamily="2" charset="2"/>
              <a:buChar char="ü"/>
              <a:defRPr/>
            </a:pPr>
            <a:r>
              <a:rPr lang="en-US" dirty="0" smtClean="0"/>
              <a:t>Can repeatedly run the same test. Use the following shortcuts: </a:t>
            </a:r>
          </a:p>
          <a:p>
            <a:pPr marL="1028700" lvl="1" eaLnBrk="1" hangingPunct="1">
              <a:spcBef>
                <a:spcPct val="50000"/>
              </a:spcBef>
              <a:buFont typeface="Wingdings" panose="05000000000000000000" pitchFamily="2" charset="2"/>
              <a:buChar char="ü"/>
              <a:defRPr/>
            </a:pPr>
            <a:r>
              <a:rPr lang="en-US" dirty="0" smtClean="0"/>
              <a:t>Use</a:t>
            </a:r>
            <a:r>
              <a:rPr lang="en-US" i="1" dirty="0" smtClean="0"/>
              <a:t> </a:t>
            </a:r>
            <a:r>
              <a:rPr lang="en-US" i="1" dirty="0" err="1" smtClean="0"/>
              <a:t>Alt+Shift+X,t</a:t>
            </a:r>
            <a:r>
              <a:rPr lang="en-US" i="1" dirty="0" smtClean="0"/>
              <a:t> </a:t>
            </a:r>
            <a:r>
              <a:rPr lang="en-US" dirty="0" smtClean="0"/>
              <a:t>to re-run a test.</a:t>
            </a:r>
          </a:p>
          <a:p>
            <a:pPr marL="1028700" lvl="1" eaLnBrk="1" hangingPunct="1">
              <a:spcBef>
                <a:spcPct val="50000"/>
              </a:spcBef>
              <a:buFont typeface="Wingdings" panose="05000000000000000000" pitchFamily="2" charset="2"/>
              <a:buChar char="ü"/>
              <a:defRPr/>
            </a:pPr>
            <a:r>
              <a:rPr lang="en-US" dirty="0" smtClean="0"/>
              <a:t>Use</a:t>
            </a:r>
            <a:r>
              <a:rPr lang="en-US" i="1" dirty="0" smtClean="0"/>
              <a:t> </a:t>
            </a:r>
            <a:r>
              <a:rPr lang="en-US" i="1" dirty="0" err="1" smtClean="0"/>
              <a:t>Alt+Shift+D,T</a:t>
            </a:r>
            <a:r>
              <a:rPr lang="en-US" i="1" dirty="0" smtClean="0"/>
              <a:t> </a:t>
            </a:r>
            <a:r>
              <a:rPr lang="en-US" dirty="0" smtClean="0"/>
              <a:t>to run a test in debug mode.</a:t>
            </a:r>
          </a:p>
          <a:p>
            <a:pPr marL="285750" indent="-285750" eaLnBrk="1" hangingPunct="1">
              <a:spcBef>
                <a:spcPct val="50000"/>
              </a:spcBef>
              <a:buFont typeface="Wingdings" panose="05000000000000000000" pitchFamily="2" charset="2"/>
              <a:buChar char="ü"/>
              <a:defRPr/>
            </a:pPr>
            <a:r>
              <a:rPr lang="en-US" dirty="0" smtClean="0"/>
              <a:t>Improves </a:t>
            </a:r>
            <a:r>
              <a:rPr lang="en-US" dirty="0"/>
              <a:t>coding </a:t>
            </a:r>
            <a:r>
              <a:rPr lang="en-US" dirty="0" smtClean="0"/>
              <a:t>efficiency with the use of the Eclipse </a:t>
            </a:r>
            <a:r>
              <a:rPr lang="en-US" dirty="0"/>
              <a:t>editor template </a:t>
            </a:r>
            <a:endParaRPr lang="en-IN" dirty="0"/>
          </a:p>
          <a:p>
            <a:pPr marL="285750" indent="-285750" eaLnBrk="1" hangingPunct="1">
              <a:spcBef>
                <a:spcPct val="50000"/>
              </a:spcBef>
              <a:buFont typeface="Wingdings" panose="05000000000000000000" pitchFamily="2" charset="2"/>
              <a:buChar char="ü"/>
              <a:defRPr/>
            </a:pPr>
            <a:r>
              <a:rPr lang="en-US" dirty="0" smtClean="0"/>
              <a:t>Creates </a:t>
            </a:r>
            <a:r>
              <a:rPr lang="en-US" dirty="0"/>
              <a:t>method stubs </a:t>
            </a:r>
            <a:r>
              <a:rPr lang="en-US" dirty="0" smtClean="0"/>
              <a:t>easily by using </a:t>
            </a:r>
            <a:r>
              <a:rPr lang="en-US" dirty="0"/>
              <a:t>test method templates </a:t>
            </a:r>
            <a:endParaRPr lang="en-US" dirty="0" smtClean="0"/>
          </a:p>
          <a:p>
            <a:pPr marL="285750" indent="-285750" eaLnBrk="1" hangingPunct="1">
              <a:spcBef>
                <a:spcPct val="50000"/>
              </a:spcBef>
              <a:buFont typeface="Wingdings" panose="05000000000000000000" pitchFamily="2" charset="2"/>
              <a:buChar char="ü"/>
              <a:defRPr/>
            </a:pPr>
            <a:r>
              <a:rPr lang="en-US" dirty="0" smtClean="0"/>
              <a:t>Provides continuous updates for all tests running in a </a:t>
            </a:r>
            <a:r>
              <a:rPr lang="en-US" dirty="0"/>
              <a:t>long test suite</a:t>
            </a:r>
            <a:r>
              <a:rPr lang="en-US" dirty="0" smtClean="0"/>
              <a:t> </a:t>
            </a:r>
            <a:endParaRPr lang="en-US" dirty="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Benefits of Using JUnit within the Eclipse IDE</a:t>
            </a:r>
            <a:endParaRPr lang="en-US" sz="2400" b="1" kern="0" dirty="0">
              <a:solidFill>
                <a:srgbClr val="FFFFFF"/>
              </a:solidFill>
              <a:latin typeface="+mj-lt"/>
              <a:ea typeface="+mj-ea"/>
              <a:cs typeface="+mj-cs"/>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5836A0B0-6D4F-44C8-91FE-6B11F5513D70}" type="slidenum">
              <a:rPr lang="en-US"/>
              <a:pPr>
                <a:defRPr/>
              </a:pPr>
              <a:t>22</a:t>
            </a:fld>
            <a:endParaRPr lang="en-US"/>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7"/>
          <p:cNvSpPr txBox="1">
            <a:spLocks noChangeArrowheads="1"/>
          </p:cNvSpPr>
          <p:nvPr/>
        </p:nvSpPr>
        <p:spPr bwMode="auto">
          <a:xfrm>
            <a:off x="304800" y="1196975"/>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Common practice: To write tests in another project that has the same name as the project to be tested (with “test” appended at the end).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Writing JUnit Test Cases</a:t>
            </a:r>
            <a:endParaRPr lang="en-US" sz="2400" b="1" kern="0" dirty="0">
              <a:solidFill>
                <a:srgbClr val="FFFFFF"/>
              </a:solidFill>
              <a:latin typeface="+mj-lt"/>
              <a:ea typeface="+mj-ea"/>
              <a:cs typeface="+mj-cs"/>
            </a:endParaRPr>
          </a:p>
        </p:txBody>
      </p:sp>
      <p:pic>
        <p:nvPicPr>
          <p:cNvPr id="27652" name="Picture 8" descr="C:\Documents and Settings\Suresh\Local Settings\Temp\Temporary Directory 2 for fwdretodosinorderofprioritycanyoupleaseput.zip\Mod_1_C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1828800"/>
            <a:ext cx="4881562" cy="3276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7653" name="Picture 9" descr="C:\Documents and Settings\Suresh\Local Settings\Temp\Temporary Directory 3 for fwdretodosinorderofprioritycanyoupleaseput.zip\Mod_1_CS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63" y="2743200"/>
            <a:ext cx="4359275" cy="3408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7654" name="Rectangle 13"/>
          <p:cNvSpPr>
            <a:spLocks noChangeArrowheads="1"/>
          </p:cNvSpPr>
          <p:nvPr/>
        </p:nvSpPr>
        <p:spPr bwMode="auto">
          <a:xfrm>
            <a:off x="4819650" y="6172200"/>
            <a:ext cx="34099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Test Code for  </a:t>
            </a:r>
            <a:r>
              <a:rPr lang="en-US" sz="1200"/>
              <a:t>AccountDetailsTest</a:t>
            </a:r>
            <a:endParaRPr lang="en-IN" altLang="en-US" sz="1200" b="1"/>
          </a:p>
        </p:txBody>
      </p:sp>
      <p:sp>
        <p:nvSpPr>
          <p:cNvPr id="27655" name="Rectangle 13"/>
          <p:cNvSpPr>
            <a:spLocks noChangeArrowheads="1"/>
          </p:cNvSpPr>
          <p:nvPr/>
        </p:nvSpPr>
        <p:spPr bwMode="auto">
          <a:xfrm>
            <a:off x="914400" y="5122863"/>
            <a:ext cx="34099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Project Code  for </a:t>
            </a:r>
            <a:r>
              <a:rPr lang="en-US" sz="1200"/>
              <a:t>AccountDetails</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607CDD65-753F-4D0A-A8F8-D25E61C1AB89}" type="slidenum">
              <a:rPr lang="en-US"/>
              <a:pPr>
                <a:defRPr/>
              </a:pPr>
              <a:t>23</a:t>
            </a:fld>
            <a:endParaRPr 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7"/>
          <p:cNvSpPr txBox="1">
            <a:spLocks noChangeArrowheads="1"/>
          </p:cNvSpPr>
          <p:nvPr/>
        </p:nvSpPr>
        <p:spPr bwMode="auto">
          <a:xfrm>
            <a:off x="304800" y="1196975"/>
            <a:ext cx="731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To write a new JUnit test class, perform the following steps: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Writing JUnit Test Cases (Contd.)</a:t>
            </a:r>
            <a:endParaRPr lang="en-US" sz="2400" b="1" kern="0" dirty="0">
              <a:solidFill>
                <a:srgbClr val="FFFFFF"/>
              </a:solidFill>
              <a:latin typeface="+mj-lt"/>
              <a:ea typeface="+mj-ea"/>
              <a:cs typeface="+mj-cs"/>
            </a:endParaRPr>
          </a:p>
        </p:txBody>
      </p:sp>
      <p:graphicFrame>
        <p:nvGraphicFramePr>
          <p:cNvPr id="2" name="Diagram 1"/>
          <p:cNvGraphicFramePr/>
          <p:nvPr>
            <p:extLst>
              <p:ext uri="{D42A27DB-BD31-4B8C-83A1-F6EECF244321}">
                <p14:modId xmlns:p14="http://schemas.microsoft.com/office/powerpoint/2010/main" val="38516257"/>
              </p:ext>
            </p:extLst>
          </p:nvPr>
        </p:nvGraphicFramePr>
        <p:xfrm>
          <a:off x="439057" y="1828800"/>
          <a:ext cx="81915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677" name="Text Box 7"/>
          <p:cNvSpPr txBox="1">
            <a:spLocks noChangeArrowheads="1"/>
          </p:cNvSpPr>
          <p:nvPr/>
        </p:nvSpPr>
        <p:spPr bwMode="auto">
          <a:xfrm>
            <a:off x="322263" y="5257800"/>
            <a:ext cx="8326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The wizard, by default, creates a test class with a test method (annotated with @Test) and adds the necessary imports. This test method is ready to run. </a:t>
            </a:r>
            <a:endParaRPr lang="en-US" alt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8B4D86D5-85A7-455E-BEC3-7C8119248822}" type="slidenum">
              <a:rPr lang="en-US"/>
              <a:pPr>
                <a:defRPr/>
              </a:pPr>
              <a:t>24</a:t>
            </a:fld>
            <a:endParaRPr lang="en-US"/>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altLang="en-US" smtClean="0"/>
              <a:t>Lab 1.1: Jump Start with JUnit</a:t>
            </a:r>
          </a:p>
        </p:txBody>
      </p:sp>
      <p:sp>
        <p:nvSpPr>
          <p:cNvPr id="29699"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29700"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29701"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13322" name="Text Box 52"/>
          <p:cNvSpPr txBox="1">
            <a:spLocks noChangeArrowheads="1"/>
          </p:cNvSpPr>
          <p:nvPr/>
        </p:nvSpPr>
        <p:spPr bwMode="auto">
          <a:xfrm>
            <a:off x="266700" y="1447800"/>
            <a:ext cx="77343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68288" indent="0" eaLnBrk="1" hangingPunct="1">
              <a:spcBef>
                <a:spcPct val="50000"/>
              </a:spcBef>
              <a:defRPr/>
            </a:pPr>
            <a:r>
              <a:rPr lang="en-IN" altLang="en-US" b="1" dirty="0" smtClean="0"/>
              <a:t>Problem Statement </a:t>
            </a:r>
          </a:p>
          <a:p>
            <a:pPr>
              <a:defRPr/>
            </a:pPr>
            <a:r>
              <a:rPr lang="en-US" dirty="0" smtClean="0"/>
              <a:t>	</a:t>
            </a:r>
          </a:p>
          <a:p>
            <a:pPr>
              <a:defRPr/>
            </a:pPr>
            <a:r>
              <a:rPr lang="en-US" dirty="0" smtClean="0"/>
              <a:t>	</a:t>
            </a:r>
            <a:r>
              <a:rPr lang="en-US" dirty="0"/>
              <a:t>Treasured Bank in Braddock has a simple application that allows clerks to access basic information of every customer who approaches a counter at the bank. This application accesses account information such as the customer’s name, account number, contact information, and account balance and a list of the latest account activities. </a:t>
            </a:r>
            <a:endParaRPr lang="en-US" dirty="0" smtClean="0"/>
          </a:p>
          <a:p>
            <a:pPr>
              <a:defRPr/>
            </a:pPr>
            <a:endParaRPr lang="en-US" dirty="0"/>
          </a:p>
          <a:p>
            <a:pPr>
              <a:defRPr/>
            </a:pPr>
            <a:r>
              <a:rPr lang="en-US" dirty="0" smtClean="0"/>
              <a:t>	A </a:t>
            </a:r>
            <a:r>
              <a:rPr lang="en-US" dirty="0"/>
              <a:t>recent upgrade to this system requires every customer to swipe their ATM card through a magnetic reader, which retrieves the customer’s information on the clerk’s computer screen.  The new upgrade needs to be tested for accuracy and efficiency.</a:t>
            </a:r>
            <a:endParaRPr lang="en-IN" altLang="en-US" dirty="0" smtClean="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F5F4EB4B-8823-4980-99C8-6ACF3D6AB1F8}" type="slidenum">
              <a:rPr lang="en-US"/>
              <a:pPr>
                <a:defRPr/>
              </a:pPr>
              <a:t>25</a:t>
            </a:fld>
            <a:endParaRPr lang="en-US"/>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7"/>
          <p:cNvSpPr txBox="1">
            <a:spLocks noChangeArrowheads="1"/>
          </p:cNvSpPr>
          <p:nvPr/>
        </p:nvSpPr>
        <p:spPr bwMode="auto">
          <a:xfrm>
            <a:off x="341313" y="1752600"/>
            <a:ext cx="461168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285750" indent="-285750">
              <a:spcBef>
                <a:spcPct val="50000"/>
              </a:spcBef>
              <a:buFont typeface="Wingdings" pitchFamily="2" charset="2"/>
              <a:buChar char="§"/>
              <a:defRPr/>
            </a:pPr>
            <a:r>
              <a:rPr lang="en-US" altLang="en-US" sz="1800" b="0" dirty="0" smtClean="0"/>
              <a:t>To run </a:t>
            </a:r>
            <a:r>
              <a:rPr lang="en-US" altLang="en-US" sz="1800" b="0" dirty="0" err="1" smtClean="0"/>
              <a:t>JUnit</a:t>
            </a:r>
            <a:r>
              <a:rPr lang="en-US" altLang="en-US" sz="1800" b="0" dirty="0" smtClean="0"/>
              <a:t> test classes in the Eclipse IDE, right-click a test case and select </a:t>
            </a:r>
            <a:r>
              <a:rPr lang="en-US" altLang="en-US" sz="1800" dirty="0" smtClean="0"/>
              <a:t>Run As &gt; </a:t>
            </a:r>
            <a:r>
              <a:rPr lang="en-US" altLang="en-US" sz="1800" dirty="0" err="1" smtClean="0"/>
              <a:t>JUnit</a:t>
            </a:r>
            <a:r>
              <a:rPr lang="en-US" altLang="en-US" sz="1800" dirty="0" smtClean="0"/>
              <a:t> Test</a:t>
            </a:r>
            <a:r>
              <a:rPr lang="en-US" altLang="en-US" sz="1800" b="0" dirty="0" smtClean="0"/>
              <a:t>. </a:t>
            </a:r>
          </a:p>
          <a:p>
            <a:pPr marL="285750" indent="-285750">
              <a:spcBef>
                <a:spcPct val="50000"/>
              </a:spcBef>
              <a:buFont typeface="Wingdings" pitchFamily="2" charset="2"/>
              <a:buChar char="§"/>
              <a:defRPr/>
            </a:pPr>
            <a:r>
              <a:rPr lang="en-US" altLang="en-US" sz="1800" b="0" dirty="0" smtClean="0"/>
              <a:t>Alternatively, you can click the </a:t>
            </a:r>
            <a:r>
              <a:rPr lang="en-US" altLang="en-US" sz="1800" dirty="0" smtClean="0"/>
              <a:t>Run</a:t>
            </a:r>
            <a:r>
              <a:rPr lang="en-US" altLang="en-US" sz="1800" b="0" dirty="0" smtClean="0"/>
              <a:t> button on the </a:t>
            </a:r>
            <a:r>
              <a:rPr lang="en-US" altLang="en-US" sz="1800" dirty="0" smtClean="0"/>
              <a:t>Eclipse</a:t>
            </a:r>
            <a:r>
              <a:rPr lang="en-US" altLang="en-US" sz="1800" b="0" dirty="0" smtClean="0"/>
              <a:t> toolbar. </a:t>
            </a:r>
          </a:p>
          <a:p>
            <a:pPr marL="285750" indent="-285750">
              <a:spcBef>
                <a:spcPct val="50000"/>
              </a:spcBef>
              <a:buFont typeface="Wingdings" pitchFamily="2" charset="2"/>
              <a:buChar char="§"/>
              <a:defRPr/>
            </a:pPr>
            <a:r>
              <a:rPr lang="en-US" altLang="en-US" sz="1800" b="0" dirty="0" smtClean="0"/>
              <a:t>The test results will appear in the </a:t>
            </a:r>
            <a:r>
              <a:rPr lang="en-US" altLang="en-US" sz="1800" b="0" dirty="0" err="1" smtClean="0"/>
              <a:t>JUnit</a:t>
            </a:r>
            <a:r>
              <a:rPr lang="en-US" altLang="en-US" sz="1800" b="0" dirty="0" smtClean="0"/>
              <a:t> view. This view also shows:</a:t>
            </a:r>
          </a:p>
          <a:p>
            <a:pPr marL="742950" lvl="1" indent="-285750">
              <a:spcBef>
                <a:spcPct val="50000"/>
              </a:spcBef>
              <a:buFont typeface="Arial" pitchFamily="34" charset="0"/>
              <a:buChar char="•"/>
              <a:defRPr/>
            </a:pPr>
            <a:r>
              <a:rPr lang="en-US" altLang="en-US" sz="1600" dirty="0" smtClean="0"/>
              <a:t>The test run progress </a:t>
            </a:r>
          </a:p>
          <a:p>
            <a:pPr marL="742950" lvl="1" indent="-285750">
              <a:spcBef>
                <a:spcPct val="50000"/>
              </a:spcBef>
              <a:buFont typeface="Arial" pitchFamily="34" charset="0"/>
              <a:buChar char="•"/>
              <a:defRPr/>
            </a:pPr>
            <a:r>
              <a:rPr lang="en-US" altLang="en-US" sz="1600" dirty="0" smtClean="0"/>
              <a:t>The status</a:t>
            </a:r>
          </a:p>
          <a:p>
            <a:pPr marL="285750" indent="-285750">
              <a:spcBef>
                <a:spcPct val="50000"/>
              </a:spcBef>
              <a:buFont typeface="Wingdings" pitchFamily="2" charset="2"/>
              <a:buChar char="§"/>
              <a:defRPr/>
            </a:pPr>
            <a:r>
              <a:rPr lang="en-US" sz="1800" b="0" dirty="0" smtClean="0"/>
              <a:t>If there were multiple test methods in the class, all would run one by one. </a:t>
            </a:r>
            <a:endParaRPr lang="en-US" altLang="en-US" sz="1800" b="0" dirty="0" smtClean="0"/>
          </a:p>
          <a:p>
            <a:pPr>
              <a:spcBef>
                <a:spcPct val="50000"/>
              </a:spcBef>
              <a:defRPr/>
            </a:pPr>
            <a:endParaRPr lang="en-US" altLang="en-US" sz="1800" b="0" dirty="0" smtClean="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Running JUnit Test Cases </a:t>
            </a:r>
            <a:endParaRPr lang="en-US" sz="2400" b="1" kern="0" dirty="0">
              <a:solidFill>
                <a:srgbClr val="FFFFFF"/>
              </a:solidFill>
            </a:endParaRPr>
          </a:p>
        </p:txBody>
      </p:sp>
      <p:pic>
        <p:nvPicPr>
          <p:cNvPr id="307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1752600"/>
            <a:ext cx="3105150" cy="3775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0725" name="Rectangle 13"/>
          <p:cNvSpPr>
            <a:spLocks noChangeArrowheads="1"/>
          </p:cNvSpPr>
          <p:nvPr/>
        </p:nvSpPr>
        <p:spPr bwMode="auto">
          <a:xfrm>
            <a:off x="5241925" y="5562600"/>
            <a:ext cx="281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JUnit View </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1F2238C7-BBD3-48F1-9631-1C96474406E4}" type="slidenum">
              <a:rPr lang="en-US"/>
              <a:pPr>
                <a:defRPr/>
              </a:pPr>
              <a:t>26</a:t>
            </a:fld>
            <a:endParaRPr lang="en-US"/>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31747" name="Text Box 7"/>
          <p:cNvSpPr txBox="1">
            <a:spLocks noChangeArrowheads="1"/>
          </p:cNvSpPr>
          <p:nvPr/>
        </p:nvSpPr>
        <p:spPr bwMode="auto">
          <a:xfrm>
            <a:off x="762000" y="15240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Any of these methods can be used to run test cases, depending on the number of tests to be run: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Running </a:t>
            </a:r>
            <a:r>
              <a:rPr lang="en-IN" sz="2400" b="1" kern="0" dirty="0" err="1">
                <a:solidFill>
                  <a:srgbClr val="FFFFFF"/>
                </a:solidFill>
              </a:rPr>
              <a:t>JUnit</a:t>
            </a:r>
            <a:r>
              <a:rPr lang="en-IN" sz="2400" b="1" kern="0" dirty="0">
                <a:solidFill>
                  <a:srgbClr val="FFFFFF"/>
                </a:solidFill>
              </a:rPr>
              <a:t> Test Cases (Contd.)</a:t>
            </a:r>
            <a:endParaRPr lang="en-US" sz="2400" b="1" kern="0" dirty="0">
              <a:solidFill>
                <a:srgbClr val="FFFFFF"/>
              </a:solidFill>
            </a:endParaRPr>
          </a:p>
        </p:txBody>
      </p:sp>
      <p:graphicFrame>
        <p:nvGraphicFramePr>
          <p:cNvPr id="3" name="Table 2"/>
          <p:cNvGraphicFramePr>
            <a:graphicFrameLocks noGrp="1"/>
          </p:cNvGraphicFramePr>
          <p:nvPr/>
        </p:nvGraphicFramePr>
        <p:xfrm>
          <a:off x="838200" y="2286000"/>
          <a:ext cx="7467600" cy="3505200"/>
        </p:xfrm>
        <a:graphic>
          <a:graphicData uri="http://schemas.openxmlformats.org/drawingml/2006/table">
            <a:tbl>
              <a:tblPr firstRow="1" bandRow="1">
                <a:tableStyleId>{5C22544A-7EE6-4342-B048-85BDC9FD1C3A}</a:tableStyleId>
              </a:tblPr>
              <a:tblGrid>
                <a:gridCol w="1929829"/>
                <a:gridCol w="5537771"/>
              </a:tblGrid>
              <a:tr h="766164">
                <a:tc>
                  <a:txBody>
                    <a:bodyPr/>
                    <a:lstStyle/>
                    <a:p>
                      <a:pPr algn="ctr"/>
                      <a:r>
                        <a:rPr lang="en-US" dirty="0" smtClean="0"/>
                        <a:t>Tests</a:t>
                      </a:r>
                      <a:r>
                        <a:rPr lang="en-US" baseline="0" dirty="0" smtClean="0"/>
                        <a:t> to be Run</a:t>
                      </a:r>
                      <a:endParaRPr lang="en-US" dirty="0"/>
                    </a:p>
                  </a:txBody>
                  <a:tcPr anchor="ctr"/>
                </a:tc>
                <a:tc>
                  <a:txBody>
                    <a:bodyPr/>
                    <a:lstStyle/>
                    <a:p>
                      <a:pPr algn="ctr"/>
                      <a:r>
                        <a:rPr lang="en-US" dirty="0" smtClean="0"/>
                        <a:t>Method</a:t>
                      </a:r>
                      <a:endParaRPr lang="en-US" dirty="0"/>
                    </a:p>
                  </a:txBody>
                  <a:tcPr anchor="ctr"/>
                </a:tc>
              </a:tr>
              <a:tr h="568238">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To run all tests</a:t>
                      </a:r>
                      <a:endParaRPr lang="en-US" sz="1800" dirty="0" smtClean="0">
                        <a:latin typeface="+mn-lt"/>
                        <a:cs typeface="+mn-cs"/>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t>Click </a:t>
                      </a:r>
                      <a:r>
                        <a:rPr lang="en-US" sz="1800" b="1" dirty="0" smtClean="0"/>
                        <a:t>Run as</a:t>
                      </a:r>
                      <a:r>
                        <a:rPr lang="en-US" sz="1800" dirty="0" smtClean="0"/>
                        <a:t> &gt; </a:t>
                      </a:r>
                      <a:r>
                        <a:rPr lang="en-US" sz="1800" b="1" dirty="0" err="1" smtClean="0"/>
                        <a:t>JUnit</a:t>
                      </a:r>
                      <a:r>
                        <a:rPr lang="en-US" sz="1800" b="1" dirty="0" smtClean="0"/>
                        <a:t> Test.</a:t>
                      </a:r>
                      <a:endParaRPr lang="en-IN" sz="1800" dirty="0" smtClean="0">
                        <a:latin typeface="Arial" panose="020B0604020202020204" pitchFamily="34" charset="0"/>
                        <a:cs typeface="Arial" panose="020B0604020202020204" pitchFamily="34" charset="0"/>
                      </a:endParaRPr>
                    </a:p>
                  </a:txBody>
                  <a:tcPr anchor="ctr"/>
                </a:tc>
              </a:tr>
              <a:tr h="108539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To run only one test method</a:t>
                      </a:r>
                      <a:endParaRPr lang="en-US" dirty="0" smtClean="0"/>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t>In the </a:t>
                      </a:r>
                      <a:r>
                        <a:rPr lang="en-US" sz="1800" b="1" dirty="0" smtClean="0"/>
                        <a:t>Outline</a:t>
                      </a:r>
                      <a:r>
                        <a:rPr lang="en-US" sz="1800" dirty="0" smtClean="0"/>
                        <a:t> or </a:t>
                      </a:r>
                      <a:r>
                        <a:rPr lang="en-US" sz="1800" b="1" dirty="0" smtClean="0"/>
                        <a:t>Package Explorer</a:t>
                      </a:r>
                      <a:r>
                        <a:rPr lang="en-US" sz="1800" dirty="0" smtClean="0"/>
                        <a:t>, select the test method, and click </a:t>
                      </a:r>
                      <a:r>
                        <a:rPr lang="en-US" sz="1800" b="1" dirty="0" smtClean="0"/>
                        <a:t>Run as</a:t>
                      </a:r>
                      <a:r>
                        <a:rPr lang="en-US" sz="1800" dirty="0" smtClean="0"/>
                        <a:t> &gt; </a:t>
                      </a:r>
                      <a:r>
                        <a:rPr lang="en-US" sz="1800" b="1" dirty="0" err="1" smtClean="0"/>
                        <a:t>JUnit</a:t>
                      </a:r>
                      <a:r>
                        <a:rPr lang="en-US" sz="1800" b="1" dirty="0" smtClean="0"/>
                        <a:t> Test</a:t>
                      </a:r>
                      <a:r>
                        <a:rPr lang="en-US" sz="1800" b="0" dirty="0" smtClean="0"/>
                        <a:t>.</a:t>
                      </a:r>
                      <a:endParaRPr lang="en-IN" sz="1800" dirty="0" smtClean="0">
                        <a:latin typeface="Arial" panose="020B0604020202020204" pitchFamily="34" charset="0"/>
                        <a:cs typeface="Arial" panose="020B0604020202020204" pitchFamily="34" charset="0"/>
                      </a:endParaRPr>
                    </a:p>
                  </a:txBody>
                  <a:tcPr anchor="ctr"/>
                </a:tc>
              </a:tr>
              <a:tr h="108539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To run a single test again</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Select the test in the </a:t>
                      </a:r>
                      <a:r>
                        <a:rPr lang="en-US" sz="1800" dirty="0" err="1" smtClean="0">
                          <a:latin typeface="Arial" panose="020B0604020202020204" pitchFamily="34" charset="0"/>
                          <a:cs typeface="Arial" panose="020B0604020202020204" pitchFamily="34" charset="0"/>
                        </a:rPr>
                        <a:t>JUnit</a:t>
                      </a:r>
                      <a:r>
                        <a:rPr lang="en-US" sz="1800" dirty="0" smtClean="0">
                          <a:latin typeface="Arial" panose="020B0604020202020204" pitchFamily="34" charset="0"/>
                          <a:cs typeface="Arial" panose="020B0604020202020204" pitchFamily="34" charset="0"/>
                        </a:rPr>
                        <a:t> view and click </a:t>
                      </a:r>
                      <a:r>
                        <a:rPr lang="en-US" sz="1800" b="1" dirty="0" smtClean="0">
                          <a:latin typeface="Arial" panose="020B0604020202020204" pitchFamily="34" charset="0"/>
                          <a:cs typeface="Arial" panose="020B0604020202020204" pitchFamily="34" charset="0"/>
                        </a:rPr>
                        <a:t>Run</a:t>
                      </a:r>
                      <a:r>
                        <a:rPr lang="en-US" sz="1800" dirty="0" smtClean="0">
                          <a:latin typeface="Arial" panose="020B0604020202020204" pitchFamily="34" charset="0"/>
                          <a:cs typeface="Arial" panose="020B0604020202020204" pitchFamily="34" charset="0"/>
                        </a:rPr>
                        <a:t>.</a:t>
                      </a:r>
                    </a:p>
                  </a:txBody>
                  <a:tcPr anchor="ctr"/>
                </a:tc>
              </a:tr>
            </a:tbl>
          </a:graphicData>
        </a:graphic>
      </p:graphicFrame>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92B93A6A-4ADA-45C8-B195-C3AC0A8DEBEC}" type="slidenum">
              <a:rPr lang="en-US"/>
              <a:pPr>
                <a:defRPr/>
              </a:pPr>
              <a:t>27</a:t>
            </a:fld>
            <a:endParaRPr lang="en-US"/>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32771" name="Text Box 7"/>
          <p:cNvSpPr txBox="1">
            <a:spLocks noChangeArrowheads="1"/>
          </p:cNvSpPr>
          <p:nvPr/>
        </p:nvSpPr>
        <p:spPr bwMode="auto">
          <a:xfrm>
            <a:off x="762000" y="1524000"/>
            <a:ext cx="731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The output for re-running a test case is as shown: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Running </a:t>
            </a:r>
            <a:r>
              <a:rPr lang="en-IN" sz="2400" b="1" kern="0" dirty="0" err="1">
                <a:solidFill>
                  <a:srgbClr val="FFFFFF"/>
                </a:solidFill>
              </a:rPr>
              <a:t>JUnit</a:t>
            </a:r>
            <a:r>
              <a:rPr lang="en-IN" sz="2400" b="1" kern="0" dirty="0">
                <a:solidFill>
                  <a:srgbClr val="FFFFFF"/>
                </a:solidFill>
              </a:rPr>
              <a:t> Test Cases (Contd.)</a:t>
            </a:r>
            <a:endParaRPr lang="en-US" sz="2400" b="1" kern="0" dirty="0">
              <a:solidFill>
                <a:srgbClr val="FFFFFF"/>
              </a:solidFill>
            </a:endParaRPr>
          </a:p>
        </p:txBody>
      </p:sp>
      <p:pic>
        <p:nvPicPr>
          <p:cNvPr id="327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98700"/>
            <a:ext cx="2589213" cy="3416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2774" name="Picture 11" descr="uccessful test but workspace has chang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525" y="2759075"/>
            <a:ext cx="488950" cy="446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2775" name="Picture 12" descr="uccessful t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725" y="4340225"/>
            <a:ext cx="53975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2776" name="Text Box 7"/>
          <p:cNvSpPr txBox="1">
            <a:spLocks noChangeArrowheads="1"/>
          </p:cNvSpPr>
          <p:nvPr/>
        </p:nvSpPr>
        <p:spPr bwMode="auto">
          <a:xfrm>
            <a:off x="5029200" y="2667000"/>
            <a:ext cx="381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This icon appears on the top bar when a test run is successful </a:t>
            </a:r>
            <a:r>
              <a:rPr lang="en-US"/>
              <a:t>but the workspace contents have changed since the last test run.</a:t>
            </a:r>
            <a:r>
              <a:rPr lang="en-US" altLang="en-US"/>
              <a:t> </a:t>
            </a:r>
          </a:p>
        </p:txBody>
      </p:sp>
      <p:sp>
        <p:nvSpPr>
          <p:cNvPr id="32777" name="Text Box 7"/>
          <p:cNvSpPr txBox="1">
            <a:spLocks noChangeArrowheads="1"/>
          </p:cNvSpPr>
          <p:nvPr/>
        </p:nvSpPr>
        <p:spPr bwMode="auto">
          <a:xfrm>
            <a:off x="4991100" y="4267200"/>
            <a:ext cx="3848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a:t>This icon appears on the top bar when a test is successful.</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7ABA3154-537F-4FD5-BF0E-4EC6344E7EA5}" type="slidenum">
              <a:rPr lang="en-US"/>
              <a:pPr>
                <a:defRPr/>
              </a:pPr>
              <a:t>28</a:t>
            </a:fld>
            <a:endParaRPr lang="en-US"/>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34823" name="Text Box 7"/>
          <p:cNvSpPr txBox="1">
            <a:spLocks noChangeArrowheads="1"/>
          </p:cNvSpPr>
          <p:nvPr/>
        </p:nvSpPr>
        <p:spPr bwMode="auto">
          <a:xfrm>
            <a:off x="304800" y="1196975"/>
            <a:ext cx="731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US" sz="1800" b="0" dirty="0">
                <a:latin typeface="+mn-lt"/>
              </a:rPr>
              <a:t>You can pass parameters to a test or customize the setting for a test run. </a:t>
            </a:r>
            <a:r>
              <a:rPr lang="en-US" altLang="en-US" sz="1800" b="0" dirty="0" smtClean="0"/>
              <a:t>To customize test configurations, use the options in the </a:t>
            </a:r>
            <a:r>
              <a:rPr lang="en-US" sz="1800" dirty="0"/>
              <a:t>Launch Configuration </a:t>
            </a:r>
            <a:r>
              <a:rPr lang="en-US" sz="1800" dirty="0" smtClean="0"/>
              <a:t>Dialog</a:t>
            </a:r>
            <a:r>
              <a:rPr lang="en-US" sz="1800" b="0" dirty="0" smtClean="0"/>
              <a:t>.</a:t>
            </a:r>
            <a:endParaRPr lang="en-US" altLang="en-US" sz="1800" b="0" dirty="0" smtClean="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Customized Test Configurations </a:t>
            </a:r>
            <a:endParaRPr lang="en-US" sz="2400" b="1" kern="0" dirty="0">
              <a:solidFill>
                <a:srgbClr val="FFFFFF"/>
              </a:solidFill>
              <a:latin typeface="+mj-lt"/>
              <a:ea typeface="+mj-ea"/>
              <a:cs typeface="+mj-cs"/>
            </a:endParaRPr>
          </a:p>
        </p:txBody>
      </p:sp>
      <p:pic>
        <p:nvPicPr>
          <p:cNvPr id="33797" name="Picture 12" descr="MAC HD:Users:sravankumar:Desktop:Screen Shot 2014-02-13 at 6.30.08 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5" y="2133600"/>
            <a:ext cx="5503863" cy="3959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Rectangle 13"/>
          <p:cNvSpPr>
            <a:spLocks noChangeArrowheads="1"/>
          </p:cNvSpPr>
          <p:nvPr/>
        </p:nvSpPr>
        <p:spPr bwMode="auto">
          <a:xfrm>
            <a:off x="3124200" y="6096000"/>
            <a:ext cx="281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Launch Configuration Dialog</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ED2A33D5-783C-42E7-8FE7-A6C2EE5B4C3D}" type="slidenum">
              <a:rPr lang="en-US"/>
              <a:pPr>
                <a:defRPr/>
              </a:pPr>
              <a:t>29</a:t>
            </a:fld>
            <a:endParaRPr lang="en-US"/>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09600" y="2206625"/>
            <a:ext cx="8001000" cy="1831975"/>
          </a:xfrm>
        </p:spPr>
        <p:txBody>
          <a:bodyPr/>
          <a:lstStyle/>
          <a:p>
            <a:r>
              <a:rPr lang="en-US" altLang="en-US" dirty="0" smtClean="0">
                <a:solidFill>
                  <a:schemeClr val="tx1"/>
                </a:solidFill>
              </a:rPr>
              <a:t>Module 1: </a:t>
            </a:r>
            <a:r>
              <a:rPr lang="en-US" altLang="en-US" dirty="0" err="1" smtClean="0">
                <a:solidFill>
                  <a:schemeClr val="tx1"/>
                </a:solidFill>
              </a:rPr>
              <a:t>JUnit</a:t>
            </a:r>
            <a:r>
              <a:rPr lang="en-US" altLang="en-US" dirty="0" smtClean="0">
                <a:solidFill>
                  <a:schemeClr val="tx1"/>
                </a:solidFill>
              </a:rPr>
              <a:t> Essentials </a:t>
            </a:r>
            <a:endParaRPr lang="en-IN" altLang="en-US" dirty="0" smtClean="0">
              <a:solidFill>
                <a:schemeClr val="tx1"/>
              </a:solidFill>
            </a:endParaRPr>
          </a:p>
        </p:txBody>
      </p:sp>
      <p:sp>
        <p:nvSpPr>
          <p:cNvPr id="7171" name="Line 3"/>
          <p:cNvSpPr>
            <a:spLocks noChangeShapeType="1"/>
          </p:cNvSpPr>
          <p:nvPr/>
        </p:nvSpPr>
        <p:spPr bwMode="auto">
          <a:xfrm>
            <a:off x="533400" y="2743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4"/>
          <p:cNvSpPr>
            <a:spLocks noChangeShapeType="1"/>
          </p:cNvSpPr>
          <p:nvPr/>
        </p:nvSpPr>
        <p:spPr bwMode="auto">
          <a:xfrm>
            <a:off x="533400" y="37338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lide Number Placeholder 7"/>
          <p:cNvSpPr>
            <a:spLocks noGrp="1"/>
          </p:cNvSpPr>
          <p:nvPr>
            <p:ph type="sldNum" sz="quarter" idx="11"/>
          </p:nvPr>
        </p:nvSpPr>
        <p:spPr/>
        <p:txBody>
          <a:bodyPr/>
          <a:lstStyle/>
          <a:p>
            <a:pPr>
              <a:defRPr/>
            </a:pPr>
            <a:fld id="{DAD49C08-9988-4E13-8C51-AFC27FCDA15D}" type="slidenum">
              <a:rPr lang="en-US"/>
              <a:pPr>
                <a:defRPr/>
              </a:pPr>
              <a:t>3</a:t>
            </a:fld>
            <a:endParaRPr lang="en-US"/>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32775" name="Text Box 7"/>
          <p:cNvSpPr txBox="1">
            <a:spLocks noChangeArrowheads="1"/>
          </p:cNvSpPr>
          <p:nvPr/>
        </p:nvSpPr>
        <p:spPr bwMode="auto">
          <a:xfrm>
            <a:off x="304800" y="1617663"/>
            <a:ext cx="76962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285750" indent="-285750">
              <a:spcBef>
                <a:spcPct val="50000"/>
              </a:spcBef>
              <a:buFont typeface="Wingdings" pitchFamily="2" charset="2"/>
              <a:buChar char="§"/>
              <a:defRPr/>
            </a:pPr>
            <a:r>
              <a:rPr lang="en-US" altLang="en-US" sz="1800" b="0" dirty="0" smtClean="0"/>
              <a:t>Debugging is the methodical removal of discrepancies in software to ensure it works to its full capacity.</a:t>
            </a:r>
            <a:endParaRPr lang="en-US" sz="1800" b="0" dirty="0" smtClean="0"/>
          </a:p>
          <a:p>
            <a:pPr marL="285750" indent="-285750">
              <a:spcBef>
                <a:spcPct val="50000"/>
              </a:spcBef>
              <a:buFont typeface="Wingdings" pitchFamily="2" charset="2"/>
              <a:buChar char="§"/>
              <a:defRPr/>
            </a:pPr>
            <a:r>
              <a:rPr lang="en-US" sz="1800" b="0" dirty="0" smtClean="0"/>
              <a:t>When a test fails, you can debug it using the options </a:t>
            </a:r>
            <a:r>
              <a:rPr lang="en-US" sz="1800" b="0" dirty="0" smtClean="0">
                <a:cs typeface="Arial" panose="020B0604020202020204" pitchFamily="34" charset="0"/>
              </a:rPr>
              <a:t>on the </a:t>
            </a:r>
            <a:r>
              <a:rPr lang="en-US" sz="1800" dirty="0" smtClean="0">
                <a:cs typeface="Arial" panose="020B0604020202020204" pitchFamily="34" charset="0"/>
              </a:rPr>
              <a:t>Failure</a:t>
            </a:r>
            <a:r>
              <a:rPr lang="en-US" sz="1800" b="0" dirty="0" smtClean="0">
                <a:cs typeface="Arial" panose="020B0604020202020204" pitchFamily="34" charset="0"/>
              </a:rPr>
              <a:t> tab of the </a:t>
            </a:r>
            <a:r>
              <a:rPr lang="en-US" sz="1800" b="0" dirty="0" err="1" smtClean="0">
                <a:cs typeface="Arial" panose="020B0604020202020204" pitchFamily="34" charset="0"/>
              </a:rPr>
              <a:t>JUnit</a:t>
            </a:r>
            <a:r>
              <a:rPr lang="en-US" sz="1800" b="0" dirty="0" smtClean="0">
                <a:cs typeface="Arial" panose="020B0604020202020204" pitchFamily="34" charset="0"/>
              </a:rPr>
              <a:t> view.</a:t>
            </a:r>
          </a:p>
          <a:p>
            <a:pPr marL="285750" indent="-285750">
              <a:spcBef>
                <a:spcPct val="50000"/>
              </a:spcBef>
              <a:buFont typeface="Wingdings" pitchFamily="2" charset="2"/>
              <a:buChar char="§"/>
              <a:defRPr/>
            </a:pPr>
            <a:r>
              <a:rPr lang="en-US" sz="1800" b="0" dirty="0" smtClean="0"/>
              <a:t>To fix code and re-run tests</a:t>
            </a:r>
            <a:r>
              <a:rPr lang="en-US" altLang="en-US" sz="1800" b="0" dirty="0" smtClean="0"/>
              <a:t>, without having to restart the entire test run, select the checkbox for </a:t>
            </a:r>
            <a:r>
              <a:rPr lang="en-US" sz="1800" dirty="0" smtClean="0"/>
              <a:t>Keep </a:t>
            </a:r>
            <a:r>
              <a:rPr lang="en-US" sz="1800" dirty="0" err="1" smtClean="0"/>
              <a:t>JUnit</a:t>
            </a:r>
            <a:r>
              <a:rPr lang="en-US" sz="1800" dirty="0" smtClean="0"/>
              <a:t> running after a test run when debugging</a:t>
            </a:r>
            <a:r>
              <a:rPr lang="en-US" sz="1800" b="0" dirty="0" smtClean="0"/>
              <a:t>.</a:t>
            </a:r>
            <a:endParaRPr lang="en-IN" sz="1800" b="0" dirty="0" smtClean="0"/>
          </a:p>
          <a:p>
            <a:pPr marL="285750" indent="-285750">
              <a:spcBef>
                <a:spcPct val="50000"/>
              </a:spcBef>
              <a:buFont typeface="Wingdings" pitchFamily="2" charset="2"/>
              <a:buChar char="§"/>
              <a:defRPr/>
            </a:pPr>
            <a:endParaRPr lang="en-IN" sz="1800" b="0" dirty="0" smtClean="0"/>
          </a:p>
          <a:p>
            <a:pPr>
              <a:spcBef>
                <a:spcPct val="50000"/>
              </a:spcBef>
              <a:defRPr/>
            </a:pPr>
            <a:r>
              <a:rPr lang="en-US" sz="1800" dirty="0" smtClean="0"/>
              <a:t>	</a:t>
            </a:r>
          </a:p>
          <a:p>
            <a:pPr>
              <a:spcBef>
                <a:spcPct val="50000"/>
              </a:spcBef>
              <a:defRPr/>
            </a:pPr>
            <a:endParaRPr lang="en-US" altLang="en-US" sz="1800" b="0" dirty="0" smtClean="0"/>
          </a:p>
          <a:p>
            <a:pPr>
              <a:spcBef>
                <a:spcPct val="50000"/>
              </a:spcBef>
              <a:defRPr/>
            </a:pPr>
            <a:r>
              <a:rPr lang="en-US" altLang="en-US" sz="1800" b="0" dirty="0" smtClean="0"/>
              <a:t>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Debugging Test Failures </a:t>
            </a:r>
            <a:endParaRPr lang="en-US" sz="2400" b="1" kern="0" dirty="0">
              <a:solidFill>
                <a:srgbClr val="FFFFFF"/>
              </a:solidFill>
              <a:latin typeface="+mj-lt"/>
              <a:ea typeface="+mj-ea"/>
              <a:cs typeface="+mj-cs"/>
            </a:endParaRPr>
          </a:p>
        </p:txBody>
      </p:sp>
      <p:pic>
        <p:nvPicPr>
          <p:cNvPr id="34821" name="Picture 9" descr="http://help.eclipse.org/juno/topic/org.eclipse.jdt.doc.user/gettingStarted/images/run_dialog_junit.png"/>
          <p:cNvPicPr>
            <a:picLocks noChangeAspect="1" noChangeArrowheads="1"/>
          </p:cNvPicPr>
          <p:nvPr/>
        </p:nvPicPr>
        <p:blipFill>
          <a:blip r:embed="rId3">
            <a:extLst>
              <a:ext uri="{28A0092B-C50C-407E-A947-70E740481C1C}">
                <a14:useLocalDpi xmlns:a14="http://schemas.microsoft.com/office/drawing/2010/main" val="0"/>
              </a:ext>
            </a:extLst>
          </a:blip>
          <a:srcRect l="21594" t="62595"/>
          <a:stretch>
            <a:fillRect/>
          </a:stretch>
        </p:blipFill>
        <p:spPr bwMode="auto">
          <a:xfrm>
            <a:off x="2286000" y="4191000"/>
            <a:ext cx="4038600" cy="1331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4822" name="TextBox 1"/>
          <p:cNvSpPr txBox="1">
            <a:spLocks noChangeArrowheads="1"/>
          </p:cNvSpPr>
          <p:nvPr/>
        </p:nvSpPr>
        <p:spPr bwMode="auto">
          <a:xfrm>
            <a:off x="2362200" y="5588000"/>
            <a:ext cx="586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t>Fixing Code and Re-Running Tests</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F48265C2-10A9-471A-BBC5-FB87B1615C67}" type="slidenum">
              <a:rPr lang="en-US"/>
              <a:pPr>
                <a:defRPr/>
              </a:pPr>
              <a:t>30</a:t>
            </a:fld>
            <a:endParaRPr lang="en-US"/>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Text Box 7"/>
          <p:cNvSpPr txBox="1">
            <a:spLocks noChangeArrowheads="1"/>
          </p:cNvSpPr>
          <p:nvPr/>
        </p:nvSpPr>
        <p:spPr bwMode="auto">
          <a:xfrm>
            <a:off x="304800" y="1752600"/>
            <a:ext cx="5562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0" indent="0">
              <a:spcBef>
                <a:spcPct val="50000"/>
              </a:spcBef>
              <a:defRPr/>
            </a:pPr>
            <a:r>
              <a:rPr lang="en-IN" altLang="en-US" sz="1800" b="0" dirty="0" smtClean="0"/>
              <a:t>Annotations:</a:t>
            </a:r>
          </a:p>
          <a:p>
            <a:pPr>
              <a:spcBef>
                <a:spcPct val="50000"/>
              </a:spcBef>
              <a:buFont typeface="Wingdings" pitchFamily="2" charset="2"/>
              <a:buChar char="§"/>
              <a:defRPr/>
            </a:pPr>
            <a:r>
              <a:rPr lang="en-IN" altLang="en-US" sz="1800" b="0" dirty="0" smtClean="0"/>
              <a:t>Are tags that can be added to the code and then applied to methods or classes </a:t>
            </a:r>
          </a:p>
          <a:p>
            <a:pPr>
              <a:spcBef>
                <a:spcPct val="50000"/>
              </a:spcBef>
              <a:buFont typeface="Wingdings" pitchFamily="2" charset="2"/>
              <a:buChar char="§"/>
              <a:defRPr/>
            </a:pPr>
            <a:r>
              <a:rPr lang="en-IN" altLang="en-US" sz="1800" b="0" dirty="0" smtClean="0"/>
              <a:t>Tell </a:t>
            </a:r>
            <a:r>
              <a:rPr lang="en-IN" altLang="en-US" sz="1800" b="0" dirty="0" err="1" smtClean="0"/>
              <a:t>JUnit</a:t>
            </a:r>
            <a:r>
              <a:rPr lang="en-IN" altLang="en-US" sz="1800" b="0" dirty="0" smtClean="0"/>
              <a:t> when to run a test method; in turn, promote efficiency by reducing the amount of coding required</a:t>
            </a:r>
          </a:p>
          <a:p>
            <a:pPr>
              <a:spcBef>
                <a:spcPct val="50000"/>
              </a:spcBef>
              <a:buFont typeface="Wingdings" pitchFamily="2" charset="2"/>
              <a:buChar char="§"/>
              <a:defRPr/>
            </a:pPr>
            <a:r>
              <a:rPr lang="en-IN" altLang="en-US" sz="1800" b="0" dirty="0" smtClean="0"/>
              <a:t>Are predefined and can be implemented directly</a:t>
            </a:r>
          </a:p>
          <a:p>
            <a:pPr>
              <a:spcBef>
                <a:spcPct val="50000"/>
              </a:spcBef>
              <a:buFont typeface="Wingdings" pitchFamily="2" charset="2"/>
              <a:buChar char="§"/>
              <a:defRPr/>
            </a:pPr>
            <a:r>
              <a:rPr lang="en-US" altLang="en-US" sz="1800" b="0" dirty="0" smtClean="0"/>
              <a:t>Some predefined annotations available in </a:t>
            </a:r>
            <a:r>
              <a:rPr lang="en-US" altLang="en-US" sz="1800" b="0" dirty="0" err="1" smtClean="0"/>
              <a:t>JUnit</a:t>
            </a:r>
            <a:r>
              <a:rPr lang="en-US" altLang="en-US" sz="1800" b="0" dirty="0" smtClean="0"/>
              <a:t> are listed.</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Annotations and Assert </a:t>
            </a:r>
            <a:r>
              <a:rPr lang="en-IN" sz="2400" b="1" kern="0" dirty="0" smtClean="0">
                <a:solidFill>
                  <a:srgbClr val="FFFFFF"/>
                </a:solidFill>
                <a:latin typeface="+mj-lt"/>
                <a:ea typeface="+mj-ea"/>
                <a:cs typeface="+mj-cs"/>
              </a:rPr>
              <a:t>Statements</a:t>
            </a:r>
            <a:endParaRPr lang="en-US" sz="2400" b="1" kern="0" dirty="0">
              <a:solidFill>
                <a:srgbClr val="FFFFFF"/>
              </a:solidFill>
              <a:latin typeface="+mj-lt"/>
              <a:ea typeface="+mj-ea"/>
              <a:cs typeface="+mj-cs"/>
            </a:endParaRPr>
          </a:p>
        </p:txBody>
      </p:sp>
      <p:grpSp>
        <p:nvGrpSpPr>
          <p:cNvPr id="35844" name="Group 2"/>
          <p:cNvGrpSpPr>
            <a:grpSpLocks/>
          </p:cNvGrpSpPr>
          <p:nvPr/>
        </p:nvGrpSpPr>
        <p:grpSpPr bwMode="auto">
          <a:xfrm>
            <a:off x="6019800" y="1828800"/>
            <a:ext cx="2501900" cy="3962400"/>
            <a:chOff x="6019800" y="2209800"/>
            <a:chExt cx="2501123" cy="3962400"/>
          </a:xfrm>
        </p:grpSpPr>
        <p:sp>
          <p:nvSpPr>
            <p:cNvPr id="13" name="Rounded Rectangle 12"/>
            <p:cNvSpPr/>
            <p:nvPr/>
          </p:nvSpPr>
          <p:spPr bwMode="auto">
            <a:xfrm>
              <a:off x="6019800" y="3571875"/>
              <a:ext cx="2501123" cy="4413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@Before</a:t>
              </a:r>
            </a:p>
          </p:txBody>
        </p:sp>
        <p:grpSp>
          <p:nvGrpSpPr>
            <p:cNvPr id="35848" name="Group 1"/>
            <p:cNvGrpSpPr>
              <a:grpSpLocks/>
            </p:cNvGrpSpPr>
            <p:nvPr/>
          </p:nvGrpSpPr>
          <p:grpSpPr bwMode="auto">
            <a:xfrm>
              <a:off x="6019800" y="2209800"/>
              <a:ext cx="2501123" cy="3962400"/>
              <a:chOff x="6019800" y="2209800"/>
              <a:chExt cx="2501123" cy="3962400"/>
            </a:xfrm>
          </p:grpSpPr>
          <p:sp>
            <p:nvSpPr>
              <p:cNvPr id="12" name="Rounded Rectangle 11"/>
              <p:cNvSpPr/>
              <p:nvPr/>
            </p:nvSpPr>
            <p:spPr bwMode="auto">
              <a:xfrm>
                <a:off x="6019800" y="3063875"/>
                <a:ext cx="2501123" cy="4413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@Test</a:t>
                </a:r>
              </a:p>
            </p:txBody>
          </p:sp>
          <p:sp>
            <p:nvSpPr>
              <p:cNvPr id="15" name="Rounded Rectangle 14"/>
              <p:cNvSpPr/>
              <p:nvPr/>
            </p:nvSpPr>
            <p:spPr bwMode="auto">
              <a:xfrm>
                <a:off x="6019800" y="4124325"/>
                <a:ext cx="2501123" cy="43973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@After</a:t>
                </a:r>
              </a:p>
            </p:txBody>
          </p:sp>
          <p:sp>
            <p:nvSpPr>
              <p:cNvPr id="16" name="Rounded Rectangle 15"/>
              <p:cNvSpPr/>
              <p:nvPr/>
            </p:nvSpPr>
            <p:spPr bwMode="auto">
              <a:xfrm>
                <a:off x="6019800" y="4664075"/>
                <a:ext cx="2501123" cy="4413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@BeforeClass</a:t>
                </a:r>
              </a:p>
            </p:txBody>
          </p:sp>
          <p:sp>
            <p:nvSpPr>
              <p:cNvPr id="17" name="Rounded Rectangle 16"/>
              <p:cNvSpPr/>
              <p:nvPr/>
            </p:nvSpPr>
            <p:spPr bwMode="auto">
              <a:xfrm>
                <a:off x="6019800" y="5197475"/>
                <a:ext cx="2501123" cy="4413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@AfterClass</a:t>
                </a:r>
              </a:p>
            </p:txBody>
          </p:sp>
          <p:sp>
            <p:nvSpPr>
              <p:cNvPr id="18" name="Rounded Rectangle 17"/>
              <p:cNvSpPr/>
              <p:nvPr/>
            </p:nvSpPr>
            <p:spPr bwMode="auto">
              <a:xfrm>
                <a:off x="6019800" y="5730875"/>
                <a:ext cx="2501123" cy="4413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spcBef>
                    <a:spcPts val="328"/>
                  </a:spcBef>
                  <a:defRPr/>
                </a:pPr>
                <a:r>
                  <a:rPr lang="en-IN" dirty="0">
                    <a:cs typeface="Arial" panose="020B0604020202020204" pitchFamily="34" charset="0"/>
                  </a:rPr>
                  <a:t>@Ignore</a:t>
                </a:r>
              </a:p>
            </p:txBody>
          </p:sp>
          <p:sp>
            <p:nvSpPr>
              <p:cNvPr id="19" name="Rounded Rectangle 18"/>
              <p:cNvSpPr/>
              <p:nvPr/>
            </p:nvSpPr>
            <p:spPr bwMode="auto">
              <a:xfrm>
                <a:off x="6019800" y="2209800"/>
                <a:ext cx="2501123" cy="7461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lgn="ctr">
                  <a:spcBef>
                    <a:spcPts val="328"/>
                  </a:spcBef>
                  <a:defRPr/>
                </a:pPr>
                <a:r>
                  <a:rPr lang="en-IN" b="1" dirty="0">
                    <a:cs typeface="Arial" panose="020B0604020202020204" pitchFamily="34" charset="0"/>
                  </a:rPr>
                  <a:t>PREDEFINED ANNOTATIONS</a:t>
                </a:r>
              </a:p>
            </p:txBody>
          </p:sp>
        </p:gr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0EA0EA8F-FC9B-47B1-A1C3-2857C2164BC9}" type="slidenum">
              <a:rPr lang="en-US"/>
              <a:pPr>
                <a:defRPr/>
              </a:pPr>
              <a:t>31</a:t>
            </a:fld>
            <a:endParaRPr lang="en-US"/>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36867" name="Text Box 7"/>
          <p:cNvSpPr txBox="1">
            <a:spLocks noChangeArrowheads="1"/>
          </p:cNvSpPr>
          <p:nvPr/>
        </p:nvSpPr>
        <p:spPr bwMode="auto">
          <a:xfrm>
            <a:off x="304800" y="139065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Attached to a public void method</a:t>
            </a:r>
          </a:p>
          <a:p>
            <a:pPr eaLnBrk="1" hangingPunct="1">
              <a:spcBef>
                <a:spcPct val="50000"/>
              </a:spcBef>
              <a:buFont typeface="Wingdings" pitchFamily="2" charset="2"/>
              <a:buChar char="§"/>
            </a:pPr>
            <a:r>
              <a:rPr lang="en-IN" altLang="en-US"/>
              <a:t>Informs JUnit that this method can be run as a test </a:t>
            </a:r>
          </a:p>
          <a:p>
            <a:pPr eaLnBrk="1" hangingPunct="1">
              <a:spcBef>
                <a:spcPct val="50000"/>
              </a:spcBef>
              <a:buFont typeface="Wingdings" pitchFamily="2" charset="2"/>
              <a:buChar char="§"/>
            </a:pPr>
            <a:r>
              <a:rPr lang="en-US" altLang="en-US"/>
              <a:t>Supports two optional parameters, expected and timeout</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The </a:t>
            </a:r>
            <a:r>
              <a:rPr lang="en-IN" sz="2400" b="1" kern="0" dirty="0">
                <a:solidFill>
                  <a:srgbClr val="FFFFFF"/>
                </a:solidFill>
                <a:latin typeface="Courier New" panose="02070309020205020404" pitchFamily="49" charset="0"/>
                <a:ea typeface="+mj-ea"/>
                <a:cs typeface="Courier New" panose="02070309020205020404" pitchFamily="49" charset="0"/>
              </a:rPr>
              <a:t>@Test </a:t>
            </a:r>
            <a:r>
              <a:rPr lang="en-IN" sz="2400" b="1" kern="0" dirty="0">
                <a:solidFill>
                  <a:srgbClr val="FFFFFF"/>
                </a:solidFill>
                <a:latin typeface="+mj-lt"/>
                <a:ea typeface="+mj-ea"/>
                <a:cs typeface="+mj-cs"/>
              </a:rPr>
              <a:t>Annotation </a:t>
            </a:r>
            <a:endParaRPr lang="en-US" sz="2400" b="1" kern="0" dirty="0">
              <a:solidFill>
                <a:srgbClr val="FFFFFF"/>
              </a:solidFill>
              <a:latin typeface="+mj-lt"/>
              <a:ea typeface="+mj-ea"/>
              <a:cs typeface="+mj-cs"/>
            </a:endParaRPr>
          </a:p>
        </p:txBody>
      </p:sp>
      <p:grpSp>
        <p:nvGrpSpPr>
          <p:cNvPr id="36869" name="Group 3"/>
          <p:cNvGrpSpPr>
            <a:grpSpLocks/>
          </p:cNvGrpSpPr>
          <p:nvPr/>
        </p:nvGrpSpPr>
        <p:grpSpPr bwMode="auto">
          <a:xfrm>
            <a:off x="1081088" y="2716213"/>
            <a:ext cx="7065962" cy="3532187"/>
            <a:chOff x="1080595" y="2639291"/>
            <a:chExt cx="7066455" cy="3532909"/>
          </a:xfrm>
        </p:grpSpPr>
        <p:sp>
          <p:nvSpPr>
            <p:cNvPr id="36872" name="Down Arrow 2"/>
            <p:cNvSpPr>
              <a:spLocks noChangeArrowheads="1"/>
            </p:cNvSpPr>
            <p:nvPr/>
          </p:nvSpPr>
          <p:spPr bwMode="auto">
            <a:xfrm>
              <a:off x="2125663" y="3962400"/>
              <a:ext cx="182562" cy="674688"/>
            </a:xfrm>
            <a:prstGeom prst="downArrow">
              <a:avLst>
                <a:gd name="adj1" fmla="val 50000"/>
                <a:gd name="adj2" fmla="val 50251"/>
              </a:avLst>
            </a:prstGeom>
            <a:solidFill>
              <a:schemeClr val="accent1"/>
            </a:solidFill>
            <a:ln w="9525" algn="ctr">
              <a:solidFill>
                <a:schemeClr val="tx1"/>
              </a:solidFill>
              <a:round/>
              <a:headEnd/>
              <a:tailEnd/>
            </a:ln>
          </p:spPr>
          <p:txBody>
            <a:bodyPr/>
            <a:lstStyle/>
            <a:p>
              <a:pPr algn="ctr"/>
              <a:endParaRPr lang="en-IN" altLang="en-US"/>
            </a:p>
          </p:txBody>
        </p:sp>
        <p:grpSp>
          <p:nvGrpSpPr>
            <p:cNvPr id="36873" name="Group 2"/>
            <p:cNvGrpSpPr>
              <a:grpSpLocks/>
            </p:cNvGrpSpPr>
            <p:nvPr/>
          </p:nvGrpSpPr>
          <p:grpSpPr bwMode="auto">
            <a:xfrm>
              <a:off x="1080595" y="2639291"/>
              <a:ext cx="7066455" cy="3532909"/>
              <a:chOff x="1080595" y="2639291"/>
              <a:chExt cx="7066455" cy="3532909"/>
            </a:xfrm>
          </p:grpSpPr>
          <p:sp>
            <p:nvSpPr>
              <p:cNvPr id="17" name="Rounded Rectangle 16"/>
              <p:cNvSpPr/>
              <p:nvPr/>
            </p:nvSpPr>
            <p:spPr bwMode="auto">
              <a:xfrm>
                <a:off x="1080595" y="3477662"/>
                <a:ext cx="2500486" cy="48428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a:spcBef>
                    <a:spcPts val="328"/>
                  </a:spcBef>
                  <a:defRPr/>
                </a:pPr>
                <a:r>
                  <a:rPr lang="en-IN" dirty="0">
                    <a:cs typeface="Arial" panose="020B0604020202020204" pitchFamily="34" charset="0"/>
                  </a:rPr>
                  <a:t>Expected </a:t>
                </a:r>
              </a:p>
            </p:txBody>
          </p:sp>
          <p:sp>
            <p:nvSpPr>
              <p:cNvPr id="18" name="Rounded Rectangle 17"/>
              <p:cNvSpPr/>
              <p:nvPr/>
            </p:nvSpPr>
            <p:spPr bwMode="auto">
              <a:xfrm>
                <a:off x="5644975" y="3477662"/>
                <a:ext cx="2502075" cy="48428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a:spcBef>
                    <a:spcPts val="328"/>
                  </a:spcBef>
                  <a:defRPr/>
                </a:pPr>
                <a:r>
                  <a:rPr lang="en-US" dirty="0">
                    <a:cs typeface="Arial" panose="020B0604020202020204" pitchFamily="34" charset="0"/>
                  </a:rPr>
                  <a:t>Timeout </a:t>
                </a:r>
                <a:endParaRPr lang="en-IN" dirty="0">
                  <a:cs typeface="Arial" panose="020B0604020202020204" pitchFamily="34" charset="0"/>
                </a:endParaRPr>
              </a:p>
            </p:txBody>
          </p:sp>
          <p:sp>
            <p:nvSpPr>
              <p:cNvPr id="19" name="Rounded Rectangle 18"/>
              <p:cNvSpPr/>
              <p:nvPr/>
            </p:nvSpPr>
            <p:spPr bwMode="auto">
              <a:xfrm>
                <a:off x="3352465" y="2639291"/>
                <a:ext cx="2500487" cy="48428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a:spcBef>
                    <a:spcPts val="328"/>
                  </a:spcBef>
                  <a:defRPr/>
                </a:pPr>
                <a:r>
                  <a:rPr lang="en-IN" b="1" dirty="0">
                    <a:cs typeface="Arial" panose="020B0604020202020204" pitchFamily="34" charset="0"/>
                  </a:rPr>
                  <a:t>@Test </a:t>
                </a:r>
              </a:p>
            </p:txBody>
          </p:sp>
          <p:sp>
            <p:nvSpPr>
              <p:cNvPr id="2" name="Left-Right-Up Arrow 1"/>
              <p:cNvSpPr/>
              <p:nvPr/>
            </p:nvSpPr>
            <p:spPr bwMode="auto">
              <a:xfrm>
                <a:off x="3836713" y="3167442"/>
                <a:ext cx="1530897" cy="755703"/>
              </a:xfrm>
              <a:prstGeom prst="leftRightUpArrow">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lgn="ctr">
                  <a:defRPr/>
                </a:pPr>
                <a:endParaRPr lang="en-IN"/>
              </a:p>
            </p:txBody>
          </p:sp>
          <p:sp>
            <p:nvSpPr>
              <p:cNvPr id="20" name="Rounded Rectangle 19"/>
              <p:cNvSpPr/>
              <p:nvPr/>
            </p:nvSpPr>
            <p:spPr bwMode="auto">
              <a:xfrm>
                <a:off x="1080595" y="4649477"/>
                <a:ext cx="2500486" cy="152272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spcBef>
                    <a:spcPts val="328"/>
                  </a:spcBef>
                  <a:defRPr/>
                </a:pPr>
                <a:r>
                  <a:rPr lang="en-IN" dirty="0">
                    <a:cs typeface="Arial" panose="020B0604020202020204" pitchFamily="34" charset="0"/>
                  </a:rPr>
                  <a:t>Specifies that the test should throw a particular exception</a:t>
                </a:r>
              </a:p>
            </p:txBody>
          </p:sp>
          <p:sp>
            <p:nvSpPr>
              <p:cNvPr id="21" name="Rounded Rectangle 20"/>
              <p:cNvSpPr/>
              <p:nvPr/>
            </p:nvSpPr>
            <p:spPr bwMode="auto">
              <a:xfrm>
                <a:off x="5644975" y="4649477"/>
                <a:ext cx="2502075" cy="152272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spcBef>
                    <a:spcPts val="328"/>
                  </a:spcBef>
                  <a:defRPr/>
                </a:pPr>
                <a:r>
                  <a:rPr lang="en-IN" dirty="0">
                    <a:cs typeface="Arial" panose="020B0604020202020204" pitchFamily="34" charset="0"/>
                  </a:rPr>
                  <a:t>Declares that a test has failed if it does not run within the given time limit</a:t>
                </a:r>
              </a:p>
            </p:txBody>
          </p:sp>
          <p:sp>
            <p:nvSpPr>
              <p:cNvPr id="36882" name="Down Arrow 21"/>
              <p:cNvSpPr>
                <a:spLocks noChangeArrowheads="1"/>
              </p:cNvSpPr>
              <p:nvPr/>
            </p:nvSpPr>
            <p:spPr bwMode="auto">
              <a:xfrm>
                <a:off x="6804025" y="3962400"/>
                <a:ext cx="184150" cy="674688"/>
              </a:xfrm>
              <a:prstGeom prst="downArrow">
                <a:avLst>
                  <a:gd name="adj1" fmla="val 50000"/>
                  <a:gd name="adj2" fmla="val 49817"/>
                </a:avLst>
              </a:prstGeom>
              <a:solidFill>
                <a:schemeClr val="accent1"/>
              </a:solidFill>
              <a:ln w="9525" algn="ctr">
                <a:solidFill>
                  <a:schemeClr val="tx1"/>
                </a:solidFill>
                <a:round/>
                <a:headEnd/>
                <a:tailEnd/>
              </a:ln>
            </p:spPr>
            <p:txBody>
              <a:bodyPr/>
              <a:lstStyle/>
              <a:p>
                <a:pPr algn="ctr"/>
                <a:endParaRPr lang="en-IN" altLang="en-US"/>
              </a:p>
            </p:txBody>
          </p:sp>
        </p:grpSp>
      </p:gr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F07D08A8-942F-4221-A50B-BA91EB354571}" type="slidenum">
              <a:rPr lang="en-US"/>
              <a:pPr>
                <a:defRPr/>
              </a:pPr>
              <a:t>32</a:t>
            </a:fld>
            <a:endParaRPr lang="en-US"/>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6"/>
          <p:cNvSpPr txBox="1">
            <a:spLocks noChangeArrowheads="1"/>
          </p:cNvSpPr>
          <p:nvPr/>
        </p:nvSpPr>
        <p:spPr bwMode="auto">
          <a:xfrm>
            <a:off x="288925" y="1822450"/>
            <a:ext cx="801687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75"/>
              </a:spcBef>
              <a:buFont typeface="Wingdings" pitchFamily="2" charset="2"/>
              <a:buChar char="§"/>
            </a:pPr>
            <a:r>
              <a:rPr lang="en-IN" altLang="en-US"/>
              <a:t>These annotations are used when multiple tests need similar objects to run smoothly.</a:t>
            </a:r>
          </a:p>
          <a:p>
            <a:pPr eaLnBrk="1" hangingPunct="1">
              <a:spcBef>
                <a:spcPts val="1075"/>
              </a:spcBef>
              <a:buFont typeface="Wingdings" pitchFamily="2" charset="2"/>
              <a:buChar char="§"/>
            </a:pPr>
            <a:r>
              <a:rPr lang="en-IN" altLang="en-US"/>
              <a:t>These objects are created in a superclass whose public void methods are annotated with </a:t>
            </a:r>
            <a:r>
              <a:rPr lang="en-IN" altLang="en-US">
                <a:latin typeface="Courier New" pitchFamily="49" charset="0"/>
                <a:cs typeface="Courier New" pitchFamily="49" charset="0"/>
              </a:rPr>
              <a:t>@Before</a:t>
            </a:r>
            <a:r>
              <a:rPr lang="en-IN" altLang="en-US"/>
              <a:t>. As a result, the </a:t>
            </a:r>
            <a:r>
              <a:rPr lang="en-IN" altLang="en-US">
                <a:latin typeface="Courier New" pitchFamily="49" charset="0"/>
                <a:cs typeface="Courier New" pitchFamily="49" charset="0"/>
              </a:rPr>
              <a:t>@Before </a:t>
            </a:r>
            <a:r>
              <a:rPr lang="en-IN" altLang="en-US"/>
              <a:t>methods of the superclass run before any of the Test class methods. </a:t>
            </a:r>
          </a:p>
          <a:p>
            <a:pPr eaLnBrk="1" hangingPunct="1">
              <a:spcBef>
                <a:spcPts val="1075"/>
              </a:spcBef>
              <a:buFont typeface="Wingdings" pitchFamily="2" charset="2"/>
              <a:buChar char="§"/>
            </a:pPr>
            <a:r>
              <a:rPr lang="en-US"/>
              <a:t>Annotating a public void method with @After causes it to run once after executing each test method, even if any of the @Before or Test class methods throw exceptions or fail.</a:t>
            </a:r>
            <a:endParaRPr lang="en-IN" altLang="en-US"/>
          </a:p>
          <a:p>
            <a:pPr eaLnBrk="1" hangingPunct="1">
              <a:spcBef>
                <a:spcPts val="1075"/>
              </a:spcBef>
              <a:buFont typeface="Wingdings" pitchFamily="2" charset="2"/>
              <a:buChar char="§"/>
            </a:pPr>
            <a:endParaRPr lang="en-IN" altLang="en-US"/>
          </a:p>
          <a:p>
            <a:pPr eaLnBrk="1" hangingPunct="1">
              <a:spcBef>
                <a:spcPts val="1075"/>
              </a:spcBef>
              <a:buFont typeface="Wingdings" pitchFamily="2" charset="2"/>
              <a:buChar char="§"/>
            </a:pPr>
            <a:endParaRPr lang="en-IN" altLang="en-US"/>
          </a:p>
          <a:p>
            <a:pPr eaLnBrk="1" hangingPunct="1">
              <a:spcBef>
                <a:spcPts val="1075"/>
              </a:spcBef>
              <a:buFont typeface="Wingdings" pitchFamily="2" charset="2"/>
              <a:buChar char="§"/>
            </a:pPr>
            <a:endParaRPr lang="en-IN"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The</a:t>
            </a:r>
            <a:r>
              <a:rPr lang="en-IN" sz="2400" b="1" kern="0" dirty="0">
                <a:solidFill>
                  <a:srgbClr val="FFFFFF"/>
                </a:solidFill>
                <a:latin typeface="Courier New" panose="02070309020205020404" pitchFamily="49" charset="0"/>
                <a:ea typeface="+mj-ea"/>
                <a:cs typeface="Courier New" panose="02070309020205020404" pitchFamily="49" charset="0"/>
              </a:rPr>
              <a:t> @Before </a:t>
            </a:r>
            <a:r>
              <a:rPr lang="en-IN" sz="2400" b="1" kern="0" dirty="0">
                <a:solidFill>
                  <a:srgbClr val="FFFFFF"/>
                </a:solidFill>
              </a:rPr>
              <a:t>and</a:t>
            </a:r>
            <a:r>
              <a:rPr lang="en-IN" sz="2400" b="1" kern="0" dirty="0">
                <a:solidFill>
                  <a:srgbClr val="FFFFFF"/>
                </a:solidFill>
                <a:latin typeface="Courier New" panose="02070309020205020404" pitchFamily="49" charset="0"/>
                <a:ea typeface="+mj-ea"/>
                <a:cs typeface="Courier New" panose="02070309020205020404" pitchFamily="49" charset="0"/>
              </a:rPr>
              <a:t> @After </a:t>
            </a:r>
            <a:r>
              <a:rPr lang="en-IN" sz="2400" b="1" kern="0" dirty="0">
                <a:solidFill>
                  <a:srgbClr val="FFFFFF"/>
                </a:solidFill>
              </a:rPr>
              <a:t>Annotations </a:t>
            </a:r>
            <a:endParaRPr lang="en-US" sz="2400" b="1" kern="0" dirty="0">
              <a:solidFill>
                <a:srgbClr val="FFFFFF"/>
              </a:solidFill>
              <a:latin typeface="Courier New" panose="02070309020205020404" pitchFamily="49" charset="0"/>
              <a:ea typeface="+mj-ea"/>
              <a:cs typeface="Courier New" panose="02070309020205020404" pitchFamily="49" charset="0"/>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692087EB-BD8F-4EC4-BDF1-11998D768F55}" type="slidenum">
              <a:rPr lang="en-US"/>
              <a:pPr>
                <a:defRPr/>
              </a:pPr>
              <a:t>33</a:t>
            </a:fld>
            <a:endParaRPr lang="en-US"/>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The</a:t>
            </a:r>
            <a:r>
              <a:rPr lang="en-IN" sz="2400" b="1" kern="0" dirty="0">
                <a:solidFill>
                  <a:srgbClr val="FFFFFF"/>
                </a:solidFill>
                <a:latin typeface="Courier New" panose="02070309020205020404" pitchFamily="49" charset="0"/>
                <a:ea typeface="+mj-ea"/>
                <a:cs typeface="Courier New" panose="02070309020205020404" pitchFamily="49" charset="0"/>
              </a:rPr>
              <a:t> @</a:t>
            </a:r>
            <a:r>
              <a:rPr lang="en-IN" sz="2400" b="1" kern="0" dirty="0" err="1">
                <a:solidFill>
                  <a:srgbClr val="FFFFFF"/>
                </a:solidFill>
                <a:latin typeface="Courier New" panose="02070309020205020404" pitchFamily="49" charset="0"/>
                <a:ea typeface="+mj-ea"/>
                <a:cs typeface="Courier New" panose="02070309020205020404" pitchFamily="49" charset="0"/>
              </a:rPr>
              <a:t>BeforeClass</a:t>
            </a:r>
            <a:r>
              <a:rPr lang="en-IN" sz="2400" b="1" kern="0" dirty="0">
                <a:solidFill>
                  <a:srgbClr val="FFFFFF"/>
                </a:solidFill>
              </a:rPr>
              <a:t> and </a:t>
            </a:r>
            <a:r>
              <a:rPr lang="en-IN" sz="2400" b="1" kern="0" dirty="0">
                <a:solidFill>
                  <a:srgbClr val="FFFFFF"/>
                </a:solidFill>
                <a:latin typeface="Courier New" panose="02070309020205020404" pitchFamily="49" charset="0"/>
                <a:cs typeface="Courier New" panose="02070309020205020404" pitchFamily="49" charset="0"/>
              </a:rPr>
              <a:t>@</a:t>
            </a:r>
            <a:r>
              <a:rPr lang="en-IN" sz="2400" b="1" kern="0" dirty="0" err="1">
                <a:solidFill>
                  <a:srgbClr val="FFFFFF"/>
                </a:solidFill>
                <a:latin typeface="Courier New" panose="02070309020205020404" pitchFamily="49" charset="0"/>
                <a:cs typeface="Courier New" panose="02070309020205020404" pitchFamily="49" charset="0"/>
              </a:rPr>
              <a:t>AfterClass</a:t>
            </a:r>
            <a:r>
              <a:rPr lang="en-IN" sz="2400" b="1" kern="0" dirty="0">
                <a:solidFill>
                  <a:srgbClr val="FFFFFF"/>
                </a:solidFill>
                <a:latin typeface="Courier New" panose="02070309020205020404" pitchFamily="49" charset="0"/>
                <a:cs typeface="Courier New" panose="02070309020205020404" pitchFamily="49" charset="0"/>
              </a:rPr>
              <a:t> </a:t>
            </a:r>
            <a:r>
              <a:rPr lang="en-IN" sz="2400" b="1" kern="0" dirty="0">
                <a:solidFill>
                  <a:srgbClr val="FFFFFF"/>
                </a:solidFill>
              </a:rPr>
              <a:t>Annotations</a:t>
            </a:r>
            <a:r>
              <a:rPr lang="en-IN" sz="2400" b="1" kern="0" dirty="0">
                <a:solidFill>
                  <a:srgbClr val="FFFFFF"/>
                </a:solidFill>
                <a:latin typeface="Courier New" panose="02070309020205020404" pitchFamily="49" charset="0"/>
                <a:ea typeface="+mj-ea"/>
                <a:cs typeface="Courier New" panose="02070309020205020404" pitchFamily="49" charset="0"/>
              </a:rPr>
              <a:t> </a:t>
            </a:r>
            <a:endParaRPr lang="en-US" sz="2400" b="1" kern="0" dirty="0">
              <a:solidFill>
                <a:srgbClr val="FFFFFF"/>
              </a:solidFill>
              <a:latin typeface="Courier New" panose="02070309020205020404" pitchFamily="49" charset="0"/>
              <a:ea typeface="+mj-ea"/>
              <a:cs typeface="Courier New" panose="02070309020205020404" pitchFamily="49" charset="0"/>
            </a:endParaRPr>
          </a:p>
        </p:txBody>
      </p:sp>
      <p:sp>
        <p:nvSpPr>
          <p:cNvPr id="38915" name="Text Box 6"/>
          <p:cNvSpPr txBox="1">
            <a:spLocks noChangeArrowheads="1"/>
          </p:cNvSpPr>
          <p:nvPr/>
        </p:nvSpPr>
        <p:spPr bwMode="auto">
          <a:xfrm>
            <a:off x="288925" y="2057400"/>
            <a:ext cx="4435475"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75"/>
              </a:spcBef>
              <a:buFont typeface="Wingdings" pitchFamily="2" charset="2"/>
              <a:buChar char="§"/>
            </a:pPr>
            <a:r>
              <a:rPr lang="en-IN" altLang="en-US"/>
              <a:t>These annotations are used when s</a:t>
            </a:r>
            <a:r>
              <a:rPr lang="en-US"/>
              <a:t>everal tests need to share expensive resources such as servers or databases. </a:t>
            </a:r>
            <a:endParaRPr lang="en-IN" altLang="en-US"/>
          </a:p>
          <a:p>
            <a:pPr eaLnBrk="1" hangingPunct="1">
              <a:spcBef>
                <a:spcPts val="1075"/>
              </a:spcBef>
              <a:buFont typeface="Wingdings" pitchFamily="2" charset="2"/>
              <a:buChar char="§"/>
            </a:pPr>
            <a:r>
              <a:rPr lang="en-IN" altLang="en-US"/>
              <a:t>A public static no argument method is annotated with </a:t>
            </a:r>
            <a:r>
              <a:rPr lang="en-IN" altLang="en-US">
                <a:latin typeface="Courier New" pitchFamily="49" charset="0"/>
                <a:cs typeface="Courier New" pitchFamily="49" charset="0"/>
              </a:rPr>
              <a:t>@BeforeClass</a:t>
            </a:r>
            <a:r>
              <a:rPr lang="en-IN" altLang="en-US"/>
              <a:t> so that it runs once before any of the test methods in the current class are run. </a:t>
            </a:r>
          </a:p>
          <a:p>
            <a:pPr eaLnBrk="1" hangingPunct="1">
              <a:spcBef>
                <a:spcPts val="1075"/>
              </a:spcBef>
              <a:buFont typeface="Wingdings" pitchFamily="2" charset="2"/>
              <a:buChar char="§"/>
            </a:pPr>
            <a:r>
              <a:rPr lang="en-US"/>
              <a:t>A public static void method annotated with @AfterClass runs after all the other tests have run and releases the resources. </a:t>
            </a:r>
          </a:p>
        </p:txBody>
      </p:sp>
      <p:pic>
        <p:nvPicPr>
          <p:cNvPr id="38916" name="Picture 8" descr="D:\Current Data\Year 2013\J P MORGAN\JUNIT\mod 1 images\lesson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57400"/>
            <a:ext cx="4327525"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6ABA9362-C6D7-49B5-A88D-01B270001ABF}" type="slidenum">
              <a:rPr lang="en-US"/>
              <a:pPr>
                <a:defRPr/>
              </a:pPr>
              <a:t>34</a:t>
            </a:fld>
            <a:endParaRPr lang="en-US"/>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rPr>
              <a:t>The</a:t>
            </a:r>
            <a:r>
              <a:rPr lang="en-IN" sz="2400" b="1" kern="0" dirty="0">
                <a:solidFill>
                  <a:srgbClr val="FFFFFF"/>
                </a:solidFill>
                <a:latin typeface="Courier New" panose="02070309020205020404" pitchFamily="49" charset="0"/>
                <a:ea typeface="+mj-ea"/>
                <a:cs typeface="Courier New" panose="02070309020205020404" pitchFamily="49" charset="0"/>
              </a:rPr>
              <a:t> @Ignore </a:t>
            </a:r>
            <a:r>
              <a:rPr lang="en-IN" sz="2400" b="1" kern="0" dirty="0">
                <a:solidFill>
                  <a:srgbClr val="FFFFFF"/>
                </a:solidFill>
              </a:rPr>
              <a:t>Annotation</a:t>
            </a:r>
            <a:r>
              <a:rPr lang="en-IN" sz="2400" b="1" kern="0" dirty="0">
                <a:solidFill>
                  <a:srgbClr val="FFFFFF"/>
                </a:solidFill>
                <a:latin typeface="Courier New" panose="02070309020205020404" pitchFamily="49" charset="0"/>
                <a:ea typeface="+mj-ea"/>
                <a:cs typeface="Courier New" panose="02070309020205020404" pitchFamily="49" charset="0"/>
              </a:rPr>
              <a:t> </a:t>
            </a:r>
            <a:endParaRPr lang="en-US" sz="2400" b="1" kern="0" dirty="0">
              <a:solidFill>
                <a:srgbClr val="FFFFFF"/>
              </a:solidFill>
              <a:latin typeface="Courier New" panose="02070309020205020404" pitchFamily="49" charset="0"/>
              <a:ea typeface="+mj-ea"/>
              <a:cs typeface="Courier New" panose="02070309020205020404" pitchFamily="49" charset="0"/>
            </a:endParaRPr>
          </a:p>
        </p:txBody>
      </p:sp>
      <p:sp>
        <p:nvSpPr>
          <p:cNvPr id="39940" name="Text Box 6"/>
          <p:cNvSpPr txBox="1">
            <a:spLocks noChangeArrowheads="1"/>
          </p:cNvSpPr>
          <p:nvPr/>
        </p:nvSpPr>
        <p:spPr bwMode="auto">
          <a:xfrm>
            <a:off x="288925" y="1385888"/>
            <a:ext cx="763587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075"/>
              </a:spcBef>
              <a:buFont typeface="Wingdings" pitchFamily="2" charset="2"/>
              <a:buChar char="§"/>
            </a:pPr>
            <a:r>
              <a:rPr lang="en-IN" altLang="en-US"/>
              <a:t>While testing, certain situations may not require a particular test or a group of tests.</a:t>
            </a:r>
          </a:p>
          <a:p>
            <a:pPr eaLnBrk="1" hangingPunct="1">
              <a:spcBef>
                <a:spcPts val="1075"/>
              </a:spcBef>
              <a:buFont typeface="Wingdings" pitchFamily="2" charset="2"/>
              <a:buChar char="§"/>
            </a:pPr>
            <a:r>
              <a:rPr lang="en-IN" altLang="en-US"/>
              <a:t>All methods annotated with </a:t>
            </a:r>
            <a:r>
              <a:rPr lang="en-IN" altLang="en-US">
                <a:latin typeface="Courier New" pitchFamily="49" charset="0"/>
                <a:cs typeface="Courier New" pitchFamily="49" charset="0"/>
              </a:rPr>
              <a:t>@Ignore </a:t>
            </a:r>
            <a:r>
              <a:rPr lang="en-IN" altLang="en-US"/>
              <a:t>are not executed, even if they are also annotated with </a:t>
            </a:r>
            <a:r>
              <a:rPr lang="en-IN" altLang="en-US">
                <a:latin typeface="Courier New" pitchFamily="49" charset="0"/>
                <a:cs typeface="Courier New" pitchFamily="49" charset="0"/>
              </a:rPr>
              <a:t>@Test</a:t>
            </a:r>
            <a:r>
              <a:rPr lang="en-IN" altLang="en-US"/>
              <a:t>.</a:t>
            </a:r>
          </a:p>
          <a:p>
            <a:pPr eaLnBrk="1" hangingPunct="1">
              <a:spcBef>
                <a:spcPts val="1075"/>
              </a:spcBef>
              <a:buFont typeface="Wingdings" pitchFamily="2" charset="2"/>
              <a:buChar char="§"/>
            </a:pPr>
            <a:r>
              <a:rPr lang="en-IN" altLang="en-US"/>
              <a:t>Annotating a class containing test methods with </a:t>
            </a:r>
            <a:r>
              <a:rPr lang="en-IN" altLang="en-US">
                <a:latin typeface="Courier New" pitchFamily="49" charset="0"/>
                <a:cs typeface="Courier New" pitchFamily="49" charset="0"/>
              </a:rPr>
              <a:t>@Ignore </a:t>
            </a:r>
            <a:r>
              <a:rPr lang="en-IN" altLang="en-US"/>
              <a:t>will prevent all tests in that class from running. </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DCABD79C-4053-43AF-9B30-9DCEC7238B43}" type="slidenum">
              <a:rPr lang="en-US"/>
              <a:pPr>
                <a:defRPr/>
              </a:pPr>
              <a:t>35</a:t>
            </a:fld>
            <a:endParaRPr lang="en-US"/>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6"/>
          <p:cNvSpPr txBox="1">
            <a:spLocks noChangeArrowheads="1"/>
          </p:cNvSpPr>
          <p:nvPr/>
        </p:nvSpPr>
        <p:spPr bwMode="auto">
          <a:xfrm>
            <a:off x="212725" y="1219200"/>
            <a:ext cx="7483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pPr>
            <a:r>
              <a:rPr lang="en-IN" altLang="en-US"/>
              <a:t>Contains a set of assertion methods or assert statements that are used to write tests.</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The</a:t>
            </a:r>
            <a:r>
              <a:rPr lang="en-IN" sz="2400" b="1" kern="0" dirty="0">
                <a:solidFill>
                  <a:srgbClr val="FFFFFF"/>
                </a:solidFill>
                <a:latin typeface="Courier New" panose="02070309020205020404" pitchFamily="49" charset="0"/>
                <a:ea typeface="+mj-ea"/>
                <a:cs typeface="Courier New" panose="02070309020205020404" pitchFamily="49" charset="0"/>
              </a:rPr>
              <a:t> Assert</a:t>
            </a:r>
            <a:r>
              <a:rPr lang="en-IN" sz="2400" b="1" kern="0" dirty="0">
                <a:solidFill>
                  <a:srgbClr val="FFFFFF"/>
                </a:solidFill>
                <a:latin typeface="+mj-lt"/>
                <a:ea typeface="+mj-ea"/>
                <a:cs typeface="+mj-cs"/>
              </a:rPr>
              <a:t> Class </a:t>
            </a:r>
            <a:endParaRPr lang="en-US" sz="2400" b="1" kern="0" dirty="0">
              <a:solidFill>
                <a:srgbClr val="FFFFFF"/>
              </a:solidFill>
              <a:latin typeface="+mj-lt"/>
              <a:ea typeface="+mj-ea"/>
              <a:cs typeface="+mj-cs"/>
            </a:endParaRPr>
          </a:p>
        </p:txBody>
      </p:sp>
      <p:sp>
        <p:nvSpPr>
          <p:cNvPr id="40964" name="Text Box 6"/>
          <p:cNvSpPr txBox="1">
            <a:spLocks noChangeArrowheads="1"/>
          </p:cNvSpPr>
          <p:nvPr/>
        </p:nvSpPr>
        <p:spPr bwMode="auto">
          <a:xfrm>
            <a:off x="228600" y="1792288"/>
            <a:ext cx="74834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pPr>
            <a:r>
              <a:rPr lang="en-IN" altLang="en-US"/>
              <a:t>Assertion methods are statements that assert a condition set in the method. </a:t>
            </a:r>
          </a:p>
          <a:p>
            <a:pPr eaLnBrk="1" hangingPunct="1">
              <a:buFont typeface="Wingdings" pitchFamily="2" charset="2"/>
              <a:buChar char="§"/>
            </a:pPr>
            <a:r>
              <a:rPr lang="en-US" altLang="en-US"/>
              <a:t>Some important </a:t>
            </a:r>
            <a:r>
              <a:rPr lang="en-IN" altLang="en-US"/>
              <a:t>methods of the </a:t>
            </a:r>
            <a:r>
              <a:rPr lang="en-IN" altLang="en-US">
                <a:latin typeface="Courier New" pitchFamily="49" charset="0"/>
                <a:cs typeface="Courier New" pitchFamily="49" charset="0"/>
              </a:rPr>
              <a:t>Assert</a:t>
            </a:r>
            <a:r>
              <a:rPr lang="en-IN" altLang="en-US"/>
              <a:t> class are:</a:t>
            </a:r>
          </a:p>
        </p:txBody>
      </p:sp>
      <p:graphicFrame>
        <p:nvGraphicFramePr>
          <p:cNvPr id="3" name="Table 2"/>
          <p:cNvGraphicFramePr>
            <a:graphicFrameLocks noGrp="1"/>
          </p:cNvGraphicFramePr>
          <p:nvPr>
            <p:extLst>
              <p:ext uri="{D42A27DB-BD31-4B8C-83A1-F6EECF244321}">
                <p14:modId xmlns:p14="http://schemas.microsoft.com/office/powerpoint/2010/main" val="3342959722"/>
              </p:ext>
            </p:extLst>
          </p:nvPr>
        </p:nvGraphicFramePr>
        <p:xfrm>
          <a:off x="723900" y="2805113"/>
          <a:ext cx="7734300" cy="3443286"/>
        </p:xfrm>
        <a:graphic>
          <a:graphicData uri="http://schemas.openxmlformats.org/drawingml/2006/table">
            <a:tbl>
              <a:tblPr firstRow="1" bandRow="1">
                <a:tableStyleId>{B301B821-A1FF-4177-AEE7-76D212191A09}</a:tableStyleId>
              </a:tblPr>
              <a:tblGrid>
                <a:gridCol w="3771900"/>
                <a:gridCol w="3962400"/>
              </a:tblGrid>
              <a:tr h="327484">
                <a:tc>
                  <a:txBody>
                    <a:bodyPr/>
                    <a:lstStyle/>
                    <a:p>
                      <a:pPr algn="ctr">
                        <a:lnSpc>
                          <a:spcPct val="115000"/>
                        </a:lnSpc>
                        <a:spcAft>
                          <a:spcPts val="0"/>
                        </a:spcAft>
                      </a:pPr>
                      <a:r>
                        <a:rPr lang="en-IN" sz="1800" dirty="0" smtClean="0">
                          <a:effectLst/>
                        </a:rPr>
                        <a:t>Methods</a:t>
                      </a:r>
                      <a:endParaRPr lang="en-IN"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gn="ctr">
                        <a:lnSpc>
                          <a:spcPct val="115000"/>
                        </a:lnSpc>
                        <a:spcAft>
                          <a:spcPts val="0"/>
                        </a:spcAft>
                      </a:pPr>
                      <a:r>
                        <a:rPr lang="en-IN" sz="1800" dirty="0">
                          <a:effectLst/>
                        </a:rPr>
                        <a:t>Description</a:t>
                      </a:r>
                      <a:endParaRPr lang="en-IN" sz="1800" dirty="0">
                        <a:effectLst/>
                        <a:latin typeface="Arial" panose="020B0604020202020204" pitchFamily="34" charset="0"/>
                        <a:ea typeface="Calibri"/>
                        <a:cs typeface="Arial" panose="020B0604020202020204" pitchFamily="34" charset="0"/>
                      </a:endParaRPr>
                    </a:p>
                  </a:txBody>
                  <a:tcPr marL="68580" marR="68580" marT="0" marB="0" anchor="ctr"/>
                </a:tc>
              </a:tr>
              <a:tr h="594390">
                <a:tc>
                  <a:txBody>
                    <a:bodyPr/>
                    <a:lstStyle/>
                    <a:p>
                      <a:r>
                        <a:rPr lang="en-IN" sz="1600" dirty="0">
                          <a:effectLst/>
                        </a:rPr>
                        <a:t>void </a:t>
                      </a:r>
                      <a:r>
                        <a:rPr lang="en-IN" sz="1600" dirty="0" err="1">
                          <a:effectLst/>
                        </a:rPr>
                        <a:t>assertEquals</a:t>
                      </a:r>
                      <a:r>
                        <a:rPr lang="en-IN" sz="1600" dirty="0">
                          <a:effectLst/>
                        </a:rPr>
                        <a:t>(</a:t>
                      </a:r>
                      <a:r>
                        <a:rPr lang="en-IN" sz="1600" dirty="0" err="1">
                          <a:effectLst/>
                        </a:rPr>
                        <a:t>boolean</a:t>
                      </a:r>
                      <a:r>
                        <a:rPr lang="en-IN" sz="1600" dirty="0">
                          <a:effectLst/>
                        </a:rPr>
                        <a:t> expected, </a:t>
                      </a:r>
                      <a:r>
                        <a:rPr lang="en-IN" sz="1600" dirty="0" err="1">
                          <a:effectLst/>
                        </a:rPr>
                        <a:t>boolean</a:t>
                      </a:r>
                      <a:r>
                        <a:rPr lang="en-IN" sz="1600" dirty="0">
                          <a:effectLst/>
                        </a:rPr>
                        <a:t> actual)</a:t>
                      </a:r>
                      <a:endParaRPr lang="en-IN" sz="1600" b="1" dirty="0">
                        <a:effectLst/>
                        <a:latin typeface="Calibri"/>
                      </a:endParaRPr>
                    </a:p>
                  </a:txBody>
                  <a:tcPr marL="68580" marR="68580" marT="0" marB="0" anchor="ctr"/>
                </a:tc>
                <a:tc>
                  <a:txBody>
                    <a:bodyPr/>
                    <a:lstStyle/>
                    <a:p>
                      <a:pPr>
                        <a:lnSpc>
                          <a:spcPct val="115000"/>
                        </a:lnSpc>
                        <a:spcAft>
                          <a:spcPts val="0"/>
                        </a:spcAft>
                      </a:pPr>
                      <a:r>
                        <a:rPr lang="en-IN" sz="1600" dirty="0">
                          <a:effectLst/>
                        </a:rPr>
                        <a:t>Checks if two primitives or objects are equal.</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r h="586748">
                <a:tc>
                  <a:txBody>
                    <a:bodyPr/>
                    <a:lstStyle/>
                    <a:p>
                      <a:pPr>
                        <a:lnSpc>
                          <a:spcPct val="115000"/>
                        </a:lnSpc>
                        <a:spcAft>
                          <a:spcPts val="0"/>
                        </a:spcAft>
                      </a:pPr>
                      <a:r>
                        <a:rPr lang="en-IN" sz="1600" dirty="0">
                          <a:effectLst/>
                        </a:rPr>
                        <a:t>void </a:t>
                      </a:r>
                      <a:r>
                        <a:rPr lang="en-IN" sz="1600" dirty="0" err="1">
                          <a:effectLst/>
                        </a:rPr>
                        <a:t>assertFalse</a:t>
                      </a:r>
                      <a:r>
                        <a:rPr lang="en-IN" sz="1600" dirty="0">
                          <a:effectLst/>
                        </a:rPr>
                        <a:t>(</a:t>
                      </a:r>
                      <a:r>
                        <a:rPr lang="en-IN" sz="1600" dirty="0" err="1">
                          <a:effectLst/>
                        </a:rPr>
                        <a:t>boolean</a:t>
                      </a:r>
                      <a:r>
                        <a:rPr lang="en-IN" sz="1600" dirty="0">
                          <a:effectLst/>
                        </a:rPr>
                        <a:t> condition)</a:t>
                      </a:r>
                      <a:endParaRPr lang="en-IN" sz="1600" b="1" dirty="0">
                        <a:effectLst/>
                        <a:latin typeface="Calibri"/>
                        <a:ea typeface="Calibri"/>
                        <a:cs typeface="Calibri"/>
                      </a:endParaRPr>
                    </a:p>
                  </a:txBody>
                  <a:tcPr marL="68580" marR="68580" marT="0" marB="0" anchor="ctr"/>
                </a:tc>
                <a:tc>
                  <a:txBody>
                    <a:bodyPr/>
                    <a:lstStyle/>
                    <a:p>
                      <a:pPr>
                        <a:lnSpc>
                          <a:spcPct val="115000"/>
                        </a:lnSpc>
                        <a:spcAft>
                          <a:spcPts val="0"/>
                        </a:spcAft>
                      </a:pPr>
                      <a:r>
                        <a:rPr lang="en-IN" sz="1600" dirty="0">
                          <a:effectLst/>
                        </a:rPr>
                        <a:t>Checks if a condition set is false.</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r h="586748">
                <a:tc>
                  <a:txBody>
                    <a:bodyPr/>
                    <a:lstStyle/>
                    <a:p>
                      <a:pPr>
                        <a:lnSpc>
                          <a:spcPct val="115000"/>
                        </a:lnSpc>
                        <a:spcAft>
                          <a:spcPts val="0"/>
                        </a:spcAft>
                      </a:pPr>
                      <a:r>
                        <a:rPr lang="en-IN" sz="1600" dirty="0">
                          <a:effectLst/>
                        </a:rPr>
                        <a:t>void </a:t>
                      </a:r>
                      <a:r>
                        <a:rPr lang="en-IN" sz="1600" dirty="0" err="1">
                          <a:effectLst/>
                        </a:rPr>
                        <a:t>assertNotNull</a:t>
                      </a:r>
                      <a:r>
                        <a:rPr lang="en-IN" sz="1600" dirty="0">
                          <a:effectLst/>
                        </a:rPr>
                        <a:t>(Object object)</a:t>
                      </a:r>
                      <a:endParaRPr lang="en-IN" sz="1600" b="1" dirty="0">
                        <a:effectLst/>
                        <a:latin typeface="Calibri"/>
                        <a:ea typeface="Calibri"/>
                        <a:cs typeface="Calibri"/>
                      </a:endParaRPr>
                    </a:p>
                  </a:txBody>
                  <a:tcPr marL="68580" marR="68580" marT="0" marB="0" anchor="ctr"/>
                </a:tc>
                <a:tc>
                  <a:txBody>
                    <a:bodyPr/>
                    <a:lstStyle/>
                    <a:p>
                      <a:pPr>
                        <a:lnSpc>
                          <a:spcPct val="115000"/>
                        </a:lnSpc>
                        <a:spcAft>
                          <a:spcPts val="0"/>
                        </a:spcAft>
                      </a:pPr>
                      <a:r>
                        <a:rPr lang="en-IN" sz="1600" dirty="0">
                          <a:effectLst/>
                        </a:rPr>
                        <a:t>Checks if an object is not null.</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r h="510216">
                <a:tc>
                  <a:txBody>
                    <a:bodyPr/>
                    <a:lstStyle/>
                    <a:p>
                      <a:r>
                        <a:rPr lang="en-IN" sz="1600" dirty="0">
                          <a:effectLst/>
                        </a:rPr>
                        <a:t>void </a:t>
                      </a:r>
                      <a:r>
                        <a:rPr lang="en-IN" sz="1600" dirty="0" err="1">
                          <a:effectLst/>
                        </a:rPr>
                        <a:t>assertNull</a:t>
                      </a:r>
                      <a:r>
                        <a:rPr lang="en-IN" sz="1600" dirty="0">
                          <a:effectLst/>
                        </a:rPr>
                        <a:t>(Object object)</a:t>
                      </a:r>
                      <a:endParaRPr lang="en-IN" sz="1600" b="1" dirty="0">
                        <a:effectLst/>
                        <a:latin typeface="Calibri"/>
                      </a:endParaRPr>
                    </a:p>
                  </a:txBody>
                  <a:tcPr marL="68580" marR="68580" marT="0" marB="0" anchor="ctr"/>
                </a:tc>
                <a:tc>
                  <a:txBody>
                    <a:bodyPr/>
                    <a:lstStyle/>
                    <a:p>
                      <a:pPr>
                        <a:lnSpc>
                          <a:spcPct val="115000"/>
                        </a:lnSpc>
                        <a:spcAft>
                          <a:spcPts val="0"/>
                        </a:spcAft>
                      </a:pPr>
                      <a:r>
                        <a:rPr lang="en-IN" sz="1600" dirty="0">
                          <a:effectLst/>
                        </a:rPr>
                        <a:t>Checks if an object is null.</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r h="510216">
                <a:tc>
                  <a:txBody>
                    <a:bodyPr/>
                    <a:lstStyle/>
                    <a:p>
                      <a:r>
                        <a:rPr lang="en-IN" sz="1600" dirty="0">
                          <a:effectLst/>
                        </a:rPr>
                        <a:t>void </a:t>
                      </a:r>
                      <a:r>
                        <a:rPr lang="en-IN" sz="1600" dirty="0" err="1">
                          <a:effectLst/>
                        </a:rPr>
                        <a:t>assertTrue</a:t>
                      </a:r>
                      <a:r>
                        <a:rPr lang="en-IN" sz="1600" dirty="0">
                          <a:effectLst/>
                        </a:rPr>
                        <a:t>(</a:t>
                      </a:r>
                      <a:r>
                        <a:rPr lang="en-IN" sz="1600" dirty="0" err="1">
                          <a:effectLst/>
                        </a:rPr>
                        <a:t>boolean</a:t>
                      </a:r>
                      <a:r>
                        <a:rPr lang="en-IN" sz="1600" dirty="0">
                          <a:effectLst/>
                        </a:rPr>
                        <a:t> condition)</a:t>
                      </a:r>
                      <a:endParaRPr lang="en-IN" sz="1600" b="1" dirty="0">
                        <a:effectLst/>
                        <a:latin typeface="Calibri"/>
                      </a:endParaRPr>
                    </a:p>
                  </a:txBody>
                  <a:tcPr marL="68580" marR="68580" marT="0" marB="0" anchor="ctr"/>
                </a:tc>
                <a:tc>
                  <a:txBody>
                    <a:bodyPr/>
                    <a:lstStyle/>
                    <a:p>
                      <a:pPr>
                        <a:lnSpc>
                          <a:spcPct val="115000"/>
                        </a:lnSpc>
                        <a:spcAft>
                          <a:spcPts val="0"/>
                        </a:spcAft>
                      </a:pPr>
                      <a:r>
                        <a:rPr lang="en-IN" sz="1600" dirty="0">
                          <a:effectLst/>
                        </a:rPr>
                        <a:t>Checks if a condition set is true.</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r h="327484">
                <a:tc>
                  <a:txBody>
                    <a:bodyPr/>
                    <a:lstStyle/>
                    <a:p>
                      <a:r>
                        <a:rPr lang="en-IN" sz="1600" dirty="0">
                          <a:effectLst/>
                        </a:rPr>
                        <a:t>void </a:t>
                      </a:r>
                      <a:r>
                        <a:rPr lang="en-IN" sz="1600" dirty="0" smtClean="0">
                          <a:effectLst/>
                        </a:rPr>
                        <a:t>fail(string…)</a:t>
                      </a:r>
                      <a:endParaRPr lang="en-IN" sz="1600" b="1" dirty="0">
                        <a:effectLst/>
                        <a:latin typeface="Calibri"/>
                      </a:endParaRPr>
                    </a:p>
                  </a:txBody>
                  <a:tcPr marL="68580" marR="68580" marT="0" marB="0" anchor="ctr"/>
                </a:tc>
                <a:tc>
                  <a:txBody>
                    <a:bodyPr/>
                    <a:lstStyle/>
                    <a:p>
                      <a:pPr>
                        <a:lnSpc>
                          <a:spcPct val="115000"/>
                        </a:lnSpc>
                        <a:spcAft>
                          <a:spcPts val="0"/>
                        </a:spcAft>
                      </a:pPr>
                      <a:r>
                        <a:rPr lang="en-IN" sz="1600" dirty="0">
                          <a:effectLst/>
                        </a:rPr>
                        <a:t>Fails a test that has no messages.</a:t>
                      </a:r>
                      <a:endParaRPr lang="en-IN"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7" name="Slide Number Placeholder 6"/>
          <p:cNvSpPr>
            <a:spLocks noGrp="1"/>
          </p:cNvSpPr>
          <p:nvPr>
            <p:ph type="sldNum" sz="quarter" idx="11"/>
          </p:nvPr>
        </p:nvSpPr>
        <p:spPr/>
        <p:txBody>
          <a:bodyPr/>
          <a:lstStyle/>
          <a:p>
            <a:pPr>
              <a:defRPr/>
            </a:pPr>
            <a:fld id="{5C91F49E-175E-4429-A83A-7AF81B162EA6}" type="slidenum">
              <a:rPr lang="en-US"/>
              <a:pPr>
                <a:defRPr/>
              </a:pPr>
              <a:t>36</a:t>
            </a:fld>
            <a:endParaRPr lang="en-US"/>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r>
              <a:rPr lang="en-US" altLang="en-US" smtClean="0"/>
              <a:t>Discussion</a:t>
            </a:r>
          </a:p>
        </p:txBody>
      </p:sp>
      <p:sp>
        <p:nvSpPr>
          <p:cNvPr id="41987"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41988"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41989"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41990" name="Text Box 52"/>
          <p:cNvSpPr txBox="1">
            <a:spLocks noChangeArrowheads="1"/>
          </p:cNvSpPr>
          <p:nvPr/>
        </p:nvSpPr>
        <p:spPr bwMode="auto">
          <a:xfrm>
            <a:off x="152400" y="1671638"/>
            <a:ext cx="8458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Trebuchet MS" pitchFamily="34" charset="0"/>
              <a:buAutoNum type="arabicPeriod"/>
            </a:pPr>
            <a:r>
              <a:rPr lang="en-US"/>
              <a:t>Discuss the various IDEs with which JUnit can be integrated. </a:t>
            </a:r>
          </a:p>
          <a:p>
            <a:pPr eaLnBrk="1" hangingPunct="1">
              <a:spcBef>
                <a:spcPct val="50000"/>
              </a:spcBef>
              <a:buFont typeface="Trebuchet MS" pitchFamily="34" charset="0"/>
              <a:buAutoNum type="arabicPeriod"/>
            </a:pPr>
            <a:endParaRPr lang="en-US"/>
          </a:p>
          <a:p>
            <a:pPr eaLnBrk="1" hangingPunct="1">
              <a:spcBef>
                <a:spcPct val="50000"/>
              </a:spcBef>
              <a:buFont typeface="Trebuchet MS" pitchFamily="34" charset="0"/>
              <a:buAutoNum type="arabicPeriod"/>
            </a:pPr>
            <a:r>
              <a:rPr lang="en-US"/>
              <a:t>What are the different ways in which JUnit annotations help us? </a:t>
            </a:r>
          </a:p>
          <a:p>
            <a:pPr eaLnBrk="1" hangingPunct="1">
              <a:spcBef>
                <a:spcPct val="50000"/>
              </a:spcBef>
              <a:buFont typeface="Trebuchet MS" pitchFamily="34" charset="0"/>
              <a:buAutoNum type="arabicPeriod"/>
            </a:pPr>
            <a:endParaRPr lang="en-US"/>
          </a:p>
          <a:p>
            <a:pPr eaLnBrk="1" hangingPunct="1">
              <a:spcBef>
                <a:spcPct val="50000"/>
              </a:spcBef>
              <a:buFont typeface="Trebuchet MS" pitchFamily="34" charset="0"/>
              <a:buAutoNum type="arabicPeriod"/>
            </a:pPr>
            <a:endParaRPr lang="en-IN" alt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6ECDEE4D-504A-4D01-BB48-4715C32AA61D}" type="slidenum">
              <a:rPr lang="en-US"/>
              <a:pPr>
                <a:defRPr/>
              </a:pPr>
              <a:t>37</a:t>
            </a:fld>
            <a:endParaRPr lang="en-US"/>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09600" y="2130425"/>
            <a:ext cx="8001000" cy="1831975"/>
          </a:xfrm>
        </p:spPr>
        <p:txBody>
          <a:bodyPr/>
          <a:lstStyle/>
          <a:p>
            <a:r>
              <a:rPr lang="en-US" altLang="en-US" smtClean="0">
                <a:solidFill>
                  <a:schemeClr val="tx1"/>
                </a:solidFill>
              </a:rPr>
              <a:t>Lesson 3: Exploring JUnit </a:t>
            </a:r>
            <a:endParaRPr lang="en-IN" altLang="en-US" smtClean="0">
              <a:solidFill>
                <a:schemeClr val="tx1"/>
              </a:solidFill>
            </a:endParaRPr>
          </a:p>
        </p:txBody>
      </p:sp>
      <p:sp>
        <p:nvSpPr>
          <p:cNvPr id="43011" name="Line 3"/>
          <p:cNvSpPr>
            <a:spLocks noChangeShapeType="1"/>
          </p:cNvSpPr>
          <p:nvPr/>
        </p:nvSpPr>
        <p:spPr bwMode="auto">
          <a:xfrm>
            <a:off x="533400" y="2743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 name="Line 4"/>
          <p:cNvSpPr>
            <a:spLocks noChangeShapeType="1"/>
          </p:cNvSpPr>
          <p:nvPr/>
        </p:nvSpPr>
        <p:spPr bwMode="auto">
          <a:xfrm>
            <a:off x="533400" y="37338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8" name="Slide Number Placeholder 7"/>
          <p:cNvSpPr>
            <a:spLocks noGrp="1"/>
          </p:cNvSpPr>
          <p:nvPr>
            <p:ph type="sldNum" sz="quarter" idx="11"/>
          </p:nvPr>
        </p:nvSpPr>
        <p:spPr/>
        <p:txBody>
          <a:bodyPr/>
          <a:lstStyle/>
          <a:p>
            <a:pPr>
              <a:defRPr/>
            </a:pPr>
            <a:fld id="{A44B8A87-CA7C-4EB7-A60A-EAF3E51287ED}" type="slidenum">
              <a:rPr lang="en-US"/>
              <a:pPr>
                <a:defRPr/>
              </a:pPr>
              <a:t>38</a:t>
            </a:fld>
            <a:endParaRPr lang="en-US"/>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ltLang="en-US" smtClean="0"/>
              <a:t>Lesson Objectives</a:t>
            </a:r>
          </a:p>
        </p:txBody>
      </p:sp>
      <p:sp>
        <p:nvSpPr>
          <p:cNvPr id="44035" name="Rectangle 3"/>
          <p:cNvSpPr>
            <a:spLocks noGrp="1" noChangeArrowheads="1"/>
          </p:cNvSpPr>
          <p:nvPr>
            <p:ph type="body" idx="4294967295"/>
          </p:nvPr>
        </p:nvSpPr>
        <p:spPr>
          <a:xfrm>
            <a:off x="304800" y="2362200"/>
            <a:ext cx="7467600" cy="3124200"/>
          </a:xfrm>
        </p:spPr>
        <p:txBody>
          <a:bodyPr/>
          <a:lstStyle/>
          <a:p>
            <a:pPr eaLnBrk="1" hangingPunct="1">
              <a:buFontTx/>
              <a:buNone/>
            </a:pPr>
            <a:r>
              <a:rPr lang="en-US" altLang="en-US" b="0" smtClean="0"/>
              <a:t>At the end of this lesson, you will learn to: </a:t>
            </a:r>
          </a:p>
          <a:p>
            <a:pPr eaLnBrk="1" hangingPunct="1">
              <a:buFont typeface="Wingdings" pitchFamily="2" charset="2"/>
              <a:buChar char="§"/>
            </a:pPr>
            <a:r>
              <a:rPr lang="en-US" altLang="en-US" b="0" smtClean="0"/>
              <a:t>Compose tests with suites.</a:t>
            </a:r>
          </a:p>
          <a:p>
            <a:pPr eaLnBrk="1" hangingPunct="1">
              <a:buFont typeface="Wingdings" pitchFamily="2" charset="2"/>
              <a:buChar char="§"/>
            </a:pPr>
            <a:r>
              <a:rPr lang="en-US" altLang="en-US" b="0" smtClean="0"/>
              <a:t>Combine test suites.</a:t>
            </a:r>
          </a:p>
          <a:p>
            <a:pPr eaLnBrk="1" hangingPunct="1">
              <a:buFont typeface="Wingdings" pitchFamily="2" charset="2"/>
              <a:buChar char="§"/>
            </a:pPr>
            <a:r>
              <a:rPr lang="en-US" altLang="en-US" b="0" smtClean="0"/>
              <a:t>Organize test suites.</a:t>
            </a:r>
          </a:p>
          <a:p>
            <a:pPr eaLnBrk="1" hangingPunct="1">
              <a:buFont typeface="Wingdings" pitchFamily="2" charset="2"/>
              <a:buChar char="§"/>
            </a:pPr>
            <a:r>
              <a:rPr lang="en-US" altLang="en-US" b="0" smtClean="0"/>
              <a:t>Execute a test case to show results.</a:t>
            </a:r>
          </a:p>
          <a:p>
            <a:pPr eaLnBrk="1" hangingPunct="1">
              <a:buFont typeface="Wingdings" pitchFamily="2" charset="2"/>
              <a:buChar char="§"/>
            </a:pPr>
            <a:endParaRPr lang="en-US" altLang="en-US" b="0" smtClean="0"/>
          </a:p>
          <a:p>
            <a:pPr eaLnBrk="1" hangingPunct="1">
              <a:buFont typeface="Wingdings" pitchFamily="2" charset="2"/>
              <a:buNone/>
            </a:pPr>
            <a:endParaRPr lang="en-US" altLang="en-US" b="0" smtClean="0"/>
          </a:p>
          <a:p>
            <a:pPr eaLnBrk="1" hangingPunct="1">
              <a:buFont typeface="Wingdings" pitchFamily="2" charset="2"/>
              <a:buChar char="§"/>
            </a:pPr>
            <a:endParaRPr lang="en-US" altLang="en-US" b="0" smtClean="0"/>
          </a:p>
        </p:txBody>
      </p:sp>
      <p:grpSp>
        <p:nvGrpSpPr>
          <p:cNvPr id="44036" name="Group 12"/>
          <p:cNvGrpSpPr>
            <a:grpSpLocks/>
          </p:cNvGrpSpPr>
          <p:nvPr/>
        </p:nvGrpSpPr>
        <p:grpSpPr bwMode="auto">
          <a:xfrm>
            <a:off x="304800" y="1066800"/>
            <a:ext cx="6477000" cy="1009650"/>
            <a:chOff x="838200" y="3276600"/>
            <a:chExt cx="6477000" cy="838200"/>
          </a:xfrm>
        </p:grpSpPr>
        <p:sp>
          <p:nvSpPr>
            <p:cNvPr id="14" name="Rounded Rectangle 13"/>
            <p:cNvSpPr/>
            <p:nvPr/>
          </p:nvSpPr>
          <p:spPr bwMode="auto">
            <a:xfrm>
              <a:off x="838200" y="3276600"/>
              <a:ext cx="6477000" cy="838200"/>
            </a:xfrm>
            <a:prstGeom prst="roundRect">
              <a:avLst/>
            </a:prstGeom>
            <a:solidFill>
              <a:srgbClr val="9933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endParaRPr lang="en-US" dirty="0">
                <a:latin typeface="Arial" charset="0"/>
              </a:endParaRPr>
            </a:p>
          </p:txBody>
        </p:sp>
        <p:sp>
          <p:nvSpPr>
            <p:cNvPr id="44040" name="TextBox 14"/>
            <p:cNvSpPr txBox="1">
              <a:spLocks noChangeArrowheads="1"/>
            </p:cNvSpPr>
            <p:nvPr/>
          </p:nvSpPr>
          <p:spPr bwMode="auto">
            <a:xfrm>
              <a:off x="1066800" y="3403121"/>
              <a:ext cx="5410200" cy="38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dirty="0">
                  <a:solidFill>
                    <a:srgbClr val="F2F2F2"/>
                  </a:solidFill>
                  <a:latin typeface="Trebuchet MS" pitchFamily="34" charset="0"/>
                </a:rPr>
                <a:t>Lesson </a:t>
              </a:r>
              <a:r>
                <a:rPr lang="en-US" altLang="en-US" sz="2400" dirty="0" smtClean="0">
                  <a:solidFill>
                    <a:srgbClr val="F2F2F2"/>
                  </a:solidFill>
                  <a:latin typeface="Trebuchet MS" pitchFamily="34" charset="0"/>
                </a:rPr>
                <a:t>3: </a:t>
              </a:r>
              <a:r>
                <a:rPr lang="en-US" altLang="en-US" sz="2400" dirty="0">
                  <a:solidFill>
                    <a:srgbClr val="F2F2F2"/>
                  </a:solidFill>
                  <a:latin typeface="Trebuchet MS" pitchFamily="34" charset="0"/>
                </a:rPr>
                <a:t>Exploring </a:t>
              </a:r>
              <a:r>
                <a:rPr lang="en-US" altLang="en-US" sz="2400" dirty="0" err="1">
                  <a:solidFill>
                    <a:srgbClr val="F2F2F2"/>
                  </a:solidFill>
                  <a:latin typeface="Trebuchet MS" pitchFamily="34" charset="0"/>
                </a:rPr>
                <a:t>JUnit</a:t>
              </a:r>
              <a:endParaRPr lang="en-US" altLang="en-US" sz="2400" dirty="0">
                <a:solidFill>
                  <a:srgbClr val="F2F2F2"/>
                </a:solidFill>
                <a:latin typeface="Trebuchet MS" pitchFamily="34" charset="0"/>
              </a:endParaRPr>
            </a:p>
          </p:txBody>
        </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5132D790-3FAC-4671-9CCF-396C236164E0}" type="slidenum">
              <a:rPr lang="en-US"/>
              <a:pPr>
                <a:defRPr/>
              </a:pPr>
              <a:t>39</a:t>
            </a:fld>
            <a:endParaRPr 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en-US" smtClean="0"/>
              <a:t>Module Objectives</a:t>
            </a:r>
          </a:p>
        </p:txBody>
      </p:sp>
      <p:sp>
        <p:nvSpPr>
          <p:cNvPr id="8195" name="Rectangle 3"/>
          <p:cNvSpPr>
            <a:spLocks noGrp="1" noChangeArrowheads="1"/>
          </p:cNvSpPr>
          <p:nvPr>
            <p:ph type="body" idx="4294967295"/>
          </p:nvPr>
        </p:nvSpPr>
        <p:spPr>
          <a:xfrm>
            <a:off x="304800" y="2362200"/>
            <a:ext cx="7467600" cy="3124200"/>
          </a:xfrm>
        </p:spPr>
        <p:txBody>
          <a:bodyPr/>
          <a:lstStyle/>
          <a:p>
            <a:pPr eaLnBrk="1" hangingPunct="1">
              <a:buFontTx/>
              <a:buNone/>
            </a:pPr>
            <a:r>
              <a:rPr lang="en-US" altLang="en-US" b="0" smtClean="0"/>
              <a:t>At the end of this module, you will learn to: </a:t>
            </a:r>
          </a:p>
          <a:p>
            <a:pPr eaLnBrk="1" hangingPunct="1">
              <a:buFont typeface="Wingdings" pitchFamily="2" charset="2"/>
              <a:buChar char="§"/>
            </a:pPr>
            <a:r>
              <a:rPr lang="en-IN" altLang="en-US" b="0" smtClean="0"/>
              <a:t>Explain JUnit and its purpose.</a:t>
            </a:r>
          </a:p>
          <a:p>
            <a:pPr eaLnBrk="1" hangingPunct="1">
              <a:buFont typeface="Wingdings" pitchFamily="2" charset="2"/>
              <a:buChar char="§"/>
            </a:pPr>
            <a:r>
              <a:rPr lang="en-IN" altLang="en-US" b="0" smtClean="0"/>
              <a:t>Describe the concepts of testing.</a:t>
            </a:r>
          </a:p>
          <a:p>
            <a:pPr eaLnBrk="1" hangingPunct="1">
              <a:buFont typeface="Wingdings" pitchFamily="2" charset="2"/>
              <a:buChar char="§"/>
            </a:pPr>
            <a:r>
              <a:rPr lang="en-IN" altLang="en-US" b="0" smtClean="0"/>
              <a:t>Write a simple test case.</a:t>
            </a:r>
          </a:p>
          <a:p>
            <a:pPr eaLnBrk="1" hangingPunct="1">
              <a:buFont typeface="Wingdings" pitchFamily="2" charset="2"/>
              <a:buChar char="§"/>
            </a:pPr>
            <a:r>
              <a:rPr lang="en-IN" altLang="en-US" b="0" smtClean="0"/>
              <a:t>Execute a test case to check the results.</a:t>
            </a:r>
          </a:p>
          <a:p>
            <a:pPr eaLnBrk="1" hangingPunct="1">
              <a:buFont typeface="Wingdings" pitchFamily="2" charset="2"/>
              <a:buNone/>
            </a:pPr>
            <a:endParaRPr lang="en-US" altLang="en-US" b="0" smtClean="0"/>
          </a:p>
          <a:p>
            <a:pPr eaLnBrk="1" hangingPunct="1">
              <a:buFont typeface="Wingdings" pitchFamily="2" charset="2"/>
              <a:buChar char="§"/>
            </a:pPr>
            <a:endParaRPr lang="en-US" altLang="en-US" b="0" smtClean="0"/>
          </a:p>
        </p:txBody>
      </p:sp>
      <p:grpSp>
        <p:nvGrpSpPr>
          <p:cNvPr id="8196" name="Group 12"/>
          <p:cNvGrpSpPr>
            <a:grpSpLocks/>
          </p:cNvGrpSpPr>
          <p:nvPr/>
        </p:nvGrpSpPr>
        <p:grpSpPr bwMode="auto">
          <a:xfrm>
            <a:off x="304800" y="1146175"/>
            <a:ext cx="6477000" cy="835025"/>
            <a:chOff x="838200" y="3276600"/>
            <a:chExt cx="6477000" cy="838200"/>
          </a:xfrm>
        </p:grpSpPr>
        <p:sp>
          <p:nvSpPr>
            <p:cNvPr id="14" name="Rounded Rectangle 13"/>
            <p:cNvSpPr/>
            <p:nvPr/>
          </p:nvSpPr>
          <p:spPr bwMode="auto">
            <a:xfrm>
              <a:off x="838200" y="3276600"/>
              <a:ext cx="6477000" cy="838200"/>
            </a:xfrm>
            <a:prstGeom prst="roundRect">
              <a:avLst/>
            </a:prstGeom>
            <a:solidFill>
              <a:srgbClr val="9933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endParaRPr lang="en-US" dirty="0">
                <a:latin typeface="Arial" charset="0"/>
              </a:endParaRPr>
            </a:p>
          </p:txBody>
        </p:sp>
        <p:sp>
          <p:nvSpPr>
            <p:cNvPr id="8200" name="TextBox 14"/>
            <p:cNvSpPr txBox="1">
              <a:spLocks noChangeArrowheads="1"/>
            </p:cNvSpPr>
            <p:nvPr/>
          </p:nvSpPr>
          <p:spPr bwMode="auto">
            <a:xfrm>
              <a:off x="1066800" y="3461821"/>
              <a:ext cx="5410200" cy="46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a:solidFill>
                    <a:srgbClr val="F2F2F2"/>
                  </a:solidFill>
                  <a:latin typeface="Trebuchet MS" pitchFamily="34" charset="0"/>
                </a:rPr>
                <a:t>Module 1: JUnit Essentials </a:t>
              </a:r>
            </a:p>
          </p:txBody>
        </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7CF70850-2D5F-4950-8FCC-391533EC8B70}" type="slidenum">
              <a:rPr lang="en-US"/>
              <a:pPr>
                <a:defRPr/>
              </a:pPr>
              <a:t>4</a:t>
            </a:fld>
            <a:endParaRPr lang="en-US"/>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Text Box 6"/>
          <p:cNvSpPr txBox="1">
            <a:spLocks noChangeArrowheads="1"/>
          </p:cNvSpPr>
          <p:nvPr/>
        </p:nvSpPr>
        <p:spPr bwMode="auto">
          <a:xfrm>
            <a:off x="225425" y="1320800"/>
            <a:ext cx="73945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buFont typeface="Wingdings" pitchFamily="2" charset="2"/>
              <a:buChar char="§"/>
              <a:defRPr/>
            </a:pPr>
            <a:r>
              <a:rPr lang="en-US" altLang="en-US" sz="1800" b="0" dirty="0" smtClean="0"/>
              <a:t>In </a:t>
            </a:r>
            <a:r>
              <a:rPr lang="en-US" altLang="en-US" sz="1800" b="0" dirty="0" err="1" smtClean="0"/>
              <a:t>JUnit</a:t>
            </a:r>
            <a:r>
              <a:rPr lang="en-US" altLang="en-US" sz="1800" b="0" dirty="0" smtClean="0"/>
              <a:t>, when you group multiple test cases into a test suite, these test cases can be run together.</a:t>
            </a:r>
          </a:p>
          <a:p>
            <a:pPr>
              <a:buFont typeface="Wingdings" pitchFamily="2" charset="2"/>
              <a:buChar char="§"/>
              <a:defRPr/>
            </a:pPr>
            <a:endParaRPr lang="en-US" altLang="en-US" sz="1800" b="0" dirty="0" smtClean="0"/>
          </a:p>
          <a:p>
            <a:pPr>
              <a:buFont typeface="Wingdings" pitchFamily="2" charset="2"/>
              <a:buChar char="§"/>
              <a:defRPr/>
            </a:pPr>
            <a:r>
              <a:rPr lang="en-US" altLang="en-US" sz="1800" b="0" dirty="0" smtClean="0"/>
              <a:t>If bugs are detected on running the test suite, only the specific test case can be changed</a:t>
            </a:r>
            <a:r>
              <a:rPr lang="en-IN" altLang="en-US" sz="1800" b="0" dirty="0" smtClean="0"/>
              <a:t>. </a:t>
            </a:r>
          </a:p>
          <a:p>
            <a:pPr>
              <a:buFont typeface="Wingdings" pitchFamily="2" charset="2"/>
              <a:buChar char="§"/>
              <a:defRPr/>
            </a:pPr>
            <a:endParaRPr lang="en-IN" altLang="en-US" sz="1800" b="0" dirty="0" smtClean="0"/>
          </a:p>
          <a:p>
            <a:pPr marL="0" indent="0">
              <a:defRPr/>
            </a:pPr>
            <a:endParaRPr lang="en-US" altLang="en-US" sz="1800" b="0" dirty="0" smtClean="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Composing Test Cases into Test Suites </a:t>
            </a:r>
            <a:endParaRPr lang="en-US" sz="2400" b="1" kern="0" dirty="0">
              <a:solidFill>
                <a:srgbClr val="FFFFFF"/>
              </a:solidFill>
              <a:latin typeface="+mj-lt"/>
              <a:ea typeface="+mj-ea"/>
              <a:cs typeface="+mj-cs"/>
            </a:endParaRPr>
          </a:p>
        </p:txBody>
      </p:sp>
      <p:pic>
        <p:nvPicPr>
          <p:cNvPr id="45060" name="Picture 8" descr="D:\Current Data\Year 2013\J P MORGAN\JUNIT\mod 1 image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2967038"/>
            <a:ext cx="3978275" cy="300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1" name="Rectangle 13"/>
          <p:cNvSpPr>
            <a:spLocks noChangeArrowheads="1"/>
          </p:cNvSpPr>
          <p:nvPr/>
        </p:nvSpPr>
        <p:spPr bwMode="auto">
          <a:xfrm>
            <a:off x="3306763" y="5975350"/>
            <a:ext cx="281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Test Suites </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4FA9BCA3-EBBF-4338-81AB-BA08C598B957}" type="slidenum">
              <a:rPr lang="en-US"/>
              <a:pPr>
                <a:defRPr/>
              </a:pPr>
              <a:t>40</a:t>
            </a:fld>
            <a:endParaRPr lang="en-US"/>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4343" name="Text Box 7"/>
          <p:cNvSpPr txBox="1">
            <a:spLocks noChangeArrowheads="1"/>
          </p:cNvSpPr>
          <p:nvPr/>
        </p:nvSpPr>
        <p:spPr bwMode="auto">
          <a:xfrm>
            <a:off x="304800" y="1439863"/>
            <a:ext cx="75438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eaLnBrk="1" hangingPunct="1">
              <a:spcBef>
                <a:spcPct val="50000"/>
              </a:spcBef>
              <a:buFont typeface="Wingdings" panose="05000000000000000000" pitchFamily="2" charset="2"/>
              <a:buChar char="§"/>
              <a:defRPr/>
            </a:pPr>
            <a:r>
              <a:rPr lang="en-IN" dirty="0" smtClean="0"/>
              <a:t>Use </a:t>
            </a:r>
            <a:r>
              <a:rPr lang="en-IN" dirty="0"/>
              <a:t>the </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RunWith</a:t>
            </a:r>
            <a:r>
              <a:rPr lang="en-IN" dirty="0">
                <a:latin typeface="Courier New" panose="02070309020205020404" pitchFamily="49" charset="0"/>
                <a:cs typeface="Courier New" panose="02070309020205020404" pitchFamily="49" charset="0"/>
              </a:rPr>
              <a:t> </a:t>
            </a:r>
            <a:r>
              <a:rPr lang="en-IN" dirty="0"/>
              <a:t>and </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SuiteClasses</a:t>
            </a:r>
            <a:r>
              <a:rPr lang="en-IN" dirty="0">
                <a:latin typeface="Courier New" panose="02070309020205020404" pitchFamily="49" charset="0"/>
                <a:cs typeface="Courier New" panose="02070309020205020404" pitchFamily="49" charset="0"/>
              </a:rPr>
              <a:t> </a:t>
            </a:r>
            <a:r>
              <a:rPr lang="en-IN" dirty="0"/>
              <a:t>annotations to run the tests in a suite. </a:t>
            </a:r>
            <a:endParaRPr lang="en-IN" dirty="0" smtClean="0"/>
          </a:p>
          <a:p>
            <a:pPr marL="285750" indent="-285750" eaLnBrk="1" hangingPunct="1">
              <a:spcBef>
                <a:spcPct val="50000"/>
              </a:spcBef>
              <a:buFont typeface="Wingdings" panose="05000000000000000000" pitchFamily="2" charset="2"/>
              <a:buChar char="§"/>
              <a:defRPr/>
            </a:pPr>
            <a:r>
              <a:rPr lang="en-IN" b="1" dirty="0"/>
              <a:t>@</a:t>
            </a:r>
            <a:r>
              <a:rPr lang="en-IN" b="1" dirty="0" err="1" smtClean="0"/>
              <a:t>RunWith</a:t>
            </a:r>
            <a:r>
              <a:rPr lang="en-IN" dirty="0" smtClean="0"/>
              <a:t>: </a:t>
            </a:r>
            <a:r>
              <a:rPr lang="en-IN" dirty="0"/>
              <a:t>When you annotate a class with @</a:t>
            </a:r>
            <a:r>
              <a:rPr lang="en-IN" dirty="0" err="1"/>
              <a:t>RunWith</a:t>
            </a:r>
            <a:r>
              <a:rPr lang="en-IN" dirty="0"/>
              <a:t> or create a class that extends a class annotated with @</a:t>
            </a:r>
            <a:r>
              <a:rPr lang="en-IN" dirty="0" err="1"/>
              <a:t>RunWith</a:t>
            </a:r>
            <a:r>
              <a:rPr lang="en-IN" dirty="0"/>
              <a:t>, </a:t>
            </a:r>
            <a:r>
              <a:rPr lang="en-IN" dirty="0" err="1"/>
              <a:t>JUnit</a:t>
            </a:r>
            <a:r>
              <a:rPr lang="en-IN" dirty="0"/>
              <a:t> invokes the runner class mentioned in the annotation to run the tests. </a:t>
            </a:r>
            <a:endParaRPr lang="en-IN" dirty="0">
              <a:ea typeface="Calibri"/>
              <a:cs typeface="Arial" panose="020B0604020202020204" pitchFamily="34" charset="0"/>
            </a:endParaRPr>
          </a:p>
          <a:p>
            <a:pPr marL="285750" indent="-285750" eaLnBrk="1" hangingPunct="1">
              <a:spcBef>
                <a:spcPct val="50000"/>
              </a:spcBef>
              <a:buFont typeface="Wingdings" panose="05000000000000000000" pitchFamily="2" charset="2"/>
              <a:buChar char="§"/>
              <a:defRPr/>
            </a:pPr>
            <a:r>
              <a:rPr lang="en-IN" b="1" dirty="0"/>
              <a:t>@</a:t>
            </a:r>
            <a:r>
              <a:rPr lang="en-IN" b="1" dirty="0" err="1" smtClean="0"/>
              <a:t>SuiteClasses</a:t>
            </a:r>
            <a:r>
              <a:rPr lang="en-IN" dirty="0" smtClean="0"/>
              <a:t>: Specifies </a:t>
            </a:r>
            <a:r>
              <a:rPr lang="en-IN" dirty="0"/>
              <a:t>the list of test classes to be run. </a:t>
            </a:r>
            <a:endParaRPr lang="en-IN" dirty="0" smtClean="0"/>
          </a:p>
          <a:p>
            <a:pPr marL="285750" indent="-285750" eaLnBrk="1" hangingPunct="1">
              <a:spcBef>
                <a:spcPct val="50000"/>
              </a:spcBef>
              <a:buFont typeface="Wingdings" panose="05000000000000000000" pitchFamily="2" charset="2"/>
              <a:buChar char="§"/>
              <a:defRPr/>
            </a:pPr>
            <a:r>
              <a:rPr lang="en-IN" dirty="0" smtClean="0"/>
              <a:t>An example of </a:t>
            </a:r>
            <a:r>
              <a:rPr lang="en-US" dirty="0"/>
              <a:t>suites written using @</a:t>
            </a:r>
            <a:r>
              <a:rPr lang="en-US" dirty="0" err="1"/>
              <a:t>RunWith</a:t>
            </a:r>
            <a:r>
              <a:rPr lang="en-US" dirty="0"/>
              <a:t> and @</a:t>
            </a:r>
            <a:r>
              <a:rPr lang="en-US" dirty="0" err="1"/>
              <a:t>SuiteClasses</a:t>
            </a:r>
            <a:r>
              <a:rPr lang="en-US" dirty="0"/>
              <a:t> in </a:t>
            </a:r>
            <a:r>
              <a:rPr lang="en-US" dirty="0" err="1" smtClean="0"/>
              <a:t>JUnit</a:t>
            </a:r>
            <a:r>
              <a:rPr lang="en-US" dirty="0" smtClean="0"/>
              <a:t> is shown:</a:t>
            </a:r>
            <a:r>
              <a:rPr lang="en-IN" dirty="0" smtClean="0"/>
              <a:t> </a:t>
            </a:r>
            <a:endParaRPr lang="en-IN" dirty="0">
              <a:ea typeface="Calibri"/>
              <a:cs typeface="Arial" panose="020B0604020202020204" pitchFamily="34" charset="0"/>
            </a:endParaRPr>
          </a:p>
          <a:p>
            <a:pPr marL="285750" indent="-285750" eaLnBrk="1" hangingPunct="1">
              <a:spcBef>
                <a:spcPct val="50000"/>
              </a:spcBef>
              <a:buFont typeface="Wingdings" panose="05000000000000000000" pitchFamily="2" charset="2"/>
              <a:buChar char="§"/>
              <a:defRPr/>
            </a:pPr>
            <a:endParaRPr lang="en-IN" dirty="0">
              <a:latin typeface="Courier New" panose="02070309020205020404" pitchFamily="49" charset="0"/>
              <a:ea typeface="Calibri"/>
              <a:cs typeface="Courier New" panose="02070309020205020404" pitchFamily="49" charset="0"/>
            </a:endParaRPr>
          </a:p>
          <a:p>
            <a:pPr marL="285750" indent="-285750" eaLnBrk="1" hangingPunct="1">
              <a:spcBef>
                <a:spcPct val="50000"/>
              </a:spcBef>
              <a:buFont typeface="Wingdings" panose="05000000000000000000" pitchFamily="2" charset="2"/>
              <a:buChar char="§"/>
              <a:defRPr/>
            </a:pPr>
            <a:endParaRPr lang="en-IN" dirty="0" smtClean="0"/>
          </a:p>
          <a:p>
            <a:pPr eaLnBrk="1" hangingPunct="1">
              <a:spcBef>
                <a:spcPct val="50000"/>
              </a:spcBef>
              <a:defRPr/>
            </a:pPr>
            <a:endParaRPr lang="en-US" dirty="0"/>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Test Suites </a:t>
            </a:r>
            <a:endParaRPr lang="en-US" sz="2400" b="1" kern="0" dirty="0">
              <a:solidFill>
                <a:srgbClr val="FFFFFF"/>
              </a:solidFill>
              <a:latin typeface="+mj-lt"/>
              <a:ea typeface="+mj-ea"/>
              <a:cs typeface="+mj-cs"/>
            </a:endParaRPr>
          </a:p>
        </p:txBody>
      </p:sp>
      <p:sp>
        <p:nvSpPr>
          <p:cNvPr id="12" name="Text Box 38"/>
          <p:cNvSpPr txBox="1">
            <a:spLocks noChangeArrowheads="1"/>
          </p:cNvSpPr>
          <p:nvPr/>
        </p:nvSpPr>
        <p:spPr bwMode="auto">
          <a:xfrm>
            <a:off x="1295400" y="4373563"/>
            <a:ext cx="5800725" cy="1570037"/>
          </a:xfrm>
          <a:prstGeom prst="rect">
            <a:avLst/>
          </a:prstGeom>
          <a:solidFill>
            <a:schemeClr val="accent5">
              <a:lumMod val="20000"/>
              <a:lumOff val="80000"/>
              <a:alpha val="50000"/>
            </a:schemeClr>
          </a:solidFill>
          <a:ln w="9525">
            <a:solidFill>
              <a:srgbClr val="000000"/>
            </a:solidFill>
            <a:miter lim="800000"/>
            <a:headEnd/>
            <a:tailEnd/>
          </a:ln>
        </p:spPr>
        <p:txBody>
          <a:bodyPr upright="1">
            <a:spAutoFit/>
          </a:bodyPr>
          <a:lstStyle/>
          <a:p>
            <a:pPr>
              <a:lnSpc>
                <a:spcPct val="115000"/>
              </a:lnSpc>
              <a:spcBef>
                <a:spcPts val="0"/>
              </a:spcBef>
              <a:spcAft>
                <a:spcPts val="1000"/>
              </a:spcAft>
              <a:defRPr/>
            </a:pPr>
            <a:r>
              <a:rPr lang="en-US" sz="1100" dirty="0">
                <a:latin typeface="Courier New"/>
                <a:ea typeface="Calibri"/>
                <a:cs typeface="Calibri"/>
              </a:rPr>
              <a:t>@</a:t>
            </a:r>
            <a:r>
              <a:rPr lang="en-US" sz="1100" dirty="0" err="1">
                <a:latin typeface="Courier New"/>
                <a:ea typeface="Calibri"/>
                <a:cs typeface="Calibri"/>
              </a:rPr>
              <a:t>RunWith</a:t>
            </a:r>
            <a:r>
              <a:rPr lang="en-US" sz="1100" dirty="0">
                <a:latin typeface="Courier New"/>
                <a:ea typeface="Calibri"/>
                <a:cs typeface="Calibri"/>
              </a:rPr>
              <a:t>(</a:t>
            </a:r>
            <a:r>
              <a:rPr lang="en-US" sz="1100" dirty="0" err="1">
                <a:latin typeface="Courier New"/>
                <a:ea typeface="Calibri"/>
                <a:cs typeface="Calibri"/>
              </a:rPr>
              <a:t>Suite.class</a:t>
            </a:r>
            <a:r>
              <a:rPr lang="en-US" sz="1100" dirty="0">
                <a:latin typeface="Courier New"/>
                <a:ea typeface="Calibri"/>
                <a:cs typeface="Calibri"/>
              </a:rPr>
              <a:t>)</a:t>
            </a:r>
            <a:endParaRPr lang="en-US" sz="1400" dirty="0">
              <a:latin typeface="Calibri"/>
              <a:ea typeface="Calibri"/>
              <a:cs typeface="Calibri"/>
            </a:endParaRPr>
          </a:p>
          <a:p>
            <a:pPr>
              <a:lnSpc>
                <a:spcPct val="115000"/>
              </a:lnSpc>
              <a:spcBef>
                <a:spcPts val="0"/>
              </a:spcBef>
              <a:spcAft>
                <a:spcPts val="1000"/>
              </a:spcAft>
              <a:defRPr/>
            </a:pPr>
            <a:r>
              <a:rPr lang="en-US" sz="1100" dirty="0">
                <a:latin typeface="Courier New"/>
                <a:ea typeface="Calibri"/>
                <a:cs typeface="Calibri"/>
              </a:rPr>
              <a:t>@</a:t>
            </a:r>
            <a:r>
              <a:rPr lang="en-US" sz="1100" dirty="0" err="1">
                <a:latin typeface="Courier New"/>
                <a:ea typeface="Calibri"/>
                <a:cs typeface="Calibri"/>
              </a:rPr>
              <a:t>SuiteClasses</a:t>
            </a:r>
            <a:r>
              <a:rPr lang="en-US" sz="1100" dirty="0">
                <a:latin typeface="Courier New"/>
                <a:ea typeface="Calibri"/>
                <a:cs typeface="Calibri"/>
              </a:rPr>
              <a:t>(</a:t>
            </a:r>
            <a:r>
              <a:rPr lang="en-US" sz="1100" dirty="0" err="1">
                <a:latin typeface="Courier New"/>
                <a:ea typeface="Calibri"/>
                <a:cs typeface="Calibri"/>
              </a:rPr>
              <a:t>ATest.class</a:t>
            </a:r>
            <a:r>
              <a:rPr lang="en-US" sz="1100" dirty="0">
                <a:latin typeface="Courier New"/>
                <a:ea typeface="Calibri"/>
                <a:cs typeface="Calibri"/>
              </a:rPr>
              <a:t>, </a:t>
            </a:r>
            <a:r>
              <a:rPr lang="en-US" sz="1100" dirty="0" err="1">
                <a:latin typeface="Courier New"/>
                <a:ea typeface="Calibri"/>
                <a:cs typeface="Calibri"/>
              </a:rPr>
              <a:t>BTest.class</a:t>
            </a:r>
            <a:r>
              <a:rPr lang="en-US" sz="1100" dirty="0">
                <a:latin typeface="Courier New"/>
                <a:ea typeface="Calibri"/>
                <a:cs typeface="Calibri"/>
              </a:rPr>
              <a:t>)</a:t>
            </a:r>
            <a:endParaRPr lang="en-US" sz="1400" dirty="0">
              <a:latin typeface="Calibri"/>
              <a:ea typeface="Calibri"/>
              <a:cs typeface="Calibri"/>
            </a:endParaRPr>
          </a:p>
          <a:p>
            <a:pPr>
              <a:lnSpc>
                <a:spcPct val="115000"/>
              </a:lnSpc>
              <a:spcBef>
                <a:spcPts val="0"/>
              </a:spcBef>
              <a:spcAft>
                <a:spcPts val="1000"/>
              </a:spcAft>
              <a:defRPr/>
            </a:pPr>
            <a:r>
              <a:rPr lang="en-US" sz="1100" dirty="0">
                <a:latin typeface="Courier New"/>
                <a:ea typeface="Calibri"/>
                <a:cs typeface="Calibri"/>
              </a:rPr>
              <a:t>public class </a:t>
            </a:r>
            <a:r>
              <a:rPr lang="en-US" sz="1100" dirty="0" err="1">
                <a:latin typeface="Courier New"/>
                <a:ea typeface="Calibri"/>
                <a:cs typeface="Calibri"/>
              </a:rPr>
              <a:t>ABCSuite</a:t>
            </a:r>
            <a:r>
              <a:rPr lang="en-US" sz="1100" dirty="0">
                <a:latin typeface="Courier New"/>
                <a:ea typeface="Calibri"/>
                <a:cs typeface="Calibri"/>
              </a:rPr>
              <a:t>{</a:t>
            </a:r>
            <a:endParaRPr lang="en-US" sz="1400" dirty="0">
              <a:latin typeface="Calibri"/>
              <a:ea typeface="Calibri"/>
              <a:cs typeface="Calibri"/>
            </a:endParaRPr>
          </a:p>
          <a:p>
            <a:pPr>
              <a:lnSpc>
                <a:spcPct val="115000"/>
              </a:lnSpc>
              <a:spcBef>
                <a:spcPts val="0"/>
              </a:spcBef>
              <a:spcAft>
                <a:spcPts val="1000"/>
              </a:spcAft>
              <a:defRPr/>
            </a:pPr>
            <a:r>
              <a:rPr lang="en-US" sz="1100" dirty="0">
                <a:latin typeface="Courier New"/>
                <a:ea typeface="Calibri"/>
                <a:cs typeface="Calibri"/>
              </a:rPr>
              <a:t>…..</a:t>
            </a:r>
            <a:endParaRPr lang="en-US" sz="1400" dirty="0">
              <a:latin typeface="Calibri"/>
              <a:ea typeface="Calibri"/>
              <a:cs typeface="Calibri"/>
            </a:endParaRPr>
          </a:p>
          <a:p>
            <a:pPr>
              <a:lnSpc>
                <a:spcPct val="115000"/>
              </a:lnSpc>
              <a:spcBef>
                <a:spcPts val="0"/>
              </a:spcBef>
              <a:spcAft>
                <a:spcPts val="1000"/>
              </a:spcAft>
              <a:defRPr/>
            </a:pPr>
            <a:r>
              <a:rPr lang="en-US" sz="1100" dirty="0">
                <a:latin typeface="Courier New"/>
                <a:ea typeface="Calibri"/>
                <a:cs typeface="Calibri"/>
              </a:rPr>
              <a:t>}</a:t>
            </a:r>
            <a:endParaRPr lang="en-US" sz="1400" dirty="0">
              <a:latin typeface="Calibri"/>
              <a:ea typeface="Calibri"/>
              <a:cs typeface="Calibri"/>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35DF29DE-5CB2-49B0-A995-A69A88885841}" type="slidenum">
              <a:rPr lang="en-US"/>
              <a:pPr>
                <a:defRPr/>
              </a:pPr>
              <a:t>41</a:t>
            </a:fld>
            <a:endParaRPr lang="en-US"/>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7"/>
          <p:cNvSpPr txBox="1">
            <a:spLocks noChangeArrowheads="1"/>
          </p:cNvSpPr>
          <p:nvPr/>
        </p:nvSpPr>
        <p:spPr bwMode="auto">
          <a:xfrm>
            <a:off x="304800" y="1196975"/>
            <a:ext cx="73152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62865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Grouping test methods into suites allows ease of identification and manipulation. </a:t>
            </a:r>
          </a:p>
          <a:p>
            <a:pPr eaLnBrk="1" hangingPunct="1">
              <a:spcBef>
                <a:spcPct val="50000"/>
              </a:spcBef>
              <a:buFont typeface="Wingdings" pitchFamily="2" charset="2"/>
              <a:buChar char="§"/>
            </a:pPr>
            <a:r>
              <a:rPr lang="en-IN" altLang="en-US"/>
              <a:t>Combining tests into a suite is a 3-step process:</a:t>
            </a:r>
          </a:p>
          <a:p>
            <a:pPr lvl="2" eaLnBrk="1" hangingPunct="1">
              <a:spcBef>
                <a:spcPct val="50000"/>
              </a:spcBef>
            </a:pPr>
            <a:r>
              <a:rPr lang="en-IN" altLang="en-US" sz="1600"/>
              <a:t>1. Create a Java class.</a:t>
            </a:r>
          </a:p>
          <a:p>
            <a:pPr lvl="2" eaLnBrk="1" hangingPunct="1">
              <a:spcBef>
                <a:spcPct val="50000"/>
              </a:spcBef>
            </a:pPr>
            <a:r>
              <a:rPr lang="en-IN" altLang="en-US" sz="1600"/>
              <a:t>2. Annotate the class with </a:t>
            </a:r>
            <a:r>
              <a:rPr lang="en-US" sz="1600">
                <a:latin typeface="Courier New" pitchFamily="49" charset="0"/>
                <a:cs typeface="Courier New" pitchFamily="49" charset="0"/>
              </a:rPr>
              <a:t>@RunWith(Suite.class)</a:t>
            </a:r>
            <a:r>
              <a:rPr lang="en-US" sz="1600">
                <a:cs typeface="Arial" pitchFamily="34" charset="0"/>
              </a:rPr>
              <a:t>.</a:t>
            </a:r>
            <a:endParaRPr lang="en-IN" sz="1600">
              <a:cs typeface="Arial" pitchFamily="34" charset="0"/>
            </a:endParaRPr>
          </a:p>
          <a:p>
            <a:pPr lvl="2" eaLnBrk="1" hangingPunct="1">
              <a:spcBef>
                <a:spcPct val="50000"/>
              </a:spcBef>
            </a:pPr>
            <a:r>
              <a:rPr lang="en-US" altLang="en-US" sz="1600"/>
              <a:t>3. </a:t>
            </a:r>
            <a:r>
              <a:rPr lang="en-US" sz="1600">
                <a:cs typeface="Arial" pitchFamily="34" charset="0"/>
              </a:rPr>
              <a:t>Use </a:t>
            </a:r>
            <a:r>
              <a:rPr lang="en-US" sz="1600">
                <a:latin typeface="Courier New" pitchFamily="49" charset="0"/>
                <a:cs typeface="Courier New" pitchFamily="49" charset="0"/>
              </a:rPr>
              <a:t>@SuiteClasses </a:t>
            </a:r>
            <a:r>
              <a:rPr lang="en-US" sz="1600">
                <a:cs typeface="Arial" pitchFamily="34" charset="0"/>
              </a:rPr>
              <a:t>to refer the JUnit classes.</a:t>
            </a:r>
            <a:endParaRPr lang="en-IN" sz="1600">
              <a:cs typeface="Arial" pitchFamily="34" charset="0"/>
            </a:endParaRP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Combining Test Classes into a Suite with JUnit </a:t>
            </a:r>
            <a:endParaRPr lang="en-US" sz="2400" b="1" kern="0" dirty="0">
              <a:solidFill>
                <a:srgbClr val="FFFFFF"/>
              </a:solidFill>
              <a:latin typeface="+mj-lt"/>
              <a:ea typeface="+mj-ea"/>
              <a:cs typeface="+mj-cs"/>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30AB0B90-DFC0-4106-9673-46E313AC633D}" type="slidenum">
              <a:rPr lang="en-US"/>
              <a:pPr>
                <a:defRPr/>
              </a:pPr>
              <a:t>42</a:t>
            </a:fld>
            <a:endParaRPr lang="en-US"/>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304800" y="228600"/>
            <a:ext cx="60198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Combining Test Classes into a Suite with JUnit - Example</a:t>
            </a:r>
            <a:endParaRPr lang="en-US" sz="2400" b="1" kern="0" dirty="0">
              <a:solidFill>
                <a:srgbClr val="FFFFFF"/>
              </a:solidFill>
              <a:latin typeface="+mj-lt"/>
              <a:ea typeface="+mj-ea"/>
              <a:cs typeface="+mj-cs"/>
            </a:endParaRPr>
          </a:p>
        </p:txBody>
      </p:sp>
      <p:sp>
        <p:nvSpPr>
          <p:cNvPr id="12" name="Rounded Rectangle 11"/>
          <p:cNvSpPr/>
          <p:nvPr/>
        </p:nvSpPr>
        <p:spPr bwMode="auto">
          <a:xfrm>
            <a:off x="457200" y="4419600"/>
            <a:ext cx="8191500" cy="19050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spcBef>
                <a:spcPct val="50000"/>
              </a:spcBef>
              <a:defRPr/>
            </a:pPr>
            <a:r>
              <a:rPr lang="en-IN" altLang="en-US" sz="1600" b="1" dirty="0"/>
              <a:t>Result: </a:t>
            </a:r>
            <a:r>
              <a:rPr lang="en-IN" altLang="en-US" sz="1600" dirty="0"/>
              <a:t>Two test case classes </a:t>
            </a:r>
            <a:r>
              <a:rPr lang="en-IN" altLang="en-US" sz="1600" dirty="0" err="1">
                <a:latin typeface="Courier New" panose="02070309020205020404" pitchFamily="49" charset="0"/>
                <a:cs typeface="Courier New" panose="02070309020205020404" pitchFamily="49" charset="0"/>
              </a:rPr>
              <a:t>SavingAccountTest</a:t>
            </a:r>
            <a:r>
              <a:rPr lang="en-IN" altLang="en-US" sz="1600" dirty="0"/>
              <a:t> and </a:t>
            </a:r>
            <a:r>
              <a:rPr lang="en-IN" altLang="en-US" sz="1600" dirty="0" err="1">
                <a:latin typeface="Courier New" panose="02070309020205020404" pitchFamily="49" charset="0"/>
                <a:cs typeface="Courier New" panose="02070309020205020404" pitchFamily="49" charset="0"/>
              </a:rPr>
              <a:t>AccountTest</a:t>
            </a:r>
            <a:r>
              <a:rPr lang="en-IN" altLang="en-US" sz="1600" dirty="0"/>
              <a:t> created and combined into a test suite named</a:t>
            </a:r>
            <a:r>
              <a:rPr lang="en-IN" altLang="en-US" sz="1600" dirty="0">
                <a:latin typeface="Courier New" panose="02070309020205020404" pitchFamily="49" charset="0"/>
                <a:cs typeface="Courier New" panose="02070309020205020404" pitchFamily="49" charset="0"/>
              </a:rPr>
              <a:t> </a:t>
            </a:r>
            <a:r>
              <a:rPr lang="en-IN" altLang="en-US" sz="1600" dirty="0" err="1">
                <a:latin typeface="Courier New" panose="02070309020205020404" pitchFamily="49" charset="0"/>
                <a:cs typeface="Courier New" panose="02070309020205020404" pitchFamily="49" charset="0"/>
              </a:rPr>
              <a:t>OverallBankingTester</a:t>
            </a:r>
            <a:r>
              <a:rPr lang="en-IN" altLang="en-US" sz="1600" dirty="0"/>
              <a:t>. When you run the suite, the results include:</a:t>
            </a:r>
          </a:p>
          <a:p>
            <a:pPr marL="742950" lvl="1" indent="-285750">
              <a:spcBef>
                <a:spcPts val="0"/>
              </a:spcBef>
              <a:buFont typeface="Wingdings" panose="05000000000000000000" pitchFamily="2" charset="2"/>
              <a:buChar char="Ø"/>
              <a:defRPr/>
            </a:pPr>
            <a:r>
              <a:rPr lang="en-IN" altLang="en-US" sz="1600" dirty="0"/>
              <a:t>The number of test cases that were run</a:t>
            </a:r>
          </a:p>
          <a:p>
            <a:pPr marL="742950" lvl="1" indent="-285750">
              <a:spcBef>
                <a:spcPts val="0"/>
              </a:spcBef>
              <a:buFont typeface="Wingdings" panose="05000000000000000000" pitchFamily="2" charset="2"/>
              <a:buChar char="Ø"/>
              <a:defRPr/>
            </a:pPr>
            <a:r>
              <a:rPr lang="en-IN" altLang="en-US" sz="1600" dirty="0"/>
              <a:t>The number of test cases that failed</a:t>
            </a:r>
          </a:p>
          <a:p>
            <a:pPr marL="742950" lvl="1" indent="-285750">
              <a:spcBef>
                <a:spcPts val="0"/>
              </a:spcBef>
              <a:buFont typeface="Wingdings" panose="05000000000000000000" pitchFamily="2" charset="2"/>
              <a:buChar char="Ø"/>
              <a:defRPr/>
            </a:pPr>
            <a:r>
              <a:rPr lang="en-IN" altLang="en-US" sz="1600" dirty="0"/>
              <a:t>The reason for failure of each test case that failed</a:t>
            </a:r>
          </a:p>
        </p:txBody>
      </p:sp>
      <p:graphicFrame>
        <p:nvGraphicFramePr>
          <p:cNvPr id="14" name="Diagram 13"/>
          <p:cNvGraphicFramePr/>
          <p:nvPr/>
        </p:nvGraphicFramePr>
        <p:xfrm>
          <a:off x="438150" y="1143000"/>
          <a:ext cx="81915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45CE298E-ACC8-47D4-8443-51D39111F941}" type="slidenum">
              <a:rPr lang="en-US"/>
              <a:pPr>
                <a:defRPr/>
              </a:pPr>
              <a:t>43</a:t>
            </a:fld>
            <a:endParaRPr lang="en-US"/>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7"/>
          <p:cNvSpPr txBox="1">
            <a:spLocks noChangeArrowheads="1"/>
          </p:cNvSpPr>
          <p:nvPr/>
        </p:nvSpPr>
        <p:spPr bwMode="auto">
          <a:xfrm>
            <a:off x="304800" y="1522413"/>
            <a:ext cx="7315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US"/>
              <a:t>Multiple suites can be combined into a master suite.</a:t>
            </a:r>
          </a:p>
          <a:p>
            <a:pPr eaLnBrk="1" hangingPunct="1">
              <a:spcBef>
                <a:spcPct val="50000"/>
              </a:spcBef>
              <a:buFont typeface="Wingdings" pitchFamily="2" charset="2"/>
              <a:buChar char="§"/>
            </a:pPr>
            <a:r>
              <a:rPr lang="en-IN" altLang="en-US"/>
              <a:t>Combining test suites logically and functionally helps in calling nested tests within each of the suites with just one invocation.</a:t>
            </a:r>
          </a:p>
          <a:p>
            <a:pPr eaLnBrk="1" hangingPunct="1">
              <a:spcBef>
                <a:spcPct val="50000"/>
              </a:spcBef>
              <a:buFont typeface="Wingdings" pitchFamily="2" charset="2"/>
              <a:buChar char="§"/>
            </a:pPr>
            <a:r>
              <a:rPr lang="en-US" altLang="en-US"/>
              <a:t>Suppose </a:t>
            </a:r>
            <a:r>
              <a:rPr lang="en-IN" altLang="en-US"/>
              <a:t>you are working with two test suites, and each suite contains two test classes, as listed:</a:t>
            </a: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Combining Test Suites</a:t>
            </a:r>
            <a:endParaRPr lang="en-US" sz="2400" b="1" kern="0" dirty="0">
              <a:solidFill>
                <a:srgbClr val="FFFFFF"/>
              </a:solidFill>
              <a:latin typeface="+mj-lt"/>
              <a:ea typeface="+mj-ea"/>
              <a:cs typeface="+mj-cs"/>
            </a:endParaRPr>
          </a:p>
        </p:txBody>
      </p:sp>
      <p:graphicFrame>
        <p:nvGraphicFramePr>
          <p:cNvPr id="3" name="Table 2"/>
          <p:cNvGraphicFramePr>
            <a:graphicFrameLocks noGrp="1"/>
          </p:cNvGraphicFramePr>
          <p:nvPr/>
        </p:nvGraphicFramePr>
        <p:xfrm>
          <a:off x="457200" y="3422650"/>
          <a:ext cx="3962400" cy="1006475"/>
        </p:xfrm>
        <a:graphic>
          <a:graphicData uri="http://schemas.openxmlformats.org/drawingml/2006/table">
            <a:tbl>
              <a:tblPr firstRow="1" bandRow="1">
                <a:tableStyleId>{5C22544A-7EE6-4342-B048-85BDC9FD1C3A}</a:tableStyleId>
              </a:tblPr>
              <a:tblGrid>
                <a:gridCol w="3962400"/>
              </a:tblGrid>
              <a:tr h="365999">
                <a:tc>
                  <a:txBody>
                    <a:bodyPr/>
                    <a:lstStyle/>
                    <a:p>
                      <a:r>
                        <a:rPr lang="en-IN" sz="1800" dirty="0" err="1" smtClean="0">
                          <a:solidFill>
                            <a:schemeClr val="tx1"/>
                          </a:solidFill>
                          <a:latin typeface="Courier New" panose="02070309020205020404" pitchFamily="49" charset="0"/>
                          <a:cs typeface="Courier New" panose="02070309020205020404" pitchFamily="49" charset="0"/>
                        </a:rPr>
                        <a:t>OverAllCounterTester</a:t>
                      </a:r>
                      <a:r>
                        <a:rPr lang="en-IN" sz="1800" dirty="0" smtClean="0">
                          <a:solidFill>
                            <a:schemeClr val="tx1"/>
                          </a:solidFill>
                          <a:latin typeface="Courier New" panose="02070309020205020404" pitchFamily="49" charset="0"/>
                          <a:cs typeface="Courier New" panose="02070309020205020404" pitchFamily="49" charset="0"/>
                        </a:rPr>
                        <a:t>(Suite)</a:t>
                      </a:r>
                      <a:endParaRPr lang="en-IN" sz="1800" dirty="0">
                        <a:solidFill>
                          <a:schemeClr val="tx1"/>
                        </a:solidFill>
                        <a:latin typeface="Courier New" panose="02070309020205020404" pitchFamily="49" charset="0"/>
                        <a:cs typeface="Courier New" panose="02070309020205020404" pitchFamily="49" charset="0"/>
                      </a:endParaRPr>
                    </a:p>
                  </a:txBody>
                  <a:tcPr marT="45760" marB="457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476">
                <a:tc>
                  <a:txBody>
                    <a:bodyPr/>
                    <a:lstStyle/>
                    <a:p>
                      <a:pPr marL="285750" lvl="0" indent="-285750">
                        <a:buFont typeface="Arial" panose="020B0604020202020204" pitchFamily="34" charset="0"/>
                        <a:buChar char="•"/>
                      </a:pPr>
                      <a:r>
                        <a:rPr lang="en-US" sz="1800" kern="1200" dirty="0" err="1" smtClean="0">
                          <a:solidFill>
                            <a:schemeClr val="tx1"/>
                          </a:solidFill>
                          <a:effectLst/>
                          <a:latin typeface="Courier New" panose="02070309020205020404" pitchFamily="49" charset="0"/>
                          <a:ea typeface="+mn-ea"/>
                          <a:cs typeface="Courier New" panose="02070309020205020404" pitchFamily="49" charset="0"/>
                        </a:rPr>
                        <a:t>DecrementCounterTest</a:t>
                      </a:r>
                      <a:r>
                        <a:rPr lang="en-US" sz="1800" kern="1200" dirty="0" smtClean="0">
                          <a:solidFill>
                            <a:schemeClr val="tx1"/>
                          </a:solidFill>
                          <a:effectLst/>
                          <a:latin typeface="Courier New" panose="02070309020205020404" pitchFamily="49" charset="0"/>
                          <a:ea typeface="+mn-ea"/>
                          <a:cs typeface="Courier New" panose="02070309020205020404" pitchFamily="49" charset="0"/>
                        </a:rPr>
                        <a:t> </a:t>
                      </a:r>
                      <a:endParaRPr lang="en-IN" sz="1800" kern="1200" dirty="0" smtClean="0">
                        <a:solidFill>
                          <a:schemeClr val="tx1"/>
                        </a:solidFill>
                        <a:effectLst/>
                        <a:latin typeface="Courier New" panose="02070309020205020404" pitchFamily="49" charset="0"/>
                        <a:ea typeface="+mn-ea"/>
                        <a:cs typeface="Courier New" panose="02070309020205020404" pitchFamily="49" charset="0"/>
                      </a:endParaRPr>
                    </a:p>
                    <a:p>
                      <a:pPr marL="285750" lvl="0" indent="-285750">
                        <a:buFont typeface="Arial" panose="020B0604020202020204" pitchFamily="34" charset="0"/>
                        <a:buChar char="•"/>
                      </a:pPr>
                      <a:r>
                        <a:rPr lang="en-US" sz="1800" kern="1200" dirty="0" err="1" smtClean="0">
                          <a:solidFill>
                            <a:schemeClr val="tx1"/>
                          </a:solidFill>
                          <a:effectLst/>
                          <a:latin typeface="Courier New" panose="02070309020205020404" pitchFamily="49" charset="0"/>
                          <a:ea typeface="+mn-ea"/>
                          <a:cs typeface="Courier New" panose="02070309020205020404" pitchFamily="49" charset="0"/>
                        </a:rPr>
                        <a:t>IncrementCounterTest</a:t>
                      </a:r>
                      <a:r>
                        <a:rPr lang="en-US" sz="1800" kern="1200" dirty="0" smtClean="0">
                          <a:solidFill>
                            <a:schemeClr val="tx1"/>
                          </a:solidFill>
                          <a:effectLst/>
                          <a:latin typeface="Courier New" panose="02070309020205020404" pitchFamily="49" charset="0"/>
                          <a:ea typeface="+mn-ea"/>
                          <a:cs typeface="Courier New" panose="02070309020205020404" pitchFamily="49" charset="0"/>
                        </a:rPr>
                        <a:t> </a:t>
                      </a:r>
                      <a:endParaRPr lang="en-IN" sz="1800" dirty="0">
                        <a:solidFill>
                          <a:schemeClr val="tx1"/>
                        </a:solidFill>
                        <a:latin typeface="Courier New" panose="02070309020205020404" pitchFamily="49" charset="0"/>
                        <a:cs typeface="Courier New" panose="02070309020205020404" pitchFamily="49" charset="0"/>
                      </a:endParaRPr>
                    </a:p>
                  </a:txBody>
                  <a:tcPr marT="45760" marB="457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4800600" y="3422650"/>
          <a:ext cx="4038600" cy="1006475"/>
        </p:xfrm>
        <a:graphic>
          <a:graphicData uri="http://schemas.openxmlformats.org/drawingml/2006/table">
            <a:tbl>
              <a:tblPr firstRow="1" bandRow="1">
                <a:tableStyleId>{5C22544A-7EE6-4342-B048-85BDC9FD1C3A}</a:tableStyleId>
              </a:tblPr>
              <a:tblGrid>
                <a:gridCol w="4038600"/>
              </a:tblGrid>
              <a:tr h="365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Courier New" panose="02070309020205020404" pitchFamily="49" charset="0"/>
                          <a:ea typeface="+mn-ea"/>
                          <a:cs typeface="Courier New" panose="02070309020205020404" pitchFamily="49" charset="0"/>
                        </a:rPr>
                        <a:t>OverallBankingTester</a:t>
                      </a:r>
                      <a:r>
                        <a:rPr lang="en-US" sz="1800" b="1" kern="1200" dirty="0" smtClean="0">
                          <a:solidFill>
                            <a:schemeClr val="tx1"/>
                          </a:solidFill>
                          <a:effectLst/>
                          <a:latin typeface="Courier New" panose="02070309020205020404" pitchFamily="49" charset="0"/>
                          <a:ea typeface="+mn-ea"/>
                          <a:cs typeface="Courier New" panose="02070309020205020404" pitchFamily="49" charset="0"/>
                        </a:rPr>
                        <a:t>(Suite)</a:t>
                      </a:r>
                      <a:endParaRPr lang="en-IN" sz="1800" dirty="0">
                        <a:solidFill>
                          <a:schemeClr val="tx1"/>
                        </a:solidFill>
                        <a:latin typeface="Courier New" panose="02070309020205020404" pitchFamily="49" charset="0"/>
                        <a:cs typeface="Courier New" panose="02070309020205020404" pitchFamily="49" charset="0"/>
                      </a:endParaRPr>
                    </a:p>
                  </a:txBody>
                  <a:tcPr marT="45760" marB="457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476">
                <a:tc>
                  <a:txBody>
                    <a:bodyPr/>
                    <a:lstStyle/>
                    <a:p>
                      <a:pPr marL="285750" lvl="0" indent="-285750">
                        <a:buFont typeface="Arial" panose="020B0604020202020204" pitchFamily="34" charset="0"/>
                        <a:buChar char="•"/>
                      </a:pPr>
                      <a:r>
                        <a:rPr lang="en-US" sz="1800" kern="1200" dirty="0" err="1" smtClean="0">
                          <a:solidFill>
                            <a:schemeClr val="tx1"/>
                          </a:solidFill>
                          <a:effectLst/>
                          <a:latin typeface="Courier New" panose="02070309020205020404" pitchFamily="49" charset="0"/>
                          <a:ea typeface="+mn-ea"/>
                          <a:cs typeface="Courier New" panose="02070309020205020404" pitchFamily="49" charset="0"/>
                        </a:rPr>
                        <a:t>AccountTest</a:t>
                      </a:r>
                      <a:r>
                        <a:rPr lang="en-US" sz="1800" kern="1200" dirty="0" smtClean="0">
                          <a:solidFill>
                            <a:schemeClr val="tx1"/>
                          </a:solidFill>
                          <a:effectLst/>
                          <a:latin typeface="Courier New" panose="02070309020205020404" pitchFamily="49" charset="0"/>
                          <a:ea typeface="+mn-ea"/>
                          <a:cs typeface="Courier New" panose="02070309020205020404" pitchFamily="49" charset="0"/>
                        </a:rPr>
                        <a:t> </a:t>
                      </a:r>
                      <a:endParaRPr lang="en-IN" sz="1800" kern="1200" dirty="0" smtClean="0">
                        <a:solidFill>
                          <a:schemeClr val="tx1"/>
                        </a:solidFill>
                        <a:effectLst/>
                        <a:latin typeface="Courier New" panose="02070309020205020404" pitchFamily="49" charset="0"/>
                        <a:ea typeface="+mn-ea"/>
                        <a:cs typeface="Courier New" panose="02070309020205020404" pitchFamily="49" charset="0"/>
                      </a:endParaRPr>
                    </a:p>
                    <a:p>
                      <a:pPr marL="285750" lvl="0" indent="-285750">
                        <a:buFont typeface="Arial" panose="020B0604020202020204" pitchFamily="34" charset="0"/>
                        <a:buChar char="•"/>
                      </a:pPr>
                      <a:r>
                        <a:rPr lang="en-US" sz="1800" kern="1200" dirty="0" err="1" smtClean="0">
                          <a:solidFill>
                            <a:schemeClr val="tx1"/>
                          </a:solidFill>
                          <a:effectLst/>
                          <a:latin typeface="Courier New" panose="02070309020205020404" pitchFamily="49" charset="0"/>
                          <a:ea typeface="+mn-ea"/>
                          <a:cs typeface="Courier New" panose="02070309020205020404" pitchFamily="49" charset="0"/>
                        </a:rPr>
                        <a:t>SavingsAccountTest</a:t>
                      </a:r>
                      <a:endParaRPr lang="en-IN" sz="1800" dirty="0">
                        <a:solidFill>
                          <a:schemeClr val="tx1"/>
                        </a:solidFill>
                        <a:latin typeface="Courier New" panose="02070309020205020404" pitchFamily="49" charset="0"/>
                        <a:cs typeface="Courier New" panose="02070309020205020404" pitchFamily="49" charset="0"/>
                      </a:endParaRPr>
                    </a:p>
                  </a:txBody>
                  <a:tcPr marT="45760" marB="457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Left Brace 3"/>
          <p:cNvSpPr/>
          <p:nvPr/>
        </p:nvSpPr>
        <p:spPr bwMode="auto">
          <a:xfrm rot="16200000">
            <a:off x="4387056" y="1556544"/>
            <a:ext cx="369888" cy="6400800"/>
          </a:xfrm>
          <a:prstGeom prst="leftBrace">
            <a:avLst/>
          </a:prstGeom>
          <a:noFill/>
          <a:ln w="38100" cap="flat" cmpd="sng" algn="ctr">
            <a:solidFill>
              <a:schemeClr val="accent1">
                <a:lumMod val="75000"/>
              </a:schemeClr>
            </a:solidFill>
            <a:prstDash val="solid"/>
            <a:round/>
            <a:headEnd type="none" w="med" len="med"/>
            <a:tailEnd type="none" w="med" len="med"/>
          </a:ln>
          <a:effectLst/>
        </p:spPr>
        <p:txBody>
          <a:bodyPr/>
          <a:lstStyle/>
          <a:p>
            <a:pPr algn="ctr">
              <a:defRPr/>
            </a:pPr>
            <a:endParaRPr lang="en-IN">
              <a:latin typeface="Arial" charset="0"/>
            </a:endParaRPr>
          </a:p>
        </p:txBody>
      </p:sp>
      <p:sp>
        <p:nvSpPr>
          <p:cNvPr id="49173" name="Rectangle 4"/>
          <p:cNvSpPr>
            <a:spLocks noChangeArrowheads="1"/>
          </p:cNvSpPr>
          <p:nvPr/>
        </p:nvSpPr>
        <p:spPr bwMode="auto">
          <a:xfrm>
            <a:off x="2003425" y="5105400"/>
            <a:ext cx="5113338" cy="838200"/>
          </a:xfrm>
          <a:prstGeom prst="rect">
            <a:avLst/>
          </a:prstGeom>
          <a:solidFill>
            <a:schemeClr val="accent1"/>
          </a:solidFill>
          <a:ln w="9525" algn="ctr">
            <a:solidFill>
              <a:schemeClr val="tx1"/>
            </a:solidFill>
            <a:round/>
            <a:headEnd/>
            <a:tailEnd/>
          </a:ln>
        </p:spPr>
        <p:txBody>
          <a:bodyPr anchor="ctr"/>
          <a:lstStyle/>
          <a:p>
            <a:pPr algn="ctr"/>
            <a:r>
              <a:rPr lang="en-US" altLang="en-US"/>
              <a:t>How do you combine these two test suites?</a:t>
            </a:r>
            <a:endParaRPr lang="en-IN" alt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8" name="Slide Number Placeholder 7"/>
          <p:cNvSpPr>
            <a:spLocks noGrp="1"/>
          </p:cNvSpPr>
          <p:nvPr>
            <p:ph type="sldNum" sz="quarter" idx="11"/>
          </p:nvPr>
        </p:nvSpPr>
        <p:spPr/>
        <p:txBody>
          <a:bodyPr/>
          <a:lstStyle/>
          <a:p>
            <a:pPr>
              <a:defRPr/>
            </a:pPr>
            <a:fld id="{701B9540-01C7-44B7-B711-EC135637F65D}" type="slidenum">
              <a:rPr lang="en-US"/>
              <a:pPr>
                <a:defRPr/>
              </a:pPr>
              <a:t>44</a:t>
            </a:fld>
            <a:endParaRPr lang="en-US"/>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Combining Test Suites (Contd.)</a:t>
            </a:r>
            <a:endParaRPr lang="en-US" sz="2400" b="1" kern="0" dirty="0">
              <a:solidFill>
                <a:srgbClr val="FFFFFF"/>
              </a:solidFill>
              <a:latin typeface="+mj-lt"/>
              <a:ea typeface="+mj-ea"/>
              <a:cs typeface="+mj-cs"/>
            </a:endParaRPr>
          </a:p>
        </p:txBody>
      </p:sp>
      <p:grpSp>
        <p:nvGrpSpPr>
          <p:cNvPr id="16" name="Group 15"/>
          <p:cNvGrpSpPr/>
          <p:nvPr/>
        </p:nvGrpSpPr>
        <p:grpSpPr>
          <a:xfrm>
            <a:off x="1447800" y="1524000"/>
            <a:ext cx="6457949" cy="592327"/>
            <a:chOff x="1402025" y="1528216"/>
            <a:chExt cx="5294174" cy="702766"/>
          </a:xfrm>
          <a:solidFill>
            <a:srgbClr val="FFC9FF"/>
          </a:solidFill>
        </p:grpSpPr>
        <p:sp>
          <p:nvSpPr>
            <p:cNvPr id="17" name="Freeform 16"/>
            <p:cNvSpPr/>
            <p:nvPr/>
          </p:nvSpPr>
          <p:spPr>
            <a:xfrm>
              <a:off x="1402025" y="1528216"/>
              <a:ext cx="1327448"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rgbClr val="F6CFF9"/>
            </a:solidFill>
            <a:ln>
              <a:solidFill>
                <a:srgbClr val="FF93FF"/>
              </a:solidFill>
            </a:ln>
          </p:spPr>
          <p:style>
            <a:lnRef idx="1">
              <a:schemeClr val="accent3"/>
            </a:lnRef>
            <a:fillRef idx="2">
              <a:schemeClr val="accent3"/>
            </a:fillRef>
            <a:effectRef idx="1">
              <a:schemeClr val="accent3"/>
            </a:effectRef>
            <a:fontRef idx="minor">
              <a:schemeClr val="dk1"/>
            </a:fontRef>
          </p:style>
          <p:txBody>
            <a:bodyPr lIns="54873" tIns="54873" rIns="54873" bIns="54873" spcCol="1270" anchor="ctr"/>
            <a:lstStyle/>
            <a:p>
              <a:pPr algn="ctr" defTabSz="400050">
                <a:lnSpc>
                  <a:spcPct val="90000"/>
                </a:lnSpc>
                <a:spcAft>
                  <a:spcPct val="35000"/>
                </a:spcAft>
                <a:defRPr/>
              </a:pPr>
              <a:r>
                <a:rPr lang="en-US" sz="1200" b="1" dirty="0" err="1">
                  <a:solidFill>
                    <a:schemeClr val="tx1"/>
                  </a:solidFill>
                </a:rPr>
                <a:t>DecrementCounter</a:t>
              </a:r>
              <a:r>
                <a:rPr lang="en-US" sz="1200" b="1" dirty="0">
                  <a:solidFill>
                    <a:schemeClr val="tx1"/>
                  </a:solidFill>
                </a:rPr>
                <a:t> </a:t>
              </a:r>
            </a:p>
          </p:txBody>
        </p:sp>
        <p:sp>
          <p:nvSpPr>
            <p:cNvPr id="19" name="Freeform 18"/>
            <p:cNvSpPr/>
            <p:nvPr/>
          </p:nvSpPr>
          <p:spPr>
            <a:xfrm>
              <a:off x="2776324" y="15282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rgbClr val="F6CFF9"/>
            </a:solidFill>
            <a:ln>
              <a:solidFill>
                <a:srgbClr val="FF93FF"/>
              </a:solidFill>
            </a:ln>
          </p:spPr>
          <p:style>
            <a:lnRef idx="1">
              <a:schemeClr val="accent3"/>
            </a:lnRef>
            <a:fillRef idx="2">
              <a:schemeClr val="accent3"/>
            </a:fillRef>
            <a:effectRef idx="1">
              <a:schemeClr val="accent3"/>
            </a:effectRef>
            <a:fontRef idx="minor">
              <a:schemeClr val="dk1"/>
            </a:fontRef>
          </p:style>
          <p:txBody>
            <a:bodyPr lIns="54873" tIns="54873" rIns="54873" bIns="54873" spcCol="1270" anchor="ctr"/>
            <a:lstStyle/>
            <a:p>
              <a:pPr algn="ctr" defTabSz="400050">
                <a:lnSpc>
                  <a:spcPct val="90000"/>
                </a:lnSpc>
                <a:spcAft>
                  <a:spcPct val="35000"/>
                </a:spcAft>
                <a:defRPr/>
              </a:pPr>
              <a:r>
                <a:rPr lang="en-US" sz="1200" b="1" dirty="0" err="1">
                  <a:solidFill>
                    <a:schemeClr val="tx1"/>
                  </a:solidFill>
                </a:rPr>
                <a:t>IncrementCounter</a:t>
              </a:r>
              <a:endParaRPr lang="en-US" sz="1200" b="1" dirty="0">
                <a:solidFill>
                  <a:schemeClr val="tx1"/>
                </a:solidFill>
              </a:endParaRPr>
            </a:p>
          </p:txBody>
        </p:sp>
        <p:sp>
          <p:nvSpPr>
            <p:cNvPr id="21" name="Freeform 20"/>
            <p:cNvSpPr/>
            <p:nvPr/>
          </p:nvSpPr>
          <p:spPr>
            <a:xfrm>
              <a:off x="4291177" y="15282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rgbClr val="F6CFF9"/>
            </a:solidFill>
            <a:ln>
              <a:solidFill>
                <a:srgbClr val="FF93FF"/>
              </a:solidFill>
            </a:ln>
          </p:spPr>
          <p:style>
            <a:lnRef idx="1">
              <a:schemeClr val="accent3"/>
            </a:lnRef>
            <a:fillRef idx="2">
              <a:schemeClr val="accent3"/>
            </a:fillRef>
            <a:effectRef idx="1">
              <a:schemeClr val="accent3"/>
            </a:effectRef>
            <a:fontRef idx="minor">
              <a:schemeClr val="dk1"/>
            </a:fontRef>
          </p:style>
          <p:txBody>
            <a:bodyPr lIns="54873" tIns="54873" rIns="54873" bIns="54873" spcCol="1270" anchor="ctr"/>
            <a:lstStyle/>
            <a:p>
              <a:pPr algn="ctr" defTabSz="400050">
                <a:lnSpc>
                  <a:spcPct val="90000"/>
                </a:lnSpc>
                <a:spcAft>
                  <a:spcPct val="35000"/>
                </a:spcAft>
                <a:defRPr/>
              </a:pPr>
              <a:r>
                <a:rPr lang="en-US" sz="1200" b="1" dirty="0">
                  <a:solidFill>
                    <a:schemeClr val="tx1"/>
                  </a:solidFill>
                </a:rPr>
                <a:t>Account</a:t>
              </a:r>
            </a:p>
          </p:txBody>
        </p:sp>
        <p:sp>
          <p:nvSpPr>
            <p:cNvPr id="23" name="Freeform 22"/>
            <p:cNvSpPr/>
            <p:nvPr/>
          </p:nvSpPr>
          <p:spPr>
            <a:xfrm>
              <a:off x="5524922" y="15282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rgbClr val="F6CFF9"/>
            </a:solidFill>
            <a:ln>
              <a:solidFill>
                <a:srgbClr val="FF93FF"/>
              </a:solidFill>
            </a:ln>
          </p:spPr>
          <p:style>
            <a:lnRef idx="1">
              <a:schemeClr val="accent3"/>
            </a:lnRef>
            <a:fillRef idx="2">
              <a:schemeClr val="accent3"/>
            </a:fillRef>
            <a:effectRef idx="1">
              <a:schemeClr val="accent3"/>
            </a:effectRef>
            <a:fontRef idx="minor">
              <a:schemeClr val="dk1"/>
            </a:fontRef>
          </p:style>
          <p:txBody>
            <a:bodyPr lIns="54873" tIns="54873" rIns="54873" bIns="54873" spcCol="1270" anchor="ctr"/>
            <a:lstStyle/>
            <a:p>
              <a:pPr algn="ctr" defTabSz="400050">
                <a:lnSpc>
                  <a:spcPct val="90000"/>
                </a:lnSpc>
                <a:spcAft>
                  <a:spcPct val="35000"/>
                </a:spcAft>
                <a:defRPr/>
              </a:pPr>
              <a:r>
                <a:rPr lang="en-US" sz="1200" b="1" dirty="0" err="1">
                  <a:solidFill>
                    <a:schemeClr val="tx1"/>
                  </a:solidFill>
                </a:rPr>
                <a:t>SavingsAccount</a:t>
              </a:r>
              <a:endParaRPr lang="en-US" sz="1200" b="1" dirty="0">
                <a:solidFill>
                  <a:schemeClr val="tx1"/>
                </a:solidFill>
              </a:endParaRPr>
            </a:p>
          </p:txBody>
        </p:sp>
      </p:grpSp>
      <p:grpSp>
        <p:nvGrpSpPr>
          <p:cNvPr id="5" name="Group 4"/>
          <p:cNvGrpSpPr/>
          <p:nvPr/>
        </p:nvGrpSpPr>
        <p:grpSpPr>
          <a:xfrm>
            <a:off x="1447801" y="2438400"/>
            <a:ext cx="6472603" cy="619137"/>
            <a:chOff x="1469214" y="2442616"/>
            <a:chExt cx="5252315" cy="702766"/>
          </a:xfrm>
          <a:solidFill>
            <a:schemeClr val="accent4">
              <a:lumMod val="20000"/>
              <a:lumOff val="80000"/>
            </a:schemeClr>
          </a:solidFill>
        </p:grpSpPr>
        <p:sp>
          <p:nvSpPr>
            <p:cNvPr id="6" name="Freeform 5"/>
            <p:cNvSpPr/>
            <p:nvPr/>
          </p:nvSpPr>
          <p:spPr>
            <a:xfrm>
              <a:off x="1469214" y="2442616"/>
              <a:ext cx="1302076"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7253" tIns="47253" rIns="47253" bIns="47253" spcCol="1270" anchor="ctr"/>
            <a:lstStyle/>
            <a:p>
              <a:pPr algn="ctr" defTabSz="311150">
                <a:lnSpc>
                  <a:spcPct val="90000"/>
                </a:lnSpc>
                <a:spcAft>
                  <a:spcPct val="35000"/>
                </a:spcAft>
                <a:defRPr/>
              </a:pPr>
              <a:r>
                <a:rPr lang="en-IN" altLang="en-US" sz="1200" b="1" dirty="0" err="1">
                  <a:solidFill>
                    <a:schemeClr val="tx1"/>
                  </a:solidFill>
                </a:rPr>
                <a:t>DecrementCounter</a:t>
              </a:r>
              <a:endParaRPr lang="en-IN" altLang="en-US" sz="1200" b="1" dirty="0">
                <a:solidFill>
                  <a:schemeClr val="tx1"/>
                </a:solidFill>
              </a:endParaRPr>
            </a:p>
            <a:p>
              <a:pPr algn="ctr" defTabSz="311150">
                <a:lnSpc>
                  <a:spcPct val="90000"/>
                </a:lnSpc>
                <a:spcAft>
                  <a:spcPct val="35000"/>
                </a:spcAft>
                <a:defRPr/>
              </a:pPr>
              <a:r>
                <a:rPr lang="en-IN" altLang="en-US" sz="1200" b="1" dirty="0">
                  <a:solidFill>
                    <a:schemeClr val="tx1"/>
                  </a:solidFill>
                </a:rPr>
                <a:t>Test</a:t>
              </a:r>
              <a:r>
                <a:rPr lang="en-IN" altLang="en-US" sz="1200" dirty="0">
                  <a:solidFill>
                    <a:schemeClr val="tx1"/>
                  </a:solidFill>
                  <a:latin typeface="Courier New" pitchFamily="49" charset="0"/>
                  <a:cs typeface="Courier New" pitchFamily="49" charset="0"/>
                </a:rPr>
                <a:t> </a:t>
              </a:r>
              <a:endParaRPr lang="en-US" sz="1200" dirty="0">
                <a:solidFill>
                  <a:schemeClr val="tx1"/>
                </a:solidFill>
              </a:endParaRPr>
            </a:p>
          </p:txBody>
        </p:sp>
        <p:sp>
          <p:nvSpPr>
            <p:cNvPr id="8" name="Freeform 7"/>
            <p:cNvSpPr/>
            <p:nvPr/>
          </p:nvSpPr>
          <p:spPr>
            <a:xfrm>
              <a:off x="2829560" y="24426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7253" tIns="47253" rIns="47253" bIns="47253" spcCol="1270" anchor="ctr"/>
            <a:lstStyle/>
            <a:p>
              <a:pPr algn="ctr" defTabSz="311150">
                <a:lnSpc>
                  <a:spcPct val="90000"/>
                </a:lnSpc>
                <a:spcAft>
                  <a:spcPct val="35000"/>
                </a:spcAft>
                <a:defRPr/>
              </a:pPr>
              <a:r>
                <a:rPr lang="en-IN" altLang="en-US" sz="1200" b="1" dirty="0" err="1">
                  <a:solidFill>
                    <a:schemeClr val="tx1"/>
                  </a:solidFill>
                </a:rPr>
                <a:t>IncrementCounter</a:t>
              </a:r>
              <a:r>
                <a:rPr lang="en-IN" altLang="en-US" sz="1200" dirty="0">
                  <a:solidFill>
                    <a:schemeClr val="tx1"/>
                  </a:solidFill>
                </a:rPr>
                <a:t> </a:t>
              </a:r>
              <a:r>
                <a:rPr lang="en-IN" altLang="en-US" sz="1200" b="1" dirty="0">
                  <a:solidFill>
                    <a:schemeClr val="tx1"/>
                  </a:solidFill>
                </a:rPr>
                <a:t>Test</a:t>
              </a:r>
              <a:endParaRPr lang="en-US" sz="1200" b="1" dirty="0">
                <a:solidFill>
                  <a:schemeClr val="tx1"/>
                </a:solidFill>
              </a:endParaRPr>
            </a:p>
          </p:txBody>
        </p:sp>
        <p:sp>
          <p:nvSpPr>
            <p:cNvPr id="10" name="Freeform 9"/>
            <p:cNvSpPr/>
            <p:nvPr/>
          </p:nvSpPr>
          <p:spPr>
            <a:xfrm>
              <a:off x="4313574" y="24426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63" tIns="51063" rIns="51063" bIns="51063" spcCol="1270" anchor="ctr"/>
            <a:lstStyle/>
            <a:p>
              <a:pPr algn="ctr" defTabSz="355600">
                <a:lnSpc>
                  <a:spcPct val="90000"/>
                </a:lnSpc>
                <a:spcAft>
                  <a:spcPct val="35000"/>
                </a:spcAft>
                <a:defRPr/>
              </a:pPr>
              <a:r>
                <a:rPr lang="en-US" sz="1200" b="1" dirty="0" err="1">
                  <a:solidFill>
                    <a:schemeClr val="tx1"/>
                  </a:solidFill>
                </a:rPr>
                <a:t>AccountTest</a:t>
              </a:r>
              <a:r>
                <a:rPr lang="en-US" sz="1400" dirty="0">
                  <a:solidFill>
                    <a:schemeClr val="tx1"/>
                  </a:solidFill>
                </a:rPr>
                <a:t> </a:t>
              </a:r>
              <a:endParaRPr lang="en-US" sz="1200" dirty="0">
                <a:solidFill>
                  <a:schemeClr val="tx1"/>
                </a:solidFill>
              </a:endParaRPr>
            </a:p>
          </p:txBody>
        </p:sp>
        <p:sp>
          <p:nvSpPr>
            <p:cNvPr id="15" name="Freeform 14"/>
            <p:cNvSpPr/>
            <p:nvPr/>
          </p:nvSpPr>
          <p:spPr>
            <a:xfrm>
              <a:off x="5550252" y="2442616"/>
              <a:ext cx="1171277" cy="702766"/>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063" tIns="51063" rIns="51063" bIns="51063" spcCol="1270" anchor="ctr"/>
            <a:lstStyle/>
            <a:p>
              <a:pPr algn="ctr" defTabSz="355600">
                <a:lnSpc>
                  <a:spcPct val="90000"/>
                </a:lnSpc>
                <a:spcAft>
                  <a:spcPct val="35000"/>
                </a:spcAft>
                <a:defRPr/>
              </a:pPr>
              <a:r>
                <a:rPr lang="en-US" sz="1200" b="1" dirty="0" err="1">
                  <a:solidFill>
                    <a:schemeClr val="tx1"/>
                  </a:solidFill>
                </a:rPr>
                <a:t>SavingsAccount</a:t>
              </a:r>
              <a:endParaRPr lang="en-US" sz="1200" b="1" dirty="0">
                <a:solidFill>
                  <a:schemeClr val="tx1"/>
                </a:solidFill>
              </a:endParaRPr>
            </a:p>
            <a:p>
              <a:pPr algn="ctr" defTabSz="355600">
                <a:lnSpc>
                  <a:spcPct val="90000"/>
                </a:lnSpc>
                <a:spcAft>
                  <a:spcPct val="35000"/>
                </a:spcAft>
                <a:defRPr/>
              </a:pPr>
              <a:r>
                <a:rPr lang="en-US" sz="1200" b="1" dirty="0">
                  <a:solidFill>
                    <a:schemeClr val="tx1"/>
                  </a:solidFill>
                </a:rPr>
                <a:t>Test</a:t>
              </a:r>
            </a:p>
          </p:txBody>
        </p:sp>
      </p:grpSp>
      <p:sp>
        <p:nvSpPr>
          <p:cNvPr id="4" name="Rounded Rectangle 3"/>
          <p:cNvSpPr/>
          <p:nvPr/>
        </p:nvSpPr>
        <p:spPr bwMode="auto">
          <a:xfrm>
            <a:off x="1817688" y="3532188"/>
            <a:ext cx="2579687" cy="506412"/>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anchor="ctr"/>
          <a:lstStyle/>
          <a:p>
            <a:pPr algn="ctr">
              <a:defRPr/>
            </a:pPr>
            <a:r>
              <a:rPr lang="en-US" dirty="0" err="1"/>
              <a:t>OverAllCounterTester</a:t>
            </a:r>
            <a:endParaRPr lang="en-US" dirty="0">
              <a:latin typeface="Arial" charset="0"/>
            </a:endParaRPr>
          </a:p>
        </p:txBody>
      </p:sp>
      <p:sp>
        <p:nvSpPr>
          <p:cNvPr id="12" name="Rounded Rectangle 11"/>
          <p:cNvSpPr/>
          <p:nvPr/>
        </p:nvSpPr>
        <p:spPr bwMode="auto">
          <a:xfrm>
            <a:off x="5459413" y="3532188"/>
            <a:ext cx="2492375" cy="506412"/>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anchor="ctr"/>
          <a:lstStyle/>
          <a:p>
            <a:pPr algn="ctr">
              <a:defRPr/>
            </a:pPr>
            <a:r>
              <a:rPr lang="en-IN" altLang="en-US" dirty="0" err="1"/>
              <a:t>OverallBankingTester</a:t>
            </a:r>
            <a:endParaRPr lang="en-US" dirty="0">
              <a:latin typeface="Arial" charset="0"/>
            </a:endParaRPr>
          </a:p>
        </p:txBody>
      </p:sp>
      <p:sp>
        <p:nvSpPr>
          <p:cNvPr id="13" name="Rounded Rectangle 12"/>
          <p:cNvSpPr/>
          <p:nvPr/>
        </p:nvSpPr>
        <p:spPr bwMode="auto">
          <a:xfrm>
            <a:off x="3535363" y="4527550"/>
            <a:ext cx="2987675" cy="685800"/>
          </a:xfrm>
          <a:prstGeom prst="roundRect">
            <a:avLst/>
          </a:prstGeom>
          <a:solidFill>
            <a:schemeClr val="accent5">
              <a:lumMod val="60000"/>
              <a:lumOff val="40000"/>
            </a:schemeClr>
          </a:solidFill>
          <a:ln w="9525" cap="flat" cmpd="sng" algn="ctr">
            <a:noFill/>
            <a:prstDash val="solid"/>
            <a:round/>
            <a:headEnd type="none" w="med" len="med"/>
            <a:tailEnd type="none" w="med" len="med"/>
          </a:ln>
          <a:effectLst/>
        </p:spPr>
        <p:txBody>
          <a:bodyPr anchor="ctr"/>
          <a:lstStyle/>
          <a:p>
            <a:pPr algn="ctr">
              <a:defRPr/>
            </a:pPr>
            <a:r>
              <a:rPr lang="en-IN" altLang="en-US" b="1" dirty="0" err="1"/>
              <a:t>OverallCombiningSuites</a:t>
            </a:r>
            <a:endParaRPr lang="en-US" b="1" dirty="0">
              <a:latin typeface="Arial" charset="0"/>
            </a:endParaRPr>
          </a:p>
        </p:txBody>
      </p:sp>
      <p:sp>
        <p:nvSpPr>
          <p:cNvPr id="29" name="Freeform 28"/>
          <p:cNvSpPr/>
          <p:nvPr/>
        </p:nvSpPr>
        <p:spPr>
          <a:xfrm>
            <a:off x="358775" y="1524000"/>
            <a:ext cx="914400" cy="457200"/>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73" tIns="54873" rIns="54873" bIns="54873" spcCol="1270" anchor="ctr"/>
          <a:lstStyle/>
          <a:p>
            <a:pPr algn="ctr" defTabSz="400050">
              <a:lnSpc>
                <a:spcPct val="90000"/>
              </a:lnSpc>
              <a:spcAft>
                <a:spcPct val="35000"/>
              </a:spcAft>
              <a:defRPr/>
            </a:pPr>
            <a:r>
              <a:rPr lang="en-US" sz="1100" b="1" dirty="0">
                <a:solidFill>
                  <a:schemeClr val="tx1"/>
                </a:solidFill>
              </a:rPr>
              <a:t>Classes</a:t>
            </a:r>
          </a:p>
        </p:txBody>
      </p:sp>
      <p:sp>
        <p:nvSpPr>
          <p:cNvPr id="30" name="Freeform 29"/>
          <p:cNvSpPr/>
          <p:nvPr/>
        </p:nvSpPr>
        <p:spPr>
          <a:xfrm>
            <a:off x="358775" y="2514600"/>
            <a:ext cx="914400" cy="457200"/>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73" tIns="54873" rIns="54873" bIns="54873" spcCol="1270" anchor="ctr"/>
          <a:lstStyle/>
          <a:p>
            <a:pPr algn="ctr" defTabSz="400050">
              <a:lnSpc>
                <a:spcPct val="90000"/>
              </a:lnSpc>
              <a:spcAft>
                <a:spcPct val="35000"/>
              </a:spcAft>
              <a:defRPr/>
            </a:pPr>
            <a:r>
              <a:rPr lang="en-US" sz="1100" b="1" dirty="0">
                <a:solidFill>
                  <a:schemeClr val="tx1"/>
                </a:solidFill>
              </a:rPr>
              <a:t>Test Classes</a:t>
            </a:r>
          </a:p>
        </p:txBody>
      </p:sp>
      <p:sp>
        <p:nvSpPr>
          <p:cNvPr id="31" name="Freeform 30"/>
          <p:cNvSpPr/>
          <p:nvPr/>
        </p:nvSpPr>
        <p:spPr>
          <a:xfrm>
            <a:off x="358775" y="3505200"/>
            <a:ext cx="914400" cy="457200"/>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73" tIns="54873" rIns="54873" bIns="54873" spcCol="1270" anchor="ctr"/>
          <a:lstStyle/>
          <a:p>
            <a:pPr algn="ctr" defTabSz="400050">
              <a:lnSpc>
                <a:spcPct val="90000"/>
              </a:lnSpc>
              <a:spcAft>
                <a:spcPct val="35000"/>
              </a:spcAft>
              <a:defRPr/>
            </a:pPr>
            <a:r>
              <a:rPr lang="en-US" sz="1100" b="1" dirty="0">
                <a:solidFill>
                  <a:schemeClr val="tx1"/>
                </a:solidFill>
              </a:rPr>
              <a:t>Suites</a:t>
            </a:r>
          </a:p>
        </p:txBody>
      </p:sp>
      <p:sp>
        <p:nvSpPr>
          <p:cNvPr id="32" name="Freeform 31"/>
          <p:cNvSpPr/>
          <p:nvPr/>
        </p:nvSpPr>
        <p:spPr>
          <a:xfrm>
            <a:off x="381000" y="4648200"/>
            <a:ext cx="914400" cy="457200"/>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4873" tIns="54873" rIns="54873" bIns="54873" spcCol="1270" anchor="ctr"/>
          <a:lstStyle/>
          <a:p>
            <a:pPr algn="ctr" defTabSz="400050">
              <a:lnSpc>
                <a:spcPct val="90000"/>
              </a:lnSpc>
              <a:spcAft>
                <a:spcPct val="35000"/>
              </a:spcAft>
              <a:defRPr/>
            </a:pPr>
            <a:r>
              <a:rPr lang="en-US" sz="1100" b="1" dirty="0">
                <a:solidFill>
                  <a:schemeClr val="tx1"/>
                </a:solidFill>
              </a:rPr>
              <a:t>Master Suite</a:t>
            </a:r>
          </a:p>
        </p:txBody>
      </p:sp>
      <p:sp>
        <p:nvSpPr>
          <p:cNvPr id="33" name="Freeform 32"/>
          <p:cNvSpPr/>
          <p:nvPr/>
        </p:nvSpPr>
        <p:spPr>
          <a:xfrm rot="5400000">
            <a:off x="1987839" y="2130010"/>
            <a:ext cx="370771" cy="377951"/>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5">
              <a:lumMod val="20000"/>
              <a:lumOff val="80000"/>
            </a:schemeClr>
          </a:solidFill>
          <a:ln>
            <a:solidFill>
              <a:schemeClr val="accent4">
                <a:lumMod val="60000"/>
                <a:lumOff val="40000"/>
              </a:schemeClr>
            </a:solidFill>
          </a:ln>
          <a:scene3d>
            <a:camera prst="orthographicFront">
              <a:rot lat="0" lon="0" rev="0"/>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58095" rIns="74493" bIns="58095" spcCol="1270" anchor="ctr"/>
          <a:lstStyle/>
          <a:p>
            <a:pPr algn="ctr" defTabSz="311150">
              <a:lnSpc>
                <a:spcPct val="90000"/>
              </a:lnSpc>
              <a:spcAft>
                <a:spcPct val="35000"/>
              </a:spcAft>
              <a:defRPr/>
            </a:pPr>
            <a:endParaRPr lang="en-US" sz="700">
              <a:solidFill>
                <a:schemeClr val="tx1"/>
              </a:solidFill>
            </a:endParaRPr>
          </a:p>
        </p:txBody>
      </p:sp>
      <p:sp>
        <p:nvSpPr>
          <p:cNvPr id="34" name="Freeform 33"/>
          <p:cNvSpPr/>
          <p:nvPr/>
        </p:nvSpPr>
        <p:spPr>
          <a:xfrm rot="5400000">
            <a:off x="3588038" y="2140239"/>
            <a:ext cx="370771" cy="377951"/>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5">
              <a:lumMod val="20000"/>
              <a:lumOff val="80000"/>
            </a:schemeClr>
          </a:solidFill>
          <a:ln>
            <a:solidFill>
              <a:schemeClr val="accent4">
                <a:lumMod val="60000"/>
                <a:lumOff val="40000"/>
              </a:schemeClr>
            </a:solidFill>
          </a:ln>
          <a:scene3d>
            <a:camera prst="orthographicFront">
              <a:rot lat="0" lon="0" rev="0"/>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58095" rIns="74493" bIns="58095" spcCol="1270" anchor="ctr"/>
          <a:lstStyle/>
          <a:p>
            <a:pPr algn="ctr" defTabSz="311150">
              <a:lnSpc>
                <a:spcPct val="90000"/>
              </a:lnSpc>
              <a:spcAft>
                <a:spcPct val="35000"/>
              </a:spcAft>
              <a:defRPr/>
            </a:pPr>
            <a:endParaRPr lang="en-US" sz="700">
              <a:solidFill>
                <a:schemeClr val="tx1"/>
              </a:solidFill>
            </a:endParaRPr>
          </a:p>
        </p:txBody>
      </p:sp>
      <p:sp>
        <p:nvSpPr>
          <p:cNvPr id="35" name="Freeform 34"/>
          <p:cNvSpPr/>
          <p:nvPr/>
        </p:nvSpPr>
        <p:spPr>
          <a:xfrm rot="5400000">
            <a:off x="5413790" y="2130010"/>
            <a:ext cx="370771" cy="377951"/>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5">
              <a:lumMod val="20000"/>
              <a:lumOff val="80000"/>
            </a:schemeClr>
          </a:solidFill>
          <a:ln>
            <a:solidFill>
              <a:schemeClr val="accent4">
                <a:lumMod val="60000"/>
                <a:lumOff val="40000"/>
              </a:schemeClr>
            </a:solidFill>
          </a:ln>
          <a:scene3d>
            <a:camera prst="orthographicFront">
              <a:rot lat="0" lon="0" rev="0"/>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58095" rIns="74493" bIns="58095" spcCol="1270" anchor="ctr"/>
          <a:lstStyle/>
          <a:p>
            <a:pPr algn="ctr" defTabSz="311150">
              <a:lnSpc>
                <a:spcPct val="90000"/>
              </a:lnSpc>
              <a:spcAft>
                <a:spcPct val="35000"/>
              </a:spcAft>
              <a:defRPr/>
            </a:pPr>
            <a:endParaRPr lang="en-US" sz="700">
              <a:solidFill>
                <a:schemeClr val="tx1"/>
              </a:solidFill>
            </a:endParaRPr>
          </a:p>
        </p:txBody>
      </p:sp>
      <p:sp>
        <p:nvSpPr>
          <p:cNvPr id="36" name="Freeform 35"/>
          <p:cNvSpPr/>
          <p:nvPr/>
        </p:nvSpPr>
        <p:spPr>
          <a:xfrm rot="5400000">
            <a:off x="7013990" y="2130010"/>
            <a:ext cx="370771" cy="377951"/>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5">
              <a:lumMod val="20000"/>
              <a:lumOff val="80000"/>
            </a:schemeClr>
          </a:solidFill>
          <a:ln>
            <a:solidFill>
              <a:schemeClr val="accent4">
                <a:lumMod val="60000"/>
                <a:lumOff val="40000"/>
              </a:schemeClr>
            </a:solidFill>
          </a:ln>
          <a:scene3d>
            <a:camera prst="orthographicFront">
              <a:rot lat="0" lon="0" rev="0"/>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58095" rIns="74493" bIns="58095" spcCol="1270" anchor="ctr"/>
          <a:lstStyle/>
          <a:p>
            <a:pPr algn="ctr" defTabSz="311150">
              <a:lnSpc>
                <a:spcPct val="90000"/>
              </a:lnSpc>
              <a:spcAft>
                <a:spcPct val="35000"/>
              </a:spcAft>
              <a:defRPr/>
            </a:pPr>
            <a:endParaRPr lang="en-US" sz="700">
              <a:solidFill>
                <a:schemeClr val="tx1"/>
              </a:solidFill>
            </a:endParaRPr>
          </a:p>
        </p:txBody>
      </p:sp>
      <p:sp>
        <p:nvSpPr>
          <p:cNvPr id="37" name="Left Brace 36"/>
          <p:cNvSpPr/>
          <p:nvPr/>
        </p:nvSpPr>
        <p:spPr bwMode="auto">
          <a:xfrm rot="16200000">
            <a:off x="4683919" y="2326481"/>
            <a:ext cx="369888" cy="3946525"/>
          </a:xfrm>
          <a:prstGeom prst="leftBrace">
            <a:avLst/>
          </a:prstGeom>
          <a:noFill/>
          <a:ln w="38100" cap="flat" cmpd="sng" algn="ctr">
            <a:solidFill>
              <a:schemeClr val="accent1">
                <a:lumMod val="75000"/>
              </a:schemeClr>
            </a:solidFill>
            <a:prstDash val="solid"/>
            <a:round/>
            <a:headEnd type="none" w="med" len="med"/>
            <a:tailEnd type="none" w="med" len="med"/>
          </a:ln>
          <a:effectLst/>
        </p:spPr>
        <p:txBody>
          <a:bodyPr/>
          <a:lstStyle/>
          <a:p>
            <a:pPr algn="ctr">
              <a:defRPr/>
            </a:pPr>
            <a:endParaRPr lang="en-IN">
              <a:latin typeface="Arial" charset="0"/>
            </a:endParaRPr>
          </a:p>
        </p:txBody>
      </p:sp>
      <p:sp>
        <p:nvSpPr>
          <p:cNvPr id="38" name="Left Brace 37"/>
          <p:cNvSpPr/>
          <p:nvPr/>
        </p:nvSpPr>
        <p:spPr bwMode="auto">
          <a:xfrm rot="16200000">
            <a:off x="6276181" y="2602707"/>
            <a:ext cx="369887" cy="1435100"/>
          </a:xfrm>
          <a:prstGeom prst="leftBrace">
            <a:avLst/>
          </a:prstGeom>
          <a:noFill/>
          <a:ln w="38100" cap="flat" cmpd="sng" algn="ctr">
            <a:solidFill>
              <a:schemeClr val="accent1">
                <a:lumMod val="75000"/>
              </a:schemeClr>
            </a:solidFill>
            <a:prstDash val="solid"/>
            <a:round/>
            <a:headEnd type="none" w="med" len="med"/>
            <a:tailEnd type="none" w="med" len="med"/>
          </a:ln>
          <a:effectLst/>
        </p:spPr>
        <p:txBody>
          <a:bodyPr/>
          <a:lstStyle/>
          <a:p>
            <a:pPr algn="ctr">
              <a:defRPr/>
            </a:pPr>
            <a:endParaRPr lang="en-IN">
              <a:latin typeface="Arial" charset="0"/>
            </a:endParaRPr>
          </a:p>
        </p:txBody>
      </p:sp>
      <p:sp>
        <p:nvSpPr>
          <p:cNvPr id="39" name="Left Brace 38"/>
          <p:cNvSpPr/>
          <p:nvPr/>
        </p:nvSpPr>
        <p:spPr bwMode="auto">
          <a:xfrm rot="16200000">
            <a:off x="2790825" y="2579688"/>
            <a:ext cx="368300" cy="1435100"/>
          </a:xfrm>
          <a:prstGeom prst="leftBrace">
            <a:avLst/>
          </a:prstGeom>
          <a:noFill/>
          <a:ln w="38100" cap="flat" cmpd="sng" algn="ctr">
            <a:solidFill>
              <a:schemeClr val="accent1">
                <a:lumMod val="75000"/>
              </a:schemeClr>
            </a:solidFill>
            <a:prstDash val="solid"/>
            <a:round/>
            <a:headEnd type="none" w="med" len="med"/>
            <a:tailEnd type="none" w="med" len="med"/>
          </a:ln>
          <a:effectLst/>
        </p:spPr>
        <p:txBody>
          <a:bodyPr/>
          <a:lstStyle/>
          <a:p>
            <a:pPr algn="ctr">
              <a:defRPr/>
            </a:pPr>
            <a:endParaRPr lang="en-IN">
              <a:latin typeface="Arial" charset="0"/>
            </a:endParaRPr>
          </a:p>
        </p:txBody>
      </p:sp>
      <p:sp>
        <p:nvSpPr>
          <p:cNvPr id="9" name="Footer Placeholder 8"/>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14" name="Slide Number Placeholder 13"/>
          <p:cNvSpPr>
            <a:spLocks noGrp="1"/>
          </p:cNvSpPr>
          <p:nvPr>
            <p:ph type="sldNum" sz="quarter" idx="11"/>
          </p:nvPr>
        </p:nvSpPr>
        <p:spPr/>
        <p:txBody>
          <a:bodyPr/>
          <a:lstStyle/>
          <a:p>
            <a:pPr>
              <a:defRPr/>
            </a:pPr>
            <a:fld id="{5F0244FE-9CF3-42B6-8FBC-9FD066B88385}" type="slidenum">
              <a:rPr lang="en-US"/>
              <a:pPr>
                <a:defRPr/>
              </a:pPr>
              <a:t>45</a:t>
            </a:fld>
            <a:endParaRPr lang="en-US"/>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304800" y="1379538"/>
            <a:ext cx="76962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800100" indent="-34290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JUnit organizes test suites or you may do it manually. </a:t>
            </a:r>
          </a:p>
          <a:p>
            <a:pPr eaLnBrk="1" hangingPunct="1">
              <a:spcBef>
                <a:spcPct val="50000"/>
              </a:spcBef>
              <a:buFont typeface="Wingdings" pitchFamily="2" charset="2"/>
              <a:buChar char="§"/>
            </a:pPr>
            <a:r>
              <a:rPr lang="en-IN" altLang="en-US"/>
              <a:t>Whenever a test case is created, JUnit automatically adds it to a suite.</a:t>
            </a:r>
          </a:p>
          <a:p>
            <a:pPr eaLnBrk="1" hangingPunct="1">
              <a:spcBef>
                <a:spcPct val="50000"/>
              </a:spcBef>
              <a:buFont typeface="Wingdings" pitchFamily="2" charset="2"/>
              <a:buChar char="§"/>
            </a:pPr>
            <a:r>
              <a:rPr lang="en-US" altLang="en-US"/>
              <a:t>To </a:t>
            </a:r>
            <a:r>
              <a:rPr lang="en-IN" altLang="en-US"/>
              <a:t>manually organize tests into suites:</a:t>
            </a:r>
          </a:p>
          <a:p>
            <a:pPr lvl="1" eaLnBrk="1" hangingPunct="1">
              <a:spcBef>
                <a:spcPct val="50000"/>
              </a:spcBef>
              <a:buFont typeface="Trebuchet MS" pitchFamily="34" charset="0"/>
              <a:buAutoNum type="arabicPeriod"/>
            </a:pPr>
            <a:r>
              <a:rPr lang="en-IN" altLang="en-US" sz="1600"/>
              <a:t>Construct an instance of </a:t>
            </a:r>
            <a:r>
              <a:rPr lang="en-IN" altLang="en-US" sz="1600">
                <a:latin typeface="Courier New" pitchFamily="49" charset="0"/>
                <a:cs typeface="Courier New" pitchFamily="49" charset="0"/>
              </a:rPr>
              <a:t>junit.framework.TestSuite</a:t>
            </a:r>
            <a:r>
              <a:rPr lang="en-IN" altLang="en-US" sz="1600"/>
              <a:t>.</a:t>
            </a:r>
          </a:p>
          <a:p>
            <a:pPr lvl="1" eaLnBrk="1" hangingPunct="1">
              <a:spcBef>
                <a:spcPct val="50000"/>
              </a:spcBef>
              <a:buFont typeface="Trebuchet MS" pitchFamily="34" charset="0"/>
              <a:buAutoNum type="arabicPeriod"/>
            </a:pPr>
            <a:r>
              <a:rPr lang="en-IN" altLang="en-US" sz="1600"/>
              <a:t>Pass an object of the test class to the test suite constructor.</a:t>
            </a:r>
          </a:p>
          <a:p>
            <a:pPr eaLnBrk="1" hangingPunct="1">
              <a:spcBef>
                <a:spcPct val="50000"/>
              </a:spcBef>
              <a:buFont typeface="Wingdings" pitchFamily="2" charset="2"/>
              <a:buChar char="§"/>
            </a:pPr>
            <a:r>
              <a:rPr lang="en-US" altLang="en-US"/>
              <a:t>The syntax for the </a:t>
            </a:r>
            <a:r>
              <a:rPr lang="en-US" altLang="en-US">
                <a:latin typeface="Courier New" pitchFamily="49" charset="0"/>
                <a:cs typeface="Courier New" pitchFamily="49" charset="0"/>
              </a:rPr>
              <a:t>suite() </a:t>
            </a:r>
            <a:r>
              <a:rPr lang="en-US" altLang="en-US"/>
              <a:t>method in the example class </a:t>
            </a:r>
            <a:r>
              <a:rPr lang="en-US" altLang="en-US">
                <a:latin typeface="Courier New" pitchFamily="49" charset="0"/>
                <a:cs typeface="Courier New" pitchFamily="49" charset="0"/>
              </a:rPr>
              <a:t>Games</a:t>
            </a:r>
            <a:r>
              <a:rPr lang="en-US" altLang="en-US"/>
              <a:t> is: </a:t>
            </a: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Organizing Test Suites</a:t>
            </a:r>
            <a:endParaRPr lang="en-US" sz="2400" b="1" kern="0" dirty="0">
              <a:solidFill>
                <a:srgbClr val="FFFFFF"/>
              </a:solidFill>
              <a:latin typeface="+mj-lt"/>
              <a:ea typeface="+mj-ea"/>
              <a:cs typeface="+mj-cs"/>
            </a:endParaRPr>
          </a:p>
        </p:txBody>
      </p:sp>
      <p:sp>
        <p:nvSpPr>
          <p:cNvPr id="9" name="Text Box 85"/>
          <p:cNvSpPr txBox="1">
            <a:spLocks noChangeArrowheads="1"/>
          </p:cNvSpPr>
          <p:nvPr/>
        </p:nvSpPr>
        <p:spPr bwMode="auto">
          <a:xfrm>
            <a:off x="1371600" y="3886200"/>
            <a:ext cx="6477000" cy="2020888"/>
          </a:xfrm>
          <a:prstGeom prst="rect">
            <a:avLst/>
          </a:prstGeom>
          <a:solidFill>
            <a:schemeClr val="accent5">
              <a:lumMod val="20000"/>
              <a:lumOff val="80000"/>
              <a:alpha val="49001"/>
            </a:schemeClr>
          </a:solidFill>
          <a:ln w="9525">
            <a:solidFill>
              <a:srgbClr val="000000"/>
            </a:solidFill>
            <a:miter lim="800000"/>
            <a:headEnd/>
            <a:tailEnd/>
          </a:ln>
        </p:spPr>
        <p:txBody>
          <a:bodyPr upright="1">
            <a:spAutoFit/>
          </a:bodyPr>
          <a:lstStyle/>
          <a:p>
            <a:pPr algn="just">
              <a:lnSpc>
                <a:spcPct val="115000"/>
              </a:lnSpc>
              <a:spcAft>
                <a:spcPts val="1000"/>
              </a:spcAft>
              <a:defRPr/>
            </a:pPr>
            <a:r>
              <a:rPr lang="en-US" sz="1600" dirty="0">
                <a:latin typeface="Courier New"/>
                <a:ea typeface="Times New Roman"/>
                <a:cs typeface="Calibri"/>
              </a:rPr>
              <a:t>public class Games extends </a:t>
            </a:r>
            <a:r>
              <a:rPr lang="en-US" sz="1600" dirty="0" err="1">
                <a:latin typeface="Courier New"/>
                <a:ea typeface="Times New Roman"/>
                <a:cs typeface="Calibri"/>
              </a:rPr>
              <a:t>TestCase</a:t>
            </a:r>
            <a:r>
              <a:rPr lang="en-US" sz="1600" dirty="0">
                <a:latin typeface="Courier New"/>
                <a:ea typeface="Times New Roman"/>
                <a:cs typeface="Calibri"/>
              </a:rPr>
              <a:t>{</a:t>
            </a:r>
            <a:endParaRPr lang="en-IN" sz="2000" dirty="0">
              <a:latin typeface="Calibri"/>
              <a:ea typeface="Calibri"/>
              <a:cs typeface="Calibri"/>
            </a:endParaRPr>
          </a:p>
          <a:p>
            <a:pPr algn="just">
              <a:lnSpc>
                <a:spcPct val="115000"/>
              </a:lnSpc>
              <a:spcAft>
                <a:spcPts val="1000"/>
              </a:spcAft>
              <a:defRPr/>
            </a:pPr>
            <a:r>
              <a:rPr lang="en-US" sz="1600" dirty="0">
                <a:latin typeface="Courier New"/>
                <a:ea typeface="Times New Roman"/>
                <a:cs typeface="Calibri"/>
              </a:rPr>
              <a:t>	public static </a:t>
            </a:r>
            <a:r>
              <a:rPr lang="en-US" sz="1600" dirty="0" err="1">
                <a:latin typeface="Courier New"/>
                <a:ea typeface="Times New Roman"/>
                <a:cs typeface="Calibri"/>
              </a:rPr>
              <a:t>TestGame</a:t>
            </a:r>
            <a:r>
              <a:rPr lang="en-US" sz="1600" dirty="0">
                <a:latin typeface="Courier New"/>
                <a:ea typeface="Times New Roman"/>
                <a:cs typeface="Calibri"/>
              </a:rPr>
              <a:t> suite(){</a:t>
            </a:r>
            <a:endParaRPr lang="en-IN" sz="2000" dirty="0">
              <a:latin typeface="Calibri"/>
              <a:ea typeface="Calibri"/>
              <a:cs typeface="Calibri"/>
            </a:endParaRPr>
          </a:p>
          <a:p>
            <a:pPr algn="just">
              <a:lnSpc>
                <a:spcPct val="115000"/>
              </a:lnSpc>
              <a:spcAft>
                <a:spcPts val="1000"/>
              </a:spcAft>
              <a:defRPr/>
            </a:pPr>
            <a:r>
              <a:rPr lang="en-US" sz="1600" dirty="0">
                <a:latin typeface="Courier New"/>
                <a:ea typeface="Times New Roman"/>
                <a:cs typeface="Calibri"/>
              </a:rPr>
              <a:t>		return new </a:t>
            </a:r>
            <a:r>
              <a:rPr lang="en-US" sz="1600" dirty="0" err="1">
                <a:latin typeface="Courier New"/>
                <a:ea typeface="Times New Roman"/>
                <a:cs typeface="Calibri"/>
              </a:rPr>
              <a:t>TestSuite</a:t>
            </a:r>
            <a:r>
              <a:rPr lang="en-US" sz="1600" dirty="0">
                <a:latin typeface="Courier New"/>
                <a:ea typeface="Times New Roman"/>
                <a:cs typeface="Calibri"/>
              </a:rPr>
              <a:t>(</a:t>
            </a:r>
            <a:r>
              <a:rPr lang="en-US" sz="1600" dirty="0" err="1">
                <a:latin typeface="Courier New"/>
                <a:ea typeface="Times New Roman"/>
                <a:cs typeface="Calibri"/>
              </a:rPr>
              <a:t>Games.class</a:t>
            </a:r>
            <a:r>
              <a:rPr lang="en-US" sz="1600" dirty="0">
                <a:latin typeface="Courier New"/>
                <a:ea typeface="Times New Roman"/>
                <a:cs typeface="Calibri"/>
              </a:rPr>
              <a:t>);</a:t>
            </a:r>
            <a:endParaRPr lang="en-IN" sz="2000" dirty="0">
              <a:latin typeface="Calibri"/>
              <a:ea typeface="Calibri"/>
              <a:cs typeface="Calibri"/>
            </a:endParaRPr>
          </a:p>
          <a:p>
            <a:pPr algn="just">
              <a:lnSpc>
                <a:spcPct val="115000"/>
              </a:lnSpc>
              <a:spcAft>
                <a:spcPts val="1000"/>
              </a:spcAft>
              <a:defRPr/>
            </a:pPr>
            <a:r>
              <a:rPr lang="en-US" sz="1600" dirty="0">
                <a:latin typeface="Courier New"/>
                <a:ea typeface="Times New Roman"/>
                <a:cs typeface="Calibri"/>
              </a:rPr>
              <a:t>	}</a:t>
            </a:r>
            <a:endParaRPr lang="en-IN" sz="2000" dirty="0">
              <a:latin typeface="Calibri"/>
              <a:ea typeface="Calibri"/>
              <a:cs typeface="Calibri"/>
            </a:endParaRPr>
          </a:p>
          <a:p>
            <a:pPr algn="just">
              <a:lnSpc>
                <a:spcPct val="115000"/>
              </a:lnSpc>
              <a:spcAft>
                <a:spcPts val="1000"/>
              </a:spcAft>
              <a:defRPr/>
            </a:pPr>
            <a:r>
              <a:rPr lang="en-US" sz="1600" dirty="0">
                <a:latin typeface="Courier New"/>
                <a:ea typeface="Times New Roman"/>
                <a:cs typeface="Calibri"/>
              </a:rPr>
              <a:t>}</a:t>
            </a:r>
            <a:endParaRPr lang="en-IN" sz="2000" dirty="0">
              <a:latin typeface="Calibri"/>
              <a:ea typeface="Calibri"/>
              <a:cs typeface="Calibri"/>
            </a:endParaRPr>
          </a:p>
        </p:txBody>
      </p:sp>
      <p:sp>
        <p:nvSpPr>
          <p:cNvPr id="51205" name="Rectangle 13"/>
          <p:cNvSpPr>
            <a:spLocks noChangeArrowheads="1"/>
          </p:cNvSpPr>
          <p:nvPr/>
        </p:nvSpPr>
        <p:spPr bwMode="auto">
          <a:xfrm>
            <a:off x="3200400" y="5976938"/>
            <a:ext cx="281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IN" altLang="en-US" sz="1200" b="1"/>
              <a:t>Syntax for the </a:t>
            </a:r>
            <a:r>
              <a:rPr lang="en-IN" altLang="en-US" sz="1200" b="1">
                <a:latin typeface="Courier New" pitchFamily="49" charset="0"/>
                <a:cs typeface="Courier New" pitchFamily="49" charset="0"/>
              </a:rPr>
              <a:t>suite() </a:t>
            </a:r>
            <a:r>
              <a:rPr lang="en-IN" altLang="en-US" sz="1200" b="1"/>
              <a:t>Method</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C4B00374-F0F9-4500-943F-F33BA989E1E8}" type="slidenum">
              <a:rPr lang="en-US"/>
              <a:pPr>
                <a:defRPr/>
              </a:pPr>
              <a:t>46</a:t>
            </a:fld>
            <a:endParaRPr lang="en-US"/>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r>
              <a:rPr lang="en-US" altLang="en-US" smtClean="0"/>
              <a:t>Discussion</a:t>
            </a:r>
          </a:p>
        </p:txBody>
      </p:sp>
      <p:sp>
        <p:nvSpPr>
          <p:cNvPr id="52227"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52228"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52229"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52230" name="Text Box 52"/>
          <p:cNvSpPr txBox="1">
            <a:spLocks noChangeArrowheads="1"/>
          </p:cNvSpPr>
          <p:nvPr/>
        </p:nvSpPr>
        <p:spPr bwMode="auto">
          <a:xfrm>
            <a:off x="152400" y="1671638"/>
            <a:ext cx="84582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Trebuchet MS" pitchFamily="34" charset="0"/>
              <a:buAutoNum type="arabicPeriod"/>
            </a:pPr>
            <a:r>
              <a:rPr lang="en-US"/>
              <a:t>Discuss various work-related scenarios, where combining test suites is most beneficial.</a:t>
            </a:r>
          </a:p>
          <a:p>
            <a:pPr eaLnBrk="1" hangingPunct="1">
              <a:spcBef>
                <a:spcPct val="50000"/>
              </a:spcBef>
              <a:buFont typeface="Trebuchet MS" pitchFamily="34" charset="0"/>
              <a:buAutoNum type="arabicPeriod"/>
            </a:pPr>
            <a:r>
              <a:rPr lang="en-US"/>
              <a:t>Discuss key criteria that influence the organizing of test suites. </a:t>
            </a:r>
          </a:p>
          <a:p>
            <a:pPr eaLnBrk="1" hangingPunct="1">
              <a:spcBef>
                <a:spcPct val="50000"/>
              </a:spcBef>
              <a:buFont typeface="Trebuchet MS" pitchFamily="34" charset="0"/>
              <a:buAutoNum type="arabicPeriod"/>
            </a:pPr>
            <a:r>
              <a:rPr lang="en-US"/>
              <a:t>Discuss the reasons why JUnit is the most popular and preferred unit testing framework.</a:t>
            </a:r>
          </a:p>
          <a:p>
            <a:pPr eaLnBrk="1" hangingPunct="1">
              <a:spcBef>
                <a:spcPct val="50000"/>
              </a:spcBef>
              <a:buFont typeface="Trebuchet MS" pitchFamily="34" charset="0"/>
              <a:buAutoNum type="arabicPeriod"/>
            </a:pPr>
            <a:endParaRPr lang="en-IN" alt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B38D59E6-90A6-4E90-925D-E5C155B7FEB2}" type="slidenum">
              <a:rPr lang="en-US"/>
              <a:pPr>
                <a:defRPr/>
              </a:pPr>
              <a:t>47</a:t>
            </a:fld>
            <a:endParaRPr lang="en-US"/>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7"/>
          <p:cNvSpPr txBox="1">
            <a:spLocks noChangeArrowheads="1"/>
          </p:cNvSpPr>
          <p:nvPr/>
        </p:nvSpPr>
        <p:spPr bwMode="auto">
          <a:xfrm>
            <a:off x="304800" y="1176338"/>
            <a:ext cx="73152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800100" indent="-34290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When you execute the test suite, you obtain results. </a:t>
            </a:r>
          </a:p>
          <a:p>
            <a:pPr eaLnBrk="1" hangingPunct="1">
              <a:spcBef>
                <a:spcPct val="50000"/>
              </a:spcBef>
              <a:buFont typeface="Wingdings" pitchFamily="2" charset="2"/>
              <a:buChar char="§"/>
            </a:pPr>
            <a:r>
              <a:rPr lang="en-IN" altLang="en-US"/>
              <a:t>Test results indicate whether the code logic works as defined in the project design and scope.</a:t>
            </a:r>
          </a:p>
          <a:p>
            <a:pPr eaLnBrk="1" hangingPunct="1">
              <a:spcBef>
                <a:spcPct val="50000"/>
              </a:spcBef>
              <a:buFont typeface="Wingdings" pitchFamily="2" charset="2"/>
              <a:buChar char="§"/>
            </a:pPr>
            <a:r>
              <a:rPr lang="en-IN" altLang="en-US"/>
              <a:t>To execute the test suite:</a:t>
            </a:r>
          </a:p>
          <a:p>
            <a:pPr lvl="1" eaLnBrk="1" hangingPunct="1">
              <a:spcBef>
                <a:spcPct val="50000"/>
              </a:spcBef>
              <a:buFont typeface="Trebuchet MS" pitchFamily="34" charset="0"/>
              <a:buAutoNum type="arabicPeriod"/>
            </a:pPr>
            <a:r>
              <a:rPr lang="en-IN" altLang="en-US" sz="1600"/>
              <a:t>Create a test runner class.</a:t>
            </a:r>
          </a:p>
          <a:p>
            <a:pPr lvl="1" eaLnBrk="1" hangingPunct="1">
              <a:spcBef>
                <a:spcPct val="50000"/>
              </a:spcBef>
              <a:buFont typeface="Trebuchet MS" pitchFamily="34" charset="0"/>
              <a:buAutoNum type="arabicPeriod"/>
            </a:pPr>
            <a:r>
              <a:rPr lang="en-IN" altLang="en-US" sz="1600"/>
              <a:t>Compile all Java classes using javac.</a:t>
            </a:r>
          </a:p>
          <a:p>
            <a:pPr lvl="1" eaLnBrk="1" hangingPunct="1">
              <a:spcBef>
                <a:spcPct val="50000"/>
              </a:spcBef>
              <a:buFont typeface="Trebuchet MS" pitchFamily="34" charset="0"/>
              <a:buAutoNum type="arabicPeriod"/>
            </a:pPr>
            <a:r>
              <a:rPr lang="en-IN" altLang="en-US" sz="1600"/>
              <a:t>Run the test runner, which, in turn, runs all test cases in the class.</a:t>
            </a:r>
          </a:p>
          <a:p>
            <a:pPr eaLnBrk="1" hangingPunct="1">
              <a:spcBef>
                <a:spcPct val="50000"/>
              </a:spcBef>
              <a:buFont typeface="Wingdings" pitchFamily="2" charset="2"/>
              <a:buChar char="§"/>
            </a:pPr>
            <a:r>
              <a:rPr lang="en-IN" altLang="en-US"/>
              <a:t>Test runners are command line–based tools in Java programming language that run the invoked test methods. </a:t>
            </a: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Executing and Showing Results</a:t>
            </a:r>
            <a:endParaRPr lang="en-US" sz="2400" b="1" kern="0" dirty="0">
              <a:solidFill>
                <a:srgbClr val="FFFFFF"/>
              </a:solidFill>
              <a:latin typeface="+mj-lt"/>
              <a:ea typeface="+mj-ea"/>
              <a:cs typeface="+mj-cs"/>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718C1F30-38D7-4EC5-B63B-6F504A80E87B}" type="slidenum">
              <a:rPr lang="en-US"/>
              <a:pPr>
                <a:defRPr/>
              </a:pPr>
              <a:t>48</a:t>
            </a:fld>
            <a:endParaRPr lang="en-US"/>
          </a:p>
        </p:txBody>
      </p:sp>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own Arrow 2"/>
          <p:cNvSpPr>
            <a:spLocks noChangeArrowheads="1"/>
          </p:cNvSpPr>
          <p:nvPr/>
        </p:nvSpPr>
        <p:spPr bwMode="auto">
          <a:xfrm>
            <a:off x="4076700" y="2362200"/>
            <a:ext cx="381000" cy="628650"/>
          </a:xfrm>
          <a:prstGeom prst="downArrow">
            <a:avLst>
              <a:gd name="adj1" fmla="val 50000"/>
              <a:gd name="adj2" fmla="val 50019"/>
            </a:avLst>
          </a:prstGeom>
          <a:solidFill>
            <a:schemeClr val="accent1"/>
          </a:solidFill>
          <a:ln w="9525" algn="ctr">
            <a:solidFill>
              <a:schemeClr val="tx1"/>
            </a:solidFill>
            <a:round/>
            <a:headEnd/>
            <a:tailEnd/>
          </a:ln>
        </p:spPr>
        <p:txBody>
          <a:bodyPr/>
          <a:lstStyle/>
          <a:p>
            <a:pPr algn="ctr"/>
            <a:endParaRPr lang="en-IN" altLang="en-US"/>
          </a:p>
        </p:txBody>
      </p:sp>
      <p:sp>
        <p:nvSpPr>
          <p:cNvPr id="54275" name="Down Arrow 14"/>
          <p:cNvSpPr>
            <a:spLocks noChangeArrowheads="1"/>
          </p:cNvSpPr>
          <p:nvPr/>
        </p:nvSpPr>
        <p:spPr bwMode="auto">
          <a:xfrm>
            <a:off x="4052888" y="4267200"/>
            <a:ext cx="381000" cy="628650"/>
          </a:xfrm>
          <a:prstGeom prst="downArrow">
            <a:avLst>
              <a:gd name="adj1" fmla="val 50000"/>
              <a:gd name="adj2" fmla="val 50019"/>
            </a:avLst>
          </a:prstGeom>
          <a:solidFill>
            <a:schemeClr val="accent1"/>
          </a:solidFill>
          <a:ln w="9525" algn="ctr">
            <a:solidFill>
              <a:schemeClr val="tx1"/>
            </a:solidFill>
            <a:round/>
            <a:headEnd/>
            <a:tailEnd/>
          </a:ln>
        </p:spPr>
        <p:txBody>
          <a:bodyPr/>
          <a:lstStyle/>
          <a:p>
            <a:pPr algn="ctr"/>
            <a:endParaRPr lang="en-IN" altLang="en-US"/>
          </a:p>
        </p:txBody>
      </p:sp>
      <p:sp>
        <p:nvSpPr>
          <p:cNvPr id="54276" name="Text Box 7"/>
          <p:cNvSpPr txBox="1">
            <a:spLocks noChangeArrowheads="1"/>
          </p:cNvSpPr>
          <p:nvPr/>
        </p:nvSpPr>
        <p:spPr bwMode="auto">
          <a:xfrm>
            <a:off x="304800" y="1176338"/>
            <a:ext cx="7315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To create an example test runner named BankTestRunner.java:</a:t>
            </a:r>
          </a:p>
          <a:p>
            <a:pPr eaLnBrk="1" hangingPunct="1">
              <a:spcBef>
                <a:spcPct val="50000"/>
              </a:spcBef>
              <a:buFont typeface="Wingdings" pitchFamily="2" charset="2"/>
              <a:buChar char="§"/>
            </a:pP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Executing and Showing Results - Example</a:t>
            </a:r>
            <a:endParaRPr lang="en-US" sz="2400" b="1" kern="0" dirty="0">
              <a:solidFill>
                <a:srgbClr val="FFFFFF"/>
              </a:solidFill>
              <a:latin typeface="+mj-lt"/>
              <a:ea typeface="+mj-ea"/>
              <a:cs typeface="+mj-cs"/>
            </a:endParaRPr>
          </a:p>
        </p:txBody>
      </p:sp>
      <p:sp>
        <p:nvSpPr>
          <p:cNvPr id="52232" name="Rounded Rectangle 1"/>
          <p:cNvSpPr>
            <a:spLocks noChangeArrowheads="1"/>
          </p:cNvSpPr>
          <p:nvPr/>
        </p:nvSpPr>
        <p:spPr bwMode="auto">
          <a:xfrm>
            <a:off x="1119188" y="1752600"/>
            <a:ext cx="6296025" cy="809625"/>
          </a:xfrm>
          <a:prstGeom prst="roundRect">
            <a:avLst>
              <a:gd name="adj" fmla="val 16667"/>
            </a:avLst>
          </a:prstGeom>
          <a:solidFill>
            <a:schemeClr val="bg2">
              <a:lumMod val="75000"/>
            </a:schemeClr>
          </a:solidFill>
          <a:ln w="9525" algn="ctr">
            <a:solidFill>
              <a:schemeClr val="tx1"/>
            </a:solidFill>
            <a:round/>
            <a:headEnd/>
            <a:tailEnd/>
          </a:ln>
        </p:spPr>
        <p:txBody>
          <a:bodyPr anchor="ctr"/>
          <a:lstStyle/>
          <a:p>
            <a:pPr>
              <a:defRPr/>
            </a:pPr>
            <a:r>
              <a:rPr lang="en-IN" altLang="en-US" dirty="0"/>
              <a:t>Create a test runner named </a:t>
            </a:r>
            <a:r>
              <a:rPr lang="en-IN" altLang="en-US" dirty="0">
                <a:latin typeface="Courier New" pitchFamily="49" charset="0"/>
                <a:cs typeface="Courier New" pitchFamily="49" charset="0"/>
              </a:rPr>
              <a:t>BankTestRunner.java</a:t>
            </a:r>
            <a:r>
              <a:rPr lang="en-IN" altLang="en-US" dirty="0"/>
              <a:t> in C:\ &gt; JUNIT_WORKSPACE.</a:t>
            </a:r>
          </a:p>
        </p:txBody>
      </p:sp>
      <p:sp>
        <p:nvSpPr>
          <p:cNvPr id="52233" name="Rounded Rectangle 11"/>
          <p:cNvSpPr>
            <a:spLocks noChangeArrowheads="1"/>
          </p:cNvSpPr>
          <p:nvPr/>
        </p:nvSpPr>
        <p:spPr bwMode="auto">
          <a:xfrm>
            <a:off x="1119188" y="3048000"/>
            <a:ext cx="6296025" cy="1435100"/>
          </a:xfrm>
          <a:prstGeom prst="roundRect">
            <a:avLst>
              <a:gd name="adj" fmla="val 16667"/>
            </a:avLst>
          </a:prstGeom>
          <a:solidFill>
            <a:schemeClr val="bg2">
              <a:lumMod val="75000"/>
            </a:schemeClr>
          </a:solidFill>
          <a:ln w="9525" algn="ctr">
            <a:solidFill>
              <a:schemeClr val="tx1"/>
            </a:solidFill>
            <a:round/>
            <a:headEnd/>
            <a:tailEnd/>
          </a:ln>
        </p:spPr>
        <p:txBody>
          <a:bodyPr anchor="ctr"/>
          <a:lstStyle/>
          <a:p>
            <a:pPr>
              <a:defRPr/>
            </a:pPr>
            <a:r>
              <a:rPr lang="en-IN" altLang="en-US"/>
              <a:t>Executes the two suites </a:t>
            </a:r>
            <a:r>
              <a:rPr lang="en-IN" altLang="en-US">
                <a:latin typeface="Courier New" pitchFamily="49" charset="0"/>
                <a:cs typeface="Courier New" pitchFamily="49" charset="0"/>
              </a:rPr>
              <a:t>OverallBankingTester</a:t>
            </a:r>
            <a:r>
              <a:rPr lang="en-IN" altLang="en-US"/>
              <a:t> and </a:t>
            </a:r>
            <a:r>
              <a:rPr lang="en-IN" altLang="en-US">
                <a:latin typeface="Courier New" pitchFamily="49" charset="0"/>
                <a:cs typeface="Courier New" pitchFamily="49" charset="0"/>
              </a:rPr>
              <a:t>OverAllCounterTester</a:t>
            </a:r>
            <a:r>
              <a:rPr lang="en-IN" altLang="en-US"/>
              <a:t>, which are part of the master test suite, called </a:t>
            </a:r>
            <a:r>
              <a:rPr lang="en-IN" altLang="en-US">
                <a:latin typeface="Courier New" pitchFamily="49" charset="0"/>
                <a:cs typeface="Courier New" pitchFamily="49" charset="0"/>
              </a:rPr>
              <a:t>OverallCombiningSuites</a:t>
            </a:r>
          </a:p>
        </p:txBody>
      </p:sp>
      <p:sp>
        <p:nvSpPr>
          <p:cNvPr id="52235" name="Rounded Rectangle 13"/>
          <p:cNvSpPr>
            <a:spLocks noChangeArrowheads="1"/>
          </p:cNvSpPr>
          <p:nvPr/>
        </p:nvSpPr>
        <p:spPr bwMode="auto">
          <a:xfrm>
            <a:off x="1143000" y="4953000"/>
            <a:ext cx="6297613" cy="669925"/>
          </a:xfrm>
          <a:prstGeom prst="roundRect">
            <a:avLst>
              <a:gd name="adj" fmla="val 16667"/>
            </a:avLst>
          </a:prstGeom>
          <a:solidFill>
            <a:schemeClr val="bg2">
              <a:lumMod val="75000"/>
            </a:schemeClr>
          </a:solidFill>
          <a:ln w="9525" algn="ctr">
            <a:solidFill>
              <a:schemeClr val="tx1"/>
            </a:solidFill>
            <a:round/>
            <a:headEnd/>
            <a:tailEnd/>
          </a:ln>
        </p:spPr>
        <p:txBody>
          <a:bodyPr anchor="ctr"/>
          <a:lstStyle/>
          <a:p>
            <a:pPr>
              <a:defRPr/>
            </a:pPr>
            <a:r>
              <a:rPr lang="en-IN" altLang="en-US" dirty="0"/>
              <a:t>The test suite gives the result.</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11EDBF19-B302-44A0-BF2A-B1BF42000B12}" type="slidenum">
              <a:rPr lang="en-US"/>
              <a:pPr>
                <a:defRPr/>
              </a:pPr>
              <a:t>49</a:t>
            </a:fld>
            <a:endParaRPr 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2130425"/>
            <a:ext cx="8001000" cy="1831975"/>
          </a:xfrm>
        </p:spPr>
        <p:txBody>
          <a:bodyPr/>
          <a:lstStyle/>
          <a:p>
            <a:r>
              <a:rPr lang="en-US" altLang="en-US" smtClean="0">
                <a:solidFill>
                  <a:schemeClr val="tx1"/>
                </a:solidFill>
              </a:rPr>
              <a:t>Lesson 1: An Overview of JUnit </a:t>
            </a:r>
            <a:endParaRPr lang="en-IN" altLang="en-US" smtClean="0">
              <a:solidFill>
                <a:schemeClr val="tx1"/>
              </a:solidFill>
            </a:endParaRPr>
          </a:p>
        </p:txBody>
      </p:sp>
      <p:sp>
        <p:nvSpPr>
          <p:cNvPr id="9219" name="Line 3"/>
          <p:cNvSpPr>
            <a:spLocks noChangeShapeType="1"/>
          </p:cNvSpPr>
          <p:nvPr/>
        </p:nvSpPr>
        <p:spPr bwMode="auto">
          <a:xfrm>
            <a:off x="533400" y="2743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4"/>
          <p:cNvSpPr>
            <a:spLocks noChangeShapeType="1"/>
          </p:cNvSpPr>
          <p:nvPr/>
        </p:nvSpPr>
        <p:spPr bwMode="auto">
          <a:xfrm>
            <a:off x="533400" y="37338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8" name="Slide Number Placeholder 7"/>
          <p:cNvSpPr>
            <a:spLocks noGrp="1"/>
          </p:cNvSpPr>
          <p:nvPr>
            <p:ph type="sldNum" sz="quarter" idx="11"/>
          </p:nvPr>
        </p:nvSpPr>
        <p:spPr/>
        <p:txBody>
          <a:bodyPr/>
          <a:lstStyle/>
          <a:p>
            <a:pPr>
              <a:defRPr/>
            </a:pPr>
            <a:fld id="{8A33064E-6F8B-41AE-A518-589174FBD2E0}" type="slidenum">
              <a:rPr lang="en-US"/>
              <a:pPr>
                <a:defRPr/>
              </a:pPr>
              <a:t>5</a:t>
            </a:fld>
            <a:endParaRPr lang="en-US"/>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7"/>
          <p:cNvSpPr txBox="1">
            <a:spLocks noChangeArrowheads="1"/>
          </p:cNvSpPr>
          <p:nvPr/>
        </p:nvSpPr>
        <p:spPr bwMode="auto">
          <a:xfrm>
            <a:off x="304800" y="1306513"/>
            <a:ext cx="731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pPr>
            <a:r>
              <a:rPr lang="en-IN" altLang="en-US"/>
              <a:t>The result given by the test suite is:</a:t>
            </a:r>
            <a:endParaRPr lang="en-US" altLang="en-US"/>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Executing and Showing Results – Example (Contd.)</a:t>
            </a:r>
            <a:endParaRPr lang="en-US" sz="2400" b="1" kern="0" dirty="0">
              <a:solidFill>
                <a:srgbClr val="FFFFFF"/>
              </a:solidFill>
              <a:latin typeface="+mj-lt"/>
              <a:ea typeface="+mj-ea"/>
              <a:cs typeface="+mj-cs"/>
            </a:endParaRPr>
          </a:p>
        </p:txBody>
      </p:sp>
      <p:pic>
        <p:nvPicPr>
          <p:cNvPr id="5530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30413"/>
            <a:ext cx="7823200" cy="336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5301" name="Rectangle 13"/>
          <p:cNvSpPr>
            <a:spLocks noChangeArrowheads="1"/>
          </p:cNvSpPr>
          <p:nvPr/>
        </p:nvSpPr>
        <p:spPr bwMode="auto">
          <a:xfrm>
            <a:off x="2251075" y="5410200"/>
            <a:ext cx="45402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Result for Running the Suite </a:t>
            </a:r>
            <a:r>
              <a:rPr lang="en-US" altLang="en-US" sz="1200" b="1">
                <a:latin typeface="Courier New" pitchFamily="49" charset="0"/>
                <a:cs typeface="Courier New" pitchFamily="49" charset="0"/>
              </a:rPr>
              <a:t>OverallCombiningSuites</a:t>
            </a:r>
            <a:endParaRPr lang="en-IN" altLang="en-US" sz="1200" b="1">
              <a:latin typeface="Courier New" pitchFamily="49" charset="0"/>
              <a:cs typeface="Courier New" pitchFamily="49" charset="0"/>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8501BB57-3FCD-414E-9B72-DF5E6A35B7F6}" type="slidenum">
              <a:rPr lang="en-US"/>
              <a:pPr>
                <a:defRPr/>
              </a:pPr>
              <a:t>50</a:t>
            </a:fld>
            <a:endParaRPr lang="en-US"/>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Text Box 7"/>
          <p:cNvSpPr txBox="1">
            <a:spLocks noChangeArrowheads="1"/>
          </p:cNvSpPr>
          <p:nvPr/>
        </p:nvSpPr>
        <p:spPr bwMode="auto">
          <a:xfrm>
            <a:off x="304800" y="1612900"/>
            <a:ext cx="83439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b="1">
                <a:solidFill>
                  <a:schemeClr val="tx1"/>
                </a:solidFill>
                <a:latin typeface="Arial" pitchFamily="34" charset="0"/>
              </a:defRPr>
            </a:lvl1pPr>
            <a:lvl2pPr marL="800100" indent="-342900">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spcBef>
                <a:spcPct val="50000"/>
              </a:spcBef>
              <a:buFont typeface="Wingdings" pitchFamily="2" charset="2"/>
              <a:buChar char="§"/>
              <a:defRPr/>
            </a:pPr>
            <a:r>
              <a:rPr lang="en-IN" altLang="en-US" sz="1800" b="0" dirty="0" smtClean="0"/>
              <a:t>To write custom test runners, </a:t>
            </a:r>
            <a:r>
              <a:rPr lang="en-IN" altLang="en-US" sz="1800" b="0" dirty="0" err="1" smtClean="0"/>
              <a:t>JUnit</a:t>
            </a:r>
            <a:r>
              <a:rPr lang="en-IN" altLang="en-US" sz="1800" b="0" dirty="0" smtClean="0"/>
              <a:t> 4 provides the </a:t>
            </a:r>
            <a:r>
              <a:rPr lang="en-IN" altLang="en-US" sz="1800" b="0" dirty="0" err="1" smtClean="0"/>
              <a:t>JUnit</a:t>
            </a:r>
            <a:r>
              <a:rPr lang="en-IN" altLang="en-US" sz="1800" b="0" dirty="0" smtClean="0"/>
              <a:t> internal class </a:t>
            </a:r>
            <a:r>
              <a:rPr lang="en-IN" altLang="en-US" sz="1800" b="0" dirty="0" smtClean="0">
                <a:latin typeface="Courier New" pitchFamily="49" charset="0"/>
                <a:cs typeface="Courier New" pitchFamily="49" charset="0"/>
              </a:rPr>
              <a:t>BlockJunit4ClassRunner</a:t>
            </a:r>
            <a:r>
              <a:rPr lang="en-IN" altLang="en-US" sz="1800" b="0" dirty="0" smtClean="0"/>
              <a:t>. </a:t>
            </a:r>
          </a:p>
          <a:p>
            <a:pPr>
              <a:spcBef>
                <a:spcPct val="50000"/>
              </a:spcBef>
              <a:buFont typeface="Wingdings" pitchFamily="2" charset="2"/>
              <a:buChar char="§"/>
              <a:defRPr/>
            </a:pPr>
            <a:r>
              <a:rPr lang="en-US" altLang="en-US" sz="1800" b="0" dirty="0" smtClean="0"/>
              <a:t>You can </a:t>
            </a:r>
            <a:r>
              <a:rPr lang="en-IN" altLang="en-US" sz="1800" b="0" dirty="0" smtClean="0"/>
              <a:t>annotate a test with </a:t>
            </a:r>
            <a:r>
              <a:rPr lang="en-IN" altLang="en-US" sz="1800" b="0" dirty="0" smtClean="0">
                <a:latin typeface="Courier New" pitchFamily="49" charset="0"/>
                <a:cs typeface="Courier New" pitchFamily="49" charset="0"/>
              </a:rPr>
              <a:t>@</a:t>
            </a:r>
            <a:r>
              <a:rPr lang="en-IN" altLang="en-US" sz="1800" b="0" dirty="0" err="1" smtClean="0">
                <a:latin typeface="Courier New" pitchFamily="49" charset="0"/>
                <a:cs typeface="Courier New" pitchFamily="49" charset="0"/>
              </a:rPr>
              <a:t>RunWith</a:t>
            </a:r>
            <a:r>
              <a:rPr lang="en-IN" altLang="en-US" sz="1800" b="0" dirty="0" smtClean="0">
                <a:latin typeface="Courier New" pitchFamily="49" charset="0"/>
                <a:cs typeface="Courier New" pitchFamily="49" charset="0"/>
              </a:rPr>
              <a:t> </a:t>
            </a:r>
            <a:r>
              <a:rPr lang="en-IN" altLang="en-US" sz="1800" b="0" dirty="0" smtClean="0"/>
              <a:t>and pass the test runner as an argument. </a:t>
            </a:r>
          </a:p>
          <a:p>
            <a:pPr>
              <a:spcBef>
                <a:spcPct val="50000"/>
              </a:spcBef>
              <a:buFont typeface="Wingdings" pitchFamily="2" charset="2"/>
              <a:buChar char="§"/>
              <a:defRPr/>
            </a:pPr>
            <a:r>
              <a:rPr lang="en-IN" altLang="en-US" sz="1800" b="0" dirty="0" smtClean="0"/>
              <a:t>Consider an example of two simple test classes </a:t>
            </a:r>
            <a:r>
              <a:rPr lang="en-IN" altLang="en-US" sz="1800" b="0" dirty="0" err="1" smtClean="0">
                <a:latin typeface="Courier New" pitchFamily="49" charset="0"/>
                <a:cs typeface="Courier New" pitchFamily="49" charset="0"/>
              </a:rPr>
              <a:t>TestA</a:t>
            </a:r>
            <a:r>
              <a:rPr lang="en-IN" altLang="en-US" sz="1800" b="0" dirty="0" smtClean="0">
                <a:latin typeface="Courier New" pitchFamily="49" charset="0"/>
                <a:cs typeface="Courier New" pitchFamily="49" charset="0"/>
              </a:rPr>
              <a:t> </a:t>
            </a:r>
            <a:r>
              <a:rPr lang="en-IN" altLang="en-US" sz="1800" b="0" dirty="0" smtClean="0"/>
              <a:t>and </a:t>
            </a:r>
            <a:r>
              <a:rPr lang="en-IN" altLang="en-US" sz="1800" b="0" dirty="0" err="1" smtClean="0">
                <a:latin typeface="Courier New" pitchFamily="49" charset="0"/>
                <a:cs typeface="Courier New" pitchFamily="49" charset="0"/>
              </a:rPr>
              <a:t>TestB</a:t>
            </a:r>
            <a:r>
              <a:rPr lang="en-IN" altLang="en-US" sz="1800" b="0" dirty="0" smtClean="0"/>
              <a:t>: </a:t>
            </a:r>
          </a:p>
          <a:p>
            <a:pPr lvl="1">
              <a:spcBef>
                <a:spcPct val="50000"/>
              </a:spcBef>
              <a:buFont typeface="Trebuchet MS" pitchFamily="34" charset="0"/>
              <a:buAutoNum type="arabicPeriod"/>
              <a:defRPr/>
            </a:pPr>
            <a:r>
              <a:rPr lang="en-IN" altLang="en-US" sz="1800" dirty="0" smtClean="0"/>
              <a:t>Create a suite </a:t>
            </a:r>
            <a:r>
              <a:rPr lang="en-IN" altLang="en-US" sz="1800" dirty="0" err="1" smtClean="0">
                <a:latin typeface="Courier New" pitchFamily="49" charset="0"/>
                <a:cs typeface="Courier New" pitchFamily="49" charset="0"/>
              </a:rPr>
              <a:t>TestForUS</a:t>
            </a:r>
            <a:r>
              <a:rPr lang="en-IN" altLang="en-US" sz="1800" dirty="0" smtClean="0"/>
              <a:t> for these classes with a test class </a:t>
            </a:r>
            <a:r>
              <a:rPr lang="en-IN" altLang="en-US" sz="1800" dirty="0" err="1" smtClean="0">
                <a:latin typeface="Courier New" pitchFamily="49" charset="0"/>
                <a:cs typeface="Courier New" pitchFamily="49" charset="0"/>
              </a:rPr>
              <a:t>Runtest</a:t>
            </a:r>
            <a:r>
              <a:rPr lang="en-IN" altLang="en-US" sz="1800" dirty="0" smtClean="0">
                <a:cs typeface="Arial" pitchFamily="34" charset="0"/>
              </a:rPr>
              <a:t>.</a:t>
            </a:r>
          </a:p>
          <a:p>
            <a:pPr lvl="1">
              <a:spcBef>
                <a:spcPct val="50000"/>
              </a:spcBef>
              <a:buFont typeface="Trebuchet MS" pitchFamily="34" charset="0"/>
              <a:buAutoNum type="arabicPeriod"/>
              <a:defRPr/>
            </a:pPr>
            <a:r>
              <a:rPr lang="en-IN" altLang="en-US" sz="1800" dirty="0" smtClean="0">
                <a:cs typeface="Arial" pitchFamily="34" charset="0"/>
              </a:rPr>
              <a:t>To compile and test this suite, write a custom test runner programmatically. </a:t>
            </a:r>
          </a:p>
          <a:p>
            <a:pPr marL="285750" lvl="1" indent="-285750">
              <a:spcBef>
                <a:spcPct val="50000"/>
              </a:spcBef>
              <a:buFont typeface="Wingdings" pitchFamily="2" charset="2"/>
              <a:buChar char="§"/>
              <a:defRPr/>
            </a:pPr>
            <a:r>
              <a:rPr lang="en-IN" altLang="en-US" sz="1800" dirty="0" smtClean="0"/>
              <a:t>Custom runners are easy to write and are useful for fixing specific problems during any part of the code development process. </a:t>
            </a:r>
            <a:endParaRPr lang="en-US" altLang="en-US" sz="1800" dirty="0" smtClean="0"/>
          </a:p>
          <a:p>
            <a:pPr lvl="1">
              <a:spcBef>
                <a:spcPct val="50000"/>
              </a:spcBef>
              <a:buFont typeface="Trebuchet MS" pitchFamily="34" charset="0"/>
              <a:buAutoNum type="arabicPeriod"/>
              <a:defRPr/>
            </a:pPr>
            <a:endParaRPr lang="en-IN" altLang="en-US" sz="1800" dirty="0" smtClean="0">
              <a:cs typeface="Arial" pitchFamily="34" charset="0"/>
            </a:endParaRP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Custom Test Runners </a:t>
            </a:r>
            <a:endParaRPr lang="en-US" sz="2400" b="1" kern="0" dirty="0">
              <a:solidFill>
                <a:srgbClr val="FFFFFF"/>
              </a:solidFill>
              <a:latin typeface="+mj-lt"/>
              <a:ea typeface="+mj-ea"/>
              <a:cs typeface="+mj-cs"/>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3920E0B4-E344-4397-B1F6-DD570B2AA43F}" type="slidenum">
              <a:rPr lang="en-US"/>
              <a:pPr>
                <a:defRPr/>
              </a:pPr>
              <a:t>51</a:t>
            </a:fld>
            <a:endParaRPr lang="en-US"/>
          </a:p>
        </p:txBody>
      </p:sp>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r>
              <a:rPr lang="en-US" altLang="en-US" smtClean="0"/>
              <a:t>Discussion</a:t>
            </a:r>
          </a:p>
        </p:txBody>
      </p:sp>
      <p:sp>
        <p:nvSpPr>
          <p:cNvPr id="57347"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57348"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57349"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57350" name="Text Box 52"/>
          <p:cNvSpPr txBox="1">
            <a:spLocks noChangeArrowheads="1"/>
          </p:cNvSpPr>
          <p:nvPr/>
        </p:nvSpPr>
        <p:spPr bwMode="auto">
          <a:xfrm>
            <a:off x="152400" y="1671638"/>
            <a:ext cx="84582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Trebuchet MS" pitchFamily="34" charset="0"/>
              <a:buAutoNum type="arabicPeriod"/>
            </a:pPr>
            <a:r>
              <a:rPr lang="en-US"/>
              <a:t>Discuss the reasons why JUnit is the most popular and preferred unit testing framework.</a:t>
            </a:r>
          </a:p>
          <a:p>
            <a:pPr eaLnBrk="1" hangingPunct="1">
              <a:spcBef>
                <a:spcPct val="50000"/>
              </a:spcBef>
              <a:buFont typeface="Trebuchet MS" pitchFamily="34" charset="0"/>
              <a:buAutoNum type="arabicPeriod"/>
            </a:pPr>
            <a:endParaRPr lang="en-IN" alt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44A745A5-5E86-4240-8F7E-DB1CDFDBC3AF}" type="slidenum">
              <a:rPr lang="en-US"/>
              <a:pPr>
                <a:defRPr/>
              </a:pPr>
              <a:t>52</a:t>
            </a:fld>
            <a:endParaRPr lang="en-US"/>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r>
              <a:rPr lang="en-US" altLang="en-US" smtClean="0"/>
              <a:t>Lab 1.2: Exploring JUnit</a:t>
            </a:r>
          </a:p>
        </p:txBody>
      </p:sp>
      <p:sp>
        <p:nvSpPr>
          <p:cNvPr id="58371"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58372"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58373"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13322" name="Text Box 52"/>
          <p:cNvSpPr txBox="1">
            <a:spLocks noChangeArrowheads="1"/>
          </p:cNvSpPr>
          <p:nvPr/>
        </p:nvSpPr>
        <p:spPr bwMode="auto">
          <a:xfrm>
            <a:off x="266700" y="1447800"/>
            <a:ext cx="77343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11188"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68288" indent="0" eaLnBrk="1" hangingPunct="1">
              <a:spcBef>
                <a:spcPct val="50000"/>
              </a:spcBef>
              <a:defRPr/>
            </a:pPr>
            <a:r>
              <a:rPr lang="en-IN" altLang="en-US" b="1" dirty="0" smtClean="0"/>
              <a:t>Problem Statement </a:t>
            </a:r>
          </a:p>
          <a:p>
            <a:pPr>
              <a:defRPr/>
            </a:pPr>
            <a:r>
              <a:rPr lang="en-US" dirty="0" smtClean="0"/>
              <a:t>	</a:t>
            </a:r>
          </a:p>
          <a:p>
            <a:r>
              <a:rPr lang="en-US" dirty="0" smtClean="0"/>
              <a:t>	</a:t>
            </a:r>
            <a:r>
              <a:rPr lang="en-US" dirty="0"/>
              <a:t>You need to organize the test classes you created in the previous lab. To do this, create test suites and add the test classes into the test suites. </a:t>
            </a:r>
          </a:p>
          <a:p>
            <a:pPr eaLnBrk="1" hangingPunct="1">
              <a:spcBef>
                <a:spcPct val="50000"/>
              </a:spcBef>
              <a:buFont typeface="Trebuchet MS" pitchFamily="34" charset="0"/>
              <a:buAutoNum type="arabicPeriod"/>
              <a:defRPr/>
            </a:pPr>
            <a:endParaRPr lang="en-IN" altLang="en-US" dirty="0" smtClean="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298FF3E1-F7AE-4217-A1ED-6D4BFCAF1352}" type="slidenum">
              <a:rPr lang="en-US"/>
              <a:pPr>
                <a:defRPr/>
              </a:pPr>
              <a:t>53</a:t>
            </a:fld>
            <a:endParaRPr lang="en-US"/>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7"/>
          <p:cNvSpPr txBox="1">
            <a:spLocks noChangeArrowheads="1"/>
          </p:cNvSpPr>
          <p:nvPr/>
        </p:nvSpPr>
        <p:spPr bwMode="auto">
          <a:xfrm>
            <a:off x="304800" y="1066800"/>
            <a:ext cx="784860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cs typeface="Arial" pitchFamily="34" charset="0"/>
            </a:endParaRPr>
          </a:p>
          <a:p>
            <a:pPr lvl="1" eaLnBrk="1" hangingPunct="1">
              <a:buFont typeface="Wingdings" pitchFamily="2" charset="2"/>
              <a:buChar char="ü"/>
            </a:pPr>
            <a:r>
              <a:rPr lang="en-IN" altLang="en-US">
                <a:cs typeface="Arial" pitchFamily="34" charset="0"/>
              </a:rPr>
              <a:t>Run tests completely in memory.</a:t>
            </a:r>
          </a:p>
          <a:p>
            <a:pPr lvl="1" eaLnBrk="1" hangingPunct="1">
              <a:spcBef>
                <a:spcPts val="300"/>
              </a:spcBef>
              <a:buFont typeface="Wingdings" pitchFamily="2" charset="2"/>
              <a:buChar char="ü"/>
            </a:pPr>
            <a:r>
              <a:rPr lang="en-US" altLang="en-US">
                <a:cs typeface="Arial" pitchFamily="34" charset="0"/>
              </a:rPr>
              <a:t>Write each test such that it is independent of others.</a:t>
            </a:r>
          </a:p>
          <a:p>
            <a:pPr lvl="1" eaLnBrk="1" hangingPunct="1">
              <a:spcBef>
                <a:spcPts val="300"/>
              </a:spcBef>
              <a:buFont typeface="Wingdings" pitchFamily="2" charset="2"/>
              <a:buChar char="ü"/>
            </a:pPr>
            <a:r>
              <a:rPr lang="en-US" altLang="en-US">
                <a:cs typeface="Arial" pitchFamily="34" charset="0"/>
              </a:rPr>
              <a:t>Run every test.</a:t>
            </a:r>
          </a:p>
          <a:p>
            <a:pPr lvl="1" eaLnBrk="1" hangingPunct="1">
              <a:spcBef>
                <a:spcPts val="300"/>
              </a:spcBef>
              <a:buFont typeface="Wingdings" pitchFamily="2" charset="2"/>
              <a:buChar char="ü"/>
            </a:pPr>
            <a:r>
              <a:rPr lang="en-IN" altLang="en-US">
                <a:cs typeface="Arial" pitchFamily="34" charset="0"/>
              </a:rPr>
              <a:t>Write each test to perform only one assertion.</a:t>
            </a:r>
          </a:p>
          <a:p>
            <a:pPr lvl="1" eaLnBrk="1" hangingPunct="1">
              <a:spcBef>
                <a:spcPts val="300"/>
              </a:spcBef>
              <a:buFont typeface="Wingdings" pitchFamily="2" charset="2"/>
              <a:buChar char="ü"/>
            </a:pPr>
            <a:r>
              <a:rPr lang="en-IN" altLang="en-US">
                <a:cs typeface="Arial" pitchFamily="34" charset="0"/>
              </a:rPr>
              <a:t>Write tests with the strongest assertion possible.</a:t>
            </a:r>
          </a:p>
          <a:p>
            <a:pPr lvl="1" eaLnBrk="1" hangingPunct="1">
              <a:spcBef>
                <a:spcPts val="300"/>
              </a:spcBef>
              <a:buFont typeface="Wingdings" pitchFamily="2" charset="2"/>
              <a:buChar char="ü"/>
            </a:pPr>
            <a:r>
              <a:rPr lang="en-IN" altLang="en-US">
                <a:cs typeface="Arial" pitchFamily="34" charset="0"/>
              </a:rPr>
              <a:t>Use the most appropriate assertion methods.</a:t>
            </a:r>
          </a:p>
          <a:p>
            <a:pPr lvl="1" eaLnBrk="1" hangingPunct="1">
              <a:spcBef>
                <a:spcPts val="300"/>
              </a:spcBef>
              <a:buFont typeface="Wingdings" pitchFamily="2" charset="2"/>
              <a:buChar char="ü"/>
            </a:pPr>
            <a:r>
              <a:rPr lang="en-IN" altLang="en-US">
                <a:cs typeface="Arial" pitchFamily="34" charset="0"/>
              </a:rPr>
              <a:t>Use assertion parameters in the proper order.</a:t>
            </a:r>
          </a:p>
          <a:p>
            <a:pPr lvl="1" eaLnBrk="1" hangingPunct="1">
              <a:spcBef>
                <a:spcPts val="300"/>
              </a:spcBef>
              <a:buFont typeface="Wingdings" pitchFamily="2" charset="2"/>
              <a:buChar char="ü"/>
            </a:pPr>
            <a:r>
              <a:rPr lang="fr-FR" altLang="en-US">
                <a:cs typeface="Arial" pitchFamily="34" charset="0"/>
              </a:rPr>
              <a:t>Ensure that the test code is separate from the production code.</a:t>
            </a:r>
          </a:p>
          <a:p>
            <a:pPr lvl="1" eaLnBrk="1" hangingPunct="1">
              <a:spcBef>
                <a:spcPts val="300"/>
              </a:spcBef>
              <a:buFont typeface="Wingdings" pitchFamily="2" charset="2"/>
              <a:buChar char="ü"/>
            </a:pPr>
            <a:r>
              <a:rPr lang="en-US">
                <a:cs typeface="Arial" pitchFamily="34" charset="0"/>
              </a:rPr>
              <a:t>Rewrite before debugging</a:t>
            </a:r>
          </a:p>
          <a:p>
            <a:pPr lvl="1" eaLnBrk="1" hangingPunct="1">
              <a:spcBef>
                <a:spcPts val="300"/>
              </a:spcBef>
              <a:buFont typeface="Wingdings" pitchFamily="2" charset="2"/>
              <a:buChar char="ü"/>
            </a:pPr>
            <a:r>
              <a:rPr lang="en-US">
                <a:cs typeface="Arial" pitchFamily="34" charset="0"/>
              </a:rPr>
              <a:t>Add a timeout.</a:t>
            </a:r>
          </a:p>
          <a:p>
            <a:pPr lvl="1" eaLnBrk="1" hangingPunct="1">
              <a:spcBef>
                <a:spcPts val="300"/>
              </a:spcBef>
              <a:buFont typeface="Wingdings" pitchFamily="2" charset="2"/>
              <a:buChar char="ü"/>
            </a:pPr>
            <a:r>
              <a:rPr lang="en-US">
                <a:cs typeface="Arial" pitchFamily="34" charset="0"/>
              </a:rPr>
              <a:t>Name your tests well.</a:t>
            </a:r>
          </a:p>
          <a:p>
            <a:pPr lvl="1" eaLnBrk="1" hangingPunct="1">
              <a:spcBef>
                <a:spcPts val="300"/>
              </a:spcBef>
              <a:buFont typeface="Wingdings" pitchFamily="2" charset="2"/>
              <a:buChar char="ü"/>
            </a:pPr>
            <a:r>
              <a:rPr lang="en-US">
                <a:cs typeface="Arial" pitchFamily="34" charset="0"/>
              </a:rPr>
              <a:t>Target exceptions.</a:t>
            </a:r>
          </a:p>
          <a:p>
            <a:pPr lvl="1" eaLnBrk="1" hangingPunct="1">
              <a:spcBef>
                <a:spcPts val="300"/>
              </a:spcBef>
              <a:buFont typeface="Wingdings" pitchFamily="2" charset="2"/>
              <a:buChar char="ü"/>
            </a:pPr>
            <a:r>
              <a:rPr lang="en-US">
                <a:cs typeface="Arial" pitchFamily="34" charset="0"/>
              </a:rPr>
              <a:t>Do not use static members.</a:t>
            </a:r>
          </a:p>
          <a:p>
            <a:pPr lvl="1" eaLnBrk="1" hangingPunct="1">
              <a:spcBef>
                <a:spcPts val="300"/>
              </a:spcBef>
              <a:buFont typeface="Wingdings" pitchFamily="2" charset="2"/>
              <a:buChar char="ü"/>
            </a:pPr>
            <a:r>
              <a:rPr lang="en-US">
                <a:cs typeface="Arial" pitchFamily="34" charset="0"/>
              </a:rPr>
              <a:t>Keep the test hard to pass.</a:t>
            </a:r>
            <a:endParaRPr lang="en-US" altLang="en-US">
              <a:cs typeface="Arial" pitchFamily="34" charset="0"/>
            </a:endParaRPr>
          </a:p>
        </p:txBody>
      </p:sp>
      <p:sp>
        <p:nvSpPr>
          <p:cNvPr id="11" name="Title 1"/>
          <p:cNvSpPr txBox="1">
            <a:spLocks/>
          </p:cNvSpPr>
          <p:nvPr/>
        </p:nvSpPr>
        <p:spPr bwMode="auto">
          <a:xfrm>
            <a:off x="304800" y="228600"/>
            <a:ext cx="6934200" cy="747713"/>
          </a:xfrm>
          <a:prstGeom prst="rect">
            <a:avLst/>
          </a:prstGeom>
          <a:noFill/>
          <a:ln w="9525">
            <a:noFill/>
            <a:miter lim="800000"/>
            <a:headEnd/>
            <a:tailEnd/>
          </a:ln>
        </p:spPr>
        <p:txBody>
          <a:bodyPr anchor="ctr"/>
          <a:lstStyle/>
          <a:p>
            <a:pPr eaLnBrk="0" hangingPunct="0">
              <a:defRPr/>
            </a:pPr>
            <a:r>
              <a:rPr lang="en-IN" sz="2400" b="1" kern="0" dirty="0">
                <a:solidFill>
                  <a:srgbClr val="FFFFFF"/>
                </a:solidFill>
                <a:latin typeface="+mj-lt"/>
                <a:ea typeface="+mj-ea"/>
                <a:cs typeface="+mj-cs"/>
              </a:rPr>
              <a:t>Best Practices </a:t>
            </a:r>
            <a:endParaRPr lang="en-US" sz="2400" b="1" kern="0" dirty="0">
              <a:solidFill>
                <a:srgbClr val="FFFFFF"/>
              </a:solidFill>
              <a:latin typeface="+mj-lt"/>
              <a:ea typeface="+mj-ea"/>
              <a:cs typeface="+mj-cs"/>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151AC9E1-DA4A-44B1-B012-95008E0DA8C0}" type="slidenum">
              <a:rPr lang="en-US"/>
              <a:pPr>
                <a:defRPr/>
              </a:pPr>
              <a:t>54</a:t>
            </a:fld>
            <a:endParaRPr lang="en-US"/>
          </a:p>
        </p:txBody>
      </p:sp>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r>
              <a:rPr lang="en-US" altLang="en-US" smtClean="0"/>
              <a:t>Module Summary</a:t>
            </a:r>
          </a:p>
        </p:txBody>
      </p:sp>
      <p:sp>
        <p:nvSpPr>
          <p:cNvPr id="60419"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60420" name="Text Box 7"/>
          <p:cNvSpPr txBox="1">
            <a:spLocks noChangeArrowheads="1"/>
          </p:cNvSpPr>
          <p:nvPr/>
        </p:nvSpPr>
        <p:spPr bwMode="auto">
          <a:xfrm>
            <a:off x="381000" y="190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60421" name="Text Box 8"/>
          <p:cNvSpPr txBox="1">
            <a:spLocks noChangeArrowheads="1"/>
          </p:cNvSpPr>
          <p:nvPr/>
        </p:nvSpPr>
        <p:spPr bwMode="auto">
          <a:xfrm>
            <a:off x="304800" y="1981200"/>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IN" altLang="en-US"/>
          </a:p>
        </p:txBody>
      </p:sp>
      <p:sp>
        <p:nvSpPr>
          <p:cNvPr id="60422" name="Text Box 52"/>
          <p:cNvSpPr txBox="1">
            <a:spLocks noChangeArrowheads="1"/>
          </p:cNvSpPr>
          <p:nvPr/>
        </p:nvSpPr>
        <p:spPr bwMode="auto">
          <a:xfrm>
            <a:off x="304800" y="1524000"/>
            <a:ext cx="84582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None/>
            </a:pPr>
            <a:r>
              <a:rPr lang="en-US" altLang="en-US"/>
              <a:t>In this module, you learned about the following:</a:t>
            </a:r>
          </a:p>
          <a:p>
            <a:pPr eaLnBrk="1" hangingPunct="1">
              <a:spcBef>
                <a:spcPct val="50000"/>
              </a:spcBef>
              <a:buFont typeface="Wingdings" pitchFamily="2" charset="2"/>
              <a:buChar char="§"/>
            </a:pPr>
            <a:r>
              <a:rPr lang="en-US" altLang="en-US"/>
              <a:t>Need for software testing</a:t>
            </a:r>
          </a:p>
          <a:p>
            <a:pPr eaLnBrk="1" hangingPunct="1">
              <a:spcBef>
                <a:spcPct val="50000"/>
              </a:spcBef>
              <a:buFont typeface="Wingdings" pitchFamily="2" charset="2"/>
              <a:buChar char="§"/>
            </a:pPr>
            <a:r>
              <a:rPr lang="en-US" altLang="en-US"/>
              <a:t>Introduction to unit testing</a:t>
            </a:r>
          </a:p>
          <a:p>
            <a:pPr eaLnBrk="1" hangingPunct="1">
              <a:spcBef>
                <a:spcPct val="50000"/>
              </a:spcBef>
              <a:buFont typeface="Wingdings" pitchFamily="2" charset="2"/>
              <a:buChar char="§"/>
            </a:pPr>
            <a:r>
              <a:rPr lang="en-US" altLang="en-US"/>
              <a:t>JUnit installation and integration with Eclipse IDE</a:t>
            </a:r>
          </a:p>
          <a:p>
            <a:pPr eaLnBrk="1" hangingPunct="1">
              <a:spcBef>
                <a:spcPct val="50000"/>
              </a:spcBef>
              <a:buFont typeface="Wingdings" pitchFamily="2" charset="2"/>
              <a:buChar char="§"/>
            </a:pPr>
            <a:r>
              <a:rPr lang="en-US" altLang="en-US"/>
              <a:t>Writing and testing JUnit test cases</a:t>
            </a:r>
          </a:p>
          <a:p>
            <a:pPr eaLnBrk="1" hangingPunct="1">
              <a:spcBef>
                <a:spcPct val="50000"/>
              </a:spcBef>
              <a:buFont typeface="Wingdings" pitchFamily="2" charset="2"/>
              <a:buChar char="§"/>
            </a:pPr>
            <a:r>
              <a:rPr lang="en-US" altLang="en-US"/>
              <a:t>Executing a test case</a:t>
            </a:r>
          </a:p>
          <a:p>
            <a:pPr eaLnBrk="1" hangingPunct="1"/>
            <a:endParaRPr lang="en-US" alt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343F1066-7CDD-4AF5-8BAB-47C79FA32DC8}" type="slidenum">
              <a:rPr lang="en-US"/>
              <a:pPr>
                <a:defRPr/>
              </a:pPr>
              <a:t>55</a:t>
            </a:fld>
            <a:endParaRPr lang="en-US"/>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en-US" smtClean="0"/>
              <a:t>Lesson Objectives</a:t>
            </a:r>
          </a:p>
        </p:txBody>
      </p:sp>
      <p:sp>
        <p:nvSpPr>
          <p:cNvPr id="10243" name="Rectangle 3"/>
          <p:cNvSpPr>
            <a:spLocks noGrp="1" noChangeArrowheads="1"/>
          </p:cNvSpPr>
          <p:nvPr>
            <p:ph type="body" idx="4294967295"/>
          </p:nvPr>
        </p:nvSpPr>
        <p:spPr>
          <a:xfrm>
            <a:off x="304800" y="2362200"/>
            <a:ext cx="7467600" cy="3124200"/>
          </a:xfrm>
        </p:spPr>
        <p:txBody>
          <a:bodyPr/>
          <a:lstStyle/>
          <a:p>
            <a:pPr eaLnBrk="1" hangingPunct="1">
              <a:buFontTx/>
              <a:buNone/>
            </a:pPr>
            <a:r>
              <a:rPr lang="en-US" altLang="en-US" b="0" smtClean="0"/>
              <a:t>At the end of this lesson, you will learn about: </a:t>
            </a:r>
          </a:p>
          <a:p>
            <a:pPr eaLnBrk="1" hangingPunct="1">
              <a:buFont typeface="Wingdings" pitchFamily="2" charset="2"/>
              <a:buChar char="§"/>
            </a:pPr>
            <a:r>
              <a:rPr lang="en-US" altLang="en-US" b="0" smtClean="0"/>
              <a:t>The purpose of JUnit in testing.</a:t>
            </a:r>
          </a:p>
          <a:p>
            <a:pPr eaLnBrk="1" hangingPunct="1">
              <a:buFont typeface="Wingdings" pitchFamily="2" charset="2"/>
              <a:buChar char="§"/>
            </a:pPr>
            <a:r>
              <a:rPr lang="en-US" altLang="en-US" b="0" smtClean="0"/>
              <a:t>The role of JUnit in testing.</a:t>
            </a:r>
          </a:p>
          <a:p>
            <a:pPr eaLnBrk="1" hangingPunct="1">
              <a:buFont typeface="Wingdings" pitchFamily="2" charset="2"/>
              <a:buChar char="§"/>
            </a:pPr>
            <a:endParaRPr lang="en-US" altLang="en-US" b="0" smtClean="0"/>
          </a:p>
          <a:p>
            <a:pPr eaLnBrk="1" hangingPunct="1">
              <a:buFont typeface="Wingdings" pitchFamily="2" charset="2"/>
              <a:buNone/>
            </a:pPr>
            <a:endParaRPr lang="en-US" altLang="en-US" b="0" smtClean="0"/>
          </a:p>
          <a:p>
            <a:pPr eaLnBrk="1" hangingPunct="1">
              <a:buFont typeface="Wingdings" pitchFamily="2" charset="2"/>
              <a:buChar char="§"/>
            </a:pPr>
            <a:endParaRPr lang="en-US" altLang="en-US" b="0" smtClean="0"/>
          </a:p>
        </p:txBody>
      </p:sp>
      <p:grpSp>
        <p:nvGrpSpPr>
          <p:cNvPr id="10244" name="Group 12"/>
          <p:cNvGrpSpPr>
            <a:grpSpLocks/>
          </p:cNvGrpSpPr>
          <p:nvPr/>
        </p:nvGrpSpPr>
        <p:grpSpPr bwMode="auto">
          <a:xfrm>
            <a:off x="304800" y="1066800"/>
            <a:ext cx="6477000" cy="1009650"/>
            <a:chOff x="838200" y="3276600"/>
            <a:chExt cx="6477000" cy="838200"/>
          </a:xfrm>
        </p:grpSpPr>
        <p:sp>
          <p:nvSpPr>
            <p:cNvPr id="14" name="Rounded Rectangle 13"/>
            <p:cNvSpPr/>
            <p:nvPr/>
          </p:nvSpPr>
          <p:spPr bwMode="auto">
            <a:xfrm>
              <a:off x="838200" y="3276600"/>
              <a:ext cx="6477000" cy="838200"/>
            </a:xfrm>
            <a:prstGeom prst="roundRect">
              <a:avLst/>
            </a:prstGeom>
            <a:solidFill>
              <a:srgbClr val="9933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endParaRPr lang="en-US" dirty="0">
                <a:latin typeface="Arial" charset="0"/>
              </a:endParaRPr>
            </a:p>
          </p:txBody>
        </p:sp>
        <p:sp>
          <p:nvSpPr>
            <p:cNvPr id="10248" name="TextBox 14"/>
            <p:cNvSpPr txBox="1">
              <a:spLocks noChangeArrowheads="1"/>
            </p:cNvSpPr>
            <p:nvPr/>
          </p:nvSpPr>
          <p:spPr bwMode="auto">
            <a:xfrm>
              <a:off x="1066800" y="3403121"/>
              <a:ext cx="5410200" cy="38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a:solidFill>
                    <a:srgbClr val="F2F2F2"/>
                  </a:solidFill>
                  <a:latin typeface="Trebuchet MS" pitchFamily="34" charset="0"/>
                </a:rPr>
                <a:t>Lesson 1: An Overview of JUnit</a:t>
              </a:r>
            </a:p>
          </p:txBody>
        </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41024EEC-D1E5-49AE-BB7D-D134ED205903}" type="slidenum">
              <a:rPr lang="en-US"/>
              <a:pPr>
                <a:defRPr/>
              </a:pPr>
              <a:t>6</a:t>
            </a:fld>
            <a:endParaRPr lang="en-US"/>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304800" y="381000"/>
            <a:ext cx="6934200" cy="747713"/>
          </a:xfrm>
        </p:spPr>
        <p:txBody>
          <a:bodyPr/>
          <a:lstStyle/>
          <a:p>
            <a:r>
              <a:rPr lang="en-US" altLang="en-US" smtClean="0"/>
              <a:t>Introduction to JUnit and Software Testing </a:t>
            </a:r>
            <a:br>
              <a:rPr lang="en-US" altLang="en-US" smtClean="0"/>
            </a:br>
            <a:endParaRPr lang="en-US" altLang="en-US" smtClean="0"/>
          </a:p>
        </p:txBody>
      </p:sp>
      <p:sp>
        <p:nvSpPr>
          <p:cNvPr id="11270" name="Text Box 6"/>
          <p:cNvSpPr txBox="1">
            <a:spLocks noChangeArrowheads="1"/>
          </p:cNvSpPr>
          <p:nvPr/>
        </p:nvSpPr>
        <p:spPr bwMode="auto">
          <a:xfrm>
            <a:off x="288925" y="1736725"/>
            <a:ext cx="49688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defRPr>
            </a:lvl1pPr>
            <a:lvl2pPr>
              <a:defRPr sz="2000">
                <a:solidFill>
                  <a:schemeClr val="tx1"/>
                </a:solidFill>
                <a:latin typeface="Arial" pitchFamily="34" charset="0"/>
              </a:defRPr>
            </a:lvl2pPr>
            <a:lvl3pPr>
              <a:defRPr>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marL="342900" indent="-342900">
              <a:buFont typeface="Wingdings" pitchFamily="2" charset="2"/>
              <a:buChar char="§"/>
              <a:defRPr/>
            </a:pPr>
            <a:r>
              <a:rPr lang="en-IN" altLang="en-US" sz="1800" b="0" dirty="0" err="1" smtClean="0"/>
              <a:t>JUnit</a:t>
            </a:r>
            <a:r>
              <a:rPr lang="en-IN" altLang="en-US" sz="1800" b="0" dirty="0" smtClean="0"/>
              <a:t>: A unit testing framework that is extensively used to test the code written in Java.</a:t>
            </a:r>
          </a:p>
          <a:p>
            <a:pPr marL="342900" indent="-342900">
              <a:buFont typeface="Wingdings" pitchFamily="2" charset="2"/>
              <a:buChar char="§"/>
              <a:defRPr/>
            </a:pPr>
            <a:endParaRPr lang="en-IN" sz="1800" b="0" dirty="0" smtClean="0"/>
          </a:p>
          <a:p>
            <a:pPr marL="342900" indent="-342900">
              <a:buFont typeface="Wingdings" pitchFamily="2" charset="2"/>
              <a:buChar char="§"/>
              <a:defRPr/>
            </a:pPr>
            <a:r>
              <a:rPr lang="en-US" altLang="en-US" sz="1800" b="0" dirty="0" smtClean="0"/>
              <a:t>Unit testing is a type of software testing.</a:t>
            </a:r>
          </a:p>
          <a:p>
            <a:pPr marL="342900" indent="-342900">
              <a:buFont typeface="Wingdings" pitchFamily="2" charset="2"/>
              <a:buChar char="§"/>
              <a:defRPr/>
            </a:pPr>
            <a:endParaRPr lang="en-US" sz="1800" b="0" dirty="0" smtClean="0"/>
          </a:p>
          <a:p>
            <a:pPr marL="342900" indent="-342900">
              <a:buFont typeface="Wingdings" pitchFamily="2" charset="2"/>
              <a:buChar char="§"/>
              <a:defRPr/>
            </a:pPr>
            <a:r>
              <a:rPr lang="en-US" sz="1800" b="0" dirty="0" smtClean="0"/>
              <a:t>Software testing: The process of examining whether the software and its components meet the specified requirements</a:t>
            </a:r>
            <a:endParaRPr lang="en-IN" sz="1800" b="0" dirty="0" smtClean="0"/>
          </a:p>
          <a:p>
            <a:pPr marL="285750" indent="-285750">
              <a:buFont typeface="Arial" pitchFamily="34" charset="0"/>
              <a:buChar char="•"/>
              <a:defRPr/>
            </a:pPr>
            <a:endParaRPr lang="en-IN" sz="1800" b="0" dirty="0" smtClean="0"/>
          </a:p>
          <a:p>
            <a:pPr marL="285750" indent="-285750">
              <a:buFont typeface="Arial" pitchFamily="34" charset="0"/>
              <a:buChar char="•"/>
              <a:defRPr/>
            </a:pPr>
            <a:r>
              <a:rPr lang="en-US" altLang="en-US" sz="1800" b="0" dirty="0" smtClean="0"/>
              <a:t>Other types of software testing are as shown.</a:t>
            </a:r>
            <a:endParaRPr lang="en-IN" altLang="en-US" sz="1800" b="0" dirty="0" smtClean="0"/>
          </a:p>
        </p:txBody>
      </p:sp>
      <p:grpSp>
        <p:nvGrpSpPr>
          <p:cNvPr id="11268" name="Group 8"/>
          <p:cNvGrpSpPr>
            <a:grpSpLocks/>
          </p:cNvGrpSpPr>
          <p:nvPr/>
        </p:nvGrpSpPr>
        <p:grpSpPr bwMode="auto">
          <a:xfrm>
            <a:off x="5029200" y="1808163"/>
            <a:ext cx="3878263" cy="4364037"/>
            <a:chOff x="5462047" y="1214029"/>
            <a:chExt cx="3325304" cy="4076896"/>
          </a:xfrm>
        </p:grpSpPr>
        <p:sp>
          <p:nvSpPr>
            <p:cNvPr id="10" name="Freeform 9"/>
            <p:cNvSpPr/>
            <p:nvPr/>
          </p:nvSpPr>
          <p:spPr>
            <a:xfrm>
              <a:off x="6928506" y="1214029"/>
              <a:ext cx="100945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dirty="0"/>
                <a:t>Regression Testing </a:t>
              </a:r>
            </a:p>
          </p:txBody>
        </p:sp>
        <p:sp>
          <p:nvSpPr>
            <p:cNvPr id="11" name="Rectangle 10"/>
            <p:cNvSpPr/>
            <p:nvPr/>
          </p:nvSpPr>
          <p:spPr>
            <a:xfrm>
              <a:off x="7756956" y="1399409"/>
              <a:ext cx="1030395"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Freeform 11"/>
            <p:cNvSpPr/>
            <p:nvPr/>
          </p:nvSpPr>
          <p:spPr>
            <a:xfrm>
              <a:off x="5847166" y="1214029"/>
              <a:ext cx="101705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Beta Testing</a:t>
              </a:r>
            </a:p>
          </p:txBody>
        </p:sp>
        <p:sp>
          <p:nvSpPr>
            <p:cNvPr id="13" name="Freeform 12"/>
            <p:cNvSpPr/>
            <p:nvPr/>
          </p:nvSpPr>
          <p:spPr>
            <a:xfrm>
              <a:off x="6355691" y="1998062"/>
              <a:ext cx="106890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Acceptance Testing</a:t>
              </a:r>
            </a:p>
          </p:txBody>
        </p:sp>
        <p:sp>
          <p:nvSpPr>
            <p:cNvPr id="14" name="Rectangle 13"/>
            <p:cNvSpPr/>
            <p:nvPr/>
          </p:nvSpPr>
          <p:spPr>
            <a:xfrm>
              <a:off x="5462047" y="2182458"/>
              <a:ext cx="997728"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Freeform 15"/>
            <p:cNvSpPr/>
            <p:nvPr/>
          </p:nvSpPr>
          <p:spPr>
            <a:xfrm>
              <a:off x="6914346" y="2800918"/>
              <a:ext cx="1023618"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Unit Testing </a:t>
              </a:r>
            </a:p>
          </p:txBody>
        </p:sp>
        <p:sp>
          <p:nvSpPr>
            <p:cNvPr id="18" name="Freeform 17"/>
            <p:cNvSpPr/>
            <p:nvPr/>
          </p:nvSpPr>
          <p:spPr>
            <a:xfrm>
              <a:off x="5793178" y="2782095"/>
              <a:ext cx="1034049"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System Testing</a:t>
              </a:r>
            </a:p>
          </p:txBody>
        </p:sp>
        <p:sp>
          <p:nvSpPr>
            <p:cNvPr id="19" name="Freeform 18"/>
            <p:cNvSpPr/>
            <p:nvPr/>
          </p:nvSpPr>
          <p:spPr>
            <a:xfrm>
              <a:off x="6286936" y="3584074"/>
              <a:ext cx="1062991"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0" bIns="182042" spcCol="1270" anchor="ctr"/>
            <a:lstStyle/>
            <a:p>
              <a:pPr algn="ctr" defTabSz="444500">
                <a:lnSpc>
                  <a:spcPct val="90000"/>
                </a:lnSpc>
                <a:spcAft>
                  <a:spcPct val="35000"/>
                </a:spcAft>
                <a:defRPr/>
              </a:pPr>
              <a:r>
                <a:rPr lang="en-US" sz="1200" b="1" dirty="0"/>
                <a:t>Integration Testing</a:t>
              </a:r>
            </a:p>
          </p:txBody>
        </p:sp>
        <p:sp>
          <p:nvSpPr>
            <p:cNvPr id="20" name="Rectangle 19"/>
            <p:cNvSpPr/>
            <p:nvPr/>
          </p:nvSpPr>
          <p:spPr>
            <a:xfrm>
              <a:off x="5462047" y="3751522"/>
              <a:ext cx="997728" cy="553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Freeform 20"/>
            <p:cNvSpPr/>
            <p:nvPr/>
          </p:nvSpPr>
          <p:spPr>
            <a:xfrm>
              <a:off x="7415265" y="3582220"/>
              <a:ext cx="10345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2" spcCol="1270" anchor="ctr"/>
            <a:lstStyle/>
            <a:p>
              <a:pPr algn="ctr" defTabSz="444500">
                <a:lnSpc>
                  <a:spcPct val="90000"/>
                </a:lnSpc>
                <a:spcAft>
                  <a:spcPct val="35000"/>
                </a:spcAft>
                <a:defRPr/>
              </a:pPr>
              <a:r>
                <a:rPr lang="en-US" sz="1200" b="1" dirty="0"/>
                <a:t>Performance Testing</a:t>
              </a:r>
            </a:p>
          </p:txBody>
        </p:sp>
        <p:sp>
          <p:nvSpPr>
            <p:cNvPr id="22" name="Freeform 21"/>
            <p:cNvSpPr/>
            <p:nvPr/>
          </p:nvSpPr>
          <p:spPr>
            <a:xfrm>
              <a:off x="7461033" y="2017761"/>
              <a:ext cx="999630" cy="923695"/>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63330" tIns="182042" rIns="163331" bIns="182042" spcCol="1270" anchor="ctr"/>
            <a:lstStyle/>
            <a:p>
              <a:pPr algn="ctr" defTabSz="444500">
                <a:lnSpc>
                  <a:spcPct val="90000"/>
                </a:lnSpc>
                <a:spcAft>
                  <a:spcPct val="35000"/>
                </a:spcAft>
                <a:defRPr/>
              </a:pPr>
              <a:r>
                <a:rPr lang="en-US" sz="1200" b="1"/>
                <a:t>Functional Testing</a:t>
              </a:r>
              <a:endParaRPr lang="en-US" sz="1200" b="1" dirty="0"/>
            </a:p>
          </p:txBody>
        </p:sp>
        <p:sp>
          <p:nvSpPr>
            <p:cNvPr id="23" name="Rectangle 22"/>
            <p:cNvSpPr/>
            <p:nvPr/>
          </p:nvSpPr>
          <p:spPr>
            <a:xfrm>
              <a:off x="7756956" y="4534571"/>
              <a:ext cx="1030395" cy="5546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Freeform 23"/>
            <p:cNvSpPr/>
            <p:nvPr/>
          </p:nvSpPr>
          <p:spPr>
            <a:xfrm>
              <a:off x="6854692" y="4367229"/>
              <a:ext cx="1083272" cy="923696"/>
            </a:xfrm>
            <a:custGeom>
              <a:avLst/>
              <a:gdLst>
                <a:gd name="connsiteX0" fmla="*/ 0 w 923695"/>
                <a:gd name="connsiteY0" fmla="*/ 401808 h 803615"/>
                <a:gd name="connsiteX1" fmla="*/ 200904 w 923695"/>
                <a:gd name="connsiteY1" fmla="*/ 0 h 803615"/>
                <a:gd name="connsiteX2" fmla="*/ 722791 w 923695"/>
                <a:gd name="connsiteY2" fmla="*/ 0 h 803615"/>
                <a:gd name="connsiteX3" fmla="*/ 923695 w 923695"/>
                <a:gd name="connsiteY3" fmla="*/ 401808 h 803615"/>
                <a:gd name="connsiteX4" fmla="*/ 722791 w 923695"/>
                <a:gd name="connsiteY4" fmla="*/ 803615 h 803615"/>
                <a:gd name="connsiteX5" fmla="*/ 200904 w 923695"/>
                <a:gd name="connsiteY5" fmla="*/ 803615 h 803615"/>
                <a:gd name="connsiteX6" fmla="*/ 0 w 923695"/>
                <a:gd name="connsiteY6" fmla="*/ 401808 h 80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695" h="803615">
                  <a:moveTo>
                    <a:pt x="461847" y="0"/>
                  </a:moveTo>
                  <a:lnTo>
                    <a:pt x="923695" y="174787"/>
                  </a:lnTo>
                  <a:lnTo>
                    <a:pt x="923695" y="628828"/>
                  </a:lnTo>
                  <a:lnTo>
                    <a:pt x="461847" y="803615"/>
                  </a:lnTo>
                  <a:lnTo>
                    <a:pt x="0" y="628828"/>
                  </a:lnTo>
                  <a:lnTo>
                    <a:pt x="0" y="174787"/>
                  </a:lnTo>
                  <a:lnTo>
                    <a:pt x="461847"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25230" tIns="143942" rIns="125230" bIns="143943" spcCol="1270" anchor="ctr"/>
            <a:lstStyle/>
            <a:p>
              <a:pPr algn="ctr" defTabSz="444500">
                <a:lnSpc>
                  <a:spcPct val="90000"/>
                </a:lnSpc>
                <a:spcAft>
                  <a:spcPct val="35000"/>
                </a:spcAft>
                <a:defRPr/>
              </a:pPr>
              <a:r>
                <a:rPr lang="en-US" sz="1200" b="1" dirty="0"/>
                <a:t>Usability Testing</a:t>
              </a:r>
            </a:p>
          </p:txBody>
        </p:sp>
      </p:gr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E3530A74-D1EB-4A70-B970-E79E03DA4C4E}" type="slidenum">
              <a:rPr lang="en-US"/>
              <a:pPr>
                <a:defRPr/>
              </a:pPr>
              <a:t>7</a:t>
            </a:fld>
            <a:endParaRPr lang="en-US"/>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descr="D:\Current Data\Year 2013\J P MORGAN\JUNIT\mod 1 imag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413" y="1828800"/>
            <a:ext cx="4033837" cy="3352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291"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4342" name="Text Box 7"/>
          <p:cNvSpPr txBox="1">
            <a:spLocks noChangeArrowheads="1"/>
          </p:cNvSpPr>
          <p:nvPr/>
        </p:nvSpPr>
        <p:spPr bwMode="auto">
          <a:xfrm>
            <a:off x="304800" y="1800225"/>
            <a:ext cx="42973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IN" altLang="en-US" sz="1800" b="0" dirty="0" smtClean="0"/>
              <a:t>Unit testing:</a:t>
            </a:r>
          </a:p>
          <a:p>
            <a:pPr marL="285750" indent="-285750" eaLnBrk="1" hangingPunct="1">
              <a:spcBef>
                <a:spcPct val="50000"/>
              </a:spcBef>
              <a:buFont typeface="Wingdings" panose="05000000000000000000" pitchFamily="2" charset="2"/>
              <a:buChar char="§"/>
              <a:defRPr/>
            </a:pPr>
            <a:r>
              <a:rPr lang="en-IN" altLang="en-US" sz="1800" b="0" dirty="0" smtClean="0"/>
              <a:t>Is performed to validate the tester’s assumptions about the code design.</a:t>
            </a:r>
          </a:p>
          <a:p>
            <a:pPr marL="285750" indent="-285750" eaLnBrk="1" hangingPunct="1">
              <a:spcBef>
                <a:spcPct val="50000"/>
              </a:spcBef>
              <a:buFont typeface="Wingdings" panose="05000000000000000000" pitchFamily="2" charset="2"/>
              <a:buChar char="§"/>
              <a:defRPr/>
            </a:pPr>
            <a:r>
              <a:rPr lang="en-IN" altLang="en-US" sz="1800" b="0" dirty="0" smtClean="0"/>
              <a:t>Is an effective method of testing. Each part of the program is isolated to determine </a:t>
            </a:r>
            <a:r>
              <a:rPr lang="en-US" sz="1800" b="0" dirty="0" smtClean="0"/>
              <a:t>which </a:t>
            </a:r>
            <a:r>
              <a:rPr lang="en-US" sz="1800" b="0" dirty="0"/>
              <a:t>individual parts are </a:t>
            </a:r>
            <a:r>
              <a:rPr lang="en-US" sz="1800" b="0" dirty="0" smtClean="0"/>
              <a:t>correct</a:t>
            </a:r>
          </a:p>
          <a:p>
            <a:pPr marL="285750" indent="-285750" eaLnBrk="1" hangingPunct="1">
              <a:spcBef>
                <a:spcPct val="50000"/>
              </a:spcBef>
              <a:buFont typeface="Wingdings" panose="05000000000000000000" pitchFamily="2" charset="2"/>
              <a:buChar char="§"/>
              <a:defRPr/>
            </a:pPr>
            <a:r>
              <a:rPr lang="en-US" sz="1800" b="0" dirty="0"/>
              <a:t>Involves testing the smallest unit of code under a variety of input </a:t>
            </a:r>
            <a:r>
              <a:rPr lang="en-US" sz="1800" b="0" dirty="0" smtClean="0"/>
              <a:t>conditions.</a:t>
            </a:r>
            <a:endParaRPr lang="en-US" sz="1800" b="0" dirty="0"/>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sz="1800" b="0" dirty="0" smtClean="0"/>
          </a:p>
          <a:p>
            <a:pPr marL="285750" indent="-285750" eaLnBrk="1" hangingPunct="1">
              <a:spcBef>
                <a:spcPct val="50000"/>
              </a:spcBef>
              <a:buFont typeface="Wingdings" panose="05000000000000000000" pitchFamily="2" charset="2"/>
              <a:buChar char="§"/>
              <a:defRPr/>
            </a:pPr>
            <a:endParaRPr lang="en-US" altLang="en-US" sz="1800" b="0" dirty="0" smtClean="0"/>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Unit Testing </a:t>
            </a:r>
          </a:p>
        </p:txBody>
      </p:sp>
      <p:sp>
        <p:nvSpPr>
          <p:cNvPr id="12294" name="Rectangle 13"/>
          <p:cNvSpPr>
            <a:spLocks noChangeArrowheads="1"/>
          </p:cNvSpPr>
          <p:nvPr/>
        </p:nvSpPr>
        <p:spPr bwMode="auto">
          <a:xfrm>
            <a:off x="5272088" y="5305425"/>
            <a:ext cx="2819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algn="ctr"/>
            <a:r>
              <a:rPr lang="en-US" altLang="en-US" sz="1200" b="1"/>
              <a:t>Class - Smallest Unit in Java</a:t>
            </a:r>
            <a:endParaRPr lang="en-IN" altLang="en-US" sz="1200" b="1"/>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56FA3B7D-5E4C-4925-9A07-29342FDE043C}" type="slidenum">
              <a:rPr lang="en-US"/>
              <a:pPr>
                <a:defRPr/>
              </a:pPr>
              <a:t>8</a:t>
            </a:fld>
            <a:endParaRPr lang="en-US"/>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6"/>
          <p:cNvSpPr txBox="1">
            <a:spLocks noChangeArrowheads="1"/>
          </p:cNvSpPr>
          <p:nvPr/>
        </p:nvSpPr>
        <p:spPr bwMode="auto">
          <a:xfrm>
            <a:off x="288925" y="1712913"/>
            <a:ext cx="862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N" altLang="en-US"/>
          </a:p>
        </p:txBody>
      </p:sp>
      <p:sp>
        <p:nvSpPr>
          <p:cNvPr id="14343" name="Text Box 7"/>
          <p:cNvSpPr txBox="1">
            <a:spLocks noChangeArrowheads="1"/>
          </p:cNvSpPr>
          <p:nvPr/>
        </p:nvSpPr>
        <p:spPr bwMode="auto">
          <a:xfrm>
            <a:off x="304800" y="1295400"/>
            <a:ext cx="8305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altLang="en-US" dirty="0" smtClean="0"/>
              <a:t>The key benefits of unit testing are:</a:t>
            </a:r>
          </a:p>
          <a:p>
            <a:pPr marL="285750" indent="-285750" eaLnBrk="1" hangingPunct="1">
              <a:spcBef>
                <a:spcPct val="50000"/>
              </a:spcBef>
              <a:buFont typeface="Wingdings" panose="05000000000000000000" pitchFamily="2" charset="2"/>
              <a:buChar char="ü"/>
              <a:defRPr/>
            </a:pPr>
            <a:r>
              <a:rPr lang="en-US" altLang="en-US" dirty="0" smtClean="0"/>
              <a:t>Ability to re-factor code with confidence</a:t>
            </a:r>
          </a:p>
          <a:p>
            <a:pPr marL="285750" indent="-285750" eaLnBrk="1" hangingPunct="1">
              <a:spcBef>
                <a:spcPct val="50000"/>
              </a:spcBef>
              <a:buFont typeface="Wingdings" panose="05000000000000000000" pitchFamily="2" charset="2"/>
              <a:buChar char="ü"/>
              <a:defRPr/>
            </a:pPr>
            <a:r>
              <a:rPr lang="en-US" altLang="en-US" dirty="0" smtClean="0"/>
              <a:t>Proof that your code actually works</a:t>
            </a:r>
          </a:p>
          <a:p>
            <a:pPr marL="285750" indent="-285750" eaLnBrk="1" hangingPunct="1">
              <a:spcBef>
                <a:spcPct val="50000"/>
              </a:spcBef>
              <a:buFont typeface="Wingdings" panose="05000000000000000000" pitchFamily="2" charset="2"/>
              <a:buChar char="ü"/>
              <a:defRPr/>
            </a:pPr>
            <a:r>
              <a:rPr lang="en-US" altLang="en-US" dirty="0" smtClean="0"/>
              <a:t>Availability of a regression-test suite</a:t>
            </a:r>
          </a:p>
          <a:p>
            <a:pPr marL="285750" indent="-285750" eaLnBrk="1" hangingPunct="1">
              <a:spcBef>
                <a:spcPct val="50000"/>
              </a:spcBef>
              <a:buFont typeface="Wingdings" panose="05000000000000000000" pitchFamily="2" charset="2"/>
              <a:buChar char="ü"/>
              <a:defRPr/>
            </a:pPr>
            <a:r>
              <a:rPr lang="en-US" altLang="en-US" dirty="0" smtClean="0"/>
              <a:t>Demonstration of concrete progress</a:t>
            </a:r>
          </a:p>
        </p:txBody>
      </p:sp>
      <p:sp>
        <p:nvSpPr>
          <p:cNvPr id="11" name="Title 1"/>
          <p:cNvSpPr txBox="1">
            <a:spLocks/>
          </p:cNvSpPr>
          <p:nvPr/>
        </p:nvSpPr>
        <p:spPr bwMode="auto">
          <a:xfrm>
            <a:off x="304800" y="381000"/>
            <a:ext cx="6934200" cy="747713"/>
          </a:xfrm>
          <a:prstGeom prst="rect">
            <a:avLst/>
          </a:prstGeom>
          <a:noFill/>
          <a:ln w="9525">
            <a:noFill/>
            <a:miter lim="800000"/>
            <a:headEnd/>
            <a:tailEnd/>
          </a:ln>
        </p:spPr>
        <p:txBody>
          <a:bodyPr anchor="ctr"/>
          <a:lstStyle/>
          <a:p>
            <a:pPr eaLnBrk="0" hangingPunct="0">
              <a:defRPr/>
            </a:pPr>
            <a:r>
              <a:rPr lang="en-US" sz="2400" b="1" kern="0" dirty="0">
                <a:solidFill>
                  <a:srgbClr val="FFFFFF"/>
                </a:solidFill>
                <a:latin typeface="+mj-lt"/>
                <a:ea typeface="+mj-ea"/>
                <a:cs typeface="+mj-cs"/>
              </a:rPr>
              <a:t>Benefits of Unit Testing </a:t>
            </a:r>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a:t>JUnit Test Case</a:t>
            </a:r>
            <a:endParaRPr lang="en-US" dirty="0"/>
          </a:p>
        </p:txBody>
      </p:sp>
      <p:sp>
        <p:nvSpPr>
          <p:cNvPr id="6" name="Slide Number Placeholder 5"/>
          <p:cNvSpPr>
            <a:spLocks noGrp="1"/>
          </p:cNvSpPr>
          <p:nvPr>
            <p:ph type="sldNum" sz="quarter" idx="11"/>
          </p:nvPr>
        </p:nvSpPr>
        <p:spPr/>
        <p:txBody>
          <a:bodyPr/>
          <a:lstStyle/>
          <a:p>
            <a:pPr>
              <a:defRPr/>
            </a:pPr>
            <a:fld id="{1A1453FB-C599-441C-9CF2-794FAE4FF9A9}" type="slidenum">
              <a:rPr lang="en-US"/>
              <a:pPr>
                <a:defRPr/>
              </a:pPr>
              <a:t>9</a:t>
            </a:fld>
            <a:endParaRPr lang="en-US"/>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resPro_FS_PeopleTemp_light">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resPro_FS_PeopleTemp_light">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sPro_FS_PeopleTemp_ligh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Pro_FS_PeopleTemp_ligh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Pro_FS_PeopleTemp_ligh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Pro_FS_PeopleTemp_ligh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Pro_FS_PeopleTemp_ligh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Pro_FS_PeopleTemp_ligh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Pro_FS_PeopleTemp_ligh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Pro_FS_PeopleTemp_light 8">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21542</TotalTime>
  <Words>10019</Words>
  <Application>Microsoft Office PowerPoint</Application>
  <PresentationFormat>On-screen Show (4:3)</PresentationFormat>
  <Paragraphs>1153</Paragraphs>
  <Slides>55</Slides>
  <Notes>54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PresPro_FS_PeopleTemp_light</vt:lpstr>
      <vt:lpstr>JUnit</vt:lpstr>
      <vt:lpstr>Table of Contents</vt:lpstr>
      <vt:lpstr>Module 1: JUnit Essentials </vt:lpstr>
      <vt:lpstr>Module Objectives</vt:lpstr>
      <vt:lpstr>Lesson 1: An Overview of JUnit </vt:lpstr>
      <vt:lpstr>Lesson Objectives</vt:lpstr>
      <vt:lpstr>Introduction to JUnit and Software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Lesson 2: Jump-Start with JUnit </vt:lpstr>
      <vt:lpstr>Lesson Objectives</vt:lpstr>
      <vt:lpstr>PowerPoint Presentation</vt:lpstr>
      <vt:lpstr>PowerPoint Presentation</vt:lpstr>
      <vt:lpstr>PowerPoint Presentation</vt:lpstr>
      <vt:lpstr>PowerPoint Presentation</vt:lpstr>
      <vt:lpstr>Lab 1.1: Jump Start with JUnit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Lesson 3: Exploring JUnit </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PowerPoint Presentation</vt:lpstr>
      <vt:lpstr>PowerPoint Presentation</vt:lpstr>
      <vt:lpstr>PowerPoint Presentation</vt:lpstr>
      <vt:lpstr>PowerPoint Presentation</vt:lpstr>
      <vt:lpstr>Discussion</vt:lpstr>
      <vt:lpstr>Lab 1.2: Exploring JUnit</vt:lpstr>
      <vt:lpstr>PowerPoint Presentation</vt:lpstr>
      <vt:lpstr>Module Summary</vt:lpstr>
    </vt:vector>
  </TitlesOfParts>
  <Company>JPMorgan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e003218</dc:creator>
  <cp:lastModifiedBy>Satyen</cp:lastModifiedBy>
  <cp:revision>1099</cp:revision>
  <dcterms:created xsi:type="dcterms:W3CDTF">2009-03-14T21:10:51Z</dcterms:created>
  <dcterms:modified xsi:type="dcterms:W3CDTF">2015-10-03T15:31:37Z</dcterms:modified>
</cp:coreProperties>
</file>