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344" r:id="rId3"/>
    <p:sldId id="257" r:id="rId4"/>
    <p:sldId id="258" r:id="rId5"/>
    <p:sldId id="260" r:id="rId6"/>
    <p:sldId id="268" r:id="rId7"/>
    <p:sldId id="269" r:id="rId8"/>
    <p:sldId id="270" r:id="rId9"/>
    <p:sldId id="272" r:id="rId10"/>
    <p:sldId id="279" r:id="rId11"/>
    <p:sldId id="280" r:id="rId12"/>
    <p:sldId id="281" r:id="rId13"/>
    <p:sldId id="284" r:id="rId14"/>
    <p:sldId id="285"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68" r:id="rId43"/>
    <p:sldId id="315" r:id="rId44"/>
    <p:sldId id="316" r:id="rId45"/>
    <p:sldId id="317" r:id="rId46"/>
    <p:sldId id="318" r:id="rId47"/>
    <p:sldId id="36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59" r:id="rId87"/>
    <p:sldId id="360" r:id="rId88"/>
    <p:sldId id="361" r:id="rId89"/>
    <p:sldId id="362" r:id="rId90"/>
    <p:sldId id="363" r:id="rId91"/>
    <p:sldId id="364" r:id="rId92"/>
    <p:sldId id="365" r:id="rId93"/>
    <p:sldId id="366" r:id="rId94"/>
    <p:sldId id="367"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30" autoAdjust="0"/>
  </p:normalViewPr>
  <p:slideViewPr>
    <p:cSldViewPr>
      <p:cViewPr varScale="1">
        <p:scale>
          <a:sx n="65" d="100"/>
          <a:sy n="65" d="100"/>
        </p:scale>
        <p:origin x="8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DF117-8E0F-4628-9E50-5C24DF15BED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3E77211-10E2-4A07-B679-EDACE32AC09E}">
      <dgm:prSet/>
      <dgm:spPr/>
      <dgm:t>
        <a:bodyPr/>
        <a:lstStyle/>
        <a:p>
          <a:r>
            <a:rPr lang="en-US" b="0"/>
            <a:t>Loosely-coupled architecture</a:t>
          </a:r>
          <a:endParaRPr lang="en-US"/>
        </a:p>
      </dgm:t>
    </dgm:pt>
    <dgm:pt modelId="{5CE82440-FDDD-4C48-822E-A10D7A85FD4E}" type="parTrans" cxnId="{315DC431-C746-4A8A-AECA-435BB29CE309}">
      <dgm:prSet/>
      <dgm:spPr/>
      <dgm:t>
        <a:bodyPr/>
        <a:lstStyle/>
        <a:p>
          <a:endParaRPr lang="en-US"/>
        </a:p>
      </dgm:t>
    </dgm:pt>
    <dgm:pt modelId="{9B918D93-FA81-4F94-BEE9-203F3476409D}" type="sibTrans" cxnId="{315DC431-C746-4A8A-AECA-435BB29CE309}">
      <dgm:prSet/>
      <dgm:spPr/>
      <dgm:t>
        <a:bodyPr/>
        <a:lstStyle/>
        <a:p>
          <a:endParaRPr lang="en-US"/>
        </a:p>
      </dgm:t>
    </dgm:pt>
    <dgm:pt modelId="{8B54BA8E-83D8-4E0C-967C-8AA21FAEC822}">
      <dgm:prSet/>
      <dgm:spPr/>
      <dgm:t>
        <a:bodyPr/>
        <a:lstStyle/>
        <a:p>
          <a:r>
            <a:rPr lang="en-US" b="0"/>
            <a:t>Promotes architectural composability</a:t>
          </a:r>
          <a:endParaRPr lang="en-US"/>
        </a:p>
      </dgm:t>
    </dgm:pt>
    <dgm:pt modelId="{62929E8A-F664-4DAF-929B-13C72A0A8060}" type="parTrans" cxnId="{46721B4C-8565-4DE5-8924-564F2C821F91}">
      <dgm:prSet/>
      <dgm:spPr/>
      <dgm:t>
        <a:bodyPr/>
        <a:lstStyle/>
        <a:p>
          <a:endParaRPr lang="en-US"/>
        </a:p>
      </dgm:t>
    </dgm:pt>
    <dgm:pt modelId="{09FCFC1E-47BC-48D2-B526-6444AD2BBD5E}" type="sibTrans" cxnId="{46721B4C-8565-4DE5-8924-564F2C821F91}">
      <dgm:prSet/>
      <dgm:spPr/>
      <dgm:t>
        <a:bodyPr/>
        <a:lstStyle/>
        <a:p>
          <a:endParaRPr lang="en-US"/>
        </a:p>
      </dgm:t>
    </dgm:pt>
    <dgm:pt modelId="{8369F53E-39DE-4C83-82AE-DD113E7EDB96}">
      <dgm:prSet/>
      <dgm:spPr/>
      <dgm:t>
        <a:bodyPr/>
        <a:lstStyle/>
        <a:p>
          <a:r>
            <a:rPr lang="en-US" b="0"/>
            <a:t>Increases quality of service</a:t>
          </a:r>
          <a:endParaRPr lang="en-US"/>
        </a:p>
      </dgm:t>
    </dgm:pt>
    <dgm:pt modelId="{D96E3BAC-CE8A-4464-8282-AB67EB8AF926}" type="parTrans" cxnId="{CD9027FF-6146-4DE1-887A-1571CA5DF227}">
      <dgm:prSet/>
      <dgm:spPr/>
      <dgm:t>
        <a:bodyPr/>
        <a:lstStyle/>
        <a:p>
          <a:endParaRPr lang="en-US"/>
        </a:p>
      </dgm:t>
    </dgm:pt>
    <dgm:pt modelId="{47BFCB6C-36F4-4080-8CDD-4EE531CC8940}" type="sibTrans" cxnId="{CD9027FF-6146-4DE1-887A-1571CA5DF227}">
      <dgm:prSet/>
      <dgm:spPr/>
      <dgm:t>
        <a:bodyPr/>
        <a:lstStyle/>
        <a:p>
          <a:endParaRPr lang="en-US"/>
        </a:p>
      </dgm:t>
    </dgm:pt>
    <dgm:pt modelId="{1CF1EFC7-AAB5-4079-8F2C-17187DA6EC0B}">
      <dgm:prSet/>
      <dgm:spPr/>
      <dgm:t>
        <a:bodyPr/>
        <a:lstStyle/>
        <a:p>
          <a:r>
            <a:rPr lang="en-US" b="0"/>
            <a:t>Based on open standards</a:t>
          </a:r>
          <a:endParaRPr lang="en-US"/>
        </a:p>
      </dgm:t>
    </dgm:pt>
    <dgm:pt modelId="{DB179A8E-9627-4D6B-AD3E-9BDFD1EE2027}" type="parTrans" cxnId="{268CA706-B848-454E-97D8-36BEE3B5CE11}">
      <dgm:prSet/>
      <dgm:spPr/>
      <dgm:t>
        <a:bodyPr/>
        <a:lstStyle/>
        <a:p>
          <a:endParaRPr lang="en-US"/>
        </a:p>
      </dgm:t>
    </dgm:pt>
    <dgm:pt modelId="{A62C91E1-72D6-4BDF-9299-5E8B7F8F0A16}" type="sibTrans" cxnId="{268CA706-B848-454E-97D8-36BEE3B5CE11}">
      <dgm:prSet/>
      <dgm:spPr/>
      <dgm:t>
        <a:bodyPr/>
        <a:lstStyle/>
        <a:p>
          <a:endParaRPr lang="en-US"/>
        </a:p>
      </dgm:t>
    </dgm:pt>
    <dgm:pt modelId="{D1717E43-CE53-4649-A298-495B4089E96D}">
      <dgm:prSet/>
      <dgm:spPr/>
      <dgm:t>
        <a:bodyPr/>
        <a:lstStyle/>
        <a:p>
          <a:r>
            <a:rPr lang="en-US" b="0"/>
            <a:t>Supports vendor diversity</a:t>
          </a:r>
          <a:endParaRPr lang="en-US"/>
        </a:p>
      </dgm:t>
    </dgm:pt>
    <dgm:pt modelId="{F1A214E2-FC7B-4F72-893A-7DC085803B83}" type="parTrans" cxnId="{3933435F-CB76-4EE0-AAB4-C083A601DC8F}">
      <dgm:prSet/>
      <dgm:spPr/>
      <dgm:t>
        <a:bodyPr/>
        <a:lstStyle/>
        <a:p>
          <a:endParaRPr lang="en-US"/>
        </a:p>
      </dgm:t>
    </dgm:pt>
    <dgm:pt modelId="{77C37DCC-7801-442C-BB16-EAD5484C651C}" type="sibTrans" cxnId="{3933435F-CB76-4EE0-AAB4-C083A601DC8F}">
      <dgm:prSet/>
      <dgm:spPr/>
      <dgm:t>
        <a:bodyPr/>
        <a:lstStyle/>
        <a:p>
          <a:endParaRPr lang="en-US"/>
        </a:p>
      </dgm:t>
    </dgm:pt>
    <dgm:pt modelId="{6FA14C24-686C-406B-95B0-875D10D91F1F}">
      <dgm:prSet/>
      <dgm:spPr/>
      <dgm:t>
        <a:bodyPr/>
        <a:lstStyle/>
        <a:p>
          <a:r>
            <a:rPr lang="en-US" b="0"/>
            <a:t>Increases reusability</a:t>
          </a:r>
          <a:endParaRPr lang="en-US"/>
        </a:p>
      </dgm:t>
    </dgm:pt>
    <dgm:pt modelId="{C5D4C314-498B-494F-9C85-5604CE91F814}" type="parTrans" cxnId="{A5DEC8F3-5FF4-4AC0-9AA1-D2A2B55183A9}">
      <dgm:prSet/>
      <dgm:spPr/>
      <dgm:t>
        <a:bodyPr/>
        <a:lstStyle/>
        <a:p>
          <a:endParaRPr lang="en-US"/>
        </a:p>
      </dgm:t>
    </dgm:pt>
    <dgm:pt modelId="{7CEFEEBB-9F9B-4823-A1B7-5031DD4D0F8E}" type="sibTrans" cxnId="{A5DEC8F3-5FF4-4AC0-9AA1-D2A2B55183A9}">
      <dgm:prSet/>
      <dgm:spPr/>
      <dgm:t>
        <a:bodyPr/>
        <a:lstStyle/>
        <a:p>
          <a:endParaRPr lang="en-US"/>
        </a:p>
      </dgm:t>
    </dgm:pt>
    <dgm:pt modelId="{0412D47E-FDC4-4151-8455-951E73F57B75}">
      <dgm:prSet/>
      <dgm:spPr/>
      <dgm:t>
        <a:bodyPr/>
        <a:lstStyle/>
        <a:p>
          <a:r>
            <a:rPr lang="en-US" b="0"/>
            <a:t>Promotes organizational agility</a:t>
          </a:r>
          <a:endParaRPr lang="en-US"/>
        </a:p>
      </dgm:t>
    </dgm:pt>
    <dgm:pt modelId="{4DF20B99-9A4D-46A6-B821-DE8F3542C564}" type="parTrans" cxnId="{B4766DFE-5C24-4DF4-86F4-E8E39277FEF8}">
      <dgm:prSet/>
      <dgm:spPr/>
      <dgm:t>
        <a:bodyPr/>
        <a:lstStyle/>
        <a:p>
          <a:endParaRPr lang="en-US"/>
        </a:p>
      </dgm:t>
    </dgm:pt>
    <dgm:pt modelId="{4ED78873-FF51-4A17-85D7-16D66BCD1E22}" type="sibTrans" cxnId="{B4766DFE-5C24-4DF4-86F4-E8E39277FEF8}">
      <dgm:prSet/>
      <dgm:spPr/>
      <dgm:t>
        <a:bodyPr/>
        <a:lstStyle/>
        <a:p>
          <a:endParaRPr lang="en-US"/>
        </a:p>
      </dgm:t>
    </dgm:pt>
    <dgm:pt modelId="{2E30CEA5-8D06-499C-BBD1-A9C51E5733BC}" type="pres">
      <dgm:prSet presAssocID="{EF1DF117-8E0F-4628-9E50-5C24DF15BEDB}" presName="linear" presStyleCnt="0">
        <dgm:presLayoutVars>
          <dgm:animLvl val="lvl"/>
          <dgm:resizeHandles val="exact"/>
        </dgm:presLayoutVars>
      </dgm:prSet>
      <dgm:spPr/>
    </dgm:pt>
    <dgm:pt modelId="{0538F614-389B-4979-8FD2-51E223B6EE41}" type="pres">
      <dgm:prSet presAssocID="{B3E77211-10E2-4A07-B679-EDACE32AC09E}" presName="parentText" presStyleLbl="node1" presStyleIdx="0" presStyleCnt="7">
        <dgm:presLayoutVars>
          <dgm:chMax val="0"/>
          <dgm:bulletEnabled val="1"/>
        </dgm:presLayoutVars>
      </dgm:prSet>
      <dgm:spPr/>
    </dgm:pt>
    <dgm:pt modelId="{2D79FDDA-CF1D-49CD-ABC1-2C085C632CDD}" type="pres">
      <dgm:prSet presAssocID="{9B918D93-FA81-4F94-BEE9-203F3476409D}" presName="spacer" presStyleCnt="0"/>
      <dgm:spPr/>
    </dgm:pt>
    <dgm:pt modelId="{2A282BFD-CBA5-4076-8EC9-858C59B65A78}" type="pres">
      <dgm:prSet presAssocID="{8B54BA8E-83D8-4E0C-967C-8AA21FAEC822}" presName="parentText" presStyleLbl="node1" presStyleIdx="1" presStyleCnt="7">
        <dgm:presLayoutVars>
          <dgm:chMax val="0"/>
          <dgm:bulletEnabled val="1"/>
        </dgm:presLayoutVars>
      </dgm:prSet>
      <dgm:spPr/>
    </dgm:pt>
    <dgm:pt modelId="{A25F36C2-46D5-415F-9DEC-4E9F5E3AA2E7}" type="pres">
      <dgm:prSet presAssocID="{09FCFC1E-47BC-48D2-B526-6444AD2BBD5E}" presName="spacer" presStyleCnt="0"/>
      <dgm:spPr/>
    </dgm:pt>
    <dgm:pt modelId="{E809A12B-9919-4D1F-83C3-D16DF89E584D}" type="pres">
      <dgm:prSet presAssocID="{8369F53E-39DE-4C83-82AE-DD113E7EDB96}" presName="parentText" presStyleLbl="node1" presStyleIdx="2" presStyleCnt="7">
        <dgm:presLayoutVars>
          <dgm:chMax val="0"/>
          <dgm:bulletEnabled val="1"/>
        </dgm:presLayoutVars>
      </dgm:prSet>
      <dgm:spPr/>
    </dgm:pt>
    <dgm:pt modelId="{BDA3DE10-C2DD-41DD-A63B-C6EF0A4D485F}" type="pres">
      <dgm:prSet presAssocID="{47BFCB6C-36F4-4080-8CDD-4EE531CC8940}" presName="spacer" presStyleCnt="0"/>
      <dgm:spPr/>
    </dgm:pt>
    <dgm:pt modelId="{6ED0954E-73BE-4F09-BD1D-9BBE78688985}" type="pres">
      <dgm:prSet presAssocID="{1CF1EFC7-AAB5-4079-8F2C-17187DA6EC0B}" presName="parentText" presStyleLbl="node1" presStyleIdx="3" presStyleCnt="7">
        <dgm:presLayoutVars>
          <dgm:chMax val="0"/>
          <dgm:bulletEnabled val="1"/>
        </dgm:presLayoutVars>
      </dgm:prSet>
      <dgm:spPr/>
    </dgm:pt>
    <dgm:pt modelId="{F9DDC4A5-4992-4728-9D7E-A45E96AC92D2}" type="pres">
      <dgm:prSet presAssocID="{A62C91E1-72D6-4BDF-9299-5E8B7F8F0A16}" presName="spacer" presStyleCnt="0"/>
      <dgm:spPr/>
    </dgm:pt>
    <dgm:pt modelId="{AB4BCDBC-8617-4AD2-8111-CB4389A55DE4}" type="pres">
      <dgm:prSet presAssocID="{D1717E43-CE53-4649-A298-495B4089E96D}" presName="parentText" presStyleLbl="node1" presStyleIdx="4" presStyleCnt="7">
        <dgm:presLayoutVars>
          <dgm:chMax val="0"/>
          <dgm:bulletEnabled val="1"/>
        </dgm:presLayoutVars>
      </dgm:prSet>
      <dgm:spPr/>
    </dgm:pt>
    <dgm:pt modelId="{EA2B3193-8B6F-4178-B8EF-237A2C0CBD36}" type="pres">
      <dgm:prSet presAssocID="{77C37DCC-7801-442C-BB16-EAD5484C651C}" presName="spacer" presStyleCnt="0"/>
      <dgm:spPr/>
    </dgm:pt>
    <dgm:pt modelId="{25C0D425-36BE-4FDE-AB40-D58C9C7821C0}" type="pres">
      <dgm:prSet presAssocID="{6FA14C24-686C-406B-95B0-875D10D91F1F}" presName="parentText" presStyleLbl="node1" presStyleIdx="5" presStyleCnt="7">
        <dgm:presLayoutVars>
          <dgm:chMax val="0"/>
          <dgm:bulletEnabled val="1"/>
        </dgm:presLayoutVars>
      </dgm:prSet>
      <dgm:spPr/>
    </dgm:pt>
    <dgm:pt modelId="{D4DA2A05-1C86-4BEF-B878-1F29FB393B81}" type="pres">
      <dgm:prSet presAssocID="{7CEFEEBB-9F9B-4823-A1B7-5031DD4D0F8E}" presName="spacer" presStyleCnt="0"/>
      <dgm:spPr/>
    </dgm:pt>
    <dgm:pt modelId="{60B5C3C3-5F31-442B-AFA4-7068E985C415}" type="pres">
      <dgm:prSet presAssocID="{0412D47E-FDC4-4151-8455-951E73F57B75}" presName="parentText" presStyleLbl="node1" presStyleIdx="6" presStyleCnt="7">
        <dgm:presLayoutVars>
          <dgm:chMax val="0"/>
          <dgm:bulletEnabled val="1"/>
        </dgm:presLayoutVars>
      </dgm:prSet>
      <dgm:spPr/>
    </dgm:pt>
  </dgm:ptLst>
  <dgm:cxnLst>
    <dgm:cxn modelId="{268CA706-B848-454E-97D8-36BEE3B5CE11}" srcId="{EF1DF117-8E0F-4628-9E50-5C24DF15BEDB}" destId="{1CF1EFC7-AAB5-4079-8F2C-17187DA6EC0B}" srcOrd="3" destOrd="0" parTransId="{DB179A8E-9627-4D6B-AD3E-9BDFD1EE2027}" sibTransId="{A62C91E1-72D6-4BDF-9299-5E8B7F8F0A16}"/>
    <dgm:cxn modelId="{315DC431-C746-4A8A-AECA-435BB29CE309}" srcId="{EF1DF117-8E0F-4628-9E50-5C24DF15BEDB}" destId="{B3E77211-10E2-4A07-B679-EDACE32AC09E}" srcOrd="0" destOrd="0" parTransId="{5CE82440-FDDD-4C48-822E-A10D7A85FD4E}" sibTransId="{9B918D93-FA81-4F94-BEE9-203F3476409D}"/>
    <dgm:cxn modelId="{B8739A36-0D24-44E8-BE6A-167B795833E2}" type="presOf" srcId="{8B54BA8E-83D8-4E0C-967C-8AA21FAEC822}" destId="{2A282BFD-CBA5-4076-8EC9-858C59B65A78}" srcOrd="0" destOrd="0" presId="urn:microsoft.com/office/officeart/2005/8/layout/vList2"/>
    <dgm:cxn modelId="{3933435F-CB76-4EE0-AAB4-C083A601DC8F}" srcId="{EF1DF117-8E0F-4628-9E50-5C24DF15BEDB}" destId="{D1717E43-CE53-4649-A298-495B4089E96D}" srcOrd="4" destOrd="0" parTransId="{F1A214E2-FC7B-4F72-893A-7DC085803B83}" sibTransId="{77C37DCC-7801-442C-BB16-EAD5484C651C}"/>
    <dgm:cxn modelId="{46721B4C-8565-4DE5-8924-564F2C821F91}" srcId="{EF1DF117-8E0F-4628-9E50-5C24DF15BEDB}" destId="{8B54BA8E-83D8-4E0C-967C-8AA21FAEC822}" srcOrd="1" destOrd="0" parTransId="{62929E8A-F664-4DAF-929B-13C72A0A8060}" sibTransId="{09FCFC1E-47BC-48D2-B526-6444AD2BBD5E}"/>
    <dgm:cxn modelId="{BF24784F-2C85-49B5-AF19-909B88F3FD70}" type="presOf" srcId="{B3E77211-10E2-4A07-B679-EDACE32AC09E}" destId="{0538F614-389B-4979-8FD2-51E223B6EE41}" srcOrd="0" destOrd="0" presId="urn:microsoft.com/office/officeart/2005/8/layout/vList2"/>
    <dgm:cxn modelId="{400EAF6F-1FB8-4D1E-8F54-3D813DD30006}" type="presOf" srcId="{D1717E43-CE53-4649-A298-495B4089E96D}" destId="{AB4BCDBC-8617-4AD2-8111-CB4389A55DE4}" srcOrd="0" destOrd="0" presId="urn:microsoft.com/office/officeart/2005/8/layout/vList2"/>
    <dgm:cxn modelId="{297DBD54-B67A-4D4D-95DC-4913BE504008}" type="presOf" srcId="{EF1DF117-8E0F-4628-9E50-5C24DF15BEDB}" destId="{2E30CEA5-8D06-499C-BBD1-A9C51E5733BC}" srcOrd="0" destOrd="0" presId="urn:microsoft.com/office/officeart/2005/8/layout/vList2"/>
    <dgm:cxn modelId="{FE259A57-5249-4644-AF4E-B8FDDE6C0047}" type="presOf" srcId="{8369F53E-39DE-4C83-82AE-DD113E7EDB96}" destId="{E809A12B-9919-4D1F-83C3-D16DF89E584D}" srcOrd="0" destOrd="0" presId="urn:microsoft.com/office/officeart/2005/8/layout/vList2"/>
    <dgm:cxn modelId="{BFEEC285-3090-4960-B5A4-D47708F8728E}" type="presOf" srcId="{0412D47E-FDC4-4151-8455-951E73F57B75}" destId="{60B5C3C3-5F31-442B-AFA4-7068E985C415}" srcOrd="0" destOrd="0" presId="urn:microsoft.com/office/officeart/2005/8/layout/vList2"/>
    <dgm:cxn modelId="{A43C9BB8-7A68-46E0-8802-550BBF2133D9}" type="presOf" srcId="{1CF1EFC7-AAB5-4079-8F2C-17187DA6EC0B}" destId="{6ED0954E-73BE-4F09-BD1D-9BBE78688985}" srcOrd="0" destOrd="0" presId="urn:microsoft.com/office/officeart/2005/8/layout/vList2"/>
    <dgm:cxn modelId="{EC84F1E1-4535-4BD1-BBF0-5DE772CF7226}" type="presOf" srcId="{6FA14C24-686C-406B-95B0-875D10D91F1F}" destId="{25C0D425-36BE-4FDE-AB40-D58C9C7821C0}" srcOrd="0" destOrd="0" presId="urn:microsoft.com/office/officeart/2005/8/layout/vList2"/>
    <dgm:cxn modelId="{A5DEC8F3-5FF4-4AC0-9AA1-D2A2B55183A9}" srcId="{EF1DF117-8E0F-4628-9E50-5C24DF15BEDB}" destId="{6FA14C24-686C-406B-95B0-875D10D91F1F}" srcOrd="5" destOrd="0" parTransId="{C5D4C314-498B-494F-9C85-5604CE91F814}" sibTransId="{7CEFEEBB-9F9B-4823-A1B7-5031DD4D0F8E}"/>
    <dgm:cxn modelId="{B4766DFE-5C24-4DF4-86F4-E8E39277FEF8}" srcId="{EF1DF117-8E0F-4628-9E50-5C24DF15BEDB}" destId="{0412D47E-FDC4-4151-8455-951E73F57B75}" srcOrd="6" destOrd="0" parTransId="{4DF20B99-9A4D-46A6-B821-DE8F3542C564}" sibTransId="{4ED78873-FF51-4A17-85D7-16D66BCD1E22}"/>
    <dgm:cxn modelId="{CD9027FF-6146-4DE1-887A-1571CA5DF227}" srcId="{EF1DF117-8E0F-4628-9E50-5C24DF15BEDB}" destId="{8369F53E-39DE-4C83-82AE-DD113E7EDB96}" srcOrd="2" destOrd="0" parTransId="{D96E3BAC-CE8A-4464-8282-AB67EB8AF926}" sibTransId="{47BFCB6C-36F4-4080-8CDD-4EE531CC8940}"/>
    <dgm:cxn modelId="{5D61C093-8F61-4552-A35E-5FF06BADA7B2}" type="presParOf" srcId="{2E30CEA5-8D06-499C-BBD1-A9C51E5733BC}" destId="{0538F614-389B-4979-8FD2-51E223B6EE41}" srcOrd="0" destOrd="0" presId="urn:microsoft.com/office/officeart/2005/8/layout/vList2"/>
    <dgm:cxn modelId="{E8D40985-9B54-49E1-86EE-FE3721CAFA39}" type="presParOf" srcId="{2E30CEA5-8D06-499C-BBD1-A9C51E5733BC}" destId="{2D79FDDA-CF1D-49CD-ABC1-2C085C632CDD}" srcOrd="1" destOrd="0" presId="urn:microsoft.com/office/officeart/2005/8/layout/vList2"/>
    <dgm:cxn modelId="{0A8649BE-4876-4F1E-9A9C-26910C0FF49D}" type="presParOf" srcId="{2E30CEA5-8D06-499C-BBD1-A9C51E5733BC}" destId="{2A282BFD-CBA5-4076-8EC9-858C59B65A78}" srcOrd="2" destOrd="0" presId="urn:microsoft.com/office/officeart/2005/8/layout/vList2"/>
    <dgm:cxn modelId="{135F1059-0994-4262-B924-B55E01F0BD0F}" type="presParOf" srcId="{2E30CEA5-8D06-499C-BBD1-A9C51E5733BC}" destId="{A25F36C2-46D5-415F-9DEC-4E9F5E3AA2E7}" srcOrd="3" destOrd="0" presId="urn:microsoft.com/office/officeart/2005/8/layout/vList2"/>
    <dgm:cxn modelId="{06D23BC1-1849-422A-B2C8-5D2C234B1B3B}" type="presParOf" srcId="{2E30CEA5-8D06-499C-BBD1-A9C51E5733BC}" destId="{E809A12B-9919-4D1F-83C3-D16DF89E584D}" srcOrd="4" destOrd="0" presId="urn:microsoft.com/office/officeart/2005/8/layout/vList2"/>
    <dgm:cxn modelId="{2E3A82B5-BCEE-4B39-9FB2-041822448E06}" type="presParOf" srcId="{2E30CEA5-8D06-499C-BBD1-A9C51E5733BC}" destId="{BDA3DE10-C2DD-41DD-A63B-C6EF0A4D485F}" srcOrd="5" destOrd="0" presId="urn:microsoft.com/office/officeart/2005/8/layout/vList2"/>
    <dgm:cxn modelId="{DCC5FE2C-64D2-44F6-8D5A-78FEFDD0F90F}" type="presParOf" srcId="{2E30CEA5-8D06-499C-BBD1-A9C51E5733BC}" destId="{6ED0954E-73BE-4F09-BD1D-9BBE78688985}" srcOrd="6" destOrd="0" presId="urn:microsoft.com/office/officeart/2005/8/layout/vList2"/>
    <dgm:cxn modelId="{422D21EA-E9DC-4360-8671-477CFD305737}" type="presParOf" srcId="{2E30CEA5-8D06-499C-BBD1-A9C51E5733BC}" destId="{F9DDC4A5-4992-4728-9D7E-A45E96AC92D2}" srcOrd="7" destOrd="0" presId="urn:microsoft.com/office/officeart/2005/8/layout/vList2"/>
    <dgm:cxn modelId="{9F013691-FE79-4254-93B3-C34EDE5BA343}" type="presParOf" srcId="{2E30CEA5-8D06-499C-BBD1-A9C51E5733BC}" destId="{AB4BCDBC-8617-4AD2-8111-CB4389A55DE4}" srcOrd="8" destOrd="0" presId="urn:microsoft.com/office/officeart/2005/8/layout/vList2"/>
    <dgm:cxn modelId="{D7A24BB0-97C2-4990-9D18-049339C3DEAE}" type="presParOf" srcId="{2E30CEA5-8D06-499C-BBD1-A9C51E5733BC}" destId="{EA2B3193-8B6F-4178-B8EF-237A2C0CBD36}" srcOrd="9" destOrd="0" presId="urn:microsoft.com/office/officeart/2005/8/layout/vList2"/>
    <dgm:cxn modelId="{B77E71B6-2CA8-4080-80F8-D9D461977CE1}" type="presParOf" srcId="{2E30CEA5-8D06-499C-BBD1-A9C51E5733BC}" destId="{25C0D425-36BE-4FDE-AB40-D58C9C7821C0}" srcOrd="10" destOrd="0" presId="urn:microsoft.com/office/officeart/2005/8/layout/vList2"/>
    <dgm:cxn modelId="{C7999021-A920-4950-821E-C0270F13FCCA}" type="presParOf" srcId="{2E30CEA5-8D06-499C-BBD1-A9C51E5733BC}" destId="{D4DA2A05-1C86-4BEF-B878-1F29FB393B81}" srcOrd="11" destOrd="0" presId="urn:microsoft.com/office/officeart/2005/8/layout/vList2"/>
    <dgm:cxn modelId="{FBE73DF6-D90D-497D-8909-BA3BE16FBF60}" type="presParOf" srcId="{2E30CEA5-8D06-499C-BBD1-A9C51E5733BC}" destId="{60B5C3C3-5F31-442B-AFA4-7068E985C415}"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0F1C0ED-7C9D-48C7-A9C1-2D5A7ECC2B76}"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527022DF-7246-4BB5-A6D7-B2DDA2EBE1F3}">
      <dgm:prSet/>
      <dgm:spPr/>
      <dgm:t>
        <a:bodyPr/>
        <a:lstStyle/>
        <a:p>
          <a:r>
            <a:rPr lang="en-US"/>
            <a:t>Top-Down Requirements:</a:t>
          </a:r>
        </a:p>
      </dgm:t>
    </dgm:pt>
    <dgm:pt modelId="{8DA1E854-9762-494E-94B2-484DDBED55FB}" type="parTrans" cxnId="{79EE9E0D-7066-46BB-BDBE-C6590380FA27}">
      <dgm:prSet/>
      <dgm:spPr/>
      <dgm:t>
        <a:bodyPr/>
        <a:lstStyle/>
        <a:p>
          <a:endParaRPr lang="en-US"/>
        </a:p>
      </dgm:t>
    </dgm:pt>
    <dgm:pt modelId="{2D7AE69E-E52C-4007-A1D3-1F0CBC2BD6F9}" type="sibTrans" cxnId="{79EE9E0D-7066-46BB-BDBE-C6590380FA27}">
      <dgm:prSet/>
      <dgm:spPr/>
      <dgm:t>
        <a:bodyPr/>
        <a:lstStyle/>
        <a:p>
          <a:endParaRPr lang="en-US"/>
        </a:p>
      </dgm:t>
    </dgm:pt>
    <dgm:pt modelId="{67A87042-C26B-4409-9756-3EA5B390A560}">
      <dgm:prSet/>
      <dgm:spPr/>
      <dgm:t>
        <a:bodyPr/>
        <a:lstStyle/>
        <a:p>
          <a:r>
            <a:rPr lang="en-US"/>
            <a:t>Need to design planned services, their relationships, boundaries, etc. upfront. </a:t>
          </a:r>
        </a:p>
      </dgm:t>
    </dgm:pt>
    <dgm:pt modelId="{B283E621-383F-42CE-99B6-8EF483E6D392}" type="parTrans" cxnId="{F2EA93E1-D4E3-4576-A218-F73B7691F7B4}">
      <dgm:prSet/>
      <dgm:spPr/>
      <dgm:t>
        <a:bodyPr/>
        <a:lstStyle/>
        <a:p>
          <a:endParaRPr lang="en-US"/>
        </a:p>
      </dgm:t>
    </dgm:pt>
    <dgm:pt modelId="{4082BF5E-47A3-4946-8B21-89E3DB37B5E0}" type="sibTrans" cxnId="{F2EA93E1-D4E3-4576-A218-F73B7691F7B4}">
      <dgm:prSet/>
      <dgm:spPr/>
      <dgm:t>
        <a:bodyPr/>
        <a:lstStyle/>
        <a:p>
          <a:endParaRPr lang="en-US"/>
        </a:p>
      </dgm:t>
    </dgm:pt>
    <dgm:pt modelId="{64F6CCDB-FF4D-42B8-9344-F0BC49510D8D}">
      <dgm:prSet/>
      <dgm:spPr/>
      <dgm:t>
        <a:bodyPr/>
        <a:lstStyle/>
        <a:p>
          <a:r>
            <a:rPr lang="en-US"/>
            <a:t>Imposes a significant amount of upfront analysis effort involving many business analysts and architects.</a:t>
          </a:r>
        </a:p>
      </dgm:t>
    </dgm:pt>
    <dgm:pt modelId="{1ABE32C3-8ACC-4B50-84E5-758578F5C30E}" type="parTrans" cxnId="{5F0BAD1E-C78F-4117-A4E1-B26890911501}">
      <dgm:prSet/>
      <dgm:spPr/>
      <dgm:t>
        <a:bodyPr/>
        <a:lstStyle/>
        <a:p>
          <a:endParaRPr lang="en-US"/>
        </a:p>
      </dgm:t>
    </dgm:pt>
    <dgm:pt modelId="{D757C6D5-2399-4A10-8A59-6E75CCBDF596}" type="sibTrans" cxnId="{5F0BAD1E-C78F-4117-A4E1-B26890911501}">
      <dgm:prSet/>
      <dgm:spPr/>
      <dgm:t>
        <a:bodyPr/>
        <a:lstStyle/>
        <a:p>
          <a:endParaRPr lang="en-US"/>
        </a:p>
      </dgm:t>
    </dgm:pt>
    <dgm:pt modelId="{E0D663DD-E9B7-4A37-9694-FAC17AF8D77A}">
      <dgm:prSet/>
      <dgm:spPr/>
      <dgm:t>
        <a:bodyPr/>
        <a:lstStyle/>
        <a:p>
          <a:r>
            <a:rPr lang="en-US"/>
            <a:t>Time and budget constraints in creating such a blueprint upfront.</a:t>
          </a:r>
        </a:p>
      </dgm:t>
    </dgm:pt>
    <dgm:pt modelId="{66FC00AD-A5D9-4556-8D03-F897D2A4A16C}" type="parTrans" cxnId="{756C0C5F-250C-41A0-BDA2-5003BD729760}">
      <dgm:prSet/>
      <dgm:spPr/>
      <dgm:t>
        <a:bodyPr/>
        <a:lstStyle/>
        <a:p>
          <a:endParaRPr lang="en-US"/>
        </a:p>
      </dgm:t>
    </dgm:pt>
    <dgm:pt modelId="{48A7A06A-332B-49AE-AA12-4E7ABE3EA862}" type="sibTrans" cxnId="{756C0C5F-250C-41A0-BDA2-5003BD729760}">
      <dgm:prSet/>
      <dgm:spPr/>
      <dgm:t>
        <a:bodyPr/>
        <a:lstStyle/>
        <a:p>
          <a:endParaRPr lang="en-US"/>
        </a:p>
      </dgm:t>
    </dgm:pt>
    <dgm:pt modelId="{98EDAF4F-F7DB-4440-8841-CFFAEC26AA38}">
      <dgm:prSet/>
      <dgm:spPr/>
      <dgm:t>
        <a:bodyPr/>
        <a:lstStyle/>
        <a:p>
          <a:r>
            <a:rPr lang="en-US"/>
            <a:t>Counter-agile delivery.</a:t>
          </a:r>
        </a:p>
      </dgm:t>
    </dgm:pt>
    <dgm:pt modelId="{C40E278A-D35F-4996-A043-D27B12E58B34}" type="parTrans" cxnId="{95AEFB90-8AAF-4DA6-864B-BA2AD61DBA5F}">
      <dgm:prSet/>
      <dgm:spPr/>
      <dgm:t>
        <a:bodyPr/>
        <a:lstStyle/>
        <a:p>
          <a:endParaRPr lang="en-US"/>
        </a:p>
      </dgm:t>
    </dgm:pt>
    <dgm:pt modelId="{A609168D-77F4-4288-8507-253900B7B185}" type="sibTrans" cxnId="{95AEFB90-8AAF-4DA6-864B-BA2AD61DBA5F}">
      <dgm:prSet/>
      <dgm:spPr/>
      <dgm:t>
        <a:bodyPr/>
        <a:lstStyle/>
        <a:p>
          <a:endParaRPr lang="en-US"/>
        </a:p>
      </dgm:t>
    </dgm:pt>
    <dgm:pt modelId="{2E1C36FC-4B29-458E-8F90-A8811DED09BC}">
      <dgm:prSet/>
      <dgm:spPr/>
      <dgm:t>
        <a:bodyPr/>
        <a:lstStyle/>
        <a:p>
          <a:r>
            <a:rPr lang="en-US"/>
            <a:t>Governance Demands:</a:t>
          </a:r>
        </a:p>
      </dgm:t>
    </dgm:pt>
    <dgm:pt modelId="{25579D8E-96FE-4629-B7D2-944985B1B756}" type="parTrans" cxnId="{7D16E34F-EFE8-4B91-A665-11AD8A3019FC}">
      <dgm:prSet/>
      <dgm:spPr/>
      <dgm:t>
        <a:bodyPr/>
        <a:lstStyle/>
        <a:p>
          <a:endParaRPr lang="en-US"/>
        </a:p>
      </dgm:t>
    </dgm:pt>
    <dgm:pt modelId="{A42013B1-CD70-4FB0-AC41-B6A72873F0FB}" type="sibTrans" cxnId="{7D16E34F-EFE8-4B91-A665-11AD8A3019FC}">
      <dgm:prSet/>
      <dgm:spPr/>
      <dgm:t>
        <a:bodyPr/>
        <a:lstStyle/>
        <a:p>
          <a:endParaRPr lang="en-US"/>
        </a:p>
      </dgm:t>
    </dgm:pt>
    <dgm:pt modelId="{11B01A76-A289-409B-BA33-D1A27E834CF9}">
      <dgm:prSet/>
      <dgm:spPr/>
      <dgm:t>
        <a:bodyPr/>
        <a:lstStyle/>
        <a:p>
          <a:r>
            <a:rPr lang="en-US"/>
            <a:t>Body of solution logic for a service does not belong to any one process.</a:t>
          </a:r>
          <a:r>
            <a:rPr lang="en-IN"/>
            <a:t> The team that delivers a service solution may not continue to own the service logic as it gets repeatedly used by other solutions, processes and compositions.</a:t>
          </a:r>
          <a:endParaRPr lang="en-US"/>
        </a:p>
      </dgm:t>
    </dgm:pt>
    <dgm:pt modelId="{4ED80F9B-18FB-47B6-83AA-EFD14CCB3033}" type="parTrans" cxnId="{183E916A-E855-4C3D-AE06-872770D58F2D}">
      <dgm:prSet/>
      <dgm:spPr/>
      <dgm:t>
        <a:bodyPr/>
        <a:lstStyle/>
        <a:p>
          <a:endParaRPr lang="en-US"/>
        </a:p>
      </dgm:t>
    </dgm:pt>
    <dgm:pt modelId="{E06E27A8-967C-4CB1-A308-C2802FB6FAAC}" type="sibTrans" cxnId="{183E916A-E855-4C3D-AE06-872770D58F2D}">
      <dgm:prSet/>
      <dgm:spPr/>
      <dgm:t>
        <a:bodyPr/>
        <a:lstStyle/>
        <a:p>
          <a:endParaRPr lang="en-US"/>
        </a:p>
      </dgm:t>
    </dgm:pt>
    <dgm:pt modelId="{55CE246F-47D6-45A4-9FDC-F4BDF27A393A}">
      <dgm:prSet/>
      <dgm:spPr/>
      <dgm:t>
        <a:bodyPr/>
        <a:lstStyle/>
        <a:p>
          <a:r>
            <a:rPr lang="en-US"/>
            <a:t>Therefore, special governance structures may be required, introducing new roles, processes and even departments.</a:t>
          </a:r>
        </a:p>
      </dgm:t>
    </dgm:pt>
    <dgm:pt modelId="{C2B6A9F3-F201-4CAB-AB3D-24D898051F75}" type="parTrans" cxnId="{E16E1E3E-697D-458A-BE18-F9AF0442D0B5}">
      <dgm:prSet/>
      <dgm:spPr/>
      <dgm:t>
        <a:bodyPr/>
        <a:lstStyle/>
        <a:p>
          <a:endParaRPr lang="en-US"/>
        </a:p>
      </dgm:t>
    </dgm:pt>
    <dgm:pt modelId="{F22F9253-27B0-41BB-87D5-72577EDFF3E1}" type="sibTrans" cxnId="{E16E1E3E-697D-458A-BE18-F9AF0442D0B5}">
      <dgm:prSet/>
      <dgm:spPr/>
      <dgm:t>
        <a:bodyPr/>
        <a:lstStyle/>
        <a:p>
          <a:endParaRPr lang="en-US"/>
        </a:p>
      </dgm:t>
    </dgm:pt>
    <dgm:pt modelId="{D3C5C4E5-3279-41ED-A7F1-9A77BF0BB218}" type="pres">
      <dgm:prSet presAssocID="{40F1C0ED-7C9D-48C7-A9C1-2D5A7ECC2B76}" presName="Name0" presStyleCnt="0">
        <dgm:presLayoutVars>
          <dgm:dir/>
          <dgm:animLvl val="lvl"/>
          <dgm:resizeHandles val="exact"/>
        </dgm:presLayoutVars>
      </dgm:prSet>
      <dgm:spPr/>
    </dgm:pt>
    <dgm:pt modelId="{7BF84FA0-290A-46B1-A4AD-691945FE9DDB}" type="pres">
      <dgm:prSet presAssocID="{527022DF-7246-4BB5-A6D7-B2DDA2EBE1F3}" presName="composite" presStyleCnt="0"/>
      <dgm:spPr/>
    </dgm:pt>
    <dgm:pt modelId="{CEE75060-36CA-46D7-AB68-E374575E32CD}" type="pres">
      <dgm:prSet presAssocID="{527022DF-7246-4BB5-A6D7-B2DDA2EBE1F3}" presName="parTx" presStyleLbl="alignNode1" presStyleIdx="0" presStyleCnt="2">
        <dgm:presLayoutVars>
          <dgm:chMax val="0"/>
          <dgm:chPref val="0"/>
          <dgm:bulletEnabled val="1"/>
        </dgm:presLayoutVars>
      </dgm:prSet>
      <dgm:spPr/>
    </dgm:pt>
    <dgm:pt modelId="{DA8BACDE-2BD6-4145-910F-EE55442ADE90}" type="pres">
      <dgm:prSet presAssocID="{527022DF-7246-4BB5-A6D7-B2DDA2EBE1F3}" presName="desTx" presStyleLbl="alignAccFollowNode1" presStyleIdx="0" presStyleCnt="2">
        <dgm:presLayoutVars>
          <dgm:bulletEnabled val="1"/>
        </dgm:presLayoutVars>
      </dgm:prSet>
      <dgm:spPr/>
    </dgm:pt>
    <dgm:pt modelId="{A424BD47-C951-4E61-9FBA-392DB8132570}" type="pres">
      <dgm:prSet presAssocID="{2D7AE69E-E52C-4007-A1D3-1F0CBC2BD6F9}" presName="space" presStyleCnt="0"/>
      <dgm:spPr/>
    </dgm:pt>
    <dgm:pt modelId="{C6078F25-9C15-4D19-BAD7-76F56A15906A}" type="pres">
      <dgm:prSet presAssocID="{2E1C36FC-4B29-458E-8F90-A8811DED09BC}" presName="composite" presStyleCnt="0"/>
      <dgm:spPr/>
    </dgm:pt>
    <dgm:pt modelId="{B921B271-9BFD-4E08-88A4-2B14E14E90B6}" type="pres">
      <dgm:prSet presAssocID="{2E1C36FC-4B29-458E-8F90-A8811DED09BC}" presName="parTx" presStyleLbl="alignNode1" presStyleIdx="1" presStyleCnt="2">
        <dgm:presLayoutVars>
          <dgm:chMax val="0"/>
          <dgm:chPref val="0"/>
          <dgm:bulletEnabled val="1"/>
        </dgm:presLayoutVars>
      </dgm:prSet>
      <dgm:spPr/>
    </dgm:pt>
    <dgm:pt modelId="{D8B23CA8-E7C4-4254-9872-7E8826ED8FB1}" type="pres">
      <dgm:prSet presAssocID="{2E1C36FC-4B29-458E-8F90-A8811DED09BC}" presName="desTx" presStyleLbl="alignAccFollowNode1" presStyleIdx="1" presStyleCnt="2">
        <dgm:presLayoutVars>
          <dgm:bulletEnabled val="1"/>
        </dgm:presLayoutVars>
      </dgm:prSet>
      <dgm:spPr/>
    </dgm:pt>
  </dgm:ptLst>
  <dgm:cxnLst>
    <dgm:cxn modelId="{79EE9E0D-7066-46BB-BDBE-C6590380FA27}" srcId="{40F1C0ED-7C9D-48C7-A9C1-2D5A7ECC2B76}" destId="{527022DF-7246-4BB5-A6D7-B2DDA2EBE1F3}" srcOrd="0" destOrd="0" parTransId="{8DA1E854-9762-494E-94B2-484DDBED55FB}" sibTransId="{2D7AE69E-E52C-4007-A1D3-1F0CBC2BD6F9}"/>
    <dgm:cxn modelId="{5F0BAD1E-C78F-4117-A4E1-B26890911501}" srcId="{527022DF-7246-4BB5-A6D7-B2DDA2EBE1F3}" destId="{64F6CCDB-FF4D-42B8-9344-F0BC49510D8D}" srcOrd="1" destOrd="0" parTransId="{1ABE32C3-8ACC-4B50-84E5-758578F5C30E}" sibTransId="{D757C6D5-2399-4A10-8A59-6E75CCBDF596}"/>
    <dgm:cxn modelId="{E16E1E3E-697D-458A-BE18-F9AF0442D0B5}" srcId="{2E1C36FC-4B29-458E-8F90-A8811DED09BC}" destId="{55CE246F-47D6-45A4-9FDC-F4BDF27A393A}" srcOrd="1" destOrd="0" parTransId="{C2B6A9F3-F201-4CAB-AB3D-24D898051F75}" sibTransId="{F22F9253-27B0-41BB-87D5-72577EDFF3E1}"/>
    <dgm:cxn modelId="{AA7BC63E-2DAB-44D1-8261-0E56B7EB22C9}" type="presOf" srcId="{2E1C36FC-4B29-458E-8F90-A8811DED09BC}" destId="{B921B271-9BFD-4E08-88A4-2B14E14E90B6}" srcOrd="0" destOrd="0" presId="urn:microsoft.com/office/officeart/2005/8/layout/hList1"/>
    <dgm:cxn modelId="{756C0C5F-250C-41A0-BDA2-5003BD729760}" srcId="{527022DF-7246-4BB5-A6D7-B2DDA2EBE1F3}" destId="{E0D663DD-E9B7-4A37-9694-FAC17AF8D77A}" srcOrd="2" destOrd="0" parTransId="{66FC00AD-A5D9-4556-8D03-F897D2A4A16C}" sibTransId="{48A7A06A-332B-49AE-AA12-4E7ABE3EA862}"/>
    <dgm:cxn modelId="{94C55844-B4FF-4BE0-86FC-1C47B168827D}" type="presOf" srcId="{98EDAF4F-F7DB-4440-8841-CFFAEC26AA38}" destId="{DA8BACDE-2BD6-4145-910F-EE55442ADE90}" srcOrd="0" destOrd="3" presId="urn:microsoft.com/office/officeart/2005/8/layout/hList1"/>
    <dgm:cxn modelId="{0A365445-2053-42C9-AE8B-68D2932A4829}" type="presOf" srcId="{64F6CCDB-FF4D-42B8-9344-F0BC49510D8D}" destId="{DA8BACDE-2BD6-4145-910F-EE55442ADE90}" srcOrd="0" destOrd="1" presId="urn:microsoft.com/office/officeart/2005/8/layout/hList1"/>
    <dgm:cxn modelId="{183E916A-E855-4C3D-AE06-872770D58F2D}" srcId="{2E1C36FC-4B29-458E-8F90-A8811DED09BC}" destId="{11B01A76-A289-409B-BA33-D1A27E834CF9}" srcOrd="0" destOrd="0" parTransId="{4ED80F9B-18FB-47B6-83AA-EFD14CCB3033}" sibTransId="{E06E27A8-967C-4CB1-A308-C2802FB6FAAC}"/>
    <dgm:cxn modelId="{7D16E34F-EFE8-4B91-A665-11AD8A3019FC}" srcId="{40F1C0ED-7C9D-48C7-A9C1-2D5A7ECC2B76}" destId="{2E1C36FC-4B29-458E-8F90-A8811DED09BC}" srcOrd="1" destOrd="0" parTransId="{25579D8E-96FE-4629-B7D2-944985B1B756}" sibTransId="{A42013B1-CD70-4FB0-AC41-B6A72873F0FB}"/>
    <dgm:cxn modelId="{119CA255-64BF-45A4-A0C0-3B742C946E9D}" type="presOf" srcId="{11B01A76-A289-409B-BA33-D1A27E834CF9}" destId="{D8B23CA8-E7C4-4254-9872-7E8826ED8FB1}" srcOrd="0" destOrd="0" presId="urn:microsoft.com/office/officeart/2005/8/layout/hList1"/>
    <dgm:cxn modelId="{B191255A-308A-4007-BAE3-FFC30E8B2E84}" type="presOf" srcId="{E0D663DD-E9B7-4A37-9694-FAC17AF8D77A}" destId="{DA8BACDE-2BD6-4145-910F-EE55442ADE90}" srcOrd="0" destOrd="2" presId="urn:microsoft.com/office/officeart/2005/8/layout/hList1"/>
    <dgm:cxn modelId="{48CFBA83-BFC5-477D-ACCB-1A67EBA21146}" type="presOf" srcId="{55CE246F-47D6-45A4-9FDC-F4BDF27A393A}" destId="{D8B23CA8-E7C4-4254-9872-7E8826ED8FB1}" srcOrd="0" destOrd="1" presId="urn:microsoft.com/office/officeart/2005/8/layout/hList1"/>
    <dgm:cxn modelId="{F8E59489-7E1D-48DA-AC49-02BAC109E786}" type="presOf" srcId="{67A87042-C26B-4409-9756-3EA5B390A560}" destId="{DA8BACDE-2BD6-4145-910F-EE55442ADE90}" srcOrd="0" destOrd="0" presId="urn:microsoft.com/office/officeart/2005/8/layout/hList1"/>
    <dgm:cxn modelId="{95AEFB90-8AAF-4DA6-864B-BA2AD61DBA5F}" srcId="{527022DF-7246-4BB5-A6D7-B2DDA2EBE1F3}" destId="{98EDAF4F-F7DB-4440-8841-CFFAEC26AA38}" srcOrd="3" destOrd="0" parTransId="{C40E278A-D35F-4996-A043-D27B12E58B34}" sibTransId="{A609168D-77F4-4288-8507-253900B7B185}"/>
    <dgm:cxn modelId="{F2EA93E1-D4E3-4576-A218-F73B7691F7B4}" srcId="{527022DF-7246-4BB5-A6D7-B2DDA2EBE1F3}" destId="{67A87042-C26B-4409-9756-3EA5B390A560}" srcOrd="0" destOrd="0" parTransId="{B283E621-383F-42CE-99B6-8EF483E6D392}" sibTransId="{4082BF5E-47A3-4946-8B21-89E3DB37B5E0}"/>
    <dgm:cxn modelId="{4C83ACF3-1050-4044-A064-2C96BCF8CD08}" type="presOf" srcId="{40F1C0ED-7C9D-48C7-A9C1-2D5A7ECC2B76}" destId="{D3C5C4E5-3279-41ED-A7F1-9A77BF0BB218}" srcOrd="0" destOrd="0" presId="urn:microsoft.com/office/officeart/2005/8/layout/hList1"/>
    <dgm:cxn modelId="{566B15F7-427A-45A9-9EF5-A6EC48C17DB4}" type="presOf" srcId="{527022DF-7246-4BB5-A6D7-B2DDA2EBE1F3}" destId="{CEE75060-36CA-46D7-AB68-E374575E32CD}" srcOrd="0" destOrd="0" presId="urn:microsoft.com/office/officeart/2005/8/layout/hList1"/>
    <dgm:cxn modelId="{C8C940EF-503A-43A9-9179-F331369BB747}" type="presParOf" srcId="{D3C5C4E5-3279-41ED-A7F1-9A77BF0BB218}" destId="{7BF84FA0-290A-46B1-A4AD-691945FE9DDB}" srcOrd="0" destOrd="0" presId="urn:microsoft.com/office/officeart/2005/8/layout/hList1"/>
    <dgm:cxn modelId="{055699EC-72AC-4A20-8DEC-F22E9FC8882E}" type="presParOf" srcId="{7BF84FA0-290A-46B1-A4AD-691945FE9DDB}" destId="{CEE75060-36CA-46D7-AB68-E374575E32CD}" srcOrd="0" destOrd="0" presId="urn:microsoft.com/office/officeart/2005/8/layout/hList1"/>
    <dgm:cxn modelId="{E53D97E2-2EBD-4635-B4BF-B7B213407256}" type="presParOf" srcId="{7BF84FA0-290A-46B1-A4AD-691945FE9DDB}" destId="{DA8BACDE-2BD6-4145-910F-EE55442ADE90}" srcOrd="1" destOrd="0" presId="urn:microsoft.com/office/officeart/2005/8/layout/hList1"/>
    <dgm:cxn modelId="{EEAFA8AF-F52A-47D2-9C4E-613D97FB4BD5}" type="presParOf" srcId="{D3C5C4E5-3279-41ED-A7F1-9A77BF0BB218}" destId="{A424BD47-C951-4E61-9FBA-392DB8132570}" srcOrd="1" destOrd="0" presId="urn:microsoft.com/office/officeart/2005/8/layout/hList1"/>
    <dgm:cxn modelId="{C6D79CDC-2FFE-4F95-889B-42E3469D738E}" type="presParOf" srcId="{D3C5C4E5-3279-41ED-A7F1-9A77BF0BB218}" destId="{C6078F25-9C15-4D19-BAD7-76F56A15906A}" srcOrd="2" destOrd="0" presId="urn:microsoft.com/office/officeart/2005/8/layout/hList1"/>
    <dgm:cxn modelId="{18D565CB-20AF-4C3A-8EFF-14B91234FA7D}" type="presParOf" srcId="{C6078F25-9C15-4D19-BAD7-76F56A15906A}" destId="{B921B271-9BFD-4E08-88A4-2B14E14E90B6}" srcOrd="0" destOrd="0" presId="urn:microsoft.com/office/officeart/2005/8/layout/hList1"/>
    <dgm:cxn modelId="{9CD19FDE-0910-4901-88BE-CE588D924B4A}" type="presParOf" srcId="{C6078F25-9C15-4D19-BAD7-76F56A15906A}" destId="{D8B23CA8-E7C4-4254-9872-7E8826ED8FB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23B70A2-DD7E-4223-8D35-BC569B0D9EC0}"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11EDA973-67EE-4D9A-B0EE-813D0E1F89A1}">
      <dgm:prSet/>
      <dgm:spPr/>
      <dgm:t>
        <a:bodyPr/>
        <a:lstStyle/>
        <a:p>
          <a:r>
            <a:rPr lang="en-US"/>
            <a:t>SOA Adoption Planning</a:t>
          </a:r>
        </a:p>
      </dgm:t>
    </dgm:pt>
    <dgm:pt modelId="{34625DAA-DD25-45B8-9ABD-FF2C3B8AB3A9}" type="parTrans" cxnId="{F77EBC08-C743-4FAD-A7C8-1804BD00A0D6}">
      <dgm:prSet/>
      <dgm:spPr/>
      <dgm:t>
        <a:bodyPr/>
        <a:lstStyle/>
        <a:p>
          <a:endParaRPr lang="en-US"/>
        </a:p>
      </dgm:t>
    </dgm:pt>
    <dgm:pt modelId="{9B729AD8-1752-4B58-9B85-8D498033526D}" type="sibTrans" cxnId="{F77EBC08-C743-4FAD-A7C8-1804BD00A0D6}">
      <dgm:prSet/>
      <dgm:spPr/>
      <dgm:t>
        <a:bodyPr/>
        <a:lstStyle/>
        <a:p>
          <a:endParaRPr lang="en-US"/>
        </a:p>
      </dgm:t>
    </dgm:pt>
    <dgm:pt modelId="{3249C82D-9538-411C-BCAD-C09D8BD915CC}">
      <dgm:prSet/>
      <dgm:spPr/>
      <dgm:t>
        <a:bodyPr/>
        <a:lstStyle/>
        <a:p>
          <a:r>
            <a:rPr lang="en-US"/>
            <a:t>Service Inventory Analysis</a:t>
          </a:r>
        </a:p>
      </dgm:t>
    </dgm:pt>
    <dgm:pt modelId="{14A6727C-373F-4131-9D9D-1799DD930B19}" type="parTrans" cxnId="{6E390DB2-8349-4FA5-99E9-3ED2F8727D02}">
      <dgm:prSet/>
      <dgm:spPr/>
      <dgm:t>
        <a:bodyPr/>
        <a:lstStyle/>
        <a:p>
          <a:endParaRPr lang="en-US"/>
        </a:p>
      </dgm:t>
    </dgm:pt>
    <dgm:pt modelId="{6990C42A-6FF9-4B91-9225-D968D7F28F25}" type="sibTrans" cxnId="{6E390DB2-8349-4FA5-99E9-3ED2F8727D02}">
      <dgm:prSet/>
      <dgm:spPr/>
      <dgm:t>
        <a:bodyPr/>
        <a:lstStyle/>
        <a:p>
          <a:endParaRPr lang="en-US"/>
        </a:p>
      </dgm:t>
    </dgm:pt>
    <dgm:pt modelId="{2771DB2B-7AB8-4777-A930-25DF14AFD14B}">
      <dgm:prSet/>
      <dgm:spPr/>
      <dgm:t>
        <a:bodyPr/>
        <a:lstStyle/>
        <a:p>
          <a:r>
            <a:rPr lang="en-US"/>
            <a:t>Service-Oriented Analysis (Service Modeling)</a:t>
          </a:r>
        </a:p>
      </dgm:t>
    </dgm:pt>
    <dgm:pt modelId="{EA4E4516-90AC-4EF3-86EA-17387A410368}" type="parTrans" cxnId="{0A07B99F-7FD4-4D2D-AC90-885ECBE80E8D}">
      <dgm:prSet/>
      <dgm:spPr/>
      <dgm:t>
        <a:bodyPr/>
        <a:lstStyle/>
        <a:p>
          <a:endParaRPr lang="en-US"/>
        </a:p>
      </dgm:t>
    </dgm:pt>
    <dgm:pt modelId="{95BC6572-DC09-4363-B7CB-AC46398FEC90}" type="sibTrans" cxnId="{0A07B99F-7FD4-4D2D-AC90-885ECBE80E8D}">
      <dgm:prSet/>
      <dgm:spPr/>
      <dgm:t>
        <a:bodyPr/>
        <a:lstStyle/>
        <a:p>
          <a:endParaRPr lang="en-US"/>
        </a:p>
      </dgm:t>
    </dgm:pt>
    <dgm:pt modelId="{12EAC9A6-FCB3-44FF-961C-7BC79B889789}">
      <dgm:prSet/>
      <dgm:spPr/>
      <dgm:t>
        <a:bodyPr/>
        <a:lstStyle/>
        <a:p>
          <a:r>
            <a:rPr lang="en-US"/>
            <a:t>Service-Oriented Design (Service Contract)</a:t>
          </a:r>
        </a:p>
      </dgm:t>
    </dgm:pt>
    <dgm:pt modelId="{453CD8A4-7177-4900-A481-3AAD498C8822}" type="parTrans" cxnId="{1180F6E2-A7D7-4016-A2A9-31756D15B825}">
      <dgm:prSet/>
      <dgm:spPr/>
      <dgm:t>
        <a:bodyPr/>
        <a:lstStyle/>
        <a:p>
          <a:endParaRPr lang="en-US"/>
        </a:p>
      </dgm:t>
    </dgm:pt>
    <dgm:pt modelId="{F4F1EB6E-509D-44DE-A373-D1FFA2A6D97F}" type="sibTrans" cxnId="{1180F6E2-A7D7-4016-A2A9-31756D15B825}">
      <dgm:prSet/>
      <dgm:spPr/>
      <dgm:t>
        <a:bodyPr/>
        <a:lstStyle/>
        <a:p>
          <a:endParaRPr lang="en-US"/>
        </a:p>
      </dgm:t>
    </dgm:pt>
    <dgm:pt modelId="{8F9D6E00-11E9-4963-A5E2-511987E92705}">
      <dgm:prSet/>
      <dgm:spPr/>
      <dgm:t>
        <a:bodyPr/>
        <a:lstStyle/>
        <a:p>
          <a:r>
            <a:rPr lang="en-US"/>
            <a:t>Service Logic Design</a:t>
          </a:r>
        </a:p>
      </dgm:t>
    </dgm:pt>
    <dgm:pt modelId="{B920721B-367B-4F3A-83BE-EC0799835BB7}" type="parTrans" cxnId="{1B60076A-557E-4112-97CC-D3818E4CD8E1}">
      <dgm:prSet/>
      <dgm:spPr/>
      <dgm:t>
        <a:bodyPr/>
        <a:lstStyle/>
        <a:p>
          <a:endParaRPr lang="en-US"/>
        </a:p>
      </dgm:t>
    </dgm:pt>
    <dgm:pt modelId="{2B70147F-2BB5-4DEA-A528-B4A426FA4AC1}" type="sibTrans" cxnId="{1B60076A-557E-4112-97CC-D3818E4CD8E1}">
      <dgm:prSet/>
      <dgm:spPr/>
      <dgm:t>
        <a:bodyPr/>
        <a:lstStyle/>
        <a:p>
          <a:endParaRPr lang="en-US"/>
        </a:p>
      </dgm:t>
    </dgm:pt>
    <dgm:pt modelId="{BEA08D74-C498-4FDD-8C83-E6C914893D93}">
      <dgm:prSet/>
      <dgm:spPr/>
      <dgm:t>
        <a:bodyPr/>
        <a:lstStyle/>
        <a:p>
          <a:r>
            <a:rPr lang="en-US"/>
            <a:t>Service Development</a:t>
          </a:r>
        </a:p>
      </dgm:t>
    </dgm:pt>
    <dgm:pt modelId="{F792B5FA-E88F-4085-ABB5-B80E2B27F8C6}" type="parTrans" cxnId="{1D14F1FF-EE6D-4A34-885A-7FB7D4FF7B49}">
      <dgm:prSet/>
      <dgm:spPr/>
      <dgm:t>
        <a:bodyPr/>
        <a:lstStyle/>
        <a:p>
          <a:endParaRPr lang="en-US"/>
        </a:p>
      </dgm:t>
    </dgm:pt>
    <dgm:pt modelId="{C9365A8E-F007-4B63-AA74-41EE8DDB5AE1}" type="sibTrans" cxnId="{1D14F1FF-EE6D-4A34-885A-7FB7D4FF7B49}">
      <dgm:prSet/>
      <dgm:spPr/>
      <dgm:t>
        <a:bodyPr/>
        <a:lstStyle/>
        <a:p>
          <a:endParaRPr lang="en-US"/>
        </a:p>
      </dgm:t>
    </dgm:pt>
    <dgm:pt modelId="{499D88B4-9C66-4365-AB32-8A9C33EA291D}">
      <dgm:prSet/>
      <dgm:spPr/>
      <dgm:t>
        <a:bodyPr/>
        <a:lstStyle/>
        <a:p>
          <a:r>
            <a:rPr lang="en-US"/>
            <a:t>Service Testing</a:t>
          </a:r>
        </a:p>
      </dgm:t>
    </dgm:pt>
    <dgm:pt modelId="{43901023-7569-4938-9061-EEC1F2C946CD}" type="parTrans" cxnId="{23709BB8-848C-4BDC-A77A-D0310456DAF2}">
      <dgm:prSet/>
      <dgm:spPr/>
      <dgm:t>
        <a:bodyPr/>
        <a:lstStyle/>
        <a:p>
          <a:endParaRPr lang="en-US"/>
        </a:p>
      </dgm:t>
    </dgm:pt>
    <dgm:pt modelId="{FE2DF41A-153C-4171-9C32-B2427ED53663}" type="sibTrans" cxnId="{23709BB8-848C-4BDC-A77A-D0310456DAF2}">
      <dgm:prSet/>
      <dgm:spPr/>
      <dgm:t>
        <a:bodyPr/>
        <a:lstStyle/>
        <a:p>
          <a:endParaRPr lang="en-US"/>
        </a:p>
      </dgm:t>
    </dgm:pt>
    <dgm:pt modelId="{891686E5-E2CA-467F-BF2E-4F994F74DB77}">
      <dgm:prSet/>
      <dgm:spPr/>
      <dgm:t>
        <a:bodyPr/>
        <a:lstStyle/>
        <a:p>
          <a:r>
            <a:rPr lang="en-US"/>
            <a:t>Service Deployment and Maintenance</a:t>
          </a:r>
        </a:p>
      </dgm:t>
    </dgm:pt>
    <dgm:pt modelId="{D661F57A-3F0D-4065-A560-5C37A8E1AF88}" type="parTrans" cxnId="{E0E59734-F08E-4C12-ADF2-024CF0E7AE12}">
      <dgm:prSet/>
      <dgm:spPr/>
      <dgm:t>
        <a:bodyPr/>
        <a:lstStyle/>
        <a:p>
          <a:endParaRPr lang="en-US"/>
        </a:p>
      </dgm:t>
    </dgm:pt>
    <dgm:pt modelId="{4BB20338-E47C-4CB0-ABD3-1971B4E50BD9}" type="sibTrans" cxnId="{E0E59734-F08E-4C12-ADF2-024CF0E7AE12}">
      <dgm:prSet/>
      <dgm:spPr/>
      <dgm:t>
        <a:bodyPr/>
        <a:lstStyle/>
        <a:p>
          <a:endParaRPr lang="en-US"/>
        </a:p>
      </dgm:t>
    </dgm:pt>
    <dgm:pt modelId="{96E00346-BC39-49E2-913E-C495262845D5}">
      <dgm:prSet/>
      <dgm:spPr/>
      <dgm:t>
        <a:bodyPr/>
        <a:lstStyle/>
        <a:p>
          <a:r>
            <a:rPr lang="en-US"/>
            <a:t>Service Usage and Monitoring</a:t>
          </a:r>
        </a:p>
      </dgm:t>
    </dgm:pt>
    <dgm:pt modelId="{25D4D137-5F30-49FE-B6F7-12D278AD67C8}" type="parTrans" cxnId="{63F386EA-C001-4496-8D2D-F44BA47E9E95}">
      <dgm:prSet/>
      <dgm:spPr/>
      <dgm:t>
        <a:bodyPr/>
        <a:lstStyle/>
        <a:p>
          <a:endParaRPr lang="en-US"/>
        </a:p>
      </dgm:t>
    </dgm:pt>
    <dgm:pt modelId="{4395FA55-7E55-4845-A2E7-96EDF8EF855B}" type="sibTrans" cxnId="{63F386EA-C001-4496-8D2D-F44BA47E9E95}">
      <dgm:prSet/>
      <dgm:spPr/>
      <dgm:t>
        <a:bodyPr/>
        <a:lstStyle/>
        <a:p>
          <a:endParaRPr lang="en-US"/>
        </a:p>
      </dgm:t>
    </dgm:pt>
    <dgm:pt modelId="{057737FD-0AA4-4707-AFD2-890DFF1E6600}">
      <dgm:prSet/>
      <dgm:spPr/>
      <dgm:t>
        <a:bodyPr/>
        <a:lstStyle/>
        <a:p>
          <a:r>
            <a:rPr lang="en-US"/>
            <a:t>Service Versioning and Retirement</a:t>
          </a:r>
        </a:p>
      </dgm:t>
    </dgm:pt>
    <dgm:pt modelId="{1D8F12D2-E1AB-4382-91EC-40B50508A152}" type="parTrans" cxnId="{389C1F7C-B706-4239-B803-7B56E8E31841}">
      <dgm:prSet/>
      <dgm:spPr/>
      <dgm:t>
        <a:bodyPr/>
        <a:lstStyle/>
        <a:p>
          <a:endParaRPr lang="en-US"/>
        </a:p>
      </dgm:t>
    </dgm:pt>
    <dgm:pt modelId="{00DD78C8-5403-42BC-8E79-C18478F4CEDD}" type="sibTrans" cxnId="{389C1F7C-B706-4239-B803-7B56E8E31841}">
      <dgm:prSet/>
      <dgm:spPr/>
      <dgm:t>
        <a:bodyPr/>
        <a:lstStyle/>
        <a:p>
          <a:endParaRPr lang="en-US"/>
        </a:p>
      </dgm:t>
    </dgm:pt>
    <dgm:pt modelId="{81D861F3-4B07-48FE-AEC1-941CBAB90C29}" type="pres">
      <dgm:prSet presAssocID="{B23B70A2-DD7E-4223-8D35-BC569B0D9EC0}" presName="diagram" presStyleCnt="0">
        <dgm:presLayoutVars>
          <dgm:dir/>
          <dgm:resizeHandles val="exact"/>
        </dgm:presLayoutVars>
      </dgm:prSet>
      <dgm:spPr/>
    </dgm:pt>
    <dgm:pt modelId="{03AD8ADB-C7B5-4C59-8C12-4F066A4F6954}" type="pres">
      <dgm:prSet presAssocID="{11EDA973-67EE-4D9A-B0EE-813D0E1F89A1}" presName="node" presStyleLbl="node1" presStyleIdx="0" presStyleCnt="10">
        <dgm:presLayoutVars>
          <dgm:bulletEnabled val="1"/>
        </dgm:presLayoutVars>
      </dgm:prSet>
      <dgm:spPr/>
    </dgm:pt>
    <dgm:pt modelId="{8EFFC2C3-0B8D-41B4-B25D-40C311CBE8DE}" type="pres">
      <dgm:prSet presAssocID="{9B729AD8-1752-4B58-9B85-8D498033526D}" presName="sibTrans" presStyleCnt="0"/>
      <dgm:spPr/>
    </dgm:pt>
    <dgm:pt modelId="{ECB19D60-BB34-4F7D-976F-AF85414C486F}" type="pres">
      <dgm:prSet presAssocID="{3249C82D-9538-411C-BCAD-C09D8BD915CC}" presName="node" presStyleLbl="node1" presStyleIdx="1" presStyleCnt="10">
        <dgm:presLayoutVars>
          <dgm:bulletEnabled val="1"/>
        </dgm:presLayoutVars>
      </dgm:prSet>
      <dgm:spPr/>
    </dgm:pt>
    <dgm:pt modelId="{41DB04D8-C849-4099-9AAD-9A3EED5C2519}" type="pres">
      <dgm:prSet presAssocID="{6990C42A-6FF9-4B91-9225-D968D7F28F25}" presName="sibTrans" presStyleCnt="0"/>
      <dgm:spPr/>
    </dgm:pt>
    <dgm:pt modelId="{B4E8B326-6483-49B4-9EBF-88994193F087}" type="pres">
      <dgm:prSet presAssocID="{2771DB2B-7AB8-4777-A930-25DF14AFD14B}" presName="node" presStyleLbl="node1" presStyleIdx="2" presStyleCnt="10">
        <dgm:presLayoutVars>
          <dgm:bulletEnabled val="1"/>
        </dgm:presLayoutVars>
      </dgm:prSet>
      <dgm:spPr/>
    </dgm:pt>
    <dgm:pt modelId="{89A258B4-B5A3-42B7-BE29-3761EFF8B2CB}" type="pres">
      <dgm:prSet presAssocID="{95BC6572-DC09-4363-B7CB-AC46398FEC90}" presName="sibTrans" presStyleCnt="0"/>
      <dgm:spPr/>
    </dgm:pt>
    <dgm:pt modelId="{57E80425-15BF-4EB8-80BB-5035A602D84A}" type="pres">
      <dgm:prSet presAssocID="{12EAC9A6-FCB3-44FF-961C-7BC79B889789}" presName="node" presStyleLbl="node1" presStyleIdx="3" presStyleCnt="10">
        <dgm:presLayoutVars>
          <dgm:bulletEnabled val="1"/>
        </dgm:presLayoutVars>
      </dgm:prSet>
      <dgm:spPr/>
    </dgm:pt>
    <dgm:pt modelId="{736A5857-1771-4577-BA3F-70CFFBEE9894}" type="pres">
      <dgm:prSet presAssocID="{F4F1EB6E-509D-44DE-A373-D1FFA2A6D97F}" presName="sibTrans" presStyleCnt="0"/>
      <dgm:spPr/>
    </dgm:pt>
    <dgm:pt modelId="{64BA4BB8-F95C-4876-AA40-8CDFA400BFBB}" type="pres">
      <dgm:prSet presAssocID="{8F9D6E00-11E9-4963-A5E2-511987E92705}" presName="node" presStyleLbl="node1" presStyleIdx="4" presStyleCnt="10">
        <dgm:presLayoutVars>
          <dgm:bulletEnabled val="1"/>
        </dgm:presLayoutVars>
      </dgm:prSet>
      <dgm:spPr/>
    </dgm:pt>
    <dgm:pt modelId="{464B8CFD-B070-4F3D-B001-FE08D8BBE0D5}" type="pres">
      <dgm:prSet presAssocID="{2B70147F-2BB5-4DEA-A528-B4A426FA4AC1}" presName="sibTrans" presStyleCnt="0"/>
      <dgm:spPr/>
    </dgm:pt>
    <dgm:pt modelId="{6F22ED94-3CD2-4321-B4A0-604FD19ACAC4}" type="pres">
      <dgm:prSet presAssocID="{BEA08D74-C498-4FDD-8C83-E6C914893D93}" presName="node" presStyleLbl="node1" presStyleIdx="5" presStyleCnt="10">
        <dgm:presLayoutVars>
          <dgm:bulletEnabled val="1"/>
        </dgm:presLayoutVars>
      </dgm:prSet>
      <dgm:spPr/>
    </dgm:pt>
    <dgm:pt modelId="{29571B4F-CDA0-40F8-BF99-3F40F5F284A9}" type="pres">
      <dgm:prSet presAssocID="{C9365A8E-F007-4B63-AA74-41EE8DDB5AE1}" presName="sibTrans" presStyleCnt="0"/>
      <dgm:spPr/>
    </dgm:pt>
    <dgm:pt modelId="{03667803-C99D-452A-836E-461057C143AC}" type="pres">
      <dgm:prSet presAssocID="{499D88B4-9C66-4365-AB32-8A9C33EA291D}" presName="node" presStyleLbl="node1" presStyleIdx="6" presStyleCnt="10">
        <dgm:presLayoutVars>
          <dgm:bulletEnabled val="1"/>
        </dgm:presLayoutVars>
      </dgm:prSet>
      <dgm:spPr/>
    </dgm:pt>
    <dgm:pt modelId="{5F841C4A-4E7F-463C-9570-62CEA43BAD4F}" type="pres">
      <dgm:prSet presAssocID="{FE2DF41A-153C-4171-9C32-B2427ED53663}" presName="sibTrans" presStyleCnt="0"/>
      <dgm:spPr/>
    </dgm:pt>
    <dgm:pt modelId="{F51B4CBA-956A-459B-95F4-01EC102B0A31}" type="pres">
      <dgm:prSet presAssocID="{891686E5-E2CA-467F-BF2E-4F994F74DB77}" presName="node" presStyleLbl="node1" presStyleIdx="7" presStyleCnt="10">
        <dgm:presLayoutVars>
          <dgm:bulletEnabled val="1"/>
        </dgm:presLayoutVars>
      </dgm:prSet>
      <dgm:spPr/>
    </dgm:pt>
    <dgm:pt modelId="{CC7119E8-CACE-43E4-8BA2-012962FE3789}" type="pres">
      <dgm:prSet presAssocID="{4BB20338-E47C-4CB0-ABD3-1971B4E50BD9}" presName="sibTrans" presStyleCnt="0"/>
      <dgm:spPr/>
    </dgm:pt>
    <dgm:pt modelId="{A8EFAA5B-8753-497A-94C3-9A7D2AB9AD71}" type="pres">
      <dgm:prSet presAssocID="{96E00346-BC39-49E2-913E-C495262845D5}" presName="node" presStyleLbl="node1" presStyleIdx="8" presStyleCnt="10">
        <dgm:presLayoutVars>
          <dgm:bulletEnabled val="1"/>
        </dgm:presLayoutVars>
      </dgm:prSet>
      <dgm:spPr/>
    </dgm:pt>
    <dgm:pt modelId="{89E54B04-2CA8-4A99-AC7F-FF474C538CCC}" type="pres">
      <dgm:prSet presAssocID="{4395FA55-7E55-4845-A2E7-96EDF8EF855B}" presName="sibTrans" presStyleCnt="0"/>
      <dgm:spPr/>
    </dgm:pt>
    <dgm:pt modelId="{215C1ACF-EC96-4802-B709-88C4A71FA753}" type="pres">
      <dgm:prSet presAssocID="{057737FD-0AA4-4707-AFD2-890DFF1E6600}" presName="node" presStyleLbl="node1" presStyleIdx="9" presStyleCnt="10">
        <dgm:presLayoutVars>
          <dgm:bulletEnabled val="1"/>
        </dgm:presLayoutVars>
      </dgm:prSet>
      <dgm:spPr/>
    </dgm:pt>
  </dgm:ptLst>
  <dgm:cxnLst>
    <dgm:cxn modelId="{F77EBC08-C743-4FAD-A7C8-1804BD00A0D6}" srcId="{B23B70A2-DD7E-4223-8D35-BC569B0D9EC0}" destId="{11EDA973-67EE-4D9A-B0EE-813D0E1F89A1}" srcOrd="0" destOrd="0" parTransId="{34625DAA-DD25-45B8-9ABD-FF2C3B8AB3A9}" sibTransId="{9B729AD8-1752-4B58-9B85-8D498033526D}"/>
    <dgm:cxn modelId="{AA2F3120-BE35-4B7B-9B11-44EB7B57CB98}" type="presOf" srcId="{891686E5-E2CA-467F-BF2E-4F994F74DB77}" destId="{F51B4CBA-956A-459B-95F4-01EC102B0A31}" srcOrd="0" destOrd="0" presId="urn:microsoft.com/office/officeart/2005/8/layout/default"/>
    <dgm:cxn modelId="{E0E59734-F08E-4C12-ADF2-024CF0E7AE12}" srcId="{B23B70A2-DD7E-4223-8D35-BC569B0D9EC0}" destId="{891686E5-E2CA-467F-BF2E-4F994F74DB77}" srcOrd="7" destOrd="0" parTransId="{D661F57A-3F0D-4065-A560-5C37A8E1AF88}" sibTransId="{4BB20338-E47C-4CB0-ABD3-1971B4E50BD9}"/>
    <dgm:cxn modelId="{F57CB45E-4C0D-47FC-AB37-88C1C41F07D1}" type="presOf" srcId="{2771DB2B-7AB8-4777-A930-25DF14AFD14B}" destId="{B4E8B326-6483-49B4-9EBF-88994193F087}" srcOrd="0" destOrd="0" presId="urn:microsoft.com/office/officeart/2005/8/layout/default"/>
    <dgm:cxn modelId="{07BD3741-D584-4C86-B31C-8DC455896895}" type="presOf" srcId="{BEA08D74-C498-4FDD-8C83-E6C914893D93}" destId="{6F22ED94-3CD2-4321-B4A0-604FD19ACAC4}" srcOrd="0" destOrd="0" presId="urn:microsoft.com/office/officeart/2005/8/layout/default"/>
    <dgm:cxn modelId="{43782743-D688-42D7-9A81-868E13B03099}" type="presOf" srcId="{11EDA973-67EE-4D9A-B0EE-813D0E1F89A1}" destId="{03AD8ADB-C7B5-4C59-8C12-4F066A4F6954}" srcOrd="0" destOrd="0" presId="urn:microsoft.com/office/officeart/2005/8/layout/default"/>
    <dgm:cxn modelId="{1B60076A-557E-4112-97CC-D3818E4CD8E1}" srcId="{B23B70A2-DD7E-4223-8D35-BC569B0D9EC0}" destId="{8F9D6E00-11E9-4963-A5E2-511987E92705}" srcOrd="4" destOrd="0" parTransId="{B920721B-367B-4F3A-83BE-EC0799835BB7}" sibTransId="{2B70147F-2BB5-4DEA-A528-B4A426FA4AC1}"/>
    <dgm:cxn modelId="{389C1F7C-B706-4239-B803-7B56E8E31841}" srcId="{B23B70A2-DD7E-4223-8D35-BC569B0D9EC0}" destId="{057737FD-0AA4-4707-AFD2-890DFF1E6600}" srcOrd="9" destOrd="0" parTransId="{1D8F12D2-E1AB-4382-91EC-40B50508A152}" sibTransId="{00DD78C8-5403-42BC-8E79-C18478F4CEDD}"/>
    <dgm:cxn modelId="{C91E929F-2EC7-48C4-A220-C26A2CC66105}" type="presOf" srcId="{3249C82D-9538-411C-BCAD-C09D8BD915CC}" destId="{ECB19D60-BB34-4F7D-976F-AF85414C486F}" srcOrd="0" destOrd="0" presId="urn:microsoft.com/office/officeart/2005/8/layout/default"/>
    <dgm:cxn modelId="{0A07B99F-7FD4-4D2D-AC90-885ECBE80E8D}" srcId="{B23B70A2-DD7E-4223-8D35-BC569B0D9EC0}" destId="{2771DB2B-7AB8-4777-A930-25DF14AFD14B}" srcOrd="2" destOrd="0" parTransId="{EA4E4516-90AC-4EF3-86EA-17387A410368}" sibTransId="{95BC6572-DC09-4363-B7CB-AC46398FEC90}"/>
    <dgm:cxn modelId="{1A25B5A7-F34C-492A-9FB1-D4304C90CA26}" type="presOf" srcId="{499D88B4-9C66-4365-AB32-8A9C33EA291D}" destId="{03667803-C99D-452A-836E-461057C143AC}" srcOrd="0" destOrd="0" presId="urn:microsoft.com/office/officeart/2005/8/layout/default"/>
    <dgm:cxn modelId="{6E390DB2-8349-4FA5-99E9-3ED2F8727D02}" srcId="{B23B70A2-DD7E-4223-8D35-BC569B0D9EC0}" destId="{3249C82D-9538-411C-BCAD-C09D8BD915CC}" srcOrd="1" destOrd="0" parTransId="{14A6727C-373F-4131-9D9D-1799DD930B19}" sibTransId="{6990C42A-6FF9-4B91-9225-D968D7F28F25}"/>
    <dgm:cxn modelId="{23709BB8-848C-4BDC-A77A-D0310456DAF2}" srcId="{B23B70A2-DD7E-4223-8D35-BC569B0D9EC0}" destId="{499D88B4-9C66-4365-AB32-8A9C33EA291D}" srcOrd="6" destOrd="0" parTransId="{43901023-7569-4938-9061-EEC1F2C946CD}" sibTransId="{FE2DF41A-153C-4171-9C32-B2427ED53663}"/>
    <dgm:cxn modelId="{503820C1-62A3-47F3-9F1F-127C2301842D}" type="presOf" srcId="{057737FD-0AA4-4707-AFD2-890DFF1E6600}" destId="{215C1ACF-EC96-4802-B709-88C4A71FA753}" srcOrd="0" destOrd="0" presId="urn:microsoft.com/office/officeart/2005/8/layout/default"/>
    <dgm:cxn modelId="{06A59DC9-D001-443E-942A-9BFF5B163AF6}" type="presOf" srcId="{8F9D6E00-11E9-4963-A5E2-511987E92705}" destId="{64BA4BB8-F95C-4876-AA40-8CDFA400BFBB}" srcOrd="0" destOrd="0" presId="urn:microsoft.com/office/officeart/2005/8/layout/default"/>
    <dgm:cxn modelId="{FA27A6CF-B5FB-483F-A387-0FEE5346330D}" type="presOf" srcId="{B23B70A2-DD7E-4223-8D35-BC569B0D9EC0}" destId="{81D861F3-4B07-48FE-AEC1-941CBAB90C29}" srcOrd="0" destOrd="0" presId="urn:microsoft.com/office/officeart/2005/8/layout/default"/>
    <dgm:cxn modelId="{5D8AECDE-3B5F-414B-8839-CB55A478B559}" type="presOf" srcId="{12EAC9A6-FCB3-44FF-961C-7BC79B889789}" destId="{57E80425-15BF-4EB8-80BB-5035A602D84A}" srcOrd="0" destOrd="0" presId="urn:microsoft.com/office/officeart/2005/8/layout/default"/>
    <dgm:cxn modelId="{1180F6E2-A7D7-4016-A2A9-31756D15B825}" srcId="{B23B70A2-DD7E-4223-8D35-BC569B0D9EC0}" destId="{12EAC9A6-FCB3-44FF-961C-7BC79B889789}" srcOrd="3" destOrd="0" parTransId="{453CD8A4-7177-4900-A481-3AAD498C8822}" sibTransId="{F4F1EB6E-509D-44DE-A373-D1FFA2A6D97F}"/>
    <dgm:cxn modelId="{63F386EA-C001-4496-8D2D-F44BA47E9E95}" srcId="{B23B70A2-DD7E-4223-8D35-BC569B0D9EC0}" destId="{96E00346-BC39-49E2-913E-C495262845D5}" srcOrd="8" destOrd="0" parTransId="{25D4D137-5F30-49FE-B6F7-12D278AD67C8}" sibTransId="{4395FA55-7E55-4845-A2E7-96EDF8EF855B}"/>
    <dgm:cxn modelId="{BD188BF6-7328-449D-A78B-58D9CC04D598}" type="presOf" srcId="{96E00346-BC39-49E2-913E-C495262845D5}" destId="{A8EFAA5B-8753-497A-94C3-9A7D2AB9AD71}" srcOrd="0" destOrd="0" presId="urn:microsoft.com/office/officeart/2005/8/layout/default"/>
    <dgm:cxn modelId="{1D14F1FF-EE6D-4A34-885A-7FB7D4FF7B49}" srcId="{B23B70A2-DD7E-4223-8D35-BC569B0D9EC0}" destId="{BEA08D74-C498-4FDD-8C83-E6C914893D93}" srcOrd="5" destOrd="0" parTransId="{F792B5FA-E88F-4085-ABB5-B80E2B27F8C6}" sibTransId="{C9365A8E-F007-4B63-AA74-41EE8DDB5AE1}"/>
    <dgm:cxn modelId="{8E86EAE2-80B2-431E-B63F-E28D43A497A6}" type="presParOf" srcId="{81D861F3-4B07-48FE-AEC1-941CBAB90C29}" destId="{03AD8ADB-C7B5-4C59-8C12-4F066A4F6954}" srcOrd="0" destOrd="0" presId="urn:microsoft.com/office/officeart/2005/8/layout/default"/>
    <dgm:cxn modelId="{8AFAC0C1-4314-4717-9F6C-893733A831FE}" type="presParOf" srcId="{81D861F3-4B07-48FE-AEC1-941CBAB90C29}" destId="{8EFFC2C3-0B8D-41B4-B25D-40C311CBE8DE}" srcOrd="1" destOrd="0" presId="urn:microsoft.com/office/officeart/2005/8/layout/default"/>
    <dgm:cxn modelId="{00321CF3-C356-435F-8922-58F8F494E835}" type="presParOf" srcId="{81D861F3-4B07-48FE-AEC1-941CBAB90C29}" destId="{ECB19D60-BB34-4F7D-976F-AF85414C486F}" srcOrd="2" destOrd="0" presId="urn:microsoft.com/office/officeart/2005/8/layout/default"/>
    <dgm:cxn modelId="{503BEB37-EF3B-4141-83E7-A3770F504441}" type="presParOf" srcId="{81D861F3-4B07-48FE-AEC1-941CBAB90C29}" destId="{41DB04D8-C849-4099-9AAD-9A3EED5C2519}" srcOrd="3" destOrd="0" presId="urn:microsoft.com/office/officeart/2005/8/layout/default"/>
    <dgm:cxn modelId="{0CBF5C7E-9EA1-4F73-A3CD-87D68E1DC242}" type="presParOf" srcId="{81D861F3-4B07-48FE-AEC1-941CBAB90C29}" destId="{B4E8B326-6483-49B4-9EBF-88994193F087}" srcOrd="4" destOrd="0" presId="urn:microsoft.com/office/officeart/2005/8/layout/default"/>
    <dgm:cxn modelId="{26AB9122-306C-427E-AEA7-80051396DD2F}" type="presParOf" srcId="{81D861F3-4B07-48FE-AEC1-941CBAB90C29}" destId="{89A258B4-B5A3-42B7-BE29-3761EFF8B2CB}" srcOrd="5" destOrd="0" presId="urn:microsoft.com/office/officeart/2005/8/layout/default"/>
    <dgm:cxn modelId="{44F3A8CD-CB17-4368-980B-0765CEE478A0}" type="presParOf" srcId="{81D861F3-4B07-48FE-AEC1-941CBAB90C29}" destId="{57E80425-15BF-4EB8-80BB-5035A602D84A}" srcOrd="6" destOrd="0" presId="urn:microsoft.com/office/officeart/2005/8/layout/default"/>
    <dgm:cxn modelId="{B96944AF-667F-472E-A9B2-3A23E47FA891}" type="presParOf" srcId="{81D861F3-4B07-48FE-AEC1-941CBAB90C29}" destId="{736A5857-1771-4577-BA3F-70CFFBEE9894}" srcOrd="7" destOrd="0" presId="urn:microsoft.com/office/officeart/2005/8/layout/default"/>
    <dgm:cxn modelId="{CD6EF29B-787A-4CD0-8237-B6D06BA7AC74}" type="presParOf" srcId="{81D861F3-4B07-48FE-AEC1-941CBAB90C29}" destId="{64BA4BB8-F95C-4876-AA40-8CDFA400BFBB}" srcOrd="8" destOrd="0" presId="urn:microsoft.com/office/officeart/2005/8/layout/default"/>
    <dgm:cxn modelId="{1202FBEA-1E98-48AE-A7FA-FC770FCD1890}" type="presParOf" srcId="{81D861F3-4B07-48FE-AEC1-941CBAB90C29}" destId="{464B8CFD-B070-4F3D-B001-FE08D8BBE0D5}" srcOrd="9" destOrd="0" presId="urn:microsoft.com/office/officeart/2005/8/layout/default"/>
    <dgm:cxn modelId="{24D96F77-DEAC-4646-892E-393E54DCC45D}" type="presParOf" srcId="{81D861F3-4B07-48FE-AEC1-941CBAB90C29}" destId="{6F22ED94-3CD2-4321-B4A0-604FD19ACAC4}" srcOrd="10" destOrd="0" presId="urn:microsoft.com/office/officeart/2005/8/layout/default"/>
    <dgm:cxn modelId="{60D78CD1-AFC0-4E3B-90BE-94F885050232}" type="presParOf" srcId="{81D861F3-4B07-48FE-AEC1-941CBAB90C29}" destId="{29571B4F-CDA0-40F8-BF99-3F40F5F284A9}" srcOrd="11" destOrd="0" presId="urn:microsoft.com/office/officeart/2005/8/layout/default"/>
    <dgm:cxn modelId="{FA8A0DFB-FBB1-48E3-BEE3-A1E871269728}" type="presParOf" srcId="{81D861F3-4B07-48FE-AEC1-941CBAB90C29}" destId="{03667803-C99D-452A-836E-461057C143AC}" srcOrd="12" destOrd="0" presId="urn:microsoft.com/office/officeart/2005/8/layout/default"/>
    <dgm:cxn modelId="{0FEA8D2F-9A1F-45BB-B38B-B7212CD0F3F4}" type="presParOf" srcId="{81D861F3-4B07-48FE-AEC1-941CBAB90C29}" destId="{5F841C4A-4E7F-463C-9570-62CEA43BAD4F}" srcOrd="13" destOrd="0" presId="urn:microsoft.com/office/officeart/2005/8/layout/default"/>
    <dgm:cxn modelId="{080BAC7C-B384-4154-8214-C4594DCEC553}" type="presParOf" srcId="{81D861F3-4B07-48FE-AEC1-941CBAB90C29}" destId="{F51B4CBA-956A-459B-95F4-01EC102B0A31}" srcOrd="14" destOrd="0" presId="urn:microsoft.com/office/officeart/2005/8/layout/default"/>
    <dgm:cxn modelId="{263A91A2-5073-41E3-B628-36818A960FEC}" type="presParOf" srcId="{81D861F3-4B07-48FE-AEC1-941CBAB90C29}" destId="{CC7119E8-CACE-43E4-8BA2-012962FE3789}" srcOrd="15" destOrd="0" presId="urn:microsoft.com/office/officeart/2005/8/layout/default"/>
    <dgm:cxn modelId="{2AAAC6EF-819D-49DF-A833-3DE5109F26F1}" type="presParOf" srcId="{81D861F3-4B07-48FE-AEC1-941CBAB90C29}" destId="{A8EFAA5B-8753-497A-94C3-9A7D2AB9AD71}" srcOrd="16" destOrd="0" presId="urn:microsoft.com/office/officeart/2005/8/layout/default"/>
    <dgm:cxn modelId="{359E8C26-E2E5-49B3-9585-65E0DBA5D51E}" type="presParOf" srcId="{81D861F3-4B07-48FE-AEC1-941CBAB90C29}" destId="{89E54B04-2CA8-4A99-AC7F-FF474C538CCC}" srcOrd="17" destOrd="0" presId="urn:microsoft.com/office/officeart/2005/8/layout/default"/>
    <dgm:cxn modelId="{00D4D024-9CE4-4E0D-8373-4554662FD2F4}" type="presParOf" srcId="{81D861F3-4B07-48FE-AEC1-941CBAB90C29}" destId="{215C1ACF-EC96-4802-B709-88C4A71FA753}"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3910B1-358F-49FA-A582-56CEC1CA292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5964082-A4EE-4291-B7F2-E6D9D639029E}">
      <dgm:prSet/>
      <dgm:spPr/>
      <dgm:t>
        <a:bodyPr/>
        <a:lstStyle/>
        <a:p>
          <a:r>
            <a:rPr lang="en-US" b="0"/>
            <a:t>The most common technology platform for realization of SOA is Web Services.</a:t>
          </a:r>
          <a:endParaRPr lang="en-US"/>
        </a:p>
      </dgm:t>
    </dgm:pt>
    <dgm:pt modelId="{77ED4A76-AE6C-4059-90EB-CFE7C946FDE5}" type="parTrans" cxnId="{9444EE9A-90B5-44A9-BCE7-8E969D5B1B81}">
      <dgm:prSet/>
      <dgm:spPr/>
      <dgm:t>
        <a:bodyPr/>
        <a:lstStyle/>
        <a:p>
          <a:endParaRPr lang="en-US"/>
        </a:p>
      </dgm:t>
    </dgm:pt>
    <dgm:pt modelId="{9AE2455F-EB44-4DD1-AAF7-19B6DD27278A}" type="sibTrans" cxnId="{9444EE9A-90B5-44A9-BCE7-8E969D5B1B81}">
      <dgm:prSet/>
      <dgm:spPr/>
      <dgm:t>
        <a:bodyPr/>
        <a:lstStyle/>
        <a:p>
          <a:endParaRPr lang="en-US"/>
        </a:p>
      </dgm:t>
    </dgm:pt>
    <dgm:pt modelId="{EC847C1F-53A6-4F38-BB19-698597D87590}">
      <dgm:prSet/>
      <dgm:spPr/>
      <dgm:t>
        <a:bodyPr/>
        <a:lstStyle/>
        <a:p>
          <a:r>
            <a:rPr lang="en-US" b="0"/>
            <a:t>Web Service, basic standards:</a:t>
          </a:r>
          <a:endParaRPr lang="en-US"/>
        </a:p>
      </dgm:t>
    </dgm:pt>
    <dgm:pt modelId="{8549A478-9DC7-4AD9-A19D-74035D722A20}" type="parTrans" cxnId="{F7D408E6-9E9D-4776-AAFB-A1B5F443ADE4}">
      <dgm:prSet/>
      <dgm:spPr/>
      <dgm:t>
        <a:bodyPr/>
        <a:lstStyle/>
        <a:p>
          <a:endParaRPr lang="en-US"/>
        </a:p>
      </dgm:t>
    </dgm:pt>
    <dgm:pt modelId="{55FA9217-1FD4-41AE-A8B0-ABC6C5B6BF74}" type="sibTrans" cxnId="{F7D408E6-9E9D-4776-AAFB-A1B5F443ADE4}">
      <dgm:prSet/>
      <dgm:spPr/>
      <dgm:t>
        <a:bodyPr/>
        <a:lstStyle/>
        <a:p>
          <a:endParaRPr lang="en-US"/>
        </a:p>
      </dgm:t>
    </dgm:pt>
    <dgm:pt modelId="{AB7B8DCD-205F-4416-BA63-2726CDEB6034}">
      <dgm:prSet/>
      <dgm:spPr/>
      <dgm:t>
        <a:bodyPr/>
        <a:lstStyle/>
        <a:p>
          <a:r>
            <a:rPr lang="en-US"/>
            <a:t>XML</a:t>
          </a:r>
        </a:p>
      </dgm:t>
    </dgm:pt>
    <dgm:pt modelId="{9FB8AF4F-7432-4335-A4C7-7829DA09A499}" type="parTrans" cxnId="{99604A0C-AFC5-424A-906E-7775CDBC6752}">
      <dgm:prSet/>
      <dgm:spPr/>
      <dgm:t>
        <a:bodyPr/>
        <a:lstStyle/>
        <a:p>
          <a:endParaRPr lang="en-US"/>
        </a:p>
      </dgm:t>
    </dgm:pt>
    <dgm:pt modelId="{2C5FAD13-1B04-4A74-B95D-F7CD901151B5}" type="sibTrans" cxnId="{99604A0C-AFC5-424A-906E-7775CDBC6752}">
      <dgm:prSet/>
      <dgm:spPr/>
      <dgm:t>
        <a:bodyPr/>
        <a:lstStyle/>
        <a:p>
          <a:endParaRPr lang="en-US"/>
        </a:p>
      </dgm:t>
    </dgm:pt>
    <dgm:pt modelId="{49379A31-AA7C-40BB-BF6A-ACC37076C465}">
      <dgm:prSet/>
      <dgm:spPr/>
      <dgm:t>
        <a:bodyPr/>
        <a:lstStyle/>
        <a:p>
          <a:r>
            <a:rPr lang="en-US"/>
            <a:t>WSDL: Web Services Description Language</a:t>
          </a:r>
        </a:p>
      </dgm:t>
    </dgm:pt>
    <dgm:pt modelId="{EF803AC8-7C89-4161-B7C8-CD9EDBD6ADB5}" type="parTrans" cxnId="{7EF8FDC0-D937-4FC6-8A8C-AADD4747E32C}">
      <dgm:prSet/>
      <dgm:spPr/>
      <dgm:t>
        <a:bodyPr/>
        <a:lstStyle/>
        <a:p>
          <a:endParaRPr lang="en-US"/>
        </a:p>
      </dgm:t>
    </dgm:pt>
    <dgm:pt modelId="{E1B353EC-D7E6-4949-B989-3B482D5ED83A}" type="sibTrans" cxnId="{7EF8FDC0-D937-4FC6-8A8C-AADD4747E32C}">
      <dgm:prSet/>
      <dgm:spPr/>
      <dgm:t>
        <a:bodyPr/>
        <a:lstStyle/>
        <a:p>
          <a:endParaRPr lang="en-US"/>
        </a:p>
      </dgm:t>
    </dgm:pt>
    <dgm:pt modelId="{072E08EE-6C3B-493C-83D1-09872DEA8ED2}">
      <dgm:prSet/>
      <dgm:spPr/>
      <dgm:t>
        <a:bodyPr/>
        <a:lstStyle/>
        <a:p>
          <a:r>
            <a:rPr lang="en-US"/>
            <a:t>XSD: XML Schema Definition Language</a:t>
          </a:r>
        </a:p>
      </dgm:t>
    </dgm:pt>
    <dgm:pt modelId="{C4C6BD6A-94ED-440D-89B3-9216484CA834}" type="parTrans" cxnId="{79032613-647D-4B79-91D0-E59401DFE962}">
      <dgm:prSet/>
      <dgm:spPr/>
      <dgm:t>
        <a:bodyPr/>
        <a:lstStyle/>
        <a:p>
          <a:endParaRPr lang="en-US"/>
        </a:p>
      </dgm:t>
    </dgm:pt>
    <dgm:pt modelId="{742A9014-6414-464D-A85E-022AD7A313C5}" type="sibTrans" cxnId="{79032613-647D-4B79-91D0-E59401DFE962}">
      <dgm:prSet/>
      <dgm:spPr/>
      <dgm:t>
        <a:bodyPr/>
        <a:lstStyle/>
        <a:p>
          <a:endParaRPr lang="en-US"/>
        </a:p>
      </dgm:t>
    </dgm:pt>
    <dgm:pt modelId="{7AF4895A-E003-455A-95FF-B3F4549C129A}">
      <dgm:prSet/>
      <dgm:spPr/>
      <dgm:t>
        <a:bodyPr/>
        <a:lstStyle/>
        <a:p>
          <a:r>
            <a:rPr lang="en-US"/>
            <a:t>SOAP: Simple Object Access Protocol</a:t>
          </a:r>
        </a:p>
      </dgm:t>
    </dgm:pt>
    <dgm:pt modelId="{18B60293-16F7-49F0-A3D0-9E0492BFA12C}" type="parTrans" cxnId="{BBAE15AE-2AA6-4BA6-BC28-7B3D7D025E41}">
      <dgm:prSet/>
      <dgm:spPr/>
      <dgm:t>
        <a:bodyPr/>
        <a:lstStyle/>
        <a:p>
          <a:endParaRPr lang="en-US"/>
        </a:p>
      </dgm:t>
    </dgm:pt>
    <dgm:pt modelId="{81BA9A50-1691-452A-8343-B9B0012BFEC7}" type="sibTrans" cxnId="{BBAE15AE-2AA6-4BA6-BC28-7B3D7D025E41}">
      <dgm:prSet/>
      <dgm:spPr/>
      <dgm:t>
        <a:bodyPr/>
        <a:lstStyle/>
        <a:p>
          <a:endParaRPr lang="en-US"/>
        </a:p>
      </dgm:t>
    </dgm:pt>
    <dgm:pt modelId="{8D2B1345-BADD-4398-A145-86D343F3CF87}">
      <dgm:prSet/>
      <dgm:spPr/>
      <dgm:t>
        <a:bodyPr/>
        <a:lstStyle/>
        <a:p>
          <a:r>
            <a:rPr lang="en-US"/>
            <a:t>UDDI: Universal Description, Discovery, and Integration</a:t>
          </a:r>
        </a:p>
      </dgm:t>
    </dgm:pt>
    <dgm:pt modelId="{D197025C-34A9-494C-9C63-28C6559DB49B}" type="parTrans" cxnId="{5097CA36-7C9D-4786-87FB-1F25C90EB943}">
      <dgm:prSet/>
      <dgm:spPr/>
      <dgm:t>
        <a:bodyPr/>
        <a:lstStyle/>
        <a:p>
          <a:endParaRPr lang="en-US"/>
        </a:p>
      </dgm:t>
    </dgm:pt>
    <dgm:pt modelId="{2BD402F3-FFAB-4757-BA1E-EF4E3858A731}" type="sibTrans" cxnId="{5097CA36-7C9D-4786-87FB-1F25C90EB943}">
      <dgm:prSet/>
      <dgm:spPr/>
      <dgm:t>
        <a:bodyPr/>
        <a:lstStyle/>
        <a:p>
          <a:endParaRPr lang="en-US"/>
        </a:p>
      </dgm:t>
    </dgm:pt>
    <dgm:pt modelId="{73BF1690-A1BD-4599-B169-72263B9DA073}">
      <dgm:prSet/>
      <dgm:spPr/>
      <dgm:t>
        <a:bodyPr/>
        <a:lstStyle/>
        <a:p>
          <a:r>
            <a:rPr lang="en-US"/>
            <a:t>WS-I Basic Profile</a:t>
          </a:r>
        </a:p>
      </dgm:t>
    </dgm:pt>
    <dgm:pt modelId="{67A6E19E-3047-4406-8F81-2F657E90F3D7}" type="parTrans" cxnId="{042B5D05-2140-45F3-941C-1546F2D8E4AA}">
      <dgm:prSet/>
      <dgm:spPr/>
      <dgm:t>
        <a:bodyPr/>
        <a:lstStyle/>
        <a:p>
          <a:endParaRPr lang="en-US"/>
        </a:p>
      </dgm:t>
    </dgm:pt>
    <dgm:pt modelId="{0A79C1DD-613D-48AC-A00A-8112BCB0311E}" type="sibTrans" cxnId="{042B5D05-2140-45F3-941C-1546F2D8E4AA}">
      <dgm:prSet/>
      <dgm:spPr/>
      <dgm:t>
        <a:bodyPr/>
        <a:lstStyle/>
        <a:p>
          <a:endParaRPr lang="en-US"/>
        </a:p>
      </dgm:t>
    </dgm:pt>
    <dgm:pt modelId="{C132CD72-6BC2-48A3-A3C9-D85E0F9A69E2}" type="pres">
      <dgm:prSet presAssocID="{FE3910B1-358F-49FA-A582-56CEC1CA2927}" presName="linear" presStyleCnt="0">
        <dgm:presLayoutVars>
          <dgm:animLvl val="lvl"/>
          <dgm:resizeHandles val="exact"/>
        </dgm:presLayoutVars>
      </dgm:prSet>
      <dgm:spPr/>
    </dgm:pt>
    <dgm:pt modelId="{4DC6AE24-B907-4183-B006-E66196414BBE}" type="pres">
      <dgm:prSet presAssocID="{05964082-A4EE-4291-B7F2-E6D9D639029E}" presName="parentText" presStyleLbl="node1" presStyleIdx="0" presStyleCnt="2">
        <dgm:presLayoutVars>
          <dgm:chMax val="0"/>
          <dgm:bulletEnabled val="1"/>
        </dgm:presLayoutVars>
      </dgm:prSet>
      <dgm:spPr/>
    </dgm:pt>
    <dgm:pt modelId="{4E2DD973-044C-4FF7-A5BF-A43928745397}" type="pres">
      <dgm:prSet presAssocID="{9AE2455F-EB44-4DD1-AAF7-19B6DD27278A}" presName="spacer" presStyleCnt="0"/>
      <dgm:spPr/>
    </dgm:pt>
    <dgm:pt modelId="{0F8B1270-AE86-410A-BDCE-7F43EC5DCE7E}" type="pres">
      <dgm:prSet presAssocID="{EC847C1F-53A6-4F38-BB19-698597D87590}" presName="parentText" presStyleLbl="node1" presStyleIdx="1" presStyleCnt="2">
        <dgm:presLayoutVars>
          <dgm:chMax val="0"/>
          <dgm:bulletEnabled val="1"/>
        </dgm:presLayoutVars>
      </dgm:prSet>
      <dgm:spPr/>
    </dgm:pt>
    <dgm:pt modelId="{3DF6DDE8-B202-47A8-8131-9EFC4CF883D7}" type="pres">
      <dgm:prSet presAssocID="{EC847C1F-53A6-4F38-BB19-698597D87590}" presName="childText" presStyleLbl="revTx" presStyleIdx="0" presStyleCnt="1">
        <dgm:presLayoutVars>
          <dgm:bulletEnabled val="1"/>
        </dgm:presLayoutVars>
      </dgm:prSet>
      <dgm:spPr/>
    </dgm:pt>
  </dgm:ptLst>
  <dgm:cxnLst>
    <dgm:cxn modelId="{042B5D05-2140-45F3-941C-1546F2D8E4AA}" srcId="{EC847C1F-53A6-4F38-BB19-698597D87590}" destId="{73BF1690-A1BD-4599-B169-72263B9DA073}" srcOrd="5" destOrd="0" parTransId="{67A6E19E-3047-4406-8F81-2F657E90F3D7}" sibTransId="{0A79C1DD-613D-48AC-A00A-8112BCB0311E}"/>
    <dgm:cxn modelId="{99604A0C-AFC5-424A-906E-7775CDBC6752}" srcId="{EC847C1F-53A6-4F38-BB19-698597D87590}" destId="{AB7B8DCD-205F-4416-BA63-2726CDEB6034}" srcOrd="0" destOrd="0" parTransId="{9FB8AF4F-7432-4335-A4C7-7829DA09A499}" sibTransId="{2C5FAD13-1B04-4A74-B95D-F7CD901151B5}"/>
    <dgm:cxn modelId="{79032613-647D-4B79-91D0-E59401DFE962}" srcId="{EC847C1F-53A6-4F38-BB19-698597D87590}" destId="{072E08EE-6C3B-493C-83D1-09872DEA8ED2}" srcOrd="2" destOrd="0" parTransId="{C4C6BD6A-94ED-440D-89B3-9216484CA834}" sibTransId="{742A9014-6414-464D-A85E-022AD7A313C5}"/>
    <dgm:cxn modelId="{0BABE81B-6AB2-4B54-A1C9-55537CADD8DA}" type="presOf" srcId="{FE3910B1-358F-49FA-A582-56CEC1CA2927}" destId="{C132CD72-6BC2-48A3-A3C9-D85E0F9A69E2}" srcOrd="0" destOrd="0" presId="urn:microsoft.com/office/officeart/2005/8/layout/vList2"/>
    <dgm:cxn modelId="{1193922A-4B93-4FCA-89F9-2B5CE4C79C57}" type="presOf" srcId="{49379A31-AA7C-40BB-BF6A-ACC37076C465}" destId="{3DF6DDE8-B202-47A8-8131-9EFC4CF883D7}" srcOrd="0" destOrd="1" presId="urn:microsoft.com/office/officeart/2005/8/layout/vList2"/>
    <dgm:cxn modelId="{94DB152D-85BE-4EBF-BA37-F65ECDAF8CA8}" type="presOf" srcId="{8D2B1345-BADD-4398-A145-86D343F3CF87}" destId="{3DF6DDE8-B202-47A8-8131-9EFC4CF883D7}" srcOrd="0" destOrd="4" presId="urn:microsoft.com/office/officeart/2005/8/layout/vList2"/>
    <dgm:cxn modelId="{5097CA36-7C9D-4786-87FB-1F25C90EB943}" srcId="{EC847C1F-53A6-4F38-BB19-698597D87590}" destId="{8D2B1345-BADD-4398-A145-86D343F3CF87}" srcOrd="4" destOrd="0" parTransId="{D197025C-34A9-494C-9C63-28C6559DB49B}" sibTransId="{2BD402F3-FFAB-4757-BA1E-EF4E3858A731}"/>
    <dgm:cxn modelId="{BED3A945-8C76-4B09-9598-0DE3CB968D1B}" type="presOf" srcId="{072E08EE-6C3B-493C-83D1-09872DEA8ED2}" destId="{3DF6DDE8-B202-47A8-8131-9EFC4CF883D7}" srcOrd="0" destOrd="2" presId="urn:microsoft.com/office/officeart/2005/8/layout/vList2"/>
    <dgm:cxn modelId="{14FD6568-FF11-4471-AE59-1CC7859CDA28}" type="presOf" srcId="{73BF1690-A1BD-4599-B169-72263B9DA073}" destId="{3DF6DDE8-B202-47A8-8131-9EFC4CF883D7}" srcOrd="0" destOrd="5" presId="urn:microsoft.com/office/officeart/2005/8/layout/vList2"/>
    <dgm:cxn modelId="{79BBF76C-C51A-4D63-997F-138A730ABAF8}" type="presOf" srcId="{EC847C1F-53A6-4F38-BB19-698597D87590}" destId="{0F8B1270-AE86-410A-BDCE-7F43EC5DCE7E}" srcOrd="0" destOrd="0" presId="urn:microsoft.com/office/officeart/2005/8/layout/vList2"/>
    <dgm:cxn modelId="{7805185A-1FD8-4732-BBF4-D5BA7290A365}" type="presOf" srcId="{AB7B8DCD-205F-4416-BA63-2726CDEB6034}" destId="{3DF6DDE8-B202-47A8-8131-9EFC4CF883D7}" srcOrd="0" destOrd="0" presId="urn:microsoft.com/office/officeart/2005/8/layout/vList2"/>
    <dgm:cxn modelId="{2D56D97E-AC7D-472B-95A6-824C666177EF}" type="presOf" srcId="{05964082-A4EE-4291-B7F2-E6D9D639029E}" destId="{4DC6AE24-B907-4183-B006-E66196414BBE}" srcOrd="0" destOrd="0" presId="urn:microsoft.com/office/officeart/2005/8/layout/vList2"/>
    <dgm:cxn modelId="{9444EE9A-90B5-44A9-BCE7-8E969D5B1B81}" srcId="{FE3910B1-358F-49FA-A582-56CEC1CA2927}" destId="{05964082-A4EE-4291-B7F2-E6D9D639029E}" srcOrd="0" destOrd="0" parTransId="{77ED4A76-AE6C-4059-90EB-CFE7C946FDE5}" sibTransId="{9AE2455F-EB44-4DD1-AAF7-19B6DD27278A}"/>
    <dgm:cxn modelId="{297FDC9B-A485-4FC9-A4B6-78A2C0CD98FC}" type="presOf" srcId="{7AF4895A-E003-455A-95FF-B3F4549C129A}" destId="{3DF6DDE8-B202-47A8-8131-9EFC4CF883D7}" srcOrd="0" destOrd="3" presId="urn:microsoft.com/office/officeart/2005/8/layout/vList2"/>
    <dgm:cxn modelId="{BBAE15AE-2AA6-4BA6-BC28-7B3D7D025E41}" srcId="{EC847C1F-53A6-4F38-BB19-698597D87590}" destId="{7AF4895A-E003-455A-95FF-B3F4549C129A}" srcOrd="3" destOrd="0" parTransId="{18B60293-16F7-49F0-A3D0-9E0492BFA12C}" sibTransId="{81BA9A50-1691-452A-8343-B9B0012BFEC7}"/>
    <dgm:cxn modelId="{7EF8FDC0-D937-4FC6-8A8C-AADD4747E32C}" srcId="{EC847C1F-53A6-4F38-BB19-698597D87590}" destId="{49379A31-AA7C-40BB-BF6A-ACC37076C465}" srcOrd="1" destOrd="0" parTransId="{EF803AC8-7C89-4161-B7C8-CD9EDBD6ADB5}" sibTransId="{E1B353EC-D7E6-4949-B989-3B482D5ED83A}"/>
    <dgm:cxn modelId="{F7D408E6-9E9D-4776-AAFB-A1B5F443ADE4}" srcId="{FE3910B1-358F-49FA-A582-56CEC1CA2927}" destId="{EC847C1F-53A6-4F38-BB19-698597D87590}" srcOrd="1" destOrd="0" parTransId="{8549A478-9DC7-4AD9-A19D-74035D722A20}" sibTransId="{55FA9217-1FD4-41AE-A8B0-ABC6C5B6BF74}"/>
    <dgm:cxn modelId="{CBB7A41B-1E98-44E1-93B5-5C0A995B8B19}" type="presParOf" srcId="{C132CD72-6BC2-48A3-A3C9-D85E0F9A69E2}" destId="{4DC6AE24-B907-4183-B006-E66196414BBE}" srcOrd="0" destOrd="0" presId="urn:microsoft.com/office/officeart/2005/8/layout/vList2"/>
    <dgm:cxn modelId="{AC695601-6C83-4E06-92CE-B784D1F6528C}" type="presParOf" srcId="{C132CD72-6BC2-48A3-A3C9-D85E0F9A69E2}" destId="{4E2DD973-044C-4FF7-A5BF-A43928745397}" srcOrd="1" destOrd="0" presId="urn:microsoft.com/office/officeart/2005/8/layout/vList2"/>
    <dgm:cxn modelId="{2D3BA8BD-5F4F-43B9-B843-6ADEF8D23461}" type="presParOf" srcId="{C132CD72-6BC2-48A3-A3C9-D85E0F9A69E2}" destId="{0F8B1270-AE86-410A-BDCE-7F43EC5DCE7E}" srcOrd="2" destOrd="0" presId="urn:microsoft.com/office/officeart/2005/8/layout/vList2"/>
    <dgm:cxn modelId="{D2336504-DA23-449E-8BD5-5FE6B88DB977}" type="presParOf" srcId="{C132CD72-6BC2-48A3-A3C9-D85E0F9A69E2}" destId="{3DF6DDE8-B202-47A8-8131-9EFC4CF883D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0DFF18-30B7-4FA1-8CCB-BA54B4D8262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1F08AA2-F0D5-4FA9-ACC7-DAE0A9C1F2FA}">
      <dgm:prSet/>
      <dgm:spPr/>
      <dgm:t>
        <a:bodyPr/>
        <a:lstStyle/>
        <a:p>
          <a:r>
            <a:rPr lang="en-US" b="0"/>
            <a:t>WS-Addressing</a:t>
          </a:r>
          <a:endParaRPr lang="en-US"/>
        </a:p>
      </dgm:t>
    </dgm:pt>
    <dgm:pt modelId="{F1960139-4658-4103-B92E-F1B408867ECC}" type="parTrans" cxnId="{24182E11-09B3-4DFC-964F-73B1B46B4C1F}">
      <dgm:prSet/>
      <dgm:spPr/>
      <dgm:t>
        <a:bodyPr/>
        <a:lstStyle/>
        <a:p>
          <a:endParaRPr lang="en-US"/>
        </a:p>
      </dgm:t>
    </dgm:pt>
    <dgm:pt modelId="{0FE6F189-5E33-4564-B693-3D7C1AA6983F}" type="sibTrans" cxnId="{24182E11-09B3-4DFC-964F-73B1B46B4C1F}">
      <dgm:prSet/>
      <dgm:spPr/>
      <dgm:t>
        <a:bodyPr/>
        <a:lstStyle/>
        <a:p>
          <a:endParaRPr lang="en-US"/>
        </a:p>
      </dgm:t>
    </dgm:pt>
    <dgm:pt modelId="{E270DD05-0629-4EAE-93CD-4397B7A2559D}">
      <dgm:prSet/>
      <dgm:spPr/>
      <dgm:t>
        <a:bodyPr/>
        <a:lstStyle/>
        <a:p>
          <a:r>
            <a:rPr lang="en-US" b="0"/>
            <a:t>WS-ReliableMessaging</a:t>
          </a:r>
          <a:endParaRPr lang="en-US"/>
        </a:p>
      </dgm:t>
    </dgm:pt>
    <dgm:pt modelId="{DF125F04-D36D-46F7-93AB-9D3048EA9490}" type="parTrans" cxnId="{3EC08CC0-98A0-455D-9EEA-78F9E74270EC}">
      <dgm:prSet/>
      <dgm:spPr/>
      <dgm:t>
        <a:bodyPr/>
        <a:lstStyle/>
        <a:p>
          <a:endParaRPr lang="en-US"/>
        </a:p>
      </dgm:t>
    </dgm:pt>
    <dgm:pt modelId="{7E2BF6AB-9DDD-465B-BB5C-0BBA92DBCD4C}" type="sibTrans" cxnId="{3EC08CC0-98A0-455D-9EEA-78F9E74270EC}">
      <dgm:prSet/>
      <dgm:spPr/>
      <dgm:t>
        <a:bodyPr/>
        <a:lstStyle/>
        <a:p>
          <a:endParaRPr lang="en-US"/>
        </a:p>
      </dgm:t>
    </dgm:pt>
    <dgm:pt modelId="{979A30EB-06E5-46FA-ACA2-49931E8AEBFB}">
      <dgm:prSet/>
      <dgm:spPr/>
      <dgm:t>
        <a:bodyPr/>
        <a:lstStyle/>
        <a:p>
          <a:r>
            <a:rPr lang="en-US" b="0"/>
            <a:t>WS-Policy</a:t>
          </a:r>
          <a:endParaRPr lang="en-US"/>
        </a:p>
      </dgm:t>
    </dgm:pt>
    <dgm:pt modelId="{D2CF2478-9EED-4312-9B06-18EE3F45DD0E}" type="parTrans" cxnId="{B83FCE0E-CD15-4E2C-90AF-C5A0EE655F55}">
      <dgm:prSet/>
      <dgm:spPr/>
      <dgm:t>
        <a:bodyPr/>
        <a:lstStyle/>
        <a:p>
          <a:endParaRPr lang="en-US"/>
        </a:p>
      </dgm:t>
    </dgm:pt>
    <dgm:pt modelId="{96D2E044-7F43-49C0-8CD1-B74EA91088E4}" type="sibTrans" cxnId="{B83FCE0E-CD15-4E2C-90AF-C5A0EE655F55}">
      <dgm:prSet/>
      <dgm:spPr/>
      <dgm:t>
        <a:bodyPr/>
        <a:lstStyle/>
        <a:p>
          <a:endParaRPr lang="en-US"/>
        </a:p>
      </dgm:t>
    </dgm:pt>
    <dgm:pt modelId="{A0D3012A-B784-471E-A0BF-5A54B2B0C700}">
      <dgm:prSet/>
      <dgm:spPr/>
      <dgm:t>
        <a:bodyPr/>
        <a:lstStyle/>
        <a:p>
          <a:r>
            <a:rPr lang="en-US" b="0"/>
            <a:t>WS-Metadata Exchange</a:t>
          </a:r>
          <a:endParaRPr lang="en-US"/>
        </a:p>
      </dgm:t>
    </dgm:pt>
    <dgm:pt modelId="{C5C6D239-FFEB-4DB9-AD5F-C51EC49D1E2D}" type="parTrans" cxnId="{8F656A85-9359-4B87-A59E-D687C5CEE968}">
      <dgm:prSet/>
      <dgm:spPr/>
      <dgm:t>
        <a:bodyPr/>
        <a:lstStyle/>
        <a:p>
          <a:endParaRPr lang="en-US"/>
        </a:p>
      </dgm:t>
    </dgm:pt>
    <dgm:pt modelId="{1D52F8FE-D35F-4224-A18C-1EEC923AB768}" type="sibTrans" cxnId="{8F656A85-9359-4B87-A59E-D687C5CEE968}">
      <dgm:prSet/>
      <dgm:spPr/>
      <dgm:t>
        <a:bodyPr/>
        <a:lstStyle/>
        <a:p>
          <a:endParaRPr lang="en-US"/>
        </a:p>
      </dgm:t>
    </dgm:pt>
    <dgm:pt modelId="{E336CBAB-2FC0-4362-905A-206784A057C3}">
      <dgm:prSet/>
      <dgm:spPr/>
      <dgm:t>
        <a:bodyPr/>
        <a:lstStyle/>
        <a:p>
          <a:r>
            <a:rPr lang="en-US" b="0"/>
            <a:t>WS-Security</a:t>
          </a:r>
          <a:endParaRPr lang="en-US"/>
        </a:p>
      </dgm:t>
    </dgm:pt>
    <dgm:pt modelId="{00361837-BEFE-470A-8801-3D0505AFC71B}" type="parTrans" cxnId="{0EBADC38-F66C-4AED-B716-C2AFF6E0E4F3}">
      <dgm:prSet/>
      <dgm:spPr/>
      <dgm:t>
        <a:bodyPr/>
        <a:lstStyle/>
        <a:p>
          <a:endParaRPr lang="en-US"/>
        </a:p>
      </dgm:t>
    </dgm:pt>
    <dgm:pt modelId="{B4023FA2-204C-4FF9-B381-09E30447E700}" type="sibTrans" cxnId="{0EBADC38-F66C-4AED-B716-C2AFF6E0E4F3}">
      <dgm:prSet/>
      <dgm:spPr/>
      <dgm:t>
        <a:bodyPr/>
        <a:lstStyle/>
        <a:p>
          <a:endParaRPr lang="en-US"/>
        </a:p>
      </dgm:t>
    </dgm:pt>
    <dgm:pt modelId="{704A9ADE-ECEC-4B5C-B616-9E15CC16BC7D}">
      <dgm:prSet/>
      <dgm:spPr/>
      <dgm:t>
        <a:bodyPr/>
        <a:lstStyle/>
        <a:p>
          <a:r>
            <a:rPr lang="en-US" b="0"/>
            <a:t>And many more</a:t>
          </a:r>
          <a:endParaRPr lang="en-US"/>
        </a:p>
      </dgm:t>
    </dgm:pt>
    <dgm:pt modelId="{51B37060-88E0-4B17-92EB-438DAF6A5551}" type="parTrans" cxnId="{8942ECB7-6EAC-467D-8652-E5AC2B541904}">
      <dgm:prSet/>
      <dgm:spPr/>
      <dgm:t>
        <a:bodyPr/>
        <a:lstStyle/>
        <a:p>
          <a:endParaRPr lang="en-US"/>
        </a:p>
      </dgm:t>
    </dgm:pt>
    <dgm:pt modelId="{27F008EA-C781-4605-BF8A-75BBEECE9FBC}" type="sibTrans" cxnId="{8942ECB7-6EAC-467D-8652-E5AC2B541904}">
      <dgm:prSet/>
      <dgm:spPr/>
      <dgm:t>
        <a:bodyPr/>
        <a:lstStyle/>
        <a:p>
          <a:endParaRPr lang="en-US"/>
        </a:p>
      </dgm:t>
    </dgm:pt>
    <dgm:pt modelId="{E15CA833-D390-4834-9C5F-BCF4F45997F3}" type="pres">
      <dgm:prSet presAssocID="{CB0DFF18-30B7-4FA1-8CCB-BA54B4D82621}" presName="linear" presStyleCnt="0">
        <dgm:presLayoutVars>
          <dgm:animLvl val="lvl"/>
          <dgm:resizeHandles val="exact"/>
        </dgm:presLayoutVars>
      </dgm:prSet>
      <dgm:spPr/>
    </dgm:pt>
    <dgm:pt modelId="{C5BBEBB3-37AA-4A96-BF79-CBD643655994}" type="pres">
      <dgm:prSet presAssocID="{41F08AA2-F0D5-4FA9-ACC7-DAE0A9C1F2FA}" presName="parentText" presStyleLbl="node1" presStyleIdx="0" presStyleCnt="6">
        <dgm:presLayoutVars>
          <dgm:chMax val="0"/>
          <dgm:bulletEnabled val="1"/>
        </dgm:presLayoutVars>
      </dgm:prSet>
      <dgm:spPr/>
    </dgm:pt>
    <dgm:pt modelId="{0080D174-007D-4EA2-B181-7F40BECE0CF9}" type="pres">
      <dgm:prSet presAssocID="{0FE6F189-5E33-4564-B693-3D7C1AA6983F}" presName="spacer" presStyleCnt="0"/>
      <dgm:spPr/>
    </dgm:pt>
    <dgm:pt modelId="{FD76D77C-9800-4DE7-8591-588BCD84F857}" type="pres">
      <dgm:prSet presAssocID="{E270DD05-0629-4EAE-93CD-4397B7A2559D}" presName="parentText" presStyleLbl="node1" presStyleIdx="1" presStyleCnt="6">
        <dgm:presLayoutVars>
          <dgm:chMax val="0"/>
          <dgm:bulletEnabled val="1"/>
        </dgm:presLayoutVars>
      </dgm:prSet>
      <dgm:spPr/>
    </dgm:pt>
    <dgm:pt modelId="{3A6E53AE-E31D-40D2-85CA-17D83B01817B}" type="pres">
      <dgm:prSet presAssocID="{7E2BF6AB-9DDD-465B-BB5C-0BBA92DBCD4C}" presName="spacer" presStyleCnt="0"/>
      <dgm:spPr/>
    </dgm:pt>
    <dgm:pt modelId="{3F93941F-6DBB-4DFD-9DDC-21AF068E9A66}" type="pres">
      <dgm:prSet presAssocID="{979A30EB-06E5-46FA-ACA2-49931E8AEBFB}" presName="parentText" presStyleLbl="node1" presStyleIdx="2" presStyleCnt="6">
        <dgm:presLayoutVars>
          <dgm:chMax val="0"/>
          <dgm:bulletEnabled val="1"/>
        </dgm:presLayoutVars>
      </dgm:prSet>
      <dgm:spPr/>
    </dgm:pt>
    <dgm:pt modelId="{5181251C-E559-44C0-A9F6-7B97482BE7EC}" type="pres">
      <dgm:prSet presAssocID="{96D2E044-7F43-49C0-8CD1-B74EA91088E4}" presName="spacer" presStyleCnt="0"/>
      <dgm:spPr/>
    </dgm:pt>
    <dgm:pt modelId="{A822F848-7D2B-4EC2-B059-6E95378CE3DC}" type="pres">
      <dgm:prSet presAssocID="{A0D3012A-B784-471E-A0BF-5A54B2B0C700}" presName="parentText" presStyleLbl="node1" presStyleIdx="3" presStyleCnt="6">
        <dgm:presLayoutVars>
          <dgm:chMax val="0"/>
          <dgm:bulletEnabled val="1"/>
        </dgm:presLayoutVars>
      </dgm:prSet>
      <dgm:spPr/>
    </dgm:pt>
    <dgm:pt modelId="{E5B4BD63-4987-4802-B801-199C4AE5B9C5}" type="pres">
      <dgm:prSet presAssocID="{1D52F8FE-D35F-4224-A18C-1EEC923AB768}" presName="spacer" presStyleCnt="0"/>
      <dgm:spPr/>
    </dgm:pt>
    <dgm:pt modelId="{39C0A984-D5B1-4664-8DD5-3518087CAA35}" type="pres">
      <dgm:prSet presAssocID="{E336CBAB-2FC0-4362-905A-206784A057C3}" presName="parentText" presStyleLbl="node1" presStyleIdx="4" presStyleCnt="6">
        <dgm:presLayoutVars>
          <dgm:chMax val="0"/>
          <dgm:bulletEnabled val="1"/>
        </dgm:presLayoutVars>
      </dgm:prSet>
      <dgm:spPr/>
    </dgm:pt>
    <dgm:pt modelId="{ECC83C8A-E09E-4AA0-9F58-FFEDA3628F54}" type="pres">
      <dgm:prSet presAssocID="{B4023FA2-204C-4FF9-B381-09E30447E700}" presName="spacer" presStyleCnt="0"/>
      <dgm:spPr/>
    </dgm:pt>
    <dgm:pt modelId="{3F885C43-EF29-44F0-82AD-A8E21325E5C2}" type="pres">
      <dgm:prSet presAssocID="{704A9ADE-ECEC-4B5C-B616-9E15CC16BC7D}" presName="parentText" presStyleLbl="node1" presStyleIdx="5" presStyleCnt="6">
        <dgm:presLayoutVars>
          <dgm:chMax val="0"/>
          <dgm:bulletEnabled val="1"/>
        </dgm:presLayoutVars>
      </dgm:prSet>
      <dgm:spPr/>
    </dgm:pt>
  </dgm:ptLst>
  <dgm:cxnLst>
    <dgm:cxn modelId="{42694507-9B63-4929-BDC5-0A141B22EAD2}" type="presOf" srcId="{A0D3012A-B784-471E-A0BF-5A54B2B0C700}" destId="{A822F848-7D2B-4EC2-B059-6E95378CE3DC}" srcOrd="0" destOrd="0" presId="urn:microsoft.com/office/officeart/2005/8/layout/vList2"/>
    <dgm:cxn modelId="{B83FCE0E-CD15-4E2C-90AF-C5A0EE655F55}" srcId="{CB0DFF18-30B7-4FA1-8CCB-BA54B4D82621}" destId="{979A30EB-06E5-46FA-ACA2-49931E8AEBFB}" srcOrd="2" destOrd="0" parTransId="{D2CF2478-9EED-4312-9B06-18EE3F45DD0E}" sibTransId="{96D2E044-7F43-49C0-8CD1-B74EA91088E4}"/>
    <dgm:cxn modelId="{24182E11-09B3-4DFC-964F-73B1B46B4C1F}" srcId="{CB0DFF18-30B7-4FA1-8CCB-BA54B4D82621}" destId="{41F08AA2-F0D5-4FA9-ACC7-DAE0A9C1F2FA}" srcOrd="0" destOrd="0" parTransId="{F1960139-4658-4103-B92E-F1B408867ECC}" sibTransId="{0FE6F189-5E33-4564-B693-3D7C1AA6983F}"/>
    <dgm:cxn modelId="{0EBADC38-F66C-4AED-B716-C2AFF6E0E4F3}" srcId="{CB0DFF18-30B7-4FA1-8CCB-BA54B4D82621}" destId="{E336CBAB-2FC0-4362-905A-206784A057C3}" srcOrd="4" destOrd="0" parTransId="{00361837-BEFE-470A-8801-3D0505AFC71B}" sibTransId="{B4023FA2-204C-4FF9-B381-09E30447E700}"/>
    <dgm:cxn modelId="{498BA369-1AC6-4CA5-B455-83854544720B}" type="presOf" srcId="{979A30EB-06E5-46FA-ACA2-49931E8AEBFB}" destId="{3F93941F-6DBB-4DFD-9DDC-21AF068E9A66}" srcOrd="0" destOrd="0" presId="urn:microsoft.com/office/officeart/2005/8/layout/vList2"/>
    <dgm:cxn modelId="{ABF3DA6A-6313-4DDD-BAE2-D31DC12D6F3B}" type="presOf" srcId="{704A9ADE-ECEC-4B5C-B616-9E15CC16BC7D}" destId="{3F885C43-EF29-44F0-82AD-A8E21325E5C2}" srcOrd="0" destOrd="0" presId="urn:microsoft.com/office/officeart/2005/8/layout/vList2"/>
    <dgm:cxn modelId="{11BF5484-49F3-421E-B07A-683F1ABA8808}" type="presOf" srcId="{E270DD05-0629-4EAE-93CD-4397B7A2559D}" destId="{FD76D77C-9800-4DE7-8591-588BCD84F857}" srcOrd="0" destOrd="0" presId="urn:microsoft.com/office/officeart/2005/8/layout/vList2"/>
    <dgm:cxn modelId="{8F656A85-9359-4B87-A59E-D687C5CEE968}" srcId="{CB0DFF18-30B7-4FA1-8CCB-BA54B4D82621}" destId="{A0D3012A-B784-471E-A0BF-5A54B2B0C700}" srcOrd="3" destOrd="0" parTransId="{C5C6D239-FFEB-4DB9-AD5F-C51EC49D1E2D}" sibTransId="{1D52F8FE-D35F-4224-A18C-1EEC923AB768}"/>
    <dgm:cxn modelId="{BA598A87-9B38-4034-8A55-76F82327CCD1}" type="presOf" srcId="{E336CBAB-2FC0-4362-905A-206784A057C3}" destId="{39C0A984-D5B1-4664-8DD5-3518087CAA35}" srcOrd="0" destOrd="0" presId="urn:microsoft.com/office/officeart/2005/8/layout/vList2"/>
    <dgm:cxn modelId="{F1CF50A8-4248-43CD-A581-32E768F75918}" type="presOf" srcId="{CB0DFF18-30B7-4FA1-8CCB-BA54B4D82621}" destId="{E15CA833-D390-4834-9C5F-BCF4F45997F3}" srcOrd="0" destOrd="0" presId="urn:microsoft.com/office/officeart/2005/8/layout/vList2"/>
    <dgm:cxn modelId="{A86F2DAA-C95A-4CD0-AFA8-F4178E8F7DAA}" type="presOf" srcId="{41F08AA2-F0D5-4FA9-ACC7-DAE0A9C1F2FA}" destId="{C5BBEBB3-37AA-4A96-BF79-CBD643655994}" srcOrd="0" destOrd="0" presId="urn:microsoft.com/office/officeart/2005/8/layout/vList2"/>
    <dgm:cxn modelId="{8942ECB7-6EAC-467D-8652-E5AC2B541904}" srcId="{CB0DFF18-30B7-4FA1-8CCB-BA54B4D82621}" destId="{704A9ADE-ECEC-4B5C-B616-9E15CC16BC7D}" srcOrd="5" destOrd="0" parTransId="{51B37060-88E0-4B17-92EB-438DAF6A5551}" sibTransId="{27F008EA-C781-4605-BF8A-75BBEECE9FBC}"/>
    <dgm:cxn modelId="{3EC08CC0-98A0-455D-9EEA-78F9E74270EC}" srcId="{CB0DFF18-30B7-4FA1-8CCB-BA54B4D82621}" destId="{E270DD05-0629-4EAE-93CD-4397B7A2559D}" srcOrd="1" destOrd="0" parTransId="{DF125F04-D36D-46F7-93AB-9D3048EA9490}" sibTransId="{7E2BF6AB-9DDD-465B-BB5C-0BBA92DBCD4C}"/>
    <dgm:cxn modelId="{DA27464A-9182-4C95-BF41-CDFE49667D38}" type="presParOf" srcId="{E15CA833-D390-4834-9C5F-BCF4F45997F3}" destId="{C5BBEBB3-37AA-4A96-BF79-CBD643655994}" srcOrd="0" destOrd="0" presId="urn:microsoft.com/office/officeart/2005/8/layout/vList2"/>
    <dgm:cxn modelId="{CC9C8721-8375-4D89-ACD5-99931377E42F}" type="presParOf" srcId="{E15CA833-D390-4834-9C5F-BCF4F45997F3}" destId="{0080D174-007D-4EA2-B181-7F40BECE0CF9}" srcOrd="1" destOrd="0" presId="urn:microsoft.com/office/officeart/2005/8/layout/vList2"/>
    <dgm:cxn modelId="{34E5E08C-4395-4909-BD0F-ADA92C9053D3}" type="presParOf" srcId="{E15CA833-D390-4834-9C5F-BCF4F45997F3}" destId="{FD76D77C-9800-4DE7-8591-588BCD84F857}" srcOrd="2" destOrd="0" presId="urn:microsoft.com/office/officeart/2005/8/layout/vList2"/>
    <dgm:cxn modelId="{2881AA6D-AC26-4D13-988D-479064C2FEC4}" type="presParOf" srcId="{E15CA833-D390-4834-9C5F-BCF4F45997F3}" destId="{3A6E53AE-E31D-40D2-85CA-17D83B01817B}" srcOrd="3" destOrd="0" presId="urn:microsoft.com/office/officeart/2005/8/layout/vList2"/>
    <dgm:cxn modelId="{B06A3377-077E-48DA-AEDE-489821A050E1}" type="presParOf" srcId="{E15CA833-D390-4834-9C5F-BCF4F45997F3}" destId="{3F93941F-6DBB-4DFD-9DDC-21AF068E9A66}" srcOrd="4" destOrd="0" presId="urn:microsoft.com/office/officeart/2005/8/layout/vList2"/>
    <dgm:cxn modelId="{C4EF6605-B496-4A9F-BC78-7B7353BD4A88}" type="presParOf" srcId="{E15CA833-D390-4834-9C5F-BCF4F45997F3}" destId="{5181251C-E559-44C0-A9F6-7B97482BE7EC}" srcOrd="5" destOrd="0" presId="urn:microsoft.com/office/officeart/2005/8/layout/vList2"/>
    <dgm:cxn modelId="{AD2F82B9-E815-47C8-A1AB-161D8F68BAEF}" type="presParOf" srcId="{E15CA833-D390-4834-9C5F-BCF4F45997F3}" destId="{A822F848-7D2B-4EC2-B059-6E95378CE3DC}" srcOrd="6" destOrd="0" presId="urn:microsoft.com/office/officeart/2005/8/layout/vList2"/>
    <dgm:cxn modelId="{C5B84D88-6D7F-45E9-BD83-58E4B4612357}" type="presParOf" srcId="{E15CA833-D390-4834-9C5F-BCF4F45997F3}" destId="{E5B4BD63-4987-4802-B801-199C4AE5B9C5}" srcOrd="7" destOrd="0" presId="urn:microsoft.com/office/officeart/2005/8/layout/vList2"/>
    <dgm:cxn modelId="{19B8019F-CA65-43AE-8456-855B8A9477A9}" type="presParOf" srcId="{E15CA833-D390-4834-9C5F-BCF4F45997F3}" destId="{39C0A984-D5B1-4664-8DD5-3518087CAA35}" srcOrd="8" destOrd="0" presId="urn:microsoft.com/office/officeart/2005/8/layout/vList2"/>
    <dgm:cxn modelId="{BBB2D9C2-77C8-49DE-ACCA-482F7829CE74}" type="presParOf" srcId="{E15CA833-D390-4834-9C5F-BCF4F45997F3}" destId="{ECC83C8A-E09E-4AA0-9F58-FFEDA3628F54}" srcOrd="9" destOrd="0" presId="urn:microsoft.com/office/officeart/2005/8/layout/vList2"/>
    <dgm:cxn modelId="{2DA50F92-A27E-4BB0-8E17-0DAB8F0FEDDB}" type="presParOf" srcId="{E15CA833-D390-4834-9C5F-BCF4F45997F3}" destId="{3F885C43-EF29-44F0-82AD-A8E21325E5C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4B622C-FED5-4733-8100-5CBE3757AA21}"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2D3A4CD6-F5CA-4B65-A514-84248F1E24F9}">
      <dgm:prSet/>
      <dgm:spPr/>
      <dgm:t>
        <a:bodyPr/>
        <a:lstStyle/>
        <a:p>
          <a:r>
            <a:rPr lang="en-US"/>
            <a:t>Standardized service contract</a:t>
          </a:r>
        </a:p>
      </dgm:t>
    </dgm:pt>
    <dgm:pt modelId="{7239D7B5-A08A-44D1-9E8D-603B00D6B120}" type="parTrans" cxnId="{A63E2F32-DD5D-48CB-B45D-6578E10FDDF6}">
      <dgm:prSet/>
      <dgm:spPr/>
      <dgm:t>
        <a:bodyPr/>
        <a:lstStyle/>
        <a:p>
          <a:endParaRPr lang="en-US"/>
        </a:p>
      </dgm:t>
    </dgm:pt>
    <dgm:pt modelId="{B0170A94-9262-49EF-8F25-2C462CBA30F9}" type="sibTrans" cxnId="{A63E2F32-DD5D-48CB-B45D-6578E10FDDF6}">
      <dgm:prSet/>
      <dgm:spPr/>
      <dgm:t>
        <a:bodyPr/>
        <a:lstStyle/>
        <a:p>
          <a:endParaRPr lang="en-US"/>
        </a:p>
      </dgm:t>
    </dgm:pt>
    <dgm:pt modelId="{8FC5D6DF-E2BB-494E-8DAB-F1F4567D9153}">
      <dgm:prSet/>
      <dgm:spPr/>
      <dgm:t>
        <a:bodyPr/>
        <a:lstStyle/>
        <a:p>
          <a:r>
            <a:rPr lang="en-US"/>
            <a:t>Service loose coupling</a:t>
          </a:r>
        </a:p>
      </dgm:t>
    </dgm:pt>
    <dgm:pt modelId="{B860B92A-D92B-4314-B857-CC7E654AA377}" type="parTrans" cxnId="{AAFECC48-64B2-4CD8-8B78-9DFB77EBC038}">
      <dgm:prSet/>
      <dgm:spPr/>
      <dgm:t>
        <a:bodyPr/>
        <a:lstStyle/>
        <a:p>
          <a:endParaRPr lang="en-US"/>
        </a:p>
      </dgm:t>
    </dgm:pt>
    <dgm:pt modelId="{5A24C310-FE94-4A83-83DF-6CF47FF3DDBF}" type="sibTrans" cxnId="{AAFECC48-64B2-4CD8-8B78-9DFB77EBC038}">
      <dgm:prSet/>
      <dgm:spPr/>
      <dgm:t>
        <a:bodyPr/>
        <a:lstStyle/>
        <a:p>
          <a:endParaRPr lang="en-US"/>
        </a:p>
      </dgm:t>
    </dgm:pt>
    <dgm:pt modelId="{7C25251C-1026-4A4D-B340-B6AD4FA7DFE1}">
      <dgm:prSet/>
      <dgm:spPr/>
      <dgm:t>
        <a:bodyPr/>
        <a:lstStyle/>
        <a:p>
          <a:r>
            <a:rPr lang="en-US"/>
            <a:t>Service abstraction</a:t>
          </a:r>
        </a:p>
      </dgm:t>
    </dgm:pt>
    <dgm:pt modelId="{ACDC7E34-CD56-4193-B080-406E8CC6C0B7}" type="parTrans" cxnId="{BB11488E-1564-4178-B117-AFE71435AA3D}">
      <dgm:prSet/>
      <dgm:spPr/>
      <dgm:t>
        <a:bodyPr/>
        <a:lstStyle/>
        <a:p>
          <a:endParaRPr lang="en-US"/>
        </a:p>
      </dgm:t>
    </dgm:pt>
    <dgm:pt modelId="{0B52483D-7AFC-4671-8E2A-1E830498795A}" type="sibTrans" cxnId="{BB11488E-1564-4178-B117-AFE71435AA3D}">
      <dgm:prSet/>
      <dgm:spPr/>
      <dgm:t>
        <a:bodyPr/>
        <a:lstStyle/>
        <a:p>
          <a:endParaRPr lang="en-US"/>
        </a:p>
      </dgm:t>
    </dgm:pt>
    <dgm:pt modelId="{8A908299-495D-44AB-BCC5-B6F604F343B9}">
      <dgm:prSet/>
      <dgm:spPr/>
      <dgm:t>
        <a:bodyPr/>
        <a:lstStyle/>
        <a:p>
          <a:r>
            <a:rPr lang="en-US"/>
            <a:t>Service reusability</a:t>
          </a:r>
        </a:p>
      </dgm:t>
    </dgm:pt>
    <dgm:pt modelId="{E7116927-C1D2-4544-BCD5-739132FB6EB8}" type="parTrans" cxnId="{4E1D3EF3-F48F-41BD-A978-04D263F76E63}">
      <dgm:prSet/>
      <dgm:spPr/>
      <dgm:t>
        <a:bodyPr/>
        <a:lstStyle/>
        <a:p>
          <a:endParaRPr lang="en-US"/>
        </a:p>
      </dgm:t>
    </dgm:pt>
    <dgm:pt modelId="{307121CD-B435-43C0-B385-F2C60356AA2E}" type="sibTrans" cxnId="{4E1D3EF3-F48F-41BD-A978-04D263F76E63}">
      <dgm:prSet/>
      <dgm:spPr/>
      <dgm:t>
        <a:bodyPr/>
        <a:lstStyle/>
        <a:p>
          <a:endParaRPr lang="en-US"/>
        </a:p>
      </dgm:t>
    </dgm:pt>
    <dgm:pt modelId="{691951B5-C01C-42E2-BD2E-55B2CD27EEBA}">
      <dgm:prSet/>
      <dgm:spPr/>
      <dgm:t>
        <a:bodyPr/>
        <a:lstStyle/>
        <a:p>
          <a:r>
            <a:rPr lang="en-US"/>
            <a:t>Service autonomy</a:t>
          </a:r>
        </a:p>
      </dgm:t>
    </dgm:pt>
    <dgm:pt modelId="{78980FF6-5946-4E00-B47C-D30CC6A0EEC6}" type="parTrans" cxnId="{49E0B3D1-B86C-4ABE-B1EB-71B059B6DBFE}">
      <dgm:prSet/>
      <dgm:spPr/>
      <dgm:t>
        <a:bodyPr/>
        <a:lstStyle/>
        <a:p>
          <a:endParaRPr lang="en-US"/>
        </a:p>
      </dgm:t>
    </dgm:pt>
    <dgm:pt modelId="{130618C9-3DA1-4B42-BB01-D1DB1B066867}" type="sibTrans" cxnId="{49E0B3D1-B86C-4ABE-B1EB-71B059B6DBFE}">
      <dgm:prSet/>
      <dgm:spPr/>
      <dgm:t>
        <a:bodyPr/>
        <a:lstStyle/>
        <a:p>
          <a:endParaRPr lang="en-US"/>
        </a:p>
      </dgm:t>
    </dgm:pt>
    <dgm:pt modelId="{DAC40FD2-FA83-4C68-A283-E4413BAED85F}">
      <dgm:prSet/>
      <dgm:spPr/>
      <dgm:t>
        <a:bodyPr/>
        <a:lstStyle/>
        <a:p>
          <a:r>
            <a:rPr lang="en-US"/>
            <a:t>Service statelessness</a:t>
          </a:r>
        </a:p>
      </dgm:t>
    </dgm:pt>
    <dgm:pt modelId="{328868C8-90CB-4EC0-AE74-58105D45B888}" type="parTrans" cxnId="{47203908-1ABF-42BA-BE4B-C5841C86E1ED}">
      <dgm:prSet/>
      <dgm:spPr/>
      <dgm:t>
        <a:bodyPr/>
        <a:lstStyle/>
        <a:p>
          <a:endParaRPr lang="en-US"/>
        </a:p>
      </dgm:t>
    </dgm:pt>
    <dgm:pt modelId="{346E0D85-A520-4B2E-ADEF-E24CE6FE06EB}" type="sibTrans" cxnId="{47203908-1ABF-42BA-BE4B-C5841C86E1ED}">
      <dgm:prSet/>
      <dgm:spPr/>
      <dgm:t>
        <a:bodyPr/>
        <a:lstStyle/>
        <a:p>
          <a:endParaRPr lang="en-US"/>
        </a:p>
      </dgm:t>
    </dgm:pt>
    <dgm:pt modelId="{79998D38-927D-4AE9-A7D5-D037B3E27C5F}">
      <dgm:prSet/>
      <dgm:spPr/>
      <dgm:t>
        <a:bodyPr/>
        <a:lstStyle/>
        <a:p>
          <a:r>
            <a:rPr lang="en-US"/>
            <a:t>Service discoverability</a:t>
          </a:r>
        </a:p>
      </dgm:t>
    </dgm:pt>
    <dgm:pt modelId="{60F0569A-376C-4665-AF58-8F18B930CEEA}" type="parTrans" cxnId="{574EC795-BBC7-47FF-B824-183917F1569F}">
      <dgm:prSet/>
      <dgm:spPr/>
      <dgm:t>
        <a:bodyPr/>
        <a:lstStyle/>
        <a:p>
          <a:endParaRPr lang="en-US"/>
        </a:p>
      </dgm:t>
    </dgm:pt>
    <dgm:pt modelId="{31AC7A5A-3515-47F1-B50D-05E36C5D9064}" type="sibTrans" cxnId="{574EC795-BBC7-47FF-B824-183917F1569F}">
      <dgm:prSet/>
      <dgm:spPr/>
      <dgm:t>
        <a:bodyPr/>
        <a:lstStyle/>
        <a:p>
          <a:endParaRPr lang="en-US"/>
        </a:p>
      </dgm:t>
    </dgm:pt>
    <dgm:pt modelId="{041114F0-B6E2-4308-9105-D76E181CF5E4}">
      <dgm:prSet/>
      <dgm:spPr/>
      <dgm:t>
        <a:bodyPr/>
        <a:lstStyle/>
        <a:p>
          <a:r>
            <a:rPr lang="en-US"/>
            <a:t>Service composability</a:t>
          </a:r>
        </a:p>
      </dgm:t>
    </dgm:pt>
    <dgm:pt modelId="{D4B2DA7D-AD65-446C-B3A7-95303A596F11}" type="parTrans" cxnId="{01FAC804-E6B3-45D8-A454-96C4851C7A31}">
      <dgm:prSet/>
      <dgm:spPr/>
      <dgm:t>
        <a:bodyPr/>
        <a:lstStyle/>
        <a:p>
          <a:endParaRPr lang="en-US"/>
        </a:p>
      </dgm:t>
    </dgm:pt>
    <dgm:pt modelId="{AD636F21-56CB-4884-99CA-67055E9A1407}" type="sibTrans" cxnId="{01FAC804-E6B3-45D8-A454-96C4851C7A31}">
      <dgm:prSet/>
      <dgm:spPr/>
      <dgm:t>
        <a:bodyPr/>
        <a:lstStyle/>
        <a:p>
          <a:endParaRPr lang="en-US"/>
        </a:p>
      </dgm:t>
    </dgm:pt>
    <dgm:pt modelId="{6AE4D776-EEC1-41F1-B2BA-44BFD54A2F0E}" type="pres">
      <dgm:prSet presAssocID="{654B622C-FED5-4733-8100-5CBE3757AA21}" presName="diagram" presStyleCnt="0">
        <dgm:presLayoutVars>
          <dgm:dir/>
          <dgm:resizeHandles val="exact"/>
        </dgm:presLayoutVars>
      </dgm:prSet>
      <dgm:spPr/>
    </dgm:pt>
    <dgm:pt modelId="{9D6CE63C-083A-49DB-9405-B7E9041CAAB0}" type="pres">
      <dgm:prSet presAssocID="{2D3A4CD6-F5CA-4B65-A514-84248F1E24F9}" presName="node" presStyleLbl="node1" presStyleIdx="0" presStyleCnt="8">
        <dgm:presLayoutVars>
          <dgm:bulletEnabled val="1"/>
        </dgm:presLayoutVars>
      </dgm:prSet>
      <dgm:spPr/>
    </dgm:pt>
    <dgm:pt modelId="{89CB0F1D-BFAC-478D-ADBB-454422834118}" type="pres">
      <dgm:prSet presAssocID="{B0170A94-9262-49EF-8F25-2C462CBA30F9}" presName="sibTrans" presStyleCnt="0"/>
      <dgm:spPr/>
    </dgm:pt>
    <dgm:pt modelId="{97B0B898-0F13-4AB7-925C-1A5AE08BE472}" type="pres">
      <dgm:prSet presAssocID="{8FC5D6DF-E2BB-494E-8DAB-F1F4567D9153}" presName="node" presStyleLbl="node1" presStyleIdx="1" presStyleCnt="8">
        <dgm:presLayoutVars>
          <dgm:bulletEnabled val="1"/>
        </dgm:presLayoutVars>
      </dgm:prSet>
      <dgm:spPr/>
    </dgm:pt>
    <dgm:pt modelId="{2848291D-0E59-4732-A0F2-E1EEC8E47C19}" type="pres">
      <dgm:prSet presAssocID="{5A24C310-FE94-4A83-83DF-6CF47FF3DDBF}" presName="sibTrans" presStyleCnt="0"/>
      <dgm:spPr/>
    </dgm:pt>
    <dgm:pt modelId="{540F23B6-3C34-415C-B6E3-DDAA940E9F19}" type="pres">
      <dgm:prSet presAssocID="{7C25251C-1026-4A4D-B340-B6AD4FA7DFE1}" presName="node" presStyleLbl="node1" presStyleIdx="2" presStyleCnt="8">
        <dgm:presLayoutVars>
          <dgm:bulletEnabled val="1"/>
        </dgm:presLayoutVars>
      </dgm:prSet>
      <dgm:spPr/>
    </dgm:pt>
    <dgm:pt modelId="{AD8B8EBE-EBAA-43BD-93F6-855723D6AF6F}" type="pres">
      <dgm:prSet presAssocID="{0B52483D-7AFC-4671-8E2A-1E830498795A}" presName="sibTrans" presStyleCnt="0"/>
      <dgm:spPr/>
    </dgm:pt>
    <dgm:pt modelId="{B4F54780-6EB2-4A11-8273-AFD1D2BF5BA4}" type="pres">
      <dgm:prSet presAssocID="{8A908299-495D-44AB-BCC5-B6F604F343B9}" presName="node" presStyleLbl="node1" presStyleIdx="3" presStyleCnt="8">
        <dgm:presLayoutVars>
          <dgm:bulletEnabled val="1"/>
        </dgm:presLayoutVars>
      </dgm:prSet>
      <dgm:spPr/>
    </dgm:pt>
    <dgm:pt modelId="{C8A04CD1-8091-4A1E-98C8-A81B6F9767D3}" type="pres">
      <dgm:prSet presAssocID="{307121CD-B435-43C0-B385-F2C60356AA2E}" presName="sibTrans" presStyleCnt="0"/>
      <dgm:spPr/>
    </dgm:pt>
    <dgm:pt modelId="{0D25384A-A3DC-4E9E-9B77-B8D0890F5A73}" type="pres">
      <dgm:prSet presAssocID="{691951B5-C01C-42E2-BD2E-55B2CD27EEBA}" presName="node" presStyleLbl="node1" presStyleIdx="4" presStyleCnt="8">
        <dgm:presLayoutVars>
          <dgm:bulletEnabled val="1"/>
        </dgm:presLayoutVars>
      </dgm:prSet>
      <dgm:spPr/>
    </dgm:pt>
    <dgm:pt modelId="{C6F5BE76-98E0-4C0D-A190-69AB873A8C94}" type="pres">
      <dgm:prSet presAssocID="{130618C9-3DA1-4B42-BB01-D1DB1B066867}" presName="sibTrans" presStyleCnt="0"/>
      <dgm:spPr/>
    </dgm:pt>
    <dgm:pt modelId="{4C3737E7-E78A-45E9-8D19-98D41BD61CF0}" type="pres">
      <dgm:prSet presAssocID="{DAC40FD2-FA83-4C68-A283-E4413BAED85F}" presName="node" presStyleLbl="node1" presStyleIdx="5" presStyleCnt="8">
        <dgm:presLayoutVars>
          <dgm:bulletEnabled val="1"/>
        </dgm:presLayoutVars>
      </dgm:prSet>
      <dgm:spPr/>
    </dgm:pt>
    <dgm:pt modelId="{AC208EA2-4942-4A19-88AF-78E022C9E55D}" type="pres">
      <dgm:prSet presAssocID="{346E0D85-A520-4B2E-ADEF-E24CE6FE06EB}" presName="sibTrans" presStyleCnt="0"/>
      <dgm:spPr/>
    </dgm:pt>
    <dgm:pt modelId="{A7B34BD1-3455-4A1A-9907-B7D20D41B088}" type="pres">
      <dgm:prSet presAssocID="{79998D38-927D-4AE9-A7D5-D037B3E27C5F}" presName="node" presStyleLbl="node1" presStyleIdx="6" presStyleCnt="8">
        <dgm:presLayoutVars>
          <dgm:bulletEnabled val="1"/>
        </dgm:presLayoutVars>
      </dgm:prSet>
      <dgm:spPr/>
    </dgm:pt>
    <dgm:pt modelId="{B76D4712-7D63-43D8-9F06-1A61C0F967C4}" type="pres">
      <dgm:prSet presAssocID="{31AC7A5A-3515-47F1-B50D-05E36C5D9064}" presName="sibTrans" presStyleCnt="0"/>
      <dgm:spPr/>
    </dgm:pt>
    <dgm:pt modelId="{F6AD85B8-DD97-462A-924E-E157095CB7DB}" type="pres">
      <dgm:prSet presAssocID="{041114F0-B6E2-4308-9105-D76E181CF5E4}" presName="node" presStyleLbl="node1" presStyleIdx="7" presStyleCnt="8">
        <dgm:presLayoutVars>
          <dgm:bulletEnabled val="1"/>
        </dgm:presLayoutVars>
      </dgm:prSet>
      <dgm:spPr/>
    </dgm:pt>
  </dgm:ptLst>
  <dgm:cxnLst>
    <dgm:cxn modelId="{01FAC804-E6B3-45D8-A454-96C4851C7A31}" srcId="{654B622C-FED5-4733-8100-5CBE3757AA21}" destId="{041114F0-B6E2-4308-9105-D76E181CF5E4}" srcOrd="7" destOrd="0" parTransId="{D4B2DA7D-AD65-446C-B3A7-95303A596F11}" sibTransId="{AD636F21-56CB-4884-99CA-67055E9A1407}"/>
    <dgm:cxn modelId="{47203908-1ABF-42BA-BE4B-C5841C86E1ED}" srcId="{654B622C-FED5-4733-8100-5CBE3757AA21}" destId="{DAC40FD2-FA83-4C68-A283-E4413BAED85F}" srcOrd="5" destOrd="0" parTransId="{328868C8-90CB-4EC0-AE74-58105D45B888}" sibTransId="{346E0D85-A520-4B2E-ADEF-E24CE6FE06EB}"/>
    <dgm:cxn modelId="{C2C85A1B-1E00-4C28-A43E-04E550DC9838}" type="presOf" srcId="{DAC40FD2-FA83-4C68-A283-E4413BAED85F}" destId="{4C3737E7-E78A-45E9-8D19-98D41BD61CF0}" srcOrd="0" destOrd="0" presId="urn:microsoft.com/office/officeart/2005/8/layout/default"/>
    <dgm:cxn modelId="{A63E2F32-DD5D-48CB-B45D-6578E10FDDF6}" srcId="{654B622C-FED5-4733-8100-5CBE3757AA21}" destId="{2D3A4CD6-F5CA-4B65-A514-84248F1E24F9}" srcOrd="0" destOrd="0" parTransId="{7239D7B5-A08A-44D1-9E8D-603B00D6B120}" sibTransId="{B0170A94-9262-49EF-8F25-2C462CBA30F9}"/>
    <dgm:cxn modelId="{83B83D3A-4687-4FB8-A5B7-51E1B6F96FEF}" type="presOf" srcId="{79998D38-927D-4AE9-A7D5-D037B3E27C5F}" destId="{A7B34BD1-3455-4A1A-9907-B7D20D41B088}" srcOrd="0" destOrd="0" presId="urn:microsoft.com/office/officeart/2005/8/layout/default"/>
    <dgm:cxn modelId="{AAFECC48-64B2-4CD8-8B78-9DFB77EBC038}" srcId="{654B622C-FED5-4733-8100-5CBE3757AA21}" destId="{8FC5D6DF-E2BB-494E-8DAB-F1F4567D9153}" srcOrd="1" destOrd="0" parTransId="{B860B92A-D92B-4314-B857-CC7E654AA377}" sibTransId="{5A24C310-FE94-4A83-83DF-6CF47FF3DDBF}"/>
    <dgm:cxn modelId="{C6C62C5A-9C56-45C8-90E0-51EF37A10E38}" type="presOf" srcId="{2D3A4CD6-F5CA-4B65-A514-84248F1E24F9}" destId="{9D6CE63C-083A-49DB-9405-B7E9041CAAB0}" srcOrd="0" destOrd="0" presId="urn:microsoft.com/office/officeart/2005/8/layout/default"/>
    <dgm:cxn modelId="{9BA26F89-F3E8-4F1C-B576-0A2E70C66AA2}" type="presOf" srcId="{041114F0-B6E2-4308-9105-D76E181CF5E4}" destId="{F6AD85B8-DD97-462A-924E-E157095CB7DB}" srcOrd="0" destOrd="0" presId="urn:microsoft.com/office/officeart/2005/8/layout/default"/>
    <dgm:cxn modelId="{CF785C8D-92D1-4C49-A521-066DEA9A0C42}" type="presOf" srcId="{8A908299-495D-44AB-BCC5-B6F604F343B9}" destId="{B4F54780-6EB2-4A11-8273-AFD1D2BF5BA4}" srcOrd="0" destOrd="0" presId="urn:microsoft.com/office/officeart/2005/8/layout/default"/>
    <dgm:cxn modelId="{BB11488E-1564-4178-B117-AFE71435AA3D}" srcId="{654B622C-FED5-4733-8100-5CBE3757AA21}" destId="{7C25251C-1026-4A4D-B340-B6AD4FA7DFE1}" srcOrd="2" destOrd="0" parTransId="{ACDC7E34-CD56-4193-B080-406E8CC6C0B7}" sibTransId="{0B52483D-7AFC-4671-8E2A-1E830498795A}"/>
    <dgm:cxn modelId="{574EC795-BBC7-47FF-B824-183917F1569F}" srcId="{654B622C-FED5-4733-8100-5CBE3757AA21}" destId="{79998D38-927D-4AE9-A7D5-D037B3E27C5F}" srcOrd="6" destOrd="0" parTransId="{60F0569A-376C-4665-AF58-8F18B930CEEA}" sibTransId="{31AC7A5A-3515-47F1-B50D-05E36C5D9064}"/>
    <dgm:cxn modelId="{49524696-3047-4478-8162-6D02B7883063}" type="presOf" srcId="{8FC5D6DF-E2BB-494E-8DAB-F1F4567D9153}" destId="{97B0B898-0F13-4AB7-925C-1A5AE08BE472}" srcOrd="0" destOrd="0" presId="urn:microsoft.com/office/officeart/2005/8/layout/default"/>
    <dgm:cxn modelId="{24460BA7-1EFC-4E7C-AE7C-8DF263BC0DDB}" type="presOf" srcId="{7C25251C-1026-4A4D-B340-B6AD4FA7DFE1}" destId="{540F23B6-3C34-415C-B6E3-DDAA940E9F19}" srcOrd="0" destOrd="0" presId="urn:microsoft.com/office/officeart/2005/8/layout/default"/>
    <dgm:cxn modelId="{508545CD-D135-4D2D-8FB4-B039D7AD118C}" type="presOf" srcId="{691951B5-C01C-42E2-BD2E-55B2CD27EEBA}" destId="{0D25384A-A3DC-4E9E-9B77-B8D0890F5A73}" srcOrd="0" destOrd="0" presId="urn:microsoft.com/office/officeart/2005/8/layout/default"/>
    <dgm:cxn modelId="{49E0B3D1-B86C-4ABE-B1EB-71B059B6DBFE}" srcId="{654B622C-FED5-4733-8100-5CBE3757AA21}" destId="{691951B5-C01C-42E2-BD2E-55B2CD27EEBA}" srcOrd="4" destOrd="0" parTransId="{78980FF6-5946-4E00-B47C-D30CC6A0EEC6}" sibTransId="{130618C9-3DA1-4B42-BB01-D1DB1B066867}"/>
    <dgm:cxn modelId="{4E1D3EF3-F48F-41BD-A978-04D263F76E63}" srcId="{654B622C-FED5-4733-8100-5CBE3757AA21}" destId="{8A908299-495D-44AB-BCC5-B6F604F343B9}" srcOrd="3" destOrd="0" parTransId="{E7116927-C1D2-4544-BCD5-739132FB6EB8}" sibTransId="{307121CD-B435-43C0-B385-F2C60356AA2E}"/>
    <dgm:cxn modelId="{015932F4-6C09-4C99-B680-0AD7422D13D7}" type="presOf" srcId="{654B622C-FED5-4733-8100-5CBE3757AA21}" destId="{6AE4D776-EEC1-41F1-B2BA-44BFD54A2F0E}" srcOrd="0" destOrd="0" presId="urn:microsoft.com/office/officeart/2005/8/layout/default"/>
    <dgm:cxn modelId="{15FDCDC2-DB20-4AF8-ACFE-50DB532A4545}" type="presParOf" srcId="{6AE4D776-EEC1-41F1-B2BA-44BFD54A2F0E}" destId="{9D6CE63C-083A-49DB-9405-B7E9041CAAB0}" srcOrd="0" destOrd="0" presId="urn:microsoft.com/office/officeart/2005/8/layout/default"/>
    <dgm:cxn modelId="{B1B7C532-0938-45AB-8A0E-0154180945C2}" type="presParOf" srcId="{6AE4D776-EEC1-41F1-B2BA-44BFD54A2F0E}" destId="{89CB0F1D-BFAC-478D-ADBB-454422834118}" srcOrd="1" destOrd="0" presId="urn:microsoft.com/office/officeart/2005/8/layout/default"/>
    <dgm:cxn modelId="{C6510EC0-9171-4109-A433-D71DB36C1610}" type="presParOf" srcId="{6AE4D776-EEC1-41F1-B2BA-44BFD54A2F0E}" destId="{97B0B898-0F13-4AB7-925C-1A5AE08BE472}" srcOrd="2" destOrd="0" presId="urn:microsoft.com/office/officeart/2005/8/layout/default"/>
    <dgm:cxn modelId="{DE201B9B-F4A8-4B3C-8037-E40704DADA3F}" type="presParOf" srcId="{6AE4D776-EEC1-41F1-B2BA-44BFD54A2F0E}" destId="{2848291D-0E59-4732-A0F2-E1EEC8E47C19}" srcOrd="3" destOrd="0" presId="urn:microsoft.com/office/officeart/2005/8/layout/default"/>
    <dgm:cxn modelId="{F04FBD41-C379-4717-A5D6-B2E4B08235EA}" type="presParOf" srcId="{6AE4D776-EEC1-41F1-B2BA-44BFD54A2F0E}" destId="{540F23B6-3C34-415C-B6E3-DDAA940E9F19}" srcOrd="4" destOrd="0" presId="urn:microsoft.com/office/officeart/2005/8/layout/default"/>
    <dgm:cxn modelId="{B3615FC0-0E67-4E3F-98CC-90C025A0C181}" type="presParOf" srcId="{6AE4D776-EEC1-41F1-B2BA-44BFD54A2F0E}" destId="{AD8B8EBE-EBAA-43BD-93F6-855723D6AF6F}" srcOrd="5" destOrd="0" presId="urn:microsoft.com/office/officeart/2005/8/layout/default"/>
    <dgm:cxn modelId="{BB9C59E0-61E4-4A1E-BF54-B1475309BB44}" type="presParOf" srcId="{6AE4D776-EEC1-41F1-B2BA-44BFD54A2F0E}" destId="{B4F54780-6EB2-4A11-8273-AFD1D2BF5BA4}" srcOrd="6" destOrd="0" presId="urn:microsoft.com/office/officeart/2005/8/layout/default"/>
    <dgm:cxn modelId="{1C551F6B-BD0B-4B19-9DC3-1C0443DC969D}" type="presParOf" srcId="{6AE4D776-EEC1-41F1-B2BA-44BFD54A2F0E}" destId="{C8A04CD1-8091-4A1E-98C8-A81B6F9767D3}" srcOrd="7" destOrd="0" presId="urn:microsoft.com/office/officeart/2005/8/layout/default"/>
    <dgm:cxn modelId="{CA3B0EA3-FB42-45B7-BA96-2A29DD4D6951}" type="presParOf" srcId="{6AE4D776-EEC1-41F1-B2BA-44BFD54A2F0E}" destId="{0D25384A-A3DC-4E9E-9B77-B8D0890F5A73}" srcOrd="8" destOrd="0" presId="urn:microsoft.com/office/officeart/2005/8/layout/default"/>
    <dgm:cxn modelId="{5909D2F2-0C42-4EDB-9B31-FDB5B1B73FB9}" type="presParOf" srcId="{6AE4D776-EEC1-41F1-B2BA-44BFD54A2F0E}" destId="{C6F5BE76-98E0-4C0D-A190-69AB873A8C94}" srcOrd="9" destOrd="0" presId="urn:microsoft.com/office/officeart/2005/8/layout/default"/>
    <dgm:cxn modelId="{1694C442-F314-4FA5-99D0-64C2C1EE473E}" type="presParOf" srcId="{6AE4D776-EEC1-41F1-B2BA-44BFD54A2F0E}" destId="{4C3737E7-E78A-45E9-8D19-98D41BD61CF0}" srcOrd="10" destOrd="0" presId="urn:microsoft.com/office/officeart/2005/8/layout/default"/>
    <dgm:cxn modelId="{16D86B36-B602-4B91-BD36-221DAC311928}" type="presParOf" srcId="{6AE4D776-EEC1-41F1-B2BA-44BFD54A2F0E}" destId="{AC208EA2-4942-4A19-88AF-78E022C9E55D}" srcOrd="11" destOrd="0" presId="urn:microsoft.com/office/officeart/2005/8/layout/default"/>
    <dgm:cxn modelId="{4ED6EF9D-338E-4EA8-9227-AB2F80D64B58}" type="presParOf" srcId="{6AE4D776-EEC1-41F1-B2BA-44BFD54A2F0E}" destId="{A7B34BD1-3455-4A1A-9907-B7D20D41B088}" srcOrd="12" destOrd="0" presId="urn:microsoft.com/office/officeart/2005/8/layout/default"/>
    <dgm:cxn modelId="{E5C50C44-4B78-4D65-80D0-50594331CC09}" type="presParOf" srcId="{6AE4D776-EEC1-41F1-B2BA-44BFD54A2F0E}" destId="{B76D4712-7D63-43D8-9F06-1A61C0F967C4}" srcOrd="13" destOrd="0" presId="urn:microsoft.com/office/officeart/2005/8/layout/default"/>
    <dgm:cxn modelId="{25060881-1A02-4F3D-8068-A3F358387013}" type="presParOf" srcId="{6AE4D776-EEC1-41F1-B2BA-44BFD54A2F0E}" destId="{F6AD85B8-DD97-462A-924E-E157095CB7D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C3C3C2-3213-419F-8F07-8F896C7220F4}"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9FCB8AE-E13E-4848-AE42-00E6DECEB9E8}">
      <dgm:prSet/>
      <dgm:spPr/>
      <dgm:t>
        <a:bodyPr/>
        <a:lstStyle/>
        <a:p>
          <a:r>
            <a:rPr lang="en-US"/>
            <a:t>Services express their purpose and capabilities via a service contract. </a:t>
          </a:r>
        </a:p>
      </dgm:t>
    </dgm:pt>
    <dgm:pt modelId="{73960A64-D0A0-457B-9A3E-FC7233899D99}" type="parTrans" cxnId="{28FFE146-F8E9-447E-ABCE-A52D872F9007}">
      <dgm:prSet/>
      <dgm:spPr/>
      <dgm:t>
        <a:bodyPr/>
        <a:lstStyle/>
        <a:p>
          <a:endParaRPr lang="en-US"/>
        </a:p>
      </dgm:t>
    </dgm:pt>
    <dgm:pt modelId="{C52A0660-ED5E-40A0-A4C7-9190F269B525}" type="sibTrans" cxnId="{28FFE146-F8E9-447E-ABCE-A52D872F9007}">
      <dgm:prSet/>
      <dgm:spPr/>
      <dgm:t>
        <a:bodyPr/>
        <a:lstStyle/>
        <a:p>
          <a:endParaRPr lang="en-US"/>
        </a:p>
      </dgm:t>
    </dgm:pt>
    <dgm:pt modelId="{849FA33B-DBFD-4D32-8D8A-DC0BEE3182F5}">
      <dgm:prSet/>
      <dgm:spPr/>
      <dgm:t>
        <a:bodyPr/>
        <a:lstStyle/>
        <a:p>
          <a:r>
            <a:rPr lang="en-US"/>
            <a:t>In the form of:</a:t>
          </a:r>
        </a:p>
      </dgm:t>
    </dgm:pt>
    <dgm:pt modelId="{4E5F7E52-86A0-454E-9076-EC9BEBC9622A}" type="parTrans" cxnId="{52F5411F-D062-4215-BFF4-90F7FCADED6E}">
      <dgm:prSet/>
      <dgm:spPr/>
      <dgm:t>
        <a:bodyPr/>
        <a:lstStyle/>
        <a:p>
          <a:endParaRPr lang="en-US"/>
        </a:p>
      </dgm:t>
    </dgm:pt>
    <dgm:pt modelId="{2D82A7A4-BF20-42CF-89F7-1315617593AC}" type="sibTrans" cxnId="{52F5411F-D062-4215-BFF4-90F7FCADED6E}">
      <dgm:prSet/>
      <dgm:spPr/>
      <dgm:t>
        <a:bodyPr/>
        <a:lstStyle/>
        <a:p>
          <a:endParaRPr lang="en-US"/>
        </a:p>
      </dgm:t>
    </dgm:pt>
    <dgm:pt modelId="{1CC3A9B3-1845-4FCD-87F4-41A4E3417643}">
      <dgm:prSet/>
      <dgm:spPr/>
      <dgm:t>
        <a:bodyPr/>
        <a:lstStyle/>
        <a:p>
          <a:r>
            <a:rPr lang="en-US"/>
            <a:t>WSDL definition</a:t>
          </a:r>
        </a:p>
      </dgm:t>
    </dgm:pt>
    <dgm:pt modelId="{3FEB228B-935E-4BCB-8538-0EDF178F8AEA}" type="parTrans" cxnId="{F507BF98-7828-4C4B-87AD-0C7AFFAA7B63}">
      <dgm:prSet/>
      <dgm:spPr/>
      <dgm:t>
        <a:bodyPr/>
        <a:lstStyle/>
        <a:p>
          <a:endParaRPr lang="en-US"/>
        </a:p>
      </dgm:t>
    </dgm:pt>
    <dgm:pt modelId="{21C5CCA1-FC22-4807-8826-820D817EF8BB}" type="sibTrans" cxnId="{F507BF98-7828-4C4B-87AD-0C7AFFAA7B63}">
      <dgm:prSet/>
      <dgm:spPr/>
      <dgm:t>
        <a:bodyPr/>
        <a:lstStyle/>
        <a:p>
          <a:endParaRPr lang="en-US"/>
        </a:p>
      </dgm:t>
    </dgm:pt>
    <dgm:pt modelId="{946E6A76-8CEE-4228-BB0F-8216C2206003}">
      <dgm:prSet/>
      <dgm:spPr/>
      <dgm:t>
        <a:bodyPr/>
        <a:lstStyle/>
        <a:p>
          <a:r>
            <a:rPr lang="en-US"/>
            <a:t>XML schema definition</a:t>
          </a:r>
        </a:p>
      </dgm:t>
    </dgm:pt>
    <dgm:pt modelId="{F11DAC4E-45F6-4D2B-81F5-EE79EB66C954}" type="parTrans" cxnId="{2973F386-A6A2-42E3-903E-F7ABD7A9BD30}">
      <dgm:prSet/>
      <dgm:spPr/>
      <dgm:t>
        <a:bodyPr/>
        <a:lstStyle/>
        <a:p>
          <a:endParaRPr lang="en-US"/>
        </a:p>
      </dgm:t>
    </dgm:pt>
    <dgm:pt modelId="{B5A387D1-F88E-420B-8B23-3610CA2CE63E}" type="sibTrans" cxnId="{2973F386-A6A2-42E3-903E-F7ABD7A9BD30}">
      <dgm:prSet/>
      <dgm:spPr/>
      <dgm:t>
        <a:bodyPr/>
        <a:lstStyle/>
        <a:p>
          <a:endParaRPr lang="en-US"/>
        </a:p>
      </dgm:t>
    </dgm:pt>
    <dgm:pt modelId="{0819F141-38D6-4B26-AF17-5F1DC01ACC03}">
      <dgm:prSet/>
      <dgm:spPr/>
      <dgm:t>
        <a:bodyPr/>
        <a:lstStyle/>
        <a:p>
          <a:r>
            <a:rPr lang="en-US"/>
            <a:t>WS-Policy description</a:t>
          </a:r>
        </a:p>
      </dgm:t>
    </dgm:pt>
    <dgm:pt modelId="{BFEDD758-9E54-4ADE-A175-83470FB22EE5}" type="parTrans" cxnId="{0D9B91A7-A613-4D32-BD43-20E976F1A695}">
      <dgm:prSet/>
      <dgm:spPr/>
      <dgm:t>
        <a:bodyPr/>
        <a:lstStyle/>
        <a:p>
          <a:endParaRPr lang="en-US"/>
        </a:p>
      </dgm:t>
    </dgm:pt>
    <dgm:pt modelId="{8C06E9F3-71D3-4639-95DB-16D20362BE83}" type="sibTrans" cxnId="{0D9B91A7-A613-4D32-BD43-20E976F1A695}">
      <dgm:prSet/>
      <dgm:spPr/>
      <dgm:t>
        <a:bodyPr/>
        <a:lstStyle/>
        <a:p>
          <a:endParaRPr lang="en-US"/>
        </a:p>
      </dgm:t>
    </dgm:pt>
    <dgm:pt modelId="{A764A962-5A9E-49B0-B855-F85F74A822D6}">
      <dgm:prSet/>
      <dgm:spPr/>
      <dgm:t>
        <a:bodyPr/>
        <a:lstStyle/>
        <a:p>
          <a:r>
            <a:rPr lang="en-US"/>
            <a:t>Non-technical SLA, such as availability, response time usage statistics</a:t>
          </a:r>
        </a:p>
      </dgm:t>
    </dgm:pt>
    <dgm:pt modelId="{76877541-6BF7-4119-9F62-65FE05D510FC}" type="parTrans" cxnId="{DC64CF37-0571-407F-970D-7F597AB632B4}">
      <dgm:prSet/>
      <dgm:spPr/>
      <dgm:t>
        <a:bodyPr/>
        <a:lstStyle/>
        <a:p>
          <a:endParaRPr lang="en-US"/>
        </a:p>
      </dgm:t>
    </dgm:pt>
    <dgm:pt modelId="{3C6DAE41-27DB-4EF7-A4B0-1D97362CFF09}" type="sibTrans" cxnId="{DC64CF37-0571-407F-970D-7F597AB632B4}">
      <dgm:prSet/>
      <dgm:spPr/>
      <dgm:t>
        <a:bodyPr/>
        <a:lstStyle/>
        <a:p>
          <a:endParaRPr lang="en-US"/>
        </a:p>
      </dgm:t>
    </dgm:pt>
    <dgm:pt modelId="{BA0D0594-B00F-4B2F-A94C-082D457A1639}">
      <dgm:prSet/>
      <dgm:spPr/>
      <dgm:t>
        <a:bodyPr/>
        <a:lstStyle/>
        <a:p>
          <a:r>
            <a:rPr lang="en-US"/>
            <a:t>Service contracts should be optimized, appropriately granular, and standardized to ensure that the endpoints established by the services are consistent, reliable and governable.</a:t>
          </a:r>
        </a:p>
      </dgm:t>
    </dgm:pt>
    <dgm:pt modelId="{E1068EB0-A586-474F-867A-F31C4F9A3431}" type="parTrans" cxnId="{56F205D1-31C0-4BF1-A103-D7EBF02A60CD}">
      <dgm:prSet/>
      <dgm:spPr/>
      <dgm:t>
        <a:bodyPr/>
        <a:lstStyle/>
        <a:p>
          <a:endParaRPr lang="en-US"/>
        </a:p>
      </dgm:t>
    </dgm:pt>
    <dgm:pt modelId="{24890654-AEEB-4921-99F5-BA8B4CFC604F}" type="sibTrans" cxnId="{56F205D1-31C0-4BF1-A103-D7EBF02A60CD}">
      <dgm:prSet/>
      <dgm:spPr/>
      <dgm:t>
        <a:bodyPr/>
        <a:lstStyle/>
        <a:p>
          <a:endParaRPr lang="en-US"/>
        </a:p>
      </dgm:t>
    </dgm:pt>
    <dgm:pt modelId="{A30073A7-010C-44D8-B1E1-03F3F6B1C269}" type="pres">
      <dgm:prSet presAssocID="{B4C3C3C2-3213-419F-8F07-8F896C7220F4}" presName="Name0" presStyleCnt="0">
        <dgm:presLayoutVars>
          <dgm:dir/>
          <dgm:animLvl val="lvl"/>
          <dgm:resizeHandles val="exact"/>
        </dgm:presLayoutVars>
      </dgm:prSet>
      <dgm:spPr/>
    </dgm:pt>
    <dgm:pt modelId="{917A3F23-708E-4ADD-9CE2-9856DEA5F76A}" type="pres">
      <dgm:prSet presAssocID="{BA0D0594-B00F-4B2F-A94C-082D457A1639}" presName="boxAndChildren" presStyleCnt="0"/>
      <dgm:spPr/>
    </dgm:pt>
    <dgm:pt modelId="{1410F58C-C3C9-4BB7-955D-9D4C3BC0C35F}" type="pres">
      <dgm:prSet presAssocID="{BA0D0594-B00F-4B2F-A94C-082D457A1639}" presName="parentTextBox" presStyleLbl="node1" presStyleIdx="0" presStyleCnt="3"/>
      <dgm:spPr/>
    </dgm:pt>
    <dgm:pt modelId="{17DD2E01-8DD3-4F44-A17F-C812C2D08087}" type="pres">
      <dgm:prSet presAssocID="{2D82A7A4-BF20-42CF-89F7-1315617593AC}" presName="sp" presStyleCnt="0"/>
      <dgm:spPr/>
    </dgm:pt>
    <dgm:pt modelId="{9566386B-CA84-45D7-9B34-93A474379B07}" type="pres">
      <dgm:prSet presAssocID="{849FA33B-DBFD-4D32-8D8A-DC0BEE3182F5}" presName="arrowAndChildren" presStyleCnt="0"/>
      <dgm:spPr/>
    </dgm:pt>
    <dgm:pt modelId="{8891FF65-B100-46C3-B72F-7EEC40E729AB}" type="pres">
      <dgm:prSet presAssocID="{849FA33B-DBFD-4D32-8D8A-DC0BEE3182F5}" presName="parentTextArrow" presStyleLbl="node1" presStyleIdx="0" presStyleCnt="3"/>
      <dgm:spPr/>
    </dgm:pt>
    <dgm:pt modelId="{54CE084E-7339-4B60-80AD-A878056FB8EF}" type="pres">
      <dgm:prSet presAssocID="{849FA33B-DBFD-4D32-8D8A-DC0BEE3182F5}" presName="arrow" presStyleLbl="node1" presStyleIdx="1" presStyleCnt="3"/>
      <dgm:spPr/>
    </dgm:pt>
    <dgm:pt modelId="{45EA0EE1-AEA6-43C3-8851-83BD3CE19BF6}" type="pres">
      <dgm:prSet presAssocID="{849FA33B-DBFD-4D32-8D8A-DC0BEE3182F5}" presName="descendantArrow" presStyleCnt="0"/>
      <dgm:spPr/>
    </dgm:pt>
    <dgm:pt modelId="{1D2465B2-0461-4212-9A2F-DDFAEED3C38C}" type="pres">
      <dgm:prSet presAssocID="{1CC3A9B3-1845-4FCD-87F4-41A4E3417643}" presName="childTextArrow" presStyleLbl="fgAccFollowNode1" presStyleIdx="0" presStyleCnt="4">
        <dgm:presLayoutVars>
          <dgm:bulletEnabled val="1"/>
        </dgm:presLayoutVars>
      </dgm:prSet>
      <dgm:spPr/>
    </dgm:pt>
    <dgm:pt modelId="{4484162D-09E0-4B8C-A6F0-38B24DED32F0}" type="pres">
      <dgm:prSet presAssocID="{946E6A76-8CEE-4228-BB0F-8216C2206003}" presName="childTextArrow" presStyleLbl="fgAccFollowNode1" presStyleIdx="1" presStyleCnt="4">
        <dgm:presLayoutVars>
          <dgm:bulletEnabled val="1"/>
        </dgm:presLayoutVars>
      </dgm:prSet>
      <dgm:spPr/>
    </dgm:pt>
    <dgm:pt modelId="{BC04B492-5A60-483D-9CD5-692736B8C856}" type="pres">
      <dgm:prSet presAssocID="{0819F141-38D6-4B26-AF17-5F1DC01ACC03}" presName="childTextArrow" presStyleLbl="fgAccFollowNode1" presStyleIdx="2" presStyleCnt="4">
        <dgm:presLayoutVars>
          <dgm:bulletEnabled val="1"/>
        </dgm:presLayoutVars>
      </dgm:prSet>
      <dgm:spPr/>
    </dgm:pt>
    <dgm:pt modelId="{B84C1A39-CD6E-4BF9-A351-C299D0395B80}" type="pres">
      <dgm:prSet presAssocID="{A764A962-5A9E-49B0-B855-F85F74A822D6}" presName="childTextArrow" presStyleLbl="fgAccFollowNode1" presStyleIdx="3" presStyleCnt="4">
        <dgm:presLayoutVars>
          <dgm:bulletEnabled val="1"/>
        </dgm:presLayoutVars>
      </dgm:prSet>
      <dgm:spPr/>
    </dgm:pt>
    <dgm:pt modelId="{01A88B78-D419-4613-9D0E-18844EE7F83A}" type="pres">
      <dgm:prSet presAssocID="{C52A0660-ED5E-40A0-A4C7-9190F269B525}" presName="sp" presStyleCnt="0"/>
      <dgm:spPr/>
    </dgm:pt>
    <dgm:pt modelId="{8AD9701E-EDF4-4745-BB6F-FC372C664D46}" type="pres">
      <dgm:prSet presAssocID="{69FCB8AE-E13E-4848-AE42-00E6DECEB9E8}" presName="arrowAndChildren" presStyleCnt="0"/>
      <dgm:spPr/>
    </dgm:pt>
    <dgm:pt modelId="{005F666B-F349-4899-818B-F0068388566C}" type="pres">
      <dgm:prSet presAssocID="{69FCB8AE-E13E-4848-AE42-00E6DECEB9E8}" presName="parentTextArrow" presStyleLbl="node1" presStyleIdx="2" presStyleCnt="3"/>
      <dgm:spPr/>
    </dgm:pt>
  </dgm:ptLst>
  <dgm:cxnLst>
    <dgm:cxn modelId="{9BAB880F-E276-43EF-94B9-26DE4933D042}" type="presOf" srcId="{849FA33B-DBFD-4D32-8D8A-DC0BEE3182F5}" destId="{54CE084E-7339-4B60-80AD-A878056FB8EF}" srcOrd="1" destOrd="0" presId="urn:microsoft.com/office/officeart/2005/8/layout/process4"/>
    <dgm:cxn modelId="{52F5411F-D062-4215-BFF4-90F7FCADED6E}" srcId="{B4C3C3C2-3213-419F-8F07-8F896C7220F4}" destId="{849FA33B-DBFD-4D32-8D8A-DC0BEE3182F5}" srcOrd="1" destOrd="0" parTransId="{4E5F7E52-86A0-454E-9076-EC9BEBC9622A}" sibTransId="{2D82A7A4-BF20-42CF-89F7-1315617593AC}"/>
    <dgm:cxn modelId="{DC64CF37-0571-407F-970D-7F597AB632B4}" srcId="{849FA33B-DBFD-4D32-8D8A-DC0BEE3182F5}" destId="{A764A962-5A9E-49B0-B855-F85F74A822D6}" srcOrd="3" destOrd="0" parTransId="{76877541-6BF7-4119-9F62-65FE05D510FC}" sibTransId="{3C6DAE41-27DB-4EF7-A4B0-1D97362CFF09}"/>
    <dgm:cxn modelId="{9C75E33D-2BE1-4D20-86BB-0DB7FE89D7C1}" type="presOf" srcId="{946E6A76-8CEE-4228-BB0F-8216C2206003}" destId="{4484162D-09E0-4B8C-A6F0-38B24DED32F0}" srcOrd="0" destOrd="0" presId="urn:microsoft.com/office/officeart/2005/8/layout/process4"/>
    <dgm:cxn modelId="{28FFE146-F8E9-447E-ABCE-A52D872F9007}" srcId="{B4C3C3C2-3213-419F-8F07-8F896C7220F4}" destId="{69FCB8AE-E13E-4848-AE42-00E6DECEB9E8}" srcOrd="0" destOrd="0" parTransId="{73960A64-D0A0-457B-9A3E-FC7233899D99}" sibTransId="{C52A0660-ED5E-40A0-A4C7-9190F269B525}"/>
    <dgm:cxn modelId="{BE468F6D-58C0-405F-B59F-F3A30026C336}" type="presOf" srcId="{BA0D0594-B00F-4B2F-A94C-082D457A1639}" destId="{1410F58C-C3C9-4BB7-955D-9D4C3BC0C35F}" srcOrd="0" destOrd="0" presId="urn:microsoft.com/office/officeart/2005/8/layout/process4"/>
    <dgm:cxn modelId="{7889E17F-B2CC-496E-B4A7-671317954108}" type="presOf" srcId="{A764A962-5A9E-49B0-B855-F85F74A822D6}" destId="{B84C1A39-CD6E-4BF9-A351-C299D0395B80}" srcOrd="0" destOrd="0" presId="urn:microsoft.com/office/officeart/2005/8/layout/process4"/>
    <dgm:cxn modelId="{2973F386-A6A2-42E3-903E-F7ABD7A9BD30}" srcId="{849FA33B-DBFD-4D32-8D8A-DC0BEE3182F5}" destId="{946E6A76-8CEE-4228-BB0F-8216C2206003}" srcOrd="1" destOrd="0" parTransId="{F11DAC4E-45F6-4D2B-81F5-EE79EB66C954}" sibTransId="{B5A387D1-F88E-420B-8B23-3610CA2CE63E}"/>
    <dgm:cxn modelId="{F507BF98-7828-4C4B-87AD-0C7AFFAA7B63}" srcId="{849FA33B-DBFD-4D32-8D8A-DC0BEE3182F5}" destId="{1CC3A9B3-1845-4FCD-87F4-41A4E3417643}" srcOrd="0" destOrd="0" parTransId="{3FEB228B-935E-4BCB-8538-0EDF178F8AEA}" sibTransId="{21C5CCA1-FC22-4807-8826-820D817EF8BB}"/>
    <dgm:cxn modelId="{A4240D9C-E941-433B-A9BA-711499BBA766}" type="presOf" srcId="{0819F141-38D6-4B26-AF17-5F1DC01ACC03}" destId="{BC04B492-5A60-483D-9CD5-692736B8C856}" srcOrd="0" destOrd="0" presId="urn:microsoft.com/office/officeart/2005/8/layout/process4"/>
    <dgm:cxn modelId="{0D9B91A7-A613-4D32-BD43-20E976F1A695}" srcId="{849FA33B-DBFD-4D32-8D8A-DC0BEE3182F5}" destId="{0819F141-38D6-4B26-AF17-5F1DC01ACC03}" srcOrd="2" destOrd="0" parTransId="{BFEDD758-9E54-4ADE-A175-83470FB22EE5}" sibTransId="{8C06E9F3-71D3-4639-95DB-16D20362BE83}"/>
    <dgm:cxn modelId="{D1BD24A8-88B4-4F97-9ECF-6C77E5B02827}" type="presOf" srcId="{1CC3A9B3-1845-4FCD-87F4-41A4E3417643}" destId="{1D2465B2-0461-4212-9A2F-DDFAEED3C38C}" srcOrd="0" destOrd="0" presId="urn:microsoft.com/office/officeart/2005/8/layout/process4"/>
    <dgm:cxn modelId="{A7BB65A9-A1B0-4026-AB15-8403B64362E7}" type="presOf" srcId="{B4C3C3C2-3213-419F-8F07-8F896C7220F4}" destId="{A30073A7-010C-44D8-B1E1-03F3F6B1C269}" srcOrd="0" destOrd="0" presId="urn:microsoft.com/office/officeart/2005/8/layout/process4"/>
    <dgm:cxn modelId="{88F7D4B6-8E9D-4D8E-A79F-51B204DF4530}" type="presOf" srcId="{849FA33B-DBFD-4D32-8D8A-DC0BEE3182F5}" destId="{8891FF65-B100-46C3-B72F-7EEC40E729AB}" srcOrd="0" destOrd="0" presId="urn:microsoft.com/office/officeart/2005/8/layout/process4"/>
    <dgm:cxn modelId="{C243AFC8-83E6-4EDA-822F-DCFBC7FD2350}" type="presOf" srcId="{69FCB8AE-E13E-4848-AE42-00E6DECEB9E8}" destId="{005F666B-F349-4899-818B-F0068388566C}" srcOrd="0" destOrd="0" presId="urn:microsoft.com/office/officeart/2005/8/layout/process4"/>
    <dgm:cxn modelId="{56F205D1-31C0-4BF1-A103-D7EBF02A60CD}" srcId="{B4C3C3C2-3213-419F-8F07-8F896C7220F4}" destId="{BA0D0594-B00F-4B2F-A94C-082D457A1639}" srcOrd="2" destOrd="0" parTransId="{E1068EB0-A586-474F-867A-F31C4F9A3431}" sibTransId="{24890654-AEEB-4921-99F5-BA8B4CFC604F}"/>
    <dgm:cxn modelId="{D432BD62-205B-4290-9AA9-9BC420B662DB}" type="presParOf" srcId="{A30073A7-010C-44D8-B1E1-03F3F6B1C269}" destId="{917A3F23-708E-4ADD-9CE2-9856DEA5F76A}" srcOrd="0" destOrd="0" presId="urn:microsoft.com/office/officeart/2005/8/layout/process4"/>
    <dgm:cxn modelId="{46A1E1AE-ED1E-4FF4-8FCA-47D2689DACE8}" type="presParOf" srcId="{917A3F23-708E-4ADD-9CE2-9856DEA5F76A}" destId="{1410F58C-C3C9-4BB7-955D-9D4C3BC0C35F}" srcOrd="0" destOrd="0" presId="urn:microsoft.com/office/officeart/2005/8/layout/process4"/>
    <dgm:cxn modelId="{573E8D7C-1446-4A5E-AC7E-AB5CD94CE7BE}" type="presParOf" srcId="{A30073A7-010C-44D8-B1E1-03F3F6B1C269}" destId="{17DD2E01-8DD3-4F44-A17F-C812C2D08087}" srcOrd="1" destOrd="0" presId="urn:microsoft.com/office/officeart/2005/8/layout/process4"/>
    <dgm:cxn modelId="{7805AEDF-4248-4AFB-977C-E8DAFAC01290}" type="presParOf" srcId="{A30073A7-010C-44D8-B1E1-03F3F6B1C269}" destId="{9566386B-CA84-45D7-9B34-93A474379B07}" srcOrd="2" destOrd="0" presId="urn:microsoft.com/office/officeart/2005/8/layout/process4"/>
    <dgm:cxn modelId="{6260AF8A-784D-44FB-B90B-F81B69AF6311}" type="presParOf" srcId="{9566386B-CA84-45D7-9B34-93A474379B07}" destId="{8891FF65-B100-46C3-B72F-7EEC40E729AB}" srcOrd="0" destOrd="0" presId="urn:microsoft.com/office/officeart/2005/8/layout/process4"/>
    <dgm:cxn modelId="{2D2FBDDA-89F2-4326-9465-492F90CDFC25}" type="presParOf" srcId="{9566386B-CA84-45D7-9B34-93A474379B07}" destId="{54CE084E-7339-4B60-80AD-A878056FB8EF}" srcOrd="1" destOrd="0" presId="urn:microsoft.com/office/officeart/2005/8/layout/process4"/>
    <dgm:cxn modelId="{2A7E8C56-098F-407B-A935-4E7AB570B980}" type="presParOf" srcId="{9566386B-CA84-45D7-9B34-93A474379B07}" destId="{45EA0EE1-AEA6-43C3-8851-83BD3CE19BF6}" srcOrd="2" destOrd="0" presId="urn:microsoft.com/office/officeart/2005/8/layout/process4"/>
    <dgm:cxn modelId="{CAD76AE2-801D-44C8-A3AA-A00CC65C85F4}" type="presParOf" srcId="{45EA0EE1-AEA6-43C3-8851-83BD3CE19BF6}" destId="{1D2465B2-0461-4212-9A2F-DDFAEED3C38C}" srcOrd="0" destOrd="0" presId="urn:microsoft.com/office/officeart/2005/8/layout/process4"/>
    <dgm:cxn modelId="{A9D8FEF0-9596-48EC-AF07-ADB9311C5388}" type="presParOf" srcId="{45EA0EE1-AEA6-43C3-8851-83BD3CE19BF6}" destId="{4484162D-09E0-4B8C-A6F0-38B24DED32F0}" srcOrd="1" destOrd="0" presId="urn:microsoft.com/office/officeart/2005/8/layout/process4"/>
    <dgm:cxn modelId="{F14DA9E5-D0B2-4121-B0D0-EAC27531E06D}" type="presParOf" srcId="{45EA0EE1-AEA6-43C3-8851-83BD3CE19BF6}" destId="{BC04B492-5A60-483D-9CD5-692736B8C856}" srcOrd="2" destOrd="0" presId="urn:microsoft.com/office/officeart/2005/8/layout/process4"/>
    <dgm:cxn modelId="{E2009253-7389-405A-9603-7D8030759950}" type="presParOf" srcId="{45EA0EE1-AEA6-43C3-8851-83BD3CE19BF6}" destId="{B84C1A39-CD6E-4BF9-A351-C299D0395B80}" srcOrd="3" destOrd="0" presId="urn:microsoft.com/office/officeart/2005/8/layout/process4"/>
    <dgm:cxn modelId="{45524F4A-AC15-4CA5-A09B-53DE3798AC18}" type="presParOf" srcId="{A30073A7-010C-44D8-B1E1-03F3F6B1C269}" destId="{01A88B78-D419-4613-9D0E-18844EE7F83A}" srcOrd="3" destOrd="0" presId="urn:microsoft.com/office/officeart/2005/8/layout/process4"/>
    <dgm:cxn modelId="{92993753-5D39-4290-B6A5-8BC4015BEBD7}" type="presParOf" srcId="{A30073A7-010C-44D8-B1E1-03F3F6B1C269}" destId="{8AD9701E-EDF4-4745-BB6F-FC372C664D46}" srcOrd="4" destOrd="0" presId="urn:microsoft.com/office/officeart/2005/8/layout/process4"/>
    <dgm:cxn modelId="{BB0E1880-9E48-46D0-B241-56EE1AE7E046}" type="presParOf" srcId="{8AD9701E-EDF4-4745-BB6F-FC372C664D46}" destId="{005F666B-F349-4899-818B-F0068388566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888B01-7506-4142-9237-053FF6EC50EC}"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E8F3EA2-C6F5-4027-B697-A135D85487C2}">
      <dgm:prSet/>
      <dgm:spPr/>
      <dgm:t>
        <a:bodyPr/>
        <a:lstStyle/>
        <a:p>
          <a:r>
            <a:rPr lang="en-US"/>
            <a:t>Service logic and implementation should be designed and evolved independently while still guaranteeing baseline interoperability with consumers.</a:t>
          </a:r>
        </a:p>
      </dgm:t>
    </dgm:pt>
    <dgm:pt modelId="{40DAA065-6550-4320-B70F-9D93EAF4D2D8}" type="parTrans" cxnId="{983E6C0E-FFB2-4F60-9738-81AD40924459}">
      <dgm:prSet/>
      <dgm:spPr/>
      <dgm:t>
        <a:bodyPr/>
        <a:lstStyle/>
        <a:p>
          <a:endParaRPr lang="en-US"/>
        </a:p>
      </dgm:t>
    </dgm:pt>
    <dgm:pt modelId="{E2020578-150E-40EB-AA5A-016B03FD7E7E}" type="sibTrans" cxnId="{983E6C0E-FFB2-4F60-9738-81AD40924459}">
      <dgm:prSet/>
      <dgm:spPr/>
      <dgm:t>
        <a:bodyPr/>
        <a:lstStyle/>
        <a:p>
          <a:endParaRPr lang="en-US"/>
        </a:p>
      </dgm:t>
    </dgm:pt>
    <dgm:pt modelId="{8DC0135A-04E2-4D64-A64B-CCB36C65A5D8}">
      <dgm:prSet/>
      <dgm:spPr/>
      <dgm:t>
        <a:bodyPr/>
        <a:lstStyle/>
        <a:p>
          <a:r>
            <a:rPr lang="en-US"/>
            <a:t>Different levels of service coupling:</a:t>
          </a:r>
        </a:p>
      </dgm:t>
    </dgm:pt>
    <dgm:pt modelId="{67F66E98-C250-4725-8FF0-E31A87DF8D83}" type="parTrans" cxnId="{4B211681-30BB-4A77-9E67-9778DAFB6258}">
      <dgm:prSet/>
      <dgm:spPr/>
      <dgm:t>
        <a:bodyPr/>
        <a:lstStyle/>
        <a:p>
          <a:endParaRPr lang="en-US"/>
        </a:p>
      </dgm:t>
    </dgm:pt>
    <dgm:pt modelId="{DAF3797B-3FBC-4E6E-A02D-65716AB1E9E9}" type="sibTrans" cxnId="{4B211681-30BB-4A77-9E67-9778DAFB6258}">
      <dgm:prSet/>
      <dgm:spPr/>
      <dgm:t>
        <a:bodyPr/>
        <a:lstStyle/>
        <a:p>
          <a:endParaRPr lang="en-US"/>
        </a:p>
      </dgm:t>
    </dgm:pt>
    <dgm:pt modelId="{55C6707D-E813-440D-B2EA-CCF45A8AFD45}">
      <dgm:prSet/>
      <dgm:spPr/>
      <dgm:t>
        <a:bodyPr/>
        <a:lstStyle/>
        <a:p>
          <a:r>
            <a:rPr lang="en-US"/>
            <a:t>Service contract and underlying logic may be coupled to a parent  business process</a:t>
          </a:r>
        </a:p>
      </dgm:t>
    </dgm:pt>
    <dgm:pt modelId="{17AC4577-B2B2-4178-8F08-4EED89E38D08}" type="parTrans" cxnId="{AF74996B-5A24-48B8-AD6A-3F557C0E14DF}">
      <dgm:prSet/>
      <dgm:spPr/>
      <dgm:t>
        <a:bodyPr/>
        <a:lstStyle/>
        <a:p>
          <a:endParaRPr lang="en-US"/>
        </a:p>
      </dgm:t>
    </dgm:pt>
    <dgm:pt modelId="{FD8EE9E8-36A7-417B-A5D8-D1FDD454561D}" type="sibTrans" cxnId="{AF74996B-5A24-48B8-AD6A-3F557C0E14DF}">
      <dgm:prSet/>
      <dgm:spPr/>
      <dgm:t>
        <a:bodyPr/>
        <a:lstStyle/>
        <a:p>
          <a:endParaRPr lang="en-US"/>
        </a:p>
      </dgm:t>
    </dgm:pt>
    <dgm:pt modelId="{0FDC5279-18A5-4946-AD9D-E23D1B8E573D}">
      <dgm:prSet/>
      <dgm:spPr/>
      <dgm:t>
        <a:bodyPr/>
        <a:lstStyle/>
        <a:p>
          <a:r>
            <a:rPr lang="en-US"/>
            <a:t>Service consumers are coupled to the service contract</a:t>
          </a:r>
        </a:p>
      </dgm:t>
    </dgm:pt>
    <dgm:pt modelId="{5DF0FF20-C506-4358-A1FF-1230FD25B328}" type="parTrans" cxnId="{39B17530-6564-4229-AF4B-AC0AE8AD0B41}">
      <dgm:prSet/>
      <dgm:spPr/>
      <dgm:t>
        <a:bodyPr/>
        <a:lstStyle/>
        <a:p>
          <a:endParaRPr lang="en-US"/>
        </a:p>
      </dgm:t>
    </dgm:pt>
    <dgm:pt modelId="{1C9478A2-7FB8-40B7-9932-381EB1D834E7}" type="sibTrans" cxnId="{39B17530-6564-4229-AF4B-AC0AE8AD0B41}">
      <dgm:prSet/>
      <dgm:spPr/>
      <dgm:t>
        <a:bodyPr/>
        <a:lstStyle/>
        <a:p>
          <a:endParaRPr lang="en-US"/>
        </a:p>
      </dgm:t>
    </dgm:pt>
    <dgm:pt modelId="{E2664532-906C-4D6B-91D0-066274E782DE}">
      <dgm:prSet/>
      <dgm:spPr/>
      <dgm:t>
        <a:bodyPr/>
        <a:lstStyle/>
        <a:p>
          <a:r>
            <a:rPr lang="en-US"/>
            <a:t>Service logic is implemented  in a proprietary vendor technology</a:t>
          </a:r>
        </a:p>
      </dgm:t>
    </dgm:pt>
    <dgm:pt modelId="{FED0E955-4070-4AD1-96C2-22FD2BDE66B5}" type="parTrans" cxnId="{9570E120-EE06-45DB-A521-8961B12D044A}">
      <dgm:prSet/>
      <dgm:spPr/>
      <dgm:t>
        <a:bodyPr/>
        <a:lstStyle/>
        <a:p>
          <a:endParaRPr lang="en-US"/>
        </a:p>
      </dgm:t>
    </dgm:pt>
    <dgm:pt modelId="{725D0D34-5881-453A-9253-D628BE3A8E22}" type="sibTrans" cxnId="{9570E120-EE06-45DB-A521-8961B12D044A}">
      <dgm:prSet/>
      <dgm:spPr/>
      <dgm:t>
        <a:bodyPr/>
        <a:lstStyle/>
        <a:p>
          <a:endParaRPr lang="en-US"/>
        </a:p>
      </dgm:t>
    </dgm:pt>
    <dgm:pt modelId="{F180D25A-9533-4F09-BDFF-070936372F8B}">
      <dgm:prSet/>
      <dgm:spPr/>
      <dgm:t>
        <a:bodyPr/>
        <a:lstStyle/>
        <a:p>
          <a:r>
            <a:rPr lang="en-US"/>
            <a:t>Service logic may be coupled with multiple services it may need to compose</a:t>
          </a:r>
        </a:p>
      </dgm:t>
    </dgm:pt>
    <dgm:pt modelId="{D1EAE85C-7371-4039-A107-FA06D67DC677}" type="parTrans" cxnId="{EB90D061-BA61-42E5-AECB-C04AA96A1852}">
      <dgm:prSet/>
      <dgm:spPr/>
      <dgm:t>
        <a:bodyPr/>
        <a:lstStyle/>
        <a:p>
          <a:endParaRPr lang="en-US"/>
        </a:p>
      </dgm:t>
    </dgm:pt>
    <dgm:pt modelId="{43A135D9-723B-4371-917B-36B3E90BB638}" type="sibTrans" cxnId="{EB90D061-BA61-42E5-AECB-C04AA96A1852}">
      <dgm:prSet/>
      <dgm:spPr/>
      <dgm:t>
        <a:bodyPr/>
        <a:lstStyle/>
        <a:p>
          <a:endParaRPr lang="en-US"/>
        </a:p>
      </dgm:t>
    </dgm:pt>
    <dgm:pt modelId="{3211FCC4-D9EF-4FDA-A4E3-F17D8B9D66D7}">
      <dgm:prSet/>
      <dgm:spPr/>
      <dgm:t>
        <a:bodyPr/>
        <a:lstStyle/>
        <a:p>
          <a:r>
            <a:rPr lang="en-US"/>
            <a:t>Service logic may be coupled to various resources that are part of the overall implementation environment.</a:t>
          </a:r>
        </a:p>
      </dgm:t>
    </dgm:pt>
    <dgm:pt modelId="{A8ED7CAC-9620-404E-AE2E-291C34F4C912}" type="parTrans" cxnId="{52576991-A93A-4038-B87E-8AC4289376D7}">
      <dgm:prSet/>
      <dgm:spPr/>
      <dgm:t>
        <a:bodyPr/>
        <a:lstStyle/>
        <a:p>
          <a:endParaRPr lang="en-US"/>
        </a:p>
      </dgm:t>
    </dgm:pt>
    <dgm:pt modelId="{A972D728-5BF8-4543-A99B-49A70892FB5D}" type="sibTrans" cxnId="{52576991-A93A-4038-B87E-8AC4289376D7}">
      <dgm:prSet/>
      <dgm:spPr/>
      <dgm:t>
        <a:bodyPr/>
        <a:lstStyle/>
        <a:p>
          <a:endParaRPr lang="en-US"/>
        </a:p>
      </dgm:t>
    </dgm:pt>
    <dgm:pt modelId="{CFB76B14-AE1A-4073-BC58-ECD06735A6F8}" type="pres">
      <dgm:prSet presAssocID="{F0888B01-7506-4142-9237-053FF6EC50EC}" presName="Name0" presStyleCnt="0">
        <dgm:presLayoutVars>
          <dgm:dir/>
          <dgm:animLvl val="lvl"/>
          <dgm:resizeHandles val="exact"/>
        </dgm:presLayoutVars>
      </dgm:prSet>
      <dgm:spPr/>
    </dgm:pt>
    <dgm:pt modelId="{1D1FC0B2-E7D2-40CC-9F87-65B136453520}" type="pres">
      <dgm:prSet presAssocID="{8DC0135A-04E2-4D64-A64B-CCB36C65A5D8}" presName="boxAndChildren" presStyleCnt="0"/>
      <dgm:spPr/>
    </dgm:pt>
    <dgm:pt modelId="{E00ECA2E-C39D-4338-AF48-0A9D7610594B}" type="pres">
      <dgm:prSet presAssocID="{8DC0135A-04E2-4D64-A64B-CCB36C65A5D8}" presName="parentTextBox" presStyleLbl="node1" presStyleIdx="0" presStyleCnt="2"/>
      <dgm:spPr/>
    </dgm:pt>
    <dgm:pt modelId="{C74325F0-0F5C-44CF-8C49-0C0C9BCDB320}" type="pres">
      <dgm:prSet presAssocID="{8DC0135A-04E2-4D64-A64B-CCB36C65A5D8}" presName="entireBox" presStyleLbl="node1" presStyleIdx="0" presStyleCnt="2"/>
      <dgm:spPr/>
    </dgm:pt>
    <dgm:pt modelId="{8419BCB1-4076-4FFF-98DC-A208DEAD43D1}" type="pres">
      <dgm:prSet presAssocID="{8DC0135A-04E2-4D64-A64B-CCB36C65A5D8}" presName="descendantBox" presStyleCnt="0"/>
      <dgm:spPr/>
    </dgm:pt>
    <dgm:pt modelId="{26AAF293-415C-4971-82BD-1A7C19CF8401}" type="pres">
      <dgm:prSet presAssocID="{55C6707D-E813-440D-B2EA-CCF45A8AFD45}" presName="childTextBox" presStyleLbl="fgAccFollowNode1" presStyleIdx="0" presStyleCnt="5">
        <dgm:presLayoutVars>
          <dgm:bulletEnabled val="1"/>
        </dgm:presLayoutVars>
      </dgm:prSet>
      <dgm:spPr/>
    </dgm:pt>
    <dgm:pt modelId="{90189ED4-FA03-48B5-B86F-81B1D8696F0F}" type="pres">
      <dgm:prSet presAssocID="{0FDC5279-18A5-4946-AD9D-E23D1B8E573D}" presName="childTextBox" presStyleLbl="fgAccFollowNode1" presStyleIdx="1" presStyleCnt="5">
        <dgm:presLayoutVars>
          <dgm:bulletEnabled val="1"/>
        </dgm:presLayoutVars>
      </dgm:prSet>
      <dgm:spPr/>
    </dgm:pt>
    <dgm:pt modelId="{8852B29C-7686-4BC6-B788-3EA025D8BED4}" type="pres">
      <dgm:prSet presAssocID="{E2664532-906C-4D6B-91D0-066274E782DE}" presName="childTextBox" presStyleLbl="fgAccFollowNode1" presStyleIdx="2" presStyleCnt="5">
        <dgm:presLayoutVars>
          <dgm:bulletEnabled val="1"/>
        </dgm:presLayoutVars>
      </dgm:prSet>
      <dgm:spPr/>
    </dgm:pt>
    <dgm:pt modelId="{8B7C57CA-0F78-4EB7-94EF-25D07596B626}" type="pres">
      <dgm:prSet presAssocID="{F180D25A-9533-4F09-BDFF-070936372F8B}" presName="childTextBox" presStyleLbl="fgAccFollowNode1" presStyleIdx="3" presStyleCnt="5">
        <dgm:presLayoutVars>
          <dgm:bulletEnabled val="1"/>
        </dgm:presLayoutVars>
      </dgm:prSet>
      <dgm:spPr/>
    </dgm:pt>
    <dgm:pt modelId="{5A81818D-920B-4177-8C08-EED3E8D2D9CF}" type="pres">
      <dgm:prSet presAssocID="{3211FCC4-D9EF-4FDA-A4E3-F17D8B9D66D7}" presName="childTextBox" presStyleLbl="fgAccFollowNode1" presStyleIdx="4" presStyleCnt="5">
        <dgm:presLayoutVars>
          <dgm:bulletEnabled val="1"/>
        </dgm:presLayoutVars>
      </dgm:prSet>
      <dgm:spPr/>
    </dgm:pt>
    <dgm:pt modelId="{7C85CA3E-73AE-4A6C-A575-2AB1669A1AAC}" type="pres">
      <dgm:prSet presAssocID="{E2020578-150E-40EB-AA5A-016B03FD7E7E}" presName="sp" presStyleCnt="0"/>
      <dgm:spPr/>
    </dgm:pt>
    <dgm:pt modelId="{419FFCC2-4F06-4F35-8841-A2036C44076E}" type="pres">
      <dgm:prSet presAssocID="{9E8F3EA2-C6F5-4027-B697-A135D85487C2}" presName="arrowAndChildren" presStyleCnt="0"/>
      <dgm:spPr/>
    </dgm:pt>
    <dgm:pt modelId="{C1538FB3-C1BE-4C88-99ED-04CAFAFF54F2}" type="pres">
      <dgm:prSet presAssocID="{9E8F3EA2-C6F5-4027-B697-A135D85487C2}" presName="parentTextArrow" presStyleLbl="node1" presStyleIdx="1" presStyleCnt="2"/>
      <dgm:spPr/>
    </dgm:pt>
  </dgm:ptLst>
  <dgm:cxnLst>
    <dgm:cxn modelId="{CD731D05-8ECD-4A8D-A978-E9552F03E0B6}" type="presOf" srcId="{9E8F3EA2-C6F5-4027-B697-A135D85487C2}" destId="{C1538FB3-C1BE-4C88-99ED-04CAFAFF54F2}" srcOrd="0" destOrd="0" presId="urn:microsoft.com/office/officeart/2005/8/layout/process4"/>
    <dgm:cxn modelId="{D4AFBB08-3899-4A15-B54C-2769EEE01F5F}" type="presOf" srcId="{55C6707D-E813-440D-B2EA-CCF45A8AFD45}" destId="{26AAF293-415C-4971-82BD-1A7C19CF8401}" srcOrd="0" destOrd="0" presId="urn:microsoft.com/office/officeart/2005/8/layout/process4"/>
    <dgm:cxn modelId="{983E6C0E-FFB2-4F60-9738-81AD40924459}" srcId="{F0888B01-7506-4142-9237-053FF6EC50EC}" destId="{9E8F3EA2-C6F5-4027-B697-A135D85487C2}" srcOrd="0" destOrd="0" parTransId="{40DAA065-6550-4320-B70F-9D93EAF4D2D8}" sibTransId="{E2020578-150E-40EB-AA5A-016B03FD7E7E}"/>
    <dgm:cxn modelId="{9570E120-EE06-45DB-A521-8961B12D044A}" srcId="{8DC0135A-04E2-4D64-A64B-CCB36C65A5D8}" destId="{E2664532-906C-4D6B-91D0-066274E782DE}" srcOrd="2" destOrd="0" parTransId="{FED0E955-4070-4AD1-96C2-22FD2BDE66B5}" sibTransId="{725D0D34-5881-453A-9253-D628BE3A8E22}"/>
    <dgm:cxn modelId="{39B17530-6564-4229-AF4B-AC0AE8AD0B41}" srcId="{8DC0135A-04E2-4D64-A64B-CCB36C65A5D8}" destId="{0FDC5279-18A5-4946-AD9D-E23D1B8E573D}" srcOrd="1" destOrd="0" parTransId="{5DF0FF20-C506-4358-A1FF-1230FD25B328}" sibTransId="{1C9478A2-7FB8-40B7-9932-381EB1D834E7}"/>
    <dgm:cxn modelId="{92DB8A3B-A5DF-49AA-BB5B-F1864D8D9A1E}" type="presOf" srcId="{F0888B01-7506-4142-9237-053FF6EC50EC}" destId="{CFB76B14-AE1A-4073-BC58-ECD06735A6F8}" srcOrd="0" destOrd="0" presId="urn:microsoft.com/office/officeart/2005/8/layout/process4"/>
    <dgm:cxn modelId="{F145595B-E958-4C6A-B1E5-483E862CBC3D}" type="presOf" srcId="{0FDC5279-18A5-4946-AD9D-E23D1B8E573D}" destId="{90189ED4-FA03-48B5-B86F-81B1D8696F0F}" srcOrd="0" destOrd="0" presId="urn:microsoft.com/office/officeart/2005/8/layout/process4"/>
    <dgm:cxn modelId="{EB90D061-BA61-42E5-AECB-C04AA96A1852}" srcId="{8DC0135A-04E2-4D64-A64B-CCB36C65A5D8}" destId="{F180D25A-9533-4F09-BDFF-070936372F8B}" srcOrd="3" destOrd="0" parTransId="{D1EAE85C-7371-4039-A107-FA06D67DC677}" sibTransId="{43A135D9-723B-4371-917B-36B3E90BB638}"/>
    <dgm:cxn modelId="{AF74996B-5A24-48B8-AD6A-3F557C0E14DF}" srcId="{8DC0135A-04E2-4D64-A64B-CCB36C65A5D8}" destId="{55C6707D-E813-440D-B2EA-CCF45A8AFD45}" srcOrd="0" destOrd="0" parTransId="{17AC4577-B2B2-4178-8F08-4EED89E38D08}" sibTransId="{FD8EE9E8-36A7-417B-A5D8-D1FDD454561D}"/>
    <dgm:cxn modelId="{4B211681-30BB-4A77-9E67-9778DAFB6258}" srcId="{F0888B01-7506-4142-9237-053FF6EC50EC}" destId="{8DC0135A-04E2-4D64-A64B-CCB36C65A5D8}" srcOrd="1" destOrd="0" parTransId="{67F66E98-C250-4725-8FF0-E31A87DF8D83}" sibTransId="{DAF3797B-3FBC-4E6E-A02D-65716AB1E9E9}"/>
    <dgm:cxn modelId="{BB683389-CB6E-4AE8-BA2F-FAE32DD860B3}" type="presOf" srcId="{8DC0135A-04E2-4D64-A64B-CCB36C65A5D8}" destId="{E00ECA2E-C39D-4338-AF48-0A9D7610594B}" srcOrd="0" destOrd="0" presId="urn:microsoft.com/office/officeart/2005/8/layout/process4"/>
    <dgm:cxn modelId="{52576991-A93A-4038-B87E-8AC4289376D7}" srcId="{8DC0135A-04E2-4D64-A64B-CCB36C65A5D8}" destId="{3211FCC4-D9EF-4FDA-A4E3-F17D8B9D66D7}" srcOrd="4" destOrd="0" parTransId="{A8ED7CAC-9620-404E-AE2E-291C34F4C912}" sibTransId="{A972D728-5BF8-4543-A99B-49A70892FB5D}"/>
    <dgm:cxn modelId="{79FF71C1-2311-4B63-97B0-30645DF1CC17}" type="presOf" srcId="{8DC0135A-04E2-4D64-A64B-CCB36C65A5D8}" destId="{C74325F0-0F5C-44CF-8C49-0C0C9BCDB320}" srcOrd="1" destOrd="0" presId="urn:microsoft.com/office/officeart/2005/8/layout/process4"/>
    <dgm:cxn modelId="{AF95A1C9-B141-42B0-A46A-F3F3E8EC61DA}" type="presOf" srcId="{F180D25A-9533-4F09-BDFF-070936372F8B}" destId="{8B7C57CA-0F78-4EB7-94EF-25D07596B626}" srcOrd="0" destOrd="0" presId="urn:microsoft.com/office/officeart/2005/8/layout/process4"/>
    <dgm:cxn modelId="{33A899F2-8F74-4A8C-B74D-DA7C064FEEB6}" type="presOf" srcId="{E2664532-906C-4D6B-91D0-066274E782DE}" destId="{8852B29C-7686-4BC6-B788-3EA025D8BED4}" srcOrd="0" destOrd="0" presId="urn:microsoft.com/office/officeart/2005/8/layout/process4"/>
    <dgm:cxn modelId="{40A3B1F8-3D96-4A5C-AFB4-7FADB306346F}" type="presOf" srcId="{3211FCC4-D9EF-4FDA-A4E3-F17D8B9D66D7}" destId="{5A81818D-920B-4177-8C08-EED3E8D2D9CF}" srcOrd="0" destOrd="0" presId="urn:microsoft.com/office/officeart/2005/8/layout/process4"/>
    <dgm:cxn modelId="{0AD67A03-2C86-4FDC-90C8-4592FC163F3A}" type="presParOf" srcId="{CFB76B14-AE1A-4073-BC58-ECD06735A6F8}" destId="{1D1FC0B2-E7D2-40CC-9F87-65B136453520}" srcOrd="0" destOrd="0" presId="urn:microsoft.com/office/officeart/2005/8/layout/process4"/>
    <dgm:cxn modelId="{7B92D517-CF96-4575-ADFD-FC997DAFAB05}" type="presParOf" srcId="{1D1FC0B2-E7D2-40CC-9F87-65B136453520}" destId="{E00ECA2E-C39D-4338-AF48-0A9D7610594B}" srcOrd="0" destOrd="0" presId="urn:microsoft.com/office/officeart/2005/8/layout/process4"/>
    <dgm:cxn modelId="{8C811CE7-50B5-4F31-9C5B-30E4061867B6}" type="presParOf" srcId="{1D1FC0B2-E7D2-40CC-9F87-65B136453520}" destId="{C74325F0-0F5C-44CF-8C49-0C0C9BCDB320}" srcOrd="1" destOrd="0" presId="urn:microsoft.com/office/officeart/2005/8/layout/process4"/>
    <dgm:cxn modelId="{5FA6FE26-5A3B-4D7A-BE0E-8D33CE39B4C4}" type="presParOf" srcId="{1D1FC0B2-E7D2-40CC-9F87-65B136453520}" destId="{8419BCB1-4076-4FFF-98DC-A208DEAD43D1}" srcOrd="2" destOrd="0" presId="urn:microsoft.com/office/officeart/2005/8/layout/process4"/>
    <dgm:cxn modelId="{227314D5-FBDE-4FB6-97E6-CCF52FE7A8B3}" type="presParOf" srcId="{8419BCB1-4076-4FFF-98DC-A208DEAD43D1}" destId="{26AAF293-415C-4971-82BD-1A7C19CF8401}" srcOrd="0" destOrd="0" presId="urn:microsoft.com/office/officeart/2005/8/layout/process4"/>
    <dgm:cxn modelId="{C65249D8-0470-4957-9B1E-646CB2B107D6}" type="presParOf" srcId="{8419BCB1-4076-4FFF-98DC-A208DEAD43D1}" destId="{90189ED4-FA03-48B5-B86F-81B1D8696F0F}" srcOrd="1" destOrd="0" presId="urn:microsoft.com/office/officeart/2005/8/layout/process4"/>
    <dgm:cxn modelId="{E732E760-7F48-44C2-B248-EE501DD86B16}" type="presParOf" srcId="{8419BCB1-4076-4FFF-98DC-A208DEAD43D1}" destId="{8852B29C-7686-4BC6-B788-3EA025D8BED4}" srcOrd="2" destOrd="0" presId="urn:microsoft.com/office/officeart/2005/8/layout/process4"/>
    <dgm:cxn modelId="{F1BE8237-5D63-4E37-9F73-EDDEA7BEAB9F}" type="presParOf" srcId="{8419BCB1-4076-4FFF-98DC-A208DEAD43D1}" destId="{8B7C57CA-0F78-4EB7-94EF-25D07596B626}" srcOrd="3" destOrd="0" presId="urn:microsoft.com/office/officeart/2005/8/layout/process4"/>
    <dgm:cxn modelId="{68DB3B17-7F14-4C70-A8EC-07E2E1EDA748}" type="presParOf" srcId="{8419BCB1-4076-4FFF-98DC-A208DEAD43D1}" destId="{5A81818D-920B-4177-8C08-EED3E8D2D9CF}" srcOrd="4" destOrd="0" presId="urn:microsoft.com/office/officeart/2005/8/layout/process4"/>
    <dgm:cxn modelId="{166B00CC-AF76-4CCD-ABB0-765663B04C18}" type="presParOf" srcId="{CFB76B14-AE1A-4073-BC58-ECD06735A6F8}" destId="{7C85CA3E-73AE-4A6C-A575-2AB1669A1AAC}" srcOrd="1" destOrd="0" presId="urn:microsoft.com/office/officeart/2005/8/layout/process4"/>
    <dgm:cxn modelId="{EC323BC0-5284-4FDE-B80F-1740CE538928}" type="presParOf" srcId="{CFB76B14-AE1A-4073-BC58-ECD06735A6F8}" destId="{419FFCC2-4F06-4F35-8841-A2036C44076E}" srcOrd="2" destOrd="0" presId="urn:microsoft.com/office/officeart/2005/8/layout/process4"/>
    <dgm:cxn modelId="{EB9B6BEB-27BB-4DC0-9194-9F5EB3C7B557}" type="presParOf" srcId="{419FFCC2-4F06-4F35-8841-A2036C44076E}" destId="{C1538FB3-C1BE-4C88-99ED-04CAFAFF54F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8FB49B-3105-4FDB-9A1D-262F75F5087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9A1617F-D55F-4161-8C40-6BC01A4A077A}">
      <dgm:prSet/>
      <dgm:spPr/>
      <dgm:t>
        <a:bodyPr/>
        <a:lstStyle/>
        <a:p>
          <a:r>
            <a:rPr lang="en-US"/>
            <a:t>Service abstraction enables loose coupling. </a:t>
          </a:r>
        </a:p>
      </dgm:t>
    </dgm:pt>
    <dgm:pt modelId="{C22DC30F-6CA2-4A88-AF05-C7B15B6C291B}" type="parTrans" cxnId="{170E8817-60FF-443D-8E99-1E9CBDEBAC63}">
      <dgm:prSet/>
      <dgm:spPr/>
      <dgm:t>
        <a:bodyPr/>
        <a:lstStyle/>
        <a:p>
          <a:endParaRPr lang="en-US"/>
        </a:p>
      </dgm:t>
    </dgm:pt>
    <dgm:pt modelId="{7601FDF6-6A12-4C67-837E-2943A7C262B9}" type="sibTrans" cxnId="{170E8817-60FF-443D-8E99-1E9CBDEBAC63}">
      <dgm:prSet/>
      <dgm:spPr/>
      <dgm:t>
        <a:bodyPr/>
        <a:lstStyle/>
        <a:p>
          <a:endParaRPr lang="en-US"/>
        </a:p>
      </dgm:t>
    </dgm:pt>
    <dgm:pt modelId="{B41D50C3-382E-4BCA-8C15-E2520FF27A38}">
      <dgm:prSet/>
      <dgm:spPr/>
      <dgm:t>
        <a:bodyPr/>
        <a:lstStyle/>
        <a:p>
          <a:r>
            <a:rPr lang="en-US"/>
            <a:t>A service may encapsulate:</a:t>
          </a:r>
        </a:p>
      </dgm:t>
    </dgm:pt>
    <dgm:pt modelId="{EC325D63-50BC-4E58-B82C-5CFDBE22D422}" type="parTrans" cxnId="{4DC2BAF2-B91F-4BC5-A837-58AEBBBFABDC}">
      <dgm:prSet/>
      <dgm:spPr/>
      <dgm:t>
        <a:bodyPr/>
        <a:lstStyle/>
        <a:p>
          <a:endParaRPr lang="en-US"/>
        </a:p>
      </dgm:t>
    </dgm:pt>
    <dgm:pt modelId="{07EC6BB6-30E0-496E-AD52-2CEC1CB5A992}" type="sibTrans" cxnId="{4DC2BAF2-B91F-4BC5-A837-58AEBBBFABDC}">
      <dgm:prSet/>
      <dgm:spPr/>
      <dgm:t>
        <a:bodyPr/>
        <a:lstStyle/>
        <a:p>
          <a:endParaRPr lang="en-US"/>
        </a:p>
      </dgm:t>
    </dgm:pt>
    <dgm:pt modelId="{7E8508CC-9978-49DD-9C9F-44BF8281F3F1}">
      <dgm:prSet/>
      <dgm:spPr/>
      <dgm:t>
        <a:bodyPr/>
        <a:lstStyle/>
        <a:p>
          <a:r>
            <a:rPr lang="en-US"/>
            <a:t>A legacy system</a:t>
          </a:r>
        </a:p>
      </dgm:t>
    </dgm:pt>
    <dgm:pt modelId="{122960BA-A95F-420A-884B-CD3BCDDFF3EB}" type="parTrans" cxnId="{093DDEA4-A12F-45AB-89ED-299CD7DBB51A}">
      <dgm:prSet/>
      <dgm:spPr/>
      <dgm:t>
        <a:bodyPr/>
        <a:lstStyle/>
        <a:p>
          <a:endParaRPr lang="en-US"/>
        </a:p>
      </dgm:t>
    </dgm:pt>
    <dgm:pt modelId="{AD9EDFC4-38AE-474B-96D3-68A6296F72F3}" type="sibTrans" cxnId="{093DDEA4-A12F-45AB-89ED-299CD7DBB51A}">
      <dgm:prSet/>
      <dgm:spPr/>
      <dgm:t>
        <a:bodyPr/>
        <a:lstStyle/>
        <a:p>
          <a:endParaRPr lang="en-US"/>
        </a:p>
      </dgm:t>
    </dgm:pt>
    <dgm:pt modelId="{C64CD0C0-D79A-49B6-B8A6-349A2B0837F3}">
      <dgm:prSet/>
      <dgm:spPr/>
      <dgm:t>
        <a:bodyPr/>
        <a:lstStyle/>
        <a:p>
          <a:r>
            <a:rPr lang="en-US"/>
            <a:t>Custom components</a:t>
          </a:r>
        </a:p>
      </dgm:t>
    </dgm:pt>
    <dgm:pt modelId="{FDFF2FE9-35FB-4D63-B436-8D02D2DC3BBE}" type="parTrans" cxnId="{9D18441F-CC26-49A7-A6A1-25C7B3DEAEB7}">
      <dgm:prSet/>
      <dgm:spPr/>
      <dgm:t>
        <a:bodyPr/>
        <a:lstStyle/>
        <a:p>
          <a:endParaRPr lang="en-US"/>
        </a:p>
      </dgm:t>
    </dgm:pt>
    <dgm:pt modelId="{5905AF76-7CC2-4BFF-8526-AF8B3DEF6E0C}" type="sibTrans" cxnId="{9D18441F-CC26-49A7-A6A1-25C7B3DEAEB7}">
      <dgm:prSet/>
      <dgm:spPr/>
      <dgm:t>
        <a:bodyPr/>
        <a:lstStyle/>
        <a:p>
          <a:endParaRPr lang="en-US"/>
        </a:p>
      </dgm:t>
    </dgm:pt>
    <dgm:pt modelId="{9C50B36E-4555-4BF6-8A5D-E2C9E1A942B0}">
      <dgm:prSet/>
      <dgm:spPr/>
      <dgm:t>
        <a:bodyPr/>
        <a:lstStyle/>
        <a:p>
          <a:r>
            <a:rPr lang="en-US"/>
            <a:t>Other services</a:t>
          </a:r>
        </a:p>
      </dgm:t>
    </dgm:pt>
    <dgm:pt modelId="{20E1B395-78CD-4723-A836-36756126451C}" type="parTrans" cxnId="{F3A3E209-672D-4590-9830-C3F6CF6B11F8}">
      <dgm:prSet/>
      <dgm:spPr/>
      <dgm:t>
        <a:bodyPr/>
        <a:lstStyle/>
        <a:p>
          <a:endParaRPr lang="en-US"/>
        </a:p>
      </dgm:t>
    </dgm:pt>
    <dgm:pt modelId="{F5F3BB73-4A44-408C-8FF8-22883CF6018A}" type="sibTrans" cxnId="{F3A3E209-672D-4590-9830-C3F6CF6B11F8}">
      <dgm:prSet/>
      <dgm:spPr/>
      <dgm:t>
        <a:bodyPr/>
        <a:lstStyle/>
        <a:p>
          <a:endParaRPr lang="en-US"/>
        </a:p>
      </dgm:t>
    </dgm:pt>
    <dgm:pt modelId="{A96956C6-CFCD-4B4D-AB85-18DAF93AC09A}" type="pres">
      <dgm:prSet presAssocID="{FB8FB49B-3105-4FDB-9A1D-262F75F50870}" presName="linear" presStyleCnt="0">
        <dgm:presLayoutVars>
          <dgm:animLvl val="lvl"/>
          <dgm:resizeHandles val="exact"/>
        </dgm:presLayoutVars>
      </dgm:prSet>
      <dgm:spPr/>
    </dgm:pt>
    <dgm:pt modelId="{1C3200F4-8E2A-48C6-A6A2-E7EE07D49E98}" type="pres">
      <dgm:prSet presAssocID="{09A1617F-D55F-4161-8C40-6BC01A4A077A}" presName="parentText" presStyleLbl="node1" presStyleIdx="0" presStyleCnt="2">
        <dgm:presLayoutVars>
          <dgm:chMax val="0"/>
          <dgm:bulletEnabled val="1"/>
        </dgm:presLayoutVars>
      </dgm:prSet>
      <dgm:spPr/>
    </dgm:pt>
    <dgm:pt modelId="{0FE075AE-A566-47CF-8086-FF3597B8FA51}" type="pres">
      <dgm:prSet presAssocID="{7601FDF6-6A12-4C67-837E-2943A7C262B9}" presName="spacer" presStyleCnt="0"/>
      <dgm:spPr/>
    </dgm:pt>
    <dgm:pt modelId="{A257B861-8689-42D0-B6B2-E235BCD5E764}" type="pres">
      <dgm:prSet presAssocID="{B41D50C3-382E-4BCA-8C15-E2520FF27A38}" presName="parentText" presStyleLbl="node1" presStyleIdx="1" presStyleCnt="2">
        <dgm:presLayoutVars>
          <dgm:chMax val="0"/>
          <dgm:bulletEnabled val="1"/>
        </dgm:presLayoutVars>
      </dgm:prSet>
      <dgm:spPr/>
    </dgm:pt>
    <dgm:pt modelId="{E2E3799D-8C80-4631-B0CE-512A374E350E}" type="pres">
      <dgm:prSet presAssocID="{B41D50C3-382E-4BCA-8C15-E2520FF27A38}" presName="childText" presStyleLbl="revTx" presStyleIdx="0" presStyleCnt="1">
        <dgm:presLayoutVars>
          <dgm:bulletEnabled val="1"/>
        </dgm:presLayoutVars>
      </dgm:prSet>
      <dgm:spPr/>
    </dgm:pt>
  </dgm:ptLst>
  <dgm:cxnLst>
    <dgm:cxn modelId="{F3A3E209-672D-4590-9830-C3F6CF6B11F8}" srcId="{B41D50C3-382E-4BCA-8C15-E2520FF27A38}" destId="{9C50B36E-4555-4BF6-8A5D-E2C9E1A942B0}" srcOrd="2" destOrd="0" parTransId="{20E1B395-78CD-4723-A836-36756126451C}" sibTransId="{F5F3BB73-4A44-408C-8FF8-22883CF6018A}"/>
    <dgm:cxn modelId="{8B507F12-9F4A-46B0-B238-0D9CCD24C690}" type="presOf" srcId="{C64CD0C0-D79A-49B6-B8A6-349A2B0837F3}" destId="{E2E3799D-8C80-4631-B0CE-512A374E350E}" srcOrd="0" destOrd="1" presId="urn:microsoft.com/office/officeart/2005/8/layout/vList2"/>
    <dgm:cxn modelId="{170E8817-60FF-443D-8E99-1E9CBDEBAC63}" srcId="{FB8FB49B-3105-4FDB-9A1D-262F75F50870}" destId="{09A1617F-D55F-4161-8C40-6BC01A4A077A}" srcOrd="0" destOrd="0" parTransId="{C22DC30F-6CA2-4A88-AF05-C7B15B6C291B}" sibTransId="{7601FDF6-6A12-4C67-837E-2943A7C262B9}"/>
    <dgm:cxn modelId="{29D37F18-3145-48DF-8DF0-31652F040834}" type="presOf" srcId="{09A1617F-D55F-4161-8C40-6BC01A4A077A}" destId="{1C3200F4-8E2A-48C6-A6A2-E7EE07D49E98}" srcOrd="0" destOrd="0" presId="urn:microsoft.com/office/officeart/2005/8/layout/vList2"/>
    <dgm:cxn modelId="{9D18441F-CC26-49A7-A6A1-25C7B3DEAEB7}" srcId="{B41D50C3-382E-4BCA-8C15-E2520FF27A38}" destId="{C64CD0C0-D79A-49B6-B8A6-349A2B0837F3}" srcOrd="1" destOrd="0" parTransId="{FDFF2FE9-35FB-4D63-B436-8D02D2DC3BBE}" sibTransId="{5905AF76-7CC2-4BFF-8526-AF8B3DEF6E0C}"/>
    <dgm:cxn modelId="{F272793F-6CB9-4998-ADFA-A3A8ADF5A28E}" type="presOf" srcId="{9C50B36E-4555-4BF6-8A5D-E2C9E1A942B0}" destId="{E2E3799D-8C80-4631-B0CE-512A374E350E}" srcOrd="0" destOrd="2" presId="urn:microsoft.com/office/officeart/2005/8/layout/vList2"/>
    <dgm:cxn modelId="{0BC84193-7600-43FC-92F8-A6D6066E2E61}" type="presOf" srcId="{7E8508CC-9978-49DD-9C9F-44BF8281F3F1}" destId="{E2E3799D-8C80-4631-B0CE-512A374E350E}" srcOrd="0" destOrd="0" presId="urn:microsoft.com/office/officeart/2005/8/layout/vList2"/>
    <dgm:cxn modelId="{093DDEA4-A12F-45AB-89ED-299CD7DBB51A}" srcId="{B41D50C3-382E-4BCA-8C15-E2520FF27A38}" destId="{7E8508CC-9978-49DD-9C9F-44BF8281F3F1}" srcOrd="0" destOrd="0" parTransId="{122960BA-A95F-420A-884B-CD3BCDDFF3EB}" sibTransId="{AD9EDFC4-38AE-474B-96D3-68A6296F72F3}"/>
    <dgm:cxn modelId="{1EDA75AA-B188-40FC-A69A-74B2B030BC56}" type="presOf" srcId="{B41D50C3-382E-4BCA-8C15-E2520FF27A38}" destId="{A257B861-8689-42D0-B6B2-E235BCD5E764}" srcOrd="0" destOrd="0" presId="urn:microsoft.com/office/officeart/2005/8/layout/vList2"/>
    <dgm:cxn modelId="{4DC2BAF2-B91F-4BC5-A837-58AEBBBFABDC}" srcId="{FB8FB49B-3105-4FDB-9A1D-262F75F50870}" destId="{B41D50C3-382E-4BCA-8C15-E2520FF27A38}" srcOrd="1" destOrd="0" parTransId="{EC325D63-50BC-4E58-B82C-5CFDBE22D422}" sibTransId="{07EC6BB6-30E0-496E-AD52-2CEC1CB5A992}"/>
    <dgm:cxn modelId="{BA1658F3-CD9C-4690-AACC-4701F1737B4E}" type="presOf" srcId="{FB8FB49B-3105-4FDB-9A1D-262F75F50870}" destId="{A96956C6-CFCD-4B4D-AB85-18DAF93AC09A}" srcOrd="0" destOrd="0" presId="urn:microsoft.com/office/officeart/2005/8/layout/vList2"/>
    <dgm:cxn modelId="{9AB12138-3FA3-4143-B6F4-581A9B0C2E5F}" type="presParOf" srcId="{A96956C6-CFCD-4B4D-AB85-18DAF93AC09A}" destId="{1C3200F4-8E2A-48C6-A6A2-E7EE07D49E98}" srcOrd="0" destOrd="0" presId="urn:microsoft.com/office/officeart/2005/8/layout/vList2"/>
    <dgm:cxn modelId="{C962DCDB-8A4D-4206-B60E-A13EE6F1EFA6}" type="presParOf" srcId="{A96956C6-CFCD-4B4D-AB85-18DAF93AC09A}" destId="{0FE075AE-A566-47CF-8086-FF3597B8FA51}" srcOrd="1" destOrd="0" presId="urn:microsoft.com/office/officeart/2005/8/layout/vList2"/>
    <dgm:cxn modelId="{E4BF0226-8250-49FC-9115-E59450073C86}" type="presParOf" srcId="{A96956C6-CFCD-4B4D-AB85-18DAF93AC09A}" destId="{A257B861-8689-42D0-B6B2-E235BCD5E764}" srcOrd="2" destOrd="0" presId="urn:microsoft.com/office/officeart/2005/8/layout/vList2"/>
    <dgm:cxn modelId="{FF29A2D8-76FE-4125-B3C1-D380A484CE85}" type="presParOf" srcId="{A96956C6-CFCD-4B4D-AB85-18DAF93AC09A}" destId="{E2E3799D-8C80-4631-B0CE-512A374E350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D5650B-3865-46B7-A638-5C6B9B3AE9F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2730946-E473-4B5E-B97E-F49779563418}">
      <dgm:prSet/>
      <dgm:spPr/>
      <dgm:t>
        <a:bodyPr/>
        <a:lstStyle/>
        <a:p>
          <a:r>
            <a:rPr lang="en-US"/>
            <a:t>Services should be capable of participating as effective composition members, even if they don’t need to be immediately enlisted in a composition.</a:t>
          </a:r>
        </a:p>
      </dgm:t>
    </dgm:pt>
    <dgm:pt modelId="{34E6B1F0-1086-42E0-AA67-F01569BDBE11}" type="parTrans" cxnId="{444799ED-6932-4A5A-BE5A-95D22EF13CC4}">
      <dgm:prSet/>
      <dgm:spPr/>
      <dgm:t>
        <a:bodyPr/>
        <a:lstStyle/>
        <a:p>
          <a:endParaRPr lang="en-US"/>
        </a:p>
      </dgm:t>
    </dgm:pt>
    <dgm:pt modelId="{F2EBFC3B-65AB-40FF-853C-92709C61A50E}" type="sibTrans" cxnId="{444799ED-6932-4A5A-BE5A-95D22EF13CC4}">
      <dgm:prSet/>
      <dgm:spPr/>
      <dgm:t>
        <a:bodyPr/>
        <a:lstStyle/>
        <a:p>
          <a:endParaRPr lang="en-US"/>
        </a:p>
      </dgm:t>
    </dgm:pt>
    <dgm:pt modelId="{3EDCC575-8909-4AB0-AD19-8C93F89B7CC7}">
      <dgm:prSet/>
      <dgm:spPr/>
      <dgm:t>
        <a:bodyPr/>
        <a:lstStyle/>
        <a:p>
          <a:r>
            <a:rPr lang="en-US"/>
            <a:t>To solve a problem, its solution logic is decomposed into services. However, the ultimate, strategic benefits comes from the ability to continually recompose these services to solve additional problems in the future.</a:t>
          </a:r>
        </a:p>
      </dgm:t>
    </dgm:pt>
    <dgm:pt modelId="{5679B048-922A-4A42-A6AD-953667C00484}" type="parTrans" cxnId="{3E978477-145A-4215-930D-D83F7B9878AF}">
      <dgm:prSet/>
      <dgm:spPr/>
      <dgm:t>
        <a:bodyPr/>
        <a:lstStyle/>
        <a:p>
          <a:endParaRPr lang="en-US"/>
        </a:p>
      </dgm:t>
    </dgm:pt>
    <dgm:pt modelId="{8F776E79-7710-4F8A-9878-2AB05ED3CE98}" type="sibTrans" cxnId="{3E978477-145A-4215-930D-D83F7B9878AF}">
      <dgm:prSet/>
      <dgm:spPr/>
      <dgm:t>
        <a:bodyPr/>
        <a:lstStyle/>
        <a:p>
          <a:endParaRPr lang="en-US"/>
        </a:p>
      </dgm:t>
    </dgm:pt>
    <dgm:pt modelId="{8275CBEA-300C-4C24-B9B9-089D12E49CF2}">
      <dgm:prSet/>
      <dgm:spPr/>
      <dgm:t>
        <a:bodyPr/>
        <a:lstStyle/>
        <a:p>
          <a:r>
            <a:rPr lang="en-US"/>
            <a:t>Complex service composition requires anticipating service design to avoid massive retro-fitting efforts. </a:t>
          </a:r>
        </a:p>
      </dgm:t>
    </dgm:pt>
    <dgm:pt modelId="{AFBCF63B-889E-4DFA-A977-3B19DF85EA97}" type="parTrans" cxnId="{47F84ADE-362E-416D-82FF-9C74FEB41D5A}">
      <dgm:prSet/>
      <dgm:spPr/>
      <dgm:t>
        <a:bodyPr/>
        <a:lstStyle/>
        <a:p>
          <a:endParaRPr lang="en-US"/>
        </a:p>
      </dgm:t>
    </dgm:pt>
    <dgm:pt modelId="{CA6F8659-5082-49DE-A933-BEAF99E6B51B}" type="sibTrans" cxnId="{47F84ADE-362E-416D-82FF-9C74FEB41D5A}">
      <dgm:prSet/>
      <dgm:spPr/>
      <dgm:t>
        <a:bodyPr/>
        <a:lstStyle/>
        <a:p>
          <a:endParaRPr lang="en-US"/>
        </a:p>
      </dgm:t>
    </dgm:pt>
    <dgm:pt modelId="{742CA2E7-9B8F-4822-9628-C2B8F849FE0B}" type="pres">
      <dgm:prSet presAssocID="{99D5650B-3865-46B7-A638-5C6B9B3AE9F5}" presName="linear" presStyleCnt="0">
        <dgm:presLayoutVars>
          <dgm:animLvl val="lvl"/>
          <dgm:resizeHandles val="exact"/>
        </dgm:presLayoutVars>
      </dgm:prSet>
      <dgm:spPr/>
    </dgm:pt>
    <dgm:pt modelId="{D70AA810-9442-4A2C-A17E-183228E7D42C}" type="pres">
      <dgm:prSet presAssocID="{D2730946-E473-4B5E-B97E-F49779563418}" presName="parentText" presStyleLbl="node1" presStyleIdx="0" presStyleCnt="3">
        <dgm:presLayoutVars>
          <dgm:chMax val="0"/>
          <dgm:bulletEnabled val="1"/>
        </dgm:presLayoutVars>
      </dgm:prSet>
      <dgm:spPr/>
    </dgm:pt>
    <dgm:pt modelId="{C6954033-C9AE-4184-9541-9EA3CF42C45C}" type="pres">
      <dgm:prSet presAssocID="{F2EBFC3B-65AB-40FF-853C-92709C61A50E}" presName="spacer" presStyleCnt="0"/>
      <dgm:spPr/>
    </dgm:pt>
    <dgm:pt modelId="{FE898CDB-EBDA-4E45-8B3D-41FBC41E9D9F}" type="pres">
      <dgm:prSet presAssocID="{3EDCC575-8909-4AB0-AD19-8C93F89B7CC7}" presName="parentText" presStyleLbl="node1" presStyleIdx="1" presStyleCnt="3">
        <dgm:presLayoutVars>
          <dgm:chMax val="0"/>
          <dgm:bulletEnabled val="1"/>
        </dgm:presLayoutVars>
      </dgm:prSet>
      <dgm:spPr/>
    </dgm:pt>
    <dgm:pt modelId="{8CE8D131-1233-48BA-B3D2-A7E5BB8F3274}" type="pres">
      <dgm:prSet presAssocID="{8F776E79-7710-4F8A-9878-2AB05ED3CE98}" presName="spacer" presStyleCnt="0"/>
      <dgm:spPr/>
    </dgm:pt>
    <dgm:pt modelId="{1C824C12-21AE-4FE4-B3E3-2699ADE863D6}" type="pres">
      <dgm:prSet presAssocID="{8275CBEA-300C-4C24-B9B9-089D12E49CF2}" presName="parentText" presStyleLbl="node1" presStyleIdx="2" presStyleCnt="3">
        <dgm:presLayoutVars>
          <dgm:chMax val="0"/>
          <dgm:bulletEnabled val="1"/>
        </dgm:presLayoutVars>
      </dgm:prSet>
      <dgm:spPr/>
    </dgm:pt>
  </dgm:ptLst>
  <dgm:cxnLst>
    <dgm:cxn modelId="{A60F2166-ED79-453E-93C0-40EF6B9DE3C4}" type="presOf" srcId="{3EDCC575-8909-4AB0-AD19-8C93F89B7CC7}" destId="{FE898CDB-EBDA-4E45-8B3D-41FBC41E9D9F}" srcOrd="0" destOrd="0" presId="urn:microsoft.com/office/officeart/2005/8/layout/vList2"/>
    <dgm:cxn modelId="{3E978477-145A-4215-930D-D83F7B9878AF}" srcId="{99D5650B-3865-46B7-A638-5C6B9B3AE9F5}" destId="{3EDCC575-8909-4AB0-AD19-8C93F89B7CC7}" srcOrd="1" destOrd="0" parTransId="{5679B048-922A-4A42-A6AD-953667C00484}" sibTransId="{8F776E79-7710-4F8A-9878-2AB05ED3CE98}"/>
    <dgm:cxn modelId="{62DB0F7B-8F3F-45BF-A4AF-86B402C41C98}" type="presOf" srcId="{D2730946-E473-4B5E-B97E-F49779563418}" destId="{D70AA810-9442-4A2C-A17E-183228E7D42C}" srcOrd="0" destOrd="0" presId="urn:microsoft.com/office/officeart/2005/8/layout/vList2"/>
    <dgm:cxn modelId="{160397DA-F72B-41A3-A935-AF4BCFA2C887}" type="presOf" srcId="{99D5650B-3865-46B7-A638-5C6B9B3AE9F5}" destId="{742CA2E7-9B8F-4822-9628-C2B8F849FE0B}" srcOrd="0" destOrd="0" presId="urn:microsoft.com/office/officeart/2005/8/layout/vList2"/>
    <dgm:cxn modelId="{47F84ADE-362E-416D-82FF-9C74FEB41D5A}" srcId="{99D5650B-3865-46B7-A638-5C6B9B3AE9F5}" destId="{8275CBEA-300C-4C24-B9B9-089D12E49CF2}" srcOrd="2" destOrd="0" parTransId="{AFBCF63B-889E-4DFA-A977-3B19DF85EA97}" sibTransId="{CA6F8659-5082-49DE-A933-BEAF99E6B51B}"/>
    <dgm:cxn modelId="{A9B02DE2-8A24-4958-8938-95B1DA966B66}" type="presOf" srcId="{8275CBEA-300C-4C24-B9B9-089D12E49CF2}" destId="{1C824C12-21AE-4FE4-B3E3-2699ADE863D6}" srcOrd="0" destOrd="0" presId="urn:microsoft.com/office/officeart/2005/8/layout/vList2"/>
    <dgm:cxn modelId="{444799ED-6932-4A5A-BE5A-95D22EF13CC4}" srcId="{99D5650B-3865-46B7-A638-5C6B9B3AE9F5}" destId="{D2730946-E473-4B5E-B97E-F49779563418}" srcOrd="0" destOrd="0" parTransId="{34E6B1F0-1086-42E0-AA67-F01569BDBE11}" sibTransId="{F2EBFC3B-65AB-40FF-853C-92709C61A50E}"/>
    <dgm:cxn modelId="{12F7DFF6-4FFA-4171-88E8-BB9ACE34914D}" type="presParOf" srcId="{742CA2E7-9B8F-4822-9628-C2B8F849FE0B}" destId="{D70AA810-9442-4A2C-A17E-183228E7D42C}" srcOrd="0" destOrd="0" presId="urn:microsoft.com/office/officeart/2005/8/layout/vList2"/>
    <dgm:cxn modelId="{20D776E6-8307-45C2-B544-483F44A2D96A}" type="presParOf" srcId="{742CA2E7-9B8F-4822-9628-C2B8F849FE0B}" destId="{C6954033-C9AE-4184-9541-9EA3CF42C45C}" srcOrd="1" destOrd="0" presId="urn:microsoft.com/office/officeart/2005/8/layout/vList2"/>
    <dgm:cxn modelId="{4C61FAE8-A6EE-4662-8233-576F0E9BACAC}" type="presParOf" srcId="{742CA2E7-9B8F-4822-9628-C2B8F849FE0B}" destId="{FE898CDB-EBDA-4E45-8B3D-41FBC41E9D9F}" srcOrd="2" destOrd="0" presId="urn:microsoft.com/office/officeart/2005/8/layout/vList2"/>
    <dgm:cxn modelId="{506D11C1-7382-4D7F-82E7-00665321702D}" type="presParOf" srcId="{742CA2E7-9B8F-4822-9628-C2B8F849FE0B}" destId="{8CE8D131-1233-48BA-B3D2-A7E5BB8F3274}" srcOrd="3" destOrd="0" presId="urn:microsoft.com/office/officeart/2005/8/layout/vList2"/>
    <dgm:cxn modelId="{B2408228-A61E-4AF7-B96F-20AB629319CF}" type="presParOf" srcId="{742CA2E7-9B8F-4822-9628-C2B8F849FE0B}" destId="{1C824C12-21AE-4FE4-B3E3-2699ADE863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86FD32-BFF9-46B3-A030-721181CF417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54E048D-3BBF-47B2-9BDF-AB87CE822171}">
      <dgm:prSet/>
      <dgm:spPr/>
      <dgm:t>
        <a:bodyPr/>
        <a:lstStyle/>
        <a:p>
          <a:r>
            <a:rPr lang="en-US"/>
            <a:t>Design Complexity</a:t>
          </a:r>
        </a:p>
      </dgm:t>
    </dgm:pt>
    <dgm:pt modelId="{B04A6F87-6E27-493D-BBDA-E7ABE4B4E373}" type="parTrans" cxnId="{DBD75698-6697-4F47-8194-3CFEB7A1D987}">
      <dgm:prSet/>
      <dgm:spPr/>
      <dgm:t>
        <a:bodyPr/>
        <a:lstStyle/>
        <a:p>
          <a:endParaRPr lang="en-US"/>
        </a:p>
      </dgm:t>
    </dgm:pt>
    <dgm:pt modelId="{9FCAEFE6-C428-4AC3-983F-1E00E445B4F8}" type="sibTrans" cxnId="{DBD75698-6697-4F47-8194-3CFEB7A1D987}">
      <dgm:prSet/>
      <dgm:spPr/>
      <dgm:t>
        <a:bodyPr/>
        <a:lstStyle/>
        <a:p>
          <a:endParaRPr lang="en-US"/>
        </a:p>
      </dgm:t>
    </dgm:pt>
    <dgm:pt modelId="{8C68424B-FC0E-4F66-855A-00F6D9053D73}">
      <dgm:prSet/>
      <dgm:spPr/>
      <dgm:t>
        <a:bodyPr/>
        <a:lstStyle/>
        <a:p>
          <a:r>
            <a:rPr lang="en-US"/>
            <a:t>Increased complexity of both the architecture and the design of individual services.</a:t>
          </a:r>
        </a:p>
      </dgm:t>
    </dgm:pt>
    <dgm:pt modelId="{0DBB5395-EC34-4F10-BB61-42B65A021A6B}" type="parTrans" cxnId="{372EEA7D-29D4-4676-AFB0-0050173B65DD}">
      <dgm:prSet/>
      <dgm:spPr/>
      <dgm:t>
        <a:bodyPr/>
        <a:lstStyle/>
        <a:p>
          <a:endParaRPr lang="en-US"/>
        </a:p>
      </dgm:t>
    </dgm:pt>
    <dgm:pt modelId="{CD679806-7ABC-4FA9-A5DC-6FD6CFD5882F}" type="sibTrans" cxnId="{372EEA7D-29D4-4676-AFB0-0050173B65DD}">
      <dgm:prSet/>
      <dgm:spPr/>
      <dgm:t>
        <a:bodyPr/>
        <a:lstStyle/>
        <a:p>
          <a:endParaRPr lang="en-US"/>
        </a:p>
      </dgm:t>
    </dgm:pt>
    <dgm:pt modelId="{EAE54738-F048-4C51-B476-55835F341203}">
      <dgm:prSet/>
      <dgm:spPr/>
      <dgm:t>
        <a:bodyPr/>
        <a:lstStyle/>
        <a:p>
          <a:r>
            <a:rPr lang="en-US"/>
            <a:t>Increased performance considerations from the use of agnostic services.</a:t>
          </a:r>
        </a:p>
      </dgm:t>
    </dgm:pt>
    <dgm:pt modelId="{331337F1-D2E0-46F6-AAFF-7745C996A64E}" type="parTrans" cxnId="{3EA2889D-810A-4795-9B46-F09EB161A9C2}">
      <dgm:prSet/>
      <dgm:spPr/>
      <dgm:t>
        <a:bodyPr/>
        <a:lstStyle/>
        <a:p>
          <a:endParaRPr lang="en-US"/>
        </a:p>
      </dgm:t>
    </dgm:pt>
    <dgm:pt modelId="{A00300FD-E240-4148-8DA3-7A244E821230}" type="sibTrans" cxnId="{3EA2889D-810A-4795-9B46-F09EB161A9C2}">
      <dgm:prSet/>
      <dgm:spPr/>
      <dgm:t>
        <a:bodyPr/>
        <a:lstStyle/>
        <a:p>
          <a:endParaRPr lang="en-US"/>
        </a:p>
      </dgm:t>
    </dgm:pt>
    <dgm:pt modelId="{4DCFEB75-BACE-42DD-B3D6-8BD9DA951DC3}">
      <dgm:prSet/>
      <dgm:spPr/>
      <dgm:t>
        <a:bodyPr/>
        <a:lstStyle/>
        <a:p>
          <a:r>
            <a:rPr lang="en-US"/>
            <a:t>Reliability issues of services at peak concurrent usage times.</a:t>
          </a:r>
        </a:p>
      </dgm:t>
    </dgm:pt>
    <dgm:pt modelId="{D11B36C8-8C81-41E6-9DD6-849FC42C6C6C}" type="parTrans" cxnId="{E49DF035-85EB-4336-A520-87926FD1FCA4}">
      <dgm:prSet/>
      <dgm:spPr/>
      <dgm:t>
        <a:bodyPr/>
        <a:lstStyle/>
        <a:p>
          <a:endParaRPr lang="en-US"/>
        </a:p>
      </dgm:t>
    </dgm:pt>
    <dgm:pt modelId="{BF991260-BDF1-4636-A611-E5FE5B0C6D04}" type="sibTrans" cxnId="{E49DF035-85EB-4336-A520-87926FD1FCA4}">
      <dgm:prSet/>
      <dgm:spPr/>
      <dgm:t>
        <a:bodyPr/>
        <a:lstStyle/>
        <a:p>
          <a:endParaRPr lang="en-US"/>
        </a:p>
      </dgm:t>
    </dgm:pt>
    <dgm:pt modelId="{31EAE325-1477-4500-B15B-A918DD874192}">
      <dgm:prSet/>
      <dgm:spPr/>
      <dgm:t>
        <a:bodyPr/>
        <a:lstStyle/>
        <a:p>
          <a:r>
            <a:rPr lang="en-US"/>
            <a:t>Single point of failure for multiple processes from excessive reuse of agnostic services.</a:t>
          </a:r>
        </a:p>
      </dgm:t>
    </dgm:pt>
    <dgm:pt modelId="{C9C27B9B-0BED-4275-8ADA-631A83370568}" type="parTrans" cxnId="{00284DF0-D81C-4CC3-B1EE-8CED8A6C6997}">
      <dgm:prSet/>
      <dgm:spPr/>
      <dgm:t>
        <a:bodyPr/>
        <a:lstStyle/>
        <a:p>
          <a:endParaRPr lang="en-US"/>
        </a:p>
      </dgm:t>
    </dgm:pt>
    <dgm:pt modelId="{A330F516-E0E8-416E-8D44-A4E499971FE4}" type="sibTrans" cxnId="{00284DF0-D81C-4CC3-B1EE-8CED8A6C6997}">
      <dgm:prSet/>
      <dgm:spPr/>
      <dgm:t>
        <a:bodyPr/>
        <a:lstStyle/>
        <a:p>
          <a:endParaRPr lang="en-US"/>
        </a:p>
      </dgm:t>
    </dgm:pt>
    <dgm:pt modelId="{8A00787C-7BC2-4154-87B0-7B929C7C49AA}">
      <dgm:prSet/>
      <dgm:spPr/>
      <dgm:t>
        <a:bodyPr/>
        <a:lstStyle/>
        <a:p>
          <a:r>
            <a:rPr lang="en-US"/>
            <a:t>Service contract versioning issues.</a:t>
          </a:r>
        </a:p>
      </dgm:t>
    </dgm:pt>
    <dgm:pt modelId="{4D3FE9C2-798D-4704-A5FF-73FA5EF286A6}" type="parTrans" cxnId="{27A1F8A4-C2F6-4129-93D0-C4DC9E1650E7}">
      <dgm:prSet/>
      <dgm:spPr/>
      <dgm:t>
        <a:bodyPr/>
        <a:lstStyle/>
        <a:p>
          <a:endParaRPr lang="en-US"/>
        </a:p>
      </dgm:t>
    </dgm:pt>
    <dgm:pt modelId="{C3D9891A-12A1-47D0-A760-2C0832B12A4F}" type="sibTrans" cxnId="{27A1F8A4-C2F6-4129-93D0-C4DC9E1650E7}">
      <dgm:prSet/>
      <dgm:spPr/>
      <dgm:t>
        <a:bodyPr/>
        <a:lstStyle/>
        <a:p>
          <a:endParaRPr lang="en-US"/>
        </a:p>
      </dgm:t>
    </dgm:pt>
    <dgm:pt modelId="{7AC2C2CE-71BB-47F4-8CE4-4D9FD13CEFA6}">
      <dgm:prSet/>
      <dgm:spPr/>
      <dgm:t>
        <a:bodyPr/>
        <a:lstStyle/>
        <a:p>
          <a:r>
            <a:rPr lang="en-US"/>
            <a:t>Impact of potentially redundant service contracts.</a:t>
          </a:r>
        </a:p>
      </dgm:t>
    </dgm:pt>
    <dgm:pt modelId="{0790605A-F902-4D6F-A718-19DB7240E560}" type="parTrans" cxnId="{F306CCB2-8D15-4CE4-AFC8-595FBFDD4073}">
      <dgm:prSet/>
      <dgm:spPr/>
      <dgm:t>
        <a:bodyPr/>
        <a:lstStyle/>
        <a:p>
          <a:endParaRPr lang="en-US"/>
        </a:p>
      </dgm:t>
    </dgm:pt>
    <dgm:pt modelId="{7F662E86-77E5-40C4-A75B-F248BC7F8C56}" type="sibTrans" cxnId="{F306CCB2-8D15-4CE4-AFC8-595FBFDD4073}">
      <dgm:prSet/>
      <dgm:spPr/>
      <dgm:t>
        <a:bodyPr/>
        <a:lstStyle/>
        <a:p>
          <a:endParaRPr lang="en-US"/>
        </a:p>
      </dgm:t>
    </dgm:pt>
    <dgm:pt modelId="{1BFEDE69-B53D-4053-9D3E-F4593B3CF726}">
      <dgm:prSet/>
      <dgm:spPr/>
      <dgm:t>
        <a:bodyPr/>
        <a:lstStyle/>
        <a:p>
          <a:r>
            <a:rPr lang="en-US"/>
            <a:t>Need for design standards </a:t>
          </a:r>
        </a:p>
      </dgm:t>
    </dgm:pt>
    <dgm:pt modelId="{5BD59AF5-5165-4684-B8A0-89D5B681AC64}" type="parTrans" cxnId="{DF1DC42E-82F3-4A81-A627-CF860324916E}">
      <dgm:prSet/>
      <dgm:spPr/>
      <dgm:t>
        <a:bodyPr/>
        <a:lstStyle/>
        <a:p>
          <a:endParaRPr lang="en-US"/>
        </a:p>
      </dgm:t>
    </dgm:pt>
    <dgm:pt modelId="{3B6E0459-3707-4081-B711-0EF5A20F07E4}" type="sibTrans" cxnId="{DF1DC42E-82F3-4A81-A627-CF860324916E}">
      <dgm:prSet/>
      <dgm:spPr/>
      <dgm:t>
        <a:bodyPr/>
        <a:lstStyle/>
        <a:p>
          <a:endParaRPr lang="en-US"/>
        </a:p>
      </dgm:t>
    </dgm:pt>
    <dgm:pt modelId="{7D68B255-D416-49AE-A9A6-6550C869559E}">
      <dgm:prSet/>
      <dgm:spPr/>
      <dgm:t>
        <a:bodyPr/>
        <a:lstStyle/>
        <a:p>
          <a:r>
            <a:rPr lang="en-US"/>
            <a:t>Need to enforce their compliance</a:t>
          </a:r>
        </a:p>
      </dgm:t>
    </dgm:pt>
    <dgm:pt modelId="{0064F8CD-D388-4A04-89B3-A18A0069C483}" type="parTrans" cxnId="{420969C4-BAF3-4380-89D1-F94A94C93722}">
      <dgm:prSet/>
      <dgm:spPr/>
      <dgm:t>
        <a:bodyPr/>
        <a:lstStyle/>
        <a:p>
          <a:endParaRPr lang="en-US"/>
        </a:p>
      </dgm:t>
    </dgm:pt>
    <dgm:pt modelId="{A158CE9B-127F-411C-A16A-F4336091AAF1}" type="sibTrans" cxnId="{420969C4-BAF3-4380-89D1-F94A94C93722}">
      <dgm:prSet/>
      <dgm:spPr/>
      <dgm:t>
        <a:bodyPr/>
        <a:lstStyle/>
        <a:p>
          <a:endParaRPr lang="en-US"/>
        </a:p>
      </dgm:t>
    </dgm:pt>
    <dgm:pt modelId="{1CD180A8-D180-4FB6-BF53-3434FFCDEBD9}">
      <dgm:prSet/>
      <dgm:spPr/>
      <dgm:t>
        <a:bodyPr/>
        <a:lstStyle/>
        <a:p>
          <a:r>
            <a:rPr lang="en-US"/>
            <a:t>Resistance to standardisation from architects and developers.</a:t>
          </a:r>
        </a:p>
      </dgm:t>
    </dgm:pt>
    <dgm:pt modelId="{4B04DB43-F255-478E-B733-707195988CB4}" type="parTrans" cxnId="{3093CE3D-0A3B-4FAC-AB23-42F4CB23603F}">
      <dgm:prSet/>
      <dgm:spPr/>
      <dgm:t>
        <a:bodyPr/>
        <a:lstStyle/>
        <a:p>
          <a:endParaRPr lang="en-US"/>
        </a:p>
      </dgm:t>
    </dgm:pt>
    <dgm:pt modelId="{6B313B67-CBAE-45EF-B28E-5F1963E6533A}" type="sibTrans" cxnId="{3093CE3D-0A3B-4FAC-AB23-42F4CB23603F}">
      <dgm:prSet/>
      <dgm:spPr/>
      <dgm:t>
        <a:bodyPr/>
        <a:lstStyle/>
        <a:p>
          <a:endParaRPr lang="en-US"/>
        </a:p>
      </dgm:t>
    </dgm:pt>
    <dgm:pt modelId="{E28704D6-86CF-4161-9FD2-4FB070474DF8}" type="pres">
      <dgm:prSet presAssocID="{BA86FD32-BFF9-46B3-A030-721181CF4173}" presName="linear" presStyleCnt="0">
        <dgm:presLayoutVars>
          <dgm:animLvl val="lvl"/>
          <dgm:resizeHandles val="exact"/>
        </dgm:presLayoutVars>
      </dgm:prSet>
      <dgm:spPr/>
    </dgm:pt>
    <dgm:pt modelId="{5D6AEBB5-F733-4B30-965B-6746D2441926}" type="pres">
      <dgm:prSet presAssocID="{F54E048D-3BBF-47B2-9BDF-AB87CE822171}" presName="parentText" presStyleLbl="node1" presStyleIdx="0" presStyleCnt="2">
        <dgm:presLayoutVars>
          <dgm:chMax val="0"/>
          <dgm:bulletEnabled val="1"/>
        </dgm:presLayoutVars>
      </dgm:prSet>
      <dgm:spPr/>
    </dgm:pt>
    <dgm:pt modelId="{EF8969EE-0BC2-4C55-81BB-1D2CD409AC3A}" type="pres">
      <dgm:prSet presAssocID="{F54E048D-3BBF-47B2-9BDF-AB87CE822171}" presName="childText" presStyleLbl="revTx" presStyleIdx="0" presStyleCnt="2">
        <dgm:presLayoutVars>
          <dgm:bulletEnabled val="1"/>
        </dgm:presLayoutVars>
      </dgm:prSet>
      <dgm:spPr/>
    </dgm:pt>
    <dgm:pt modelId="{E80A919C-8182-46E7-8D01-35E92C1ED196}" type="pres">
      <dgm:prSet presAssocID="{1BFEDE69-B53D-4053-9D3E-F4593B3CF726}" presName="parentText" presStyleLbl="node1" presStyleIdx="1" presStyleCnt="2">
        <dgm:presLayoutVars>
          <dgm:chMax val="0"/>
          <dgm:bulletEnabled val="1"/>
        </dgm:presLayoutVars>
      </dgm:prSet>
      <dgm:spPr/>
    </dgm:pt>
    <dgm:pt modelId="{14C400F7-F71D-4F1C-A535-B2A44C4F61BD}" type="pres">
      <dgm:prSet presAssocID="{1BFEDE69-B53D-4053-9D3E-F4593B3CF726}" presName="childText" presStyleLbl="revTx" presStyleIdx="1" presStyleCnt="2">
        <dgm:presLayoutVars>
          <dgm:bulletEnabled val="1"/>
        </dgm:presLayoutVars>
      </dgm:prSet>
      <dgm:spPr/>
    </dgm:pt>
  </dgm:ptLst>
  <dgm:cxnLst>
    <dgm:cxn modelId="{F50DD30B-350D-4D43-A383-718EBB014B1A}" type="presOf" srcId="{8C68424B-FC0E-4F66-855A-00F6D9053D73}" destId="{EF8969EE-0BC2-4C55-81BB-1D2CD409AC3A}" srcOrd="0" destOrd="0" presId="urn:microsoft.com/office/officeart/2005/8/layout/vList2"/>
    <dgm:cxn modelId="{DF1DC42E-82F3-4A81-A627-CF860324916E}" srcId="{BA86FD32-BFF9-46B3-A030-721181CF4173}" destId="{1BFEDE69-B53D-4053-9D3E-F4593B3CF726}" srcOrd="1" destOrd="0" parTransId="{5BD59AF5-5165-4684-B8A0-89D5B681AC64}" sibTransId="{3B6E0459-3707-4081-B711-0EF5A20F07E4}"/>
    <dgm:cxn modelId="{11437F33-EA38-4572-93CF-AC4604392B59}" type="presOf" srcId="{1CD180A8-D180-4FB6-BF53-3434FFCDEBD9}" destId="{14C400F7-F71D-4F1C-A535-B2A44C4F61BD}" srcOrd="0" destOrd="1" presId="urn:microsoft.com/office/officeart/2005/8/layout/vList2"/>
    <dgm:cxn modelId="{FB258333-0659-4942-8D24-4C4095430FEC}" type="presOf" srcId="{F54E048D-3BBF-47B2-9BDF-AB87CE822171}" destId="{5D6AEBB5-F733-4B30-965B-6746D2441926}" srcOrd="0" destOrd="0" presId="urn:microsoft.com/office/officeart/2005/8/layout/vList2"/>
    <dgm:cxn modelId="{E49DF035-85EB-4336-A520-87926FD1FCA4}" srcId="{F54E048D-3BBF-47B2-9BDF-AB87CE822171}" destId="{4DCFEB75-BACE-42DD-B3D6-8BD9DA951DC3}" srcOrd="2" destOrd="0" parTransId="{D11B36C8-8C81-41E6-9DD6-849FC42C6C6C}" sibTransId="{BF991260-BDF1-4636-A611-E5FE5B0C6D04}"/>
    <dgm:cxn modelId="{46EDB23C-67BB-480F-9416-A7DDE46E8715}" type="presOf" srcId="{4DCFEB75-BACE-42DD-B3D6-8BD9DA951DC3}" destId="{EF8969EE-0BC2-4C55-81BB-1D2CD409AC3A}" srcOrd="0" destOrd="2" presId="urn:microsoft.com/office/officeart/2005/8/layout/vList2"/>
    <dgm:cxn modelId="{3093CE3D-0A3B-4FAC-AB23-42F4CB23603F}" srcId="{1BFEDE69-B53D-4053-9D3E-F4593B3CF726}" destId="{1CD180A8-D180-4FB6-BF53-3434FFCDEBD9}" srcOrd="1" destOrd="0" parTransId="{4B04DB43-F255-478E-B733-707195988CB4}" sibTransId="{6B313B67-CBAE-45EF-B28E-5F1963E6533A}"/>
    <dgm:cxn modelId="{A81B6A3E-4CA2-4F69-A5EC-635283C8A24A}" type="presOf" srcId="{EAE54738-F048-4C51-B476-55835F341203}" destId="{EF8969EE-0BC2-4C55-81BB-1D2CD409AC3A}" srcOrd="0" destOrd="1" presId="urn:microsoft.com/office/officeart/2005/8/layout/vList2"/>
    <dgm:cxn modelId="{17380A6C-CDF4-467B-B61C-0DBA19ACE437}" type="presOf" srcId="{8A00787C-7BC2-4154-87B0-7B929C7C49AA}" destId="{EF8969EE-0BC2-4C55-81BB-1D2CD409AC3A}" srcOrd="0" destOrd="4" presId="urn:microsoft.com/office/officeart/2005/8/layout/vList2"/>
    <dgm:cxn modelId="{E287EB52-28CB-48AA-BC72-78BFD8A81439}" type="presOf" srcId="{31EAE325-1477-4500-B15B-A918DD874192}" destId="{EF8969EE-0BC2-4C55-81BB-1D2CD409AC3A}" srcOrd="0" destOrd="3" presId="urn:microsoft.com/office/officeart/2005/8/layout/vList2"/>
    <dgm:cxn modelId="{372EEA7D-29D4-4676-AFB0-0050173B65DD}" srcId="{F54E048D-3BBF-47B2-9BDF-AB87CE822171}" destId="{8C68424B-FC0E-4F66-855A-00F6D9053D73}" srcOrd="0" destOrd="0" parTransId="{0DBB5395-EC34-4F10-BB61-42B65A021A6B}" sibTransId="{CD679806-7ABC-4FA9-A5DC-6FD6CFD5882F}"/>
    <dgm:cxn modelId="{B6EE547F-380B-4BC3-82B7-51E69D2D2D66}" type="presOf" srcId="{7AC2C2CE-71BB-47F4-8CE4-4D9FD13CEFA6}" destId="{EF8969EE-0BC2-4C55-81BB-1D2CD409AC3A}" srcOrd="0" destOrd="5" presId="urn:microsoft.com/office/officeart/2005/8/layout/vList2"/>
    <dgm:cxn modelId="{DBD75698-6697-4F47-8194-3CFEB7A1D987}" srcId="{BA86FD32-BFF9-46B3-A030-721181CF4173}" destId="{F54E048D-3BBF-47B2-9BDF-AB87CE822171}" srcOrd="0" destOrd="0" parTransId="{B04A6F87-6E27-493D-BBDA-E7ABE4B4E373}" sibTransId="{9FCAEFE6-C428-4AC3-983F-1E00E445B4F8}"/>
    <dgm:cxn modelId="{3EA2889D-810A-4795-9B46-F09EB161A9C2}" srcId="{F54E048D-3BBF-47B2-9BDF-AB87CE822171}" destId="{EAE54738-F048-4C51-B476-55835F341203}" srcOrd="1" destOrd="0" parTransId="{331337F1-D2E0-46F6-AAFF-7745C996A64E}" sibTransId="{A00300FD-E240-4148-8DA3-7A244E821230}"/>
    <dgm:cxn modelId="{27A1F8A4-C2F6-4129-93D0-C4DC9E1650E7}" srcId="{F54E048D-3BBF-47B2-9BDF-AB87CE822171}" destId="{8A00787C-7BC2-4154-87B0-7B929C7C49AA}" srcOrd="4" destOrd="0" parTransId="{4D3FE9C2-798D-4704-A5FF-73FA5EF286A6}" sibTransId="{C3D9891A-12A1-47D0-A760-2C0832B12A4F}"/>
    <dgm:cxn modelId="{F306CCB2-8D15-4CE4-AFC8-595FBFDD4073}" srcId="{F54E048D-3BBF-47B2-9BDF-AB87CE822171}" destId="{7AC2C2CE-71BB-47F4-8CE4-4D9FD13CEFA6}" srcOrd="5" destOrd="0" parTransId="{0790605A-F902-4D6F-A718-19DB7240E560}" sibTransId="{7F662E86-77E5-40C4-A75B-F248BC7F8C56}"/>
    <dgm:cxn modelId="{420969C4-BAF3-4380-89D1-F94A94C93722}" srcId="{1BFEDE69-B53D-4053-9D3E-F4593B3CF726}" destId="{7D68B255-D416-49AE-A9A6-6550C869559E}" srcOrd="0" destOrd="0" parTransId="{0064F8CD-D388-4A04-89B3-A18A0069C483}" sibTransId="{A158CE9B-127F-411C-A16A-F4336091AAF1}"/>
    <dgm:cxn modelId="{22F46AC6-3157-46EC-8A8F-4092E3DA389A}" type="presOf" srcId="{7D68B255-D416-49AE-A9A6-6550C869559E}" destId="{14C400F7-F71D-4F1C-A535-B2A44C4F61BD}" srcOrd="0" destOrd="0" presId="urn:microsoft.com/office/officeart/2005/8/layout/vList2"/>
    <dgm:cxn modelId="{8A7000CA-52D1-41F4-A2D8-E27E8D4D73F9}" type="presOf" srcId="{BA86FD32-BFF9-46B3-A030-721181CF4173}" destId="{E28704D6-86CF-4161-9FD2-4FB070474DF8}" srcOrd="0" destOrd="0" presId="urn:microsoft.com/office/officeart/2005/8/layout/vList2"/>
    <dgm:cxn modelId="{E79946E4-72CD-4CF1-BE83-003FD17443B3}" type="presOf" srcId="{1BFEDE69-B53D-4053-9D3E-F4593B3CF726}" destId="{E80A919C-8182-46E7-8D01-35E92C1ED196}" srcOrd="0" destOrd="0" presId="urn:microsoft.com/office/officeart/2005/8/layout/vList2"/>
    <dgm:cxn modelId="{00284DF0-D81C-4CC3-B1EE-8CED8A6C6997}" srcId="{F54E048D-3BBF-47B2-9BDF-AB87CE822171}" destId="{31EAE325-1477-4500-B15B-A918DD874192}" srcOrd="3" destOrd="0" parTransId="{C9C27B9B-0BED-4275-8ADA-631A83370568}" sibTransId="{A330F516-E0E8-416E-8D44-A4E499971FE4}"/>
    <dgm:cxn modelId="{285EE787-0777-4815-B3BA-A6751B80BBCB}" type="presParOf" srcId="{E28704D6-86CF-4161-9FD2-4FB070474DF8}" destId="{5D6AEBB5-F733-4B30-965B-6746D2441926}" srcOrd="0" destOrd="0" presId="urn:microsoft.com/office/officeart/2005/8/layout/vList2"/>
    <dgm:cxn modelId="{3AD06382-91C4-402D-AFDB-3E1C93526C27}" type="presParOf" srcId="{E28704D6-86CF-4161-9FD2-4FB070474DF8}" destId="{EF8969EE-0BC2-4C55-81BB-1D2CD409AC3A}" srcOrd="1" destOrd="0" presId="urn:microsoft.com/office/officeart/2005/8/layout/vList2"/>
    <dgm:cxn modelId="{537E9D42-4243-427B-B1FB-296FABE494FB}" type="presParOf" srcId="{E28704D6-86CF-4161-9FD2-4FB070474DF8}" destId="{E80A919C-8182-46E7-8D01-35E92C1ED196}" srcOrd="2" destOrd="0" presId="urn:microsoft.com/office/officeart/2005/8/layout/vList2"/>
    <dgm:cxn modelId="{F12A7085-5CA7-44E0-987D-DEE3E4770F6E}" type="presParOf" srcId="{E28704D6-86CF-4161-9FD2-4FB070474DF8}" destId="{14C400F7-F71D-4F1C-A535-B2A44C4F61B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8F614-389B-4979-8FD2-51E223B6EE41}">
      <dsp:nvSpPr>
        <dsp:cNvPr id="0" name=""/>
        <dsp:cNvSpPr/>
      </dsp:nvSpPr>
      <dsp:spPr>
        <a:xfrm>
          <a:off x="0" y="330600"/>
          <a:ext cx="4869656" cy="57563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Loosely-coupled architecture</a:t>
          </a:r>
          <a:endParaRPr lang="en-US" sz="2400" kern="1200"/>
        </a:p>
      </dsp:txBody>
      <dsp:txXfrm>
        <a:off x="28100" y="358700"/>
        <a:ext cx="4813456" cy="519439"/>
      </dsp:txXfrm>
    </dsp:sp>
    <dsp:sp modelId="{2A282BFD-CBA5-4076-8EC9-858C59B65A78}">
      <dsp:nvSpPr>
        <dsp:cNvPr id="0" name=""/>
        <dsp:cNvSpPr/>
      </dsp:nvSpPr>
      <dsp:spPr>
        <a:xfrm>
          <a:off x="0" y="975360"/>
          <a:ext cx="4869656" cy="575639"/>
        </a:xfrm>
        <a:prstGeom prst="roundRect">
          <a:avLst/>
        </a:prstGeom>
        <a:solidFill>
          <a:schemeClr val="accent5">
            <a:hueOff val="-1655646"/>
            <a:satOff val="6635"/>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Promotes architectural composability</a:t>
          </a:r>
          <a:endParaRPr lang="en-US" sz="2400" kern="1200"/>
        </a:p>
      </dsp:txBody>
      <dsp:txXfrm>
        <a:off x="28100" y="1003460"/>
        <a:ext cx="4813456" cy="519439"/>
      </dsp:txXfrm>
    </dsp:sp>
    <dsp:sp modelId="{E809A12B-9919-4D1F-83C3-D16DF89E584D}">
      <dsp:nvSpPr>
        <dsp:cNvPr id="0" name=""/>
        <dsp:cNvSpPr/>
      </dsp:nvSpPr>
      <dsp:spPr>
        <a:xfrm>
          <a:off x="0" y="1620120"/>
          <a:ext cx="4869656" cy="575639"/>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Increases quality of service</a:t>
          </a:r>
          <a:endParaRPr lang="en-US" sz="2400" kern="1200"/>
        </a:p>
      </dsp:txBody>
      <dsp:txXfrm>
        <a:off x="28100" y="1648220"/>
        <a:ext cx="4813456" cy="519439"/>
      </dsp:txXfrm>
    </dsp:sp>
    <dsp:sp modelId="{6ED0954E-73BE-4F09-BD1D-9BBE78688985}">
      <dsp:nvSpPr>
        <dsp:cNvPr id="0" name=""/>
        <dsp:cNvSpPr/>
      </dsp:nvSpPr>
      <dsp:spPr>
        <a:xfrm>
          <a:off x="0" y="2264880"/>
          <a:ext cx="4869656" cy="575639"/>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Based on open standards</a:t>
          </a:r>
          <a:endParaRPr lang="en-US" sz="2400" kern="1200"/>
        </a:p>
      </dsp:txBody>
      <dsp:txXfrm>
        <a:off x="28100" y="2292980"/>
        <a:ext cx="4813456" cy="519439"/>
      </dsp:txXfrm>
    </dsp:sp>
    <dsp:sp modelId="{AB4BCDBC-8617-4AD2-8111-CB4389A55DE4}">
      <dsp:nvSpPr>
        <dsp:cNvPr id="0" name=""/>
        <dsp:cNvSpPr/>
      </dsp:nvSpPr>
      <dsp:spPr>
        <a:xfrm>
          <a:off x="0" y="2909639"/>
          <a:ext cx="4869656" cy="575639"/>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Supports vendor diversity</a:t>
          </a:r>
          <a:endParaRPr lang="en-US" sz="2400" kern="1200"/>
        </a:p>
      </dsp:txBody>
      <dsp:txXfrm>
        <a:off x="28100" y="2937739"/>
        <a:ext cx="4813456" cy="519439"/>
      </dsp:txXfrm>
    </dsp:sp>
    <dsp:sp modelId="{25C0D425-36BE-4FDE-AB40-D58C9C7821C0}">
      <dsp:nvSpPr>
        <dsp:cNvPr id="0" name=""/>
        <dsp:cNvSpPr/>
      </dsp:nvSpPr>
      <dsp:spPr>
        <a:xfrm>
          <a:off x="0" y="3554399"/>
          <a:ext cx="4869656" cy="575639"/>
        </a:xfrm>
        <a:prstGeom prst="roundRect">
          <a:avLst/>
        </a:prstGeom>
        <a:solidFill>
          <a:schemeClr val="accent5">
            <a:hueOff val="-8278230"/>
            <a:satOff val="33176"/>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Increases reusability</a:t>
          </a:r>
          <a:endParaRPr lang="en-US" sz="2400" kern="1200"/>
        </a:p>
      </dsp:txBody>
      <dsp:txXfrm>
        <a:off x="28100" y="3582499"/>
        <a:ext cx="4813456" cy="519439"/>
      </dsp:txXfrm>
    </dsp:sp>
    <dsp:sp modelId="{60B5C3C3-5F31-442B-AFA4-7068E985C415}">
      <dsp:nvSpPr>
        <dsp:cNvPr id="0" name=""/>
        <dsp:cNvSpPr/>
      </dsp:nvSpPr>
      <dsp:spPr>
        <a:xfrm>
          <a:off x="0" y="4199159"/>
          <a:ext cx="4869656" cy="57563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Promotes organizational agility</a:t>
          </a:r>
          <a:endParaRPr lang="en-US" sz="2400" kern="1200"/>
        </a:p>
      </dsp:txBody>
      <dsp:txXfrm>
        <a:off x="28100" y="4227259"/>
        <a:ext cx="4813456" cy="5194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75060-36CA-46D7-AB68-E374575E32CD}">
      <dsp:nvSpPr>
        <dsp:cNvPr id="0" name=""/>
        <dsp:cNvSpPr/>
      </dsp:nvSpPr>
      <dsp:spPr>
        <a:xfrm>
          <a:off x="23" y="232866"/>
          <a:ext cx="2282782" cy="62194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Top-Down Requirements:</a:t>
          </a:r>
        </a:p>
      </dsp:txBody>
      <dsp:txXfrm>
        <a:off x="23" y="232866"/>
        <a:ext cx="2282782" cy="621947"/>
      </dsp:txXfrm>
    </dsp:sp>
    <dsp:sp modelId="{DA8BACDE-2BD6-4145-910F-EE55442ADE90}">
      <dsp:nvSpPr>
        <dsp:cNvPr id="0" name=""/>
        <dsp:cNvSpPr/>
      </dsp:nvSpPr>
      <dsp:spPr>
        <a:xfrm>
          <a:off x="23" y="854814"/>
          <a:ext cx="2282782" cy="479774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Need to design planned services, their relationships, boundaries, etc. upfront. </a:t>
          </a:r>
        </a:p>
        <a:p>
          <a:pPr marL="171450" lvl="1" indent="-171450" algn="l" defTabSz="755650">
            <a:lnSpc>
              <a:spcPct val="90000"/>
            </a:lnSpc>
            <a:spcBef>
              <a:spcPct val="0"/>
            </a:spcBef>
            <a:spcAft>
              <a:spcPct val="15000"/>
            </a:spcAft>
            <a:buChar char="•"/>
          </a:pPr>
          <a:r>
            <a:rPr lang="en-US" sz="1700" kern="1200"/>
            <a:t>Imposes a significant amount of upfront analysis effort involving many business analysts and architects.</a:t>
          </a:r>
        </a:p>
        <a:p>
          <a:pPr marL="171450" lvl="1" indent="-171450" algn="l" defTabSz="755650">
            <a:lnSpc>
              <a:spcPct val="90000"/>
            </a:lnSpc>
            <a:spcBef>
              <a:spcPct val="0"/>
            </a:spcBef>
            <a:spcAft>
              <a:spcPct val="15000"/>
            </a:spcAft>
            <a:buChar char="•"/>
          </a:pPr>
          <a:r>
            <a:rPr lang="en-US" sz="1700" kern="1200"/>
            <a:t>Time and budget constraints in creating such a blueprint upfront.</a:t>
          </a:r>
        </a:p>
        <a:p>
          <a:pPr marL="171450" lvl="1" indent="-171450" algn="l" defTabSz="755650">
            <a:lnSpc>
              <a:spcPct val="90000"/>
            </a:lnSpc>
            <a:spcBef>
              <a:spcPct val="0"/>
            </a:spcBef>
            <a:spcAft>
              <a:spcPct val="15000"/>
            </a:spcAft>
            <a:buChar char="•"/>
          </a:pPr>
          <a:r>
            <a:rPr lang="en-US" sz="1700" kern="1200"/>
            <a:t>Counter-agile delivery.</a:t>
          </a:r>
        </a:p>
      </dsp:txBody>
      <dsp:txXfrm>
        <a:off x="23" y="854814"/>
        <a:ext cx="2282782" cy="4797745"/>
      </dsp:txXfrm>
    </dsp:sp>
    <dsp:sp modelId="{B921B271-9BFD-4E08-88A4-2B14E14E90B6}">
      <dsp:nvSpPr>
        <dsp:cNvPr id="0" name=""/>
        <dsp:cNvSpPr/>
      </dsp:nvSpPr>
      <dsp:spPr>
        <a:xfrm>
          <a:off x="2602396" y="232866"/>
          <a:ext cx="2282782" cy="621947"/>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Governance Demands:</a:t>
          </a:r>
        </a:p>
      </dsp:txBody>
      <dsp:txXfrm>
        <a:off x="2602396" y="232866"/>
        <a:ext cx="2282782" cy="621947"/>
      </dsp:txXfrm>
    </dsp:sp>
    <dsp:sp modelId="{D8B23CA8-E7C4-4254-9872-7E8826ED8FB1}">
      <dsp:nvSpPr>
        <dsp:cNvPr id="0" name=""/>
        <dsp:cNvSpPr/>
      </dsp:nvSpPr>
      <dsp:spPr>
        <a:xfrm>
          <a:off x="2602396" y="854814"/>
          <a:ext cx="2282782" cy="479774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Body of solution logic for a service does not belong to any one process.</a:t>
          </a:r>
          <a:r>
            <a:rPr lang="en-IN" sz="1700" kern="1200"/>
            <a:t> The team that delivers a service solution may not continue to own the service logic as it gets repeatedly used by other solutions, processes and compositions.</a:t>
          </a:r>
          <a:endParaRPr lang="en-US" sz="1700" kern="1200"/>
        </a:p>
        <a:p>
          <a:pPr marL="171450" lvl="1" indent="-171450" algn="l" defTabSz="755650">
            <a:lnSpc>
              <a:spcPct val="90000"/>
            </a:lnSpc>
            <a:spcBef>
              <a:spcPct val="0"/>
            </a:spcBef>
            <a:spcAft>
              <a:spcPct val="15000"/>
            </a:spcAft>
            <a:buChar char="•"/>
          </a:pPr>
          <a:r>
            <a:rPr lang="en-US" sz="1700" kern="1200"/>
            <a:t>Therefore, special governance structures may be required, introducing new roles, processes and even departments.</a:t>
          </a:r>
        </a:p>
      </dsp:txBody>
      <dsp:txXfrm>
        <a:off x="2602396" y="854814"/>
        <a:ext cx="2282782" cy="47977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D8ADB-C7B5-4C59-8C12-4F066A4F6954}">
      <dsp:nvSpPr>
        <dsp:cNvPr id="0" name=""/>
        <dsp:cNvSpPr/>
      </dsp:nvSpPr>
      <dsp:spPr>
        <a:xfrm>
          <a:off x="626751" y="2765"/>
          <a:ext cx="1729380" cy="103762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SOA Adoption Planning</a:t>
          </a:r>
        </a:p>
      </dsp:txBody>
      <dsp:txXfrm>
        <a:off x="626751" y="2765"/>
        <a:ext cx="1729380" cy="1037628"/>
      </dsp:txXfrm>
    </dsp:sp>
    <dsp:sp modelId="{ECB19D60-BB34-4F7D-976F-AF85414C486F}">
      <dsp:nvSpPr>
        <dsp:cNvPr id="0" name=""/>
        <dsp:cNvSpPr/>
      </dsp:nvSpPr>
      <dsp:spPr>
        <a:xfrm>
          <a:off x="2529070" y="2765"/>
          <a:ext cx="1729380" cy="1037628"/>
        </a:xfrm>
        <a:prstGeom prst="rect">
          <a:avLst/>
        </a:prstGeom>
        <a:solidFill>
          <a:schemeClr val="accent2">
            <a:hueOff val="520169"/>
            <a:satOff val="-649"/>
            <a:lumOff val="1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Service Inventory Analysis</a:t>
          </a:r>
        </a:p>
      </dsp:txBody>
      <dsp:txXfrm>
        <a:off x="2529070" y="2765"/>
        <a:ext cx="1729380" cy="1037628"/>
      </dsp:txXfrm>
    </dsp:sp>
    <dsp:sp modelId="{B4E8B326-6483-49B4-9EBF-88994193F087}">
      <dsp:nvSpPr>
        <dsp:cNvPr id="0" name=""/>
        <dsp:cNvSpPr/>
      </dsp:nvSpPr>
      <dsp:spPr>
        <a:xfrm>
          <a:off x="626751" y="1213332"/>
          <a:ext cx="1729380" cy="1037628"/>
        </a:xfrm>
        <a:prstGeom prst="rect">
          <a:avLst/>
        </a:prstGeom>
        <a:solidFill>
          <a:schemeClr val="accent2">
            <a:hueOff val="1040338"/>
            <a:satOff val="-1298"/>
            <a:lumOff val="3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Service-Oriented Analysis (Service Modeling)</a:t>
          </a:r>
        </a:p>
      </dsp:txBody>
      <dsp:txXfrm>
        <a:off x="626751" y="1213332"/>
        <a:ext cx="1729380" cy="1037628"/>
      </dsp:txXfrm>
    </dsp:sp>
    <dsp:sp modelId="{57E80425-15BF-4EB8-80BB-5035A602D84A}">
      <dsp:nvSpPr>
        <dsp:cNvPr id="0" name=""/>
        <dsp:cNvSpPr/>
      </dsp:nvSpPr>
      <dsp:spPr>
        <a:xfrm>
          <a:off x="2529070" y="1213332"/>
          <a:ext cx="1729380" cy="1037628"/>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Service-Oriented Design (Service Contract)</a:t>
          </a:r>
        </a:p>
      </dsp:txBody>
      <dsp:txXfrm>
        <a:off x="2529070" y="1213332"/>
        <a:ext cx="1729380" cy="1037628"/>
      </dsp:txXfrm>
    </dsp:sp>
    <dsp:sp modelId="{64BA4BB8-F95C-4876-AA40-8CDFA400BFBB}">
      <dsp:nvSpPr>
        <dsp:cNvPr id="0" name=""/>
        <dsp:cNvSpPr/>
      </dsp:nvSpPr>
      <dsp:spPr>
        <a:xfrm>
          <a:off x="626751" y="2423898"/>
          <a:ext cx="1729380" cy="1037628"/>
        </a:xfrm>
        <a:prstGeom prst="rect">
          <a:avLst/>
        </a:prstGeom>
        <a:solidFill>
          <a:schemeClr val="accent2">
            <a:hueOff val="2080675"/>
            <a:satOff val="-2595"/>
            <a:lumOff val="6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Service Logic Design</a:t>
          </a:r>
        </a:p>
      </dsp:txBody>
      <dsp:txXfrm>
        <a:off x="626751" y="2423898"/>
        <a:ext cx="1729380" cy="1037628"/>
      </dsp:txXfrm>
    </dsp:sp>
    <dsp:sp modelId="{6F22ED94-3CD2-4321-B4A0-604FD19ACAC4}">
      <dsp:nvSpPr>
        <dsp:cNvPr id="0" name=""/>
        <dsp:cNvSpPr/>
      </dsp:nvSpPr>
      <dsp:spPr>
        <a:xfrm>
          <a:off x="2529070" y="2423898"/>
          <a:ext cx="1729380" cy="1037628"/>
        </a:xfrm>
        <a:prstGeom prst="rect">
          <a:avLst/>
        </a:prstGeom>
        <a:solidFill>
          <a:schemeClr val="accent2">
            <a:hueOff val="2600844"/>
            <a:satOff val="-3244"/>
            <a:lumOff val="7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Service Development</a:t>
          </a:r>
        </a:p>
      </dsp:txBody>
      <dsp:txXfrm>
        <a:off x="2529070" y="2423898"/>
        <a:ext cx="1729380" cy="1037628"/>
      </dsp:txXfrm>
    </dsp:sp>
    <dsp:sp modelId="{03667803-C99D-452A-836E-461057C143AC}">
      <dsp:nvSpPr>
        <dsp:cNvPr id="0" name=""/>
        <dsp:cNvSpPr/>
      </dsp:nvSpPr>
      <dsp:spPr>
        <a:xfrm>
          <a:off x="626751" y="3634465"/>
          <a:ext cx="1729380" cy="1037628"/>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Service Testing</a:t>
          </a:r>
        </a:p>
      </dsp:txBody>
      <dsp:txXfrm>
        <a:off x="626751" y="3634465"/>
        <a:ext cx="1729380" cy="1037628"/>
      </dsp:txXfrm>
    </dsp:sp>
    <dsp:sp modelId="{F51B4CBA-956A-459B-95F4-01EC102B0A31}">
      <dsp:nvSpPr>
        <dsp:cNvPr id="0" name=""/>
        <dsp:cNvSpPr/>
      </dsp:nvSpPr>
      <dsp:spPr>
        <a:xfrm>
          <a:off x="2529070" y="3634465"/>
          <a:ext cx="1729380" cy="1037628"/>
        </a:xfrm>
        <a:prstGeom prst="rect">
          <a:avLst/>
        </a:prstGeom>
        <a:solidFill>
          <a:schemeClr val="accent2">
            <a:hueOff val="3641181"/>
            <a:satOff val="-4541"/>
            <a:lumOff val="10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Service Deployment and Maintenance</a:t>
          </a:r>
        </a:p>
      </dsp:txBody>
      <dsp:txXfrm>
        <a:off x="2529070" y="3634465"/>
        <a:ext cx="1729380" cy="1037628"/>
      </dsp:txXfrm>
    </dsp:sp>
    <dsp:sp modelId="{A8EFAA5B-8753-497A-94C3-9A7D2AB9AD71}">
      <dsp:nvSpPr>
        <dsp:cNvPr id="0" name=""/>
        <dsp:cNvSpPr/>
      </dsp:nvSpPr>
      <dsp:spPr>
        <a:xfrm>
          <a:off x="626751" y="4845032"/>
          <a:ext cx="1729380" cy="1037628"/>
        </a:xfrm>
        <a:prstGeom prst="rect">
          <a:avLst/>
        </a:prstGeom>
        <a:solidFill>
          <a:schemeClr val="accent2">
            <a:hueOff val="4161350"/>
            <a:satOff val="-5190"/>
            <a:lumOff val="12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Service Usage and Monitoring</a:t>
          </a:r>
        </a:p>
      </dsp:txBody>
      <dsp:txXfrm>
        <a:off x="626751" y="4845032"/>
        <a:ext cx="1729380" cy="1037628"/>
      </dsp:txXfrm>
    </dsp:sp>
    <dsp:sp modelId="{215C1ACF-EC96-4802-B709-88C4A71FA753}">
      <dsp:nvSpPr>
        <dsp:cNvPr id="0" name=""/>
        <dsp:cNvSpPr/>
      </dsp:nvSpPr>
      <dsp:spPr>
        <a:xfrm>
          <a:off x="2529070" y="4845032"/>
          <a:ext cx="1729380" cy="1037628"/>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Service Versioning and Retirement</a:t>
          </a:r>
        </a:p>
      </dsp:txBody>
      <dsp:txXfrm>
        <a:off x="2529070" y="4845032"/>
        <a:ext cx="1729380" cy="1037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6AE24-B907-4183-B006-E66196414BBE}">
      <dsp:nvSpPr>
        <dsp:cNvPr id="0" name=""/>
        <dsp:cNvSpPr/>
      </dsp:nvSpPr>
      <dsp:spPr>
        <a:xfrm>
          <a:off x="0" y="80579"/>
          <a:ext cx="4869656" cy="131975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The most common technology platform for realization of SOA is Web Services.</a:t>
          </a:r>
          <a:endParaRPr lang="en-US" sz="2400" kern="1200"/>
        </a:p>
      </dsp:txBody>
      <dsp:txXfrm>
        <a:off x="64425" y="145004"/>
        <a:ext cx="4740806" cy="1190909"/>
      </dsp:txXfrm>
    </dsp:sp>
    <dsp:sp modelId="{0F8B1270-AE86-410A-BDCE-7F43EC5DCE7E}">
      <dsp:nvSpPr>
        <dsp:cNvPr id="0" name=""/>
        <dsp:cNvSpPr/>
      </dsp:nvSpPr>
      <dsp:spPr>
        <a:xfrm>
          <a:off x="0" y="1469459"/>
          <a:ext cx="4869656" cy="1319759"/>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Web Service, basic standards:</a:t>
          </a:r>
          <a:endParaRPr lang="en-US" sz="2400" kern="1200"/>
        </a:p>
      </dsp:txBody>
      <dsp:txXfrm>
        <a:off x="64425" y="1533884"/>
        <a:ext cx="4740806" cy="1190909"/>
      </dsp:txXfrm>
    </dsp:sp>
    <dsp:sp modelId="{3DF6DDE8-B202-47A8-8131-9EFC4CF883D7}">
      <dsp:nvSpPr>
        <dsp:cNvPr id="0" name=""/>
        <dsp:cNvSpPr/>
      </dsp:nvSpPr>
      <dsp:spPr>
        <a:xfrm>
          <a:off x="0" y="2789219"/>
          <a:ext cx="4869656"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1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XML</a:t>
          </a:r>
        </a:p>
        <a:p>
          <a:pPr marL="171450" lvl="1" indent="-171450" algn="l" defTabSz="844550">
            <a:lnSpc>
              <a:spcPct val="90000"/>
            </a:lnSpc>
            <a:spcBef>
              <a:spcPct val="0"/>
            </a:spcBef>
            <a:spcAft>
              <a:spcPct val="20000"/>
            </a:spcAft>
            <a:buChar char="•"/>
          </a:pPr>
          <a:r>
            <a:rPr lang="en-US" sz="1900" kern="1200"/>
            <a:t>WSDL: Web Services Description Language</a:t>
          </a:r>
        </a:p>
        <a:p>
          <a:pPr marL="171450" lvl="1" indent="-171450" algn="l" defTabSz="844550">
            <a:lnSpc>
              <a:spcPct val="90000"/>
            </a:lnSpc>
            <a:spcBef>
              <a:spcPct val="0"/>
            </a:spcBef>
            <a:spcAft>
              <a:spcPct val="20000"/>
            </a:spcAft>
            <a:buChar char="•"/>
          </a:pPr>
          <a:r>
            <a:rPr lang="en-US" sz="1900" kern="1200"/>
            <a:t>XSD: XML Schema Definition Language</a:t>
          </a:r>
        </a:p>
        <a:p>
          <a:pPr marL="171450" lvl="1" indent="-171450" algn="l" defTabSz="844550">
            <a:lnSpc>
              <a:spcPct val="90000"/>
            </a:lnSpc>
            <a:spcBef>
              <a:spcPct val="0"/>
            </a:spcBef>
            <a:spcAft>
              <a:spcPct val="20000"/>
            </a:spcAft>
            <a:buChar char="•"/>
          </a:pPr>
          <a:r>
            <a:rPr lang="en-US" sz="1900" kern="1200"/>
            <a:t>SOAP: Simple Object Access Protocol</a:t>
          </a:r>
        </a:p>
        <a:p>
          <a:pPr marL="171450" lvl="1" indent="-171450" algn="l" defTabSz="844550">
            <a:lnSpc>
              <a:spcPct val="90000"/>
            </a:lnSpc>
            <a:spcBef>
              <a:spcPct val="0"/>
            </a:spcBef>
            <a:spcAft>
              <a:spcPct val="20000"/>
            </a:spcAft>
            <a:buChar char="•"/>
          </a:pPr>
          <a:r>
            <a:rPr lang="en-US" sz="1900" kern="1200"/>
            <a:t>UDDI: Universal Description, Discovery, and Integration</a:t>
          </a:r>
        </a:p>
        <a:p>
          <a:pPr marL="171450" lvl="1" indent="-171450" algn="l" defTabSz="844550">
            <a:lnSpc>
              <a:spcPct val="90000"/>
            </a:lnSpc>
            <a:spcBef>
              <a:spcPct val="0"/>
            </a:spcBef>
            <a:spcAft>
              <a:spcPct val="20000"/>
            </a:spcAft>
            <a:buChar char="•"/>
          </a:pPr>
          <a:r>
            <a:rPr lang="en-US" sz="1900" kern="1200"/>
            <a:t>WS-I Basic Profile</a:t>
          </a:r>
        </a:p>
      </dsp:txBody>
      <dsp:txXfrm>
        <a:off x="0" y="2789219"/>
        <a:ext cx="4869656" cy="223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BEBB3-37AA-4A96-BF79-CBD643655994}">
      <dsp:nvSpPr>
        <dsp:cNvPr id="0" name=""/>
        <dsp:cNvSpPr/>
      </dsp:nvSpPr>
      <dsp:spPr>
        <a:xfrm>
          <a:off x="0" y="93132"/>
          <a:ext cx="4885203" cy="8634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a:t>WS-Addressing</a:t>
          </a:r>
          <a:endParaRPr lang="en-US" sz="3600" kern="1200"/>
        </a:p>
      </dsp:txBody>
      <dsp:txXfrm>
        <a:off x="42151" y="135283"/>
        <a:ext cx="4800901" cy="779158"/>
      </dsp:txXfrm>
    </dsp:sp>
    <dsp:sp modelId="{FD76D77C-9800-4DE7-8591-588BCD84F857}">
      <dsp:nvSpPr>
        <dsp:cNvPr id="0" name=""/>
        <dsp:cNvSpPr/>
      </dsp:nvSpPr>
      <dsp:spPr>
        <a:xfrm>
          <a:off x="0" y="1060273"/>
          <a:ext cx="4885203" cy="863460"/>
        </a:xfrm>
        <a:prstGeom prst="round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a:t>WS-ReliableMessaging</a:t>
          </a:r>
          <a:endParaRPr lang="en-US" sz="3600" kern="1200"/>
        </a:p>
      </dsp:txBody>
      <dsp:txXfrm>
        <a:off x="42151" y="1102424"/>
        <a:ext cx="4800901" cy="779158"/>
      </dsp:txXfrm>
    </dsp:sp>
    <dsp:sp modelId="{3F93941F-6DBB-4DFD-9DDC-21AF068E9A66}">
      <dsp:nvSpPr>
        <dsp:cNvPr id="0" name=""/>
        <dsp:cNvSpPr/>
      </dsp:nvSpPr>
      <dsp:spPr>
        <a:xfrm>
          <a:off x="0" y="2027413"/>
          <a:ext cx="4885203" cy="863460"/>
        </a:xfrm>
        <a:prstGeom prst="round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a:t>WS-Policy</a:t>
          </a:r>
          <a:endParaRPr lang="en-US" sz="3600" kern="1200"/>
        </a:p>
      </dsp:txBody>
      <dsp:txXfrm>
        <a:off x="42151" y="2069564"/>
        <a:ext cx="4800901" cy="779158"/>
      </dsp:txXfrm>
    </dsp:sp>
    <dsp:sp modelId="{A822F848-7D2B-4EC2-B059-6E95378CE3DC}">
      <dsp:nvSpPr>
        <dsp:cNvPr id="0" name=""/>
        <dsp:cNvSpPr/>
      </dsp:nvSpPr>
      <dsp:spPr>
        <a:xfrm>
          <a:off x="0" y="2994553"/>
          <a:ext cx="4885203" cy="863460"/>
        </a:xfrm>
        <a:prstGeom prst="round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a:t>WS-Metadata Exchange</a:t>
          </a:r>
          <a:endParaRPr lang="en-US" sz="3600" kern="1200"/>
        </a:p>
      </dsp:txBody>
      <dsp:txXfrm>
        <a:off x="42151" y="3036704"/>
        <a:ext cx="4800901" cy="779158"/>
      </dsp:txXfrm>
    </dsp:sp>
    <dsp:sp modelId="{39C0A984-D5B1-4664-8DD5-3518087CAA35}">
      <dsp:nvSpPr>
        <dsp:cNvPr id="0" name=""/>
        <dsp:cNvSpPr/>
      </dsp:nvSpPr>
      <dsp:spPr>
        <a:xfrm>
          <a:off x="0" y="3961693"/>
          <a:ext cx="4885203" cy="863460"/>
        </a:xfrm>
        <a:prstGeom prst="round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a:t>WS-Security</a:t>
          </a:r>
          <a:endParaRPr lang="en-US" sz="3600" kern="1200"/>
        </a:p>
      </dsp:txBody>
      <dsp:txXfrm>
        <a:off x="42151" y="4003844"/>
        <a:ext cx="4800901" cy="779158"/>
      </dsp:txXfrm>
    </dsp:sp>
    <dsp:sp modelId="{3F885C43-EF29-44F0-82AD-A8E21325E5C2}">
      <dsp:nvSpPr>
        <dsp:cNvPr id="0" name=""/>
        <dsp:cNvSpPr/>
      </dsp:nvSpPr>
      <dsp:spPr>
        <a:xfrm>
          <a:off x="0" y="4928833"/>
          <a:ext cx="4885203" cy="86346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kern="1200"/>
            <a:t>And many more</a:t>
          </a:r>
          <a:endParaRPr lang="en-US" sz="3600" kern="1200"/>
        </a:p>
      </dsp:txBody>
      <dsp:txXfrm>
        <a:off x="42151" y="4970984"/>
        <a:ext cx="4800901" cy="779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CE63C-083A-49DB-9405-B7E9041CAAB0}">
      <dsp:nvSpPr>
        <dsp:cNvPr id="0" name=""/>
        <dsp:cNvSpPr/>
      </dsp:nvSpPr>
      <dsp:spPr>
        <a:xfrm>
          <a:off x="155882" y="2646"/>
          <a:ext cx="2177827" cy="130669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Standardized service contract</a:t>
          </a:r>
        </a:p>
      </dsp:txBody>
      <dsp:txXfrm>
        <a:off x="155882" y="2646"/>
        <a:ext cx="2177827" cy="1306696"/>
      </dsp:txXfrm>
    </dsp:sp>
    <dsp:sp modelId="{97B0B898-0F13-4AB7-925C-1A5AE08BE472}">
      <dsp:nvSpPr>
        <dsp:cNvPr id="0" name=""/>
        <dsp:cNvSpPr/>
      </dsp:nvSpPr>
      <dsp:spPr>
        <a:xfrm>
          <a:off x="2551492" y="2646"/>
          <a:ext cx="2177827" cy="1306696"/>
        </a:xfrm>
        <a:prstGeom prst="rect">
          <a:avLst/>
        </a:prstGeom>
        <a:solidFill>
          <a:schemeClr val="accent2">
            <a:hueOff val="668788"/>
            <a:satOff val="-834"/>
            <a:lumOff val="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Service loose coupling</a:t>
          </a:r>
        </a:p>
      </dsp:txBody>
      <dsp:txXfrm>
        <a:off x="2551492" y="2646"/>
        <a:ext cx="2177827" cy="1306696"/>
      </dsp:txXfrm>
    </dsp:sp>
    <dsp:sp modelId="{540F23B6-3C34-415C-B6E3-DDAA940E9F19}">
      <dsp:nvSpPr>
        <dsp:cNvPr id="0" name=""/>
        <dsp:cNvSpPr/>
      </dsp:nvSpPr>
      <dsp:spPr>
        <a:xfrm>
          <a:off x="155882" y="1527125"/>
          <a:ext cx="2177827" cy="1306696"/>
        </a:xfrm>
        <a:prstGeom prst="rect">
          <a:avLst/>
        </a:prstGeom>
        <a:solidFill>
          <a:schemeClr val="accent2">
            <a:hueOff val="1337577"/>
            <a:satOff val="-1668"/>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Service abstraction</a:t>
          </a:r>
        </a:p>
      </dsp:txBody>
      <dsp:txXfrm>
        <a:off x="155882" y="1527125"/>
        <a:ext cx="2177827" cy="1306696"/>
      </dsp:txXfrm>
    </dsp:sp>
    <dsp:sp modelId="{B4F54780-6EB2-4A11-8273-AFD1D2BF5BA4}">
      <dsp:nvSpPr>
        <dsp:cNvPr id="0" name=""/>
        <dsp:cNvSpPr/>
      </dsp:nvSpPr>
      <dsp:spPr>
        <a:xfrm>
          <a:off x="2551492" y="1527125"/>
          <a:ext cx="2177827" cy="1306696"/>
        </a:xfrm>
        <a:prstGeom prst="rect">
          <a:avLst/>
        </a:prstGeom>
        <a:solidFill>
          <a:schemeClr val="accent2">
            <a:hueOff val="2006365"/>
            <a:satOff val="-2502"/>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Service reusability</a:t>
          </a:r>
        </a:p>
      </dsp:txBody>
      <dsp:txXfrm>
        <a:off x="2551492" y="1527125"/>
        <a:ext cx="2177827" cy="1306696"/>
      </dsp:txXfrm>
    </dsp:sp>
    <dsp:sp modelId="{0D25384A-A3DC-4E9E-9B77-B8D0890F5A73}">
      <dsp:nvSpPr>
        <dsp:cNvPr id="0" name=""/>
        <dsp:cNvSpPr/>
      </dsp:nvSpPr>
      <dsp:spPr>
        <a:xfrm>
          <a:off x="155882" y="3051604"/>
          <a:ext cx="2177827" cy="1306696"/>
        </a:xfrm>
        <a:prstGeom prst="rect">
          <a:avLst/>
        </a:prstGeom>
        <a:solidFill>
          <a:schemeClr val="accent2">
            <a:hueOff val="2675154"/>
            <a:satOff val="-3337"/>
            <a:lumOff val="7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Service autonomy</a:t>
          </a:r>
        </a:p>
      </dsp:txBody>
      <dsp:txXfrm>
        <a:off x="155882" y="3051604"/>
        <a:ext cx="2177827" cy="1306696"/>
      </dsp:txXfrm>
    </dsp:sp>
    <dsp:sp modelId="{4C3737E7-E78A-45E9-8D19-98D41BD61CF0}">
      <dsp:nvSpPr>
        <dsp:cNvPr id="0" name=""/>
        <dsp:cNvSpPr/>
      </dsp:nvSpPr>
      <dsp:spPr>
        <a:xfrm>
          <a:off x="2551492" y="3051604"/>
          <a:ext cx="2177827" cy="1306696"/>
        </a:xfrm>
        <a:prstGeom prst="rect">
          <a:avLst/>
        </a:prstGeom>
        <a:solidFill>
          <a:schemeClr val="accent2">
            <a:hueOff val="3343942"/>
            <a:satOff val="-4171"/>
            <a:lumOff val="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Service statelessness</a:t>
          </a:r>
        </a:p>
      </dsp:txBody>
      <dsp:txXfrm>
        <a:off x="2551492" y="3051604"/>
        <a:ext cx="2177827" cy="1306696"/>
      </dsp:txXfrm>
    </dsp:sp>
    <dsp:sp modelId="{A7B34BD1-3455-4A1A-9907-B7D20D41B088}">
      <dsp:nvSpPr>
        <dsp:cNvPr id="0" name=""/>
        <dsp:cNvSpPr/>
      </dsp:nvSpPr>
      <dsp:spPr>
        <a:xfrm>
          <a:off x="155882" y="4576083"/>
          <a:ext cx="2177827" cy="1306696"/>
        </a:xfrm>
        <a:prstGeom prst="rect">
          <a:avLst/>
        </a:prstGeom>
        <a:solidFill>
          <a:schemeClr val="accent2">
            <a:hueOff val="4012731"/>
            <a:satOff val="-5005"/>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Service discoverability</a:t>
          </a:r>
        </a:p>
      </dsp:txBody>
      <dsp:txXfrm>
        <a:off x="155882" y="4576083"/>
        <a:ext cx="2177827" cy="1306696"/>
      </dsp:txXfrm>
    </dsp:sp>
    <dsp:sp modelId="{F6AD85B8-DD97-462A-924E-E157095CB7DB}">
      <dsp:nvSpPr>
        <dsp:cNvPr id="0" name=""/>
        <dsp:cNvSpPr/>
      </dsp:nvSpPr>
      <dsp:spPr>
        <a:xfrm>
          <a:off x="2551492" y="4576083"/>
          <a:ext cx="2177827" cy="1306696"/>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Service composability</a:t>
          </a:r>
        </a:p>
      </dsp:txBody>
      <dsp:txXfrm>
        <a:off x="2551492" y="4576083"/>
        <a:ext cx="2177827" cy="13066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0F58C-C3C9-4BB7-955D-9D4C3BC0C35F}">
      <dsp:nvSpPr>
        <dsp:cNvPr id="0" name=""/>
        <dsp:cNvSpPr/>
      </dsp:nvSpPr>
      <dsp:spPr>
        <a:xfrm>
          <a:off x="0" y="4430271"/>
          <a:ext cx="4885203" cy="145411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Service contracts should be optimized, appropriately granular, and standardized to ensure that the endpoints established by the services are consistent, reliable and governable.</a:t>
          </a:r>
        </a:p>
      </dsp:txBody>
      <dsp:txXfrm>
        <a:off x="0" y="4430271"/>
        <a:ext cx="4885203" cy="1454114"/>
      </dsp:txXfrm>
    </dsp:sp>
    <dsp:sp modelId="{54CE084E-7339-4B60-80AD-A878056FB8EF}">
      <dsp:nvSpPr>
        <dsp:cNvPr id="0" name=""/>
        <dsp:cNvSpPr/>
      </dsp:nvSpPr>
      <dsp:spPr>
        <a:xfrm rot="10800000">
          <a:off x="0" y="2215655"/>
          <a:ext cx="4885203" cy="2236427"/>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In the form of:</a:t>
          </a:r>
        </a:p>
      </dsp:txBody>
      <dsp:txXfrm rot="-10800000">
        <a:off x="0" y="2215655"/>
        <a:ext cx="4885203" cy="784986"/>
      </dsp:txXfrm>
    </dsp:sp>
    <dsp:sp modelId="{1D2465B2-0461-4212-9A2F-DDFAEED3C38C}">
      <dsp:nvSpPr>
        <dsp:cNvPr id="0" name=""/>
        <dsp:cNvSpPr/>
      </dsp:nvSpPr>
      <dsp:spPr>
        <a:xfrm>
          <a:off x="0" y="3000641"/>
          <a:ext cx="1221300" cy="66869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WSDL definition</a:t>
          </a:r>
        </a:p>
      </dsp:txBody>
      <dsp:txXfrm>
        <a:off x="0" y="3000641"/>
        <a:ext cx="1221300" cy="668691"/>
      </dsp:txXfrm>
    </dsp:sp>
    <dsp:sp modelId="{4484162D-09E0-4B8C-A6F0-38B24DED32F0}">
      <dsp:nvSpPr>
        <dsp:cNvPr id="0" name=""/>
        <dsp:cNvSpPr/>
      </dsp:nvSpPr>
      <dsp:spPr>
        <a:xfrm>
          <a:off x="1221300" y="3000641"/>
          <a:ext cx="1221300" cy="668691"/>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XML schema definition</a:t>
          </a:r>
        </a:p>
      </dsp:txBody>
      <dsp:txXfrm>
        <a:off x="1221300" y="3000641"/>
        <a:ext cx="1221300" cy="668691"/>
      </dsp:txXfrm>
    </dsp:sp>
    <dsp:sp modelId="{BC04B492-5A60-483D-9CD5-692736B8C856}">
      <dsp:nvSpPr>
        <dsp:cNvPr id="0" name=""/>
        <dsp:cNvSpPr/>
      </dsp:nvSpPr>
      <dsp:spPr>
        <a:xfrm>
          <a:off x="2442601" y="3000641"/>
          <a:ext cx="1221300" cy="668691"/>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WS-Policy description</a:t>
          </a:r>
        </a:p>
      </dsp:txBody>
      <dsp:txXfrm>
        <a:off x="2442601" y="3000641"/>
        <a:ext cx="1221300" cy="668691"/>
      </dsp:txXfrm>
    </dsp:sp>
    <dsp:sp modelId="{B84C1A39-CD6E-4BF9-A351-C299D0395B80}">
      <dsp:nvSpPr>
        <dsp:cNvPr id="0" name=""/>
        <dsp:cNvSpPr/>
      </dsp:nvSpPr>
      <dsp:spPr>
        <a:xfrm>
          <a:off x="3663902" y="3000641"/>
          <a:ext cx="1221300" cy="668691"/>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Non-technical SLA, such as availability, response time usage statistics</a:t>
          </a:r>
        </a:p>
      </dsp:txBody>
      <dsp:txXfrm>
        <a:off x="3663902" y="3000641"/>
        <a:ext cx="1221300" cy="668691"/>
      </dsp:txXfrm>
    </dsp:sp>
    <dsp:sp modelId="{005F666B-F349-4899-818B-F0068388566C}">
      <dsp:nvSpPr>
        <dsp:cNvPr id="0" name=""/>
        <dsp:cNvSpPr/>
      </dsp:nvSpPr>
      <dsp:spPr>
        <a:xfrm rot="10800000">
          <a:off x="0" y="1040"/>
          <a:ext cx="4885203" cy="2236427"/>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Services express their purpose and capabilities via a service contract. </a:t>
          </a:r>
        </a:p>
      </dsp:txBody>
      <dsp:txXfrm rot="10800000">
        <a:off x="0" y="1040"/>
        <a:ext cx="4885203" cy="1453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325F0-0F5C-44CF-8C49-0C0C9BCDB320}">
      <dsp:nvSpPr>
        <dsp:cNvPr id="0" name=""/>
        <dsp:cNvSpPr/>
      </dsp:nvSpPr>
      <dsp:spPr>
        <a:xfrm>
          <a:off x="0" y="2626263"/>
          <a:ext cx="7886700" cy="17231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Different levels of service coupling:</a:t>
          </a:r>
        </a:p>
      </dsp:txBody>
      <dsp:txXfrm>
        <a:off x="0" y="2626263"/>
        <a:ext cx="7886700" cy="930480"/>
      </dsp:txXfrm>
    </dsp:sp>
    <dsp:sp modelId="{26AAF293-415C-4971-82BD-1A7C19CF8401}">
      <dsp:nvSpPr>
        <dsp:cNvPr id="0" name=""/>
        <dsp:cNvSpPr/>
      </dsp:nvSpPr>
      <dsp:spPr>
        <a:xfrm>
          <a:off x="962" y="3522281"/>
          <a:ext cx="1576954" cy="79263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Service contract and underlying logic may be coupled to a parent  business process</a:t>
          </a:r>
        </a:p>
      </dsp:txBody>
      <dsp:txXfrm>
        <a:off x="962" y="3522281"/>
        <a:ext cx="1576954" cy="792631"/>
      </dsp:txXfrm>
    </dsp:sp>
    <dsp:sp modelId="{90189ED4-FA03-48B5-B86F-81B1D8696F0F}">
      <dsp:nvSpPr>
        <dsp:cNvPr id="0" name=""/>
        <dsp:cNvSpPr/>
      </dsp:nvSpPr>
      <dsp:spPr>
        <a:xfrm>
          <a:off x="1577917" y="3522281"/>
          <a:ext cx="1576954" cy="792631"/>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Service consumers are coupled to the service contract</a:t>
          </a:r>
        </a:p>
      </dsp:txBody>
      <dsp:txXfrm>
        <a:off x="1577917" y="3522281"/>
        <a:ext cx="1576954" cy="792631"/>
      </dsp:txXfrm>
    </dsp:sp>
    <dsp:sp modelId="{8852B29C-7686-4BC6-B788-3EA025D8BED4}">
      <dsp:nvSpPr>
        <dsp:cNvPr id="0" name=""/>
        <dsp:cNvSpPr/>
      </dsp:nvSpPr>
      <dsp:spPr>
        <a:xfrm>
          <a:off x="3154872" y="3522281"/>
          <a:ext cx="1576954" cy="792631"/>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Service logic is implemented  in a proprietary vendor technology</a:t>
          </a:r>
        </a:p>
      </dsp:txBody>
      <dsp:txXfrm>
        <a:off x="3154872" y="3522281"/>
        <a:ext cx="1576954" cy="792631"/>
      </dsp:txXfrm>
    </dsp:sp>
    <dsp:sp modelId="{8B7C57CA-0F78-4EB7-94EF-25D07596B626}">
      <dsp:nvSpPr>
        <dsp:cNvPr id="0" name=""/>
        <dsp:cNvSpPr/>
      </dsp:nvSpPr>
      <dsp:spPr>
        <a:xfrm>
          <a:off x="4731827" y="3522281"/>
          <a:ext cx="1576954" cy="792631"/>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Service logic may be coupled with multiple services it may need to compose</a:t>
          </a:r>
        </a:p>
      </dsp:txBody>
      <dsp:txXfrm>
        <a:off x="4731827" y="3522281"/>
        <a:ext cx="1576954" cy="792631"/>
      </dsp:txXfrm>
    </dsp:sp>
    <dsp:sp modelId="{5A81818D-920B-4177-8C08-EED3E8D2D9CF}">
      <dsp:nvSpPr>
        <dsp:cNvPr id="0" name=""/>
        <dsp:cNvSpPr/>
      </dsp:nvSpPr>
      <dsp:spPr>
        <a:xfrm>
          <a:off x="6308782" y="3522281"/>
          <a:ext cx="1576954" cy="792631"/>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Service logic may be coupled to various resources that are part of the overall implementation environment.</a:t>
          </a:r>
        </a:p>
      </dsp:txBody>
      <dsp:txXfrm>
        <a:off x="6308782" y="3522281"/>
        <a:ext cx="1576954" cy="792631"/>
      </dsp:txXfrm>
    </dsp:sp>
    <dsp:sp modelId="{C1538FB3-C1BE-4C88-99ED-04CAFAFF54F2}">
      <dsp:nvSpPr>
        <dsp:cNvPr id="0" name=""/>
        <dsp:cNvSpPr/>
      </dsp:nvSpPr>
      <dsp:spPr>
        <a:xfrm rot="10800000">
          <a:off x="0" y="1962"/>
          <a:ext cx="7886700" cy="2650147"/>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Service logic and implementation should be designed and evolved independently while still guaranteeing baseline interoperability with consumers.</a:t>
          </a:r>
        </a:p>
      </dsp:txBody>
      <dsp:txXfrm rot="10800000">
        <a:off x="0" y="1962"/>
        <a:ext cx="7886700" cy="17219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200F4-8E2A-48C6-A6A2-E7EE07D49E98}">
      <dsp:nvSpPr>
        <dsp:cNvPr id="0" name=""/>
        <dsp:cNvSpPr/>
      </dsp:nvSpPr>
      <dsp:spPr>
        <a:xfrm>
          <a:off x="0" y="11773"/>
          <a:ext cx="4885203" cy="208961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Service abstraction enables loose coupling. </a:t>
          </a:r>
        </a:p>
      </dsp:txBody>
      <dsp:txXfrm>
        <a:off x="102007" y="113780"/>
        <a:ext cx="4681189" cy="1885605"/>
      </dsp:txXfrm>
    </dsp:sp>
    <dsp:sp modelId="{A257B861-8689-42D0-B6B2-E235BCD5E764}">
      <dsp:nvSpPr>
        <dsp:cNvPr id="0" name=""/>
        <dsp:cNvSpPr/>
      </dsp:nvSpPr>
      <dsp:spPr>
        <a:xfrm>
          <a:off x="0" y="2210833"/>
          <a:ext cx="4885203" cy="208961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A service may encapsulate:</a:t>
          </a:r>
        </a:p>
      </dsp:txBody>
      <dsp:txXfrm>
        <a:off x="102007" y="2312840"/>
        <a:ext cx="4681189" cy="1885605"/>
      </dsp:txXfrm>
    </dsp:sp>
    <dsp:sp modelId="{E2E3799D-8C80-4631-B0CE-512A374E350E}">
      <dsp:nvSpPr>
        <dsp:cNvPr id="0" name=""/>
        <dsp:cNvSpPr/>
      </dsp:nvSpPr>
      <dsp:spPr>
        <a:xfrm>
          <a:off x="0" y="4300453"/>
          <a:ext cx="4885203"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a:t>A legacy system</a:t>
          </a:r>
        </a:p>
        <a:p>
          <a:pPr marL="285750" lvl="1" indent="-285750" algn="l" defTabSz="1333500">
            <a:lnSpc>
              <a:spcPct val="90000"/>
            </a:lnSpc>
            <a:spcBef>
              <a:spcPct val="0"/>
            </a:spcBef>
            <a:spcAft>
              <a:spcPct val="20000"/>
            </a:spcAft>
            <a:buChar char="•"/>
          </a:pPr>
          <a:r>
            <a:rPr lang="en-US" sz="3000" kern="1200"/>
            <a:t>Custom components</a:t>
          </a:r>
        </a:p>
        <a:p>
          <a:pPr marL="285750" lvl="1" indent="-285750" algn="l" defTabSz="1333500">
            <a:lnSpc>
              <a:spcPct val="90000"/>
            </a:lnSpc>
            <a:spcBef>
              <a:spcPct val="0"/>
            </a:spcBef>
            <a:spcAft>
              <a:spcPct val="20000"/>
            </a:spcAft>
            <a:buChar char="•"/>
          </a:pPr>
          <a:r>
            <a:rPr lang="en-US" sz="3000" kern="1200"/>
            <a:t>Other services</a:t>
          </a:r>
        </a:p>
      </dsp:txBody>
      <dsp:txXfrm>
        <a:off x="0" y="4300453"/>
        <a:ext cx="4885203" cy="15731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AA810-9442-4A2C-A17E-183228E7D42C}">
      <dsp:nvSpPr>
        <dsp:cNvPr id="0" name=""/>
        <dsp:cNvSpPr/>
      </dsp:nvSpPr>
      <dsp:spPr>
        <a:xfrm>
          <a:off x="0" y="409000"/>
          <a:ext cx="4885203" cy="1652661"/>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Services should be capable of participating as effective composition members, even if they don’t need to be immediately enlisted in a composition.</a:t>
          </a:r>
        </a:p>
      </dsp:txBody>
      <dsp:txXfrm>
        <a:off x="80676" y="489676"/>
        <a:ext cx="4723851" cy="1491309"/>
      </dsp:txXfrm>
    </dsp:sp>
    <dsp:sp modelId="{FE898CDB-EBDA-4E45-8B3D-41FBC41E9D9F}">
      <dsp:nvSpPr>
        <dsp:cNvPr id="0" name=""/>
        <dsp:cNvSpPr/>
      </dsp:nvSpPr>
      <dsp:spPr>
        <a:xfrm>
          <a:off x="0" y="2116382"/>
          <a:ext cx="4885203" cy="1652661"/>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solve a problem, its solution logic is decomposed into services. However, the ultimate, strategic benefits comes from the ability to continually recompose these services to solve additional problems in the future.</a:t>
          </a:r>
        </a:p>
      </dsp:txBody>
      <dsp:txXfrm>
        <a:off x="80676" y="2197058"/>
        <a:ext cx="4723851" cy="1491309"/>
      </dsp:txXfrm>
    </dsp:sp>
    <dsp:sp modelId="{1C824C12-21AE-4FE4-B3E3-2699ADE863D6}">
      <dsp:nvSpPr>
        <dsp:cNvPr id="0" name=""/>
        <dsp:cNvSpPr/>
      </dsp:nvSpPr>
      <dsp:spPr>
        <a:xfrm>
          <a:off x="0" y="3823763"/>
          <a:ext cx="4885203" cy="1652661"/>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Complex service composition requires anticipating service design to avoid massive retro-fitting efforts. </a:t>
          </a:r>
        </a:p>
      </dsp:txBody>
      <dsp:txXfrm>
        <a:off x="80676" y="3904439"/>
        <a:ext cx="4723851" cy="14913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AEBB5-F733-4B30-965B-6746D2441926}">
      <dsp:nvSpPr>
        <dsp:cNvPr id="0" name=""/>
        <dsp:cNvSpPr/>
      </dsp:nvSpPr>
      <dsp:spPr>
        <a:xfrm>
          <a:off x="0" y="119052"/>
          <a:ext cx="4885203" cy="5756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Design Complexity</a:t>
          </a:r>
        </a:p>
      </dsp:txBody>
      <dsp:txXfrm>
        <a:off x="28100" y="147152"/>
        <a:ext cx="4829003" cy="519439"/>
      </dsp:txXfrm>
    </dsp:sp>
    <dsp:sp modelId="{EF8969EE-0BC2-4C55-81BB-1D2CD409AC3A}">
      <dsp:nvSpPr>
        <dsp:cNvPr id="0" name=""/>
        <dsp:cNvSpPr/>
      </dsp:nvSpPr>
      <dsp:spPr>
        <a:xfrm>
          <a:off x="0" y="694692"/>
          <a:ext cx="4885203" cy="35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Increased complexity of both the architecture and the design of individual services.</a:t>
          </a:r>
        </a:p>
        <a:p>
          <a:pPr marL="171450" lvl="1" indent="-171450" algn="l" defTabSz="844550">
            <a:lnSpc>
              <a:spcPct val="90000"/>
            </a:lnSpc>
            <a:spcBef>
              <a:spcPct val="0"/>
            </a:spcBef>
            <a:spcAft>
              <a:spcPct val="20000"/>
            </a:spcAft>
            <a:buChar char="•"/>
          </a:pPr>
          <a:r>
            <a:rPr lang="en-US" sz="1900" kern="1200"/>
            <a:t>Increased performance considerations from the use of agnostic services.</a:t>
          </a:r>
        </a:p>
        <a:p>
          <a:pPr marL="171450" lvl="1" indent="-171450" algn="l" defTabSz="844550">
            <a:lnSpc>
              <a:spcPct val="90000"/>
            </a:lnSpc>
            <a:spcBef>
              <a:spcPct val="0"/>
            </a:spcBef>
            <a:spcAft>
              <a:spcPct val="20000"/>
            </a:spcAft>
            <a:buChar char="•"/>
          </a:pPr>
          <a:r>
            <a:rPr lang="en-US" sz="1900" kern="1200"/>
            <a:t>Reliability issues of services at peak concurrent usage times.</a:t>
          </a:r>
        </a:p>
        <a:p>
          <a:pPr marL="171450" lvl="1" indent="-171450" algn="l" defTabSz="844550">
            <a:lnSpc>
              <a:spcPct val="90000"/>
            </a:lnSpc>
            <a:spcBef>
              <a:spcPct val="0"/>
            </a:spcBef>
            <a:spcAft>
              <a:spcPct val="20000"/>
            </a:spcAft>
            <a:buChar char="•"/>
          </a:pPr>
          <a:r>
            <a:rPr lang="en-US" sz="1900" kern="1200"/>
            <a:t>Single point of failure for multiple processes from excessive reuse of agnostic services.</a:t>
          </a:r>
        </a:p>
        <a:p>
          <a:pPr marL="171450" lvl="1" indent="-171450" algn="l" defTabSz="844550">
            <a:lnSpc>
              <a:spcPct val="90000"/>
            </a:lnSpc>
            <a:spcBef>
              <a:spcPct val="0"/>
            </a:spcBef>
            <a:spcAft>
              <a:spcPct val="20000"/>
            </a:spcAft>
            <a:buChar char="•"/>
          </a:pPr>
          <a:r>
            <a:rPr lang="en-US" sz="1900" kern="1200"/>
            <a:t>Service contract versioning issues.</a:t>
          </a:r>
        </a:p>
        <a:p>
          <a:pPr marL="171450" lvl="1" indent="-171450" algn="l" defTabSz="844550">
            <a:lnSpc>
              <a:spcPct val="90000"/>
            </a:lnSpc>
            <a:spcBef>
              <a:spcPct val="0"/>
            </a:spcBef>
            <a:spcAft>
              <a:spcPct val="20000"/>
            </a:spcAft>
            <a:buChar char="•"/>
          </a:pPr>
          <a:r>
            <a:rPr lang="en-US" sz="1900" kern="1200"/>
            <a:t>Impact of potentially redundant service contracts.</a:t>
          </a:r>
        </a:p>
      </dsp:txBody>
      <dsp:txXfrm>
        <a:off x="0" y="694692"/>
        <a:ext cx="4885203" cy="3576960"/>
      </dsp:txXfrm>
    </dsp:sp>
    <dsp:sp modelId="{E80A919C-8182-46E7-8D01-35E92C1ED196}">
      <dsp:nvSpPr>
        <dsp:cNvPr id="0" name=""/>
        <dsp:cNvSpPr/>
      </dsp:nvSpPr>
      <dsp:spPr>
        <a:xfrm>
          <a:off x="0" y="4271653"/>
          <a:ext cx="4885203" cy="575639"/>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Need for design standards </a:t>
          </a:r>
        </a:p>
      </dsp:txBody>
      <dsp:txXfrm>
        <a:off x="28100" y="4299753"/>
        <a:ext cx="4829003" cy="519439"/>
      </dsp:txXfrm>
    </dsp:sp>
    <dsp:sp modelId="{14C400F7-F71D-4F1C-A535-B2A44C4F61BD}">
      <dsp:nvSpPr>
        <dsp:cNvPr id="0" name=""/>
        <dsp:cNvSpPr/>
      </dsp:nvSpPr>
      <dsp:spPr>
        <a:xfrm>
          <a:off x="0" y="4847293"/>
          <a:ext cx="4885203"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Need to enforce their compliance</a:t>
          </a:r>
        </a:p>
        <a:p>
          <a:pPr marL="171450" lvl="1" indent="-171450" algn="l" defTabSz="844550">
            <a:lnSpc>
              <a:spcPct val="90000"/>
            </a:lnSpc>
            <a:spcBef>
              <a:spcPct val="0"/>
            </a:spcBef>
            <a:spcAft>
              <a:spcPct val="20000"/>
            </a:spcAft>
            <a:buChar char="•"/>
          </a:pPr>
          <a:r>
            <a:rPr lang="en-US" sz="1900" kern="1200"/>
            <a:t>Resistance to standardisation from architects and developers.</a:t>
          </a:r>
        </a:p>
      </dsp:txBody>
      <dsp:txXfrm>
        <a:off x="0" y="4847293"/>
        <a:ext cx="4885203" cy="919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F023A3-C393-4DF0-ADB1-E9058D5228F7}" type="datetimeFigureOut">
              <a:rPr lang="en-IN" smtClean="0"/>
              <a:t>04-04-2019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DF45C-FB43-4557-AF60-1CDB0FD1DC2B}" type="slidenum">
              <a:rPr lang="en-IN" smtClean="0"/>
              <a:t>‹#›</a:t>
            </a:fld>
            <a:endParaRPr lang="en-IN"/>
          </a:p>
        </p:txBody>
      </p:sp>
    </p:spTree>
    <p:extLst>
      <p:ext uri="{BB962C8B-B14F-4D97-AF65-F5344CB8AC3E}">
        <p14:creationId xmlns:p14="http://schemas.microsoft.com/office/powerpoint/2010/main" val="257612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xfrm>
            <a:off x="-600075" y="0"/>
            <a:ext cx="4800600" cy="3600450"/>
          </a:xfrm>
          <a:ln/>
        </p:spPr>
      </p:sp>
      <p:sp>
        <p:nvSpPr>
          <p:cNvPr id="1433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600075" y="0"/>
            <a:ext cx="4800600" cy="3600450"/>
          </a:xfrm>
          <a:ln/>
        </p:spPr>
      </p:sp>
      <p:sp>
        <p:nvSpPr>
          <p:cNvPr id="522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95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A0133F73-91D2-4D2B-88E2-EE848DD557A7}" type="slidenum">
              <a:rPr lang="en-US" sz="1200" i="0"/>
              <a:pPr/>
              <a:t>73</a:t>
            </a:fld>
            <a:endParaRPr lang="en-US" sz="12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dirty="0"/>
          </a:p>
          <a:p>
            <a:endParaRPr lang="en-IN" dirty="0"/>
          </a:p>
          <a:p>
            <a:endParaRPr lang="en-IN" dirty="0"/>
          </a:p>
        </p:txBody>
      </p:sp>
      <p:sp>
        <p:nvSpPr>
          <p:cNvPr id="196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66FDA898-E402-4AB2-8449-176C6EC6276B}" type="slidenum">
              <a:rPr lang="en-US" sz="1200" i="0"/>
              <a:pPr/>
              <a:t>74</a:t>
            </a:fld>
            <a:endParaRPr lang="en-US" sz="12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Logic required to solve a large and complex problem can be developed better if it is decomposed in a number of smaller, related pieces.</a:t>
            </a:r>
          </a:p>
          <a:p>
            <a:endParaRPr lang="en-IN"/>
          </a:p>
        </p:txBody>
      </p:sp>
      <p:sp>
        <p:nvSpPr>
          <p:cNvPr id="197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F26E1558-9F49-440B-A1C4-B25FAB63AA6E}" type="slidenum">
              <a:rPr lang="en-US" sz="1200" i="0"/>
              <a:pPr/>
              <a:t>77</a:t>
            </a:fld>
            <a:endParaRPr lang="en-US" sz="12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IN" b="1" dirty="0"/>
          </a:p>
        </p:txBody>
      </p:sp>
      <p:sp>
        <p:nvSpPr>
          <p:cNvPr id="198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3C8FFEE1-5FC7-400D-8A09-F20E4FF323E6}" type="slidenum">
              <a:rPr lang="en-US" sz="1200" i="0"/>
              <a:pPr/>
              <a:t>79</a:t>
            </a:fld>
            <a:endParaRPr lang="en-US" sz="1200" i="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151813" cy="1293813"/>
          </a:xfrm>
        </p:spPr>
        <p:txBody>
          <a:bodyPr/>
          <a:lstStyle/>
          <a:p>
            <a:r>
              <a:rPr lang="en-US"/>
              <a:t>Click to edit Master title style</a:t>
            </a:r>
          </a:p>
        </p:txBody>
      </p:sp>
    </p:spTree>
    <p:extLst>
      <p:ext uri="{BB962C8B-B14F-4D97-AF65-F5344CB8AC3E}">
        <p14:creationId xmlns:p14="http://schemas.microsoft.com/office/powerpoint/2010/main" val="322172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648200" cy="381000"/>
          </a:xfrm>
        </p:spPr>
        <p:txBody>
          <a:bodyPr>
            <a:noAutofit/>
          </a:bodyPr>
          <a:lstStyle>
            <a:lvl1pPr>
              <a:defRPr sz="2400"/>
            </a:lvl1pPr>
          </a:lstStyle>
          <a:p>
            <a:r>
              <a:rPr lang="en-US" dirty="0"/>
              <a:t>Click to edit Master title style</a:t>
            </a:r>
          </a:p>
        </p:txBody>
      </p:sp>
      <p:sp>
        <p:nvSpPr>
          <p:cNvPr id="3" name="Content Placeholder 2"/>
          <p:cNvSpPr>
            <a:spLocks noGrp="1"/>
          </p:cNvSpPr>
          <p:nvPr>
            <p:ph idx="1" hasCustomPrompt="1"/>
          </p:nvPr>
        </p:nvSpPr>
        <p:spPr>
          <a:xfrm>
            <a:off x="457200" y="1036637"/>
            <a:ext cx="8229600" cy="4525963"/>
          </a:xfrm>
        </p:spPr>
        <p:txBody>
          <a:bodyPr/>
          <a:lstStyle>
            <a:lvl1pPr>
              <a:defRPr sz="2000" b="0">
                <a:solidFill>
                  <a:schemeClr val="accent1">
                    <a:lumMod val="75000"/>
                  </a:schemeClr>
                </a:solidFill>
                <a:latin typeface="Arial" pitchFamily="34" charset="0"/>
                <a:cs typeface="Arial" pitchFamily="34" charset="0"/>
              </a:defRPr>
            </a:lvl1pPr>
            <a:lvl2pPr>
              <a:defRPr sz="2400">
                <a:solidFill>
                  <a:schemeClr val="tx2">
                    <a:lumMod val="75000"/>
                  </a:schemeClr>
                </a:solidFill>
              </a:defRPr>
            </a:lvl2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C5050-6FF4-4F32-874D-905D294FD5E4}" type="datetimeFigureOut">
              <a:rPr lang="en-US" smtClean="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C730AC-7CE6-48F9-BBD6-D80F5062605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C5050-6FF4-4F32-874D-905D294FD5E4}" type="datetimeFigureOut">
              <a:rPr lang="en-US" smtClean="0"/>
              <a:pPr/>
              <a:t>4/4/2019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730AC-7CE6-48F9-BBD6-D80F50626056}" type="slidenum">
              <a:rPr lang="en-US" smtClean="0"/>
              <a:pPr/>
              <a:t>‹#›</a:t>
            </a:fld>
            <a:endParaRPr lang="en-US" dirty="0"/>
          </a:p>
        </p:txBody>
      </p:sp>
      <p:sp>
        <p:nvSpPr>
          <p:cNvPr id="8" name="TextBox 7"/>
          <p:cNvSpPr txBox="1"/>
          <p:nvPr userDrawn="1"/>
        </p:nvSpPr>
        <p:spPr>
          <a:xfrm>
            <a:off x="5791200" y="6400800"/>
            <a:ext cx="2724977" cy="338554"/>
          </a:xfrm>
          <a:prstGeom prst="rect">
            <a:avLst/>
          </a:prstGeom>
          <a:noFill/>
        </p:spPr>
        <p:txBody>
          <a:bodyPr wrap="none" rtlCol="0">
            <a:spAutoFit/>
          </a:bodyPr>
          <a:lstStyle/>
          <a:p>
            <a:r>
              <a:rPr lang="en-US" sz="1600" dirty="0">
                <a:solidFill>
                  <a:schemeClr val="bg1"/>
                </a:solidFill>
              </a:rPr>
              <a:t>Sivaprasad.valluru@gmail.com</a:t>
            </a:r>
          </a:p>
        </p:txBody>
      </p:sp>
      <p:sp>
        <p:nvSpPr>
          <p:cNvPr id="9" name="TextBox 8"/>
          <p:cNvSpPr txBox="1"/>
          <p:nvPr userDrawn="1"/>
        </p:nvSpPr>
        <p:spPr>
          <a:xfrm>
            <a:off x="76200" y="6400800"/>
            <a:ext cx="1657826" cy="369332"/>
          </a:xfrm>
          <a:prstGeom prst="rect">
            <a:avLst/>
          </a:prstGeom>
          <a:noFill/>
        </p:spPr>
        <p:txBody>
          <a:bodyPr wrap="none" rtlCol="0">
            <a:spAutoFit/>
          </a:bodyPr>
          <a:lstStyle/>
          <a:p>
            <a:r>
              <a:rPr lang="en-US" dirty="0">
                <a:solidFill>
                  <a:schemeClr val="bg1"/>
                </a:solidFill>
              </a:rPr>
              <a:t>Ph:8904367810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78000" y="2187743"/>
            <a:ext cx="3970087" cy="2482515"/>
          </a:xfrm>
        </p:spPr>
        <p:txBody>
          <a:bodyPr anchor="ctr">
            <a:normAutofit/>
          </a:bodyPr>
          <a:lstStyle/>
          <a:p>
            <a:pPr algn="l"/>
            <a:r>
              <a:rPr lang="en-US" dirty="0" err="1"/>
              <a:t>Webservices</a:t>
            </a:r>
            <a:r>
              <a:rPr lang="en-US" dirty="0"/>
              <a:t> (SOAP + REST)</a:t>
            </a:r>
            <a:endParaRPr lang="en-US"/>
          </a:p>
        </p:txBody>
      </p:sp>
      <p:sp>
        <p:nvSpPr>
          <p:cNvPr id="4" name="Subtitle 3"/>
          <p:cNvSpPr>
            <a:spLocks noGrp="1"/>
          </p:cNvSpPr>
          <p:nvPr>
            <p:ph type="subTitle" idx="1"/>
          </p:nvPr>
        </p:nvSpPr>
        <p:spPr>
          <a:xfrm>
            <a:off x="1778000" y="4670258"/>
            <a:ext cx="3970087" cy="1371405"/>
          </a:xfrm>
        </p:spPr>
        <p:txBody>
          <a:bodyPr>
            <a:normAutofit/>
          </a:bodyPr>
          <a:lstStyle/>
          <a:p>
            <a:pPr algn="l"/>
            <a:endParaRPr lang="en-IN"/>
          </a:p>
        </p:txBody>
      </p:sp>
      <p:pic>
        <p:nvPicPr>
          <p:cNvPr id="8" name="Graphic 7" descr="Cloud">
            <a:extLst>
              <a:ext uri="{FF2B5EF4-FFF2-40B4-BE49-F238E27FC236}">
                <a16:creationId xmlns:a16="http://schemas.microsoft.com/office/drawing/2014/main" id="{6CC69AE0-A9CE-40AC-80C4-9FF52DE335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2914651"/>
            <a:ext cx="1028700" cy="1028700"/>
          </a:xfrm>
          <a:prstGeom prst="rect">
            <a:avLst/>
          </a:prstGeom>
        </p:spPr>
      </p:pic>
      <p:pic>
        <p:nvPicPr>
          <p:cNvPr id="10" name="Graphic 9">
            <a:extLst>
              <a:ext uri="{FF2B5EF4-FFF2-40B4-BE49-F238E27FC236}">
                <a16:creationId xmlns:a16="http://schemas.microsoft.com/office/drawing/2014/main" id="{91F7C39A-48C6-4380-98FC-9BF98E762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1073" y="1469503"/>
            <a:ext cx="3918995" cy="39189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pPr>
              <a:lnSpc>
                <a:spcPct val="90000"/>
              </a:lnSpc>
            </a:pPr>
            <a:r>
              <a:rPr lang="en-IN" sz="3200">
                <a:solidFill>
                  <a:srgbClr val="FFFFFF"/>
                </a:solidFill>
              </a:rPr>
              <a:t>How to describe about our service to client?</a:t>
            </a:r>
          </a:p>
        </p:txBody>
      </p:sp>
      <p:sp>
        <p:nvSpPr>
          <p:cNvPr id="3" name="Content Placeholder 2"/>
          <p:cNvSpPr>
            <a:spLocks noGrp="1"/>
          </p:cNvSpPr>
          <p:nvPr>
            <p:ph idx="1"/>
          </p:nvPr>
        </p:nvSpPr>
        <p:spPr>
          <a:xfrm>
            <a:off x="3840480" y="804672"/>
            <a:ext cx="4711446" cy="5248656"/>
          </a:xfrm>
        </p:spPr>
        <p:txBody>
          <a:bodyPr anchor="ctr">
            <a:normAutofit/>
          </a:bodyPr>
          <a:lstStyle/>
          <a:p>
            <a:r>
              <a:rPr lang="en-IN" sz="1700"/>
              <a:t>We describe a webservice to client in a WSDL file.</a:t>
            </a:r>
          </a:p>
          <a:p>
            <a:endParaRPr lang="en-IN" sz="1700"/>
          </a:p>
          <a:p>
            <a:r>
              <a:rPr lang="en-IN" sz="1700"/>
              <a:t>WSDL stands for webservice definition language</a:t>
            </a:r>
          </a:p>
          <a:p>
            <a:endParaRPr lang="en-IN" sz="1700"/>
          </a:p>
          <a:p>
            <a:r>
              <a:rPr lang="en-US" sz="1700"/>
              <a:t>WSDL is an XML-based language for describing Web services and how to access them.</a:t>
            </a:r>
          </a:p>
          <a:p>
            <a:endParaRPr lang="en-IN"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endParaRPr lang="en-IN" sz="3500">
              <a:solidFill>
                <a:srgbClr val="FFFFFF"/>
              </a:solidFill>
            </a:endParaRPr>
          </a:p>
        </p:txBody>
      </p:sp>
      <p:sp>
        <p:nvSpPr>
          <p:cNvPr id="3" name="Content Placeholder 2"/>
          <p:cNvSpPr>
            <a:spLocks noGrp="1"/>
          </p:cNvSpPr>
          <p:nvPr>
            <p:ph idx="1"/>
          </p:nvPr>
        </p:nvSpPr>
        <p:spPr>
          <a:xfrm>
            <a:off x="3840480" y="804672"/>
            <a:ext cx="4711446" cy="5248656"/>
          </a:xfrm>
        </p:spPr>
        <p:txBody>
          <a:bodyPr anchor="ctr">
            <a:normAutofit/>
          </a:bodyPr>
          <a:lstStyle/>
          <a:p>
            <a:r>
              <a:rPr lang="en-US" sz="1700"/>
              <a:t>A WSDL document describes a web service using these major elements:</a:t>
            </a:r>
          </a:p>
          <a:p>
            <a:endParaRPr lang="en-US" sz="1700"/>
          </a:p>
          <a:p>
            <a:r>
              <a:rPr lang="en-US" sz="1700" b="1"/>
              <a:t>&lt;types&gt;  </a:t>
            </a:r>
            <a:r>
              <a:rPr lang="en-US" sz="1700">
                <a:sym typeface="Wingdings" pitchFamily="2" charset="2"/>
              </a:rPr>
              <a:t></a:t>
            </a:r>
            <a:r>
              <a:rPr lang="en-US" sz="1700"/>
              <a:t>The data types used by the web service</a:t>
            </a:r>
          </a:p>
          <a:p>
            <a:r>
              <a:rPr lang="en-US" sz="1700" b="1"/>
              <a:t>&lt;message&gt;  </a:t>
            </a:r>
            <a:r>
              <a:rPr lang="en-US" sz="1700">
                <a:sym typeface="Wingdings" pitchFamily="2" charset="2"/>
              </a:rPr>
              <a:t></a:t>
            </a:r>
            <a:r>
              <a:rPr lang="en-US" sz="1700"/>
              <a:t>The messages used by the web service</a:t>
            </a:r>
          </a:p>
          <a:p>
            <a:r>
              <a:rPr lang="en-US" sz="1700" b="1"/>
              <a:t>&lt;portType&gt;  </a:t>
            </a:r>
            <a:r>
              <a:rPr lang="en-US" sz="1700">
                <a:sym typeface="Wingdings" pitchFamily="2" charset="2"/>
              </a:rPr>
              <a:t></a:t>
            </a:r>
            <a:r>
              <a:rPr lang="en-US" sz="1700"/>
              <a:t>The operations performed by the web service </a:t>
            </a:r>
            <a:r>
              <a:rPr lang="en-US" sz="1700" b="1"/>
              <a:t>&lt;binding&gt; </a:t>
            </a:r>
            <a:r>
              <a:rPr lang="en-US" sz="1700">
                <a:sym typeface="Wingdings" pitchFamily="2" charset="2"/>
              </a:rPr>
              <a:t></a:t>
            </a:r>
            <a:r>
              <a:rPr lang="en-US" sz="1700"/>
              <a:t>The communication protocols used by the web service</a:t>
            </a:r>
          </a:p>
          <a:p>
            <a:endParaRPr lang="en-IN"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endParaRPr lang="en-IN" sz="3500">
              <a:solidFill>
                <a:srgbClr val="FFFFFF"/>
              </a:solidFill>
            </a:endParaRPr>
          </a:p>
        </p:txBody>
      </p:sp>
      <p:sp>
        <p:nvSpPr>
          <p:cNvPr id="3" name="Content Placeholder 2"/>
          <p:cNvSpPr>
            <a:spLocks noGrp="1"/>
          </p:cNvSpPr>
          <p:nvPr>
            <p:ph idx="1"/>
          </p:nvPr>
        </p:nvSpPr>
        <p:spPr>
          <a:xfrm>
            <a:off x="3840480" y="804672"/>
            <a:ext cx="4711446" cy="5248656"/>
          </a:xfrm>
        </p:spPr>
        <p:txBody>
          <a:bodyPr anchor="ctr">
            <a:normAutofit/>
          </a:bodyPr>
          <a:lstStyle/>
          <a:p>
            <a:pPr>
              <a:lnSpc>
                <a:spcPct val="90000"/>
              </a:lnSpc>
            </a:pPr>
            <a:r>
              <a:rPr lang="en-US" sz="1600"/>
              <a:t> Main structure of a WSDL document looks like this:</a:t>
            </a:r>
          </a:p>
          <a:p>
            <a:pPr>
              <a:lnSpc>
                <a:spcPct val="90000"/>
              </a:lnSpc>
            </a:pPr>
            <a:endParaRPr lang="en-US" sz="1600"/>
          </a:p>
          <a:p>
            <a:pPr>
              <a:lnSpc>
                <a:spcPct val="90000"/>
              </a:lnSpc>
            </a:pPr>
            <a:r>
              <a:rPr lang="en-US" sz="1600" b="1"/>
              <a:t>&lt;definitions&gt;</a:t>
            </a:r>
            <a:br>
              <a:rPr lang="en-US" sz="1600" b="1"/>
            </a:br>
            <a:br>
              <a:rPr lang="en-US" sz="1600" b="1"/>
            </a:br>
            <a:r>
              <a:rPr lang="en-US" sz="1600" b="1"/>
              <a:t>&lt;types&gt;</a:t>
            </a:r>
            <a:br>
              <a:rPr lang="en-US" sz="1600" b="1"/>
            </a:br>
            <a:r>
              <a:rPr lang="en-US" sz="1600" b="1"/>
              <a:t>  definition of types........</a:t>
            </a:r>
            <a:br>
              <a:rPr lang="en-US" sz="1600" b="1"/>
            </a:br>
            <a:r>
              <a:rPr lang="en-US" sz="1600" b="1"/>
              <a:t>&lt;/types&gt;</a:t>
            </a:r>
            <a:br>
              <a:rPr lang="en-US" sz="1600" b="1"/>
            </a:br>
            <a:br>
              <a:rPr lang="en-US" sz="1600" b="1"/>
            </a:br>
            <a:r>
              <a:rPr lang="en-US" sz="1600" b="1"/>
              <a:t>&lt;message&gt;</a:t>
            </a:r>
            <a:br>
              <a:rPr lang="en-US" sz="1600" b="1"/>
            </a:br>
            <a:r>
              <a:rPr lang="en-US" sz="1600" b="1"/>
              <a:t>  definition of a message....</a:t>
            </a:r>
            <a:br>
              <a:rPr lang="en-US" sz="1600" b="1"/>
            </a:br>
            <a:r>
              <a:rPr lang="en-US" sz="1600" b="1"/>
              <a:t>&lt;/message&gt;</a:t>
            </a:r>
            <a:br>
              <a:rPr lang="en-US" sz="1600" b="1"/>
            </a:br>
            <a:br>
              <a:rPr lang="en-US" sz="1600" b="1"/>
            </a:br>
            <a:r>
              <a:rPr lang="en-US" sz="1600" b="1"/>
              <a:t>&lt;portType&gt;</a:t>
            </a:r>
            <a:br>
              <a:rPr lang="en-US" sz="1600" b="1"/>
            </a:br>
            <a:r>
              <a:rPr lang="en-US" sz="1600" b="1"/>
              <a:t>  definition of a port.......</a:t>
            </a:r>
            <a:br>
              <a:rPr lang="en-US" sz="1600" b="1"/>
            </a:br>
            <a:r>
              <a:rPr lang="en-US" sz="1600" b="1"/>
              <a:t>&lt;/portType&gt;</a:t>
            </a:r>
            <a:br>
              <a:rPr lang="en-US" sz="1600" b="1"/>
            </a:br>
            <a:br>
              <a:rPr lang="en-US" sz="1600" b="1"/>
            </a:br>
            <a:r>
              <a:rPr lang="en-US" sz="1600" b="1"/>
              <a:t>&lt;binding&gt;</a:t>
            </a:r>
            <a:br>
              <a:rPr lang="en-US" sz="1600" b="1"/>
            </a:br>
            <a:r>
              <a:rPr lang="en-US" sz="1600" b="1"/>
              <a:t>  definition of a binding....</a:t>
            </a:r>
            <a:br>
              <a:rPr lang="en-US" sz="1600" b="1"/>
            </a:br>
            <a:r>
              <a:rPr lang="en-US" sz="1600" b="1"/>
              <a:t>&lt;/binding&gt;</a:t>
            </a:r>
            <a:br>
              <a:rPr lang="en-US" sz="1600" b="1"/>
            </a:br>
            <a:br>
              <a:rPr lang="en-US" sz="1600" b="1"/>
            </a:br>
            <a:r>
              <a:rPr lang="en-US" sz="1600" b="1"/>
              <a:t>&lt;/definitions&gt;</a:t>
            </a:r>
          </a:p>
          <a:p>
            <a:pPr>
              <a:lnSpc>
                <a:spcPct val="90000"/>
              </a:lnSpc>
            </a:pPr>
            <a:endParaRPr lang="en-IN"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r>
              <a:rPr lang="en-US" sz="3500">
                <a:solidFill>
                  <a:srgbClr val="FFFFFF"/>
                </a:solidFill>
              </a:rPr>
              <a:t>WSDL Types</a:t>
            </a:r>
            <a:endParaRPr lang="en-IN" sz="3500">
              <a:solidFill>
                <a:srgbClr val="FFFFFF"/>
              </a:solidFill>
            </a:endParaRPr>
          </a:p>
        </p:txBody>
      </p:sp>
      <p:sp>
        <p:nvSpPr>
          <p:cNvPr id="3" name="Content Placeholder 2"/>
          <p:cNvSpPr>
            <a:spLocks noGrp="1"/>
          </p:cNvSpPr>
          <p:nvPr>
            <p:ph idx="1"/>
          </p:nvPr>
        </p:nvSpPr>
        <p:spPr>
          <a:xfrm>
            <a:off x="3840480" y="804672"/>
            <a:ext cx="4711446" cy="5248656"/>
          </a:xfrm>
        </p:spPr>
        <p:txBody>
          <a:bodyPr anchor="ctr">
            <a:normAutofit/>
          </a:bodyPr>
          <a:lstStyle/>
          <a:p>
            <a:r>
              <a:rPr lang="en-US" sz="1700"/>
              <a:t>The </a:t>
            </a:r>
            <a:r>
              <a:rPr lang="en-US" sz="1700" b="1"/>
              <a:t>&lt;types&gt;</a:t>
            </a:r>
            <a:r>
              <a:rPr lang="en-US" sz="1700"/>
              <a:t> element defines the data types that are used by the web service.</a:t>
            </a:r>
          </a:p>
          <a:p>
            <a:endParaRPr lang="en-US" sz="1700"/>
          </a:p>
          <a:p>
            <a:r>
              <a:rPr lang="en-US" sz="1700"/>
              <a:t>For maximum platform neutrality, WSDL uses XML Schema syntax to define data types.</a:t>
            </a:r>
          </a:p>
          <a:p>
            <a:br>
              <a:rPr lang="en-US" sz="1700"/>
            </a:br>
            <a:endParaRPr lang="en-US" sz="1700"/>
          </a:p>
          <a:p>
            <a:endParaRPr lang="en-IN"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Example for </a:t>
            </a:r>
            <a:r>
              <a:rPr lang="en-US" sz="2800" kern="1200" dirty="0" err="1">
                <a:solidFill>
                  <a:schemeClr val="bg1"/>
                </a:solidFill>
                <a:latin typeface="+mj-lt"/>
                <a:ea typeface="+mj-ea"/>
                <a:cs typeface="+mj-cs"/>
              </a:rPr>
              <a:t>Wsdl:types</a:t>
            </a:r>
            <a:endParaRPr lang="en-US" sz="2800" kern="1200" dirty="0">
              <a:solidFill>
                <a:schemeClr val="bg1"/>
              </a:solidFill>
              <a:latin typeface="+mj-lt"/>
              <a:ea typeface="+mj-ea"/>
              <a:cs typeface="+mj-cs"/>
            </a:endParaRPr>
          </a:p>
        </p:txBody>
      </p:sp>
      <p:pic>
        <p:nvPicPr>
          <p:cNvPr id="6146" name="Picture 2"/>
          <p:cNvPicPr>
            <a:picLocks noGrp="1" noChangeAspect="1" noChangeArrowheads="1"/>
          </p:cNvPicPr>
          <p:nvPr>
            <p:ph idx="1"/>
          </p:nvPr>
        </p:nvPicPr>
        <p:blipFill>
          <a:blip r:embed="rId2"/>
          <a:stretch>
            <a:fillRect/>
          </a:stretch>
        </p:blipFill>
        <p:spPr bwMode="auto">
          <a:xfrm>
            <a:off x="482600" y="1938819"/>
            <a:ext cx="8178799" cy="38670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4" name="Title 1"/>
          <p:cNvSpPr>
            <a:spLocks noGrp="1"/>
          </p:cNvSpPr>
          <p:nvPr>
            <p:ph type="title"/>
          </p:nvPr>
        </p:nvSpPr>
        <p:spPr>
          <a:xfrm>
            <a:off x="4570578" y="1257300"/>
            <a:ext cx="3988849" cy="1381125"/>
          </a:xfrm>
        </p:spPr>
        <p:txBody>
          <a:bodyPr>
            <a:normAutofit/>
          </a:bodyPr>
          <a:lstStyle/>
          <a:p>
            <a:r>
              <a:rPr lang="en-US">
                <a:solidFill>
                  <a:srgbClr val="000000"/>
                </a:solidFill>
              </a:rPr>
              <a:t>WSDL Messages</a:t>
            </a:r>
            <a:endParaRPr lang="en-IN">
              <a:solidFill>
                <a:srgbClr val="000000"/>
              </a:solidFill>
            </a:endParaRPr>
          </a:p>
        </p:txBody>
      </p:sp>
      <p:sp>
        <p:nvSpPr>
          <p:cNvPr id="1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9" name="Graphic 8" descr="FileHTML">
            <a:extLst>
              <a:ext uri="{FF2B5EF4-FFF2-40B4-BE49-F238E27FC236}">
                <a16:creationId xmlns:a16="http://schemas.microsoft.com/office/drawing/2014/main" id="{C5C44E41-98AA-4901-9ADE-F23FE74FE2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5" name="Content Placeholder 2"/>
          <p:cNvSpPr>
            <a:spLocks noGrp="1"/>
          </p:cNvSpPr>
          <p:nvPr>
            <p:ph idx="1"/>
          </p:nvPr>
        </p:nvSpPr>
        <p:spPr>
          <a:xfrm>
            <a:off x="4570579" y="2947260"/>
            <a:ext cx="4003614" cy="2927188"/>
          </a:xfrm>
        </p:spPr>
        <p:txBody>
          <a:bodyPr anchor="ctr">
            <a:normAutofit/>
          </a:bodyPr>
          <a:lstStyle/>
          <a:p>
            <a:r>
              <a:rPr lang="en-US" sz="1500">
                <a:solidFill>
                  <a:srgbClr val="000000"/>
                </a:solidFill>
              </a:rPr>
              <a:t>The </a:t>
            </a:r>
            <a:r>
              <a:rPr lang="en-US" sz="1500" b="1">
                <a:solidFill>
                  <a:srgbClr val="000000"/>
                </a:solidFill>
              </a:rPr>
              <a:t>&lt;message&gt;</a:t>
            </a:r>
            <a:r>
              <a:rPr lang="en-US" sz="1500">
                <a:solidFill>
                  <a:srgbClr val="000000"/>
                </a:solidFill>
              </a:rPr>
              <a:t> element defines the data elements of an operation.</a:t>
            </a:r>
          </a:p>
          <a:p>
            <a:endParaRPr lang="en-US" sz="1500">
              <a:solidFill>
                <a:srgbClr val="000000"/>
              </a:solidFill>
            </a:endParaRPr>
          </a:p>
          <a:p>
            <a:r>
              <a:rPr lang="en-US" sz="1500">
                <a:solidFill>
                  <a:srgbClr val="000000"/>
                </a:solidFill>
              </a:rPr>
              <a:t>Each message can consist of one or more parts.</a:t>
            </a:r>
          </a:p>
          <a:p>
            <a:endParaRPr lang="en-US" sz="1500">
              <a:solidFill>
                <a:srgbClr val="000000"/>
              </a:solidFill>
            </a:endParaRPr>
          </a:p>
          <a:p>
            <a:r>
              <a:rPr lang="en-US" sz="1500">
                <a:solidFill>
                  <a:srgbClr val="000000"/>
                </a:solidFill>
              </a:rPr>
              <a:t> The parts can be compared to the parameters of a function call in a traditional programming language.</a:t>
            </a:r>
          </a:p>
          <a:p>
            <a:endParaRPr lang="en-US" sz="15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 name="Group 96">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66473" y="2358391"/>
            <a:ext cx="2624234" cy="2453676"/>
          </a:xfrm>
        </p:spPr>
        <p:txBody>
          <a:bodyPr>
            <a:normAutofit/>
          </a:bodyPr>
          <a:lstStyle/>
          <a:p>
            <a:r>
              <a:rPr lang="en-IN" sz="3100">
                <a:solidFill>
                  <a:srgbClr val="FFFFFF"/>
                </a:solidFill>
              </a:rPr>
              <a:t>Example for message definition</a:t>
            </a:r>
          </a:p>
        </p:txBody>
      </p:sp>
      <p:sp useBgFill="1">
        <p:nvSpPr>
          <p:cNvPr id="102" name="Rectangle 101">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6448" y="803186"/>
            <a:ext cx="4701761"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1" name="Picture 3"/>
          <p:cNvPicPr>
            <a:picLocks noChangeAspect="1" noChangeArrowheads="1"/>
          </p:cNvPicPr>
          <p:nvPr/>
        </p:nvPicPr>
        <p:blipFill>
          <a:blip r:embed="rId2"/>
          <a:stretch>
            <a:fillRect/>
          </a:stretch>
        </p:blipFill>
        <p:spPr bwMode="auto">
          <a:xfrm>
            <a:off x="3954945" y="1631454"/>
            <a:ext cx="4464882" cy="1319169"/>
          </a:xfrm>
          <a:prstGeom prst="rect">
            <a:avLst/>
          </a:prstGeom>
          <a:noFill/>
          <a:ln w="9525">
            <a:noFill/>
          </a:ln>
        </p:spPr>
      </p:pic>
      <p:sp>
        <p:nvSpPr>
          <p:cNvPr id="3" name="Content Placeholder 2"/>
          <p:cNvSpPr>
            <a:spLocks noGrp="1"/>
          </p:cNvSpPr>
          <p:nvPr>
            <p:ph idx="1"/>
          </p:nvPr>
        </p:nvSpPr>
        <p:spPr>
          <a:xfrm>
            <a:off x="3838835" y="4267830"/>
            <a:ext cx="4711405" cy="1783977"/>
          </a:xfrm>
        </p:spPr>
        <p:txBody>
          <a:bodyPr>
            <a:normAutofit/>
          </a:bodyPr>
          <a:lstStyle/>
          <a:p>
            <a:r>
              <a:rPr lang="en-IN" dirty="0"/>
              <a:t> What does tns:update refer to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284026" y="2043663"/>
            <a:ext cx="4578895" cy="2031055"/>
          </a:xfrm>
        </p:spPr>
        <p:txBody>
          <a:bodyPr>
            <a:normAutofit/>
          </a:bodyPr>
          <a:lstStyle/>
          <a:p>
            <a:r>
              <a:rPr lang="en-US">
                <a:solidFill>
                  <a:srgbClr val="FFFFFF"/>
                </a:solidFill>
              </a:rPr>
              <a:t>Code First Webservice</a:t>
            </a:r>
          </a:p>
        </p:txBody>
      </p:sp>
    </p:spTree>
    <p:extLst>
      <p:ext uri="{BB962C8B-B14F-4D97-AF65-F5344CB8AC3E}">
        <p14:creationId xmlns:p14="http://schemas.microsoft.com/office/powerpoint/2010/main" val="245760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9" name="Group 9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100" name="Rectangle 9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66473" y="2358391"/>
            <a:ext cx="2624234" cy="2453676"/>
          </a:xfrm>
        </p:spPr>
        <p:txBody>
          <a:bodyPr>
            <a:normAutofit/>
          </a:bodyPr>
          <a:lstStyle/>
          <a:p>
            <a:endParaRPr lang="en-IN" sz="3100">
              <a:solidFill>
                <a:srgbClr val="FFFFFF"/>
              </a:solidFill>
            </a:endParaRPr>
          </a:p>
        </p:txBody>
      </p:sp>
      <p:sp useBgFill="1">
        <p:nvSpPr>
          <p:cNvPr id="104" name="Rectangle 10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6448" y="803186"/>
            <a:ext cx="4701761"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p:cNvPicPr>
            <a:picLocks noChangeAspect="1" noChangeArrowheads="1"/>
          </p:cNvPicPr>
          <p:nvPr/>
        </p:nvPicPr>
        <p:blipFill>
          <a:blip r:embed="rId2"/>
          <a:stretch>
            <a:fillRect/>
          </a:stretch>
        </p:blipFill>
        <p:spPr bwMode="auto">
          <a:xfrm>
            <a:off x="3954945" y="1514784"/>
            <a:ext cx="4464882" cy="1552509"/>
          </a:xfrm>
          <a:prstGeom prst="rect">
            <a:avLst/>
          </a:prstGeom>
          <a:noFill/>
          <a:ln w="9525">
            <a:noFill/>
          </a:ln>
        </p:spPr>
      </p:pic>
      <p:sp>
        <p:nvSpPr>
          <p:cNvPr id="1031" name="Content Placeholder 1030">
            <a:extLst>
              <a:ext uri="{FF2B5EF4-FFF2-40B4-BE49-F238E27FC236}">
                <a16:creationId xmlns:a16="http://schemas.microsoft.com/office/drawing/2014/main" id="{8B7F3A12-428D-480C-9993-4BC9AA486AB6}"/>
              </a:ext>
            </a:extLst>
          </p:cNvPr>
          <p:cNvSpPr>
            <a:spLocks noGrp="1"/>
          </p:cNvSpPr>
          <p:nvPr>
            <p:ph idx="1"/>
          </p:nvPr>
        </p:nvSpPr>
        <p:spPr>
          <a:xfrm>
            <a:off x="3838835" y="4267830"/>
            <a:ext cx="4711405" cy="1783977"/>
          </a:xfrm>
        </p:spPr>
        <p:txBody>
          <a:bodyPr>
            <a:normAutofit/>
          </a:bodyPr>
          <a:lstStyle/>
          <a:p>
            <a:endParaRPr lang="en-US"/>
          </a:p>
        </p:txBody>
      </p:sp>
    </p:spTree>
    <p:extLst>
      <p:ext uri="{BB962C8B-B14F-4D97-AF65-F5344CB8AC3E}">
        <p14:creationId xmlns:p14="http://schemas.microsoft.com/office/powerpoint/2010/main" val="2953144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Grp="1" noChangeAspect="1" noChangeArrowheads="1"/>
          </p:cNvPicPr>
          <p:nvPr>
            <p:ph idx="1"/>
          </p:nvPr>
        </p:nvPicPr>
        <p:blipFill>
          <a:blip r:embed="rId2"/>
          <a:stretch>
            <a:fillRect/>
          </a:stretch>
        </p:blipFill>
        <p:spPr bwMode="auto">
          <a:xfrm>
            <a:off x="482600" y="908321"/>
            <a:ext cx="8178799" cy="5041358"/>
          </a:xfrm>
          <a:prstGeom prst="rect">
            <a:avLst/>
          </a:prstGeom>
          <a:noFill/>
        </p:spPr>
      </p:pic>
    </p:spTree>
    <p:extLst>
      <p:ext uri="{BB962C8B-B14F-4D97-AF65-F5344CB8AC3E}">
        <p14:creationId xmlns:p14="http://schemas.microsoft.com/office/powerpoint/2010/main" val="359905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B1ED02B1-1BC5-458F-9994-627281CFE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23691"/>
            <a:ext cx="9144000" cy="1934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673352" y="4388020"/>
            <a:ext cx="5797296" cy="1188720"/>
          </a:xfrm>
          <a:solidFill>
            <a:schemeClr val="bg1"/>
          </a:solidFill>
          <a:ln w="31750">
            <a:solidFill>
              <a:schemeClr val="tx1">
                <a:lumMod val="75000"/>
                <a:lumOff val="25000"/>
              </a:schemeClr>
            </a:solidFill>
          </a:ln>
        </p:spPr>
        <p:txBody>
          <a:bodyPr vert="horz" lIns="91440" tIns="45720" rIns="91440" bIns="45720" rtlCol="0" anchor="ctr">
            <a:normAutofit/>
          </a:bodyPr>
          <a:lstStyle/>
          <a:p>
            <a:pPr>
              <a:lnSpc>
                <a:spcPct val="90000"/>
              </a:lnSpc>
            </a:pPr>
            <a:r>
              <a:rPr lang="en-US" sz="2800" kern="1200">
                <a:solidFill>
                  <a:schemeClr val="tx1"/>
                </a:solidFill>
                <a:latin typeface="+mj-lt"/>
                <a:ea typeface="+mj-ea"/>
                <a:cs typeface="+mj-cs"/>
              </a:rPr>
              <a:t>Table of Contents</a:t>
            </a:r>
          </a:p>
        </p:txBody>
      </p:sp>
      <p:graphicFrame>
        <p:nvGraphicFramePr>
          <p:cNvPr id="8" name="Table 7"/>
          <p:cNvGraphicFramePr>
            <a:graphicFrameLocks noGrp="1"/>
          </p:cNvGraphicFramePr>
          <p:nvPr>
            <p:extLst>
              <p:ext uri="{D42A27DB-BD31-4B8C-83A1-F6EECF244321}">
                <p14:modId xmlns:p14="http://schemas.microsoft.com/office/powerpoint/2010/main" val="4066432833"/>
              </p:ext>
            </p:extLst>
          </p:nvPr>
        </p:nvGraphicFramePr>
        <p:xfrm>
          <a:off x="1673352" y="969565"/>
          <a:ext cx="5797298" cy="3092240"/>
        </p:xfrm>
        <a:graphic>
          <a:graphicData uri="http://schemas.openxmlformats.org/drawingml/2006/table">
            <a:tbl>
              <a:tblPr>
                <a:tableStyleId>{5C22544A-7EE6-4342-B048-85BDC9FD1C3A}</a:tableStyleId>
              </a:tblPr>
              <a:tblGrid>
                <a:gridCol w="891276">
                  <a:extLst>
                    <a:ext uri="{9D8B030D-6E8A-4147-A177-3AD203B41FA5}">
                      <a16:colId xmlns:a16="http://schemas.microsoft.com/office/drawing/2014/main" val="20000"/>
                    </a:ext>
                  </a:extLst>
                </a:gridCol>
                <a:gridCol w="1360369">
                  <a:extLst>
                    <a:ext uri="{9D8B030D-6E8A-4147-A177-3AD203B41FA5}">
                      <a16:colId xmlns:a16="http://schemas.microsoft.com/office/drawing/2014/main" val="20001"/>
                    </a:ext>
                  </a:extLst>
                </a:gridCol>
                <a:gridCol w="3545653">
                  <a:extLst>
                    <a:ext uri="{9D8B030D-6E8A-4147-A177-3AD203B41FA5}">
                      <a16:colId xmlns:a16="http://schemas.microsoft.com/office/drawing/2014/main" val="20002"/>
                    </a:ext>
                  </a:extLst>
                </a:gridCol>
              </a:tblGrid>
              <a:tr h="288664">
                <a:tc>
                  <a:txBody>
                    <a:bodyPr/>
                    <a:lstStyle/>
                    <a:p>
                      <a:pPr algn="l" fontAlgn="ctr"/>
                      <a:r>
                        <a:rPr lang="en-IN" sz="1600" b="1" i="0" u="none" strike="noStrike">
                          <a:solidFill>
                            <a:schemeClr val="tx1"/>
                          </a:solidFill>
                          <a:effectLst/>
                          <a:latin typeface="+mn-lt"/>
                        </a:rPr>
                        <a:t>Day</a:t>
                      </a:r>
                    </a:p>
                  </a:txBody>
                  <a:tcPr marL="386143" marR="8581" marT="8581" marB="0" anchor="ctr"/>
                </a:tc>
                <a:tc>
                  <a:txBody>
                    <a:bodyPr/>
                    <a:lstStyle/>
                    <a:p>
                      <a:pPr algn="l" fontAlgn="ctr"/>
                      <a:r>
                        <a:rPr lang="en-IN" sz="1600" b="1" i="0" u="none" strike="noStrike">
                          <a:solidFill>
                            <a:schemeClr val="tx1"/>
                          </a:solidFill>
                          <a:effectLst/>
                          <a:latin typeface="+mn-lt"/>
                        </a:rPr>
                        <a:t>Modules</a:t>
                      </a:r>
                    </a:p>
                  </a:txBody>
                  <a:tcPr marL="386143" marR="8581" marT="8581" marB="0" anchor="ctr"/>
                </a:tc>
                <a:tc>
                  <a:txBody>
                    <a:bodyPr/>
                    <a:lstStyle/>
                    <a:p>
                      <a:pPr algn="l" fontAlgn="ctr"/>
                      <a:r>
                        <a:rPr lang="en-IN" sz="1600" b="1" i="0" u="none" strike="noStrike">
                          <a:solidFill>
                            <a:schemeClr val="tx1"/>
                          </a:solidFill>
                          <a:effectLst/>
                          <a:latin typeface="+mn-lt"/>
                        </a:rPr>
                        <a:t>Topics</a:t>
                      </a:r>
                    </a:p>
                  </a:txBody>
                  <a:tcPr marL="386143" marR="8581" marT="8581" marB="0" anchor="ctr"/>
                </a:tc>
                <a:extLst>
                  <a:ext uri="{0D108BD9-81ED-4DB2-BD59-A6C34878D82A}">
                    <a16:rowId xmlns:a16="http://schemas.microsoft.com/office/drawing/2014/main" val="10000"/>
                  </a:ext>
                </a:extLst>
              </a:tr>
              <a:tr h="535796">
                <a:tc rowSpan="8">
                  <a:txBody>
                    <a:bodyPr/>
                    <a:lstStyle/>
                    <a:p>
                      <a:pPr algn="l" fontAlgn="ctr"/>
                      <a:r>
                        <a:rPr lang="en-IN" sz="1600" b="0" i="0" u="none" strike="noStrike">
                          <a:solidFill>
                            <a:schemeClr val="tx1"/>
                          </a:solidFill>
                          <a:effectLst/>
                          <a:latin typeface="+mn-lt"/>
                        </a:rPr>
                        <a:t>Day 1</a:t>
                      </a:r>
                    </a:p>
                  </a:txBody>
                  <a:tcPr marL="386143" marR="8581" marT="8581" marB="0" anchor="ctr"/>
                </a:tc>
                <a:tc>
                  <a:txBody>
                    <a:bodyPr/>
                    <a:lstStyle/>
                    <a:p>
                      <a:pPr algn="l" fontAlgn="ctr"/>
                      <a:r>
                        <a:rPr lang="en-IN" sz="1600" b="0" i="0" u="none" strike="noStrike">
                          <a:solidFill>
                            <a:schemeClr val="tx1"/>
                          </a:solidFill>
                          <a:effectLst/>
                          <a:latin typeface="+mn-lt"/>
                        </a:rPr>
                        <a:t>Module</a:t>
                      </a:r>
                      <a:r>
                        <a:rPr lang="en-IN" sz="1600" b="0" i="0" u="none" strike="noStrike" baseline="0">
                          <a:solidFill>
                            <a:schemeClr val="tx1"/>
                          </a:solidFill>
                          <a:effectLst/>
                          <a:latin typeface="+mn-lt"/>
                        </a:rPr>
                        <a:t> 1</a:t>
                      </a:r>
                      <a:endParaRPr lang="en-IN" sz="1600" b="0" i="0" u="none" strike="noStrike">
                        <a:solidFill>
                          <a:schemeClr val="tx1"/>
                        </a:solidFill>
                        <a:effectLst/>
                        <a:latin typeface="+mn-lt"/>
                      </a:endParaRPr>
                    </a:p>
                  </a:txBody>
                  <a:tcPr marL="386143" marR="8581" marT="8581" marB="0" anchor="ctr"/>
                </a:tc>
                <a:tc>
                  <a:txBody>
                    <a:bodyPr/>
                    <a:lstStyle/>
                    <a:p>
                      <a:pPr algn="l" fontAlgn="ctr"/>
                      <a:r>
                        <a:rPr lang="en-IN" sz="1600" u="none" strike="noStrike">
                          <a:solidFill>
                            <a:schemeClr val="tx1"/>
                          </a:solidFill>
                          <a:effectLst/>
                          <a:latin typeface="+mn-lt"/>
                        </a:rPr>
                        <a:t>Introduction to Web Services and alternatives</a:t>
                      </a:r>
                      <a:endParaRPr lang="en-IN" sz="1600" b="0" i="0" u="none" strike="noStrike">
                        <a:solidFill>
                          <a:schemeClr val="tx1"/>
                        </a:solidFill>
                        <a:effectLst/>
                        <a:latin typeface="+mn-lt"/>
                      </a:endParaRPr>
                    </a:p>
                  </a:txBody>
                  <a:tcPr marL="386143" marR="8581" marT="8581" marB="0" anchor="ctr"/>
                </a:tc>
                <a:extLst>
                  <a:ext uri="{0D108BD9-81ED-4DB2-BD59-A6C34878D82A}">
                    <a16:rowId xmlns:a16="http://schemas.microsoft.com/office/drawing/2014/main" val="10001"/>
                  </a:ext>
                </a:extLst>
              </a:tr>
              <a:tr h="288664">
                <a:tc vMerge="1">
                  <a:txBody>
                    <a:bodyPr/>
                    <a:lstStyle/>
                    <a:p>
                      <a:pPr algn="l" fontAlgn="ctr"/>
                      <a:endParaRPr lang="en-IN" sz="1800" b="0" i="0" u="none" strike="noStrike" dirty="0">
                        <a:solidFill>
                          <a:schemeClr val="tx1"/>
                        </a:solidFill>
                        <a:effectLst/>
                        <a:latin typeface="+mn-lt"/>
                      </a:endParaRPr>
                    </a:p>
                  </a:txBody>
                  <a:tcPr marL="428625" marR="9525" marT="9525" marB="0" anchor="ctr"/>
                </a:tc>
                <a:tc>
                  <a:txBody>
                    <a:bodyPr/>
                    <a:lstStyle/>
                    <a:p>
                      <a:pPr algn="l" fontAlgn="ctr"/>
                      <a:r>
                        <a:rPr lang="en-IN" sz="1600" b="0" i="0" u="none" strike="noStrike">
                          <a:solidFill>
                            <a:schemeClr val="tx1"/>
                          </a:solidFill>
                          <a:effectLst/>
                          <a:latin typeface="+mn-lt"/>
                        </a:rPr>
                        <a:t>Module 2</a:t>
                      </a:r>
                    </a:p>
                  </a:txBody>
                  <a:tcPr marL="386143" marR="8581" marT="8581" marB="0" anchor="ctr"/>
                </a:tc>
                <a:tc>
                  <a:txBody>
                    <a:bodyPr/>
                    <a:lstStyle/>
                    <a:p>
                      <a:pPr algn="l" fontAlgn="ctr"/>
                      <a:r>
                        <a:rPr lang="en-IN" sz="1300" u="none" strike="noStrike">
                          <a:solidFill>
                            <a:schemeClr val="tx1"/>
                          </a:solidFill>
                          <a:effectLst/>
                          <a:latin typeface="+mn-lt"/>
                        </a:rPr>
                        <a:t> </a:t>
                      </a:r>
                      <a:r>
                        <a:rPr lang="en-IN" sz="1600" u="none" strike="noStrike">
                          <a:solidFill>
                            <a:schemeClr val="tx1"/>
                          </a:solidFill>
                          <a:effectLst/>
                          <a:latin typeface="+mn-lt"/>
                        </a:rPr>
                        <a:t>Styles of Web Services</a:t>
                      </a:r>
                      <a:endParaRPr lang="en-IN" sz="1600" b="0" i="0" u="none" strike="noStrike">
                        <a:solidFill>
                          <a:schemeClr val="tx1"/>
                        </a:solidFill>
                        <a:effectLst/>
                        <a:latin typeface="+mn-lt"/>
                      </a:endParaRPr>
                    </a:p>
                  </a:txBody>
                  <a:tcPr marL="386143" marR="8581" marT="8581" marB="0" anchor="ctr"/>
                </a:tc>
                <a:extLst>
                  <a:ext uri="{0D108BD9-81ED-4DB2-BD59-A6C34878D82A}">
                    <a16:rowId xmlns:a16="http://schemas.microsoft.com/office/drawing/2014/main" val="10002"/>
                  </a:ext>
                </a:extLst>
              </a:tr>
              <a:tr h="288664">
                <a:tc vMerge="1">
                  <a:txBody>
                    <a:bodyPr/>
                    <a:lstStyle/>
                    <a:p>
                      <a:pPr algn="l" fontAlgn="ctr"/>
                      <a:endParaRPr lang="en-IN" sz="1800" b="0" i="0" u="none" strike="noStrike" dirty="0">
                        <a:solidFill>
                          <a:schemeClr val="tx1"/>
                        </a:solidFill>
                        <a:effectLst/>
                        <a:latin typeface="+mn-lt"/>
                      </a:endParaRPr>
                    </a:p>
                  </a:txBody>
                  <a:tcPr marL="428625" marR="9525" marT="9525" marB="0" anchor="ctr"/>
                </a:tc>
                <a:tc>
                  <a:txBody>
                    <a:bodyPr/>
                    <a:lstStyle/>
                    <a:p>
                      <a:pPr algn="l" fontAlgn="ctr"/>
                      <a:r>
                        <a:rPr lang="en-IN" sz="1600" b="0" i="0" u="none" strike="noStrike">
                          <a:solidFill>
                            <a:schemeClr val="tx1"/>
                          </a:solidFill>
                          <a:effectLst/>
                          <a:latin typeface="+mn-lt"/>
                        </a:rPr>
                        <a:t>Module 3</a:t>
                      </a:r>
                    </a:p>
                  </a:txBody>
                  <a:tcPr marL="386143" marR="8581" marT="8581" marB="0" anchor="ctr"/>
                </a:tc>
                <a:tc>
                  <a:txBody>
                    <a:bodyPr/>
                    <a:lstStyle/>
                    <a:p>
                      <a:pPr algn="l" fontAlgn="ctr"/>
                      <a:r>
                        <a:rPr lang="en-IN" sz="1300" u="none" strike="noStrike">
                          <a:solidFill>
                            <a:schemeClr val="tx1"/>
                          </a:solidFill>
                          <a:effectLst/>
                          <a:latin typeface="+mn-lt"/>
                        </a:rPr>
                        <a:t> </a:t>
                      </a:r>
                      <a:r>
                        <a:rPr lang="en-IN" sz="1600" u="none" strike="noStrike">
                          <a:solidFill>
                            <a:schemeClr val="tx1"/>
                          </a:solidFill>
                          <a:effectLst/>
                          <a:latin typeface="+mn-lt"/>
                        </a:rPr>
                        <a:t>SOAP</a:t>
                      </a:r>
                      <a:endParaRPr lang="en-IN" sz="1600" b="0" i="0" u="none" strike="noStrike">
                        <a:solidFill>
                          <a:schemeClr val="tx1"/>
                        </a:solidFill>
                        <a:effectLst/>
                        <a:latin typeface="+mn-lt"/>
                      </a:endParaRPr>
                    </a:p>
                  </a:txBody>
                  <a:tcPr marL="386143" marR="8581" marT="8581" marB="0" anchor="ctr"/>
                </a:tc>
                <a:extLst>
                  <a:ext uri="{0D108BD9-81ED-4DB2-BD59-A6C34878D82A}">
                    <a16:rowId xmlns:a16="http://schemas.microsoft.com/office/drawing/2014/main" val="10003"/>
                  </a:ext>
                </a:extLst>
              </a:tr>
              <a:tr h="288664">
                <a:tc vMerge="1">
                  <a:txBody>
                    <a:bodyPr/>
                    <a:lstStyle/>
                    <a:p>
                      <a:pPr algn="l" fontAlgn="ctr"/>
                      <a:endParaRPr lang="en-IN" sz="1800" b="0" i="0" u="none" strike="noStrike" dirty="0">
                        <a:solidFill>
                          <a:schemeClr val="tx1"/>
                        </a:solidFill>
                        <a:effectLst/>
                        <a:latin typeface="+mn-lt"/>
                      </a:endParaRPr>
                    </a:p>
                  </a:txBody>
                  <a:tcPr marL="428625" marR="9525" marT="9525" marB="0" anchor="ctr"/>
                </a:tc>
                <a:tc>
                  <a:txBody>
                    <a:bodyPr/>
                    <a:lstStyle/>
                    <a:p>
                      <a:pPr algn="l" fontAlgn="ctr"/>
                      <a:r>
                        <a:rPr lang="en-IN" sz="1600" b="0" i="0" u="none" strike="noStrike">
                          <a:solidFill>
                            <a:schemeClr val="tx1"/>
                          </a:solidFill>
                          <a:effectLst/>
                          <a:latin typeface="+mn-lt"/>
                        </a:rPr>
                        <a:t>Module 4</a:t>
                      </a:r>
                    </a:p>
                  </a:txBody>
                  <a:tcPr marL="386143" marR="8581" marT="8581" marB="0" anchor="ctr"/>
                </a:tc>
                <a:tc>
                  <a:txBody>
                    <a:bodyPr/>
                    <a:lstStyle/>
                    <a:p>
                      <a:pPr algn="l" fontAlgn="ctr"/>
                      <a:r>
                        <a:rPr lang="en-IN" sz="1300" u="none" strike="noStrike">
                          <a:solidFill>
                            <a:schemeClr val="tx1"/>
                          </a:solidFill>
                          <a:effectLst/>
                          <a:latin typeface="+mn-lt"/>
                        </a:rPr>
                        <a:t> </a:t>
                      </a:r>
                      <a:r>
                        <a:rPr lang="en-IN" sz="1600" u="none" strike="noStrike">
                          <a:solidFill>
                            <a:schemeClr val="tx1"/>
                          </a:solidFill>
                          <a:effectLst/>
                          <a:latin typeface="+mn-lt"/>
                        </a:rPr>
                        <a:t>WSDL</a:t>
                      </a:r>
                      <a:endParaRPr lang="en-IN" sz="1600" b="0" i="0" u="none" strike="noStrike">
                        <a:solidFill>
                          <a:schemeClr val="tx1"/>
                        </a:solidFill>
                        <a:effectLst/>
                        <a:latin typeface="+mn-lt"/>
                      </a:endParaRPr>
                    </a:p>
                  </a:txBody>
                  <a:tcPr marL="386143" marR="8581" marT="8581" marB="0" anchor="ctr"/>
                </a:tc>
                <a:extLst>
                  <a:ext uri="{0D108BD9-81ED-4DB2-BD59-A6C34878D82A}">
                    <a16:rowId xmlns:a16="http://schemas.microsoft.com/office/drawing/2014/main" val="10004"/>
                  </a:ext>
                </a:extLst>
              </a:tr>
              <a:tr h="288664">
                <a:tc vMerge="1">
                  <a:txBody>
                    <a:bodyPr/>
                    <a:lstStyle/>
                    <a:p>
                      <a:pPr algn="l" fontAlgn="ctr"/>
                      <a:endParaRPr lang="en-IN" sz="1800" b="0" i="0" u="none" strike="noStrike" dirty="0">
                        <a:solidFill>
                          <a:schemeClr val="tx1"/>
                        </a:solidFill>
                        <a:effectLst/>
                        <a:latin typeface="+mn-lt"/>
                      </a:endParaRPr>
                    </a:p>
                  </a:txBody>
                  <a:tcPr marL="428625" marR="9525" marT="9525" marB="0" anchor="ctr"/>
                </a:tc>
                <a:tc>
                  <a:txBody>
                    <a:bodyPr/>
                    <a:lstStyle/>
                    <a:p>
                      <a:pPr algn="l" fontAlgn="ctr"/>
                      <a:r>
                        <a:rPr lang="en-IN" sz="1600" b="0" i="0" u="none" strike="noStrike">
                          <a:solidFill>
                            <a:schemeClr val="tx1"/>
                          </a:solidFill>
                          <a:effectLst/>
                          <a:latin typeface="+mn-lt"/>
                          <a:cs typeface="Times New Roman" pitchFamily="18" charset="0"/>
                        </a:rPr>
                        <a:t>Module 5</a:t>
                      </a:r>
                    </a:p>
                  </a:txBody>
                  <a:tcPr marL="386143" marR="8581" marT="8581" marB="0" anchor="ctr"/>
                </a:tc>
                <a:tc>
                  <a:txBody>
                    <a:bodyPr/>
                    <a:lstStyle/>
                    <a:p>
                      <a:pPr algn="l" fontAlgn="ctr"/>
                      <a:r>
                        <a:rPr lang="en-IN" sz="1300" u="none" strike="noStrike">
                          <a:solidFill>
                            <a:schemeClr val="tx1"/>
                          </a:solidFill>
                          <a:effectLst/>
                          <a:latin typeface="+mn-lt"/>
                        </a:rPr>
                        <a:t> </a:t>
                      </a:r>
                      <a:r>
                        <a:rPr lang="en-IN" sz="1600" u="none" strike="noStrike">
                          <a:solidFill>
                            <a:schemeClr val="tx1"/>
                          </a:solidFill>
                          <a:effectLst/>
                          <a:latin typeface="+mn-lt"/>
                        </a:rPr>
                        <a:t>Developing SOAP Web Service</a:t>
                      </a:r>
                      <a:endParaRPr lang="en-IN" sz="1600" b="0" i="0" u="none" strike="noStrike">
                        <a:solidFill>
                          <a:schemeClr val="tx1"/>
                        </a:solidFill>
                        <a:effectLst/>
                        <a:latin typeface="+mn-lt"/>
                      </a:endParaRPr>
                    </a:p>
                  </a:txBody>
                  <a:tcPr marL="386143" marR="8581" marT="8581" marB="0" anchor="ctr"/>
                </a:tc>
                <a:extLst>
                  <a:ext uri="{0D108BD9-81ED-4DB2-BD59-A6C34878D82A}">
                    <a16:rowId xmlns:a16="http://schemas.microsoft.com/office/drawing/2014/main" val="10005"/>
                  </a:ext>
                </a:extLst>
              </a:tr>
              <a:tr h="288664">
                <a:tc vMerge="1">
                  <a:txBody>
                    <a:bodyPr/>
                    <a:lstStyle/>
                    <a:p>
                      <a:pPr algn="l" fontAlgn="ctr"/>
                      <a:endParaRPr lang="en-IN" sz="1800" b="0" i="0" u="none" strike="noStrike" dirty="0">
                        <a:solidFill>
                          <a:schemeClr val="tx1"/>
                        </a:solidFill>
                        <a:effectLst/>
                        <a:latin typeface="+mn-lt"/>
                      </a:endParaRPr>
                    </a:p>
                  </a:txBody>
                  <a:tcPr marL="428625" marR="9525" marT="9525" marB="0" anchor="ctr"/>
                </a:tc>
                <a:tc>
                  <a:txBody>
                    <a:bodyPr/>
                    <a:lstStyle/>
                    <a:p>
                      <a:pPr algn="l" fontAlgn="ctr"/>
                      <a:r>
                        <a:rPr lang="en-IN" sz="1600" b="0" i="0" u="none" strike="noStrike">
                          <a:solidFill>
                            <a:schemeClr val="tx1"/>
                          </a:solidFill>
                          <a:effectLst/>
                          <a:latin typeface="+mn-lt"/>
                        </a:rPr>
                        <a:t>Module 6</a:t>
                      </a:r>
                    </a:p>
                  </a:txBody>
                  <a:tcPr marL="386143" marR="8581" marT="8581" marB="0" anchor="ctr"/>
                </a:tc>
                <a:tc>
                  <a:txBody>
                    <a:bodyPr/>
                    <a:lstStyle/>
                    <a:p>
                      <a:pPr algn="l" fontAlgn="ctr"/>
                      <a:r>
                        <a:rPr lang="en-IN" sz="1300" u="none" strike="noStrike">
                          <a:solidFill>
                            <a:schemeClr val="tx1"/>
                          </a:solidFill>
                          <a:effectLst/>
                          <a:latin typeface="+mn-lt"/>
                        </a:rPr>
                        <a:t> </a:t>
                      </a:r>
                      <a:r>
                        <a:rPr lang="en-IN" sz="1600" u="none" strike="noStrike">
                          <a:solidFill>
                            <a:schemeClr val="tx1"/>
                          </a:solidFill>
                          <a:effectLst/>
                          <a:latin typeface="+mn-lt"/>
                        </a:rPr>
                        <a:t>Introduction to REST</a:t>
                      </a:r>
                      <a:endParaRPr lang="en-IN" sz="1600" b="0" i="0" u="none" strike="noStrike">
                        <a:solidFill>
                          <a:schemeClr val="tx1"/>
                        </a:solidFill>
                        <a:effectLst/>
                        <a:latin typeface="+mn-lt"/>
                      </a:endParaRPr>
                    </a:p>
                  </a:txBody>
                  <a:tcPr marL="386143" marR="8581" marT="8581" marB="0" anchor="ctr"/>
                </a:tc>
                <a:extLst>
                  <a:ext uri="{0D108BD9-81ED-4DB2-BD59-A6C34878D82A}">
                    <a16:rowId xmlns:a16="http://schemas.microsoft.com/office/drawing/2014/main" val="10006"/>
                  </a:ext>
                </a:extLst>
              </a:tr>
              <a:tr h="535796">
                <a:tc vMerge="1">
                  <a:txBody>
                    <a:bodyPr/>
                    <a:lstStyle/>
                    <a:p>
                      <a:pPr algn="l" fontAlgn="ctr"/>
                      <a:endParaRPr lang="en-IN" sz="1800" b="0" i="0" u="none" strike="noStrike" dirty="0">
                        <a:solidFill>
                          <a:schemeClr val="tx1"/>
                        </a:solidFill>
                        <a:effectLst/>
                        <a:latin typeface="+mn-lt"/>
                      </a:endParaRPr>
                    </a:p>
                  </a:txBody>
                  <a:tcPr marL="428625" marR="9525" marT="9525" marB="0" anchor="ctr"/>
                </a:tc>
                <a:tc>
                  <a:txBody>
                    <a:bodyPr/>
                    <a:lstStyle/>
                    <a:p>
                      <a:pPr algn="l" fontAlgn="ctr"/>
                      <a:r>
                        <a:rPr lang="en-IN" sz="1600" b="0" i="0" u="none" strike="noStrike">
                          <a:solidFill>
                            <a:schemeClr val="tx1"/>
                          </a:solidFill>
                          <a:effectLst/>
                          <a:latin typeface="+mn-lt"/>
                        </a:rPr>
                        <a:t>Module 7</a:t>
                      </a:r>
                    </a:p>
                  </a:txBody>
                  <a:tcPr marL="386143" marR="8581" marT="8581" marB="0" anchor="ctr"/>
                </a:tc>
                <a:tc>
                  <a:txBody>
                    <a:bodyPr/>
                    <a:lstStyle/>
                    <a:p>
                      <a:pPr algn="l" fontAlgn="ctr"/>
                      <a:r>
                        <a:rPr lang="en-IN" sz="1300" u="none" strike="noStrike">
                          <a:solidFill>
                            <a:schemeClr val="tx1"/>
                          </a:solidFill>
                          <a:effectLst/>
                          <a:latin typeface="+mn-lt"/>
                        </a:rPr>
                        <a:t> </a:t>
                      </a:r>
                      <a:r>
                        <a:rPr lang="en-IN" sz="1600" u="none" strike="noStrike">
                          <a:solidFill>
                            <a:schemeClr val="tx1"/>
                          </a:solidFill>
                          <a:effectLst/>
                          <a:latin typeface="+mn-lt"/>
                        </a:rPr>
                        <a:t>Getting Started with JAX-RS Service</a:t>
                      </a:r>
                      <a:endParaRPr lang="en-IN" sz="1600" b="0" i="0" u="none" strike="noStrike">
                        <a:solidFill>
                          <a:schemeClr val="tx1"/>
                        </a:solidFill>
                        <a:effectLst/>
                        <a:latin typeface="+mn-lt"/>
                      </a:endParaRPr>
                    </a:p>
                  </a:txBody>
                  <a:tcPr marL="386143" marR="8581" marT="8581" marB="0" anchor="ctr"/>
                </a:tc>
                <a:extLst>
                  <a:ext uri="{0D108BD9-81ED-4DB2-BD59-A6C34878D82A}">
                    <a16:rowId xmlns:a16="http://schemas.microsoft.com/office/drawing/2014/main" val="10007"/>
                  </a:ext>
                </a:extLst>
              </a:tr>
              <a:tr h="288664">
                <a:tc vMerge="1">
                  <a:txBody>
                    <a:bodyPr/>
                    <a:lstStyle/>
                    <a:p>
                      <a:pPr algn="l" fontAlgn="ctr"/>
                      <a:endParaRPr lang="en-IN" sz="1800" b="0" i="0" u="none" strike="noStrike" dirty="0">
                        <a:solidFill>
                          <a:schemeClr val="tx1"/>
                        </a:solidFill>
                        <a:effectLst/>
                        <a:latin typeface="+mn-lt"/>
                      </a:endParaRPr>
                    </a:p>
                  </a:txBody>
                  <a:tcPr marL="428625" marR="9525" marT="9525" marB="0" anchor="ctr"/>
                </a:tc>
                <a:tc>
                  <a:txBody>
                    <a:bodyPr/>
                    <a:lstStyle/>
                    <a:p>
                      <a:pPr algn="l" fontAlgn="ctr"/>
                      <a:r>
                        <a:rPr lang="en-IN" sz="1600" b="0" i="0" u="none" strike="noStrike">
                          <a:solidFill>
                            <a:schemeClr val="tx1"/>
                          </a:solidFill>
                          <a:effectLst/>
                          <a:latin typeface="+mn-lt"/>
                        </a:rPr>
                        <a:t>Module 8</a:t>
                      </a:r>
                    </a:p>
                  </a:txBody>
                  <a:tcPr marL="386143" marR="8581" marT="8581" marB="0" anchor="ctr"/>
                </a:tc>
                <a:tc>
                  <a:txBody>
                    <a:bodyPr/>
                    <a:lstStyle/>
                    <a:p>
                      <a:pPr algn="l" fontAlgn="ctr"/>
                      <a:r>
                        <a:rPr lang="en-IN" sz="1300" u="none" strike="noStrike">
                          <a:solidFill>
                            <a:schemeClr val="tx1"/>
                          </a:solidFill>
                          <a:effectLst/>
                          <a:latin typeface="+mn-lt"/>
                        </a:rPr>
                        <a:t> </a:t>
                      </a:r>
                      <a:r>
                        <a:rPr lang="en-IN" sz="1600" u="none" strike="noStrike">
                          <a:solidFill>
                            <a:schemeClr val="tx1"/>
                          </a:solidFill>
                          <a:effectLst/>
                          <a:latin typeface="+mn-lt"/>
                        </a:rPr>
                        <a:t>SOA Concepts</a:t>
                      </a:r>
                      <a:endParaRPr lang="en-IN" sz="1600" b="0" i="0" u="none" strike="noStrike">
                        <a:solidFill>
                          <a:schemeClr val="tx1"/>
                        </a:solidFill>
                        <a:effectLst/>
                        <a:latin typeface="+mn-lt"/>
                      </a:endParaRPr>
                    </a:p>
                  </a:txBody>
                  <a:tcPr marL="386143" marR="8581" marT="8581"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97297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a:t>
            </a:r>
            <a:r>
              <a:rPr lang="en-US" sz="2800" kern="1200" dirty="0" err="1">
                <a:solidFill>
                  <a:schemeClr val="bg1"/>
                </a:solidFill>
                <a:latin typeface="+mj-lt"/>
                <a:ea typeface="+mj-ea"/>
                <a:cs typeface="+mj-cs"/>
              </a:rPr>
              <a:t>WebService</a:t>
            </a:r>
            <a:r>
              <a:rPr lang="en-US" sz="2800" kern="1200" dirty="0">
                <a:solidFill>
                  <a:schemeClr val="bg1"/>
                </a:solidFill>
                <a:latin typeface="+mj-lt"/>
                <a:ea typeface="+mj-ea"/>
                <a:cs typeface="+mj-cs"/>
              </a:rPr>
              <a:t> attributes</a:t>
            </a:r>
          </a:p>
        </p:txBody>
      </p:sp>
      <p:pic>
        <p:nvPicPr>
          <p:cNvPr id="4" name="Content Placeholder 3"/>
          <p:cNvPicPr>
            <a:picLocks noGrp="1" noChangeAspect="1" noChangeArrowheads="1"/>
          </p:cNvPicPr>
          <p:nvPr>
            <p:ph idx="1"/>
          </p:nvPr>
        </p:nvPicPr>
        <p:blipFill>
          <a:blip r:embed="rId2"/>
          <a:stretch>
            <a:fillRect/>
          </a:stretch>
        </p:blipFill>
        <p:spPr bwMode="auto">
          <a:xfrm>
            <a:off x="522045" y="1675227"/>
            <a:ext cx="8099908" cy="4394199"/>
          </a:xfrm>
          <a:prstGeom prst="rect">
            <a:avLst/>
          </a:prstGeom>
          <a:noFill/>
        </p:spPr>
      </p:pic>
    </p:spTree>
    <p:extLst>
      <p:ext uri="{BB962C8B-B14F-4D97-AF65-F5344CB8AC3E}">
        <p14:creationId xmlns:p14="http://schemas.microsoft.com/office/powerpoint/2010/main" val="424977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D8B620E-0F71-4C4B-BB5F-E37CB883834E}"/>
              </a:ext>
            </a:extLst>
          </p:cNvPr>
          <p:cNvSpPr>
            <a:spLocks noGrp="1"/>
          </p:cNvSpPr>
          <p:nvPr>
            <p:ph type="title"/>
          </p:nvPr>
        </p:nvSpPr>
        <p:spPr>
          <a:xfrm>
            <a:off x="417399" y="643467"/>
            <a:ext cx="8408193" cy="744836"/>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a:t>
            </a:r>
            <a:r>
              <a:rPr lang="en-US" sz="2800" kern="1200">
                <a:solidFill>
                  <a:schemeClr val="bg1"/>
                </a:solidFill>
                <a:latin typeface="+mj-lt"/>
                <a:ea typeface="+mj-ea"/>
                <a:cs typeface="+mj-cs"/>
              </a:rPr>
              <a:t>WebService</a:t>
            </a:r>
            <a:r>
              <a:rPr lang="en-US" sz="2800" kern="1200" dirty="0">
                <a:solidFill>
                  <a:schemeClr val="bg1"/>
                </a:solidFill>
                <a:latin typeface="+mj-lt"/>
                <a:ea typeface="+mj-ea"/>
                <a:cs typeface="+mj-cs"/>
              </a:rPr>
              <a:t> attributes</a:t>
            </a:r>
          </a:p>
        </p:txBody>
      </p:sp>
      <p:pic>
        <p:nvPicPr>
          <p:cNvPr id="4" name="Picture 2"/>
          <p:cNvPicPr>
            <a:picLocks noGrp="1" noChangeAspect="1" noChangeArrowheads="1"/>
          </p:cNvPicPr>
          <p:nvPr>
            <p:ph idx="1"/>
          </p:nvPr>
        </p:nvPicPr>
        <p:blipFill>
          <a:blip r:embed="rId3"/>
          <a:stretch>
            <a:fillRect/>
          </a:stretch>
        </p:blipFill>
        <p:spPr>
          <a:xfrm>
            <a:off x="482600" y="2257014"/>
            <a:ext cx="8178799" cy="3230625"/>
          </a:xfrm>
          <a:prstGeom prst="rect">
            <a:avLst/>
          </a:prstGeom>
          <a:noFill/>
        </p:spPr>
      </p:pic>
    </p:spTree>
    <p:extLst>
      <p:ext uri="{BB962C8B-B14F-4D97-AF65-F5344CB8AC3E}">
        <p14:creationId xmlns:p14="http://schemas.microsoft.com/office/powerpoint/2010/main" val="1964479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p:cNvSpPr>
            <a:spLocks noGrp="1"/>
          </p:cNvSpPr>
          <p:nvPr>
            <p:ph type="title"/>
          </p:nvPr>
        </p:nvSpPr>
        <p:spPr>
          <a:xfrm>
            <a:off x="482600" y="640080"/>
            <a:ext cx="2322320" cy="5613236"/>
          </a:xfrm>
        </p:spPr>
        <p:txBody>
          <a:bodyPr anchor="ctr">
            <a:normAutofit/>
          </a:bodyPr>
          <a:lstStyle/>
          <a:p>
            <a:r>
              <a:rPr lang="en-IN" sz="1700">
                <a:solidFill>
                  <a:srgbClr val="FFFFFF"/>
                </a:solidFill>
              </a:rPr>
              <a:t>javax.jws.WebMethod</a:t>
            </a:r>
          </a:p>
        </p:txBody>
      </p:sp>
      <p:sp>
        <p:nvSpPr>
          <p:cNvPr id="9" name="Content Placeholder 2"/>
          <p:cNvSpPr>
            <a:spLocks noGrp="1"/>
          </p:cNvSpPr>
          <p:nvPr>
            <p:ph idx="1"/>
          </p:nvPr>
        </p:nvSpPr>
        <p:spPr>
          <a:xfrm>
            <a:off x="3524863" y="640082"/>
            <a:ext cx="5136536" cy="2484884"/>
          </a:xfrm>
        </p:spPr>
        <p:txBody>
          <a:bodyPr anchor="ctr">
            <a:normAutofit/>
          </a:bodyPr>
          <a:lstStyle/>
          <a:p>
            <a:r>
              <a:rPr lang="en-IN" sz="1700"/>
              <a:t>The </a:t>
            </a:r>
            <a:r>
              <a:rPr lang="en-IN" sz="1700" b="1"/>
              <a:t>@WebMethod </a:t>
            </a:r>
            <a:r>
              <a:rPr lang="en-IN" sz="1700"/>
              <a:t>annotation supports the following attributes:</a:t>
            </a:r>
          </a:p>
          <a:p>
            <a:endParaRPr lang="en-US" sz="1700"/>
          </a:p>
          <a:p>
            <a:endParaRPr lang="en-IN" sz="1700"/>
          </a:p>
        </p:txBody>
      </p:sp>
      <p:pic>
        <p:nvPicPr>
          <p:cNvPr id="10" name="Picture 2"/>
          <p:cNvPicPr>
            <a:picLocks noChangeAspect="1" noChangeArrowheads="1"/>
          </p:cNvPicPr>
          <p:nvPr/>
        </p:nvPicPr>
        <p:blipFill>
          <a:blip r:embed="rId2"/>
          <a:stretch>
            <a:fillRect/>
          </a:stretch>
        </p:blipFill>
        <p:spPr bwMode="auto">
          <a:xfrm>
            <a:off x="3490722" y="3533927"/>
            <a:ext cx="5170677" cy="2313877"/>
          </a:xfrm>
          <a:prstGeom prst="rect">
            <a:avLst/>
          </a:prstGeom>
          <a:noFill/>
        </p:spPr>
      </p:pic>
    </p:spTree>
    <p:extLst>
      <p:ext uri="{BB962C8B-B14F-4D97-AF65-F5344CB8AC3E}">
        <p14:creationId xmlns:p14="http://schemas.microsoft.com/office/powerpoint/2010/main" val="477441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Publishing a Webservice</a:t>
            </a:r>
          </a:p>
        </p:txBody>
      </p:sp>
      <p:pic>
        <p:nvPicPr>
          <p:cNvPr id="3074" name="Picture 2"/>
          <p:cNvPicPr>
            <a:picLocks noGrp="1" noChangeAspect="1" noChangeArrowheads="1"/>
          </p:cNvPicPr>
          <p:nvPr>
            <p:ph idx="1"/>
          </p:nvPr>
        </p:nvPicPr>
        <p:blipFill>
          <a:blip r:embed="rId2"/>
          <a:stretch>
            <a:fillRect/>
          </a:stretch>
        </p:blipFill>
        <p:spPr bwMode="auto">
          <a:xfrm>
            <a:off x="482600" y="2842877"/>
            <a:ext cx="8178799" cy="2058899"/>
          </a:xfrm>
          <a:prstGeom prst="rect">
            <a:avLst/>
          </a:prstGeom>
          <a:noFill/>
        </p:spPr>
      </p:pic>
    </p:spTree>
    <p:extLst>
      <p:ext uri="{BB962C8B-B14F-4D97-AF65-F5344CB8AC3E}">
        <p14:creationId xmlns:p14="http://schemas.microsoft.com/office/powerpoint/2010/main" val="189039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r>
              <a:rPr lang="en-IN" sz="3500">
                <a:solidFill>
                  <a:srgbClr val="FFFFFF"/>
                </a:solidFill>
              </a:rPr>
              <a:t>Looking at wsdl</a:t>
            </a:r>
          </a:p>
        </p:txBody>
      </p:sp>
      <p:sp>
        <p:nvSpPr>
          <p:cNvPr id="3" name="Content Placeholder 2"/>
          <p:cNvSpPr>
            <a:spLocks noGrp="1"/>
          </p:cNvSpPr>
          <p:nvPr>
            <p:ph idx="1"/>
          </p:nvPr>
        </p:nvSpPr>
        <p:spPr>
          <a:xfrm>
            <a:off x="3840480" y="804672"/>
            <a:ext cx="4711446" cy="5248656"/>
          </a:xfrm>
        </p:spPr>
        <p:txBody>
          <a:bodyPr anchor="ctr">
            <a:normAutofit/>
          </a:bodyPr>
          <a:lstStyle/>
          <a:p>
            <a:r>
              <a:rPr lang="en-IN" sz="1700"/>
              <a:t>Give a request to the following URL :</a:t>
            </a:r>
          </a:p>
          <a:p>
            <a:endParaRPr lang="en-IN" sz="1700"/>
          </a:p>
          <a:p>
            <a:r>
              <a:rPr lang="en-IN" sz="1700"/>
              <a:t>http://localhost:6060/ss?wsdl</a:t>
            </a:r>
          </a:p>
        </p:txBody>
      </p:sp>
    </p:spTree>
    <p:extLst>
      <p:ext uri="{BB962C8B-B14F-4D97-AF65-F5344CB8AC3E}">
        <p14:creationId xmlns:p14="http://schemas.microsoft.com/office/powerpoint/2010/main" val="170971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r>
              <a:rPr lang="en-IN" sz="3500">
                <a:solidFill>
                  <a:srgbClr val="FFFFFF"/>
                </a:solidFill>
              </a:rPr>
              <a:t>SOAP UI</a:t>
            </a:r>
          </a:p>
        </p:txBody>
      </p:sp>
      <p:sp>
        <p:nvSpPr>
          <p:cNvPr id="3" name="Content Placeholder 2"/>
          <p:cNvSpPr>
            <a:spLocks noGrp="1"/>
          </p:cNvSpPr>
          <p:nvPr>
            <p:ph idx="1"/>
          </p:nvPr>
        </p:nvSpPr>
        <p:spPr>
          <a:xfrm>
            <a:off x="3840480" y="804672"/>
            <a:ext cx="4711446" cy="5248656"/>
          </a:xfrm>
        </p:spPr>
        <p:txBody>
          <a:bodyPr anchor="ctr">
            <a:normAutofit/>
          </a:bodyPr>
          <a:lstStyle/>
          <a:p>
            <a:r>
              <a:rPr lang="en-IN" sz="1700"/>
              <a:t>Send a request using SOAP UI</a:t>
            </a:r>
          </a:p>
        </p:txBody>
      </p:sp>
    </p:spTree>
    <p:extLst>
      <p:ext uri="{BB962C8B-B14F-4D97-AF65-F5344CB8AC3E}">
        <p14:creationId xmlns:p14="http://schemas.microsoft.com/office/powerpoint/2010/main" val="2826590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Consuming a webservice</a:t>
            </a:r>
          </a:p>
        </p:txBody>
      </p:sp>
      <p:pic>
        <p:nvPicPr>
          <p:cNvPr id="4098" name="Picture 2"/>
          <p:cNvPicPr>
            <a:picLocks noGrp="1" noChangeAspect="1" noChangeArrowheads="1"/>
          </p:cNvPicPr>
          <p:nvPr>
            <p:ph idx="1"/>
          </p:nvPr>
        </p:nvPicPr>
        <p:blipFill>
          <a:blip r:embed="rId2"/>
          <a:stretch>
            <a:fillRect/>
          </a:stretch>
        </p:blipFill>
        <p:spPr bwMode="auto">
          <a:xfrm>
            <a:off x="482600" y="2448460"/>
            <a:ext cx="8178799" cy="2847733"/>
          </a:xfrm>
          <a:prstGeom prst="rect">
            <a:avLst/>
          </a:prstGeom>
          <a:noFill/>
        </p:spPr>
      </p:pic>
    </p:spTree>
    <p:extLst>
      <p:ext uri="{BB962C8B-B14F-4D97-AF65-F5344CB8AC3E}">
        <p14:creationId xmlns:p14="http://schemas.microsoft.com/office/powerpoint/2010/main" val="3660426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1"/>
          <p:cNvSpPr>
            <a:spLocks noGrp="1" noChangeArrowheads="1"/>
          </p:cNvSpPr>
          <p:nvPr>
            <p:ph type="ctrTitle"/>
          </p:nvPr>
        </p:nvSpPr>
        <p:spPr>
          <a:xfrm>
            <a:off x="2284026" y="2043663"/>
            <a:ext cx="4578895" cy="2031055"/>
          </a:xfrm>
        </p:spPr>
        <p:txBody>
          <a:bodyPr lIns="90000" rIns="90000">
            <a:norm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Introduction to REST</a:t>
            </a:r>
          </a:p>
        </p:txBody>
      </p:sp>
    </p:spTree>
    <p:extLst>
      <p:ext uri="{BB962C8B-B14F-4D97-AF65-F5344CB8AC3E}">
        <p14:creationId xmlns:p14="http://schemas.microsoft.com/office/powerpoint/2010/main" val="181857664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98" name="Title 1"/>
          <p:cNvSpPr>
            <a:spLocks noGrp="1"/>
          </p:cNvSpPr>
          <p:nvPr>
            <p:ph type="title"/>
          </p:nvPr>
        </p:nvSpPr>
        <p:spPr>
          <a:xfrm>
            <a:off x="480059" y="2053641"/>
            <a:ext cx="2751871" cy="2760098"/>
          </a:xfrm>
        </p:spPr>
        <p:txBody>
          <a:bodyPr>
            <a:normAutofit/>
          </a:bodyPr>
          <a:lstStyle/>
          <a:p>
            <a:r>
              <a:rPr lang="en-IN" dirty="0">
                <a:solidFill>
                  <a:srgbClr val="FFFFFF"/>
                </a:solidFill>
              </a:rPr>
              <a:t>Restful Webservices</a:t>
            </a:r>
          </a:p>
        </p:txBody>
      </p:sp>
      <p:sp>
        <p:nvSpPr>
          <p:cNvPr id="4099" name="Content Placeholder 2"/>
          <p:cNvSpPr>
            <a:spLocks noGrp="1"/>
          </p:cNvSpPr>
          <p:nvPr>
            <p:ph idx="1"/>
          </p:nvPr>
        </p:nvSpPr>
        <p:spPr>
          <a:xfrm>
            <a:off x="4567930" y="801866"/>
            <a:ext cx="3979563" cy="5230634"/>
          </a:xfrm>
        </p:spPr>
        <p:txBody>
          <a:bodyPr anchor="ctr">
            <a:normAutofit/>
          </a:bodyPr>
          <a:lstStyle/>
          <a:p>
            <a:pPr>
              <a:lnSpc>
                <a:spcPct val="90000"/>
              </a:lnSpc>
            </a:pPr>
            <a:r>
              <a:rPr lang="en-IN" sz="2100">
                <a:solidFill>
                  <a:srgbClr val="000000"/>
                </a:solidFill>
              </a:rPr>
              <a:t>REST is not  protocol-specific .</a:t>
            </a:r>
          </a:p>
          <a:p>
            <a:pPr>
              <a:lnSpc>
                <a:spcPct val="90000"/>
              </a:lnSpc>
            </a:pPr>
            <a:endParaRPr lang="en-IN" sz="2100">
              <a:solidFill>
                <a:srgbClr val="000000"/>
              </a:solidFill>
            </a:endParaRPr>
          </a:p>
          <a:p>
            <a:pPr>
              <a:lnSpc>
                <a:spcPct val="90000"/>
              </a:lnSpc>
            </a:pPr>
            <a:r>
              <a:rPr lang="en-IN" sz="2100">
                <a:solidFill>
                  <a:srgbClr val="000000"/>
                </a:solidFill>
              </a:rPr>
              <a:t> When people talk about REST, they usually mean</a:t>
            </a:r>
          </a:p>
          <a:p>
            <a:pPr>
              <a:lnSpc>
                <a:spcPct val="90000"/>
              </a:lnSpc>
            </a:pPr>
            <a:r>
              <a:rPr lang="en-IN" sz="2100">
                <a:solidFill>
                  <a:srgbClr val="000000"/>
                </a:solidFill>
              </a:rPr>
              <a:t>REST over HTTP.</a:t>
            </a:r>
          </a:p>
          <a:p>
            <a:pPr>
              <a:lnSpc>
                <a:spcPct val="90000"/>
              </a:lnSpc>
            </a:pPr>
            <a:endParaRPr lang="en-US" sz="2100">
              <a:solidFill>
                <a:srgbClr val="000000"/>
              </a:solidFill>
            </a:endParaRPr>
          </a:p>
          <a:p>
            <a:pPr>
              <a:lnSpc>
                <a:spcPct val="90000"/>
              </a:lnSpc>
            </a:pPr>
            <a:r>
              <a:rPr lang="en-US" sz="2100">
                <a:solidFill>
                  <a:srgbClr val="000000"/>
                </a:solidFill>
              </a:rPr>
              <a:t>REST uses HTTP extensively.</a:t>
            </a:r>
            <a:endParaRPr lang="en-IN" sz="2100">
              <a:solidFill>
                <a:srgbClr val="000000"/>
              </a:solidFill>
            </a:endParaRPr>
          </a:p>
          <a:p>
            <a:pPr>
              <a:lnSpc>
                <a:spcPct val="90000"/>
              </a:lnSpc>
            </a:pPr>
            <a:endParaRPr lang="en-US" sz="2100">
              <a:solidFill>
                <a:srgbClr val="000000"/>
              </a:solidFill>
            </a:endParaRPr>
          </a:p>
          <a:p>
            <a:pPr>
              <a:lnSpc>
                <a:spcPct val="90000"/>
              </a:lnSpc>
            </a:pPr>
            <a:r>
              <a:rPr lang="en-IN" sz="2100">
                <a:solidFill>
                  <a:srgbClr val="000000"/>
                </a:solidFill>
              </a:rPr>
              <a:t>Non-RESTful technologies like SOAP and WS-* use HTTP strictly as a transport protocol and thus use a very small subset of its  capabilities.</a:t>
            </a:r>
          </a:p>
        </p:txBody>
      </p:sp>
    </p:spTree>
    <p:extLst>
      <p:ext uri="{BB962C8B-B14F-4D97-AF65-F5344CB8AC3E}">
        <p14:creationId xmlns:p14="http://schemas.microsoft.com/office/powerpoint/2010/main" val="1496968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7"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7" name="Group 36">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8" name="Rectangle 37">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Isosceles Triangle 38">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16736" y="2075688"/>
            <a:ext cx="6508242" cy="1746504"/>
          </a:xfrm>
        </p:spPr>
        <p:txBody>
          <a:bodyPr vert="horz" lIns="91440" tIns="45720" rIns="91440" bIns="45720" rtlCol="0" anchor="b">
            <a:normAutofit/>
          </a:bodyPr>
          <a:lstStyle/>
          <a:p>
            <a:pPr algn="ctr">
              <a:lnSpc>
                <a:spcPct val="90000"/>
              </a:lnSpc>
              <a:defRPr/>
            </a:pPr>
            <a:r>
              <a:rPr lang="en-US" sz="4700" kern="1200">
                <a:solidFill>
                  <a:srgbClr val="FFFFFF"/>
                </a:solidFill>
                <a:latin typeface="+mj-lt"/>
                <a:ea typeface="+mj-ea"/>
                <a:cs typeface="+mj-cs"/>
              </a:rPr>
              <a:t>RESTful Architectural Principles</a:t>
            </a:r>
          </a:p>
        </p:txBody>
      </p:sp>
    </p:spTree>
    <p:extLst>
      <p:ext uri="{BB962C8B-B14F-4D97-AF65-F5344CB8AC3E}">
        <p14:creationId xmlns:p14="http://schemas.microsoft.com/office/powerpoint/2010/main" val="63652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6A07E96-3969-4595-802D-25631B3CB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75" name="Group 74">
            <a:extLst>
              <a:ext uri="{FF2B5EF4-FFF2-40B4-BE49-F238E27FC236}">
                <a16:creationId xmlns:a16="http://schemas.microsoft.com/office/drawing/2014/main" id="{D4EE850F-AE83-4C3F-A64D-8B67DEF33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6" name="Freeform 5">
              <a:extLst>
                <a:ext uri="{FF2B5EF4-FFF2-40B4-BE49-F238E27FC236}">
                  <a16:creationId xmlns:a16="http://schemas.microsoft.com/office/drawing/2014/main" id="{1BC9603D-FE04-4520-8E50-7C75B9CA22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77" name="Freeform 6">
              <a:extLst>
                <a:ext uri="{FF2B5EF4-FFF2-40B4-BE49-F238E27FC236}">
                  <a16:creationId xmlns:a16="http://schemas.microsoft.com/office/drawing/2014/main" id="{0A0E3407-9CB8-45DA-9F2E-5B81388C1D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78" name="Freeform 7">
              <a:extLst>
                <a:ext uri="{FF2B5EF4-FFF2-40B4-BE49-F238E27FC236}">
                  <a16:creationId xmlns:a16="http://schemas.microsoft.com/office/drawing/2014/main" id="{091A4076-E94C-4E3A-BDAF-3D51C167CE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79" name="Freeform 8">
              <a:extLst>
                <a:ext uri="{FF2B5EF4-FFF2-40B4-BE49-F238E27FC236}">
                  <a16:creationId xmlns:a16="http://schemas.microsoft.com/office/drawing/2014/main" id="{257CB374-17D4-4D8A-8F6A-D79BAE50EB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0" name="Freeform 9">
              <a:extLst>
                <a:ext uri="{FF2B5EF4-FFF2-40B4-BE49-F238E27FC236}">
                  <a16:creationId xmlns:a16="http://schemas.microsoft.com/office/drawing/2014/main" id="{6CAD8AE5-485A-40A6-9A10-B2D46F29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1" name="Freeform 10">
              <a:extLst>
                <a:ext uri="{FF2B5EF4-FFF2-40B4-BE49-F238E27FC236}">
                  <a16:creationId xmlns:a16="http://schemas.microsoft.com/office/drawing/2014/main" id="{1A323CDF-8C44-4003-8C7E-56DA0652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2" name="Freeform 11">
              <a:extLst>
                <a:ext uri="{FF2B5EF4-FFF2-40B4-BE49-F238E27FC236}">
                  <a16:creationId xmlns:a16="http://schemas.microsoft.com/office/drawing/2014/main" id="{588FAE68-2618-4A05-9619-5B0476CF8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3" name="Freeform 12">
              <a:extLst>
                <a:ext uri="{FF2B5EF4-FFF2-40B4-BE49-F238E27FC236}">
                  <a16:creationId xmlns:a16="http://schemas.microsoft.com/office/drawing/2014/main" id="{8BD498FC-EB33-41D8-844F-F8B658B14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4" name="Freeform 13">
              <a:extLst>
                <a:ext uri="{FF2B5EF4-FFF2-40B4-BE49-F238E27FC236}">
                  <a16:creationId xmlns:a16="http://schemas.microsoft.com/office/drawing/2014/main" id="{2E631E6C-DAC5-4239-818A-AA7E4D372C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5" name="Freeform 14">
              <a:extLst>
                <a:ext uri="{FF2B5EF4-FFF2-40B4-BE49-F238E27FC236}">
                  <a16:creationId xmlns:a16="http://schemas.microsoft.com/office/drawing/2014/main" id="{9AF25E18-21FA-4C72-BFBA-6970C2299A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6" name="Freeform 15">
              <a:extLst>
                <a:ext uri="{FF2B5EF4-FFF2-40B4-BE49-F238E27FC236}">
                  <a16:creationId xmlns:a16="http://schemas.microsoft.com/office/drawing/2014/main" id="{FEFCA527-806C-494B-B0FA-BC2DCBB8A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7" name="Freeform 16">
              <a:extLst>
                <a:ext uri="{FF2B5EF4-FFF2-40B4-BE49-F238E27FC236}">
                  <a16:creationId xmlns:a16="http://schemas.microsoft.com/office/drawing/2014/main" id="{1348858B-E257-4F55-824B-A4E0E12B2D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8" name="Freeform 17">
              <a:extLst>
                <a:ext uri="{FF2B5EF4-FFF2-40B4-BE49-F238E27FC236}">
                  <a16:creationId xmlns:a16="http://schemas.microsoft.com/office/drawing/2014/main" id="{0328079F-5D7D-4C32-94FE-4746AABC90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89" name="Freeform 18">
              <a:extLst>
                <a:ext uri="{FF2B5EF4-FFF2-40B4-BE49-F238E27FC236}">
                  <a16:creationId xmlns:a16="http://schemas.microsoft.com/office/drawing/2014/main" id="{936F7460-760A-4C69-B444-66970423A6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90" name="Freeform 19">
              <a:extLst>
                <a:ext uri="{FF2B5EF4-FFF2-40B4-BE49-F238E27FC236}">
                  <a16:creationId xmlns:a16="http://schemas.microsoft.com/office/drawing/2014/main" id="{046A42DA-07A5-4FC4-9A8E-E7803145E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91" name="Freeform 20">
              <a:extLst>
                <a:ext uri="{FF2B5EF4-FFF2-40B4-BE49-F238E27FC236}">
                  <a16:creationId xmlns:a16="http://schemas.microsoft.com/office/drawing/2014/main" id="{EAD3D7E7-545F-40E9-9CDA-83D9F4E4BF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92" name="Freeform 21">
              <a:extLst>
                <a:ext uri="{FF2B5EF4-FFF2-40B4-BE49-F238E27FC236}">
                  <a16:creationId xmlns:a16="http://schemas.microsoft.com/office/drawing/2014/main" id="{A82941B0-23C5-480D-8374-A5427FDF0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93" name="Freeform 22">
              <a:extLst>
                <a:ext uri="{FF2B5EF4-FFF2-40B4-BE49-F238E27FC236}">
                  <a16:creationId xmlns:a16="http://schemas.microsoft.com/office/drawing/2014/main" id="{E25E04FF-BCA7-48D1-B958-C35D3E94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sp>
          <p:nvSpPr>
            <p:cNvPr id="94" name="Freeform 23">
              <a:extLst>
                <a:ext uri="{FF2B5EF4-FFF2-40B4-BE49-F238E27FC236}">
                  <a16:creationId xmlns:a16="http://schemas.microsoft.com/office/drawing/2014/main" id="{A7E8EF9C-5522-451C-8CB5-0575E24523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a:p>
          </p:txBody>
        </p:sp>
      </p:grpSp>
      <p:grpSp>
        <p:nvGrpSpPr>
          <p:cNvPr id="96" name="Group 95">
            <a:extLst>
              <a:ext uri="{FF2B5EF4-FFF2-40B4-BE49-F238E27FC236}">
                <a16:creationId xmlns:a16="http://schemas.microsoft.com/office/drawing/2014/main" id="{C7D119FF-606C-4006-A3CB-C83426DCA1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4208" y="3893141"/>
            <a:ext cx="4236590" cy="1771275"/>
            <a:chOff x="3258942" y="3893141"/>
            <a:chExt cx="5648782" cy="1771275"/>
          </a:xfrm>
        </p:grpSpPr>
        <p:sp>
          <p:nvSpPr>
            <p:cNvPr id="97" name="Isosceles Triangle 39">
              <a:extLst>
                <a:ext uri="{FF2B5EF4-FFF2-40B4-BE49-F238E27FC236}">
                  <a16:creationId xmlns:a16="http://schemas.microsoft.com/office/drawing/2014/main" id="{C910710A-4E31-4871-8A01-586AC5FC0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8" name="Rectangle 97">
              <a:extLst>
                <a:ext uri="{FF2B5EF4-FFF2-40B4-BE49-F238E27FC236}">
                  <a16:creationId xmlns:a16="http://schemas.microsoft.com/office/drawing/2014/main" id="{F1437FA2-C275-4241-AD89-34B44DE74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58942" y="3893141"/>
              <a:ext cx="5648782"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2" name="Title 1"/>
          <p:cNvSpPr>
            <a:spLocks noGrp="1"/>
          </p:cNvSpPr>
          <p:nvPr>
            <p:ph type="title"/>
          </p:nvPr>
        </p:nvSpPr>
        <p:spPr>
          <a:xfrm>
            <a:off x="2505928" y="3980237"/>
            <a:ext cx="4121302" cy="727748"/>
          </a:xfrm>
        </p:spPr>
        <p:txBody>
          <a:bodyPr vert="horz" lIns="91440" tIns="45720" rIns="91440" bIns="45720" rtlCol="0" anchor="b">
            <a:normAutofit/>
          </a:bodyPr>
          <a:lstStyle/>
          <a:p>
            <a:pPr>
              <a:lnSpc>
                <a:spcPct val="90000"/>
              </a:lnSpc>
            </a:pPr>
            <a:r>
              <a:rPr lang="en-US" sz="3500" kern="1200">
                <a:solidFill>
                  <a:srgbClr val="FFFFFF"/>
                </a:solidFill>
                <a:latin typeface="+mj-lt"/>
                <a:ea typeface="+mj-ea"/>
                <a:cs typeface="+mj-cs"/>
              </a:rPr>
              <a:t>Simple Scenario</a:t>
            </a:r>
          </a:p>
        </p:txBody>
      </p:sp>
      <p:sp>
        <p:nvSpPr>
          <p:cNvPr id="3" name="Content Placeholder 2"/>
          <p:cNvSpPr>
            <a:spLocks noGrp="1"/>
          </p:cNvSpPr>
          <p:nvPr>
            <p:ph idx="1"/>
          </p:nvPr>
        </p:nvSpPr>
        <p:spPr>
          <a:xfrm>
            <a:off x="2505928" y="4707986"/>
            <a:ext cx="4121302" cy="522636"/>
          </a:xfrm>
        </p:spPr>
        <p:txBody>
          <a:bodyPr vert="horz" lIns="91440" tIns="45720" rIns="91440" bIns="45720" rtlCol="0">
            <a:normAutofit/>
          </a:bodyPr>
          <a:lstStyle/>
          <a:p>
            <a:pPr marL="0" indent="0" algn="ctr">
              <a:lnSpc>
                <a:spcPct val="90000"/>
              </a:lnSpc>
              <a:spcBef>
                <a:spcPts val="1000"/>
              </a:spcBef>
              <a:buNone/>
            </a:pPr>
            <a:r>
              <a:rPr lang="en-US" sz="1400" kern="1200">
                <a:solidFill>
                  <a:srgbClr val="FFFFFF"/>
                </a:solidFill>
                <a:latin typeface="+mn-lt"/>
                <a:ea typeface="+mn-ea"/>
                <a:cs typeface="+mn-cs"/>
              </a:rPr>
              <a:t>Want to expose the  implementation  of below interface as a soap webservice</a:t>
            </a:r>
          </a:p>
        </p:txBody>
      </p:sp>
      <p:sp>
        <p:nvSpPr>
          <p:cNvPr id="100" name="Rectangle 99">
            <a:extLst>
              <a:ext uri="{FF2B5EF4-FFF2-40B4-BE49-F238E27FC236}">
                <a16:creationId xmlns:a16="http://schemas.microsoft.com/office/drawing/2014/main" id="{BC72E954-3173-4229-93A2-B05A46E09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4206" y="1177047"/>
            <a:ext cx="4236587" cy="2623954"/>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1026" name="Picture 2"/>
          <p:cNvPicPr>
            <a:picLocks noChangeAspect="1" noChangeArrowheads="1"/>
          </p:cNvPicPr>
          <p:nvPr/>
        </p:nvPicPr>
        <p:blipFill>
          <a:blip r:embed="rId2"/>
          <a:stretch>
            <a:fillRect/>
          </a:stretch>
        </p:blipFill>
        <p:spPr bwMode="auto">
          <a:xfrm>
            <a:off x="2570499" y="1881910"/>
            <a:ext cx="3990797" cy="1214131"/>
          </a:xfrm>
          <a:prstGeom prst="rect">
            <a:avLst/>
          </a:prstGeom>
          <a:noFill/>
          <a:ln w="1270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8" name="Group 137">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39"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3"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4"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5"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5"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6"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61" name="Group 160">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162" name="Rectangle 161">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Rectangle 163">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146" name="Title 1"/>
          <p:cNvSpPr>
            <a:spLocks noGrp="1"/>
          </p:cNvSpPr>
          <p:nvPr>
            <p:ph type="title"/>
          </p:nvPr>
        </p:nvSpPr>
        <p:spPr>
          <a:xfrm>
            <a:off x="678657" y="2415322"/>
            <a:ext cx="2588798" cy="2399869"/>
          </a:xfrm>
        </p:spPr>
        <p:txBody>
          <a:bodyPr>
            <a:normAutofit/>
          </a:bodyPr>
          <a:lstStyle/>
          <a:p>
            <a:r>
              <a:rPr lang="en-IN" sz="3500">
                <a:solidFill>
                  <a:srgbClr val="FFFFFF"/>
                </a:solidFill>
              </a:rPr>
              <a:t>Http</a:t>
            </a:r>
          </a:p>
        </p:txBody>
      </p:sp>
      <p:sp>
        <p:nvSpPr>
          <p:cNvPr id="6147" name="Content Placeholder 2"/>
          <p:cNvSpPr>
            <a:spLocks noGrp="1"/>
          </p:cNvSpPr>
          <p:nvPr>
            <p:ph idx="1"/>
          </p:nvPr>
        </p:nvSpPr>
        <p:spPr>
          <a:xfrm>
            <a:off x="3840480" y="804672"/>
            <a:ext cx="4711446" cy="5248656"/>
          </a:xfrm>
        </p:spPr>
        <p:txBody>
          <a:bodyPr anchor="ctr">
            <a:normAutofit/>
          </a:bodyPr>
          <a:lstStyle/>
          <a:p>
            <a:r>
              <a:rPr lang="en-IN" sz="1700"/>
              <a:t>you don’t have an “action” parameter in your URI and use only the methods of HTTP for your web services.</a:t>
            </a:r>
          </a:p>
          <a:p>
            <a:endParaRPr lang="en-IN" sz="1700"/>
          </a:p>
          <a:p>
            <a:r>
              <a:rPr lang="en-IN" sz="1700"/>
              <a:t>Following are the HTTP  methods</a:t>
            </a:r>
            <a:r>
              <a:rPr lang="en-US" sz="1700"/>
              <a:t> :</a:t>
            </a:r>
          </a:p>
          <a:p>
            <a:pPr lvl="1"/>
            <a:r>
              <a:rPr lang="en-US" sz="1700"/>
              <a:t>GET</a:t>
            </a:r>
          </a:p>
          <a:p>
            <a:pPr lvl="1"/>
            <a:r>
              <a:rPr lang="en-US" sz="1700"/>
              <a:t>PUT</a:t>
            </a:r>
          </a:p>
          <a:p>
            <a:pPr lvl="1"/>
            <a:r>
              <a:rPr lang="en-US" sz="1700"/>
              <a:t>DELETE</a:t>
            </a:r>
          </a:p>
          <a:p>
            <a:pPr lvl="1"/>
            <a:r>
              <a:rPr lang="en-US" sz="1700"/>
              <a:t>POST</a:t>
            </a:r>
          </a:p>
          <a:p>
            <a:pPr lvl="1"/>
            <a:r>
              <a:rPr lang="en-US" sz="1700"/>
              <a:t>HEAD</a:t>
            </a:r>
          </a:p>
          <a:p>
            <a:pPr lvl="1"/>
            <a:r>
              <a:rPr lang="en-US" sz="1700"/>
              <a:t>OPTIONS</a:t>
            </a:r>
            <a:endParaRPr lang="en-IN" sz="1700"/>
          </a:p>
        </p:txBody>
      </p:sp>
    </p:spTree>
    <p:extLst>
      <p:ext uri="{BB962C8B-B14F-4D97-AF65-F5344CB8AC3E}">
        <p14:creationId xmlns:p14="http://schemas.microsoft.com/office/powerpoint/2010/main" val="1518650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7" name="Group 76">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8"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0" name="Group 99">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101" name="Rectangle 100">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7170" name="Title 1"/>
          <p:cNvSpPr>
            <a:spLocks noGrp="1"/>
          </p:cNvSpPr>
          <p:nvPr>
            <p:ph type="title"/>
          </p:nvPr>
        </p:nvSpPr>
        <p:spPr>
          <a:xfrm>
            <a:off x="678657" y="2415322"/>
            <a:ext cx="2588798" cy="2399869"/>
          </a:xfrm>
        </p:spPr>
        <p:txBody>
          <a:bodyPr>
            <a:normAutofit/>
          </a:bodyPr>
          <a:lstStyle/>
          <a:p>
            <a:r>
              <a:rPr lang="en-US" sz="3500">
                <a:solidFill>
                  <a:srgbClr val="FFFFFF"/>
                </a:solidFill>
              </a:rPr>
              <a:t>GET</a:t>
            </a:r>
            <a:endParaRPr lang="en-IN" sz="3500">
              <a:solidFill>
                <a:srgbClr val="FFFFFF"/>
              </a:solidFill>
            </a:endParaRPr>
          </a:p>
        </p:txBody>
      </p:sp>
      <p:sp>
        <p:nvSpPr>
          <p:cNvPr id="7171" name="Content Placeholder 2"/>
          <p:cNvSpPr>
            <a:spLocks noGrp="1"/>
          </p:cNvSpPr>
          <p:nvPr>
            <p:ph idx="1"/>
          </p:nvPr>
        </p:nvSpPr>
        <p:spPr>
          <a:xfrm>
            <a:off x="3840480" y="804672"/>
            <a:ext cx="4711446" cy="5248656"/>
          </a:xfrm>
        </p:spPr>
        <p:txBody>
          <a:bodyPr anchor="ctr">
            <a:normAutofit/>
          </a:bodyPr>
          <a:lstStyle/>
          <a:p>
            <a:r>
              <a:rPr lang="en-IN" sz="1700"/>
              <a:t>GET is a read-only operation. It is used to query the server for specific information.</a:t>
            </a:r>
          </a:p>
          <a:p>
            <a:endParaRPr lang="en-IN" sz="1700"/>
          </a:p>
          <a:p>
            <a:r>
              <a:rPr lang="en-IN" sz="1700"/>
              <a:t>It is both an </a:t>
            </a:r>
            <a:r>
              <a:rPr lang="en-IN" sz="1700" i="1"/>
              <a:t>idempotent and safe operation</a:t>
            </a:r>
          </a:p>
          <a:p>
            <a:endParaRPr lang="en-US" sz="1700" i="1"/>
          </a:p>
          <a:p>
            <a:r>
              <a:rPr lang="en-IN" sz="1700"/>
              <a:t>Idempotent means that no matter how many times you apply the operation, the result is always the same.</a:t>
            </a:r>
          </a:p>
          <a:p>
            <a:endParaRPr lang="en-US" sz="1700"/>
          </a:p>
          <a:p>
            <a:r>
              <a:rPr lang="en-IN" sz="1700"/>
              <a:t>Safe means that invoking a GET does not change the state of the server at all.</a:t>
            </a:r>
          </a:p>
        </p:txBody>
      </p:sp>
    </p:spTree>
    <p:extLst>
      <p:ext uri="{BB962C8B-B14F-4D97-AF65-F5344CB8AC3E}">
        <p14:creationId xmlns:p14="http://schemas.microsoft.com/office/powerpoint/2010/main" val="3618978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7"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198"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9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8194" name="Title 1"/>
          <p:cNvSpPr>
            <a:spLocks noGrp="1"/>
          </p:cNvSpPr>
          <p:nvPr>
            <p:ph type="title"/>
          </p:nvPr>
        </p:nvSpPr>
        <p:spPr>
          <a:xfrm>
            <a:off x="678657" y="2415322"/>
            <a:ext cx="2588798" cy="2399869"/>
          </a:xfrm>
        </p:spPr>
        <p:txBody>
          <a:bodyPr>
            <a:normAutofit/>
          </a:bodyPr>
          <a:lstStyle/>
          <a:p>
            <a:r>
              <a:rPr lang="en-US" sz="3500">
                <a:solidFill>
                  <a:srgbClr val="FFFFFF"/>
                </a:solidFill>
              </a:rPr>
              <a:t>PUT</a:t>
            </a:r>
            <a:endParaRPr lang="en-IN" sz="3500">
              <a:solidFill>
                <a:srgbClr val="FFFFFF"/>
              </a:solidFill>
            </a:endParaRPr>
          </a:p>
        </p:txBody>
      </p:sp>
      <p:sp>
        <p:nvSpPr>
          <p:cNvPr id="8195" name="Content Placeholder 2"/>
          <p:cNvSpPr>
            <a:spLocks noGrp="1"/>
          </p:cNvSpPr>
          <p:nvPr>
            <p:ph idx="1"/>
          </p:nvPr>
        </p:nvSpPr>
        <p:spPr>
          <a:xfrm>
            <a:off x="3840480" y="804672"/>
            <a:ext cx="4711446" cy="5248656"/>
          </a:xfrm>
        </p:spPr>
        <p:txBody>
          <a:bodyPr anchor="ctr">
            <a:normAutofit/>
          </a:bodyPr>
          <a:lstStyle/>
          <a:p>
            <a:r>
              <a:rPr lang="en-IN" sz="1600"/>
              <a:t>PUT requests that the server store the message body sent with the request under the location provided in the HTTP message. </a:t>
            </a:r>
          </a:p>
          <a:p>
            <a:endParaRPr lang="en-IN" sz="1600"/>
          </a:p>
          <a:p>
            <a:r>
              <a:rPr lang="en-IN" sz="1600"/>
              <a:t>It is usually modeled as an insert or update. </a:t>
            </a:r>
          </a:p>
          <a:p>
            <a:endParaRPr lang="en-IN" sz="1600"/>
          </a:p>
          <a:p>
            <a:r>
              <a:rPr lang="en-IN" sz="1600"/>
              <a:t>It is also idempotent.</a:t>
            </a:r>
          </a:p>
          <a:p>
            <a:endParaRPr lang="en-IN" sz="1600"/>
          </a:p>
          <a:p>
            <a:r>
              <a:rPr lang="en-IN" sz="1600"/>
              <a:t> When using PUT, the client knows the identity of the resource it is creating or updating. It is idempotent because sending the same</a:t>
            </a:r>
          </a:p>
          <a:p>
            <a:r>
              <a:rPr lang="en-IN" sz="1600"/>
              <a:t>PUT message more than once has no effect on the underlying service. </a:t>
            </a:r>
          </a:p>
          <a:p>
            <a:endParaRPr lang="en-IN" sz="1600"/>
          </a:p>
          <a:p>
            <a:r>
              <a:rPr lang="en-IN" sz="1600"/>
              <a:t>An analogy is an MS Word document that you are editing. No matter how many times you click the Save button, the file that stores your document will logically be the same document.</a:t>
            </a:r>
          </a:p>
        </p:txBody>
      </p:sp>
    </p:spTree>
    <p:extLst>
      <p:ext uri="{BB962C8B-B14F-4D97-AF65-F5344CB8AC3E}">
        <p14:creationId xmlns:p14="http://schemas.microsoft.com/office/powerpoint/2010/main" val="3728795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218" name="Title 1"/>
          <p:cNvSpPr>
            <a:spLocks noGrp="1"/>
          </p:cNvSpPr>
          <p:nvPr>
            <p:ph type="title"/>
          </p:nvPr>
        </p:nvSpPr>
        <p:spPr>
          <a:xfrm>
            <a:off x="678657" y="2415322"/>
            <a:ext cx="2588798" cy="2399869"/>
          </a:xfrm>
        </p:spPr>
        <p:txBody>
          <a:bodyPr>
            <a:normAutofit/>
          </a:bodyPr>
          <a:lstStyle/>
          <a:p>
            <a:r>
              <a:rPr lang="en-IN" sz="3500" i="1">
                <a:solidFill>
                  <a:srgbClr val="FFFFFF"/>
                </a:solidFill>
              </a:rPr>
              <a:t>DELETE</a:t>
            </a:r>
            <a:endParaRPr lang="en-IN" sz="3500">
              <a:solidFill>
                <a:srgbClr val="FFFFFF"/>
              </a:solidFill>
            </a:endParaRPr>
          </a:p>
        </p:txBody>
      </p:sp>
      <p:sp>
        <p:nvSpPr>
          <p:cNvPr id="9219" name="Content Placeholder 2"/>
          <p:cNvSpPr>
            <a:spLocks noGrp="1"/>
          </p:cNvSpPr>
          <p:nvPr>
            <p:ph idx="1"/>
          </p:nvPr>
        </p:nvSpPr>
        <p:spPr>
          <a:xfrm>
            <a:off x="3840480" y="804672"/>
            <a:ext cx="4711446" cy="5248656"/>
          </a:xfrm>
        </p:spPr>
        <p:txBody>
          <a:bodyPr anchor="ctr">
            <a:normAutofit/>
          </a:bodyPr>
          <a:lstStyle/>
          <a:p>
            <a:r>
              <a:rPr lang="en-IN" sz="1700"/>
              <a:t>DELETE is used to remove resources. </a:t>
            </a:r>
          </a:p>
          <a:p>
            <a:endParaRPr lang="en-IN" sz="1700"/>
          </a:p>
          <a:p>
            <a:r>
              <a:rPr lang="en-IN" sz="1700"/>
              <a:t>It is idempotent as well.</a:t>
            </a:r>
          </a:p>
        </p:txBody>
      </p:sp>
    </p:spTree>
    <p:extLst>
      <p:ext uri="{BB962C8B-B14F-4D97-AF65-F5344CB8AC3E}">
        <p14:creationId xmlns:p14="http://schemas.microsoft.com/office/powerpoint/2010/main" val="805219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242" name="Title 1"/>
          <p:cNvSpPr>
            <a:spLocks noGrp="1"/>
          </p:cNvSpPr>
          <p:nvPr>
            <p:ph type="title"/>
          </p:nvPr>
        </p:nvSpPr>
        <p:spPr>
          <a:xfrm>
            <a:off x="678657" y="2415322"/>
            <a:ext cx="2588798" cy="2399869"/>
          </a:xfrm>
        </p:spPr>
        <p:txBody>
          <a:bodyPr>
            <a:normAutofit/>
          </a:bodyPr>
          <a:lstStyle/>
          <a:p>
            <a:r>
              <a:rPr lang="en-IN" sz="3500" i="1">
                <a:solidFill>
                  <a:srgbClr val="FFFFFF"/>
                </a:solidFill>
              </a:rPr>
              <a:t>POST</a:t>
            </a:r>
            <a:endParaRPr lang="en-IN" sz="3500">
              <a:solidFill>
                <a:srgbClr val="FFFFFF"/>
              </a:solidFill>
            </a:endParaRPr>
          </a:p>
        </p:txBody>
      </p:sp>
      <p:sp>
        <p:nvSpPr>
          <p:cNvPr id="10243" name="Content Placeholder 2"/>
          <p:cNvSpPr>
            <a:spLocks noGrp="1"/>
          </p:cNvSpPr>
          <p:nvPr>
            <p:ph idx="1"/>
          </p:nvPr>
        </p:nvSpPr>
        <p:spPr>
          <a:xfrm>
            <a:off x="3840480" y="804672"/>
            <a:ext cx="4711446" cy="5248656"/>
          </a:xfrm>
        </p:spPr>
        <p:txBody>
          <a:bodyPr anchor="ctr">
            <a:normAutofit/>
          </a:bodyPr>
          <a:lstStyle/>
          <a:p>
            <a:r>
              <a:rPr lang="en-IN" sz="1700"/>
              <a:t>POST is the only nonidempotent and unsafe operation of HTTP. </a:t>
            </a:r>
          </a:p>
          <a:p>
            <a:endParaRPr lang="en-IN" sz="1700"/>
          </a:p>
          <a:p>
            <a:r>
              <a:rPr lang="en-IN" sz="1700"/>
              <a:t>Each POST method is allowed to modify the service in a unique way. </a:t>
            </a:r>
          </a:p>
          <a:p>
            <a:endParaRPr lang="en-IN" sz="1700"/>
          </a:p>
          <a:p>
            <a:r>
              <a:rPr lang="en-IN" sz="1700"/>
              <a:t>You may or may not send information with the request. </a:t>
            </a:r>
          </a:p>
          <a:p>
            <a:endParaRPr lang="en-IN" sz="1700"/>
          </a:p>
          <a:p>
            <a:r>
              <a:rPr lang="en-IN" sz="1700"/>
              <a:t>You may or may not receive information from the response.</a:t>
            </a:r>
          </a:p>
        </p:txBody>
      </p:sp>
    </p:spTree>
    <p:extLst>
      <p:ext uri="{BB962C8B-B14F-4D97-AF65-F5344CB8AC3E}">
        <p14:creationId xmlns:p14="http://schemas.microsoft.com/office/powerpoint/2010/main" val="1836193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1266" name="Title 1"/>
          <p:cNvSpPr>
            <a:spLocks noGrp="1"/>
          </p:cNvSpPr>
          <p:nvPr>
            <p:ph type="title"/>
          </p:nvPr>
        </p:nvSpPr>
        <p:spPr>
          <a:xfrm>
            <a:off x="678657" y="2415322"/>
            <a:ext cx="2588798" cy="2399869"/>
          </a:xfrm>
        </p:spPr>
        <p:txBody>
          <a:bodyPr>
            <a:normAutofit/>
          </a:bodyPr>
          <a:lstStyle/>
          <a:p>
            <a:r>
              <a:rPr lang="en-IN" sz="3500" i="1">
                <a:solidFill>
                  <a:srgbClr val="FFFFFF"/>
                </a:solidFill>
              </a:rPr>
              <a:t>HEAD</a:t>
            </a:r>
            <a:endParaRPr lang="en-IN" sz="3500">
              <a:solidFill>
                <a:srgbClr val="FFFFFF"/>
              </a:solidFill>
            </a:endParaRPr>
          </a:p>
        </p:txBody>
      </p:sp>
      <p:sp>
        <p:nvSpPr>
          <p:cNvPr id="11267" name="Content Placeholder 2"/>
          <p:cNvSpPr>
            <a:spLocks noGrp="1"/>
          </p:cNvSpPr>
          <p:nvPr>
            <p:ph idx="1"/>
          </p:nvPr>
        </p:nvSpPr>
        <p:spPr>
          <a:xfrm>
            <a:off x="3840480" y="804672"/>
            <a:ext cx="4711446" cy="5248656"/>
          </a:xfrm>
        </p:spPr>
        <p:txBody>
          <a:bodyPr anchor="ctr">
            <a:normAutofit/>
          </a:bodyPr>
          <a:lstStyle/>
          <a:p>
            <a:r>
              <a:rPr lang="en-IN" sz="1700"/>
              <a:t>HEAD is exactly like GET except that instead of returning a response body, it returns only a response code and any headers associated with the request.</a:t>
            </a:r>
          </a:p>
        </p:txBody>
      </p:sp>
    </p:spTree>
    <p:extLst>
      <p:ext uri="{BB962C8B-B14F-4D97-AF65-F5344CB8AC3E}">
        <p14:creationId xmlns:p14="http://schemas.microsoft.com/office/powerpoint/2010/main" val="1398585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2290" name="Title 1"/>
          <p:cNvSpPr>
            <a:spLocks noGrp="1"/>
          </p:cNvSpPr>
          <p:nvPr>
            <p:ph type="title"/>
          </p:nvPr>
        </p:nvSpPr>
        <p:spPr>
          <a:xfrm>
            <a:off x="678657" y="2415322"/>
            <a:ext cx="2588798" cy="2399869"/>
          </a:xfrm>
        </p:spPr>
        <p:txBody>
          <a:bodyPr>
            <a:normAutofit/>
          </a:bodyPr>
          <a:lstStyle/>
          <a:p>
            <a:r>
              <a:rPr lang="en-IN" sz="3500" i="1">
                <a:solidFill>
                  <a:srgbClr val="FFFFFF"/>
                </a:solidFill>
              </a:rPr>
              <a:t>OPTIONS</a:t>
            </a:r>
            <a:endParaRPr lang="en-IN" sz="3500">
              <a:solidFill>
                <a:srgbClr val="FFFFFF"/>
              </a:solidFill>
            </a:endParaRPr>
          </a:p>
        </p:txBody>
      </p:sp>
      <p:sp>
        <p:nvSpPr>
          <p:cNvPr id="12291" name="Content Placeholder 2"/>
          <p:cNvSpPr>
            <a:spLocks noGrp="1"/>
          </p:cNvSpPr>
          <p:nvPr>
            <p:ph idx="1"/>
          </p:nvPr>
        </p:nvSpPr>
        <p:spPr>
          <a:xfrm>
            <a:off x="3840480" y="804672"/>
            <a:ext cx="4711446" cy="5248656"/>
          </a:xfrm>
        </p:spPr>
        <p:txBody>
          <a:bodyPr anchor="ctr">
            <a:normAutofit/>
          </a:bodyPr>
          <a:lstStyle/>
          <a:p>
            <a:r>
              <a:rPr lang="en-IN" sz="1700"/>
              <a:t>OPTIONS is used to request information about the communication options of the resource you are interested in. </a:t>
            </a:r>
          </a:p>
          <a:p>
            <a:endParaRPr lang="en-IN" sz="1700"/>
          </a:p>
          <a:p>
            <a:r>
              <a:rPr lang="en-IN" sz="1700"/>
              <a:t>It allows the client to determine the capabilities of a server and a resource without triggering any resource action or retrieval.</a:t>
            </a:r>
          </a:p>
        </p:txBody>
      </p:sp>
    </p:spTree>
    <p:extLst>
      <p:ext uri="{BB962C8B-B14F-4D97-AF65-F5344CB8AC3E}">
        <p14:creationId xmlns:p14="http://schemas.microsoft.com/office/powerpoint/2010/main" val="892481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3" name="Group 72">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4"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4" name="Group 93">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95" name="Rectangle 94">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Isosceles Triangle 95">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74" name="Rectangle 1"/>
          <p:cNvSpPr>
            <a:spLocks noGrp="1" noChangeArrowheads="1"/>
          </p:cNvSpPr>
          <p:nvPr>
            <p:ph type="title"/>
          </p:nvPr>
        </p:nvSpPr>
        <p:spPr>
          <a:xfrm>
            <a:off x="1316736" y="2075688"/>
            <a:ext cx="6508242" cy="1746504"/>
          </a:xfrm>
        </p:spPr>
        <p:txBody>
          <a:bodyPr vert="horz" lIns="91440" tIns="45720" rIns="91440" bIns="45720" rtlCol="0" anchor="b">
            <a:norm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700" kern="1200">
                <a:solidFill>
                  <a:srgbClr val="FFFFFF"/>
                </a:solidFill>
                <a:latin typeface="+mj-lt"/>
                <a:ea typeface="+mj-ea"/>
                <a:cs typeface="+mj-cs"/>
              </a:rPr>
              <a:t>Example</a:t>
            </a:r>
          </a:p>
        </p:txBody>
      </p:sp>
    </p:spTree>
    <p:extLst>
      <p:ext uri="{BB962C8B-B14F-4D97-AF65-F5344CB8AC3E}">
        <p14:creationId xmlns:p14="http://schemas.microsoft.com/office/powerpoint/2010/main" val="412473718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solidFill>
            <a:srgbClr val="394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4" name="Picture 73">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76" name="Freeform: Shape 75">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409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818858" y="1425415"/>
            <a:ext cx="5421465" cy="4007169"/>
          </a:xfrm>
          <a:prstGeom prst="rect">
            <a:avLst/>
          </a:prstGeom>
          <a:noFill/>
        </p:spPr>
      </p:pic>
    </p:spTree>
    <p:extLst>
      <p:ext uri="{BB962C8B-B14F-4D97-AF65-F5344CB8AC3E}">
        <p14:creationId xmlns:p14="http://schemas.microsoft.com/office/powerpoint/2010/main" val="955658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5122" name="Title 1"/>
          <p:cNvSpPr>
            <a:spLocks noGrp="1"/>
          </p:cNvSpPr>
          <p:nvPr>
            <p:ph type="title"/>
          </p:nvPr>
        </p:nvSpPr>
        <p:spPr>
          <a:xfrm>
            <a:off x="678657" y="2415322"/>
            <a:ext cx="2588798" cy="2399869"/>
          </a:xfrm>
        </p:spPr>
        <p:txBody>
          <a:bodyPr>
            <a:normAutofit/>
          </a:bodyPr>
          <a:lstStyle/>
          <a:p>
            <a:r>
              <a:rPr lang="en-IN" sz="3500">
                <a:solidFill>
                  <a:srgbClr val="FFFFFF"/>
                </a:solidFill>
              </a:rPr>
              <a:t>Model the URIs</a:t>
            </a:r>
          </a:p>
        </p:txBody>
      </p:sp>
      <p:sp>
        <p:nvSpPr>
          <p:cNvPr id="5123" name="Content Placeholder 2"/>
          <p:cNvSpPr>
            <a:spLocks noGrp="1"/>
          </p:cNvSpPr>
          <p:nvPr>
            <p:ph idx="1"/>
          </p:nvPr>
        </p:nvSpPr>
        <p:spPr>
          <a:xfrm>
            <a:off x="3840480" y="804672"/>
            <a:ext cx="4711446" cy="5248656"/>
          </a:xfrm>
        </p:spPr>
        <p:txBody>
          <a:bodyPr anchor="ctr">
            <a:normAutofit/>
          </a:bodyPr>
          <a:lstStyle/>
          <a:p>
            <a:pPr>
              <a:lnSpc>
                <a:spcPct val="90000"/>
              </a:lnSpc>
            </a:pPr>
            <a:r>
              <a:rPr lang="en-IN" sz="1700"/>
              <a:t>In a RESTful system, </a:t>
            </a:r>
            <a:r>
              <a:rPr lang="en-IN" sz="1700" b="1"/>
              <a:t>endpoints are usually referred to as </a:t>
            </a:r>
            <a:r>
              <a:rPr lang="en-IN" sz="1700" b="1" i="1"/>
              <a:t>resources and are identified using a URI. </a:t>
            </a:r>
          </a:p>
          <a:p>
            <a:pPr>
              <a:lnSpc>
                <a:spcPct val="90000"/>
              </a:lnSpc>
            </a:pPr>
            <a:endParaRPr lang="en-IN" sz="1700" i="1"/>
          </a:p>
          <a:p>
            <a:pPr>
              <a:lnSpc>
                <a:spcPct val="90000"/>
              </a:lnSpc>
            </a:pPr>
            <a:r>
              <a:rPr lang="en-IN" sz="1700" b="1" i="1"/>
              <a:t>URIs satisfy the addressability </a:t>
            </a:r>
            <a:r>
              <a:rPr lang="en-IN" sz="1700"/>
              <a:t>requirements of a RESTful service.</a:t>
            </a:r>
          </a:p>
          <a:p>
            <a:pPr>
              <a:lnSpc>
                <a:spcPct val="90000"/>
              </a:lnSpc>
            </a:pPr>
            <a:endParaRPr lang="en-US" sz="1700"/>
          </a:p>
          <a:p>
            <a:pPr>
              <a:lnSpc>
                <a:spcPct val="90000"/>
              </a:lnSpc>
            </a:pPr>
            <a:r>
              <a:rPr lang="en-IN" sz="1700"/>
              <a:t>Here is a list of URIs that will be exposed in our system:</a:t>
            </a:r>
          </a:p>
          <a:p>
            <a:pPr>
              <a:lnSpc>
                <a:spcPct val="90000"/>
              </a:lnSpc>
            </a:pPr>
            <a:endParaRPr lang="en-US" sz="1700"/>
          </a:p>
          <a:p>
            <a:pPr>
              <a:lnSpc>
                <a:spcPct val="90000"/>
              </a:lnSpc>
            </a:pPr>
            <a:r>
              <a:rPr lang="en-IN" sz="1700"/>
              <a:t>/customers</a:t>
            </a:r>
          </a:p>
          <a:p>
            <a:pPr>
              <a:lnSpc>
                <a:spcPct val="90000"/>
              </a:lnSpc>
            </a:pPr>
            <a:r>
              <a:rPr lang="en-IN" sz="1700"/>
              <a:t>/customers/{id}</a:t>
            </a:r>
          </a:p>
          <a:p>
            <a:pPr>
              <a:lnSpc>
                <a:spcPct val="90000"/>
              </a:lnSpc>
            </a:pPr>
            <a:endParaRPr lang="en-US" sz="1700"/>
          </a:p>
          <a:p>
            <a:pPr>
              <a:lnSpc>
                <a:spcPct val="90000"/>
              </a:lnSpc>
            </a:pPr>
            <a:r>
              <a:rPr lang="en-IN" sz="1700"/>
              <a:t>The /customers URI represents all the customers in our system. </a:t>
            </a:r>
          </a:p>
          <a:p>
            <a:pPr>
              <a:lnSpc>
                <a:spcPct val="90000"/>
              </a:lnSpc>
            </a:pPr>
            <a:endParaRPr lang="en-IN" sz="1700"/>
          </a:p>
          <a:p>
            <a:pPr>
              <a:lnSpc>
                <a:spcPct val="90000"/>
              </a:lnSpc>
            </a:pPr>
            <a:r>
              <a:rPr lang="en-IN" sz="1700"/>
              <a:t>To access an individual customer ,we will use a pattern: /customers/{id}.</a:t>
            </a:r>
          </a:p>
          <a:p>
            <a:pPr>
              <a:lnSpc>
                <a:spcPct val="90000"/>
              </a:lnSpc>
            </a:pPr>
            <a:endParaRPr lang="en-IN" sz="1700"/>
          </a:p>
        </p:txBody>
      </p:sp>
    </p:spTree>
    <p:extLst>
      <p:ext uri="{BB962C8B-B14F-4D97-AF65-F5344CB8AC3E}">
        <p14:creationId xmlns:p14="http://schemas.microsoft.com/office/powerpoint/2010/main" val="307149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r>
              <a:rPr lang="en-IN" sz="3500">
                <a:solidFill>
                  <a:srgbClr val="FFFFFF"/>
                </a:solidFill>
              </a:rPr>
              <a:t>What is a Webservice ?</a:t>
            </a:r>
          </a:p>
        </p:txBody>
      </p:sp>
      <p:sp>
        <p:nvSpPr>
          <p:cNvPr id="3" name="Content Placeholder 2"/>
          <p:cNvSpPr>
            <a:spLocks noGrp="1"/>
          </p:cNvSpPr>
          <p:nvPr>
            <p:ph idx="1"/>
          </p:nvPr>
        </p:nvSpPr>
        <p:spPr>
          <a:xfrm>
            <a:off x="3840480" y="804672"/>
            <a:ext cx="4711446" cy="5248656"/>
          </a:xfrm>
        </p:spPr>
        <p:txBody>
          <a:bodyPr anchor="ctr">
            <a:normAutofit/>
          </a:bodyPr>
          <a:lstStyle/>
          <a:p>
            <a:r>
              <a:rPr lang="en-IN" sz="1700"/>
              <a:t>What do I mean by a webservice ?</a:t>
            </a:r>
          </a:p>
          <a:p>
            <a:endParaRPr lang="en-IN" sz="1700"/>
          </a:p>
          <a:p>
            <a:pPr lvl="1"/>
            <a:r>
              <a:rPr lang="en-IN" sz="1700"/>
              <a:t>Web services are made available from a business's Web server for Web users or other Web-connected programs.</a:t>
            </a:r>
          </a:p>
          <a:p>
            <a:pPr lvl="1"/>
            <a:endParaRPr lang="en-IN" sz="1700"/>
          </a:p>
          <a:p>
            <a:pPr lvl="1"/>
            <a:r>
              <a:rPr lang="en-IN" sz="1700"/>
              <a:t>Unlike traditional client/server models, Web services do not provide the user with a GUI . </a:t>
            </a:r>
          </a:p>
          <a:p>
            <a:pPr lvl="1"/>
            <a:endParaRPr lang="en-IN" sz="1700"/>
          </a:p>
          <a:p>
            <a:pPr lvl="1"/>
            <a:r>
              <a:rPr lang="en-IN" sz="1700"/>
              <a:t>Web services instead share business logic, data and processes through a programmatic interface across a network.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0"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1" name="Rectangle 30">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16736" y="2075688"/>
            <a:ext cx="6508242" cy="1746504"/>
          </a:xfrm>
        </p:spPr>
        <p:txBody>
          <a:bodyPr vert="horz" lIns="91440" tIns="45720" rIns="91440" bIns="45720" rtlCol="0" anchor="b">
            <a:normAutofit/>
          </a:bodyPr>
          <a:lstStyle/>
          <a:p>
            <a:pPr algn="ctr">
              <a:lnSpc>
                <a:spcPct val="90000"/>
              </a:lnSpc>
              <a:defRPr/>
            </a:pPr>
            <a:r>
              <a:rPr lang="en-US" sz="4700" kern="1200">
                <a:solidFill>
                  <a:srgbClr val="FFFFFF"/>
                </a:solidFill>
                <a:latin typeface="+mj-lt"/>
                <a:ea typeface="+mj-ea"/>
                <a:cs typeface="+mj-cs"/>
              </a:rPr>
              <a:t>Defining the Data Format</a:t>
            </a:r>
          </a:p>
        </p:txBody>
      </p:sp>
    </p:spTree>
    <p:extLst>
      <p:ext uri="{BB962C8B-B14F-4D97-AF65-F5344CB8AC3E}">
        <p14:creationId xmlns:p14="http://schemas.microsoft.com/office/powerpoint/2010/main" val="2136435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CF5712B-BD67-4161-B14B-39305B414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29BEE5B-DF13-4270-850B-9FA09569C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6" name="Freeform 5">
              <a:extLst>
                <a:ext uri="{FF2B5EF4-FFF2-40B4-BE49-F238E27FC236}">
                  <a16:creationId xmlns:a16="http://schemas.microsoft.com/office/drawing/2014/main" id="{1626EDC0-409A-47E2-8709-8748240A0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6">
              <a:extLst>
                <a:ext uri="{FF2B5EF4-FFF2-40B4-BE49-F238E27FC236}">
                  <a16:creationId xmlns:a16="http://schemas.microsoft.com/office/drawing/2014/main" id="{65F78CAD-5F1E-4C27-823E-3ED2DE7FC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E02F0A54-F680-4E30-B232-6E654E50A2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B172D1AC-3885-4D81-8E52-0F40B24AFA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9">
              <a:extLst>
                <a:ext uri="{FF2B5EF4-FFF2-40B4-BE49-F238E27FC236}">
                  <a16:creationId xmlns:a16="http://schemas.microsoft.com/office/drawing/2014/main" id="{53B7FF6B-4929-43D6-AA2A-F54696D7CA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8F3D6C5F-F6A1-46BD-BC20-1E21510ED7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1">
              <a:extLst>
                <a:ext uri="{FF2B5EF4-FFF2-40B4-BE49-F238E27FC236}">
                  <a16:creationId xmlns:a16="http://schemas.microsoft.com/office/drawing/2014/main" id="{CADE54F0-F247-4265-8511-0FB803DC8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CDD43569-ECA0-4790-9B12-B6AEBF455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3">
              <a:extLst>
                <a:ext uri="{FF2B5EF4-FFF2-40B4-BE49-F238E27FC236}">
                  <a16:creationId xmlns:a16="http://schemas.microsoft.com/office/drawing/2014/main" id="{439DDC94-3B1E-4D1F-AB51-6DD97EF44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1CB9F6AF-CD2D-471D-A0E9-B9F101E082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5">
              <a:extLst>
                <a:ext uri="{FF2B5EF4-FFF2-40B4-BE49-F238E27FC236}">
                  <a16:creationId xmlns:a16="http://schemas.microsoft.com/office/drawing/2014/main" id="{87D0AC6C-EDFD-47E8-B030-657669ECB6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AAF565DD-CA3D-48FB-88F5-F61619AB6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0C816BC2-D476-4084-954C-1F9F2BFDDB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E714A844-8CBA-4BBB-B037-A267D5D2B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66B46EA7-C566-4203-922D-1A0A55DF6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055A7474-52C5-4EBC-BFD0-4D32F27FF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68FCBE74-2033-49CD-9F97-0886D12696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2">
              <a:extLst>
                <a:ext uri="{FF2B5EF4-FFF2-40B4-BE49-F238E27FC236}">
                  <a16:creationId xmlns:a16="http://schemas.microsoft.com/office/drawing/2014/main" id="{A0726240-57F4-4C55-BCB2-877B412A1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3">
              <a:extLst>
                <a:ext uri="{FF2B5EF4-FFF2-40B4-BE49-F238E27FC236}">
                  <a16:creationId xmlns:a16="http://schemas.microsoft.com/office/drawing/2014/main" id="{88155157-AB7D-48FE-9259-044D8F7E47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a:extLst>
              <a:ext uri="{FF2B5EF4-FFF2-40B4-BE49-F238E27FC236}">
                <a16:creationId xmlns:a16="http://schemas.microsoft.com/office/drawing/2014/main" id="{34737399-EF40-4483-BDC3-A8E5D463F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70" y="3893141"/>
            <a:ext cx="6634256" cy="1771275"/>
            <a:chOff x="1669293" y="3893141"/>
            <a:chExt cx="8845667" cy="1771275"/>
          </a:xfrm>
        </p:grpSpPr>
        <p:sp>
          <p:nvSpPr>
            <p:cNvPr id="97" name="Isosceles Triangle 39">
              <a:extLst>
                <a:ext uri="{FF2B5EF4-FFF2-40B4-BE49-F238E27FC236}">
                  <a16:creationId xmlns:a16="http://schemas.microsoft.com/office/drawing/2014/main" id="{9083067F-FA67-4A91-A30D-8AEFC4B36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D96D5977-B62F-4A5C-9A16-5F9E72C2F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70" name="Title 1"/>
          <p:cNvSpPr>
            <a:spLocks noGrp="1"/>
          </p:cNvSpPr>
          <p:nvPr>
            <p:ph type="title"/>
          </p:nvPr>
        </p:nvSpPr>
        <p:spPr>
          <a:xfrm>
            <a:off x="1319427" y="3980237"/>
            <a:ext cx="6504221" cy="727748"/>
          </a:xfrm>
        </p:spPr>
        <p:txBody>
          <a:bodyPr vert="horz" lIns="91440" tIns="45720" rIns="91440" bIns="45720" rtlCol="0" anchor="b">
            <a:normAutofit/>
          </a:bodyPr>
          <a:lstStyle/>
          <a:p>
            <a:pPr>
              <a:lnSpc>
                <a:spcPct val="90000"/>
              </a:lnSpc>
            </a:pPr>
            <a:r>
              <a:rPr lang="en-US" sz="3100">
                <a:solidFill>
                  <a:srgbClr val="FFFFFF"/>
                </a:solidFill>
              </a:rPr>
              <a:t>Read and Update Format</a:t>
            </a:r>
          </a:p>
        </p:txBody>
      </p:sp>
      <p:sp>
        <p:nvSpPr>
          <p:cNvPr id="100" name="Rectangle 99">
            <a:extLst>
              <a:ext uri="{FF2B5EF4-FFF2-40B4-BE49-F238E27FC236}">
                <a16:creationId xmlns:a16="http://schemas.microsoft.com/office/drawing/2014/main" id="{092CB381-4D9E-4FF9-8B69-2F3D812EB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0353" y="1179555"/>
            <a:ext cx="6634844" cy="2627996"/>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1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10558" y="2221643"/>
            <a:ext cx="3199658" cy="543941"/>
          </a:xfrm>
          <a:prstGeom prst="rect">
            <a:avLst/>
          </a:prstGeom>
          <a:noFill/>
          <a:ln w="12700">
            <a:noFill/>
          </a:ln>
        </p:spPr>
      </p:pic>
      <p:pic>
        <p:nvPicPr>
          <p:cNvPr id="7172"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23992" y="1937151"/>
            <a:ext cx="3199657" cy="111292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205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5122" name="Title 1"/>
          <p:cNvSpPr>
            <a:spLocks noGrp="1"/>
          </p:cNvSpPr>
          <p:nvPr>
            <p:ph type="title"/>
          </p:nvPr>
        </p:nvSpPr>
        <p:spPr>
          <a:xfrm>
            <a:off x="678657" y="2415322"/>
            <a:ext cx="2588798" cy="2399869"/>
          </a:xfrm>
        </p:spPr>
        <p:txBody>
          <a:bodyPr>
            <a:normAutofit/>
          </a:bodyPr>
          <a:lstStyle/>
          <a:p>
            <a:r>
              <a:rPr lang="en-IN" sz="3600" dirty="0"/>
              <a:t>Create Format</a:t>
            </a:r>
          </a:p>
        </p:txBody>
      </p:sp>
      <p:sp>
        <p:nvSpPr>
          <p:cNvPr id="31" name="Title 1">
            <a:extLst>
              <a:ext uri="{FF2B5EF4-FFF2-40B4-BE49-F238E27FC236}">
                <a16:creationId xmlns:a16="http://schemas.microsoft.com/office/drawing/2014/main" id="{D1EB3CAD-9C4C-48FE-9081-96092B20474B}"/>
              </a:ext>
            </a:extLst>
          </p:cNvPr>
          <p:cNvSpPr txBox="1">
            <a:spLocks/>
          </p:cNvSpPr>
          <p:nvPr/>
        </p:nvSpPr>
        <p:spPr>
          <a:xfrm>
            <a:off x="4015981" y="1220864"/>
            <a:ext cx="4648200" cy="381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kern="1200">
                <a:solidFill>
                  <a:schemeClr val="tx1"/>
                </a:solidFill>
                <a:latin typeface="+mj-lt"/>
                <a:ea typeface="+mj-ea"/>
                <a:cs typeface="+mj-cs"/>
              </a:defRPr>
            </a:lvl1pPr>
          </a:lstStyle>
          <a:p>
            <a:endParaRPr lang="en-IN" dirty="0"/>
          </a:p>
        </p:txBody>
      </p:sp>
      <p:pic>
        <p:nvPicPr>
          <p:cNvPr id="32" name="Picture 2">
            <a:extLst>
              <a:ext uri="{FF2B5EF4-FFF2-40B4-BE49-F238E27FC236}">
                <a16:creationId xmlns:a16="http://schemas.microsoft.com/office/drawing/2014/main" id="{ACB2A292-A848-4EA0-87FD-6439F7B34A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20781" y="2211464"/>
            <a:ext cx="1000125" cy="228600"/>
          </a:xfrm>
          <a:noFill/>
        </p:spPr>
      </p:pic>
      <p:pic>
        <p:nvPicPr>
          <p:cNvPr id="33" name="Picture 3">
            <a:extLst>
              <a:ext uri="{FF2B5EF4-FFF2-40B4-BE49-F238E27FC236}">
                <a16:creationId xmlns:a16="http://schemas.microsoft.com/office/drawing/2014/main" id="{C54418ED-75FB-40E0-B958-C845A6164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906" y="2211464"/>
            <a:ext cx="1238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
            <a:extLst>
              <a:ext uri="{FF2B5EF4-FFF2-40B4-BE49-F238E27FC236}">
                <a16:creationId xmlns:a16="http://schemas.microsoft.com/office/drawing/2014/main" id="{79F712B7-4403-400B-B5BB-519387841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781" y="2440064"/>
            <a:ext cx="2895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5">
            <a:extLst>
              <a:ext uri="{FF2B5EF4-FFF2-40B4-BE49-F238E27FC236}">
                <a16:creationId xmlns:a16="http://schemas.microsoft.com/office/drawing/2014/main" id="{597D1B8C-E26C-45F7-9BCE-85C11D9B55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3181" y="2868689"/>
            <a:ext cx="33242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8676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0"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1" name="Rectangle 30">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16736" y="2075688"/>
            <a:ext cx="6508242" cy="1746504"/>
          </a:xfrm>
        </p:spPr>
        <p:txBody>
          <a:bodyPr vert="horz" lIns="91440" tIns="45720" rIns="91440" bIns="45720" rtlCol="0" anchor="b">
            <a:normAutofit/>
          </a:bodyPr>
          <a:lstStyle/>
          <a:p>
            <a:pPr algn="ctr">
              <a:lnSpc>
                <a:spcPct val="90000"/>
              </a:lnSpc>
              <a:defRPr/>
            </a:pPr>
            <a:r>
              <a:rPr lang="en-US" sz="4700" kern="1200" dirty="0">
                <a:solidFill>
                  <a:srgbClr val="FFFFFF"/>
                </a:solidFill>
                <a:latin typeface="+mj-lt"/>
                <a:ea typeface="+mj-ea"/>
                <a:cs typeface="+mj-cs"/>
              </a:rPr>
              <a:t>Assigning HTTP Methods</a:t>
            </a:r>
          </a:p>
        </p:txBody>
      </p:sp>
    </p:spTree>
    <p:extLst>
      <p:ext uri="{BB962C8B-B14F-4D97-AF65-F5344CB8AC3E}">
        <p14:creationId xmlns:p14="http://schemas.microsoft.com/office/powerpoint/2010/main" val="1955010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242" name="Title 1"/>
          <p:cNvSpPr>
            <a:spLocks noGrp="1"/>
          </p:cNvSpPr>
          <p:nvPr>
            <p:ph type="title"/>
          </p:nvPr>
        </p:nvSpPr>
        <p:spPr>
          <a:xfrm>
            <a:off x="678657" y="2415322"/>
            <a:ext cx="2588798" cy="2399869"/>
          </a:xfrm>
        </p:spPr>
        <p:txBody>
          <a:bodyPr>
            <a:normAutofit/>
          </a:bodyPr>
          <a:lstStyle/>
          <a:p>
            <a:r>
              <a:rPr lang="en-US" sz="3600" dirty="0">
                <a:solidFill>
                  <a:srgbClr val="FFFFFF"/>
                </a:solidFill>
              </a:rPr>
              <a:t>Assigning HTTP Methods</a:t>
            </a:r>
            <a:endParaRPr lang="en-IN" sz="3500" dirty="0">
              <a:solidFill>
                <a:srgbClr val="FFFFFF"/>
              </a:solidFill>
            </a:endParaRPr>
          </a:p>
        </p:txBody>
      </p:sp>
      <p:sp>
        <p:nvSpPr>
          <p:cNvPr id="10243" name="Content Placeholder 2"/>
          <p:cNvSpPr>
            <a:spLocks noGrp="1"/>
          </p:cNvSpPr>
          <p:nvPr>
            <p:ph idx="1"/>
          </p:nvPr>
        </p:nvSpPr>
        <p:spPr>
          <a:xfrm>
            <a:off x="3840480" y="804672"/>
            <a:ext cx="4711446" cy="5248656"/>
          </a:xfrm>
        </p:spPr>
        <p:txBody>
          <a:bodyPr anchor="ctr">
            <a:normAutofit/>
          </a:bodyPr>
          <a:lstStyle/>
          <a:p>
            <a:pPr>
              <a:lnSpc>
                <a:spcPct val="90000"/>
              </a:lnSpc>
            </a:pPr>
            <a:r>
              <a:rPr lang="en-IN" sz="1700"/>
              <a:t>It is crucial that we do not assign functionality to an HTTP method that supersedes the specification-defined boundaries of that method.</a:t>
            </a:r>
          </a:p>
          <a:p>
            <a:pPr>
              <a:lnSpc>
                <a:spcPct val="90000"/>
              </a:lnSpc>
            </a:pPr>
            <a:endParaRPr lang="en-US" sz="1700"/>
          </a:p>
          <a:p>
            <a:pPr>
              <a:lnSpc>
                <a:spcPct val="90000"/>
              </a:lnSpc>
            </a:pPr>
            <a:r>
              <a:rPr lang="en-IN" sz="1700"/>
              <a:t>For example, </a:t>
            </a:r>
            <a:r>
              <a:rPr lang="en-IN" sz="1700" b="1"/>
              <a:t>an HTTP GET on a particular resource should be read only. </a:t>
            </a:r>
          </a:p>
          <a:p>
            <a:pPr>
              <a:lnSpc>
                <a:spcPct val="90000"/>
              </a:lnSpc>
            </a:pPr>
            <a:endParaRPr lang="en-IN" sz="1700"/>
          </a:p>
          <a:p>
            <a:pPr>
              <a:lnSpc>
                <a:spcPct val="90000"/>
              </a:lnSpc>
            </a:pPr>
            <a:r>
              <a:rPr lang="en-IN" sz="1700"/>
              <a:t>It should not change the state of the resource it is invoking on. Intermediate services like a proxy-cache, or your browser rely on you to follow the semantics of HTTP strictly so that they can perform built-in tasks like caching effectively. </a:t>
            </a:r>
          </a:p>
          <a:p>
            <a:pPr>
              <a:lnSpc>
                <a:spcPct val="90000"/>
              </a:lnSpc>
            </a:pPr>
            <a:endParaRPr lang="en-IN" sz="1700"/>
          </a:p>
          <a:p>
            <a:pPr>
              <a:lnSpc>
                <a:spcPct val="90000"/>
              </a:lnSpc>
            </a:pPr>
            <a:r>
              <a:rPr lang="en-IN" sz="1700"/>
              <a:t>If you do not follow the definition of each HTTP method strictly, clients</a:t>
            </a:r>
          </a:p>
          <a:p>
            <a:pPr>
              <a:lnSpc>
                <a:spcPct val="90000"/>
              </a:lnSpc>
            </a:pPr>
            <a:r>
              <a:rPr lang="en-IN" sz="1700"/>
              <a:t>and administration tools cannot make assumptions about your services and your system becomes more complex.</a:t>
            </a:r>
          </a:p>
        </p:txBody>
      </p:sp>
    </p:spTree>
    <p:extLst>
      <p:ext uri="{BB962C8B-B14F-4D97-AF65-F5344CB8AC3E}">
        <p14:creationId xmlns:p14="http://schemas.microsoft.com/office/powerpoint/2010/main" val="4169189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1266" name="Title 1"/>
          <p:cNvSpPr>
            <a:spLocks noGrp="1"/>
          </p:cNvSpPr>
          <p:nvPr>
            <p:ph type="title"/>
          </p:nvPr>
        </p:nvSpPr>
        <p:spPr>
          <a:xfrm>
            <a:off x="678657" y="2415322"/>
            <a:ext cx="2588798" cy="2399869"/>
          </a:xfrm>
        </p:spPr>
        <p:txBody>
          <a:bodyPr>
            <a:normAutofit/>
          </a:bodyPr>
          <a:lstStyle/>
          <a:p>
            <a:r>
              <a:rPr lang="en-US" sz="3600" dirty="0">
                <a:solidFill>
                  <a:srgbClr val="FFFFFF"/>
                </a:solidFill>
              </a:rPr>
              <a:t>Assigning HTTP Methods</a:t>
            </a:r>
            <a:endParaRPr lang="en-IN" sz="3500" dirty="0">
              <a:solidFill>
                <a:srgbClr val="FFFFFF"/>
              </a:solidFill>
            </a:endParaRPr>
          </a:p>
        </p:txBody>
      </p:sp>
      <p:sp>
        <p:nvSpPr>
          <p:cNvPr id="11267" name="Content Placeholder 2"/>
          <p:cNvSpPr>
            <a:spLocks noGrp="1"/>
          </p:cNvSpPr>
          <p:nvPr>
            <p:ph idx="1"/>
          </p:nvPr>
        </p:nvSpPr>
        <p:spPr>
          <a:xfrm>
            <a:off x="3840480" y="804672"/>
            <a:ext cx="4711446" cy="5248656"/>
          </a:xfrm>
        </p:spPr>
        <p:txBody>
          <a:bodyPr anchor="ctr">
            <a:normAutofit/>
          </a:bodyPr>
          <a:lstStyle/>
          <a:p>
            <a:r>
              <a:rPr lang="en-IN" sz="1700"/>
              <a:t>To get a list of Customers, the remote client will call an HTTP GET</a:t>
            </a:r>
          </a:p>
          <a:p>
            <a:r>
              <a:rPr lang="en-IN" sz="1700"/>
              <a:t>on the URI of the object group it is interested in. </a:t>
            </a:r>
          </a:p>
          <a:p>
            <a:endParaRPr lang="en-IN" sz="1700"/>
          </a:p>
          <a:p>
            <a:r>
              <a:rPr lang="en-IN" sz="1700"/>
              <a:t>An example request would look like the following:</a:t>
            </a:r>
          </a:p>
          <a:p>
            <a:r>
              <a:rPr lang="en-IN" sz="1700" b="1"/>
              <a:t>GET /customers HTTP/1.1</a:t>
            </a:r>
          </a:p>
          <a:p>
            <a:endParaRPr lang="en-US" sz="1700" b="1"/>
          </a:p>
          <a:p>
            <a:r>
              <a:rPr lang="en-IN" sz="1700"/>
              <a:t>One problem with this bulk operation is that we may have thousands of  Customers in our system and we may overload our client and hurt our response time.</a:t>
            </a:r>
          </a:p>
          <a:p>
            <a:endParaRPr lang="en-IN" sz="1700"/>
          </a:p>
          <a:p>
            <a:r>
              <a:rPr lang="en-IN" sz="1700"/>
              <a:t>So we may use  :</a:t>
            </a:r>
            <a:br>
              <a:rPr lang="en-IN" sz="1700"/>
            </a:br>
            <a:endParaRPr lang="en-IN" sz="1700"/>
          </a:p>
          <a:p>
            <a:r>
              <a:rPr lang="en-IN" sz="1700"/>
              <a:t>GET /customers</a:t>
            </a:r>
            <a:r>
              <a:rPr lang="en-IN" sz="1700" b="1"/>
              <a:t>?startIndex=0&amp;size=5 HTTP/1.1</a:t>
            </a:r>
            <a:endParaRPr lang="en-IN" sz="1700"/>
          </a:p>
        </p:txBody>
      </p:sp>
    </p:spTree>
    <p:extLst>
      <p:ext uri="{BB962C8B-B14F-4D97-AF65-F5344CB8AC3E}">
        <p14:creationId xmlns:p14="http://schemas.microsoft.com/office/powerpoint/2010/main" val="212646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2290" name="Title 1"/>
          <p:cNvSpPr>
            <a:spLocks noGrp="1"/>
          </p:cNvSpPr>
          <p:nvPr>
            <p:ph type="title"/>
          </p:nvPr>
        </p:nvSpPr>
        <p:spPr>
          <a:xfrm>
            <a:off x="678657" y="2415322"/>
            <a:ext cx="2588798" cy="2399869"/>
          </a:xfrm>
        </p:spPr>
        <p:txBody>
          <a:bodyPr>
            <a:normAutofit/>
          </a:bodyPr>
          <a:lstStyle/>
          <a:p>
            <a:r>
              <a:rPr lang="en-IN" sz="3500">
                <a:solidFill>
                  <a:srgbClr val="FFFFFF"/>
                </a:solidFill>
              </a:rPr>
              <a:t>Obtaining Individual  entities</a:t>
            </a:r>
          </a:p>
        </p:txBody>
      </p:sp>
      <p:sp>
        <p:nvSpPr>
          <p:cNvPr id="12291" name="Content Placeholder 2"/>
          <p:cNvSpPr>
            <a:spLocks noGrp="1"/>
          </p:cNvSpPr>
          <p:nvPr>
            <p:ph idx="1"/>
          </p:nvPr>
        </p:nvSpPr>
        <p:spPr>
          <a:xfrm>
            <a:off x="3840480" y="804672"/>
            <a:ext cx="4711446" cy="5248656"/>
          </a:xfrm>
        </p:spPr>
        <p:txBody>
          <a:bodyPr anchor="ctr">
            <a:normAutofit/>
          </a:bodyPr>
          <a:lstStyle/>
          <a:p>
            <a:r>
              <a:rPr lang="en-IN" sz="1700"/>
              <a:t>/customers/{id}</a:t>
            </a:r>
          </a:p>
          <a:p>
            <a:endParaRPr lang="en-US" sz="1700"/>
          </a:p>
          <a:p>
            <a:r>
              <a:rPr lang="en-US" sz="1700"/>
              <a:t>Eg : </a:t>
            </a:r>
          </a:p>
          <a:p>
            <a:r>
              <a:rPr lang="en-IN" sz="1700"/>
              <a:t>GET   /customers/232    HTTP/1.1</a:t>
            </a:r>
          </a:p>
        </p:txBody>
      </p:sp>
    </p:spTree>
    <p:extLst>
      <p:ext uri="{BB962C8B-B14F-4D97-AF65-F5344CB8AC3E}">
        <p14:creationId xmlns:p14="http://schemas.microsoft.com/office/powerpoint/2010/main" val="1143214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2290" name="Title 1"/>
          <p:cNvSpPr>
            <a:spLocks noGrp="1"/>
          </p:cNvSpPr>
          <p:nvPr>
            <p:ph type="title"/>
          </p:nvPr>
        </p:nvSpPr>
        <p:spPr>
          <a:xfrm>
            <a:off x="678657" y="2415322"/>
            <a:ext cx="2588798" cy="2399869"/>
          </a:xfrm>
        </p:spPr>
        <p:txBody>
          <a:bodyPr>
            <a:normAutofit/>
          </a:bodyPr>
          <a:lstStyle/>
          <a:p>
            <a:r>
              <a:rPr lang="en-IN" sz="3600" dirty="0">
                <a:solidFill>
                  <a:schemeClr val="bg1"/>
                </a:solidFill>
              </a:rPr>
              <a:t>Creating with PUT</a:t>
            </a:r>
            <a:endParaRPr lang="en-IN" sz="3500" dirty="0">
              <a:solidFill>
                <a:schemeClr val="bg1"/>
              </a:solidFill>
            </a:endParaRPr>
          </a:p>
        </p:txBody>
      </p:sp>
      <p:sp>
        <p:nvSpPr>
          <p:cNvPr id="12291" name="Content Placeholder 2"/>
          <p:cNvSpPr>
            <a:spLocks noGrp="1"/>
          </p:cNvSpPr>
          <p:nvPr>
            <p:ph idx="1"/>
          </p:nvPr>
        </p:nvSpPr>
        <p:spPr>
          <a:xfrm>
            <a:off x="3840480" y="804672"/>
            <a:ext cx="4711446" cy="5248656"/>
          </a:xfrm>
        </p:spPr>
        <p:txBody>
          <a:bodyPr anchor="ctr">
            <a:normAutofit/>
          </a:bodyPr>
          <a:lstStyle/>
          <a:p>
            <a:r>
              <a:rPr lang="en-IN" sz="1800" dirty="0"/>
              <a:t>The HTTP definition of </a:t>
            </a:r>
            <a:r>
              <a:rPr lang="en-IN" sz="1800" dirty="0">
                <a:solidFill>
                  <a:srgbClr val="FF0000"/>
                </a:solidFill>
              </a:rPr>
              <a:t>PUT</a:t>
            </a:r>
            <a:r>
              <a:rPr lang="en-IN" sz="1800" dirty="0"/>
              <a:t> states that it </a:t>
            </a:r>
            <a:r>
              <a:rPr lang="en-IN" sz="1800" b="1" dirty="0">
                <a:solidFill>
                  <a:srgbClr val="FF0000"/>
                </a:solidFill>
              </a:rPr>
              <a:t>can be used to create or update a resource </a:t>
            </a:r>
            <a:r>
              <a:rPr lang="en-IN" sz="1800" dirty="0"/>
              <a:t>on the server</a:t>
            </a:r>
          </a:p>
          <a:p>
            <a:r>
              <a:rPr lang="en-US" sz="1800" dirty="0" err="1"/>
              <a:t>Eg</a:t>
            </a:r>
            <a:r>
              <a:rPr lang="en-US" sz="1800" dirty="0"/>
              <a:t>:</a:t>
            </a:r>
          </a:p>
          <a:p>
            <a:r>
              <a:rPr lang="en-IN" sz="1800" dirty="0"/>
              <a:t>PUT /customers/112 HTTP/1.1</a:t>
            </a:r>
          </a:p>
          <a:p>
            <a:r>
              <a:rPr lang="en-IN" sz="1800" dirty="0"/>
              <a:t>Content-Type: application/xml</a:t>
            </a:r>
          </a:p>
          <a:p>
            <a:endParaRPr lang="en-IN" sz="1800" dirty="0"/>
          </a:p>
          <a:p>
            <a:endParaRPr lang="en-IN" sz="1800" dirty="0"/>
          </a:p>
        </p:txBody>
      </p:sp>
      <p:pic>
        <p:nvPicPr>
          <p:cNvPr id="31" name="Picture 2">
            <a:extLst>
              <a:ext uri="{FF2B5EF4-FFF2-40B4-BE49-F238E27FC236}">
                <a16:creationId xmlns:a16="http://schemas.microsoft.com/office/drawing/2014/main" id="{DDEE0871-EC09-47BD-BE98-B1830563D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139" y="4240382"/>
            <a:ext cx="1000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
            <a:extLst>
              <a:ext uri="{FF2B5EF4-FFF2-40B4-BE49-F238E27FC236}">
                <a16:creationId xmlns:a16="http://schemas.microsoft.com/office/drawing/2014/main" id="{744F21FD-CFD3-44C4-82F8-9746C4EE9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139" y="4468982"/>
            <a:ext cx="2895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5">
            <a:extLst>
              <a:ext uri="{FF2B5EF4-FFF2-40B4-BE49-F238E27FC236}">
                <a16:creationId xmlns:a16="http://schemas.microsoft.com/office/drawing/2014/main" id="{62C014CF-F9D6-435D-AEF7-D6F3D6182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539" y="4897607"/>
            <a:ext cx="33242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902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4338" name="Title 1"/>
          <p:cNvSpPr>
            <a:spLocks noGrp="1"/>
          </p:cNvSpPr>
          <p:nvPr>
            <p:ph type="title"/>
          </p:nvPr>
        </p:nvSpPr>
        <p:spPr>
          <a:xfrm>
            <a:off x="678657" y="2415322"/>
            <a:ext cx="2588798" cy="2399869"/>
          </a:xfrm>
        </p:spPr>
        <p:txBody>
          <a:bodyPr>
            <a:normAutofit/>
          </a:bodyPr>
          <a:lstStyle/>
          <a:p>
            <a:endParaRPr lang="en-IN" sz="3500">
              <a:solidFill>
                <a:srgbClr val="FFFFFF"/>
              </a:solidFill>
            </a:endParaRPr>
          </a:p>
        </p:txBody>
      </p:sp>
      <p:sp>
        <p:nvSpPr>
          <p:cNvPr id="14339" name="Content Placeholder 2"/>
          <p:cNvSpPr>
            <a:spLocks noGrp="1"/>
          </p:cNvSpPr>
          <p:nvPr>
            <p:ph idx="1"/>
          </p:nvPr>
        </p:nvSpPr>
        <p:spPr>
          <a:xfrm>
            <a:off x="3840480" y="804672"/>
            <a:ext cx="4711446" cy="5248656"/>
          </a:xfrm>
        </p:spPr>
        <p:txBody>
          <a:bodyPr anchor="ctr">
            <a:normAutofit/>
          </a:bodyPr>
          <a:lstStyle/>
          <a:p>
            <a:r>
              <a:rPr lang="en-IN" sz="1700"/>
              <a:t>PUT is required by the specification to send a </a:t>
            </a:r>
            <a:r>
              <a:rPr lang="en-IN" sz="1700" b="1"/>
              <a:t>response code of 201, “Created”</a:t>
            </a:r>
            <a:r>
              <a:rPr lang="en-IN" sz="1700"/>
              <a:t> if a new resource was created on the server as a result of the request.</a:t>
            </a:r>
          </a:p>
          <a:p>
            <a:endParaRPr lang="en-US" sz="1700"/>
          </a:p>
          <a:p>
            <a:r>
              <a:rPr lang="en-IN" sz="1700"/>
              <a:t>The HTTP specification also states that </a:t>
            </a:r>
            <a:r>
              <a:rPr lang="en-IN" sz="1700" b="1"/>
              <a:t>PUT is idempotent. </a:t>
            </a:r>
          </a:p>
          <a:p>
            <a:endParaRPr lang="en-IN" sz="1700"/>
          </a:p>
          <a:p>
            <a:r>
              <a:rPr lang="en-IN" sz="1700"/>
              <a:t>Our PUT is idempotent, because no matter how many times we tell the server to “create” our Order, the </a:t>
            </a:r>
            <a:r>
              <a:rPr lang="en-IN" sz="1700" b="1"/>
              <a:t>same bits are stored </a:t>
            </a:r>
            <a:r>
              <a:rPr lang="en-IN" sz="1700"/>
              <a:t>at the /customers/112  location.</a:t>
            </a:r>
          </a:p>
        </p:txBody>
      </p:sp>
    </p:spTree>
    <p:extLst>
      <p:ext uri="{BB962C8B-B14F-4D97-AF65-F5344CB8AC3E}">
        <p14:creationId xmlns:p14="http://schemas.microsoft.com/office/powerpoint/2010/main" val="1811576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362" name="Title 1"/>
          <p:cNvSpPr>
            <a:spLocks noGrp="1"/>
          </p:cNvSpPr>
          <p:nvPr>
            <p:ph type="title"/>
          </p:nvPr>
        </p:nvSpPr>
        <p:spPr>
          <a:xfrm>
            <a:off x="678657" y="2415322"/>
            <a:ext cx="2588798" cy="2399869"/>
          </a:xfrm>
        </p:spPr>
        <p:txBody>
          <a:bodyPr>
            <a:normAutofit/>
          </a:bodyPr>
          <a:lstStyle/>
          <a:p>
            <a:endParaRPr lang="en-IN" sz="3500">
              <a:solidFill>
                <a:srgbClr val="FFFFFF"/>
              </a:solidFill>
            </a:endParaRPr>
          </a:p>
        </p:txBody>
      </p:sp>
      <p:sp>
        <p:nvSpPr>
          <p:cNvPr id="15363" name="Content Placeholder 2"/>
          <p:cNvSpPr>
            <a:spLocks noGrp="1"/>
          </p:cNvSpPr>
          <p:nvPr>
            <p:ph idx="1"/>
          </p:nvPr>
        </p:nvSpPr>
        <p:spPr>
          <a:xfrm>
            <a:off x="3840480" y="804672"/>
            <a:ext cx="4711446" cy="5248656"/>
          </a:xfrm>
        </p:spPr>
        <p:txBody>
          <a:bodyPr anchor="ctr">
            <a:normAutofit/>
          </a:bodyPr>
          <a:lstStyle/>
          <a:p>
            <a:r>
              <a:rPr lang="en-IN" sz="1700"/>
              <a:t>Sometimes a PUT request will fail and the client won’t know if the request was delivered and processed at the server. </a:t>
            </a:r>
          </a:p>
          <a:p>
            <a:endParaRPr lang="en-IN" sz="1700"/>
          </a:p>
          <a:p>
            <a:r>
              <a:rPr lang="en-IN" sz="1700"/>
              <a:t>Idempotency guarantees that it’s OK for the client to retransmit the PUT operation and not worry about any adverse side effects.</a:t>
            </a:r>
          </a:p>
          <a:p>
            <a:endParaRPr lang="en-US" sz="1700"/>
          </a:p>
          <a:p>
            <a:r>
              <a:rPr lang="en-IN" sz="1700"/>
              <a:t>The </a:t>
            </a:r>
            <a:r>
              <a:rPr lang="en-IN" sz="1700" b="1"/>
              <a:t>disadvantage of using PUT to create resources is that the client has to provide the unique ID </a:t>
            </a:r>
            <a:r>
              <a:rPr lang="en-IN" sz="1700"/>
              <a:t>that represents the object it is creating.</a:t>
            </a:r>
          </a:p>
          <a:p>
            <a:endParaRPr lang="en-US" sz="1700"/>
          </a:p>
          <a:p>
            <a:r>
              <a:rPr lang="en-US" sz="1700"/>
              <a:t>If we want ID to be generated by the server, we can use POST.</a:t>
            </a:r>
            <a:endParaRPr lang="en-IN" sz="1700"/>
          </a:p>
        </p:txBody>
      </p:sp>
    </p:spTree>
    <p:extLst>
      <p:ext uri="{BB962C8B-B14F-4D97-AF65-F5344CB8AC3E}">
        <p14:creationId xmlns:p14="http://schemas.microsoft.com/office/powerpoint/2010/main" val="208857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9" name="Rectangle 71">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 name="Group 96">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66473" y="2358391"/>
            <a:ext cx="2624234" cy="2453676"/>
          </a:xfrm>
        </p:spPr>
        <p:txBody>
          <a:bodyPr>
            <a:normAutofit/>
          </a:bodyPr>
          <a:lstStyle/>
          <a:p>
            <a:r>
              <a:rPr lang="en-IN" sz="3100">
                <a:solidFill>
                  <a:srgbClr val="FFFFFF"/>
                </a:solidFill>
              </a:rPr>
              <a:t>SOAP</a:t>
            </a:r>
          </a:p>
        </p:txBody>
      </p:sp>
      <p:sp useBgFill="1">
        <p:nvSpPr>
          <p:cNvPr id="102" name="Rectangle 101">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6448" y="803186"/>
            <a:ext cx="4701761"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stretch>
            <a:fillRect/>
          </a:stretch>
        </p:blipFill>
        <p:spPr bwMode="auto">
          <a:xfrm>
            <a:off x="3687367" y="798424"/>
            <a:ext cx="5434014" cy="32804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ontent Placeholder 2"/>
          <p:cNvSpPr>
            <a:spLocks noGrp="1"/>
          </p:cNvSpPr>
          <p:nvPr>
            <p:ph idx="1"/>
          </p:nvPr>
        </p:nvSpPr>
        <p:spPr>
          <a:xfrm>
            <a:off x="3838835" y="4267830"/>
            <a:ext cx="4711405" cy="1783977"/>
          </a:xfrm>
        </p:spPr>
        <p:txBody>
          <a:bodyPr>
            <a:normAutofit/>
          </a:bodyPr>
          <a:lstStyle/>
          <a:p>
            <a:pPr>
              <a:lnSpc>
                <a:spcPct val="90000"/>
              </a:lnSpc>
            </a:pPr>
            <a:r>
              <a:rPr lang="en-IN" sz="1300"/>
              <a:t>XML data which should be exchanged between client and server should be in a particular format.</a:t>
            </a:r>
          </a:p>
          <a:p>
            <a:pPr>
              <a:lnSpc>
                <a:spcPct val="90000"/>
              </a:lnSpc>
            </a:pPr>
            <a:endParaRPr lang="en-IN" sz="1300"/>
          </a:p>
          <a:p>
            <a:pPr>
              <a:lnSpc>
                <a:spcPct val="90000"/>
              </a:lnSpc>
            </a:pPr>
            <a:r>
              <a:rPr lang="en-IN" sz="1300"/>
              <a:t>SOAP is a standard message protocol which defines the format of exchanged data.</a:t>
            </a:r>
          </a:p>
          <a:p>
            <a:pPr>
              <a:lnSpc>
                <a:spcPct val="90000"/>
              </a:lnSpc>
            </a:pPr>
            <a:endParaRPr lang="en-IN" sz="1300"/>
          </a:p>
          <a:p>
            <a:pPr>
              <a:lnSpc>
                <a:spcPct val="90000"/>
              </a:lnSpc>
            </a:pPr>
            <a:r>
              <a:rPr lang="en-IN" sz="1300"/>
              <a:t>Sample SOAP Xml for making request to update of StockQuoteService :</a:t>
            </a:r>
          </a:p>
          <a:p>
            <a:pPr>
              <a:lnSpc>
                <a:spcPct val="90000"/>
              </a:lnSpc>
            </a:pPr>
            <a:endParaRPr lang="en-IN" sz="1300"/>
          </a:p>
          <a:p>
            <a:pPr>
              <a:lnSpc>
                <a:spcPct val="90000"/>
              </a:lnSpc>
            </a:pPr>
            <a:endParaRPr lang="en-IN" sz="13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Creating With POST</a:t>
            </a:r>
            <a:endParaRPr lang="en-IN"/>
          </a:p>
        </p:txBody>
      </p:sp>
      <p:sp>
        <p:nvSpPr>
          <p:cNvPr id="16387" name="Content Placeholder 2"/>
          <p:cNvSpPr>
            <a:spLocks noGrp="1"/>
          </p:cNvSpPr>
          <p:nvPr>
            <p:ph idx="1"/>
          </p:nvPr>
        </p:nvSpPr>
        <p:spPr/>
        <p:txBody>
          <a:bodyPr/>
          <a:lstStyle/>
          <a:p>
            <a:r>
              <a:rPr lang="en-IN"/>
              <a:t>To create a Customer with POST, the client sends a representation of the new object it is creating to the parent URI of its representation,</a:t>
            </a:r>
          </a:p>
          <a:p>
            <a:r>
              <a:rPr lang="en-IN"/>
              <a:t>leaving out the numeric target ID.</a:t>
            </a:r>
            <a:endParaRPr lang="en-US"/>
          </a:p>
          <a:p>
            <a:endParaRPr lang="en-IN">
              <a:solidFill>
                <a:srgbClr val="FF0000"/>
              </a:solidFill>
            </a:endParaRPr>
          </a:p>
          <a:p>
            <a:r>
              <a:rPr lang="en-IN">
                <a:solidFill>
                  <a:srgbClr val="FF0000"/>
                </a:solidFill>
              </a:rPr>
              <a:t>POST /customers  HTTP/1.1</a:t>
            </a:r>
          </a:p>
          <a:p>
            <a:r>
              <a:rPr lang="en-IN">
                <a:solidFill>
                  <a:srgbClr val="FF0000"/>
                </a:solidFill>
              </a:rPr>
              <a:t>Content-Type: application/xml</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71875"/>
            <a:ext cx="1000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3571875"/>
            <a:ext cx="1238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800475"/>
            <a:ext cx="2895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229100"/>
            <a:ext cx="33242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985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5329" y="2795"/>
            <a:ext cx="6468672" cy="6842743"/>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5" name="Picture 144">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24833"/>
          <a:stretch/>
        </p:blipFill>
        <p:spPr>
          <a:xfrm flipH="1">
            <a:off x="0" y="0"/>
            <a:ext cx="9144000" cy="6842743"/>
          </a:xfrm>
          <a:prstGeom prst="rect">
            <a:avLst/>
          </a:prstGeom>
        </p:spPr>
      </p:pic>
      <p:sp>
        <p:nvSpPr>
          <p:cNvPr id="147"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42453" y="-2795"/>
            <a:ext cx="3753812" cy="2253410"/>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74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38167" y="639082"/>
            <a:ext cx="2653560" cy="4511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Content Placeholder 2"/>
          <p:cNvSpPr>
            <a:spLocks noGrp="1"/>
          </p:cNvSpPr>
          <p:nvPr>
            <p:ph idx="1"/>
          </p:nvPr>
        </p:nvSpPr>
        <p:spPr>
          <a:xfrm>
            <a:off x="441579" y="2673512"/>
            <a:ext cx="3858768" cy="2729467"/>
          </a:xfrm>
        </p:spPr>
        <p:txBody>
          <a:bodyPr anchor="ctr">
            <a:normAutofit/>
          </a:bodyPr>
          <a:lstStyle/>
          <a:p>
            <a:r>
              <a:rPr lang="en-IN" sz="1500">
                <a:solidFill>
                  <a:srgbClr val="000000"/>
                </a:solidFill>
              </a:rPr>
              <a:t>What if the client wants to edit, update, or cancel the order it just posted?  </a:t>
            </a:r>
          </a:p>
          <a:p>
            <a:r>
              <a:rPr lang="en-IN" sz="1500">
                <a:solidFill>
                  <a:srgbClr val="000000"/>
                </a:solidFill>
              </a:rPr>
              <a:t>What is the ID of the new order?</a:t>
            </a:r>
            <a:endParaRPr lang="en-US" sz="1500">
              <a:solidFill>
                <a:srgbClr val="000000"/>
              </a:solidFill>
            </a:endParaRPr>
          </a:p>
          <a:p>
            <a:r>
              <a:rPr lang="en-IN" sz="1500">
                <a:solidFill>
                  <a:srgbClr val="000000"/>
                </a:solidFill>
              </a:rPr>
              <a:t>To resolve this issue, we will add a bit of additional information to the HTTP response message.</a:t>
            </a:r>
            <a:endParaRPr lang="en-US" sz="1500">
              <a:solidFill>
                <a:srgbClr val="000000"/>
              </a:solidFill>
            </a:endParaRPr>
          </a:p>
          <a:p>
            <a:r>
              <a:rPr lang="en-IN" sz="1500">
                <a:solidFill>
                  <a:srgbClr val="000000"/>
                </a:solidFill>
              </a:rPr>
              <a:t>HTTP/1.1 201 Created</a:t>
            </a:r>
          </a:p>
          <a:p>
            <a:r>
              <a:rPr lang="en-IN" sz="1500">
                <a:solidFill>
                  <a:srgbClr val="000000"/>
                </a:solidFill>
              </a:rPr>
              <a:t>Content-Type: application/xml</a:t>
            </a:r>
          </a:p>
          <a:p>
            <a:r>
              <a:rPr lang="en-IN" sz="1500">
                <a:solidFill>
                  <a:srgbClr val="000000"/>
                </a:solidFill>
              </a:rPr>
              <a:t>Location: http://example.com/customers/771</a:t>
            </a:r>
          </a:p>
        </p:txBody>
      </p:sp>
      <p:sp>
        <p:nvSpPr>
          <p:cNvPr id="149"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0036" y="3000084"/>
            <a:ext cx="4723965" cy="3842659"/>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741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02023" y="4723572"/>
            <a:ext cx="3678249" cy="12793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9934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8434" name="Title 1"/>
          <p:cNvSpPr>
            <a:spLocks noGrp="1"/>
          </p:cNvSpPr>
          <p:nvPr>
            <p:ph type="title"/>
          </p:nvPr>
        </p:nvSpPr>
        <p:spPr>
          <a:xfrm>
            <a:off x="678657" y="2415322"/>
            <a:ext cx="2588798" cy="2399869"/>
          </a:xfrm>
        </p:spPr>
        <p:txBody>
          <a:bodyPr>
            <a:normAutofit/>
          </a:bodyPr>
          <a:lstStyle/>
          <a:p>
            <a:endParaRPr lang="en-IN" sz="3500">
              <a:solidFill>
                <a:srgbClr val="FFFFFF"/>
              </a:solidFill>
            </a:endParaRPr>
          </a:p>
        </p:txBody>
      </p:sp>
      <p:sp>
        <p:nvSpPr>
          <p:cNvPr id="18435" name="Content Placeholder 2"/>
          <p:cNvSpPr>
            <a:spLocks noGrp="1"/>
          </p:cNvSpPr>
          <p:nvPr>
            <p:ph idx="1"/>
          </p:nvPr>
        </p:nvSpPr>
        <p:spPr>
          <a:xfrm>
            <a:off x="3840480" y="804672"/>
            <a:ext cx="4711446" cy="5248656"/>
          </a:xfrm>
        </p:spPr>
        <p:txBody>
          <a:bodyPr anchor="ctr">
            <a:normAutofit/>
          </a:bodyPr>
          <a:lstStyle/>
          <a:p>
            <a:r>
              <a:rPr lang="en-IN" sz="1700"/>
              <a:t>HTTP requires that if POST creates a new resource that it respond with a code of 201, “Created” (just like PUT). </a:t>
            </a:r>
          </a:p>
          <a:p>
            <a:endParaRPr lang="en-IN" sz="1700"/>
          </a:p>
          <a:p>
            <a:r>
              <a:rPr lang="en-IN" sz="1700"/>
              <a:t>The Location header in the response message provides a URI</a:t>
            </a:r>
          </a:p>
          <a:p>
            <a:r>
              <a:rPr lang="en-IN" sz="1700"/>
              <a:t>to the client so it knows where to further interact with the Customer that was created, i.e., if the client wanted to update the Customer. </a:t>
            </a:r>
          </a:p>
          <a:p>
            <a:endParaRPr lang="en-IN" sz="1700"/>
          </a:p>
          <a:p>
            <a:r>
              <a:rPr lang="en-IN" sz="1700" b="1"/>
              <a:t>It is optional whether the server sends the representation of the newly created Order with the response.</a:t>
            </a:r>
          </a:p>
        </p:txBody>
      </p:sp>
    </p:spTree>
    <p:extLst>
      <p:ext uri="{BB962C8B-B14F-4D97-AF65-F5344CB8AC3E}">
        <p14:creationId xmlns:p14="http://schemas.microsoft.com/office/powerpoint/2010/main" val="3909544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N"/>
              <a:t>Updating a Customer</a:t>
            </a:r>
          </a:p>
        </p:txBody>
      </p:sp>
      <p:sp>
        <p:nvSpPr>
          <p:cNvPr id="19459" name="Content Placeholder 2"/>
          <p:cNvSpPr>
            <a:spLocks noGrp="1"/>
          </p:cNvSpPr>
          <p:nvPr>
            <p:ph idx="1"/>
          </p:nvPr>
        </p:nvSpPr>
        <p:spPr/>
        <p:txBody>
          <a:bodyPr>
            <a:normAutofit lnSpcReduction="10000"/>
          </a:bodyPr>
          <a:lstStyle/>
          <a:p>
            <a:r>
              <a:rPr lang="en-IN"/>
              <a:t>PUT /customers/117  HTTP/1.1</a:t>
            </a:r>
          </a:p>
          <a:p>
            <a:r>
              <a:rPr lang="en-IN"/>
              <a:t>Content-Type: application/xml</a:t>
            </a:r>
          </a:p>
          <a:p>
            <a:endParaRPr lang="en-US"/>
          </a:p>
          <a:p>
            <a:endParaRPr lang="en-US"/>
          </a:p>
          <a:p>
            <a:endParaRPr lang="en-US"/>
          </a:p>
          <a:p>
            <a:endParaRPr lang="en-US"/>
          </a:p>
          <a:p>
            <a:endParaRPr lang="en-US"/>
          </a:p>
          <a:p>
            <a:endParaRPr lang="en-US"/>
          </a:p>
          <a:p>
            <a:endParaRPr lang="en-US"/>
          </a:p>
          <a:p>
            <a:r>
              <a:rPr lang="en-IN"/>
              <a:t>When a resource is updated with PUT, the HTTP specification requires that you send </a:t>
            </a:r>
            <a:r>
              <a:rPr lang="en-IN" b="1">
                <a:solidFill>
                  <a:srgbClr val="FF0000"/>
                </a:solidFill>
              </a:rPr>
              <a:t>a response code of 200, “OK” and a response message body </a:t>
            </a:r>
            <a:r>
              <a:rPr lang="en-IN"/>
              <a:t>or </a:t>
            </a:r>
            <a:r>
              <a:rPr lang="en-IN" b="1">
                <a:solidFill>
                  <a:srgbClr val="FF0000"/>
                </a:solidFill>
              </a:rPr>
              <a:t>a response code of 204,</a:t>
            </a:r>
          </a:p>
          <a:p>
            <a:r>
              <a:rPr lang="en-IN" b="1">
                <a:solidFill>
                  <a:srgbClr val="FF0000"/>
                </a:solidFill>
              </a:rPr>
              <a:t>“No Content” without any response body</a:t>
            </a:r>
          </a:p>
          <a:p>
            <a:endParaRPr lang="en-IN"/>
          </a:p>
          <a:p>
            <a:endParaRPr lang="en-IN"/>
          </a:p>
          <a:p>
            <a:endParaRPr lang="en-IN"/>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1943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71700"/>
            <a:ext cx="33909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695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0482" name="Title 1"/>
          <p:cNvSpPr>
            <a:spLocks noGrp="1"/>
          </p:cNvSpPr>
          <p:nvPr>
            <p:ph type="title"/>
          </p:nvPr>
        </p:nvSpPr>
        <p:spPr>
          <a:xfrm>
            <a:off x="678657" y="2415322"/>
            <a:ext cx="2588798" cy="2399869"/>
          </a:xfrm>
        </p:spPr>
        <p:txBody>
          <a:bodyPr>
            <a:normAutofit/>
          </a:bodyPr>
          <a:lstStyle/>
          <a:p>
            <a:r>
              <a:rPr lang="en-US" sz="3500">
                <a:solidFill>
                  <a:srgbClr val="FFFFFF"/>
                </a:solidFill>
              </a:rPr>
              <a:t>Deleting a customer</a:t>
            </a:r>
            <a:endParaRPr lang="en-IN" sz="3500">
              <a:solidFill>
                <a:srgbClr val="FFFFFF"/>
              </a:solidFill>
            </a:endParaRPr>
          </a:p>
        </p:txBody>
      </p:sp>
      <p:sp>
        <p:nvSpPr>
          <p:cNvPr id="20483" name="Content Placeholder 2"/>
          <p:cNvSpPr>
            <a:spLocks noGrp="1"/>
          </p:cNvSpPr>
          <p:nvPr>
            <p:ph idx="1"/>
          </p:nvPr>
        </p:nvSpPr>
        <p:spPr>
          <a:xfrm>
            <a:off x="3840480" y="804672"/>
            <a:ext cx="4711446" cy="5248656"/>
          </a:xfrm>
        </p:spPr>
        <p:txBody>
          <a:bodyPr anchor="ctr">
            <a:normAutofit/>
          </a:bodyPr>
          <a:lstStyle/>
          <a:p>
            <a:r>
              <a:rPr lang="en-IN" sz="1700"/>
              <a:t>The client simply invokes the DELETE method on the exact URI that represents the object we want to remove.</a:t>
            </a:r>
          </a:p>
          <a:p>
            <a:endParaRPr lang="en-US" sz="1700"/>
          </a:p>
          <a:p>
            <a:r>
              <a:rPr lang="en-IN" sz="1700"/>
              <a:t>When a resource is removed with DELETE, the HTTP specification requires that you send a response code of </a:t>
            </a:r>
            <a:r>
              <a:rPr lang="en-IN" sz="1700" b="1"/>
              <a:t>200, “OK” and a response message body or a response code of 204, “No Content” </a:t>
            </a:r>
            <a:r>
              <a:rPr lang="en-IN" sz="1700"/>
              <a:t>without any response body.</a:t>
            </a:r>
          </a:p>
        </p:txBody>
      </p:sp>
    </p:spTree>
    <p:extLst>
      <p:ext uri="{BB962C8B-B14F-4D97-AF65-F5344CB8AC3E}">
        <p14:creationId xmlns:p14="http://schemas.microsoft.com/office/powerpoint/2010/main" val="19565557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1506" name="Title 1"/>
          <p:cNvSpPr>
            <a:spLocks noGrp="1"/>
          </p:cNvSpPr>
          <p:nvPr>
            <p:ph type="title"/>
          </p:nvPr>
        </p:nvSpPr>
        <p:spPr>
          <a:xfrm>
            <a:off x="678657" y="2415322"/>
            <a:ext cx="2588798" cy="2399869"/>
          </a:xfrm>
        </p:spPr>
        <p:txBody>
          <a:bodyPr>
            <a:normAutofit/>
          </a:bodyPr>
          <a:lstStyle/>
          <a:p>
            <a:r>
              <a:rPr lang="en-IN" sz="3500">
                <a:solidFill>
                  <a:srgbClr val="FFFFFF"/>
                </a:solidFill>
              </a:rPr>
              <a:t>Cancelling an Order</a:t>
            </a:r>
          </a:p>
        </p:txBody>
      </p:sp>
      <p:sp>
        <p:nvSpPr>
          <p:cNvPr id="21507" name="Content Placeholder 2"/>
          <p:cNvSpPr>
            <a:spLocks noGrp="1"/>
          </p:cNvSpPr>
          <p:nvPr>
            <p:ph idx="1"/>
          </p:nvPr>
        </p:nvSpPr>
        <p:spPr>
          <a:xfrm>
            <a:off x="3840480" y="804672"/>
            <a:ext cx="4711446" cy="5248656"/>
          </a:xfrm>
        </p:spPr>
        <p:txBody>
          <a:bodyPr anchor="ctr">
            <a:normAutofit/>
          </a:bodyPr>
          <a:lstStyle/>
          <a:p>
            <a:r>
              <a:rPr lang="en-IN" sz="1700"/>
              <a:t>While removing an object wipes it clean from our databases, cancelling only changes the state of the Order and retains it within the system. </a:t>
            </a:r>
          </a:p>
          <a:p>
            <a:endParaRPr lang="en-IN" sz="1700"/>
          </a:p>
          <a:p>
            <a:r>
              <a:rPr lang="en-IN" sz="1700"/>
              <a:t>How should we model such an operation?</a:t>
            </a:r>
          </a:p>
        </p:txBody>
      </p:sp>
    </p:spTree>
    <p:extLst>
      <p:ext uri="{BB962C8B-B14F-4D97-AF65-F5344CB8AC3E}">
        <p14:creationId xmlns:p14="http://schemas.microsoft.com/office/powerpoint/2010/main" val="1737086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2530" name="Title 1"/>
          <p:cNvSpPr>
            <a:spLocks noGrp="1"/>
          </p:cNvSpPr>
          <p:nvPr>
            <p:ph type="title"/>
          </p:nvPr>
        </p:nvSpPr>
        <p:spPr>
          <a:xfrm>
            <a:off x="678657" y="2415322"/>
            <a:ext cx="2588798" cy="2399869"/>
          </a:xfrm>
        </p:spPr>
        <p:txBody>
          <a:bodyPr>
            <a:normAutofit/>
          </a:bodyPr>
          <a:lstStyle/>
          <a:p>
            <a:r>
              <a:rPr lang="en-IN" sz="3500">
                <a:solidFill>
                  <a:srgbClr val="FFFFFF"/>
                </a:solidFill>
              </a:rPr>
              <a:t>Overloading the meaning of DELETE </a:t>
            </a:r>
          </a:p>
        </p:txBody>
      </p:sp>
      <p:sp>
        <p:nvSpPr>
          <p:cNvPr id="22531" name="Content Placeholder 2"/>
          <p:cNvSpPr>
            <a:spLocks noGrp="1"/>
          </p:cNvSpPr>
          <p:nvPr>
            <p:ph idx="1"/>
          </p:nvPr>
        </p:nvSpPr>
        <p:spPr>
          <a:xfrm>
            <a:off x="3840480" y="804672"/>
            <a:ext cx="4711446" cy="5248656"/>
          </a:xfrm>
        </p:spPr>
        <p:txBody>
          <a:bodyPr anchor="ctr">
            <a:normAutofit/>
          </a:bodyPr>
          <a:lstStyle/>
          <a:p>
            <a:r>
              <a:rPr lang="en-IN" sz="1700"/>
              <a:t>Cancelling an Order is very similar to removing it.</a:t>
            </a:r>
          </a:p>
          <a:p>
            <a:endParaRPr lang="en-US" sz="1700"/>
          </a:p>
          <a:p>
            <a:r>
              <a:rPr lang="en-IN" sz="1700"/>
              <a:t>One thing we could do is add an extra query parameter</a:t>
            </a:r>
          </a:p>
          <a:p>
            <a:r>
              <a:rPr lang="en-IN" sz="1700"/>
              <a:t>to the request:</a:t>
            </a:r>
          </a:p>
          <a:p>
            <a:endParaRPr lang="en-IN" sz="1700"/>
          </a:p>
          <a:p>
            <a:r>
              <a:rPr lang="en-IN" sz="1700"/>
              <a:t>DELETE   /orders/233?cancel=true  HTTP/1.1</a:t>
            </a:r>
          </a:p>
          <a:p>
            <a:endParaRPr lang="en-US" sz="1700"/>
          </a:p>
          <a:p>
            <a:r>
              <a:rPr lang="en-IN" sz="1700"/>
              <a:t>It is not good RESTful design as  you are changing the meaning of the uniform interface. </a:t>
            </a:r>
          </a:p>
          <a:p>
            <a:r>
              <a:rPr lang="en-IN" sz="1700"/>
              <a:t>Using a query parameter in this way is actually creating </a:t>
            </a:r>
            <a:r>
              <a:rPr lang="en-IN" sz="1700" b="1"/>
              <a:t>a mini-RPC mechanism.</a:t>
            </a:r>
          </a:p>
          <a:p>
            <a:r>
              <a:rPr lang="en-IN" sz="1700"/>
              <a:t>HTTP specifically states that </a:t>
            </a:r>
            <a:r>
              <a:rPr lang="en-IN" sz="1700" b="1"/>
              <a:t>DELETE is used to delete a resource from the server, not cancel it.</a:t>
            </a:r>
          </a:p>
        </p:txBody>
      </p:sp>
    </p:spTree>
    <p:extLst>
      <p:ext uri="{BB962C8B-B14F-4D97-AF65-F5344CB8AC3E}">
        <p14:creationId xmlns:p14="http://schemas.microsoft.com/office/powerpoint/2010/main" val="1462232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3554" name="Title 1"/>
          <p:cNvSpPr>
            <a:spLocks noGrp="1"/>
          </p:cNvSpPr>
          <p:nvPr>
            <p:ph type="title"/>
          </p:nvPr>
        </p:nvSpPr>
        <p:spPr>
          <a:xfrm>
            <a:off x="678657" y="2415322"/>
            <a:ext cx="2588798" cy="2399869"/>
          </a:xfrm>
        </p:spPr>
        <p:txBody>
          <a:bodyPr>
            <a:normAutofit/>
          </a:bodyPr>
          <a:lstStyle/>
          <a:p>
            <a:r>
              <a:rPr lang="en-IN" sz="3500">
                <a:solidFill>
                  <a:srgbClr val="FFFFFF"/>
                </a:solidFill>
              </a:rPr>
              <a:t>States versus operations</a:t>
            </a:r>
          </a:p>
        </p:txBody>
      </p:sp>
      <p:sp>
        <p:nvSpPr>
          <p:cNvPr id="23555" name="Content Placeholder 2"/>
          <p:cNvSpPr>
            <a:spLocks noGrp="1"/>
          </p:cNvSpPr>
          <p:nvPr>
            <p:ph idx="1"/>
          </p:nvPr>
        </p:nvSpPr>
        <p:spPr>
          <a:xfrm>
            <a:off x="3840480" y="804672"/>
            <a:ext cx="4711446" cy="5248656"/>
          </a:xfrm>
        </p:spPr>
        <p:txBody>
          <a:bodyPr anchor="ctr">
            <a:normAutofit/>
          </a:bodyPr>
          <a:lstStyle/>
          <a:p>
            <a:r>
              <a:rPr lang="en-IN" sz="1700"/>
              <a:t>When modelling a RESTful interface for the operations of your object model, you should ask yourself a simple question:</a:t>
            </a:r>
          </a:p>
          <a:p>
            <a:endParaRPr lang="en-IN" sz="1700"/>
          </a:p>
          <a:p>
            <a:r>
              <a:rPr lang="en-IN" sz="1700" b="1"/>
              <a:t> is the operation a state of the resource? </a:t>
            </a:r>
          </a:p>
          <a:p>
            <a:endParaRPr lang="en-IN" sz="1700"/>
          </a:p>
          <a:p>
            <a:r>
              <a:rPr lang="en-IN" sz="1700"/>
              <a:t>If you answer yes to this question, the operation should be modeled </a:t>
            </a:r>
            <a:r>
              <a:rPr lang="en-IN" sz="1700" b="1"/>
              <a:t>within the data format.</a:t>
            </a:r>
          </a:p>
        </p:txBody>
      </p:sp>
    </p:spTree>
    <p:extLst>
      <p:ext uri="{BB962C8B-B14F-4D97-AF65-F5344CB8AC3E}">
        <p14:creationId xmlns:p14="http://schemas.microsoft.com/office/powerpoint/2010/main" val="3577515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6"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9" name="Rectangle 98">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78" name="Title 1"/>
          <p:cNvSpPr>
            <a:spLocks noGrp="1"/>
          </p:cNvSpPr>
          <p:nvPr>
            <p:ph type="title"/>
          </p:nvPr>
        </p:nvSpPr>
        <p:spPr>
          <a:xfrm>
            <a:off x="666473" y="2358391"/>
            <a:ext cx="2624234" cy="2453676"/>
          </a:xfrm>
        </p:spPr>
        <p:txBody>
          <a:bodyPr>
            <a:normAutofit/>
          </a:bodyPr>
          <a:lstStyle/>
          <a:p>
            <a:endParaRPr lang="en-IN" sz="3100">
              <a:solidFill>
                <a:srgbClr val="FFFFFF"/>
              </a:solidFill>
            </a:endParaRPr>
          </a:p>
        </p:txBody>
      </p:sp>
      <p:sp useBgFill="1">
        <p:nvSpPr>
          <p:cNvPr id="103" name="Rectangle 102">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6448" y="803186"/>
            <a:ext cx="4701761"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54945" y="1189768"/>
            <a:ext cx="4464882" cy="2202542"/>
          </a:xfrm>
          <a:prstGeom prst="rect">
            <a:avLst/>
          </a:pr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Content Placeholder 2"/>
          <p:cNvSpPr>
            <a:spLocks noGrp="1"/>
          </p:cNvSpPr>
          <p:nvPr>
            <p:ph idx="1"/>
          </p:nvPr>
        </p:nvSpPr>
        <p:spPr>
          <a:xfrm>
            <a:off x="3838835" y="4267830"/>
            <a:ext cx="4711405" cy="1783977"/>
          </a:xfrm>
        </p:spPr>
        <p:txBody>
          <a:bodyPr>
            <a:normAutofit/>
          </a:bodyPr>
          <a:lstStyle/>
          <a:p>
            <a:pPr>
              <a:lnSpc>
                <a:spcPct val="90000"/>
              </a:lnSpc>
            </a:pPr>
            <a:r>
              <a:rPr lang="en-IN" sz="1700"/>
              <a:t>Since the state of being cancelled is modeled in the data format, we can now use our already defined mechanism of updating an Order to model the cancel operation. </a:t>
            </a:r>
          </a:p>
          <a:p>
            <a:pPr>
              <a:lnSpc>
                <a:spcPct val="90000"/>
              </a:lnSpc>
            </a:pPr>
            <a:r>
              <a:rPr lang="en-IN" sz="1700"/>
              <a:t>For example, we could PUT this message to our service:</a:t>
            </a:r>
          </a:p>
        </p:txBody>
      </p:sp>
    </p:spTree>
    <p:extLst>
      <p:ext uri="{BB962C8B-B14F-4D97-AF65-F5344CB8AC3E}">
        <p14:creationId xmlns:p14="http://schemas.microsoft.com/office/powerpoint/2010/main" val="21110809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5602" name="Title 1"/>
          <p:cNvSpPr>
            <a:spLocks noGrp="1"/>
          </p:cNvSpPr>
          <p:nvPr>
            <p:ph type="title"/>
          </p:nvPr>
        </p:nvSpPr>
        <p:spPr>
          <a:xfrm>
            <a:off x="678657" y="2415322"/>
            <a:ext cx="2588798" cy="2399869"/>
          </a:xfrm>
        </p:spPr>
        <p:txBody>
          <a:bodyPr>
            <a:normAutofit/>
          </a:bodyPr>
          <a:lstStyle/>
          <a:p>
            <a:r>
              <a:rPr lang="en-US" sz="3500">
                <a:solidFill>
                  <a:srgbClr val="FFFFFF"/>
                </a:solidFill>
              </a:rPr>
              <a:t>Using Subresource</a:t>
            </a:r>
            <a:endParaRPr lang="en-IN" sz="3500">
              <a:solidFill>
                <a:srgbClr val="FFFFFF"/>
              </a:solidFill>
            </a:endParaRPr>
          </a:p>
        </p:txBody>
      </p:sp>
      <p:sp>
        <p:nvSpPr>
          <p:cNvPr id="25603" name="Content Placeholder 2"/>
          <p:cNvSpPr>
            <a:spLocks noGrp="1"/>
          </p:cNvSpPr>
          <p:nvPr>
            <p:ph idx="1"/>
          </p:nvPr>
        </p:nvSpPr>
        <p:spPr>
          <a:xfrm>
            <a:off x="3840480" y="804672"/>
            <a:ext cx="4711446" cy="5248656"/>
          </a:xfrm>
        </p:spPr>
        <p:txBody>
          <a:bodyPr anchor="ctr">
            <a:normAutofit/>
          </a:bodyPr>
          <a:lstStyle/>
          <a:p>
            <a:r>
              <a:rPr lang="en-IN" sz="1700"/>
              <a:t>What if we expanded on our cancel example by saying that we wanted a way to clean up all cancelled orders?</a:t>
            </a:r>
          </a:p>
          <a:p>
            <a:endParaRPr lang="en-US" sz="1700"/>
          </a:p>
          <a:p>
            <a:r>
              <a:rPr lang="en-IN" sz="1700"/>
              <a:t>We can’t really model purging the same way we did cancel.</a:t>
            </a:r>
          </a:p>
          <a:p>
            <a:endParaRPr lang="en-US" sz="1700"/>
          </a:p>
          <a:p>
            <a:r>
              <a:rPr lang="en-IN" sz="1700"/>
              <a:t>To solve this problem, </a:t>
            </a:r>
            <a:r>
              <a:rPr lang="en-IN" sz="1700" b="1"/>
              <a:t>we model this operation as a sub resource of /orders </a:t>
            </a:r>
            <a:r>
              <a:rPr lang="en-IN" sz="1700"/>
              <a:t>and we trigger a purging by doing a POST on that resource. For example:</a:t>
            </a:r>
          </a:p>
          <a:p>
            <a:endParaRPr lang="en-IN" sz="1700"/>
          </a:p>
          <a:p>
            <a:r>
              <a:rPr lang="en-IN" sz="1700" b="1"/>
              <a:t>POST /orders/purge HTTP/1.1</a:t>
            </a:r>
          </a:p>
        </p:txBody>
      </p:sp>
    </p:spTree>
    <p:extLst>
      <p:ext uri="{BB962C8B-B14F-4D97-AF65-F5344CB8AC3E}">
        <p14:creationId xmlns:p14="http://schemas.microsoft.com/office/powerpoint/2010/main" val="271214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r>
              <a:rPr lang="en-IN" sz="3500">
                <a:solidFill>
                  <a:srgbClr val="FFFFFF"/>
                </a:solidFill>
              </a:rPr>
              <a:t>Styles of Webservices</a:t>
            </a:r>
          </a:p>
        </p:txBody>
      </p:sp>
      <p:sp>
        <p:nvSpPr>
          <p:cNvPr id="3" name="Content Placeholder 2"/>
          <p:cNvSpPr>
            <a:spLocks noGrp="1"/>
          </p:cNvSpPr>
          <p:nvPr>
            <p:ph idx="1"/>
          </p:nvPr>
        </p:nvSpPr>
        <p:spPr>
          <a:xfrm>
            <a:off x="3840480" y="804672"/>
            <a:ext cx="4711446" cy="5248656"/>
          </a:xfrm>
        </p:spPr>
        <p:txBody>
          <a:bodyPr anchor="ctr">
            <a:normAutofit/>
          </a:bodyPr>
          <a:lstStyle/>
          <a:p>
            <a:r>
              <a:rPr lang="en-IN" sz="1700"/>
              <a:t>Following are styles of Webservices :</a:t>
            </a:r>
          </a:p>
          <a:p>
            <a:endParaRPr lang="en-IN" sz="1700"/>
          </a:p>
          <a:p>
            <a:pPr lvl="1"/>
            <a:r>
              <a:rPr lang="en-IN" sz="1700"/>
              <a:t>Rpc Style</a:t>
            </a:r>
          </a:p>
          <a:p>
            <a:pPr lvl="1"/>
            <a:r>
              <a:rPr lang="en-IN" sz="1700"/>
              <a:t>Document Style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6626" name="Title 1"/>
          <p:cNvSpPr>
            <a:spLocks noGrp="1"/>
          </p:cNvSpPr>
          <p:nvPr>
            <p:ph type="title"/>
          </p:nvPr>
        </p:nvSpPr>
        <p:spPr>
          <a:xfrm>
            <a:off x="678657" y="2415322"/>
            <a:ext cx="2588798" cy="2399869"/>
          </a:xfrm>
        </p:spPr>
        <p:txBody>
          <a:bodyPr>
            <a:normAutofit/>
          </a:bodyPr>
          <a:lstStyle/>
          <a:p>
            <a:endParaRPr lang="en-IN" sz="3500">
              <a:solidFill>
                <a:srgbClr val="FFFFFF"/>
              </a:solidFill>
            </a:endParaRPr>
          </a:p>
        </p:txBody>
      </p:sp>
      <p:sp>
        <p:nvSpPr>
          <p:cNvPr id="26627" name="Content Placeholder 2"/>
          <p:cNvSpPr>
            <a:spLocks noGrp="1"/>
          </p:cNvSpPr>
          <p:nvPr>
            <p:ph idx="1"/>
          </p:nvPr>
        </p:nvSpPr>
        <p:spPr>
          <a:xfrm>
            <a:off x="3840480" y="804672"/>
            <a:ext cx="4711446" cy="5248656"/>
          </a:xfrm>
        </p:spPr>
        <p:txBody>
          <a:bodyPr anchor="ctr">
            <a:normAutofit/>
          </a:bodyPr>
          <a:lstStyle/>
          <a:p>
            <a:r>
              <a:rPr lang="en-IN" sz="1700"/>
              <a:t>An interesting side effect of this is that because purge is now a URI, we can evolve its interface over time.</a:t>
            </a:r>
          </a:p>
          <a:p>
            <a:endParaRPr lang="en-IN" sz="1700"/>
          </a:p>
          <a:p>
            <a:r>
              <a:rPr lang="en-IN" sz="1700"/>
              <a:t> For example, maybe GET /orders/purge returns a document that</a:t>
            </a:r>
          </a:p>
          <a:p>
            <a:r>
              <a:rPr lang="en-IN" sz="1700"/>
              <a:t>states the last time a purge was executed and which orders were deleted. </a:t>
            </a:r>
          </a:p>
          <a:p>
            <a:endParaRPr lang="en-IN" sz="1700"/>
          </a:p>
          <a:p>
            <a:r>
              <a:rPr lang="en-IN" sz="1700"/>
              <a:t>What if we wanted to add some criteria for purging as well? </a:t>
            </a:r>
          </a:p>
          <a:p>
            <a:pPr lvl="1"/>
            <a:r>
              <a:rPr lang="en-IN" sz="1700"/>
              <a:t>Form parameters could be passed stating that we only want to purge orders older than a certain date. </a:t>
            </a:r>
          </a:p>
          <a:p>
            <a:endParaRPr lang="en-IN" sz="1700"/>
          </a:p>
        </p:txBody>
      </p:sp>
    </p:spTree>
    <p:extLst>
      <p:ext uri="{BB962C8B-B14F-4D97-AF65-F5344CB8AC3E}">
        <p14:creationId xmlns:p14="http://schemas.microsoft.com/office/powerpoint/2010/main" val="3697983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3E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5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82600" y="1570703"/>
            <a:ext cx="8178799" cy="3716593"/>
          </a:xfrm>
          <a:prstGeom prst="rect">
            <a:avLst/>
          </a:prstGeom>
          <a:noFill/>
        </p:spPr>
      </p:pic>
    </p:spTree>
    <p:extLst>
      <p:ext uri="{BB962C8B-B14F-4D97-AF65-F5344CB8AC3E}">
        <p14:creationId xmlns:p14="http://schemas.microsoft.com/office/powerpoint/2010/main" val="1475848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454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67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82600" y="2000511"/>
            <a:ext cx="8178799" cy="2856977"/>
          </a:xfrm>
          <a:prstGeom prst="rect">
            <a:avLst/>
          </a:prstGeom>
          <a:noFill/>
        </p:spPr>
      </p:pic>
    </p:spTree>
    <p:extLst>
      <p:ext uri="{BB962C8B-B14F-4D97-AF65-F5344CB8AC3E}">
        <p14:creationId xmlns:p14="http://schemas.microsoft.com/office/powerpoint/2010/main" val="1317719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04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6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82600" y="1756064"/>
            <a:ext cx="8178799" cy="3345872"/>
          </a:xfrm>
          <a:prstGeom prst="rect">
            <a:avLst/>
          </a:prstGeom>
          <a:noFill/>
        </p:spPr>
      </p:pic>
    </p:spTree>
    <p:extLst>
      <p:ext uri="{BB962C8B-B14F-4D97-AF65-F5344CB8AC3E}">
        <p14:creationId xmlns:p14="http://schemas.microsoft.com/office/powerpoint/2010/main" val="4267259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3E4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82600" y="2094564"/>
            <a:ext cx="8178799" cy="2668871"/>
          </a:xfrm>
          <a:prstGeom prst="rect">
            <a:avLst/>
          </a:prstGeom>
          <a:noFill/>
        </p:spPr>
      </p:pic>
    </p:spTree>
    <p:extLst>
      <p:ext uri="{BB962C8B-B14F-4D97-AF65-F5344CB8AC3E}">
        <p14:creationId xmlns:p14="http://schemas.microsoft.com/office/powerpoint/2010/main" val="7632692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4F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82600" y="854843"/>
            <a:ext cx="8178799" cy="5148314"/>
          </a:xfrm>
          <a:prstGeom prst="rect">
            <a:avLst/>
          </a:prstGeom>
          <a:noFill/>
        </p:spPr>
      </p:pic>
    </p:spTree>
    <p:extLst>
      <p:ext uri="{BB962C8B-B14F-4D97-AF65-F5344CB8AC3E}">
        <p14:creationId xmlns:p14="http://schemas.microsoft.com/office/powerpoint/2010/main" val="39793552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4C6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7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97736" y="643467"/>
            <a:ext cx="7948527" cy="5571066"/>
          </a:xfrm>
          <a:prstGeom prst="rect">
            <a:avLst/>
          </a:prstGeom>
          <a:noFill/>
        </p:spPr>
      </p:pic>
    </p:spTree>
    <p:extLst>
      <p:ext uri="{BB962C8B-B14F-4D97-AF65-F5344CB8AC3E}">
        <p14:creationId xmlns:p14="http://schemas.microsoft.com/office/powerpoint/2010/main" val="12390394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655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9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82600" y="1677363"/>
            <a:ext cx="8178799" cy="3503274"/>
          </a:xfrm>
          <a:prstGeom prst="rect">
            <a:avLst/>
          </a:prstGeom>
          <a:noFill/>
        </p:spPr>
      </p:pic>
    </p:spTree>
    <p:extLst>
      <p:ext uri="{BB962C8B-B14F-4D97-AF65-F5344CB8AC3E}">
        <p14:creationId xmlns:p14="http://schemas.microsoft.com/office/powerpoint/2010/main" val="4014207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0"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1" name="Rectangle 30">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16736" y="2075688"/>
            <a:ext cx="6508242" cy="1746504"/>
          </a:xfrm>
        </p:spPr>
        <p:txBody>
          <a:bodyPr vert="horz" lIns="91440" tIns="45720" rIns="91440" bIns="45720" rtlCol="0" anchor="b">
            <a:normAutofit/>
          </a:bodyPr>
          <a:lstStyle/>
          <a:p>
            <a:pPr algn="ctr">
              <a:lnSpc>
                <a:spcPct val="90000"/>
              </a:lnSpc>
              <a:defRPr/>
            </a:pPr>
            <a:r>
              <a:rPr lang="en-US" sz="4700" kern="1200">
                <a:solidFill>
                  <a:srgbClr val="FFFFFF"/>
                </a:solidFill>
                <a:latin typeface="+mj-lt"/>
                <a:ea typeface="+mj-ea"/>
                <a:cs typeface="+mj-cs"/>
              </a:rPr>
              <a:t>Using CXF without server</a:t>
            </a:r>
          </a:p>
        </p:txBody>
      </p:sp>
    </p:spTree>
    <p:extLst>
      <p:ext uri="{BB962C8B-B14F-4D97-AF65-F5344CB8AC3E}">
        <p14:creationId xmlns:p14="http://schemas.microsoft.com/office/powerpoint/2010/main" val="29474319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6A07E96-3969-4595-802D-25631B3CB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D4EE850F-AE83-4C3F-A64D-8B67DEF33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5" name="Freeform 5">
              <a:extLst>
                <a:ext uri="{FF2B5EF4-FFF2-40B4-BE49-F238E27FC236}">
                  <a16:creationId xmlns:a16="http://schemas.microsoft.com/office/drawing/2014/main" id="{1BC9603D-FE04-4520-8E50-7C75B9CA22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0A0E3407-9CB8-45DA-9F2E-5B81388C1D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091A4076-E94C-4E3A-BDAF-3D51C167CE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257CB374-17D4-4D8A-8F6A-D79BAE50EB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6CAD8AE5-485A-40A6-9A10-B2D46F29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0">
              <a:extLst>
                <a:ext uri="{FF2B5EF4-FFF2-40B4-BE49-F238E27FC236}">
                  <a16:creationId xmlns:a16="http://schemas.microsoft.com/office/drawing/2014/main" id="{1A323CDF-8C44-4003-8C7E-56DA0652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1">
              <a:extLst>
                <a:ext uri="{FF2B5EF4-FFF2-40B4-BE49-F238E27FC236}">
                  <a16:creationId xmlns:a16="http://schemas.microsoft.com/office/drawing/2014/main" id="{588FAE68-2618-4A05-9619-5B0476CF8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a:extLst>
                <a:ext uri="{FF2B5EF4-FFF2-40B4-BE49-F238E27FC236}">
                  <a16:creationId xmlns:a16="http://schemas.microsoft.com/office/drawing/2014/main" id="{8BD498FC-EB33-41D8-844F-F8B658B14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3">
              <a:extLst>
                <a:ext uri="{FF2B5EF4-FFF2-40B4-BE49-F238E27FC236}">
                  <a16:creationId xmlns:a16="http://schemas.microsoft.com/office/drawing/2014/main" id="{2E631E6C-DAC5-4239-818A-AA7E4D372C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4">
              <a:extLst>
                <a:ext uri="{FF2B5EF4-FFF2-40B4-BE49-F238E27FC236}">
                  <a16:creationId xmlns:a16="http://schemas.microsoft.com/office/drawing/2014/main" id="{9AF25E18-21FA-4C72-BFBA-6970C2299A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5">
              <a:extLst>
                <a:ext uri="{FF2B5EF4-FFF2-40B4-BE49-F238E27FC236}">
                  <a16:creationId xmlns:a16="http://schemas.microsoft.com/office/drawing/2014/main" id="{FEFCA527-806C-494B-B0FA-BC2DCBB8A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1348858B-E257-4F55-824B-A4E0E12B2D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7">
              <a:extLst>
                <a:ext uri="{FF2B5EF4-FFF2-40B4-BE49-F238E27FC236}">
                  <a16:creationId xmlns:a16="http://schemas.microsoft.com/office/drawing/2014/main" id="{0328079F-5D7D-4C32-94FE-4746AABC90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8">
              <a:extLst>
                <a:ext uri="{FF2B5EF4-FFF2-40B4-BE49-F238E27FC236}">
                  <a16:creationId xmlns:a16="http://schemas.microsoft.com/office/drawing/2014/main" id="{936F7460-760A-4C69-B444-66970423A6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9">
              <a:extLst>
                <a:ext uri="{FF2B5EF4-FFF2-40B4-BE49-F238E27FC236}">
                  <a16:creationId xmlns:a16="http://schemas.microsoft.com/office/drawing/2014/main" id="{046A42DA-07A5-4FC4-9A8E-E7803145E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0">
              <a:extLst>
                <a:ext uri="{FF2B5EF4-FFF2-40B4-BE49-F238E27FC236}">
                  <a16:creationId xmlns:a16="http://schemas.microsoft.com/office/drawing/2014/main" id="{EAD3D7E7-545F-40E9-9CDA-83D9F4E4BF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A82941B0-23C5-480D-8374-A5427FDF0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E25E04FF-BCA7-48D1-B958-C35D3E94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3">
              <a:extLst>
                <a:ext uri="{FF2B5EF4-FFF2-40B4-BE49-F238E27FC236}">
                  <a16:creationId xmlns:a16="http://schemas.microsoft.com/office/drawing/2014/main" id="{A7E8EF9C-5522-451C-8CB5-0575E24523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94">
            <a:extLst>
              <a:ext uri="{FF2B5EF4-FFF2-40B4-BE49-F238E27FC236}">
                <a16:creationId xmlns:a16="http://schemas.microsoft.com/office/drawing/2014/main" id="{C7D119FF-606C-4006-A3CB-C83426DCA1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4208" y="3893141"/>
            <a:ext cx="4236590" cy="1771275"/>
            <a:chOff x="3258942" y="3893141"/>
            <a:chExt cx="5648782" cy="1771275"/>
          </a:xfrm>
        </p:grpSpPr>
        <p:sp>
          <p:nvSpPr>
            <p:cNvPr id="96" name="Isosceles Triangle 39">
              <a:extLst>
                <a:ext uri="{FF2B5EF4-FFF2-40B4-BE49-F238E27FC236}">
                  <a16:creationId xmlns:a16="http://schemas.microsoft.com/office/drawing/2014/main" id="{C910710A-4E31-4871-8A01-586AC5FC0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1437FA2-C275-4241-AD89-34B44DE74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58942" y="3893141"/>
              <a:ext cx="5648782"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842" name="Title 1"/>
          <p:cNvSpPr>
            <a:spLocks noGrp="1"/>
          </p:cNvSpPr>
          <p:nvPr>
            <p:ph type="title"/>
          </p:nvPr>
        </p:nvSpPr>
        <p:spPr>
          <a:xfrm>
            <a:off x="2505928" y="3980237"/>
            <a:ext cx="4121302" cy="727748"/>
          </a:xfrm>
        </p:spPr>
        <p:txBody>
          <a:bodyPr vert="horz" lIns="91440" tIns="45720" rIns="91440" bIns="45720" rtlCol="0" anchor="b">
            <a:normAutofit/>
          </a:bodyPr>
          <a:lstStyle/>
          <a:p>
            <a:pPr>
              <a:lnSpc>
                <a:spcPct val="90000"/>
              </a:lnSpc>
            </a:pPr>
            <a:endParaRPr lang="en-US" sz="3500" kern="1200">
              <a:solidFill>
                <a:srgbClr val="FFFFFF"/>
              </a:solidFill>
              <a:latin typeface="+mj-lt"/>
              <a:ea typeface="+mj-ea"/>
              <a:cs typeface="+mj-cs"/>
            </a:endParaRPr>
          </a:p>
        </p:txBody>
      </p:sp>
      <p:sp>
        <p:nvSpPr>
          <p:cNvPr id="99" name="Rectangle 98">
            <a:extLst>
              <a:ext uri="{FF2B5EF4-FFF2-40B4-BE49-F238E27FC236}">
                <a16:creationId xmlns:a16="http://schemas.microsoft.com/office/drawing/2014/main" id="{BC72E954-3173-4229-93A2-B05A46E09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4206" y="1177047"/>
            <a:ext cx="4236587" cy="2623954"/>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843"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70499" y="1491276"/>
            <a:ext cx="3990797" cy="1995398"/>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34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9">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1">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3"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6" name="Rectangle 35">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66473" y="2358391"/>
            <a:ext cx="2624234" cy="2453676"/>
          </a:xfrm>
        </p:spPr>
        <p:txBody>
          <a:bodyPr>
            <a:normAutofit/>
          </a:bodyPr>
          <a:lstStyle/>
          <a:p>
            <a:r>
              <a:rPr lang="en-IN" sz="3100">
                <a:solidFill>
                  <a:srgbClr val="FFFFFF"/>
                </a:solidFill>
              </a:rPr>
              <a:t>RPC Style Webservices</a:t>
            </a:r>
          </a:p>
        </p:txBody>
      </p:sp>
      <p:sp useBgFill="1">
        <p:nvSpPr>
          <p:cNvPr id="40" name="Rectangle 39">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6448" y="803186"/>
            <a:ext cx="4701761"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a:blip r:embed="rId2"/>
          <a:stretch>
            <a:fillRect/>
          </a:stretch>
        </p:blipFill>
        <p:spPr bwMode="auto">
          <a:xfrm>
            <a:off x="3737374" y="698500"/>
            <a:ext cx="5210171" cy="2273761"/>
          </a:xfrm>
          <a:prstGeom prst="rect">
            <a:avLst/>
          </a:prstGeom>
          <a:noFill/>
          <a:ln w="9525">
            <a:noFill/>
          </a:ln>
        </p:spPr>
      </p:pic>
      <p:sp>
        <p:nvSpPr>
          <p:cNvPr id="3" name="Content Placeholder 2"/>
          <p:cNvSpPr>
            <a:spLocks noGrp="1"/>
          </p:cNvSpPr>
          <p:nvPr>
            <p:ph idx="1"/>
          </p:nvPr>
        </p:nvSpPr>
        <p:spPr>
          <a:xfrm>
            <a:off x="3841163" y="3459485"/>
            <a:ext cx="4711405" cy="1783977"/>
          </a:xfrm>
        </p:spPr>
        <p:txBody>
          <a:bodyPr>
            <a:noAutofit/>
          </a:bodyPr>
          <a:lstStyle/>
          <a:p>
            <a:pPr>
              <a:lnSpc>
                <a:spcPct val="90000"/>
              </a:lnSpc>
            </a:pPr>
            <a:r>
              <a:rPr lang="en-IN" sz="2400" dirty="0"/>
              <a:t>In RPC Style webservices, one input message can contain more than one part.</a:t>
            </a:r>
          </a:p>
          <a:p>
            <a:pPr>
              <a:lnSpc>
                <a:spcPct val="90000"/>
              </a:lnSpc>
            </a:pPr>
            <a:r>
              <a:rPr lang="en-IN" sz="2400" dirty="0"/>
              <a:t>If above is the input message for accessing, RPC style webservice, &lt;</a:t>
            </a:r>
            <a:r>
              <a:rPr lang="en-IN" sz="2400" dirty="0" err="1"/>
              <a:t>way:update</a:t>
            </a:r>
            <a:r>
              <a:rPr lang="en-IN" sz="2400" dirty="0"/>
              <a:t>&gt; identifies operation name and parts are symbol and name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965200" y="2365002"/>
            <a:ext cx="7213599" cy="1536382"/>
          </a:xfrm>
        </p:spPr>
        <p:txBody>
          <a:bodyPr>
            <a:normAutofit/>
          </a:bodyPr>
          <a:lstStyle/>
          <a:p>
            <a:pPr>
              <a:lnSpc>
                <a:spcPct val="90000"/>
              </a:lnSpc>
            </a:pPr>
            <a:r>
              <a:rPr lang="en-IN" sz="1000"/>
              <a:t>The </a:t>
            </a:r>
            <a:r>
              <a:rPr lang="en-IN" sz="1000" b="1"/>
              <a:t>JAXRSServerFactoryBean</a:t>
            </a:r>
            <a:r>
              <a:rPr lang="en-IN" sz="1000"/>
              <a:t> creates a Server inside CXF which starts listening for requests on the URL specified.</a:t>
            </a:r>
          </a:p>
          <a:p>
            <a:pPr>
              <a:lnSpc>
                <a:spcPct val="90000"/>
              </a:lnSpc>
            </a:pPr>
            <a:endParaRPr lang="en-US" sz="1000"/>
          </a:p>
          <a:p>
            <a:pPr>
              <a:lnSpc>
                <a:spcPct val="90000"/>
              </a:lnSpc>
            </a:pPr>
            <a:r>
              <a:rPr lang="en-IN" sz="1000"/>
              <a:t>setResourceClasses() is for root resources only, use setProvider() or </a:t>
            </a:r>
            <a:r>
              <a:rPr lang="en-IN" sz="1000" b="1"/>
              <a:t>setProviders() for @Provider-annotated classes.</a:t>
            </a:r>
          </a:p>
          <a:p>
            <a:pPr>
              <a:lnSpc>
                <a:spcPct val="90000"/>
              </a:lnSpc>
            </a:pPr>
            <a:endParaRPr lang="en-US" sz="1000" b="1"/>
          </a:p>
          <a:p>
            <a:pPr>
              <a:lnSpc>
                <a:spcPct val="90000"/>
              </a:lnSpc>
            </a:pPr>
            <a:r>
              <a:rPr lang="en-IN" sz="1000"/>
              <a:t>By default, the JAX-RS runtime is responsible for the lifecycle of resource classes, </a:t>
            </a:r>
            <a:r>
              <a:rPr lang="en-IN" sz="1000" b="1"/>
              <a:t>default lifecycle is per-request</a:t>
            </a:r>
            <a:r>
              <a:rPr lang="en-IN" sz="1000"/>
              <a:t>. You can set the lifecycle to singleton by using following line:</a:t>
            </a:r>
            <a:endParaRPr lang="en-IN" sz="1000" b="1"/>
          </a:p>
          <a:p>
            <a:pPr>
              <a:lnSpc>
                <a:spcPct val="90000"/>
              </a:lnSpc>
            </a:pPr>
            <a:endParaRPr lang="en-US" sz="1000"/>
          </a:p>
          <a:p>
            <a:pPr>
              <a:lnSpc>
                <a:spcPct val="90000"/>
              </a:lnSpc>
            </a:pPr>
            <a:endParaRPr lang="en-IN" sz="1000"/>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5769" y="4668000"/>
            <a:ext cx="4572002" cy="424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1524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890" name="Title 1"/>
          <p:cNvSpPr>
            <a:spLocks noGrp="1"/>
          </p:cNvSpPr>
          <p:nvPr>
            <p:ph type="title"/>
          </p:nvPr>
        </p:nvSpPr>
        <p:spPr>
          <a:xfrm>
            <a:off x="482600" y="640080"/>
            <a:ext cx="2322320" cy="5613236"/>
          </a:xfrm>
        </p:spPr>
        <p:txBody>
          <a:bodyPr anchor="ctr">
            <a:normAutofit/>
          </a:bodyPr>
          <a:lstStyle/>
          <a:p>
            <a:r>
              <a:rPr lang="en-IN" sz="2200">
                <a:solidFill>
                  <a:srgbClr val="FFFFFF"/>
                </a:solidFill>
              </a:rPr>
              <a:t>Configuring JAX-RS endpoints programmatically without Spring</a:t>
            </a:r>
          </a:p>
        </p:txBody>
      </p:sp>
      <p:sp>
        <p:nvSpPr>
          <p:cNvPr id="37891" name="Content Placeholder 2"/>
          <p:cNvSpPr>
            <a:spLocks noGrp="1"/>
          </p:cNvSpPr>
          <p:nvPr>
            <p:ph idx="1"/>
          </p:nvPr>
        </p:nvSpPr>
        <p:spPr>
          <a:xfrm>
            <a:off x="3524863" y="640082"/>
            <a:ext cx="5136536" cy="2484884"/>
          </a:xfrm>
        </p:spPr>
        <p:txBody>
          <a:bodyPr anchor="ctr">
            <a:normAutofit/>
          </a:bodyPr>
          <a:lstStyle/>
          <a:p>
            <a:r>
              <a:rPr lang="en-IN" sz="1700"/>
              <a:t>Even though no Spring is explicitly used in the previous configuration, it is still used by default to have various CXF components registered with the bus such as transport factories.</a:t>
            </a:r>
          </a:p>
          <a:p>
            <a:endParaRPr lang="en-US" sz="1700"/>
          </a:p>
          <a:p>
            <a:r>
              <a:rPr lang="en-IN" sz="1700"/>
              <a:t>If no Spring libraries are available on the classpath then follow the following example :</a:t>
            </a: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4222799"/>
            <a:ext cx="5170677" cy="9361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1762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r>
              <a:rPr lang="en-IN" sz="3500">
                <a:solidFill>
                  <a:srgbClr val="FFFFFF"/>
                </a:solidFill>
              </a:rPr>
              <a:t>SOA Concepts</a:t>
            </a:r>
          </a:p>
        </p:txBody>
      </p:sp>
      <p:sp>
        <p:nvSpPr>
          <p:cNvPr id="3" name="Content Placeholder 2"/>
          <p:cNvSpPr>
            <a:spLocks noGrp="1"/>
          </p:cNvSpPr>
          <p:nvPr>
            <p:ph idx="1"/>
          </p:nvPr>
        </p:nvSpPr>
        <p:spPr>
          <a:xfrm>
            <a:off x="3840480" y="804672"/>
            <a:ext cx="4711446" cy="5248656"/>
          </a:xfrm>
        </p:spPr>
        <p:txBody>
          <a:bodyPr anchor="ctr">
            <a:normAutofit/>
          </a:bodyPr>
          <a:lstStyle/>
          <a:p>
            <a:r>
              <a:rPr lang="en-IN" sz="1700"/>
              <a:t>SOA is an architecture approach for defining, linking, and integrating reusable business services that have clear boundaries and are self-contained with their own functionalities. Within this type of architecture, you can orchestrate the business services in business processes. Adopting the concept of services—a higher-level abstraction that's independent of application or infrastructure IT platform and of context or other services—SOA takes IT to another level, one that's more suited for interoperability and heterogeneous environments.</a:t>
            </a:r>
          </a:p>
        </p:txBody>
      </p:sp>
    </p:spTree>
    <p:extLst>
      <p:ext uri="{BB962C8B-B14F-4D97-AF65-F5344CB8AC3E}">
        <p14:creationId xmlns:p14="http://schemas.microsoft.com/office/powerpoint/2010/main" val="38363832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7170" name="Title 1"/>
          <p:cNvSpPr>
            <a:spLocks noGrp="1"/>
          </p:cNvSpPr>
          <p:nvPr>
            <p:ph type="title"/>
          </p:nvPr>
        </p:nvSpPr>
        <p:spPr>
          <a:xfrm>
            <a:off x="678657" y="2415322"/>
            <a:ext cx="2588798" cy="2399869"/>
          </a:xfrm>
        </p:spPr>
        <p:txBody>
          <a:bodyPr>
            <a:normAutofit/>
          </a:bodyPr>
          <a:lstStyle/>
          <a:p>
            <a:r>
              <a:rPr lang="en-US" sz="3500">
                <a:solidFill>
                  <a:srgbClr val="FFFFFF"/>
                </a:solidFill>
              </a:rPr>
              <a:t>Introducing Terminology</a:t>
            </a:r>
            <a:endParaRPr lang="en-IN" sz="3500">
              <a:solidFill>
                <a:srgbClr val="FFFFFF"/>
              </a:solidFill>
            </a:endParaRPr>
          </a:p>
        </p:txBody>
      </p:sp>
      <p:sp>
        <p:nvSpPr>
          <p:cNvPr id="7171" name="Content Placeholder 2"/>
          <p:cNvSpPr>
            <a:spLocks noGrp="1"/>
          </p:cNvSpPr>
          <p:nvPr>
            <p:ph idx="1"/>
          </p:nvPr>
        </p:nvSpPr>
        <p:spPr>
          <a:xfrm>
            <a:off x="3840480" y="804672"/>
            <a:ext cx="4711446" cy="5248656"/>
          </a:xfrm>
        </p:spPr>
        <p:txBody>
          <a:bodyPr anchor="ctr">
            <a:normAutofit/>
          </a:bodyPr>
          <a:lstStyle/>
          <a:p>
            <a:r>
              <a:rPr lang="en-US" sz="1700"/>
              <a:t>Business Processes</a:t>
            </a:r>
          </a:p>
          <a:p>
            <a:r>
              <a:rPr lang="en-US" sz="1700"/>
              <a:t>Services</a:t>
            </a:r>
          </a:p>
          <a:p>
            <a:r>
              <a:rPr lang="en-US" sz="1700"/>
              <a:t>Service-Oriented Architecture</a:t>
            </a:r>
            <a:endParaRPr lang="en-IN" sz="1700"/>
          </a:p>
        </p:txBody>
      </p:sp>
    </p:spTree>
    <p:extLst>
      <p:ext uri="{BB962C8B-B14F-4D97-AF65-F5344CB8AC3E}">
        <p14:creationId xmlns:p14="http://schemas.microsoft.com/office/powerpoint/2010/main" val="20137865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8194" name="Title 1"/>
          <p:cNvSpPr>
            <a:spLocks noGrp="1"/>
          </p:cNvSpPr>
          <p:nvPr>
            <p:ph type="title"/>
          </p:nvPr>
        </p:nvSpPr>
        <p:spPr>
          <a:xfrm>
            <a:off x="678657" y="2415322"/>
            <a:ext cx="2588798" cy="2399869"/>
          </a:xfrm>
        </p:spPr>
        <p:txBody>
          <a:bodyPr>
            <a:normAutofit/>
          </a:bodyPr>
          <a:lstStyle/>
          <a:p>
            <a:r>
              <a:rPr lang="en-US" sz="3500">
                <a:solidFill>
                  <a:srgbClr val="FFFFFF"/>
                </a:solidFill>
              </a:rPr>
              <a:t>Services</a:t>
            </a:r>
            <a:endParaRPr lang="en-IN" sz="3500">
              <a:solidFill>
                <a:srgbClr val="FFFFFF"/>
              </a:solidFill>
            </a:endParaRPr>
          </a:p>
        </p:txBody>
      </p:sp>
      <p:sp>
        <p:nvSpPr>
          <p:cNvPr id="8195" name="Content Placeholder 2"/>
          <p:cNvSpPr>
            <a:spLocks noGrp="1"/>
          </p:cNvSpPr>
          <p:nvPr>
            <p:ph idx="1"/>
          </p:nvPr>
        </p:nvSpPr>
        <p:spPr>
          <a:xfrm>
            <a:off x="3840480" y="804672"/>
            <a:ext cx="4711446" cy="5248656"/>
          </a:xfrm>
        </p:spPr>
        <p:txBody>
          <a:bodyPr anchor="ctr">
            <a:normAutofit/>
          </a:bodyPr>
          <a:lstStyle/>
          <a:p>
            <a:r>
              <a:rPr lang="en-US" sz="1700"/>
              <a:t>Physically independent software programs with distinct design characteristics that facilitate</a:t>
            </a:r>
          </a:p>
          <a:p>
            <a:pPr lvl="1"/>
            <a:r>
              <a:rPr lang="en-US" sz="1700"/>
              <a:t>Loose coupling</a:t>
            </a:r>
          </a:p>
          <a:p>
            <a:pPr lvl="1"/>
            <a:r>
              <a:rPr lang="en-US" sz="1700"/>
              <a:t>Reusability</a:t>
            </a:r>
          </a:p>
          <a:p>
            <a:pPr lvl="1"/>
            <a:r>
              <a:rPr lang="en-US" sz="1700"/>
              <a:t>Composition</a:t>
            </a:r>
          </a:p>
          <a:p>
            <a:pPr lvl="1"/>
            <a:r>
              <a:rPr lang="en-US" sz="1700"/>
              <a:t>Discovery</a:t>
            </a:r>
          </a:p>
          <a:p>
            <a:pPr lvl="1">
              <a:buFont typeface="Wingdings" pitchFamily="2" charset="2"/>
              <a:buNone/>
            </a:pPr>
            <a:r>
              <a:rPr lang="en-US" sz="1700"/>
              <a:t>through a standardized service contract.</a:t>
            </a:r>
          </a:p>
          <a:p>
            <a:pPr lvl="1"/>
            <a:endParaRPr lang="en-IN" sz="1700"/>
          </a:p>
        </p:txBody>
      </p:sp>
    </p:spTree>
    <p:extLst>
      <p:ext uri="{BB962C8B-B14F-4D97-AF65-F5344CB8AC3E}">
        <p14:creationId xmlns:p14="http://schemas.microsoft.com/office/powerpoint/2010/main" val="34647734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Service Compositions</a:t>
            </a:r>
            <a:endParaRPr lang="en-IN"/>
          </a:p>
        </p:txBody>
      </p:sp>
      <p:sp>
        <p:nvSpPr>
          <p:cNvPr id="9219" name="Content Placeholder 2"/>
          <p:cNvSpPr>
            <a:spLocks noGrp="1"/>
          </p:cNvSpPr>
          <p:nvPr>
            <p:ph idx="1"/>
          </p:nvPr>
        </p:nvSpPr>
        <p:spPr/>
        <p:txBody>
          <a:bodyPr/>
          <a:lstStyle/>
          <a:p>
            <a:r>
              <a:rPr lang="en-US"/>
              <a:t>Coordinated aggregate or assembly of services</a:t>
            </a:r>
            <a:br>
              <a:rPr lang="en-US"/>
            </a:br>
            <a:r>
              <a:rPr lang="en-US"/>
              <a:t>to provide the functionality required to automate a specific business task or process.</a:t>
            </a:r>
          </a:p>
          <a:p>
            <a:r>
              <a:rPr lang="en-US"/>
              <a:t>Services with functional contexts that are agnostic to any one business process are capable of participating in multiple service compositions.</a:t>
            </a:r>
            <a:endParaRPr lang="en-IN"/>
          </a:p>
        </p:txBody>
      </p:sp>
      <p:grpSp>
        <p:nvGrpSpPr>
          <p:cNvPr id="2" name="Group 147"/>
          <p:cNvGrpSpPr>
            <a:grpSpLocks/>
          </p:cNvGrpSpPr>
          <p:nvPr/>
        </p:nvGrpSpPr>
        <p:grpSpPr bwMode="auto">
          <a:xfrm>
            <a:off x="1371600" y="3505200"/>
            <a:ext cx="6781800" cy="2728913"/>
            <a:chOff x="520700" y="1296761"/>
            <a:chExt cx="8031811" cy="4250996"/>
          </a:xfrm>
        </p:grpSpPr>
        <p:grpSp>
          <p:nvGrpSpPr>
            <p:cNvPr id="9221" name="Group 145"/>
            <p:cNvGrpSpPr>
              <a:grpSpLocks/>
            </p:cNvGrpSpPr>
            <p:nvPr/>
          </p:nvGrpSpPr>
          <p:grpSpPr bwMode="auto">
            <a:xfrm>
              <a:off x="520700" y="1296761"/>
              <a:ext cx="8031811" cy="3601758"/>
              <a:chOff x="520700" y="1126223"/>
              <a:chExt cx="8031811" cy="3601758"/>
            </a:xfrm>
          </p:grpSpPr>
          <p:sp>
            <p:nvSpPr>
              <p:cNvPr id="7" name="Cube 6"/>
              <p:cNvSpPr/>
              <p:nvPr/>
            </p:nvSpPr>
            <p:spPr>
              <a:xfrm flipH="1">
                <a:off x="7518453" y="1863161"/>
                <a:ext cx="838527" cy="991652"/>
              </a:xfrm>
              <a:prstGeom prst="cube">
                <a:avLst/>
              </a:prstGeom>
              <a:gradFill flip="none" rotWithShape="1">
                <a:gsLst>
                  <a:gs pos="98000">
                    <a:schemeClr val="accent5">
                      <a:tint val="50000"/>
                      <a:satMod val="300000"/>
                    </a:schemeClr>
                  </a:gs>
                  <a:gs pos="17000">
                    <a:schemeClr val="bg1"/>
                  </a:gs>
                  <a:gs pos="100000">
                    <a:schemeClr val="accent5">
                      <a:tint val="15000"/>
                      <a:satMod val="350000"/>
                    </a:schemeClr>
                  </a:gs>
                </a:gsLst>
                <a:path path="shape">
                  <a:fillToRect l="50000" t="50000" r="50000" b="50000"/>
                </a:path>
                <a:tileRect/>
              </a:gra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a:p>
            </p:txBody>
          </p:sp>
          <p:grpSp>
            <p:nvGrpSpPr>
              <p:cNvPr id="9224" name="Group 31"/>
              <p:cNvGrpSpPr>
                <a:grpSpLocks/>
              </p:cNvGrpSpPr>
              <p:nvPr/>
            </p:nvGrpSpPr>
            <p:grpSpPr bwMode="auto">
              <a:xfrm>
                <a:off x="520700" y="3889846"/>
                <a:ext cx="7794174" cy="838135"/>
                <a:chOff x="304800" y="4877271"/>
                <a:chExt cx="8610603" cy="838135"/>
              </a:xfrm>
            </p:grpSpPr>
            <p:sp>
              <p:nvSpPr>
                <p:cNvPr id="51" name="Round Same Side Corner Rectangle 50"/>
                <p:cNvSpPr/>
                <p:nvPr/>
              </p:nvSpPr>
              <p:spPr>
                <a:xfrm flipV="1">
                  <a:off x="304800" y="4831417"/>
                  <a:ext cx="8536651" cy="729519"/>
                </a:xfrm>
                <a:prstGeom prst="round2SameRect">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2" name="Round Same Side Corner Rectangle 51"/>
                <p:cNvSpPr/>
                <p:nvPr/>
              </p:nvSpPr>
              <p:spPr>
                <a:xfrm flipV="1">
                  <a:off x="379574" y="4984739"/>
                  <a:ext cx="8536651" cy="729519"/>
                </a:xfrm>
                <a:prstGeom prst="round2SameRect">
                  <a:avLst/>
                </a:prstGeom>
                <a:gradFill>
                  <a:gsLst>
                    <a:gs pos="56000">
                      <a:schemeClr val="accent5">
                        <a:tint val="50000"/>
                        <a:satMod val="300000"/>
                        <a:alpha val="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a:p>
              </p:txBody>
            </p:sp>
          </p:grpSp>
          <p:sp>
            <p:nvSpPr>
              <p:cNvPr id="9" name="Cube 8"/>
              <p:cNvSpPr/>
              <p:nvPr/>
            </p:nvSpPr>
            <p:spPr>
              <a:xfrm flipH="1">
                <a:off x="612826" y="1863161"/>
                <a:ext cx="838527" cy="991652"/>
              </a:xfrm>
              <a:prstGeom prst="cube">
                <a:avLst/>
              </a:prstGeom>
              <a:gradFill flip="none" rotWithShape="1">
                <a:gsLst>
                  <a:gs pos="83000">
                    <a:schemeClr val="accent5">
                      <a:tint val="50000"/>
                      <a:satMod val="300000"/>
                      <a:alpha val="94000"/>
                    </a:schemeClr>
                  </a:gs>
                  <a:gs pos="0">
                    <a:schemeClr val="bg1"/>
                  </a:gs>
                  <a:gs pos="100000">
                    <a:schemeClr val="accent5">
                      <a:tint val="15000"/>
                      <a:satMod val="350000"/>
                    </a:schemeClr>
                  </a:gs>
                </a:gsLst>
                <a:path path="shape">
                  <a:fillToRect l="50000" t="50000" r="50000" b="50000"/>
                </a:path>
                <a:tileRect/>
              </a:gradFill>
              <a:ln cmpd="dbl">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0" name="Cube 2"/>
              <p:cNvSpPr/>
              <p:nvPr/>
            </p:nvSpPr>
            <p:spPr>
              <a:xfrm flipH="1">
                <a:off x="1718328" y="1863161"/>
                <a:ext cx="1417600" cy="991652"/>
              </a:xfrm>
              <a:prstGeom prst="cube">
                <a:avLst/>
              </a:prstGeom>
              <a:gradFill flip="none" rotWithShape="1">
                <a:gsLst>
                  <a:gs pos="98000">
                    <a:schemeClr val="accent5">
                      <a:tint val="50000"/>
                      <a:satMod val="300000"/>
                    </a:schemeClr>
                  </a:gs>
                  <a:gs pos="17000">
                    <a:schemeClr val="bg1"/>
                  </a:gs>
                  <a:gs pos="100000">
                    <a:schemeClr val="accent5">
                      <a:tint val="15000"/>
                      <a:satMod val="350000"/>
                    </a:schemeClr>
                  </a:gs>
                </a:gsLst>
                <a:path path="shape">
                  <a:fillToRect l="50000" t="50000" r="50000" b="50000"/>
                </a:path>
                <a:tileRect/>
              </a:gra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1" name="Cube 3"/>
              <p:cNvSpPr/>
              <p:nvPr/>
            </p:nvSpPr>
            <p:spPr>
              <a:xfrm flipH="1">
                <a:off x="3651076" y="1877999"/>
                <a:ext cx="838527" cy="991652"/>
              </a:xfrm>
              <a:prstGeom prst="cube">
                <a:avLst/>
              </a:prstGeom>
              <a:gradFill flip="none" rotWithShape="1">
                <a:gsLst>
                  <a:gs pos="98000">
                    <a:schemeClr val="accent5">
                      <a:tint val="50000"/>
                      <a:satMod val="300000"/>
                    </a:schemeClr>
                  </a:gs>
                  <a:gs pos="17000">
                    <a:schemeClr val="bg1"/>
                  </a:gs>
                  <a:gs pos="100000">
                    <a:schemeClr val="accent5">
                      <a:tint val="15000"/>
                      <a:satMod val="350000"/>
                    </a:schemeClr>
                  </a:gs>
                </a:gsLst>
                <a:path path="shape">
                  <a:fillToRect l="50000" t="50000" r="50000" b="50000"/>
                </a:path>
                <a:tileRect/>
              </a:gra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2" name="Cube 4"/>
              <p:cNvSpPr/>
              <p:nvPr/>
            </p:nvSpPr>
            <p:spPr>
              <a:xfrm flipH="1">
                <a:off x="4756578" y="1863161"/>
                <a:ext cx="836646" cy="991652"/>
              </a:xfrm>
              <a:prstGeom prst="cube">
                <a:avLst/>
              </a:prstGeom>
              <a:gradFill flip="none" rotWithShape="1">
                <a:gsLst>
                  <a:gs pos="98000">
                    <a:schemeClr val="accent5">
                      <a:tint val="50000"/>
                      <a:satMod val="300000"/>
                    </a:schemeClr>
                  </a:gs>
                  <a:gs pos="17000">
                    <a:schemeClr val="bg1"/>
                  </a:gs>
                  <a:gs pos="100000">
                    <a:schemeClr val="accent5">
                      <a:tint val="15000"/>
                      <a:satMod val="350000"/>
                    </a:schemeClr>
                  </a:gs>
                </a:gsLst>
                <a:path path="shape">
                  <a:fillToRect l="50000" t="50000" r="50000" b="50000"/>
                </a:path>
                <a:tileRect/>
              </a:gra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3" name="Cube 5"/>
              <p:cNvSpPr/>
              <p:nvPr/>
            </p:nvSpPr>
            <p:spPr>
              <a:xfrm flipH="1">
                <a:off x="5860200" y="1863161"/>
                <a:ext cx="1325475" cy="991652"/>
              </a:xfrm>
              <a:prstGeom prst="cube">
                <a:avLst/>
              </a:prstGeom>
              <a:gradFill flip="none" rotWithShape="1">
                <a:gsLst>
                  <a:gs pos="98000">
                    <a:schemeClr val="accent5">
                      <a:tint val="50000"/>
                      <a:satMod val="300000"/>
                    </a:schemeClr>
                  </a:gs>
                  <a:gs pos="17000">
                    <a:schemeClr val="bg1"/>
                  </a:gs>
                  <a:gs pos="100000">
                    <a:schemeClr val="accent5">
                      <a:tint val="15000"/>
                      <a:satMod val="350000"/>
                    </a:schemeClr>
                  </a:gs>
                </a:gsLst>
                <a:path path="shape">
                  <a:fillToRect l="50000" t="50000" r="50000" b="50000"/>
                </a:path>
                <a:tileRect/>
              </a:gra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4" name="Oval 8"/>
              <p:cNvSpPr/>
              <p:nvPr/>
            </p:nvSpPr>
            <p:spPr>
              <a:xfrm>
                <a:off x="991849" y="2320977"/>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9"/>
              <p:cNvSpPr/>
              <p:nvPr/>
            </p:nvSpPr>
            <p:spPr>
              <a:xfrm>
                <a:off x="2178050" y="2324100"/>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0"/>
              <p:cNvSpPr/>
              <p:nvPr/>
            </p:nvSpPr>
            <p:spPr>
              <a:xfrm>
                <a:off x="2638425" y="2324100"/>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Oval 11"/>
              <p:cNvSpPr/>
              <p:nvPr/>
            </p:nvSpPr>
            <p:spPr>
              <a:xfrm>
                <a:off x="4019550" y="2324100"/>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Oval 12"/>
              <p:cNvSpPr/>
              <p:nvPr/>
            </p:nvSpPr>
            <p:spPr>
              <a:xfrm>
                <a:off x="5124450" y="2324100"/>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Oval 13"/>
              <p:cNvSpPr/>
              <p:nvPr/>
            </p:nvSpPr>
            <p:spPr>
              <a:xfrm>
                <a:off x="6298747" y="2301422"/>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4"/>
              <p:cNvSpPr/>
              <p:nvPr/>
            </p:nvSpPr>
            <p:spPr>
              <a:xfrm>
                <a:off x="6719661" y="2312307"/>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Oval 15"/>
              <p:cNvSpPr/>
              <p:nvPr/>
            </p:nvSpPr>
            <p:spPr>
              <a:xfrm>
                <a:off x="7886700" y="2324100"/>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Oval 21"/>
              <p:cNvSpPr/>
              <p:nvPr/>
            </p:nvSpPr>
            <p:spPr>
              <a:xfrm>
                <a:off x="1020989" y="4287157"/>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Oval 22"/>
              <p:cNvSpPr/>
              <p:nvPr/>
            </p:nvSpPr>
            <p:spPr>
              <a:xfrm>
                <a:off x="1717675"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Oval 23"/>
              <p:cNvSpPr/>
              <p:nvPr/>
            </p:nvSpPr>
            <p:spPr>
              <a:xfrm>
                <a:off x="2362200"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Oval 24"/>
              <p:cNvSpPr/>
              <p:nvPr/>
            </p:nvSpPr>
            <p:spPr>
              <a:xfrm>
                <a:off x="3006725"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Oval 25"/>
              <p:cNvSpPr/>
              <p:nvPr/>
            </p:nvSpPr>
            <p:spPr>
              <a:xfrm>
                <a:off x="3651250"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Oval 26"/>
              <p:cNvSpPr/>
              <p:nvPr/>
            </p:nvSpPr>
            <p:spPr>
              <a:xfrm>
                <a:off x="4295775"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p:cNvSpPr/>
              <p:nvPr/>
            </p:nvSpPr>
            <p:spPr>
              <a:xfrm>
                <a:off x="4940300"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p:cNvSpPr/>
              <p:nvPr/>
            </p:nvSpPr>
            <p:spPr>
              <a:xfrm>
                <a:off x="5584825"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p:cNvSpPr/>
              <p:nvPr/>
            </p:nvSpPr>
            <p:spPr>
              <a:xfrm>
                <a:off x="6137275"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p:cNvSpPr/>
              <p:nvPr/>
            </p:nvSpPr>
            <p:spPr>
              <a:xfrm>
                <a:off x="6689725"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p:cNvSpPr/>
              <p:nvPr/>
            </p:nvSpPr>
            <p:spPr>
              <a:xfrm>
                <a:off x="7242175"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p:cNvSpPr/>
              <p:nvPr/>
            </p:nvSpPr>
            <p:spPr>
              <a:xfrm>
                <a:off x="7794625" y="4257675"/>
                <a:ext cx="304800" cy="381000"/>
              </a:xfrm>
              <a:prstGeom prst="ellipse">
                <a:avLst/>
              </a:prstGeom>
              <a:solidFill>
                <a:srgbClr val="FFC000">
                  <a:alpha val="68000"/>
                </a:srgbClr>
              </a:solidFill>
              <a:effectLst>
                <a:innerShdw blurRad="114300">
                  <a:prstClr val="black"/>
                </a:innerShdw>
                <a:softEdge rad="12700"/>
              </a:effectLst>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4" name="Straight Connector 33"/>
              <p:cNvCxnSpPr/>
              <p:nvPr/>
            </p:nvCxnSpPr>
            <p:spPr>
              <a:xfrm rot="16200000" flipH="1">
                <a:off x="995871" y="2903276"/>
                <a:ext cx="1666766" cy="1154385"/>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35" name="Straight Connector 34"/>
              <p:cNvCxnSpPr/>
              <p:nvPr/>
            </p:nvCxnSpPr>
            <p:spPr>
              <a:xfrm rot="16200000" flipH="1">
                <a:off x="1672005" y="3363200"/>
                <a:ext cx="1609889" cy="291416"/>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36" name="Straight Connector 35"/>
              <p:cNvCxnSpPr/>
              <p:nvPr/>
            </p:nvCxnSpPr>
            <p:spPr>
              <a:xfrm rot="5400000" flipH="1" flipV="1">
                <a:off x="5331784" y="3195082"/>
                <a:ext cx="1632145" cy="605394"/>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37" name="Straight Connector 36"/>
              <p:cNvCxnSpPr/>
              <p:nvPr/>
            </p:nvCxnSpPr>
            <p:spPr>
              <a:xfrm rot="16200000" flipH="1">
                <a:off x="2438149" y="3055802"/>
                <a:ext cx="1609889" cy="906211"/>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38" name="Straight Connector 37"/>
              <p:cNvCxnSpPr/>
              <p:nvPr/>
            </p:nvCxnSpPr>
            <p:spPr>
              <a:xfrm rot="5400000" flipH="1" flipV="1">
                <a:off x="3707280" y="2852809"/>
                <a:ext cx="1664294" cy="1257790"/>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39" name="Straight Connector 38"/>
              <p:cNvCxnSpPr/>
              <p:nvPr/>
            </p:nvCxnSpPr>
            <p:spPr>
              <a:xfrm rot="16200000" flipH="1">
                <a:off x="4674594" y="3359497"/>
                <a:ext cx="1664294" cy="244414"/>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40" name="Straight Connector 39"/>
              <p:cNvCxnSpPr/>
              <p:nvPr/>
            </p:nvCxnSpPr>
            <p:spPr>
              <a:xfrm rot="5400000" flipH="1" flipV="1">
                <a:off x="879101" y="2943554"/>
                <a:ext cx="1637091" cy="1049099"/>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41" name="Straight Connector 40"/>
              <p:cNvCxnSpPr/>
              <p:nvPr/>
            </p:nvCxnSpPr>
            <p:spPr>
              <a:xfrm rot="16200000" flipH="1">
                <a:off x="3533549" y="3342279"/>
                <a:ext cx="1553010" cy="276376"/>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42" name="Straight Connector 41"/>
              <p:cNvCxnSpPr/>
              <p:nvPr/>
            </p:nvCxnSpPr>
            <p:spPr>
              <a:xfrm rot="5400000" flipH="1" flipV="1">
                <a:off x="7216675" y="3434405"/>
                <a:ext cx="1553010" cy="92126"/>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43" name="Straight Connector 42"/>
              <p:cNvCxnSpPr/>
              <p:nvPr/>
            </p:nvCxnSpPr>
            <p:spPr>
              <a:xfrm rot="5400000" flipH="1" flipV="1">
                <a:off x="6582198" y="2908975"/>
                <a:ext cx="1607415" cy="1088582"/>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rot="16200000" flipH="1">
                <a:off x="6350344" y="3212951"/>
                <a:ext cx="1565374" cy="522669"/>
              </a:xfrm>
              <a:prstGeom prst="line">
                <a:avLst/>
              </a:prstGeom>
              <a:ln w="19050">
                <a:solidFill>
                  <a:srgbClr val="92B414"/>
                </a:solidFill>
              </a:ln>
            </p:spPr>
            <p:style>
              <a:lnRef idx="3">
                <a:schemeClr val="accent6"/>
              </a:lnRef>
              <a:fillRef idx="0">
                <a:schemeClr val="accent6"/>
              </a:fillRef>
              <a:effectRef idx="2">
                <a:schemeClr val="accent6"/>
              </a:effectRef>
              <a:fontRef idx="minor">
                <a:schemeClr val="tx1"/>
              </a:fontRef>
            </p:style>
          </p:cxnSp>
          <p:sp>
            <p:nvSpPr>
              <p:cNvPr id="9301" name="TextBox 108"/>
              <p:cNvSpPr txBox="1">
                <a:spLocks noChangeArrowheads="1"/>
              </p:cNvSpPr>
              <p:nvPr/>
            </p:nvSpPr>
            <p:spPr bwMode="auto">
              <a:xfrm>
                <a:off x="546099" y="1146630"/>
                <a:ext cx="1147786" cy="115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algn="ctr" eaLnBrk="1" hangingPunct="1"/>
                <a:r>
                  <a:rPr lang="en-US" sz="1400" b="1">
                    <a:latin typeface="Calibri" pitchFamily="34" charset="0"/>
                  </a:rPr>
                  <a:t>Business</a:t>
                </a:r>
              </a:p>
              <a:p>
                <a:pPr algn="ctr" eaLnBrk="1" hangingPunct="1"/>
                <a:r>
                  <a:rPr lang="en-US" sz="1400" b="1">
                    <a:latin typeface="Calibri" pitchFamily="34" charset="0"/>
                  </a:rPr>
                  <a:t>Process</a:t>
                </a:r>
              </a:p>
              <a:p>
                <a:pPr algn="ctr" eaLnBrk="1" hangingPunct="1"/>
                <a:r>
                  <a:rPr lang="en-US" sz="1400" b="1">
                    <a:latin typeface="Calibri" pitchFamily="34" charset="0"/>
                  </a:rPr>
                  <a:t>A</a:t>
                </a:r>
              </a:p>
            </p:txBody>
          </p:sp>
          <p:sp>
            <p:nvSpPr>
              <p:cNvPr id="9302" name="TextBox 109"/>
              <p:cNvSpPr txBox="1">
                <a:spLocks noChangeArrowheads="1"/>
              </p:cNvSpPr>
              <p:nvPr/>
            </p:nvSpPr>
            <p:spPr bwMode="auto">
              <a:xfrm>
                <a:off x="1992085" y="1151167"/>
                <a:ext cx="1055476" cy="115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algn="ctr" eaLnBrk="1" hangingPunct="1"/>
                <a:r>
                  <a:rPr lang="en-US" sz="1400" b="1">
                    <a:latin typeface="Calibri" pitchFamily="34" charset="0"/>
                  </a:rPr>
                  <a:t>Business</a:t>
                </a:r>
              </a:p>
              <a:p>
                <a:pPr algn="ctr" eaLnBrk="1" hangingPunct="1"/>
                <a:r>
                  <a:rPr lang="en-US" sz="1400" b="1">
                    <a:latin typeface="Calibri" pitchFamily="34" charset="0"/>
                  </a:rPr>
                  <a:t>Process</a:t>
                </a:r>
              </a:p>
              <a:p>
                <a:pPr algn="ctr" eaLnBrk="1" hangingPunct="1"/>
                <a:r>
                  <a:rPr lang="en-US" sz="1400" b="1">
                    <a:latin typeface="Calibri" pitchFamily="34" charset="0"/>
                  </a:rPr>
                  <a:t>B</a:t>
                </a:r>
              </a:p>
            </p:txBody>
          </p:sp>
          <p:sp>
            <p:nvSpPr>
              <p:cNvPr id="9303" name="TextBox 110"/>
              <p:cNvSpPr txBox="1">
                <a:spLocks noChangeArrowheads="1"/>
              </p:cNvSpPr>
              <p:nvPr/>
            </p:nvSpPr>
            <p:spPr bwMode="auto">
              <a:xfrm>
                <a:off x="4711245" y="1157065"/>
                <a:ext cx="1043668" cy="115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algn="ctr" eaLnBrk="1" hangingPunct="1"/>
                <a:r>
                  <a:rPr lang="en-US" sz="1400" b="1">
                    <a:latin typeface="Calibri" pitchFamily="34" charset="0"/>
                  </a:rPr>
                  <a:t>Business</a:t>
                </a:r>
              </a:p>
              <a:p>
                <a:pPr algn="ctr" eaLnBrk="1" hangingPunct="1"/>
                <a:r>
                  <a:rPr lang="en-US" sz="1400" b="1">
                    <a:latin typeface="Calibri" pitchFamily="34" charset="0"/>
                  </a:rPr>
                  <a:t>Process</a:t>
                </a:r>
              </a:p>
              <a:p>
                <a:pPr algn="ctr" eaLnBrk="1" hangingPunct="1"/>
                <a:r>
                  <a:rPr lang="en-US" sz="1400" b="1">
                    <a:latin typeface="Calibri" pitchFamily="34" charset="0"/>
                  </a:rPr>
                  <a:t>D</a:t>
                </a:r>
              </a:p>
            </p:txBody>
          </p:sp>
          <p:sp>
            <p:nvSpPr>
              <p:cNvPr id="9304" name="TextBox 111"/>
              <p:cNvSpPr txBox="1">
                <a:spLocks noChangeArrowheads="1"/>
              </p:cNvSpPr>
              <p:nvPr/>
            </p:nvSpPr>
            <p:spPr bwMode="auto">
              <a:xfrm>
                <a:off x="3559173" y="1151621"/>
                <a:ext cx="1022554" cy="115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algn="ctr" eaLnBrk="1" hangingPunct="1"/>
                <a:r>
                  <a:rPr lang="en-US" sz="1400" b="1">
                    <a:latin typeface="Calibri" pitchFamily="34" charset="0"/>
                  </a:rPr>
                  <a:t>Business</a:t>
                </a:r>
              </a:p>
              <a:p>
                <a:pPr algn="ctr" eaLnBrk="1" hangingPunct="1"/>
                <a:r>
                  <a:rPr lang="en-US" sz="1400" b="1">
                    <a:latin typeface="Calibri" pitchFamily="34" charset="0"/>
                  </a:rPr>
                  <a:t>Process</a:t>
                </a:r>
              </a:p>
              <a:p>
                <a:pPr algn="ctr" eaLnBrk="1" hangingPunct="1"/>
                <a:r>
                  <a:rPr lang="en-US" sz="1400" b="1">
                    <a:latin typeface="Calibri" pitchFamily="34" charset="0"/>
                  </a:rPr>
                  <a:t>C</a:t>
                </a:r>
              </a:p>
            </p:txBody>
          </p:sp>
          <p:sp>
            <p:nvSpPr>
              <p:cNvPr id="9305" name="TextBox 112"/>
              <p:cNvSpPr txBox="1">
                <a:spLocks noChangeArrowheads="1"/>
              </p:cNvSpPr>
              <p:nvPr/>
            </p:nvSpPr>
            <p:spPr bwMode="auto">
              <a:xfrm>
                <a:off x="5983966" y="1126223"/>
                <a:ext cx="1124624" cy="115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algn="ctr" eaLnBrk="1" hangingPunct="1"/>
                <a:r>
                  <a:rPr lang="en-US" sz="1400" b="1">
                    <a:latin typeface="Calibri" pitchFamily="34" charset="0"/>
                  </a:rPr>
                  <a:t>Business</a:t>
                </a:r>
              </a:p>
              <a:p>
                <a:pPr algn="ctr" eaLnBrk="1" hangingPunct="1"/>
                <a:r>
                  <a:rPr lang="en-US" sz="1400" b="1">
                    <a:latin typeface="Calibri" pitchFamily="34" charset="0"/>
                  </a:rPr>
                  <a:t>Process</a:t>
                </a:r>
              </a:p>
              <a:p>
                <a:pPr algn="ctr" eaLnBrk="1" hangingPunct="1"/>
                <a:r>
                  <a:rPr lang="en-US" sz="1400" b="1">
                    <a:latin typeface="Calibri" pitchFamily="34" charset="0"/>
                  </a:rPr>
                  <a:t>E</a:t>
                </a:r>
              </a:p>
            </p:txBody>
          </p:sp>
          <p:sp>
            <p:nvSpPr>
              <p:cNvPr id="9306" name="TextBox 113"/>
              <p:cNvSpPr txBox="1">
                <a:spLocks noChangeArrowheads="1"/>
              </p:cNvSpPr>
              <p:nvPr/>
            </p:nvSpPr>
            <p:spPr bwMode="auto">
              <a:xfrm>
                <a:off x="7541532" y="1140737"/>
                <a:ext cx="1010979" cy="115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algn="ctr" eaLnBrk="1" hangingPunct="1"/>
                <a:r>
                  <a:rPr lang="en-US" sz="1400" b="1">
                    <a:latin typeface="Calibri" pitchFamily="34" charset="0"/>
                  </a:rPr>
                  <a:t>Business</a:t>
                </a:r>
              </a:p>
              <a:p>
                <a:pPr algn="ctr" eaLnBrk="1" hangingPunct="1"/>
                <a:r>
                  <a:rPr lang="en-US" sz="1400" b="1">
                    <a:latin typeface="Calibri" pitchFamily="34" charset="0"/>
                  </a:rPr>
                  <a:t>Process</a:t>
                </a:r>
              </a:p>
              <a:p>
                <a:pPr algn="ctr" eaLnBrk="1" hangingPunct="1"/>
                <a:r>
                  <a:rPr lang="en-US" sz="1400" b="1">
                    <a:latin typeface="Calibri" pitchFamily="34" charset="0"/>
                  </a:rPr>
                  <a:t>F</a:t>
                </a:r>
              </a:p>
            </p:txBody>
          </p:sp>
        </p:grpSp>
        <p:sp>
          <p:nvSpPr>
            <p:cNvPr id="9222" name="TextBox 146"/>
            <p:cNvSpPr txBox="1">
              <a:spLocks noChangeArrowheads="1"/>
            </p:cNvSpPr>
            <p:nvPr/>
          </p:nvSpPr>
          <p:spPr bwMode="auto">
            <a:xfrm>
              <a:off x="2638425" y="5178425"/>
              <a:ext cx="3423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algn="ctr" eaLnBrk="1" hangingPunct="1"/>
              <a:r>
                <a:rPr lang="en-US">
                  <a:latin typeface="Calibri" pitchFamily="34" charset="0"/>
                </a:rPr>
                <a:t>Business Process Agnostic Services</a:t>
              </a:r>
            </a:p>
          </p:txBody>
        </p:sp>
      </p:grpSp>
    </p:spTree>
    <p:extLst>
      <p:ext uri="{BB962C8B-B14F-4D97-AF65-F5344CB8AC3E}">
        <p14:creationId xmlns:p14="http://schemas.microsoft.com/office/powerpoint/2010/main" val="1598052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242" name="Title 1"/>
          <p:cNvSpPr>
            <a:spLocks noGrp="1"/>
          </p:cNvSpPr>
          <p:nvPr>
            <p:ph type="title"/>
          </p:nvPr>
        </p:nvSpPr>
        <p:spPr>
          <a:xfrm>
            <a:off x="678657" y="2415322"/>
            <a:ext cx="2588798" cy="2399869"/>
          </a:xfrm>
        </p:spPr>
        <p:txBody>
          <a:bodyPr>
            <a:normAutofit/>
          </a:bodyPr>
          <a:lstStyle/>
          <a:p>
            <a:r>
              <a:rPr lang="en-US" sz="3500">
                <a:solidFill>
                  <a:srgbClr val="FFFFFF"/>
                </a:solidFill>
              </a:rPr>
              <a:t>Service Inventory</a:t>
            </a:r>
            <a:endParaRPr lang="en-IN" sz="3500">
              <a:solidFill>
                <a:srgbClr val="FFFFFF"/>
              </a:solidFill>
            </a:endParaRPr>
          </a:p>
        </p:txBody>
      </p:sp>
      <p:sp>
        <p:nvSpPr>
          <p:cNvPr id="10243" name="Content Placeholder 2"/>
          <p:cNvSpPr>
            <a:spLocks noGrp="1"/>
          </p:cNvSpPr>
          <p:nvPr>
            <p:ph idx="1"/>
          </p:nvPr>
        </p:nvSpPr>
        <p:spPr>
          <a:xfrm>
            <a:off x="3840480" y="804672"/>
            <a:ext cx="4711446" cy="5248656"/>
          </a:xfrm>
        </p:spPr>
        <p:txBody>
          <a:bodyPr anchor="ctr">
            <a:normAutofit/>
          </a:bodyPr>
          <a:lstStyle/>
          <a:p>
            <a:r>
              <a:rPr lang="en-US" sz="1700"/>
              <a:t>An independently standardized and governed collection of complementary services.</a:t>
            </a:r>
          </a:p>
          <a:p>
            <a:r>
              <a:rPr lang="en-US" sz="1700"/>
              <a:t>A single, enterprise-wide inventory, or</a:t>
            </a:r>
            <a:br>
              <a:rPr lang="en-US" sz="1700"/>
            </a:br>
            <a:r>
              <a:rPr lang="en-US" sz="1700"/>
              <a:t>multiple service inventories, each of which may be individually standardized, governed, and supported by its own service-oriented technology architecture.</a:t>
            </a:r>
          </a:p>
          <a:p>
            <a:r>
              <a:rPr lang="en-US" sz="1700"/>
              <a:t>Typically created through top-down delivery processes.</a:t>
            </a:r>
          </a:p>
          <a:p>
            <a:r>
              <a:rPr lang="en-US" sz="1700"/>
              <a:t>Application of service-oriented design principles and custom design standards through a service inventory is important to establish a high degree of inter-service interoperability.</a:t>
            </a:r>
            <a:endParaRPr lang="en-IN" sz="1700"/>
          </a:p>
        </p:txBody>
      </p:sp>
    </p:spTree>
    <p:extLst>
      <p:ext uri="{BB962C8B-B14F-4D97-AF65-F5344CB8AC3E}">
        <p14:creationId xmlns:p14="http://schemas.microsoft.com/office/powerpoint/2010/main" val="1165223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1266" name="Title 1"/>
          <p:cNvSpPr>
            <a:spLocks noGrp="1"/>
          </p:cNvSpPr>
          <p:nvPr>
            <p:ph type="title"/>
          </p:nvPr>
        </p:nvSpPr>
        <p:spPr>
          <a:xfrm>
            <a:off x="678657" y="2415322"/>
            <a:ext cx="2588798" cy="2399869"/>
          </a:xfrm>
        </p:spPr>
        <p:txBody>
          <a:bodyPr>
            <a:normAutofit/>
          </a:bodyPr>
          <a:lstStyle/>
          <a:p>
            <a:r>
              <a:rPr lang="en-US" sz="3500">
                <a:solidFill>
                  <a:srgbClr val="FFFFFF"/>
                </a:solidFill>
              </a:rPr>
              <a:t>Service-Oriented Architecture</a:t>
            </a:r>
            <a:endParaRPr lang="en-IN" sz="3500">
              <a:solidFill>
                <a:srgbClr val="FFFFFF"/>
              </a:solidFill>
            </a:endParaRPr>
          </a:p>
        </p:txBody>
      </p:sp>
      <p:sp>
        <p:nvSpPr>
          <p:cNvPr id="11267" name="Content Placeholder 2"/>
          <p:cNvSpPr>
            <a:spLocks noGrp="1"/>
          </p:cNvSpPr>
          <p:nvPr>
            <p:ph idx="1"/>
          </p:nvPr>
        </p:nvSpPr>
        <p:spPr>
          <a:xfrm>
            <a:off x="3840480" y="804672"/>
            <a:ext cx="4711446" cy="5248656"/>
          </a:xfrm>
        </p:spPr>
        <p:txBody>
          <a:bodyPr anchor="ctr">
            <a:normAutofit/>
          </a:bodyPr>
          <a:lstStyle/>
          <a:p>
            <a:r>
              <a:rPr lang="en-US" sz="1700"/>
              <a:t>Technology architecture designed to support service-oriented solution logic, comprising services and service compositions.</a:t>
            </a:r>
          </a:p>
          <a:p>
            <a:r>
              <a:rPr lang="en-US" sz="1700"/>
              <a:t>Standards-based platform that allows services to be developed, discovered and consumed by each other, to facilitate the creation of an orchestrated business process.</a:t>
            </a:r>
          </a:p>
          <a:p>
            <a:pPr>
              <a:buFontTx/>
              <a:buNone/>
            </a:pPr>
            <a:endParaRPr lang="en-IN" sz="1700"/>
          </a:p>
        </p:txBody>
      </p:sp>
    </p:spTree>
    <p:extLst>
      <p:ext uri="{BB962C8B-B14F-4D97-AF65-F5344CB8AC3E}">
        <p14:creationId xmlns:p14="http://schemas.microsoft.com/office/powerpoint/2010/main" val="956472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Title 1"/>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a:solidFill>
                  <a:schemeClr val="bg1"/>
                </a:solidFill>
                <a:latin typeface="+mj-lt"/>
                <a:ea typeface="+mj-ea"/>
                <a:cs typeface="+mj-cs"/>
              </a:rPr>
              <a:t>Origins of SOA</a:t>
            </a:r>
          </a:p>
        </p:txBody>
      </p:sp>
      <p:pic>
        <p:nvPicPr>
          <p:cNvPr id="12291" name="Picture 2" descr="Origins and Influences of Service-Orientation (Part I)"/>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327" y="1675227"/>
            <a:ext cx="7777344" cy="43941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984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3314" name="Title 1"/>
          <p:cNvSpPr>
            <a:spLocks noGrp="1"/>
          </p:cNvSpPr>
          <p:nvPr>
            <p:ph type="title"/>
          </p:nvPr>
        </p:nvSpPr>
        <p:spPr>
          <a:xfrm>
            <a:off x="401265" y="685800"/>
            <a:ext cx="2085203" cy="5105400"/>
          </a:xfrm>
        </p:spPr>
        <p:txBody>
          <a:bodyPr>
            <a:normAutofit/>
          </a:bodyPr>
          <a:lstStyle/>
          <a:p>
            <a:r>
              <a:rPr lang="en-US" sz="3500">
                <a:solidFill>
                  <a:srgbClr val="FFFFFF"/>
                </a:solidFill>
              </a:rPr>
              <a:t>Benefits of SOA</a:t>
            </a:r>
          </a:p>
        </p:txBody>
      </p:sp>
      <p:graphicFrame>
        <p:nvGraphicFramePr>
          <p:cNvPr id="13317" name="Content Placeholder 2">
            <a:extLst>
              <a:ext uri="{FF2B5EF4-FFF2-40B4-BE49-F238E27FC236}">
                <a16:creationId xmlns:a16="http://schemas.microsoft.com/office/drawing/2014/main" id="{42AED10D-08EC-40EC-A174-B94F9149ACD4}"/>
              </a:ext>
            </a:extLst>
          </p:cNvPr>
          <p:cNvGraphicFramePr>
            <a:graphicFrameLocks noGrp="1"/>
          </p:cNvGraphicFramePr>
          <p:nvPr>
            <p:ph idx="1"/>
            <p:extLst>
              <p:ext uri="{D42A27DB-BD31-4B8C-83A1-F6EECF244321}">
                <p14:modId xmlns:p14="http://schemas.microsoft.com/office/powerpoint/2010/main" val="2745656725"/>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37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r>
              <a:rPr lang="en-IN" sz="3500">
                <a:solidFill>
                  <a:srgbClr val="FFFFFF"/>
                </a:solidFill>
              </a:rPr>
              <a:t>Document Style Webservices</a:t>
            </a:r>
          </a:p>
        </p:txBody>
      </p:sp>
      <p:sp>
        <p:nvSpPr>
          <p:cNvPr id="3" name="Content Placeholder 2"/>
          <p:cNvSpPr>
            <a:spLocks noGrp="1"/>
          </p:cNvSpPr>
          <p:nvPr>
            <p:ph idx="1"/>
          </p:nvPr>
        </p:nvSpPr>
        <p:spPr>
          <a:xfrm>
            <a:off x="3840480" y="804672"/>
            <a:ext cx="4711446" cy="5248656"/>
          </a:xfrm>
        </p:spPr>
        <p:txBody>
          <a:bodyPr anchor="ctr">
            <a:normAutofit/>
          </a:bodyPr>
          <a:lstStyle/>
          <a:p>
            <a:r>
              <a:rPr lang="en-IN" sz="1700"/>
              <a:t>In Document Style Webservices, input message contain only a single part.</a:t>
            </a:r>
          </a:p>
          <a:p>
            <a:endParaRPr lang="en-IN" sz="1700"/>
          </a:p>
          <a:p>
            <a:r>
              <a:rPr lang="en-IN" sz="1700"/>
              <a:t>If the method being invoked takes more than one argument, the single part in input message is a complex type defined in the schema</a:t>
            </a:r>
          </a:p>
          <a:p>
            <a:endParaRPr lang="en-IN" sz="1700"/>
          </a:p>
          <a:p>
            <a:endParaRPr lang="en-IN" sz="1700"/>
          </a:p>
          <a:p>
            <a:endParaRPr lang="en-IN" sz="1700"/>
          </a:p>
          <a:p>
            <a:endParaRPr lang="en-IN" sz="17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4338" name="Title 1"/>
          <p:cNvSpPr>
            <a:spLocks noGrp="1"/>
          </p:cNvSpPr>
          <p:nvPr>
            <p:ph type="title"/>
          </p:nvPr>
        </p:nvSpPr>
        <p:spPr>
          <a:xfrm>
            <a:off x="401265" y="685800"/>
            <a:ext cx="2085203" cy="5105400"/>
          </a:xfrm>
        </p:spPr>
        <p:txBody>
          <a:bodyPr>
            <a:normAutofit/>
          </a:bodyPr>
          <a:lstStyle/>
          <a:p>
            <a:r>
              <a:rPr lang="en-US" sz="3200">
                <a:solidFill>
                  <a:srgbClr val="FFFFFF"/>
                </a:solidFill>
              </a:rPr>
              <a:t>SOA Technology Platform</a:t>
            </a:r>
            <a:endParaRPr lang="en-IN" sz="3200">
              <a:solidFill>
                <a:srgbClr val="FFFFFF"/>
              </a:solidFill>
            </a:endParaRPr>
          </a:p>
        </p:txBody>
      </p:sp>
      <p:graphicFrame>
        <p:nvGraphicFramePr>
          <p:cNvPr id="14341" name="Content Placeholder 2">
            <a:extLst>
              <a:ext uri="{FF2B5EF4-FFF2-40B4-BE49-F238E27FC236}">
                <a16:creationId xmlns:a16="http://schemas.microsoft.com/office/drawing/2014/main" id="{19D3533D-68FF-442E-961F-A663E6E74B3C}"/>
              </a:ext>
            </a:extLst>
          </p:cNvPr>
          <p:cNvGraphicFramePr>
            <a:graphicFrameLocks noGrp="1"/>
          </p:cNvGraphicFramePr>
          <p:nvPr>
            <p:ph idx="1"/>
            <p:extLst>
              <p:ext uri="{D42A27DB-BD31-4B8C-83A1-F6EECF244321}">
                <p14:modId xmlns:p14="http://schemas.microsoft.com/office/powerpoint/2010/main" val="1677124514"/>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63632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62" name="Title 1"/>
          <p:cNvSpPr>
            <a:spLocks noGrp="1"/>
          </p:cNvSpPr>
          <p:nvPr>
            <p:ph type="title"/>
          </p:nvPr>
        </p:nvSpPr>
        <p:spPr>
          <a:xfrm>
            <a:off x="647271" y="1012004"/>
            <a:ext cx="2562119" cy="4795408"/>
          </a:xfrm>
        </p:spPr>
        <p:txBody>
          <a:bodyPr>
            <a:normAutofit/>
          </a:bodyPr>
          <a:lstStyle/>
          <a:p>
            <a:r>
              <a:rPr lang="en-US">
                <a:solidFill>
                  <a:srgbClr val="FFFFFF"/>
                </a:solidFill>
              </a:rPr>
              <a:t>WS-* Extensions</a:t>
            </a:r>
            <a:endParaRPr lang="en-IN">
              <a:solidFill>
                <a:srgbClr val="FFFFFF"/>
              </a:solidFill>
            </a:endParaRPr>
          </a:p>
        </p:txBody>
      </p:sp>
      <p:graphicFrame>
        <p:nvGraphicFramePr>
          <p:cNvPr id="15365" name="Content Placeholder 2">
            <a:extLst>
              <a:ext uri="{FF2B5EF4-FFF2-40B4-BE49-F238E27FC236}">
                <a16:creationId xmlns:a16="http://schemas.microsoft.com/office/drawing/2014/main" id="{278F8687-5A4B-4F71-A055-2C3712CC9C50}"/>
              </a:ext>
            </a:extLst>
          </p:cNvPr>
          <p:cNvGraphicFramePr>
            <a:graphicFrameLocks noGrp="1"/>
          </p:cNvGraphicFramePr>
          <p:nvPr>
            <p:ph idx="1"/>
            <p:extLst>
              <p:ext uri="{D42A27DB-BD31-4B8C-83A1-F6EECF244321}">
                <p14:modId xmlns:p14="http://schemas.microsoft.com/office/powerpoint/2010/main" val="854753058"/>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076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5"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5" name="Group 94">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96" name="Rectangle 95">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Isosceles Triangle 96">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6386" name="Title 3"/>
          <p:cNvSpPr>
            <a:spLocks noGrp="1"/>
          </p:cNvSpPr>
          <p:nvPr>
            <p:ph type="ctrTitle" idx="4294967295"/>
          </p:nvPr>
        </p:nvSpPr>
        <p:spPr>
          <a:xfrm>
            <a:off x="1316736" y="2075688"/>
            <a:ext cx="6508242" cy="1746504"/>
          </a:xfrm>
        </p:spPr>
        <p:txBody>
          <a:bodyPr vert="horz" lIns="91440" tIns="45720" rIns="91440" bIns="45720" rtlCol="0" anchor="b">
            <a:normAutofit/>
          </a:bodyPr>
          <a:lstStyle/>
          <a:p>
            <a:pPr>
              <a:lnSpc>
                <a:spcPct val="90000"/>
              </a:lnSpc>
            </a:pPr>
            <a:r>
              <a:rPr lang="en-US" sz="4700" kern="1200">
                <a:solidFill>
                  <a:srgbClr val="FFFFFF"/>
                </a:solidFill>
                <a:latin typeface="+mj-lt"/>
                <a:ea typeface="+mj-ea"/>
                <a:cs typeface="+mj-cs"/>
              </a:rPr>
              <a:t>SOA Principles</a:t>
            </a:r>
          </a:p>
        </p:txBody>
      </p:sp>
      <p:sp>
        <p:nvSpPr>
          <p:cNvPr id="16387" name="Subtitle 4"/>
          <p:cNvSpPr>
            <a:spLocks noGrp="1"/>
          </p:cNvSpPr>
          <p:nvPr>
            <p:ph type="subTitle" idx="4294967295"/>
          </p:nvPr>
        </p:nvSpPr>
        <p:spPr>
          <a:xfrm>
            <a:off x="1316736" y="3881568"/>
            <a:ext cx="6508242" cy="1231533"/>
          </a:xfrm>
        </p:spPr>
        <p:txBody>
          <a:bodyPr vert="horz" lIns="91440" tIns="45720" rIns="91440" bIns="45720" rtlCol="0">
            <a:normAutofit/>
          </a:bodyPr>
          <a:lstStyle/>
          <a:p>
            <a:pPr marL="0" indent="0" algn="ctr">
              <a:lnSpc>
                <a:spcPct val="90000"/>
              </a:lnSpc>
              <a:spcBef>
                <a:spcPts val="1000"/>
              </a:spcBef>
              <a:buNone/>
            </a:pPr>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466832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0" name="Title 1"/>
          <p:cNvSpPr>
            <a:spLocks noGrp="1"/>
          </p:cNvSpPr>
          <p:nvPr>
            <p:ph type="title" idx="4294967295"/>
          </p:nvPr>
        </p:nvSpPr>
        <p:spPr>
          <a:xfrm>
            <a:off x="647271" y="1012004"/>
            <a:ext cx="2562119" cy="4795408"/>
          </a:xfrm>
        </p:spPr>
        <p:txBody>
          <a:bodyPr vert="horz" lIns="91440" tIns="45720" rIns="91440" bIns="45720" rtlCol="0" anchor="ctr">
            <a:normAutofit/>
          </a:bodyPr>
          <a:lstStyle/>
          <a:p>
            <a:pPr algn="l">
              <a:lnSpc>
                <a:spcPct val="90000"/>
              </a:lnSpc>
            </a:pPr>
            <a:r>
              <a:rPr lang="en-US">
                <a:solidFill>
                  <a:srgbClr val="FFFFFF"/>
                </a:solidFill>
              </a:rPr>
              <a:t>Principles of SOA</a:t>
            </a:r>
          </a:p>
        </p:txBody>
      </p:sp>
      <p:graphicFrame>
        <p:nvGraphicFramePr>
          <p:cNvPr id="17413" name="Content Placeholder 2">
            <a:extLst>
              <a:ext uri="{FF2B5EF4-FFF2-40B4-BE49-F238E27FC236}">
                <a16:creationId xmlns:a16="http://schemas.microsoft.com/office/drawing/2014/main" id="{C8B18CE8-8426-423C-88CE-7ACC78541B2F}"/>
              </a:ext>
            </a:extLst>
          </p:cNvPr>
          <p:cNvGraphicFramePr>
            <a:graphicFrameLocks noGrp="1"/>
          </p:cNvGraphicFramePr>
          <p:nvPr>
            <p:ph idx="4294967295"/>
            <p:extLst>
              <p:ext uri="{D42A27DB-BD31-4B8C-83A1-F6EECF244321}">
                <p14:modId xmlns:p14="http://schemas.microsoft.com/office/powerpoint/2010/main" val="491928033"/>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74616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4" name="Title 1"/>
          <p:cNvSpPr>
            <a:spLocks noGrp="1"/>
          </p:cNvSpPr>
          <p:nvPr>
            <p:ph type="title" idx="4294967295"/>
          </p:nvPr>
        </p:nvSpPr>
        <p:spPr>
          <a:xfrm>
            <a:off x="647271" y="1012004"/>
            <a:ext cx="2562119" cy="4795408"/>
          </a:xfrm>
        </p:spPr>
        <p:txBody>
          <a:bodyPr vert="horz" lIns="91440" tIns="45720" rIns="91440" bIns="45720" rtlCol="0" anchor="ctr">
            <a:normAutofit/>
          </a:bodyPr>
          <a:lstStyle/>
          <a:p>
            <a:pPr algn="l">
              <a:lnSpc>
                <a:spcPct val="90000"/>
              </a:lnSpc>
            </a:pPr>
            <a:r>
              <a:rPr lang="en-US" sz="3400">
                <a:solidFill>
                  <a:srgbClr val="FFFFFF"/>
                </a:solidFill>
              </a:rPr>
              <a:t>Standardized Service Contract</a:t>
            </a:r>
          </a:p>
        </p:txBody>
      </p:sp>
      <p:graphicFrame>
        <p:nvGraphicFramePr>
          <p:cNvPr id="18437" name="Content Placeholder 2">
            <a:extLst>
              <a:ext uri="{FF2B5EF4-FFF2-40B4-BE49-F238E27FC236}">
                <a16:creationId xmlns:a16="http://schemas.microsoft.com/office/drawing/2014/main" id="{753873C3-DE6A-4F12-9938-6D0586F18AB5}"/>
              </a:ext>
            </a:extLst>
          </p:cNvPr>
          <p:cNvGraphicFramePr>
            <a:graphicFrameLocks noGrp="1"/>
          </p:cNvGraphicFramePr>
          <p:nvPr>
            <p:ph idx="4294967295"/>
            <p:extLst>
              <p:ext uri="{D42A27DB-BD31-4B8C-83A1-F6EECF244321}">
                <p14:modId xmlns:p14="http://schemas.microsoft.com/office/powerpoint/2010/main" val="3689096659"/>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8731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628650" y="365125"/>
            <a:ext cx="7886700" cy="1325563"/>
          </a:xfrm>
        </p:spPr>
        <p:txBody>
          <a:bodyPr vert="horz" lIns="91440" tIns="45720" rIns="91440" bIns="45720" rtlCol="0" anchor="ctr">
            <a:normAutofit/>
          </a:bodyPr>
          <a:lstStyle/>
          <a:p>
            <a:pPr algn="l">
              <a:lnSpc>
                <a:spcPct val="90000"/>
              </a:lnSpc>
            </a:pPr>
            <a:r>
              <a:rPr lang="en-US" kern="1200">
                <a:solidFill>
                  <a:schemeClr val="tx1"/>
                </a:solidFill>
                <a:latin typeface="+mj-lt"/>
                <a:ea typeface="+mj-ea"/>
                <a:cs typeface="+mj-cs"/>
              </a:rPr>
              <a:t>Service Loose Coupling</a:t>
            </a:r>
          </a:p>
        </p:txBody>
      </p:sp>
      <p:graphicFrame>
        <p:nvGraphicFramePr>
          <p:cNvPr id="19461" name="Content Placeholder 2">
            <a:extLst>
              <a:ext uri="{FF2B5EF4-FFF2-40B4-BE49-F238E27FC236}">
                <a16:creationId xmlns:a16="http://schemas.microsoft.com/office/drawing/2014/main" id="{2160A5C8-9065-4EBF-9C41-468E4E960288}"/>
              </a:ext>
            </a:extLst>
          </p:cNvPr>
          <p:cNvGraphicFramePr>
            <a:graphicFrameLocks noGrp="1"/>
          </p:cNvGraphicFramePr>
          <p:nvPr>
            <p:ph idx="4294967295"/>
            <p:extLst>
              <p:ext uri="{D42A27DB-BD31-4B8C-83A1-F6EECF244321}">
                <p14:modId xmlns:p14="http://schemas.microsoft.com/office/powerpoint/2010/main" val="341539290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05663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82" name="Title 1"/>
          <p:cNvSpPr>
            <a:spLocks noGrp="1"/>
          </p:cNvSpPr>
          <p:nvPr>
            <p:ph type="title" idx="4294967295"/>
          </p:nvPr>
        </p:nvSpPr>
        <p:spPr>
          <a:xfrm>
            <a:off x="647271" y="1012004"/>
            <a:ext cx="2562119" cy="4795408"/>
          </a:xfrm>
        </p:spPr>
        <p:txBody>
          <a:bodyPr vert="horz" lIns="91440" tIns="45720" rIns="91440" bIns="45720" rtlCol="0" anchor="ctr">
            <a:normAutofit/>
          </a:bodyPr>
          <a:lstStyle/>
          <a:p>
            <a:pPr algn="l">
              <a:lnSpc>
                <a:spcPct val="90000"/>
              </a:lnSpc>
            </a:pPr>
            <a:r>
              <a:rPr lang="en-US" sz="3700">
                <a:solidFill>
                  <a:srgbClr val="FFFFFF"/>
                </a:solidFill>
              </a:rPr>
              <a:t>Service Abstraction</a:t>
            </a:r>
          </a:p>
        </p:txBody>
      </p:sp>
      <p:graphicFrame>
        <p:nvGraphicFramePr>
          <p:cNvPr id="20485" name="Content Placeholder 2">
            <a:extLst>
              <a:ext uri="{FF2B5EF4-FFF2-40B4-BE49-F238E27FC236}">
                <a16:creationId xmlns:a16="http://schemas.microsoft.com/office/drawing/2014/main" id="{A999B6CD-1415-462C-80DA-CDC8C4055D51}"/>
              </a:ext>
            </a:extLst>
          </p:cNvPr>
          <p:cNvGraphicFramePr>
            <a:graphicFrameLocks noGrp="1"/>
          </p:cNvGraphicFramePr>
          <p:nvPr>
            <p:ph idx="4294967295"/>
            <p:extLst>
              <p:ext uri="{D42A27DB-BD31-4B8C-83A1-F6EECF244321}">
                <p14:modId xmlns:p14="http://schemas.microsoft.com/office/powerpoint/2010/main" val="3289472725"/>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628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06" name="Title 1"/>
          <p:cNvSpPr>
            <a:spLocks noGrp="1"/>
          </p:cNvSpPr>
          <p:nvPr>
            <p:ph type="title" idx="4294967295"/>
          </p:nvPr>
        </p:nvSpPr>
        <p:spPr>
          <a:xfrm>
            <a:off x="394554" y="466578"/>
            <a:ext cx="8354891" cy="930447"/>
          </a:xfrm>
        </p:spPr>
        <p:txBody>
          <a:bodyPr vert="horz" lIns="91440" tIns="45720" rIns="91440" bIns="45720" rtlCol="0" anchor="b">
            <a:normAutofit/>
          </a:bodyPr>
          <a:lstStyle/>
          <a:p>
            <a:pPr>
              <a:lnSpc>
                <a:spcPct val="90000"/>
              </a:lnSpc>
            </a:pPr>
            <a:r>
              <a:rPr lang="en-US" sz="4700" kern="1200">
                <a:solidFill>
                  <a:srgbClr val="FFFFFF"/>
                </a:solidFill>
                <a:latin typeface="+mj-lt"/>
                <a:ea typeface="+mj-ea"/>
                <a:cs typeface="+mj-cs"/>
              </a:rPr>
              <a:t>Service Reusability</a:t>
            </a:r>
          </a:p>
        </p:txBody>
      </p:sp>
      <p:sp>
        <p:nvSpPr>
          <p:cNvPr id="21507" name="Content Placeholder 2"/>
          <p:cNvSpPr>
            <a:spLocks noGrp="1"/>
          </p:cNvSpPr>
          <p:nvPr>
            <p:ph idx="4294967295"/>
          </p:nvPr>
        </p:nvSpPr>
        <p:spPr>
          <a:xfrm>
            <a:off x="1143000" y="1525638"/>
            <a:ext cx="6858000" cy="420001"/>
          </a:xfrm>
        </p:spPr>
        <p:txBody>
          <a:bodyPr vert="horz" lIns="91440" tIns="45720" rIns="91440" bIns="45720" rtlCol="0">
            <a:normAutofit/>
          </a:bodyPr>
          <a:lstStyle/>
          <a:p>
            <a:pPr marL="0" indent="0" algn="ctr">
              <a:lnSpc>
                <a:spcPct val="90000"/>
              </a:lnSpc>
              <a:spcBef>
                <a:spcPts val="1000"/>
              </a:spcBef>
              <a:buNone/>
            </a:pPr>
            <a:r>
              <a:rPr lang="en-US" sz="1400" kern="1200">
                <a:solidFill>
                  <a:srgbClr val="F1DE9F"/>
                </a:solidFill>
                <a:latin typeface="+mn-lt"/>
                <a:ea typeface="+mn-ea"/>
                <a:cs typeface="+mn-cs"/>
              </a:rPr>
              <a:t>Designing services that are agnostic to a specific business process increases their reusability.</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508" name="Picture 5" descr="The Need for Service-Orientation (Part I)"/>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0030" y="2590198"/>
            <a:ext cx="8622615" cy="38370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6049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5"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5" name="Group 94">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96" name="Rectangle 95">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Isosceles Triangle 96">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2530" name="Title 1"/>
          <p:cNvSpPr>
            <a:spLocks noGrp="1"/>
          </p:cNvSpPr>
          <p:nvPr>
            <p:ph type="title" idx="4294967295"/>
          </p:nvPr>
        </p:nvSpPr>
        <p:spPr>
          <a:xfrm>
            <a:off x="1316736" y="2075688"/>
            <a:ext cx="6508242" cy="1746504"/>
          </a:xfrm>
        </p:spPr>
        <p:txBody>
          <a:bodyPr vert="horz" lIns="91440" tIns="45720" rIns="91440" bIns="45720" rtlCol="0" anchor="b">
            <a:normAutofit/>
          </a:bodyPr>
          <a:lstStyle/>
          <a:p>
            <a:pPr>
              <a:lnSpc>
                <a:spcPct val="90000"/>
              </a:lnSpc>
            </a:pPr>
            <a:r>
              <a:rPr lang="en-US" sz="4700" kern="1200">
                <a:solidFill>
                  <a:srgbClr val="FFFFFF"/>
                </a:solidFill>
                <a:latin typeface="+mj-lt"/>
                <a:ea typeface="+mj-ea"/>
                <a:cs typeface="+mj-cs"/>
              </a:rPr>
              <a:t>Service Autonomy</a:t>
            </a:r>
          </a:p>
        </p:txBody>
      </p:sp>
      <p:sp>
        <p:nvSpPr>
          <p:cNvPr id="22531" name="Content Placeholder 2"/>
          <p:cNvSpPr>
            <a:spLocks noGrp="1"/>
          </p:cNvSpPr>
          <p:nvPr>
            <p:ph idx="4294967295"/>
          </p:nvPr>
        </p:nvSpPr>
        <p:spPr>
          <a:xfrm>
            <a:off x="1316736" y="3881568"/>
            <a:ext cx="6508242" cy="1231533"/>
          </a:xfrm>
        </p:spPr>
        <p:txBody>
          <a:bodyPr vert="horz" lIns="91440" tIns="45720" rIns="91440" bIns="45720" rtlCol="0">
            <a:normAutofit/>
          </a:bodyPr>
          <a:lstStyle/>
          <a:p>
            <a:pPr marL="0" indent="0" algn="ctr">
              <a:lnSpc>
                <a:spcPct val="90000"/>
              </a:lnSpc>
              <a:spcBef>
                <a:spcPts val="1000"/>
              </a:spcBef>
              <a:buNone/>
            </a:pPr>
            <a:r>
              <a:rPr lang="en-US" sz="2400" kern="1200">
                <a:solidFill>
                  <a:srgbClr val="FFFFFF"/>
                </a:solidFill>
                <a:latin typeface="+mn-lt"/>
                <a:ea typeface="+mn-ea"/>
                <a:cs typeface="+mn-cs"/>
              </a:rPr>
              <a:t>Autonomy of a service is its ability to carry out its core service logic independently. </a:t>
            </a:r>
          </a:p>
        </p:txBody>
      </p:sp>
    </p:spTree>
    <p:extLst>
      <p:ext uri="{BB962C8B-B14F-4D97-AF65-F5344CB8AC3E}">
        <p14:creationId xmlns:p14="http://schemas.microsoft.com/office/powerpoint/2010/main" val="41560093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5"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5" name="Group 94">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96" name="Rectangle 95">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Isosceles Triangle 96">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3554" name="Title 1"/>
          <p:cNvSpPr>
            <a:spLocks noGrp="1"/>
          </p:cNvSpPr>
          <p:nvPr>
            <p:ph type="title" idx="4294967295"/>
          </p:nvPr>
        </p:nvSpPr>
        <p:spPr>
          <a:xfrm>
            <a:off x="1316736" y="2075688"/>
            <a:ext cx="6508242" cy="1746504"/>
          </a:xfrm>
        </p:spPr>
        <p:txBody>
          <a:bodyPr vert="horz" lIns="91440" tIns="45720" rIns="91440" bIns="45720" rtlCol="0" anchor="b">
            <a:normAutofit/>
          </a:bodyPr>
          <a:lstStyle/>
          <a:p>
            <a:pPr>
              <a:lnSpc>
                <a:spcPct val="90000"/>
              </a:lnSpc>
            </a:pPr>
            <a:r>
              <a:rPr lang="en-US" sz="4700" kern="1200">
                <a:solidFill>
                  <a:srgbClr val="FFFFFF"/>
                </a:solidFill>
                <a:latin typeface="+mj-lt"/>
                <a:ea typeface="+mj-ea"/>
                <a:cs typeface="+mj-cs"/>
              </a:rPr>
              <a:t>Service Statelessness</a:t>
            </a:r>
          </a:p>
        </p:txBody>
      </p:sp>
      <p:sp>
        <p:nvSpPr>
          <p:cNvPr id="23555" name="Content Placeholder 2"/>
          <p:cNvSpPr>
            <a:spLocks noGrp="1"/>
          </p:cNvSpPr>
          <p:nvPr>
            <p:ph idx="4294967295"/>
          </p:nvPr>
        </p:nvSpPr>
        <p:spPr>
          <a:xfrm>
            <a:off x="1316736" y="3881568"/>
            <a:ext cx="6508242" cy="1231533"/>
          </a:xfrm>
        </p:spPr>
        <p:txBody>
          <a:bodyPr vert="horz" lIns="91440" tIns="45720" rIns="91440" bIns="45720" rtlCol="0">
            <a:normAutofit/>
          </a:bodyPr>
          <a:lstStyle/>
          <a:p>
            <a:pPr marL="0" indent="0" algn="ctr">
              <a:lnSpc>
                <a:spcPct val="90000"/>
              </a:lnSpc>
              <a:spcBef>
                <a:spcPts val="1000"/>
              </a:spcBef>
              <a:buNone/>
            </a:pPr>
            <a:r>
              <a:rPr lang="en-US" sz="2400" kern="1200">
                <a:solidFill>
                  <a:srgbClr val="FFFFFF"/>
                </a:solidFill>
                <a:latin typeface="+mn-lt"/>
                <a:ea typeface="+mn-ea"/>
                <a:cs typeface="+mn-cs"/>
              </a:rPr>
              <a:t>Management of excessive state information can compromise the availability of a service.</a:t>
            </a:r>
          </a:p>
        </p:txBody>
      </p:sp>
    </p:spTree>
    <p:extLst>
      <p:ext uri="{BB962C8B-B14F-4D97-AF65-F5344CB8AC3E}">
        <p14:creationId xmlns:p14="http://schemas.microsoft.com/office/powerpoint/2010/main" val="33658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78657" y="2415322"/>
            <a:ext cx="2588798" cy="2399869"/>
          </a:xfrm>
        </p:spPr>
        <p:txBody>
          <a:bodyPr>
            <a:normAutofit/>
          </a:bodyPr>
          <a:lstStyle/>
          <a:p>
            <a:r>
              <a:rPr lang="en-IN" sz="3500">
                <a:solidFill>
                  <a:srgbClr val="FFFFFF"/>
                </a:solidFill>
              </a:rPr>
              <a:t>RPC vs Document style</a:t>
            </a:r>
          </a:p>
        </p:txBody>
      </p:sp>
      <p:sp>
        <p:nvSpPr>
          <p:cNvPr id="3" name="Content Placeholder 2"/>
          <p:cNvSpPr>
            <a:spLocks noGrp="1"/>
          </p:cNvSpPr>
          <p:nvPr>
            <p:ph idx="1"/>
          </p:nvPr>
        </p:nvSpPr>
        <p:spPr>
          <a:xfrm>
            <a:off x="3840480" y="804672"/>
            <a:ext cx="4711446" cy="5248656"/>
          </a:xfrm>
        </p:spPr>
        <p:txBody>
          <a:bodyPr anchor="ctr">
            <a:normAutofit/>
          </a:bodyPr>
          <a:lstStyle/>
          <a:p>
            <a:r>
              <a:rPr lang="en-IN" sz="1700"/>
              <a:t>In Document style Webservices, the input message tag are defined in XSD. So, the incoming messages </a:t>
            </a:r>
            <a:r>
              <a:rPr lang="en-IN" sz="1700" b="1"/>
              <a:t>can be validated </a:t>
            </a:r>
            <a:r>
              <a:rPr lang="en-IN" sz="1700"/>
              <a:t>against XSD before processing the message</a:t>
            </a:r>
          </a:p>
          <a:p>
            <a:endParaRPr lang="en-IN" sz="1700"/>
          </a:p>
          <a:p>
            <a:r>
              <a:rPr lang="en-IN" sz="1700"/>
              <a:t>In RPC style Webservices, the incoming messages does not contain and xsd. So, they </a:t>
            </a:r>
            <a:r>
              <a:rPr lang="en-IN" sz="1700" b="1"/>
              <a:t>cannot be validated</a:t>
            </a:r>
          </a:p>
          <a:p>
            <a:endParaRPr lang="en-IN" sz="1700" b="1"/>
          </a:p>
          <a:p>
            <a:r>
              <a:rPr lang="en-IN" sz="1700" b="1"/>
              <a:t>So, Document style is preferred over RPC Style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4578" name="Title 1"/>
          <p:cNvSpPr>
            <a:spLocks noGrp="1"/>
          </p:cNvSpPr>
          <p:nvPr>
            <p:ph type="title" idx="4294967295"/>
          </p:nvPr>
        </p:nvSpPr>
        <p:spPr>
          <a:xfrm>
            <a:off x="678657" y="2415322"/>
            <a:ext cx="2588798" cy="2399869"/>
          </a:xfrm>
        </p:spPr>
        <p:txBody>
          <a:bodyPr vert="horz" lIns="91440" tIns="45720" rIns="91440" bIns="45720" rtlCol="0" anchor="ctr">
            <a:normAutofit/>
          </a:bodyPr>
          <a:lstStyle/>
          <a:p>
            <a:pPr>
              <a:lnSpc>
                <a:spcPct val="90000"/>
              </a:lnSpc>
            </a:pPr>
            <a:r>
              <a:rPr lang="en-US" sz="3000" kern="1200">
                <a:solidFill>
                  <a:srgbClr val="FFFFFF"/>
                </a:solidFill>
                <a:latin typeface="+mj-lt"/>
                <a:ea typeface="+mj-ea"/>
                <a:cs typeface="+mj-cs"/>
              </a:rPr>
              <a:t>Service Discoverability</a:t>
            </a:r>
          </a:p>
        </p:txBody>
      </p:sp>
      <p:sp>
        <p:nvSpPr>
          <p:cNvPr id="24579" name="Content Placeholder 2"/>
          <p:cNvSpPr>
            <a:spLocks noGrp="1"/>
          </p:cNvSpPr>
          <p:nvPr>
            <p:ph idx="4294967295"/>
          </p:nvPr>
        </p:nvSpPr>
        <p:spPr>
          <a:xfrm>
            <a:off x="3840480" y="804672"/>
            <a:ext cx="4711446" cy="5248656"/>
          </a:xfrm>
        </p:spPr>
        <p:txBody>
          <a:bodyPr vert="horz" lIns="91440" tIns="45720" rIns="91440" bIns="45720" rtlCol="0" anchor="ctr">
            <a:normAutofit/>
          </a:bodyPr>
          <a:lstStyle/>
          <a:p>
            <a:pPr indent="-228600">
              <a:lnSpc>
                <a:spcPct val="90000"/>
              </a:lnSpc>
            </a:pPr>
            <a:r>
              <a:rPr lang="en-US" sz="1700"/>
              <a:t>Services are supplemented with communicative meta data by which they can be effectively discovered and interpreted.</a:t>
            </a:r>
          </a:p>
        </p:txBody>
      </p:sp>
    </p:spTree>
    <p:extLst>
      <p:ext uri="{BB962C8B-B14F-4D97-AF65-F5344CB8AC3E}">
        <p14:creationId xmlns:p14="http://schemas.microsoft.com/office/powerpoint/2010/main" val="5211392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6"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02" name="Title 1"/>
          <p:cNvSpPr>
            <a:spLocks noGrp="1"/>
          </p:cNvSpPr>
          <p:nvPr>
            <p:ph type="title" idx="4294967295"/>
          </p:nvPr>
        </p:nvSpPr>
        <p:spPr>
          <a:xfrm>
            <a:off x="647271" y="1012004"/>
            <a:ext cx="2562119" cy="4795408"/>
          </a:xfrm>
        </p:spPr>
        <p:txBody>
          <a:bodyPr vert="horz" lIns="91440" tIns="45720" rIns="91440" bIns="45720" rtlCol="0" anchor="ctr">
            <a:normAutofit/>
          </a:bodyPr>
          <a:lstStyle/>
          <a:p>
            <a:pPr algn="l">
              <a:lnSpc>
                <a:spcPct val="90000"/>
              </a:lnSpc>
            </a:pPr>
            <a:r>
              <a:rPr lang="en-US" sz="3100">
                <a:solidFill>
                  <a:srgbClr val="FFFFFF"/>
                </a:solidFill>
              </a:rPr>
              <a:t>Service Composability</a:t>
            </a:r>
          </a:p>
        </p:txBody>
      </p:sp>
      <p:graphicFrame>
        <p:nvGraphicFramePr>
          <p:cNvPr id="25605" name="Content Placeholder 2">
            <a:extLst>
              <a:ext uri="{FF2B5EF4-FFF2-40B4-BE49-F238E27FC236}">
                <a16:creationId xmlns:a16="http://schemas.microsoft.com/office/drawing/2014/main" id="{B747BB59-1DDA-48A8-8E67-CEA6D9A24017}"/>
              </a:ext>
            </a:extLst>
          </p:cNvPr>
          <p:cNvGraphicFramePr>
            <a:graphicFrameLocks noGrp="1"/>
          </p:cNvGraphicFramePr>
          <p:nvPr>
            <p:ph idx="4294967295"/>
            <p:extLst>
              <p:ext uri="{D42A27DB-BD31-4B8C-83A1-F6EECF244321}">
                <p14:modId xmlns:p14="http://schemas.microsoft.com/office/powerpoint/2010/main" val="2831532408"/>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8422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26" name="Title 1"/>
          <p:cNvSpPr>
            <a:spLocks noGrp="1"/>
          </p:cNvSpPr>
          <p:nvPr>
            <p:ph type="title" idx="4294967295"/>
          </p:nvPr>
        </p:nvSpPr>
        <p:spPr>
          <a:xfrm>
            <a:off x="647271" y="1012004"/>
            <a:ext cx="2562119" cy="4795408"/>
          </a:xfrm>
        </p:spPr>
        <p:txBody>
          <a:bodyPr vert="horz" lIns="91440" tIns="45720" rIns="91440" bIns="45720" rtlCol="0" anchor="ctr">
            <a:normAutofit/>
          </a:bodyPr>
          <a:lstStyle/>
          <a:p>
            <a:pPr algn="l">
              <a:lnSpc>
                <a:spcPct val="90000"/>
              </a:lnSpc>
            </a:pPr>
            <a:r>
              <a:rPr lang="en-US" sz="4100">
                <a:solidFill>
                  <a:srgbClr val="FFFFFF"/>
                </a:solidFill>
              </a:rPr>
              <a:t>Challenges Introduced by SOA</a:t>
            </a:r>
          </a:p>
        </p:txBody>
      </p:sp>
      <p:graphicFrame>
        <p:nvGraphicFramePr>
          <p:cNvPr id="26629" name="Content Placeholder 2">
            <a:extLst>
              <a:ext uri="{FF2B5EF4-FFF2-40B4-BE49-F238E27FC236}">
                <a16:creationId xmlns:a16="http://schemas.microsoft.com/office/drawing/2014/main" id="{A5AD1228-DCC6-468A-9711-C7F2110CE93E}"/>
              </a:ext>
            </a:extLst>
          </p:cNvPr>
          <p:cNvGraphicFramePr>
            <a:graphicFrameLocks noGrp="1"/>
          </p:cNvGraphicFramePr>
          <p:nvPr>
            <p:ph idx="4294967295"/>
            <p:extLst>
              <p:ext uri="{D42A27DB-BD31-4B8C-83A1-F6EECF244321}">
                <p14:modId xmlns:p14="http://schemas.microsoft.com/office/powerpoint/2010/main" val="1765973721"/>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1214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50" name="Title 1"/>
          <p:cNvSpPr>
            <a:spLocks noGrp="1"/>
          </p:cNvSpPr>
          <p:nvPr>
            <p:ph type="title" idx="4294967295"/>
          </p:nvPr>
        </p:nvSpPr>
        <p:spPr>
          <a:xfrm>
            <a:off x="647271" y="1012004"/>
            <a:ext cx="2562119" cy="4795408"/>
          </a:xfrm>
        </p:spPr>
        <p:txBody>
          <a:bodyPr vert="horz" lIns="91440" tIns="45720" rIns="91440" bIns="45720" rtlCol="0" anchor="ctr">
            <a:normAutofit/>
          </a:bodyPr>
          <a:lstStyle/>
          <a:p>
            <a:pPr algn="l">
              <a:lnSpc>
                <a:spcPct val="90000"/>
              </a:lnSpc>
            </a:pPr>
            <a:r>
              <a:rPr lang="en-US" sz="4100">
                <a:solidFill>
                  <a:srgbClr val="FFFFFF"/>
                </a:solidFill>
              </a:rPr>
              <a:t>Challenges Introduced by SOA</a:t>
            </a:r>
          </a:p>
        </p:txBody>
      </p:sp>
      <p:graphicFrame>
        <p:nvGraphicFramePr>
          <p:cNvPr id="27653" name="Content Placeholder 2">
            <a:extLst>
              <a:ext uri="{FF2B5EF4-FFF2-40B4-BE49-F238E27FC236}">
                <a16:creationId xmlns:a16="http://schemas.microsoft.com/office/drawing/2014/main" id="{2340FD91-4AE5-4E04-9E16-5CA3381F6FD5}"/>
              </a:ext>
            </a:extLst>
          </p:cNvPr>
          <p:cNvGraphicFramePr>
            <a:graphicFrameLocks noGrp="1"/>
          </p:cNvGraphicFramePr>
          <p:nvPr>
            <p:ph idx="4294967295"/>
            <p:extLst>
              <p:ext uri="{D42A27DB-BD31-4B8C-83A1-F6EECF244321}">
                <p14:modId xmlns:p14="http://schemas.microsoft.com/office/powerpoint/2010/main" val="2761887604"/>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2948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74" name="Title 1"/>
          <p:cNvSpPr>
            <a:spLocks noGrp="1"/>
          </p:cNvSpPr>
          <p:nvPr>
            <p:ph type="title" idx="4294967295"/>
          </p:nvPr>
        </p:nvSpPr>
        <p:spPr>
          <a:xfrm>
            <a:off x="647271" y="1012004"/>
            <a:ext cx="2562119" cy="4795408"/>
          </a:xfrm>
        </p:spPr>
        <p:txBody>
          <a:bodyPr vert="horz" lIns="91440" tIns="45720" rIns="91440" bIns="45720" rtlCol="0" anchor="ctr">
            <a:normAutofit/>
          </a:bodyPr>
          <a:lstStyle/>
          <a:p>
            <a:pPr algn="l">
              <a:lnSpc>
                <a:spcPct val="90000"/>
              </a:lnSpc>
            </a:pPr>
            <a:r>
              <a:rPr lang="en-US">
                <a:solidFill>
                  <a:srgbClr val="FFFFFF"/>
                </a:solidFill>
              </a:rPr>
              <a:t>SOA Project Lifecycle Stages</a:t>
            </a:r>
          </a:p>
        </p:txBody>
      </p:sp>
      <p:graphicFrame>
        <p:nvGraphicFramePr>
          <p:cNvPr id="28677" name="Content Placeholder 2">
            <a:extLst>
              <a:ext uri="{FF2B5EF4-FFF2-40B4-BE49-F238E27FC236}">
                <a16:creationId xmlns:a16="http://schemas.microsoft.com/office/drawing/2014/main" id="{BC84F102-794E-49D4-9DC8-4CF5DCF09C57}"/>
              </a:ext>
            </a:extLst>
          </p:cNvPr>
          <p:cNvGraphicFramePr>
            <a:graphicFrameLocks noGrp="1"/>
          </p:cNvGraphicFramePr>
          <p:nvPr>
            <p:ph idx="4294967295"/>
            <p:extLst>
              <p:ext uri="{D42A27DB-BD31-4B8C-83A1-F6EECF244321}">
                <p14:modId xmlns:p14="http://schemas.microsoft.com/office/powerpoint/2010/main" val="29662371"/>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3209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TotalTime>
  <Words>3176</Words>
  <Application>Microsoft Office PowerPoint</Application>
  <PresentationFormat>On-screen Show (4:3)</PresentationFormat>
  <Paragraphs>449</Paragraphs>
  <Slides>94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Calibri</vt:lpstr>
      <vt:lpstr>Times New Roman</vt:lpstr>
      <vt:lpstr>Wingdings</vt:lpstr>
      <vt:lpstr>Office Theme</vt:lpstr>
      <vt:lpstr>Webservices (SOAP + REST)</vt:lpstr>
      <vt:lpstr>Table of Contents</vt:lpstr>
      <vt:lpstr>Simple Scenario</vt:lpstr>
      <vt:lpstr>What is a Webservice ?</vt:lpstr>
      <vt:lpstr>SOAP</vt:lpstr>
      <vt:lpstr>Styles of Webservices</vt:lpstr>
      <vt:lpstr>RPC Style Webservices</vt:lpstr>
      <vt:lpstr>Document Style Webservices</vt:lpstr>
      <vt:lpstr>RPC vs Document style</vt:lpstr>
      <vt:lpstr>How to describe about our service to client?</vt:lpstr>
      <vt:lpstr>PowerPoint Presentation</vt:lpstr>
      <vt:lpstr>PowerPoint Presentation</vt:lpstr>
      <vt:lpstr>WSDL Types</vt:lpstr>
      <vt:lpstr>Example for Wsdl:types</vt:lpstr>
      <vt:lpstr>WSDL Messages</vt:lpstr>
      <vt:lpstr>Example for message definition</vt:lpstr>
      <vt:lpstr>Code First Webservice</vt:lpstr>
      <vt:lpstr>PowerPoint Presentation</vt:lpstr>
      <vt:lpstr>PowerPoint Presentation</vt:lpstr>
      <vt:lpstr>@WebService attributes</vt:lpstr>
      <vt:lpstr>@WebService attributes</vt:lpstr>
      <vt:lpstr>javax.jws.WebMethod</vt:lpstr>
      <vt:lpstr>Publishing a Webservice</vt:lpstr>
      <vt:lpstr>Looking at wsdl</vt:lpstr>
      <vt:lpstr>SOAP UI</vt:lpstr>
      <vt:lpstr>Consuming a webservice</vt:lpstr>
      <vt:lpstr>Introduction to REST</vt:lpstr>
      <vt:lpstr>Restful Webservices</vt:lpstr>
      <vt:lpstr>RESTful Architectural Principles</vt:lpstr>
      <vt:lpstr>Http</vt:lpstr>
      <vt:lpstr>GET</vt:lpstr>
      <vt:lpstr>PUT</vt:lpstr>
      <vt:lpstr>DELETE</vt:lpstr>
      <vt:lpstr>POST</vt:lpstr>
      <vt:lpstr>HEAD</vt:lpstr>
      <vt:lpstr>OPTIONS</vt:lpstr>
      <vt:lpstr>Example</vt:lpstr>
      <vt:lpstr>PowerPoint Presentation</vt:lpstr>
      <vt:lpstr>Model the URIs</vt:lpstr>
      <vt:lpstr>Defining the Data Format</vt:lpstr>
      <vt:lpstr>Read and Update Format</vt:lpstr>
      <vt:lpstr>Create Format</vt:lpstr>
      <vt:lpstr>Assigning HTTP Methods</vt:lpstr>
      <vt:lpstr>Assigning HTTP Methods</vt:lpstr>
      <vt:lpstr>Assigning HTTP Methods</vt:lpstr>
      <vt:lpstr>Obtaining Individual  entities</vt:lpstr>
      <vt:lpstr>Creating with PUT</vt:lpstr>
      <vt:lpstr>PowerPoint Presentation</vt:lpstr>
      <vt:lpstr>PowerPoint Presentation</vt:lpstr>
      <vt:lpstr>Creating With POST</vt:lpstr>
      <vt:lpstr>PowerPoint Presentation</vt:lpstr>
      <vt:lpstr>PowerPoint Presentation</vt:lpstr>
      <vt:lpstr>Updating a Customer</vt:lpstr>
      <vt:lpstr>Deleting a customer</vt:lpstr>
      <vt:lpstr>Cancelling an Order</vt:lpstr>
      <vt:lpstr>Overloading the meaning of DELETE </vt:lpstr>
      <vt:lpstr>States versus operations</vt:lpstr>
      <vt:lpstr>PowerPoint Presentation</vt:lpstr>
      <vt:lpstr>Using Subresource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CXF without server</vt:lpstr>
      <vt:lpstr>PowerPoint Presentation</vt:lpstr>
      <vt:lpstr>PowerPoint Presentation</vt:lpstr>
      <vt:lpstr>Configuring JAX-RS endpoints programmatically without Spring</vt:lpstr>
      <vt:lpstr>SOA Concepts</vt:lpstr>
      <vt:lpstr>Introducing Terminology</vt:lpstr>
      <vt:lpstr>Services</vt:lpstr>
      <vt:lpstr>Service Compositions</vt:lpstr>
      <vt:lpstr>Service Inventory</vt:lpstr>
      <vt:lpstr>Service-Oriented Architecture</vt:lpstr>
      <vt:lpstr>Origins of SOA</vt:lpstr>
      <vt:lpstr>Benefits of SOA</vt:lpstr>
      <vt:lpstr>SOA Technology Platform</vt:lpstr>
      <vt:lpstr>WS-* Extensions</vt:lpstr>
      <vt:lpstr>SOA Principles</vt:lpstr>
      <vt:lpstr>Principles of SOA</vt:lpstr>
      <vt:lpstr>Standardized Service Contract</vt:lpstr>
      <vt:lpstr>Service Loose Coupling</vt:lpstr>
      <vt:lpstr>Service Abstraction</vt:lpstr>
      <vt:lpstr>Service Reusability</vt:lpstr>
      <vt:lpstr>Service Autonomy</vt:lpstr>
      <vt:lpstr>Service Statelessness</vt:lpstr>
      <vt:lpstr>Service Discoverability</vt:lpstr>
      <vt:lpstr>Service Composability</vt:lpstr>
      <vt:lpstr>Challenges Introduced by SOA</vt:lpstr>
      <vt:lpstr>Challenges Introduced by SOA</vt:lpstr>
      <vt:lpstr>SOA Project Lifecycle Stages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Webservices (SOAP + REST)</dc:title>
  <dc:creator>Smita Kumar</dc:creator>
  <cp:lastModifiedBy>Smita Kumar</cp:lastModifiedBy>
  <cp:revision>2</cp:revision>
  <dcterms:created xsi:type="dcterms:W3CDTF">2019-04-04T15:17:50Z</dcterms:created>
  <dcterms:modified xsi:type="dcterms:W3CDTF">2019-04-04T15:23:25Z</dcterms:modified>
</cp:coreProperties>
</file>