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79" r:id="rId2"/>
  </p:sldMasterIdLst>
  <p:notesMasterIdLst>
    <p:notesMasterId r:id="rId22"/>
  </p:notesMasterIdLst>
  <p:handoutMasterIdLst>
    <p:handoutMasterId r:id="rId23"/>
  </p:handoutMasterIdLst>
  <p:sldIdLst>
    <p:sldId id="413" r:id="rId3"/>
    <p:sldId id="547" r:id="rId4"/>
    <p:sldId id="548" r:id="rId5"/>
    <p:sldId id="549" r:id="rId6"/>
    <p:sldId id="550" r:id="rId7"/>
    <p:sldId id="551" r:id="rId8"/>
    <p:sldId id="552" r:id="rId9"/>
    <p:sldId id="553" r:id="rId10"/>
    <p:sldId id="554" r:id="rId11"/>
    <p:sldId id="555" r:id="rId12"/>
    <p:sldId id="556" r:id="rId13"/>
    <p:sldId id="557" r:id="rId14"/>
    <p:sldId id="558" r:id="rId15"/>
    <p:sldId id="559" r:id="rId16"/>
    <p:sldId id="560" r:id="rId17"/>
    <p:sldId id="561" r:id="rId18"/>
    <p:sldId id="562" r:id="rId19"/>
    <p:sldId id="563" r:id="rId20"/>
    <p:sldId id="564" r:id="rId21"/>
  </p:sldIdLst>
  <p:sldSz cx="9144000" cy="6858000" type="screen4x3"/>
  <p:notesSz cx="6858000" cy="9144000"/>
  <p:defaultTextStyle>
    <a:defPPr>
      <a:defRPr lang="en-US"/>
    </a:defPPr>
    <a:lvl1pPr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1pPr>
    <a:lvl2pPr marL="4572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2pPr>
    <a:lvl3pPr marL="9144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3pPr>
    <a:lvl4pPr marL="13716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4pPr>
    <a:lvl5pPr marL="1828800" algn="ctr" rtl="0" eaLnBrk="0" fontAlgn="base" hangingPunct="0">
      <a:lnSpc>
        <a:spcPct val="110000"/>
      </a:lnSpc>
      <a:spcBef>
        <a:spcPct val="50000"/>
      </a:spcBef>
      <a:spcAft>
        <a:spcPct val="0"/>
      </a:spcAft>
      <a:buSzPct val="100000"/>
      <a:defRPr sz="2400" kern="1200">
        <a:solidFill>
          <a:srgbClr val="000000"/>
        </a:solidFill>
        <a:latin typeface="Comic Sans MS" pitchFamily="66" charset="0"/>
        <a:ea typeface="+mn-ea"/>
        <a:cs typeface="Times New Roman" pitchFamily="18" charset="0"/>
      </a:defRPr>
    </a:lvl5pPr>
    <a:lvl6pPr marL="2286000" algn="l" defTabSz="914400" rtl="0" eaLnBrk="1" latinLnBrk="0" hangingPunct="1">
      <a:defRPr sz="2400" kern="1200">
        <a:solidFill>
          <a:srgbClr val="000000"/>
        </a:solidFill>
        <a:latin typeface="Comic Sans MS" pitchFamily="66" charset="0"/>
        <a:ea typeface="+mn-ea"/>
        <a:cs typeface="Times New Roman" pitchFamily="18" charset="0"/>
      </a:defRPr>
    </a:lvl6pPr>
    <a:lvl7pPr marL="2743200" algn="l" defTabSz="914400" rtl="0" eaLnBrk="1" latinLnBrk="0" hangingPunct="1">
      <a:defRPr sz="2400" kern="1200">
        <a:solidFill>
          <a:srgbClr val="000000"/>
        </a:solidFill>
        <a:latin typeface="Comic Sans MS" pitchFamily="66" charset="0"/>
        <a:ea typeface="+mn-ea"/>
        <a:cs typeface="Times New Roman" pitchFamily="18" charset="0"/>
      </a:defRPr>
    </a:lvl7pPr>
    <a:lvl8pPr marL="3200400" algn="l" defTabSz="914400" rtl="0" eaLnBrk="1" latinLnBrk="0" hangingPunct="1">
      <a:defRPr sz="2400" kern="1200">
        <a:solidFill>
          <a:srgbClr val="000000"/>
        </a:solidFill>
        <a:latin typeface="Comic Sans MS" pitchFamily="66" charset="0"/>
        <a:ea typeface="+mn-ea"/>
        <a:cs typeface="Times New Roman" pitchFamily="18" charset="0"/>
      </a:defRPr>
    </a:lvl8pPr>
    <a:lvl9pPr marL="3657600" algn="l" defTabSz="914400" rtl="0" eaLnBrk="1" latinLnBrk="0" hangingPunct="1">
      <a:defRPr sz="2400" kern="1200">
        <a:solidFill>
          <a:srgbClr val="000000"/>
        </a:solidFill>
        <a:latin typeface="Comic Sans MS" pitchFamily="66"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CC0000"/>
    <a:srgbClr val="0000FF"/>
    <a:srgbClr val="996633"/>
    <a:srgbClr val="9900CC"/>
    <a:srgbClr val="FFFF99"/>
    <a:srgbClr val="009999"/>
    <a:srgbClr val="FFCCCC"/>
    <a:srgbClr val="CC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07" autoAdjust="0"/>
  </p:normalViewPr>
  <p:slideViewPr>
    <p:cSldViewPr>
      <p:cViewPr>
        <p:scale>
          <a:sx n="60" d="100"/>
          <a:sy n="60" d="100"/>
        </p:scale>
        <p:origin x="-1644" y="-540"/>
      </p:cViewPr>
      <p:guideLst>
        <p:guide orient="horz" pos="2160"/>
        <p:guide pos="2880"/>
      </p:guideLst>
    </p:cSldViewPr>
  </p:slideViewPr>
  <p:outlineViewPr>
    <p:cViewPr>
      <p:scale>
        <a:sx n="33" d="100"/>
        <a:sy n="33" d="100"/>
      </p:scale>
      <p:origin x="0" y="6624"/>
    </p:cViewPr>
  </p:outlineViewPr>
  <p:notesTextViewPr>
    <p:cViewPr>
      <p:scale>
        <a:sx n="100" d="100"/>
        <a:sy n="100" d="100"/>
      </p:scale>
      <p:origin x="0" y="0"/>
    </p:cViewPr>
  </p:notesTextViewPr>
  <p:sorterViewPr>
    <p:cViewPr>
      <p:scale>
        <a:sx n="66" d="100"/>
        <a:sy n="66" d="100"/>
      </p:scale>
      <p:origin x="0" y="574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1" name="Rectangle 3"/>
          <p:cNvSpPr>
            <a:spLocks noGrp="1" noChangeArrowheads="1"/>
          </p:cNvSpPr>
          <p:nvPr>
            <p:ph type="dt" sz="quarter" idx="1"/>
          </p:nvPr>
        </p:nvSpPr>
        <p:spPr bwMode="auto">
          <a:xfrm>
            <a:off x="1588"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2" name="Rectangle 4"/>
          <p:cNvSpPr>
            <a:spLocks noGrp="1" noChangeArrowheads="1"/>
          </p:cNvSpPr>
          <p:nvPr>
            <p:ph type="ftr" sz="quarter" idx="2"/>
          </p:nvPr>
        </p:nvSpPr>
        <p:spPr bwMode="auto">
          <a:xfrm>
            <a:off x="388620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191493" name="Rectangle 5"/>
          <p:cNvSpPr>
            <a:spLocks noGrp="1" noChangeArrowheads="1"/>
          </p:cNvSpPr>
          <p:nvPr>
            <p:ph type="sldNum" sz="quarter" idx="3"/>
          </p:nvPr>
        </p:nvSpPr>
        <p:spPr bwMode="auto">
          <a:xfrm>
            <a:off x="1588"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fld id="{13FEA311-6785-483B-9D25-487CA9DD2A3B}" type="slidenum">
              <a:rPr lang="ar-SA"/>
              <a:pPr>
                <a:defRPr/>
              </a:pPr>
              <a:t>‹#›</a:t>
            </a:fld>
            <a:endParaRPr lang="en-US"/>
          </a:p>
        </p:txBody>
      </p:sp>
    </p:spTree>
    <p:extLst>
      <p:ext uri="{BB962C8B-B14F-4D97-AF65-F5344CB8AC3E}">
        <p14:creationId xmlns:p14="http://schemas.microsoft.com/office/powerpoint/2010/main" xmlns="" val="3886183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563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563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SzTx/>
              <a:defRPr sz="1200">
                <a:solidFill>
                  <a:schemeClr val="tx1"/>
                </a:solidFill>
                <a:latin typeface="Times New Roman" pitchFamily="18" charset="0"/>
              </a:defRPr>
            </a:lvl1pPr>
          </a:lstStyle>
          <a:p>
            <a:pPr>
              <a:defRPr/>
            </a:pPr>
            <a:endParaRPr lang="en-US"/>
          </a:p>
        </p:txBody>
      </p:sp>
      <p:sp>
        <p:nvSpPr>
          <p:cNvPr id="563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defRPr sz="1200">
                <a:solidFill>
                  <a:schemeClr val="tx1"/>
                </a:solidFill>
                <a:latin typeface="Times New Roman" pitchFamily="18" charset="0"/>
              </a:defRPr>
            </a:lvl1pPr>
          </a:lstStyle>
          <a:p>
            <a:pPr>
              <a:defRPr/>
            </a:pPr>
            <a:fld id="{D36A8CA9-570D-4DF8-8B7B-B28A9AF5A9A6}" type="slidenum">
              <a:rPr lang="ar-SA"/>
              <a:pPr>
                <a:defRPr/>
              </a:pPr>
              <a:t>‹#›</a:t>
            </a:fld>
            <a:endParaRPr lang="en-US"/>
          </a:p>
        </p:txBody>
      </p:sp>
    </p:spTree>
    <p:extLst>
      <p:ext uri="{BB962C8B-B14F-4D97-AF65-F5344CB8AC3E}">
        <p14:creationId xmlns:p14="http://schemas.microsoft.com/office/powerpoint/2010/main" xmlns="" val="54098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30403" name="Rectangle 3"/>
          <p:cNvSpPr>
            <a:spLocks noGrp="1" noChangeArrowheads="1"/>
          </p:cNvSpPr>
          <p:nvPr>
            <p:ph type="subTitle" idx="1"/>
          </p:nvPr>
        </p:nvSpPr>
        <p:spPr>
          <a:xfrm>
            <a:off x="1371600" y="4038600"/>
            <a:ext cx="6400800" cy="1752600"/>
          </a:xfrm>
        </p:spPr>
        <p:txBody>
          <a:bodyPr/>
          <a:lstStyle>
            <a:lvl1pPr marL="0" indent="0" algn="ctr">
              <a:buFontTx/>
              <a:buNone/>
              <a:defRPr>
                <a:solidFill>
                  <a:schemeClr val="tx1"/>
                </a:solidFill>
              </a:defRPr>
            </a:lvl1pPr>
          </a:lstStyle>
          <a:p>
            <a:pPr lvl="0"/>
            <a:r>
              <a:rPr lang="en-US" noProof="0" smtClean="0"/>
              <a:t>Click to edit Master subtitle style</a:t>
            </a:r>
          </a:p>
        </p:txBody>
      </p:sp>
      <p:sp>
        <p:nvSpPr>
          <p:cNvPr id="4" name="Rectangle 2"/>
          <p:cNvSpPr txBox="1">
            <a:spLocks noChangeArrowheads="1"/>
          </p:cNvSpPr>
          <p:nvPr userDrawn="1"/>
        </p:nvSpPr>
        <p:spPr bwMode="auto">
          <a:xfrm>
            <a:off x="838200" y="1981200"/>
            <a:ext cx="7239000" cy="19050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vert="horz" wrap="square" lIns="90488" tIns="44450" rIns="90488" bIns="44450" numCol="1" anchor="ctr" anchorCtr="0" compatLnSpc="1">
            <a:prstTxWarp prst="textNoShape">
              <a:avLst/>
            </a:prstTxWarp>
          </a:bodyPr>
          <a:lstStyle/>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sz="4000" b="1" i="0" u="sng" strike="noStrike" kern="0" cap="none" spc="0" normalizeH="0" baseline="0" noProof="0" dirty="0" smtClean="0">
              <a:ln>
                <a:noFill/>
              </a:ln>
              <a:solidFill>
                <a:schemeClr val="tx1"/>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xmlns="" val="36044453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2830510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81000"/>
            <a:ext cx="21526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3055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36828265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fld id="{5DE1F39A-FA7E-4548-804A-D62F5EFD64F6}"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FF306941-271F-4CC3-94B3-8AFF35335C3E}"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8097645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fld id="{210B5FEC-10EC-42D4-9066-90D37519EFC2}"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19103502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502E6EC8-7F58-42DF-98CE-2E60248DCB8A}"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6266377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26683C9F-B090-48B3-A165-845737D6500F}"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86347787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43DF0675-C3EE-4E27-AA3E-7F6A304ECE70}" type="datetime1">
              <a:rPr lang="en-IN" smtClean="0"/>
              <a:pPr>
                <a:defRPr/>
              </a:pPr>
              <a:t>09-08-2014</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327443799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fld id="{74BF0C1E-05AC-4870-ACD1-86C39F63D0CD}" type="datetime1">
              <a:rPr lang="en-IN" smtClean="0"/>
              <a:pPr>
                <a:defRPr/>
              </a:pPr>
              <a:t>09-08-2014</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30323315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8C22CC52-B979-45F7-925B-6CF1A451A895}" type="datetime1">
              <a:rPr lang="en-IN" smtClean="0"/>
              <a:pPr>
                <a:defRPr/>
              </a:pPr>
              <a:t>09-08-2014</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270963623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4E645E6A-11AF-4942-B240-818CA81F51E3}"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5359101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10600" cy="1295400"/>
          </a:xfrm>
        </p:spPr>
        <p:style>
          <a:lnRef idx="2">
            <a:schemeClr val="accent3"/>
          </a:lnRef>
          <a:fillRef idx="1">
            <a:schemeClr val="lt1"/>
          </a:fillRef>
          <a:effectRef idx="0">
            <a:schemeClr val="accent3"/>
          </a:effectRef>
          <a:fontRef idx="none"/>
        </p:style>
        <p:txBody>
          <a:bodyPr/>
          <a:lstStyle>
            <a:lvl1pPr>
              <a:defRPr sz="4000" b="0" cap="none" spc="0">
                <a:ln>
                  <a:noFill/>
                </a:ln>
                <a:solidFill>
                  <a:schemeClr val="tx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98476757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7D3FE51A-B7F9-4580-9DB0-C086277B8F63}" type="datetime1">
              <a:rPr lang="en-IN" smtClean="0"/>
              <a:pPr>
                <a:defRPr/>
              </a:pPr>
              <a:t>09-08-2014</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9196040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D5AD6603-D588-453B-9FF3-E5426F58BF2A}"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58159324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E480E2E9-C3A4-43B7-9C75-3500A2F76EB6}" type="datetime1">
              <a:rPr lang="en-IN" smtClean="0"/>
              <a:pPr>
                <a:defRPr/>
              </a:pPr>
              <a:t>09-08-2014</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fontAlgn="base">
              <a:spcBef>
                <a:spcPct val="0"/>
              </a:spcBef>
              <a:spcAft>
                <a:spcPct val="0"/>
              </a:spcAft>
              <a:defRPr/>
            </a:pPr>
            <a:endParaRPr lang="en-CA" sz="3200" b="1">
              <a:solidFill>
                <a:srgbClr val="333399"/>
              </a:solidFill>
              <a:latin typeface="Calibri" pitchFamily="34" charset="0"/>
            </a:endParaRPr>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fontAlgn="base">
              <a:spcBef>
                <a:spcPct val="0"/>
              </a:spcBef>
              <a:spcAft>
                <a:spcPct val="0"/>
              </a:spcAft>
              <a:defRPr/>
            </a:pPr>
            <a:fld id="{4018D8BD-CA0C-4907-AAF0-46265FD48A59}" type="slidenum">
              <a:rPr lang="en-CA" sz="3200" b="1" smtClean="0">
                <a:solidFill>
                  <a:srgbClr val="333399"/>
                </a:solidFill>
                <a:latin typeface="Calibri" pitchFamily="34" charset="0"/>
              </a:rPr>
              <a:pPr fontAlgn="base">
                <a:spcBef>
                  <a:spcPct val="0"/>
                </a:spcBef>
                <a:spcAft>
                  <a:spcPct val="0"/>
                </a:spcAft>
                <a:defRPr/>
              </a:pPr>
              <a:t>‹#›</a:t>
            </a:fld>
            <a:endParaRPr lang="en-CA" sz="3200" b="1" dirty="0">
              <a:solidFill>
                <a:srgbClr val="333399"/>
              </a:solidFill>
              <a:latin typeface="Calibri" pitchFamily="34" charset="0"/>
            </a:endParaRPr>
          </a:p>
        </p:txBody>
      </p:sp>
    </p:spTree>
    <p:extLst>
      <p:ext uri="{BB962C8B-B14F-4D97-AF65-F5344CB8AC3E}">
        <p14:creationId xmlns:p14="http://schemas.microsoft.com/office/powerpoint/2010/main" xmlns="" val="1274212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400261174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131681199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207651907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5797539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72993856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74430714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6690711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xmlns="" val="1005421772"/>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5763378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xmlns="" val="140351732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600" b="1" i="0" u="none" baseline="0" dirty="0" smtClean="0">
                <a:solidFill>
                  <a:schemeClr val="tx1"/>
                </a:solidFill>
                <a:latin typeface="Century Gothic" pitchFamily="34" charset="0"/>
                <a:ea typeface="+mn-ea"/>
                <a:cs typeface="+mn-cs"/>
              </a:defRPr>
            </a:lvl1pPr>
            <a:lvl2pPr marL="0" indent="0">
              <a:spcBef>
                <a:spcPts val="2000"/>
              </a:spcBef>
              <a:buNone/>
              <a:defRPr/>
            </a:lvl2pPr>
            <a:lvl3pPr>
              <a:spcBef>
                <a:spcPts val="2000"/>
              </a:spcBef>
              <a:defRPr sz="2200" b="1"/>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18451971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04946647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41652754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4478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24886078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426673503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22969523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371119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5461098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xmlns="" val="20551230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2.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jpe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EF"/>
            </a:gs>
            <a:gs pos="100000">
              <a:srgbClr val="FFFFD7"/>
            </a:gs>
          </a:gsLst>
          <a:lin ang="2700000" scaled="1"/>
        </a:gra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bwMode="auto">
          <a:xfrm>
            <a:off x="914400" y="381000"/>
            <a:ext cx="7239000" cy="838200"/>
          </a:xfrm>
          <a:prstGeom prst="rect">
            <a:avLst/>
          </a:prstGeom>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none"/>
        </p:style>
        <p:txBody>
          <a:bodyPr vert="horz" wrap="square" lIns="90488" tIns="44450" rIns="90488" bIns="44450" numCol="1" anchor="ctr" anchorCtr="0" compatLnSpc="1"/>
          <a:lstStyle/>
          <a:p>
            <a:pPr lvl="0"/>
            <a:r>
              <a:rPr lang="en-US" dirty="0" smtClean="0"/>
              <a:t>Click to edit Master title style</a:t>
            </a:r>
          </a:p>
        </p:txBody>
      </p:sp>
      <p:sp>
        <p:nvSpPr>
          <p:cNvPr id="1027" name="Rectangle 3"/>
          <p:cNvSpPr>
            <a:spLocks noGrp="1" noChangeArrowheads="1"/>
          </p:cNvSpPr>
          <p:nvPr>
            <p:ph type="body" idx="1"/>
          </p:nvPr>
        </p:nvSpPr>
        <p:spPr bwMode="auto">
          <a:xfrm>
            <a:off x="304800" y="1447800"/>
            <a:ext cx="861060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Flowchart: Process 3"/>
          <p:cNvSpPr/>
          <p:nvPr userDrawn="1"/>
        </p:nvSpPr>
        <p:spPr bwMode="auto">
          <a:xfrm>
            <a:off x="0" y="6400800"/>
            <a:ext cx="9144000" cy="228600"/>
          </a:xfrm>
          <a:prstGeom prst="flowChartProcess">
            <a:avLst/>
          </a:prstGeom>
          <a:solidFill>
            <a:srgbClr val="CC0000"/>
          </a:solidFill>
          <a:ln w="28575" cap="flat" cmpd="sng" algn="ctr">
            <a:solidFill>
              <a:schemeClr val="tx1"/>
            </a:solidFill>
            <a:prstDash val="solid"/>
            <a:round/>
            <a:headEnd type="none" w="sm" len="sm"/>
            <a:tailEnd type="none" w="sm" len="sm"/>
          </a:ln>
          <a:effectLst/>
        </p:spPr>
        <p:txBody>
          <a:bodyPr/>
          <a:lstStyle/>
          <a:p>
            <a:pPr defTabSz="228600">
              <a:buFont typeface="Arial" pitchFamily="34" charset="0"/>
              <a:buNone/>
              <a:defRPr/>
            </a:pPr>
            <a:endParaRPr lang="en-IN">
              <a:latin typeface="Arial" pitchFamily="34" charset="0"/>
            </a:endParaRP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p:timing>
    <p:tnLst>
      <p:par>
        <p:cTn id="1" dur="indefinite" restart="never" nodeType="tmRoot"/>
      </p:par>
    </p:tnLst>
  </p:timing>
  <p:hf sldNum="0" hdr="0" ftr="0" dt="0"/>
  <p:txStyles>
    <p:titleStyle>
      <a:lvl1pPr algn="ctr" rtl="0" eaLnBrk="0" fontAlgn="base" hangingPunct="0">
        <a:lnSpc>
          <a:spcPct val="85000"/>
        </a:lnSpc>
        <a:spcBef>
          <a:spcPct val="0"/>
        </a:spcBef>
        <a:spcAft>
          <a:spcPct val="0"/>
        </a:spcAft>
        <a:defRPr sz="4000" b="0" u="sng" cap="none" spc="0">
          <a:ln>
            <a:noFill/>
          </a:ln>
          <a:solidFill>
            <a:schemeClr val="tx1"/>
          </a:solidFill>
          <a:effectLst/>
          <a:latin typeface="+mj-lt"/>
          <a:ea typeface="+mj-ea"/>
          <a:cs typeface="+mj-cs"/>
        </a:defRPr>
      </a:lvl1pPr>
      <a:lvl2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2pPr>
      <a:lvl3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3pPr>
      <a:lvl4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4pPr>
      <a:lvl5pPr algn="ctr" rtl="0" eaLnBrk="0" fontAlgn="base" hangingPunct="0">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5pPr>
      <a:lvl6pPr marL="4572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6pPr>
      <a:lvl7pPr marL="9144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7pPr>
      <a:lvl8pPr marL="13716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8pPr>
      <a:lvl9pPr marL="1828800" algn="ctr" rtl="0" fontAlgn="base">
        <a:lnSpc>
          <a:spcPct val="85000"/>
        </a:lnSpc>
        <a:spcBef>
          <a:spcPct val="0"/>
        </a:spcBef>
        <a:spcAft>
          <a:spcPct val="0"/>
        </a:spcAft>
        <a:defRPr sz="3600" b="1" u="sng">
          <a:solidFill>
            <a:srgbClr val="0000FF"/>
          </a:solidFill>
          <a:effectLst>
            <a:outerShdw blurRad="38100" dist="38100" dir="2700000" algn="tl">
              <a:srgbClr val="000000"/>
            </a:outerShdw>
          </a:effectLst>
          <a:latin typeface="Times New Roman" pitchFamily="18" charset="0"/>
          <a:cs typeface="Arial" charset="0"/>
        </a:defRPr>
      </a:lvl9pPr>
    </p:titleStyle>
    <p:bodyStyle>
      <a:lvl1pPr marL="342900" indent="-342900" algn="l" rtl="0" eaLnBrk="0" fontAlgn="base" hangingPunct="0">
        <a:lnSpc>
          <a:spcPct val="130000"/>
        </a:lnSpc>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SzPct val="100000"/>
        <a:buFont typeface="Times New Roman" pitchFamily="18" charset="0"/>
        <a:buChar char="-"/>
        <a:defRPr sz="2800">
          <a:solidFill>
            <a:schemeClr val="tx1"/>
          </a:solidFill>
          <a:latin typeface="+mn-lt"/>
          <a:cs typeface="+mn-cs"/>
        </a:defRPr>
      </a:lvl2pPr>
      <a:lvl3pPr marL="1143000" indent="-228600" algn="l" rtl="0" eaLnBrk="0" fontAlgn="base" hangingPunct="0">
        <a:lnSpc>
          <a:spcPct val="130000"/>
        </a:lnSpc>
        <a:spcBef>
          <a:spcPct val="20000"/>
        </a:spcBef>
        <a:spcAft>
          <a:spcPct val="0"/>
        </a:spcAft>
        <a:buSzPct val="100000"/>
        <a:buChar char="•"/>
        <a:defRPr sz="2400">
          <a:solidFill>
            <a:schemeClr val="tx1"/>
          </a:solidFill>
          <a:latin typeface="+mn-lt"/>
          <a:cs typeface="+mn-cs"/>
        </a:defRPr>
      </a:lvl3pPr>
      <a:lvl4pPr marL="1600200" indent="-228600" algn="l" rtl="0" eaLnBrk="0" fontAlgn="base" hangingPunct="0">
        <a:lnSpc>
          <a:spcPct val="130000"/>
        </a:lnSpc>
        <a:spcBef>
          <a:spcPct val="20000"/>
        </a:spcBef>
        <a:spcAft>
          <a:spcPct val="0"/>
        </a:spcAft>
        <a:buSzPct val="100000"/>
        <a:buFont typeface="Times New Roman" pitchFamily="18" charset="0"/>
        <a:buChar char="-"/>
        <a:defRPr sz="2000">
          <a:solidFill>
            <a:schemeClr val="tx1"/>
          </a:solidFill>
          <a:latin typeface="+mn-lt"/>
          <a:cs typeface="+mn-cs"/>
        </a:defRPr>
      </a:lvl4pPr>
      <a:lvl5pPr marL="2057400" indent="-228600" algn="l" rtl="0" eaLnBrk="0" fontAlgn="base" hangingPunct="0">
        <a:lnSpc>
          <a:spcPct val="130000"/>
        </a:lnSpc>
        <a:spcBef>
          <a:spcPct val="20000"/>
        </a:spcBef>
        <a:spcAft>
          <a:spcPct val="0"/>
        </a:spcAft>
        <a:buSzPct val="100000"/>
        <a:buChar char="•"/>
        <a:defRPr sz="2000">
          <a:solidFill>
            <a:schemeClr val="tx1"/>
          </a:solidFill>
          <a:latin typeface="Comic Sans MS" pitchFamily="66" charset="0"/>
          <a:cs typeface="+mn-cs"/>
        </a:defRPr>
      </a:lvl5pPr>
      <a:lvl6pPr marL="25146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6pPr>
      <a:lvl7pPr marL="29718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7pPr>
      <a:lvl8pPr marL="34290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8pPr>
      <a:lvl9pPr marL="3886200" indent="-228600" algn="l" rtl="0" fontAlgn="base">
        <a:lnSpc>
          <a:spcPct val="130000"/>
        </a:lnSpc>
        <a:spcBef>
          <a:spcPct val="20000"/>
        </a:spcBef>
        <a:spcAft>
          <a:spcPct val="0"/>
        </a:spcAft>
        <a:buSzPct val="100000"/>
        <a:buChar char="•"/>
        <a:defRPr sz="2000">
          <a:solidFill>
            <a:schemeClr val="tx1"/>
          </a:solidFill>
          <a:latin typeface="Comic Sans MS" pitchFamily="66"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pPr>
              <a:defRPr/>
            </a:pPr>
            <a:fld id="{CD4B7E74-A5DC-4D71-BF2F-C8B3FC996A84}" type="datetime1">
              <a:rPr lang="en-IN" b="1" smtClean="0">
                <a:solidFill>
                  <a:srgbClr val="333399"/>
                </a:solidFill>
              </a:rPr>
              <a:pPr>
                <a:defRPr/>
              </a:pPr>
              <a:t>09-08-2014</a:t>
            </a:fld>
            <a:endParaRPr lang="en-CA" b="1">
              <a:solidFill>
                <a:srgbClr val="333399"/>
              </a:solidFill>
            </a:endParaRPr>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cstate="print">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33833970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txBox="1">
            <a:spLocks noChangeArrowheads="1"/>
          </p:cNvSpPr>
          <p:nvPr/>
        </p:nvSpPr>
        <p:spPr>
          <a:xfrm>
            <a:off x="1219200" y="3048000"/>
            <a:ext cx="7086600" cy="914400"/>
          </a:xfrm>
          <a:prstGeom prst="rect">
            <a:avLst/>
          </a:prstGeom>
        </p:spPr>
        <p:txBody>
          <a:bodyPr>
            <a:normAutofit/>
          </a:body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sz="3200" b="1" i="0" u="sng" strike="noStrike" kern="0" cap="none" spc="0" normalizeH="0" baseline="0" noProof="0" smtClean="0">
                <a:ln>
                  <a:noFill/>
                </a:ln>
                <a:solidFill>
                  <a:srgbClr val="FF0000"/>
                </a:solidFill>
                <a:effectLst/>
                <a:uLnTx/>
                <a:uFillTx/>
                <a:latin typeface="Century Gothic" pitchFamily="34" charset="0"/>
                <a:ea typeface="+mj-ea"/>
                <a:cs typeface="+mj-cs"/>
              </a:rPr>
              <a:t>Implicit Objects</a:t>
            </a:r>
            <a:endParaRPr kumimoji="0" lang="en-US" sz="3200" b="1" i="0" u="sng" strike="noStrike" kern="0" cap="none" spc="0" normalizeH="0" baseline="0" noProof="0" dirty="0" smtClean="0">
              <a:ln>
                <a:noFill/>
              </a:ln>
              <a:solidFill>
                <a:srgbClr val="FF0000"/>
              </a:solidFill>
              <a:effectLst/>
              <a:uLnTx/>
              <a:uFillTx/>
              <a:latin typeface="Century Gothic" pitchFamily="34" charset="0"/>
              <a:ea typeface="+mj-ea"/>
              <a:cs typeface="+mj-cs"/>
            </a:endParaRPr>
          </a:p>
        </p:txBody>
      </p:sp>
    </p:spTree>
    <p:extLst>
      <p:ext uri="{BB962C8B-B14F-4D97-AF65-F5344CB8AC3E}">
        <p14:creationId xmlns:p14="http://schemas.microsoft.com/office/powerpoint/2010/main" xmlns="" val="410250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0"/>
            <a:ext cx="7785100" cy="762000"/>
          </a:xfrm>
        </p:spPr>
        <p:txBody>
          <a:bodyPr>
            <a:normAutofit/>
          </a:bodyPr>
          <a:lstStyle/>
          <a:p>
            <a:r>
              <a:rPr lang="en-US" dirty="0" smtClean="0"/>
              <a:t>Session Object</a:t>
            </a:r>
            <a:endParaRPr lang="en-US" dirty="0"/>
          </a:p>
        </p:txBody>
      </p:sp>
      <p:sp>
        <p:nvSpPr>
          <p:cNvPr id="4" name="Content Placeholder 3"/>
          <p:cNvSpPr>
            <a:spLocks noGrp="1"/>
          </p:cNvSpPr>
          <p:nvPr>
            <p:ph idx="1"/>
          </p:nvPr>
        </p:nvSpPr>
        <p:spPr>
          <a:xfrm>
            <a:off x="457200" y="1371600"/>
            <a:ext cx="8229600" cy="4525963"/>
          </a:xfrm>
        </p:spPr>
        <p:txBody>
          <a:bodyPr>
            <a:normAutofit fontScale="92500" lnSpcReduction="10000"/>
          </a:bodyPr>
          <a:lstStyle/>
          <a:p>
            <a:pPr>
              <a:defRPr/>
            </a:pPr>
            <a:r>
              <a:rPr lang="en-US" sz="2200" b="1" dirty="0" smtClean="0"/>
              <a:t>It is an </a:t>
            </a:r>
            <a:r>
              <a:rPr lang="en-US" sz="2200" b="1" dirty="0" err="1" smtClean="0"/>
              <a:t>instanceof</a:t>
            </a:r>
            <a:r>
              <a:rPr lang="en-US" sz="2200" b="1" dirty="0" smtClean="0"/>
              <a:t> </a:t>
            </a:r>
            <a:r>
              <a:rPr lang="en-US" sz="2200" b="1" dirty="0" err="1" smtClean="0"/>
              <a:t>javax.servlet.http.HttpSession</a:t>
            </a:r>
            <a:endParaRPr lang="en-US" sz="2200" b="1" dirty="0" smtClean="0"/>
          </a:p>
          <a:p>
            <a:pPr>
              <a:defRPr/>
            </a:pPr>
            <a:r>
              <a:rPr lang="en-US" sz="2200" b="1" dirty="0" err="1" smtClean="0"/>
              <a:t>getAttributes</a:t>
            </a:r>
            <a:r>
              <a:rPr lang="en-US" sz="2200" b="1" dirty="0" smtClean="0"/>
              <a:t> returns the bounded object or null</a:t>
            </a:r>
          </a:p>
          <a:p>
            <a:pPr>
              <a:defRPr/>
            </a:pPr>
            <a:r>
              <a:rPr lang="en-US" sz="2200" b="1" dirty="0" err="1" smtClean="0"/>
              <a:t>getAttributes</a:t>
            </a:r>
            <a:r>
              <a:rPr lang="en-US" sz="2200" b="1" dirty="0" smtClean="0"/>
              <a:t> return Enumeration of String Objects containing names of all Object bounded to the session</a:t>
            </a:r>
          </a:p>
          <a:p>
            <a:pPr>
              <a:defRPr/>
            </a:pPr>
            <a:r>
              <a:rPr lang="en-US" sz="2200" b="1" dirty="0" err="1" smtClean="0"/>
              <a:t>getCreationTime</a:t>
            </a:r>
            <a:r>
              <a:rPr lang="en-US" sz="2200" b="1" dirty="0" smtClean="0"/>
              <a:t> returns the time in </a:t>
            </a:r>
            <a:r>
              <a:rPr lang="en-US" sz="2200" b="1" dirty="0" err="1" smtClean="0"/>
              <a:t>millseconds</a:t>
            </a:r>
            <a:r>
              <a:rPr lang="en-US" sz="2200" b="1" dirty="0" smtClean="0"/>
              <a:t> when the session </a:t>
            </a:r>
          </a:p>
          <a:p>
            <a:pPr>
              <a:defRPr/>
            </a:pPr>
            <a:r>
              <a:rPr lang="en-US" sz="2200" b="1" dirty="0" err="1" smtClean="0"/>
              <a:t>isNew</a:t>
            </a:r>
            <a:r>
              <a:rPr lang="en-US" sz="2200" b="1" dirty="0" smtClean="0"/>
              <a:t>() returns true if the server has created a session that hasn’t been accessed by the client</a:t>
            </a:r>
          </a:p>
          <a:p>
            <a:pPr>
              <a:defRPr/>
            </a:pPr>
            <a:r>
              <a:rPr lang="en-US" sz="2200" b="1" dirty="0" err="1" smtClean="0"/>
              <a:t>getId</a:t>
            </a:r>
            <a:r>
              <a:rPr lang="en-US" sz="2200" b="1" dirty="0" smtClean="0"/>
              <a:t>()  returns String Object containing a unique identifier for his session</a:t>
            </a:r>
          </a:p>
          <a:p>
            <a:pPr>
              <a:defRPr/>
            </a:pPr>
            <a:r>
              <a:rPr lang="en-US" sz="2200" b="1" dirty="0" smtClean="0"/>
              <a:t>Invalidate() invalidates the session and unbinds any object bound to it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96200" cy="792162"/>
          </a:xfrm>
        </p:spPr>
        <p:txBody>
          <a:bodyPr>
            <a:normAutofit/>
          </a:bodyPr>
          <a:lstStyle/>
          <a:p>
            <a:r>
              <a:rPr lang="en-US" dirty="0" smtClean="0"/>
              <a:t>Request Object</a:t>
            </a:r>
            <a:endParaRPr lang="en-US" dirty="0"/>
          </a:p>
        </p:txBody>
      </p:sp>
      <p:sp>
        <p:nvSpPr>
          <p:cNvPr id="4" name="Content Placeholder 3"/>
          <p:cNvSpPr>
            <a:spLocks noGrp="1"/>
          </p:cNvSpPr>
          <p:nvPr>
            <p:ph idx="1"/>
          </p:nvPr>
        </p:nvSpPr>
        <p:spPr>
          <a:xfrm>
            <a:off x="457200" y="1600200"/>
            <a:ext cx="7696200" cy="4525963"/>
          </a:xfrm>
        </p:spPr>
        <p:txBody>
          <a:bodyPr>
            <a:normAutofit/>
          </a:bodyPr>
          <a:lstStyle/>
          <a:p>
            <a:r>
              <a:rPr lang="en-US" sz="2200" dirty="0" smtClean="0"/>
              <a:t>The request object is an instance of a </a:t>
            </a:r>
            <a:r>
              <a:rPr lang="en-US" sz="2200" dirty="0" err="1" smtClean="0"/>
              <a:t>javax.servlet.http.HttpServletRequest</a:t>
            </a:r>
            <a:r>
              <a:rPr lang="en-US" sz="2200" dirty="0" smtClean="0"/>
              <a:t> object. Each time a client requests a page the JSP engine creates a new object to represent that request.</a:t>
            </a:r>
          </a:p>
          <a:p>
            <a:r>
              <a:rPr lang="en-US" sz="2200" dirty="0" smtClean="0"/>
              <a:t>The request object provides methods to get HTTP header information including form data, cookies, HTTP methods etc.</a:t>
            </a:r>
          </a:p>
          <a:p>
            <a:pPr>
              <a:defRPr/>
            </a:pPr>
            <a:endParaRPr lang="en-US" sz="22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48600" cy="762000"/>
          </a:xfrm>
        </p:spPr>
        <p:txBody>
          <a:bodyPr>
            <a:normAutofit/>
          </a:bodyPr>
          <a:lstStyle/>
          <a:p>
            <a:r>
              <a:rPr lang="en-US" dirty="0" smtClean="0"/>
              <a:t>Request Object methods</a:t>
            </a:r>
            <a:endParaRPr lang="en-US" dirty="0"/>
          </a:p>
        </p:txBody>
      </p:sp>
      <p:sp>
        <p:nvSpPr>
          <p:cNvPr id="4" name="Content Placeholder 3"/>
          <p:cNvSpPr>
            <a:spLocks noGrp="1"/>
          </p:cNvSpPr>
          <p:nvPr>
            <p:ph idx="1"/>
          </p:nvPr>
        </p:nvSpPr>
        <p:spPr>
          <a:xfrm>
            <a:off x="457200" y="1143000"/>
            <a:ext cx="8229600" cy="4525963"/>
          </a:xfrm>
        </p:spPr>
        <p:txBody>
          <a:bodyPr>
            <a:noAutofit/>
          </a:bodyPr>
          <a:lstStyle/>
          <a:p>
            <a:r>
              <a:rPr lang="en-US" sz="2000" dirty="0" smtClean="0"/>
              <a:t>public Object </a:t>
            </a:r>
            <a:r>
              <a:rPr lang="en-US" sz="2000" dirty="0" err="1" smtClean="0"/>
              <a:t>getAttribute</a:t>
            </a:r>
            <a:r>
              <a:rPr lang="en-US" sz="2000" dirty="0" smtClean="0"/>
              <a:t>(String name)</a:t>
            </a:r>
          </a:p>
          <a:p>
            <a:r>
              <a:rPr lang="en-US" sz="2000" dirty="0" err="1" smtClean="0"/>
              <a:t>getAttributeNames</a:t>
            </a:r>
            <a:r>
              <a:rPr lang="en-US" sz="2000" dirty="0" smtClean="0"/>
              <a:t>() returns an Enumeration containing the attribute names available to the invoking </a:t>
            </a:r>
            <a:r>
              <a:rPr lang="en-US" sz="2000" dirty="0" err="1" smtClean="0"/>
              <a:t>ServletRequest</a:t>
            </a:r>
            <a:r>
              <a:rPr lang="en-US" sz="2000" dirty="0" smtClean="0"/>
              <a:t> object:</a:t>
            </a:r>
          </a:p>
          <a:p>
            <a:r>
              <a:rPr lang="en-US" sz="2000" dirty="0" smtClean="0"/>
              <a:t>public </a:t>
            </a:r>
            <a:r>
              <a:rPr lang="en-US" sz="2000" dirty="0" err="1" smtClean="0"/>
              <a:t>java.util.Enumeration</a:t>
            </a:r>
            <a:r>
              <a:rPr lang="en-US" sz="2000" dirty="0" smtClean="0"/>
              <a:t> </a:t>
            </a:r>
            <a:r>
              <a:rPr lang="en-US" sz="2000" dirty="0" err="1" smtClean="0"/>
              <a:t>getAttributeNames</a:t>
            </a:r>
            <a:r>
              <a:rPr lang="en-US" sz="2000" dirty="0" smtClean="0"/>
              <a:t>()</a:t>
            </a:r>
          </a:p>
          <a:p>
            <a:r>
              <a:rPr lang="en-US" sz="2000" dirty="0" err="1" smtClean="0"/>
              <a:t>getAuthType</a:t>
            </a:r>
            <a:r>
              <a:rPr lang="en-US" sz="2000" dirty="0" smtClean="0"/>
              <a:t>() returns the name of the authentication scheme used in the request or null if no authentication scheme was used. It returns one of the constants BASIC_AUTH, FORM_AUTH, CLIENT_CERT_AUTH, or DIGEST_AUTH, or it returns null if the request wasn't authenticated:</a:t>
            </a:r>
          </a:p>
          <a:p>
            <a:r>
              <a:rPr lang="en-US" sz="2000" dirty="0" smtClean="0"/>
              <a:t>public String </a:t>
            </a:r>
            <a:r>
              <a:rPr lang="en-US" sz="2000" dirty="0" err="1" smtClean="0"/>
              <a:t>getAuthType</a:t>
            </a:r>
            <a:r>
              <a:rPr lang="en-US" sz="2000" dirty="0" smtClean="0"/>
              <a:t>()</a:t>
            </a:r>
          </a:p>
          <a:p>
            <a:r>
              <a:rPr lang="en-US" sz="2000" dirty="0" err="1" smtClean="0"/>
              <a:t>getCharacterEncoding</a:t>
            </a:r>
            <a:r>
              <a:rPr lang="en-US" sz="2000" dirty="0" smtClean="0"/>
              <a:t>() returns a String object containing the character encoding used in the body of the request or null if there's no encoding:</a:t>
            </a:r>
          </a:p>
          <a:p>
            <a:r>
              <a:rPr lang="en-US" sz="2000" dirty="0" smtClean="0"/>
              <a:t>public String </a:t>
            </a:r>
            <a:r>
              <a:rPr lang="en-US" sz="2000" dirty="0" err="1" smtClean="0"/>
              <a:t>getCharacterEncoding</a:t>
            </a:r>
            <a:r>
              <a:rPr lang="en-US" sz="2000" dirty="0" smtClean="0"/>
              <a:t>()</a:t>
            </a:r>
            <a:br>
              <a:rPr lang="en-US" sz="2000" dirty="0" smtClean="0"/>
            </a:br>
            <a:endParaRPr lang="en-US" sz="2000" b="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Request Object methods</a:t>
            </a:r>
            <a:endParaRPr lang="en-US" dirty="0"/>
          </a:p>
        </p:txBody>
      </p:sp>
      <p:sp>
        <p:nvSpPr>
          <p:cNvPr id="4" name="Content Placeholder 3"/>
          <p:cNvSpPr>
            <a:spLocks noGrp="1"/>
          </p:cNvSpPr>
          <p:nvPr>
            <p:ph idx="1"/>
          </p:nvPr>
        </p:nvSpPr>
        <p:spPr>
          <a:xfrm>
            <a:off x="457200" y="1219200"/>
            <a:ext cx="8229600" cy="4525963"/>
          </a:xfrm>
        </p:spPr>
        <p:txBody>
          <a:bodyPr>
            <a:noAutofit/>
          </a:bodyPr>
          <a:lstStyle/>
          <a:p>
            <a:r>
              <a:rPr lang="en-US" sz="2000" dirty="0" smtClean="0"/>
              <a:t>public Object </a:t>
            </a:r>
            <a:r>
              <a:rPr lang="en-US" sz="2000" dirty="0" err="1" smtClean="0"/>
              <a:t>getAttribute</a:t>
            </a:r>
            <a:r>
              <a:rPr lang="en-US" sz="2000" dirty="0" smtClean="0"/>
              <a:t>(String name)</a:t>
            </a:r>
          </a:p>
          <a:p>
            <a:r>
              <a:rPr lang="en-US" sz="2000" dirty="0" err="1" smtClean="0"/>
              <a:t>getAttributeNames</a:t>
            </a:r>
            <a:r>
              <a:rPr lang="en-US" sz="2000" dirty="0" smtClean="0"/>
              <a:t>() returns an Enumeration containing the attribute names available to the invoking </a:t>
            </a:r>
            <a:r>
              <a:rPr lang="en-US" sz="2000" dirty="0" err="1" smtClean="0"/>
              <a:t>ServletRequest</a:t>
            </a:r>
            <a:r>
              <a:rPr lang="en-US" sz="2000" dirty="0" smtClean="0"/>
              <a:t> object:</a:t>
            </a:r>
          </a:p>
          <a:p>
            <a:r>
              <a:rPr lang="en-US" sz="2000" dirty="0" smtClean="0"/>
              <a:t>public </a:t>
            </a:r>
            <a:r>
              <a:rPr lang="en-US" sz="2000" dirty="0" err="1" smtClean="0"/>
              <a:t>java.util.Enumeration</a:t>
            </a:r>
            <a:r>
              <a:rPr lang="en-US" sz="2000" dirty="0" smtClean="0"/>
              <a:t> </a:t>
            </a:r>
            <a:r>
              <a:rPr lang="en-US" sz="2000" dirty="0" err="1" smtClean="0"/>
              <a:t>getAttributeNames</a:t>
            </a:r>
            <a:r>
              <a:rPr lang="en-US" sz="2000" dirty="0" smtClean="0"/>
              <a:t>()</a:t>
            </a:r>
          </a:p>
          <a:p>
            <a:r>
              <a:rPr lang="en-US" sz="2000" dirty="0" err="1" smtClean="0"/>
              <a:t>getAuthType</a:t>
            </a:r>
            <a:r>
              <a:rPr lang="en-US" sz="2000" dirty="0" smtClean="0"/>
              <a:t>() returns the name of the authentication scheme used in the request or null if no authentication scheme was used. It returns one of the constants BASIC_AUTH, FORM_AUTH, CLIENT_CERT_AUTH, or DIGEST_AUTH, or it returns null if the request wasn't authenticated:</a:t>
            </a:r>
          </a:p>
          <a:p>
            <a:r>
              <a:rPr lang="en-US" sz="2000" dirty="0" smtClean="0"/>
              <a:t>public String </a:t>
            </a:r>
            <a:r>
              <a:rPr lang="en-US" sz="2000" dirty="0" err="1" smtClean="0"/>
              <a:t>getAuthType</a:t>
            </a:r>
            <a:r>
              <a:rPr lang="en-US" sz="2000" dirty="0" smtClean="0"/>
              <a:t>()</a:t>
            </a:r>
          </a:p>
          <a:p>
            <a:r>
              <a:rPr lang="en-US" sz="2000" dirty="0" err="1" smtClean="0"/>
              <a:t>getCharacterEncoding</a:t>
            </a:r>
            <a:r>
              <a:rPr lang="en-US" sz="2000" dirty="0" smtClean="0"/>
              <a:t>() returns a String object containing the character encoding used in the body of the request or null if there's no encoding:</a:t>
            </a:r>
          </a:p>
          <a:p>
            <a:r>
              <a:rPr lang="en-US" sz="2000" dirty="0" smtClean="0"/>
              <a:t>public String </a:t>
            </a:r>
            <a:r>
              <a:rPr lang="en-US" sz="2000" dirty="0" err="1" smtClean="0"/>
              <a:t>getCharacterEncoding</a:t>
            </a:r>
            <a:r>
              <a:rPr lang="en-US" sz="2000" dirty="0" smtClean="0"/>
              <a:t>()</a:t>
            </a:r>
            <a:br>
              <a:rPr lang="en-US" sz="2000" dirty="0" smtClean="0"/>
            </a:br>
            <a:endParaRPr lang="en-US" sz="20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92162"/>
          </a:xfrm>
        </p:spPr>
        <p:txBody>
          <a:bodyPr>
            <a:normAutofit/>
          </a:bodyPr>
          <a:lstStyle/>
          <a:p>
            <a:r>
              <a:rPr lang="en-US" dirty="0" smtClean="0"/>
              <a:t>Response Object</a:t>
            </a:r>
            <a:endParaRPr lang="en-US" dirty="0"/>
          </a:p>
        </p:txBody>
      </p:sp>
      <p:sp>
        <p:nvSpPr>
          <p:cNvPr id="4" name="Content Placeholder 3"/>
          <p:cNvSpPr>
            <a:spLocks noGrp="1"/>
          </p:cNvSpPr>
          <p:nvPr>
            <p:ph idx="1"/>
          </p:nvPr>
        </p:nvSpPr>
        <p:spPr>
          <a:xfrm>
            <a:off x="457200" y="1600200"/>
            <a:ext cx="8001000" cy="4525963"/>
          </a:xfrm>
        </p:spPr>
        <p:txBody>
          <a:bodyPr>
            <a:noAutofit/>
          </a:bodyPr>
          <a:lstStyle/>
          <a:p>
            <a:r>
              <a:rPr lang="en-US" sz="2200" dirty="0" smtClean="0"/>
              <a:t>The response object is an instance of a </a:t>
            </a:r>
            <a:r>
              <a:rPr lang="en-US" sz="2200" dirty="0" err="1" smtClean="0"/>
              <a:t>javax.servlet.http.HttpServletResponse</a:t>
            </a:r>
            <a:r>
              <a:rPr lang="en-US" sz="2200" dirty="0" smtClean="0"/>
              <a:t> object. Just as the server creates the request object, it also creates an object to represent the response to the client.</a:t>
            </a:r>
          </a:p>
          <a:p>
            <a:r>
              <a:rPr lang="en-US" sz="2200" dirty="0" smtClean="0"/>
              <a:t>The response object also defines the interfaces that deal with creating new HTTP headers. Through this object the JSP programmer can add new cookies or date stamps, HTTP status codes etc.</a:t>
            </a:r>
          </a:p>
          <a:p>
            <a:endParaRPr lang="en-US" sz="2200" dirty="0" smtClean="0"/>
          </a:p>
          <a:p>
            <a:endParaRPr lang="en-US" sz="22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out Object</a:t>
            </a:r>
            <a:endParaRPr lang="en-US" dirty="0"/>
          </a:p>
        </p:txBody>
      </p:sp>
      <p:sp>
        <p:nvSpPr>
          <p:cNvPr id="4" name="Content Placeholder 3"/>
          <p:cNvSpPr>
            <a:spLocks noGrp="1"/>
          </p:cNvSpPr>
          <p:nvPr>
            <p:ph idx="1"/>
          </p:nvPr>
        </p:nvSpPr>
        <p:spPr/>
        <p:txBody>
          <a:bodyPr>
            <a:noAutofit/>
          </a:bodyPr>
          <a:lstStyle/>
          <a:p>
            <a:r>
              <a:rPr lang="en-US" sz="2200" dirty="0" smtClean="0"/>
              <a:t>The out implicit object is an instance of a </a:t>
            </a:r>
            <a:r>
              <a:rPr lang="en-US" sz="2200" dirty="0" err="1" smtClean="0"/>
              <a:t>javax.servlet.jsp.JspWriter</a:t>
            </a:r>
            <a:r>
              <a:rPr lang="en-US" sz="2200" dirty="0" smtClean="0"/>
              <a:t> object and is used to send content in a response.</a:t>
            </a:r>
          </a:p>
          <a:p>
            <a:r>
              <a:rPr lang="en-US" sz="2200" dirty="0" smtClean="0"/>
              <a:t>The initial </a:t>
            </a:r>
            <a:r>
              <a:rPr lang="en-US" sz="2200" dirty="0" err="1" smtClean="0"/>
              <a:t>JspWriter</a:t>
            </a:r>
            <a:r>
              <a:rPr lang="en-US" sz="2200" dirty="0" smtClean="0"/>
              <a:t> object is instantiated differently depending on whether the page is buffered or not. Buffering can be easily turned off by using the buffered='false' attribute of the page directive.</a:t>
            </a:r>
          </a:p>
          <a:p>
            <a:r>
              <a:rPr lang="en-US" sz="2200" dirty="0" smtClean="0"/>
              <a:t>The </a:t>
            </a:r>
            <a:r>
              <a:rPr lang="en-US" sz="2200" dirty="0" err="1" smtClean="0"/>
              <a:t>JspWriter</a:t>
            </a:r>
            <a:r>
              <a:rPr lang="en-US" sz="2200" dirty="0" smtClean="0"/>
              <a:t> object contains most of the same methods as the </a:t>
            </a:r>
            <a:r>
              <a:rPr lang="en-US" sz="2200" dirty="0" err="1" smtClean="0"/>
              <a:t>java.io.PrintWriter</a:t>
            </a:r>
            <a:r>
              <a:rPr lang="en-US" sz="2200" dirty="0" smtClean="0"/>
              <a:t> class. However, </a:t>
            </a:r>
            <a:r>
              <a:rPr lang="en-US" sz="2200" dirty="0" err="1" smtClean="0"/>
              <a:t>JspWriter</a:t>
            </a:r>
            <a:r>
              <a:rPr lang="en-US" sz="2200" dirty="0" smtClean="0"/>
              <a:t> has some additional methods designed to deal with buffering. Unlike the </a:t>
            </a:r>
            <a:r>
              <a:rPr lang="en-US" sz="2200" dirty="0" err="1" smtClean="0"/>
              <a:t>PrintWriter</a:t>
            </a:r>
            <a:r>
              <a:rPr lang="en-US" sz="2200" dirty="0" smtClean="0"/>
              <a:t> object, </a:t>
            </a:r>
            <a:r>
              <a:rPr lang="en-US" sz="2200" dirty="0" err="1" smtClean="0"/>
              <a:t>JspWriter</a:t>
            </a:r>
            <a:r>
              <a:rPr lang="en-US" sz="2200" dirty="0" smtClean="0"/>
              <a:t> throws </a:t>
            </a:r>
            <a:r>
              <a:rPr lang="en-US" sz="2200" dirty="0" err="1" smtClean="0"/>
              <a:t>IOExceptions</a:t>
            </a:r>
            <a:r>
              <a:rPr lang="en-US" sz="2200" dirty="0" smtClean="0"/>
              <a:t>.</a:t>
            </a:r>
          </a:p>
          <a:p>
            <a:endParaRPr lang="en-US" sz="22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application Object</a:t>
            </a:r>
            <a:endParaRPr lang="en-US" dirty="0"/>
          </a:p>
        </p:txBody>
      </p:sp>
      <p:sp>
        <p:nvSpPr>
          <p:cNvPr id="4" name="Content Placeholder 3"/>
          <p:cNvSpPr>
            <a:spLocks noGrp="1"/>
          </p:cNvSpPr>
          <p:nvPr>
            <p:ph idx="1"/>
          </p:nvPr>
        </p:nvSpPr>
        <p:spPr/>
        <p:txBody>
          <a:bodyPr>
            <a:noAutofit/>
          </a:bodyPr>
          <a:lstStyle/>
          <a:p>
            <a:r>
              <a:rPr lang="en-US" sz="2200" dirty="0" smtClean="0"/>
              <a:t>The application object is direct wrapper around the </a:t>
            </a:r>
            <a:r>
              <a:rPr lang="en-US" sz="2200" dirty="0" err="1" smtClean="0"/>
              <a:t>ServletContext</a:t>
            </a:r>
            <a:r>
              <a:rPr lang="en-US" sz="2200" dirty="0" smtClean="0"/>
              <a:t> object for the generated </a:t>
            </a:r>
            <a:r>
              <a:rPr lang="en-US" sz="2200" dirty="0" err="1" smtClean="0"/>
              <a:t>Servlet</a:t>
            </a:r>
            <a:r>
              <a:rPr lang="en-US" sz="2200" dirty="0" smtClean="0"/>
              <a:t> and in reality an instance of a </a:t>
            </a:r>
            <a:r>
              <a:rPr lang="en-US" sz="2200" dirty="0" err="1" smtClean="0"/>
              <a:t>javax.servlet.ServletContext</a:t>
            </a:r>
            <a:r>
              <a:rPr lang="en-US" sz="2200" dirty="0" smtClean="0"/>
              <a:t> object.</a:t>
            </a:r>
          </a:p>
          <a:p>
            <a:r>
              <a:rPr lang="en-US" sz="2200" dirty="0" smtClean="0"/>
              <a:t>This object is a representation of the JSP page through its entire lifecycle. This object is created when the JSP page is initialized and will be removed when the JSP page is removed by the </a:t>
            </a:r>
            <a:r>
              <a:rPr lang="en-US" sz="2200" dirty="0" err="1" smtClean="0"/>
              <a:t>jspDestroy</a:t>
            </a:r>
            <a:r>
              <a:rPr lang="en-US" sz="2200" dirty="0" smtClean="0"/>
              <a:t>() method.</a:t>
            </a:r>
          </a:p>
          <a:p>
            <a:r>
              <a:rPr lang="en-US" sz="2200" dirty="0" smtClean="0"/>
              <a:t>By adding an attribute to application, you can ensure that all JSP files that make up your web application have access to it.</a:t>
            </a:r>
          </a:p>
          <a:p>
            <a:pPr>
              <a:buNone/>
            </a:pPr>
            <a:endParaRPr lang="en-US" sz="22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err="1" smtClean="0"/>
              <a:t>config</a:t>
            </a:r>
            <a:r>
              <a:rPr lang="en-US" dirty="0" smtClean="0"/>
              <a:t> Object</a:t>
            </a:r>
            <a:endParaRPr lang="en-US" dirty="0"/>
          </a:p>
        </p:txBody>
      </p:sp>
      <p:sp>
        <p:nvSpPr>
          <p:cNvPr id="4" name="Content Placeholder 3"/>
          <p:cNvSpPr>
            <a:spLocks noGrp="1"/>
          </p:cNvSpPr>
          <p:nvPr>
            <p:ph idx="1"/>
          </p:nvPr>
        </p:nvSpPr>
        <p:spPr/>
        <p:txBody>
          <a:bodyPr>
            <a:noAutofit/>
          </a:bodyPr>
          <a:lstStyle/>
          <a:p>
            <a:r>
              <a:rPr lang="en-US" sz="2200" dirty="0" smtClean="0"/>
              <a:t>The </a:t>
            </a:r>
            <a:r>
              <a:rPr lang="en-US" sz="2200" dirty="0" err="1" smtClean="0"/>
              <a:t>config</a:t>
            </a:r>
            <a:r>
              <a:rPr lang="en-US" sz="2200" dirty="0" smtClean="0"/>
              <a:t> object is an instantiation of </a:t>
            </a:r>
            <a:r>
              <a:rPr lang="en-US" sz="2200" dirty="0" err="1" smtClean="0"/>
              <a:t>javax.servlet.ServletConfig</a:t>
            </a:r>
            <a:r>
              <a:rPr lang="en-US" sz="2200" dirty="0" smtClean="0"/>
              <a:t> and is a direct wrapper around the </a:t>
            </a:r>
            <a:r>
              <a:rPr lang="en-US" sz="2200" dirty="0" err="1" smtClean="0"/>
              <a:t>ServletConfig</a:t>
            </a:r>
            <a:r>
              <a:rPr lang="en-US" sz="2200" dirty="0" smtClean="0"/>
              <a:t> object for the generated </a:t>
            </a:r>
            <a:r>
              <a:rPr lang="en-US" sz="2200" dirty="0" err="1" smtClean="0"/>
              <a:t>servlet</a:t>
            </a:r>
            <a:r>
              <a:rPr lang="en-US" sz="2200" dirty="0" smtClean="0"/>
              <a:t>.</a:t>
            </a:r>
          </a:p>
          <a:p>
            <a:r>
              <a:rPr lang="en-US" sz="2200" dirty="0" smtClean="0"/>
              <a:t>This object allows the JSP programmer access to the </a:t>
            </a:r>
            <a:r>
              <a:rPr lang="en-US" sz="2200" dirty="0" err="1" smtClean="0"/>
              <a:t>Servlet</a:t>
            </a:r>
            <a:r>
              <a:rPr lang="en-US" sz="2200" dirty="0" smtClean="0"/>
              <a:t> or JSP engine initialization parameters such as the paths or file locations etc.</a:t>
            </a:r>
          </a:p>
          <a:p>
            <a:pPr>
              <a:buNone/>
            </a:pPr>
            <a:endParaRPr lang="en-US" sz="22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err="1" smtClean="0"/>
              <a:t>pageContext</a:t>
            </a:r>
            <a:r>
              <a:rPr lang="en-US" dirty="0" smtClean="0"/>
              <a:t> Object</a:t>
            </a:r>
            <a:endParaRPr lang="en-US" dirty="0"/>
          </a:p>
        </p:txBody>
      </p:sp>
      <p:sp>
        <p:nvSpPr>
          <p:cNvPr id="4" name="Content Placeholder 3"/>
          <p:cNvSpPr>
            <a:spLocks noGrp="1"/>
          </p:cNvSpPr>
          <p:nvPr>
            <p:ph idx="1"/>
          </p:nvPr>
        </p:nvSpPr>
        <p:spPr>
          <a:xfrm>
            <a:off x="0" y="685800"/>
            <a:ext cx="9144000" cy="4525963"/>
          </a:xfrm>
        </p:spPr>
        <p:txBody>
          <a:bodyPr>
            <a:noAutofit/>
          </a:bodyPr>
          <a:lstStyle/>
          <a:p>
            <a:r>
              <a:rPr lang="en-US" sz="2000" dirty="0" smtClean="0"/>
              <a:t>The </a:t>
            </a:r>
            <a:r>
              <a:rPr lang="en-US" sz="2000" dirty="0" err="1" smtClean="0"/>
              <a:t>pageContext</a:t>
            </a:r>
            <a:r>
              <a:rPr lang="en-US" sz="2000" dirty="0" smtClean="0"/>
              <a:t> object is an instance of a </a:t>
            </a:r>
            <a:r>
              <a:rPr lang="en-US" sz="2000" dirty="0" err="1" smtClean="0"/>
              <a:t>javax.servlet.jsp.PageContext</a:t>
            </a:r>
            <a:r>
              <a:rPr lang="en-US" sz="2000" dirty="0" smtClean="0"/>
              <a:t> object. The </a:t>
            </a:r>
            <a:r>
              <a:rPr lang="en-US" sz="2000" dirty="0" err="1" smtClean="0"/>
              <a:t>pageContext</a:t>
            </a:r>
            <a:r>
              <a:rPr lang="en-US" sz="2000" dirty="0" smtClean="0"/>
              <a:t> object is used to represent the entire JSP page.</a:t>
            </a:r>
          </a:p>
          <a:p>
            <a:r>
              <a:rPr lang="en-US" sz="2000" dirty="0" smtClean="0"/>
              <a:t>This object is intended as a means to access information about the page while avoiding most of the implementation details.</a:t>
            </a:r>
          </a:p>
          <a:p>
            <a:r>
              <a:rPr lang="en-US" sz="2000" dirty="0" smtClean="0"/>
              <a:t>This object stores references to the request and response objects for each request. The application, </a:t>
            </a:r>
            <a:r>
              <a:rPr lang="en-US" sz="2000" dirty="0" err="1" smtClean="0"/>
              <a:t>config</a:t>
            </a:r>
            <a:r>
              <a:rPr lang="en-US" sz="2000" dirty="0" smtClean="0"/>
              <a:t>, session, and out objects are derived by accessing attributes of this object.</a:t>
            </a:r>
          </a:p>
          <a:p>
            <a:r>
              <a:rPr lang="en-US" sz="2000" dirty="0" smtClean="0"/>
              <a:t>The </a:t>
            </a:r>
            <a:r>
              <a:rPr lang="en-US" sz="2000" dirty="0" err="1" smtClean="0"/>
              <a:t>pageContext</a:t>
            </a:r>
            <a:r>
              <a:rPr lang="en-US" sz="2000" dirty="0" smtClean="0"/>
              <a:t> object also contains information about the directives issued to the JSP page, including the buffering information, the </a:t>
            </a:r>
            <a:r>
              <a:rPr lang="en-US" sz="2000" dirty="0" err="1" smtClean="0"/>
              <a:t>errorPageURL</a:t>
            </a:r>
            <a:r>
              <a:rPr lang="en-US" sz="2000" dirty="0" smtClean="0"/>
              <a:t>, and page scope.</a:t>
            </a:r>
          </a:p>
          <a:p>
            <a:r>
              <a:rPr lang="en-US" sz="2000" dirty="0" smtClean="0"/>
              <a:t>The </a:t>
            </a:r>
            <a:r>
              <a:rPr lang="en-US" sz="2000" dirty="0" err="1" smtClean="0"/>
              <a:t>PageContext</a:t>
            </a:r>
            <a:r>
              <a:rPr lang="en-US" sz="2000" dirty="0" smtClean="0"/>
              <a:t> class defines several fields, including PAGE_SCOPE, REQUEST_SCOPE, SESSION_SCOPE, and APPLICATION_SCOPE, which identify the four scopes. It also supports more than 40 methods, about half of which are inherited from the </a:t>
            </a:r>
            <a:r>
              <a:rPr lang="en-US" sz="2000" dirty="0" err="1" smtClean="0"/>
              <a:t>javax.servlet.jsp</a:t>
            </a:r>
            <a:r>
              <a:rPr lang="en-US" sz="2000" dirty="0" smtClean="0"/>
              <a:t>. </a:t>
            </a:r>
            <a:r>
              <a:rPr lang="en-US" sz="2000" dirty="0" err="1" smtClean="0"/>
              <a:t>JspContext</a:t>
            </a:r>
            <a:r>
              <a:rPr lang="en-US" sz="2000" dirty="0" smtClean="0"/>
              <a:t> class</a:t>
            </a:r>
          </a:p>
          <a:p>
            <a:pPr>
              <a:buNone/>
            </a:pPr>
            <a:endParaRPr lang="en-US" sz="20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Summary</a:t>
            </a:r>
            <a:endParaRPr lang="en-US" dirty="0"/>
          </a:p>
        </p:txBody>
      </p:sp>
      <p:sp>
        <p:nvSpPr>
          <p:cNvPr id="4" name="Content Placeholder 3"/>
          <p:cNvSpPr>
            <a:spLocks noGrp="1"/>
          </p:cNvSpPr>
          <p:nvPr>
            <p:ph idx="1"/>
          </p:nvPr>
        </p:nvSpPr>
        <p:spPr/>
        <p:txBody>
          <a:bodyPr>
            <a:noAutofit/>
          </a:bodyPr>
          <a:lstStyle/>
          <a:p>
            <a:r>
              <a:rPr lang="en-US" sz="2200" dirty="0" smtClean="0"/>
              <a:t>Implicit Objects</a:t>
            </a:r>
          </a:p>
          <a:p>
            <a:pPr lvl="1"/>
            <a:r>
              <a:rPr lang="en-US" sz="2000" dirty="0" smtClean="0"/>
              <a:t>page</a:t>
            </a:r>
          </a:p>
          <a:p>
            <a:pPr lvl="1"/>
            <a:r>
              <a:rPr lang="en-US" sz="2000" dirty="0" smtClean="0"/>
              <a:t>request</a:t>
            </a:r>
          </a:p>
          <a:p>
            <a:pPr lvl="1"/>
            <a:r>
              <a:rPr lang="en-US" sz="2000" dirty="0" smtClean="0"/>
              <a:t>session</a:t>
            </a:r>
          </a:p>
          <a:p>
            <a:pPr lvl="1"/>
            <a:r>
              <a:rPr lang="en-US" sz="2000" dirty="0" smtClean="0"/>
              <a:t>application</a:t>
            </a:r>
          </a:p>
          <a:p>
            <a:pPr lvl="1"/>
            <a:r>
              <a:rPr lang="en-US" sz="2000" dirty="0" smtClean="0"/>
              <a:t>response</a:t>
            </a:r>
          </a:p>
          <a:p>
            <a:pPr lvl="1"/>
            <a:r>
              <a:rPr lang="en-US" sz="2000" dirty="0" smtClean="0"/>
              <a:t>out</a:t>
            </a:r>
          </a:p>
          <a:p>
            <a:pPr lvl="1"/>
            <a:r>
              <a:rPr lang="en-US" sz="2000" dirty="0" err="1" smtClean="0"/>
              <a:t>cexception</a:t>
            </a:r>
            <a:endParaRPr lang="en-US" sz="2000" b="1" dirty="0" smtClean="0"/>
          </a:p>
        </p:txBody>
      </p:sp>
      <p:pic>
        <p:nvPicPr>
          <p:cNvPr id="5" name="Picture 4" descr="Duke-Summary.gif"/>
          <p:cNvPicPr>
            <a:picLocks noChangeAspect="1"/>
          </p:cNvPicPr>
          <p:nvPr/>
        </p:nvPicPr>
        <p:blipFill>
          <a:blip r:embed="rId2" cstate="print"/>
          <a:srcRect/>
          <a:stretch>
            <a:fillRect/>
          </a:stretch>
        </p:blipFill>
        <p:spPr bwMode="auto">
          <a:xfrm>
            <a:off x="6248400" y="3733800"/>
            <a:ext cx="2438400" cy="17537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Agenda</a:t>
            </a:r>
            <a:endParaRPr lang="en-US" dirty="0"/>
          </a:p>
        </p:txBody>
      </p:sp>
      <p:sp>
        <p:nvSpPr>
          <p:cNvPr id="3" name="Content Placeholder 2"/>
          <p:cNvSpPr>
            <a:spLocks noGrp="1"/>
          </p:cNvSpPr>
          <p:nvPr>
            <p:ph idx="1"/>
          </p:nvPr>
        </p:nvSpPr>
        <p:spPr>
          <a:xfrm>
            <a:off x="762000" y="1600200"/>
            <a:ext cx="8001000" cy="4800600"/>
          </a:xfrm>
        </p:spPr>
        <p:txBody>
          <a:bodyPr>
            <a:normAutofit/>
          </a:bodyPr>
          <a:lstStyle/>
          <a:p>
            <a:pPr lvl="0"/>
            <a:r>
              <a:rPr lang="en-US" sz="2200" dirty="0" smtClean="0"/>
              <a:t>Understanding built In Objects</a:t>
            </a:r>
          </a:p>
          <a:p>
            <a:pPr lvl="0"/>
            <a:r>
              <a:rPr lang="en-US" sz="2200" dirty="0" smtClean="0"/>
              <a:t>Request, response</a:t>
            </a:r>
          </a:p>
          <a:p>
            <a:pPr lvl="0"/>
            <a:r>
              <a:rPr lang="en-US" sz="2200" dirty="0" smtClean="0"/>
              <a:t>Out </a:t>
            </a:r>
          </a:p>
          <a:p>
            <a:pPr lvl="0"/>
            <a:r>
              <a:rPr lang="en-US" sz="2200" dirty="0" smtClean="0"/>
              <a:t>session</a:t>
            </a:r>
          </a:p>
          <a:p>
            <a:pPr lvl="0"/>
            <a:r>
              <a:rPr lang="en-US" sz="2200" dirty="0" smtClean="0"/>
              <a:t>exception</a:t>
            </a:r>
          </a:p>
          <a:p>
            <a:pPr lvl="0"/>
            <a:r>
              <a:rPr lang="en-US" sz="2200" dirty="0" smtClean="0"/>
              <a:t>page and application scope</a:t>
            </a:r>
            <a:endParaRPr lang="en-US" sz="2200" dirty="0"/>
          </a:p>
        </p:txBody>
      </p:sp>
      <p:pic>
        <p:nvPicPr>
          <p:cNvPr id="4" name="Picture 4" descr="Duke-with-Dart.gif"/>
          <p:cNvPicPr>
            <a:picLocks noChangeAspect="1"/>
          </p:cNvPicPr>
          <p:nvPr/>
        </p:nvPicPr>
        <p:blipFill>
          <a:blip r:embed="rId2" cstate="print"/>
          <a:srcRect/>
          <a:stretch>
            <a:fillRect/>
          </a:stretch>
        </p:blipFill>
        <p:spPr bwMode="auto">
          <a:xfrm>
            <a:off x="4545466" y="4495800"/>
            <a:ext cx="4084184"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Implicit Object</a:t>
            </a:r>
            <a:endParaRPr lang="en-US" dirty="0"/>
          </a:p>
        </p:txBody>
      </p:sp>
      <p:sp>
        <p:nvSpPr>
          <p:cNvPr id="3" name="Content Placeholder 2"/>
          <p:cNvSpPr>
            <a:spLocks noGrp="1"/>
          </p:cNvSpPr>
          <p:nvPr>
            <p:ph idx="1"/>
          </p:nvPr>
        </p:nvSpPr>
        <p:spPr>
          <a:xfrm>
            <a:off x="457200" y="1600200"/>
            <a:ext cx="8305800" cy="4800600"/>
          </a:xfrm>
        </p:spPr>
        <p:txBody>
          <a:bodyPr>
            <a:normAutofit/>
          </a:bodyPr>
          <a:lstStyle/>
          <a:p>
            <a:r>
              <a:rPr lang="en-SG" sz="2200" dirty="0" smtClean="0"/>
              <a:t>A JSP page has access to certain implicit objects that are always available, without being declared first</a:t>
            </a:r>
          </a:p>
          <a:p>
            <a:r>
              <a:rPr lang="en-SG" sz="2200" dirty="0" smtClean="0"/>
              <a:t>Created by container</a:t>
            </a:r>
          </a:p>
          <a:p>
            <a:r>
              <a:rPr lang="en-SG" sz="2200" dirty="0" smtClean="0"/>
              <a:t>Corresponds to classes defined in </a:t>
            </a:r>
            <a:r>
              <a:rPr lang="en-SG" sz="2200" dirty="0" err="1" smtClean="0"/>
              <a:t>Servlet</a:t>
            </a:r>
            <a:endParaRPr lang="en-US" sz="2200" dirty="0" smtClean="0"/>
          </a:p>
          <a:p>
            <a:pPr lvl="0">
              <a:buNone/>
            </a:pP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Implicit Object</a:t>
            </a:r>
            <a:endParaRPr lang="en-US" dirty="0"/>
          </a:p>
        </p:txBody>
      </p:sp>
      <p:sp>
        <p:nvSpPr>
          <p:cNvPr id="3" name="Content Placeholder 2"/>
          <p:cNvSpPr>
            <a:spLocks noGrp="1"/>
          </p:cNvSpPr>
          <p:nvPr>
            <p:ph idx="1"/>
          </p:nvPr>
        </p:nvSpPr>
        <p:spPr>
          <a:xfrm>
            <a:off x="457200" y="1219200"/>
            <a:ext cx="8305800" cy="4800600"/>
          </a:xfrm>
        </p:spPr>
        <p:txBody>
          <a:bodyPr>
            <a:noAutofit/>
          </a:bodyPr>
          <a:lstStyle/>
          <a:p>
            <a:pPr lvl="1" algn="just">
              <a:lnSpc>
                <a:spcPct val="90000"/>
              </a:lnSpc>
            </a:pPr>
            <a:r>
              <a:rPr lang="en-US" sz="2000" dirty="0" smtClean="0"/>
              <a:t>Provide access to many </a:t>
            </a:r>
            <a:r>
              <a:rPr lang="en-US" sz="2000" dirty="0" err="1" smtClean="0"/>
              <a:t>servlet</a:t>
            </a:r>
            <a:r>
              <a:rPr lang="en-US" sz="2000" dirty="0" smtClean="0"/>
              <a:t> capabilities within a JSP</a:t>
            </a:r>
          </a:p>
          <a:p>
            <a:pPr lvl="1" algn="just">
              <a:lnSpc>
                <a:spcPct val="90000"/>
              </a:lnSpc>
            </a:pPr>
            <a:r>
              <a:rPr lang="en-US" sz="2000" dirty="0" smtClean="0"/>
              <a:t>Four scopes</a:t>
            </a:r>
          </a:p>
          <a:p>
            <a:pPr lvl="2" algn="just">
              <a:lnSpc>
                <a:spcPct val="90000"/>
              </a:lnSpc>
            </a:pPr>
            <a:r>
              <a:rPr lang="en-US" sz="2000" b="1" dirty="0" smtClean="0"/>
              <a:t>Application scope</a:t>
            </a:r>
          </a:p>
          <a:p>
            <a:pPr lvl="3" algn="just">
              <a:lnSpc>
                <a:spcPct val="90000"/>
              </a:lnSpc>
            </a:pPr>
            <a:r>
              <a:rPr lang="en-US" sz="2000" dirty="0" smtClean="0"/>
              <a:t>Objects owned by the container application</a:t>
            </a:r>
          </a:p>
          <a:p>
            <a:pPr lvl="3" algn="just">
              <a:lnSpc>
                <a:spcPct val="90000"/>
              </a:lnSpc>
            </a:pPr>
            <a:r>
              <a:rPr lang="en-US" sz="2000" dirty="0" smtClean="0"/>
              <a:t>Any </a:t>
            </a:r>
            <a:r>
              <a:rPr lang="en-US" sz="2000" dirty="0" err="1" smtClean="0"/>
              <a:t>servlet</a:t>
            </a:r>
            <a:r>
              <a:rPr lang="en-US" sz="2000" dirty="0" smtClean="0"/>
              <a:t> or JSP can manipulate these objects</a:t>
            </a:r>
          </a:p>
          <a:p>
            <a:pPr lvl="2" algn="just">
              <a:lnSpc>
                <a:spcPct val="90000"/>
              </a:lnSpc>
            </a:pPr>
            <a:r>
              <a:rPr lang="en-US" sz="2000" b="1" dirty="0" smtClean="0"/>
              <a:t>Session scope</a:t>
            </a:r>
          </a:p>
          <a:p>
            <a:pPr lvl="3" algn="just">
              <a:lnSpc>
                <a:spcPct val="90000"/>
              </a:lnSpc>
            </a:pPr>
            <a:r>
              <a:rPr lang="en-US" sz="2000" dirty="0" smtClean="0"/>
              <a:t>Objects exist for duration of client’s browsing session</a:t>
            </a:r>
          </a:p>
          <a:p>
            <a:pPr lvl="3" algn="just">
              <a:lnSpc>
                <a:spcPct val="90000"/>
              </a:lnSpc>
            </a:pPr>
            <a:r>
              <a:rPr lang="en-US" sz="2000" dirty="0" smtClean="0"/>
              <a:t>Objects go out of scope when client terminates session or when session timeout occurs</a:t>
            </a:r>
          </a:p>
          <a:p>
            <a:pPr lvl="2" algn="just">
              <a:lnSpc>
                <a:spcPct val="90000"/>
              </a:lnSpc>
            </a:pPr>
            <a:r>
              <a:rPr lang="en-US" sz="2000" b="1" dirty="0" smtClean="0"/>
              <a:t>Request scope</a:t>
            </a:r>
          </a:p>
          <a:p>
            <a:pPr lvl="3" algn="just">
              <a:lnSpc>
                <a:spcPct val="90000"/>
              </a:lnSpc>
            </a:pPr>
            <a:r>
              <a:rPr lang="en-US" sz="2000" dirty="0" smtClean="0"/>
              <a:t>Objects exist for duration of client request</a:t>
            </a:r>
          </a:p>
          <a:p>
            <a:pPr lvl="3" algn="just">
              <a:lnSpc>
                <a:spcPct val="90000"/>
              </a:lnSpc>
            </a:pPr>
            <a:r>
              <a:rPr lang="en-US" sz="2000" dirty="0" smtClean="0"/>
              <a:t>Objects go out of scope after response sent to client</a:t>
            </a:r>
            <a:endParaRPr lang="en-US" sz="2000" b="1" dirty="0" smtClean="0"/>
          </a:p>
          <a:p>
            <a:pPr lvl="2" algn="just">
              <a:lnSpc>
                <a:spcPct val="90000"/>
              </a:lnSpc>
            </a:pPr>
            <a:r>
              <a:rPr lang="en-US" sz="2000" b="1" dirty="0" smtClean="0"/>
              <a:t>Page scope</a:t>
            </a:r>
          </a:p>
          <a:p>
            <a:pPr lvl="3" algn="just">
              <a:lnSpc>
                <a:spcPct val="90000"/>
              </a:lnSpc>
            </a:pPr>
            <a:r>
              <a:rPr lang="en-US" sz="2000" dirty="0" smtClean="0"/>
              <a:t>Objects that exist only in page in which they are defined</a:t>
            </a:r>
          </a:p>
          <a:p>
            <a:pPr lvl="3" algn="just">
              <a:lnSpc>
                <a:spcPct val="90000"/>
              </a:lnSpc>
            </a:pPr>
            <a:r>
              <a:rPr lang="en-US" sz="2000" dirty="0" smtClean="0"/>
              <a:t>Each page has its own instance of these objects</a:t>
            </a:r>
          </a:p>
          <a:p>
            <a:endParaRPr lang="en-US" sz="2000" dirty="0" smtClean="0"/>
          </a:p>
          <a:p>
            <a:pPr lvl="0">
              <a:buNone/>
            </a:pP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Implicit Object</a:t>
            </a:r>
            <a:endParaRPr lang="en-US" dirty="0"/>
          </a:p>
        </p:txBody>
      </p:sp>
      <p:graphicFrame>
        <p:nvGraphicFramePr>
          <p:cNvPr id="38914" name="Object 2"/>
          <p:cNvGraphicFramePr>
            <a:graphicFrameLocks noGrp="1" noChangeAspect="1"/>
          </p:cNvGraphicFramePr>
          <p:nvPr>
            <p:ph idx="1"/>
            <p:extLst>
              <p:ext uri="{D42A27DB-BD31-4B8C-83A1-F6EECF244321}">
                <p14:modId xmlns:p14="http://schemas.microsoft.com/office/powerpoint/2010/main" xmlns="" val="4170652267"/>
              </p:ext>
            </p:extLst>
          </p:nvPr>
        </p:nvGraphicFramePr>
        <p:xfrm>
          <a:off x="1066800" y="1066800"/>
          <a:ext cx="7010400" cy="5395964"/>
        </p:xfrm>
        <a:graphic>
          <a:graphicData uri="http://schemas.openxmlformats.org/presentationml/2006/ole">
            <p:oleObj spid="_x0000_s1026" name="Document" r:id="rId3" imgW="7921722" imgH="6097477" progId="Word.Document.8">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 y="0"/>
            <a:ext cx="7785100" cy="762000"/>
          </a:xfrm>
        </p:spPr>
        <p:txBody>
          <a:bodyPr>
            <a:normAutofit/>
          </a:bodyPr>
          <a:lstStyle/>
          <a:p>
            <a:r>
              <a:rPr lang="en-US" dirty="0" smtClean="0"/>
              <a:t>Implicit Object and their classes</a:t>
            </a:r>
            <a:endParaRPr lang="en-US" dirty="0"/>
          </a:p>
        </p:txBody>
      </p:sp>
      <p:sp>
        <p:nvSpPr>
          <p:cNvPr id="4" name="Content Placeholder 3"/>
          <p:cNvSpPr>
            <a:spLocks noGrp="1"/>
          </p:cNvSpPr>
          <p:nvPr>
            <p:ph idx="1"/>
          </p:nvPr>
        </p:nvSpPr>
        <p:spPr>
          <a:xfrm>
            <a:off x="838200" y="1600200"/>
            <a:ext cx="7848600" cy="4525963"/>
          </a:xfrm>
        </p:spPr>
        <p:txBody>
          <a:bodyPr/>
          <a:lstStyle/>
          <a:p>
            <a:pPr>
              <a:defRPr/>
            </a:pPr>
            <a:r>
              <a:rPr lang="en-SG" sz="2200" dirty="0" smtClean="0"/>
              <a:t>request (</a:t>
            </a:r>
            <a:r>
              <a:rPr lang="en-SG" sz="2200" dirty="0" err="1" smtClean="0"/>
              <a:t>HttpServletRequest</a:t>
            </a:r>
            <a:r>
              <a:rPr lang="en-SG" sz="2200" dirty="0" smtClean="0"/>
              <a:t>)</a:t>
            </a:r>
          </a:p>
          <a:p>
            <a:pPr>
              <a:defRPr/>
            </a:pPr>
            <a:r>
              <a:rPr lang="en-SG" sz="2200" dirty="0" smtClean="0"/>
              <a:t>response (</a:t>
            </a:r>
            <a:r>
              <a:rPr lang="en-SG" sz="2200" dirty="0" err="1" smtClean="0"/>
              <a:t>HttpServletRepsonse</a:t>
            </a:r>
            <a:r>
              <a:rPr lang="en-SG" sz="2200" dirty="0" smtClean="0"/>
              <a:t>)</a:t>
            </a:r>
          </a:p>
          <a:p>
            <a:pPr>
              <a:defRPr/>
            </a:pPr>
            <a:r>
              <a:rPr lang="en-SG" sz="2200" dirty="0" smtClean="0"/>
              <a:t>session (</a:t>
            </a:r>
            <a:r>
              <a:rPr lang="en-SG" sz="2200" dirty="0" err="1" smtClean="0"/>
              <a:t>HttpSession</a:t>
            </a:r>
            <a:r>
              <a:rPr lang="en-SG" sz="2200" dirty="0" smtClean="0"/>
              <a:t>)</a:t>
            </a:r>
          </a:p>
          <a:p>
            <a:pPr>
              <a:defRPr/>
            </a:pPr>
            <a:r>
              <a:rPr lang="en-SG" sz="2200" dirty="0" smtClean="0"/>
              <a:t>application(</a:t>
            </a:r>
            <a:r>
              <a:rPr lang="en-SG" sz="2200" dirty="0" err="1" smtClean="0"/>
              <a:t>ServletContext</a:t>
            </a:r>
            <a:r>
              <a:rPr lang="en-SG" sz="2200" dirty="0" smtClean="0"/>
              <a:t>)</a:t>
            </a:r>
          </a:p>
          <a:p>
            <a:pPr>
              <a:defRPr/>
            </a:pPr>
            <a:r>
              <a:rPr lang="en-SG" sz="2200" dirty="0" smtClean="0"/>
              <a:t>out (of type </a:t>
            </a:r>
            <a:r>
              <a:rPr lang="en-SG" sz="2200" dirty="0" err="1" smtClean="0"/>
              <a:t>JspWriter</a:t>
            </a:r>
            <a:r>
              <a:rPr lang="en-SG" sz="2200" dirty="0" smtClean="0"/>
              <a:t>)</a:t>
            </a:r>
          </a:p>
          <a:p>
            <a:pPr>
              <a:defRPr/>
            </a:pPr>
            <a:r>
              <a:rPr lang="en-SG" sz="2200" dirty="0" err="1" smtClean="0"/>
              <a:t>config</a:t>
            </a:r>
            <a:r>
              <a:rPr lang="en-SG" sz="2200" dirty="0" smtClean="0"/>
              <a:t> (</a:t>
            </a:r>
            <a:r>
              <a:rPr lang="en-SG" sz="2200" dirty="0" err="1" smtClean="0"/>
              <a:t>ServletConfig</a:t>
            </a:r>
            <a:r>
              <a:rPr lang="en-SG" sz="2200" dirty="0" smtClean="0"/>
              <a:t>)</a:t>
            </a:r>
          </a:p>
          <a:p>
            <a:pPr>
              <a:defRPr/>
            </a:pPr>
            <a:r>
              <a:rPr lang="en-SG" sz="2200" dirty="0" err="1" smtClean="0"/>
              <a:t>pageContext</a:t>
            </a:r>
            <a:r>
              <a:rPr lang="en-SG" sz="2200" dirty="0" smtClean="0"/>
              <a:t>(this)</a:t>
            </a:r>
            <a:endParaRPr lang="en-US" sz="22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fontScale="90000"/>
          </a:bodyPr>
          <a:lstStyle/>
          <a:p>
            <a:r>
              <a:rPr lang="en-US" dirty="0" smtClean="0"/>
              <a:t>Creating an exception with an error page</a:t>
            </a:r>
            <a:endParaRPr lang="en-US" dirty="0"/>
          </a:p>
        </p:txBody>
      </p:sp>
      <p:sp>
        <p:nvSpPr>
          <p:cNvPr id="4" name="Content Placeholder 3"/>
          <p:cNvSpPr>
            <a:spLocks noGrp="1"/>
          </p:cNvSpPr>
          <p:nvPr>
            <p:ph idx="1"/>
          </p:nvPr>
        </p:nvSpPr>
        <p:spPr/>
        <p:txBody>
          <a:bodyPr/>
          <a:lstStyle/>
          <a:p>
            <a:pPr>
              <a:defRPr/>
            </a:pPr>
            <a:r>
              <a:rPr lang="en-SG" sz="2200" dirty="0" smtClean="0"/>
              <a:t>Determine the exception thrown </a:t>
            </a:r>
          </a:p>
          <a:p>
            <a:pPr>
              <a:defRPr/>
            </a:pPr>
            <a:r>
              <a:rPr lang="en-SG" sz="2200" dirty="0" smtClean="0"/>
              <a:t>In each of your JSP, include the name of the error page</a:t>
            </a:r>
          </a:p>
          <a:p>
            <a:pPr lvl="1">
              <a:defRPr/>
            </a:pPr>
            <a:r>
              <a:rPr lang="en-SG" sz="2000" b="1" i="1" dirty="0" smtClean="0"/>
              <a:t>&lt;%@ page </a:t>
            </a:r>
            <a:r>
              <a:rPr lang="en-SG" sz="2000" b="1" i="1" dirty="0" err="1" smtClean="0"/>
              <a:t>errorPage</a:t>
            </a:r>
            <a:r>
              <a:rPr lang="en-SG" sz="2000" b="1" i="1" dirty="0" smtClean="0"/>
              <a:t>="errorpage.jsp" </a:t>
            </a:r>
            <a:r>
              <a:rPr lang="en-SG" sz="2000" b="1" i="1" dirty="0" smtClean="0"/>
              <a:t>%&gt;</a:t>
            </a:r>
            <a:endParaRPr lang="en-SG" b="1" i="1" dirty="0" smtClean="0"/>
          </a:p>
          <a:p>
            <a:pPr>
              <a:defRPr/>
            </a:pPr>
            <a:r>
              <a:rPr lang="en-SG" sz="2200" dirty="0" smtClean="0"/>
              <a:t>Develop an error page, it should include</a:t>
            </a:r>
          </a:p>
          <a:p>
            <a:pPr lvl="1">
              <a:defRPr/>
            </a:pPr>
            <a:r>
              <a:rPr lang="en-SG" sz="2000" b="1" dirty="0" smtClean="0"/>
              <a:t>&lt;%@ page </a:t>
            </a:r>
            <a:r>
              <a:rPr lang="en-SG" sz="2000" b="1" dirty="0" err="1" smtClean="0"/>
              <a:t>isErrorPage</a:t>
            </a:r>
            <a:r>
              <a:rPr lang="en-SG" sz="2000" b="1" dirty="0" smtClean="0"/>
              <a:t>="true" </a:t>
            </a:r>
            <a:r>
              <a:rPr lang="en-SG" sz="2000" b="1" dirty="0" smtClean="0"/>
              <a:t>%&gt;</a:t>
            </a:r>
            <a:endParaRPr lang="en-SG" dirty="0" smtClean="0"/>
          </a:p>
          <a:p>
            <a:pPr>
              <a:defRPr/>
            </a:pPr>
            <a:r>
              <a:rPr lang="en-SG" sz="2200" dirty="0" smtClean="0"/>
              <a:t>In the error page, use the exception reference to display exception </a:t>
            </a:r>
            <a:r>
              <a:rPr lang="en-SG" sz="2200" dirty="0" smtClean="0"/>
              <a:t>information</a:t>
            </a:r>
          </a:p>
          <a:p>
            <a:pPr>
              <a:buNone/>
              <a:defRPr/>
            </a:pPr>
            <a:r>
              <a:rPr lang="en-SG" sz="2200" b="1" dirty="0" smtClean="0"/>
              <a:t>	</a:t>
            </a:r>
            <a:r>
              <a:rPr lang="en-SG" sz="2000" b="1" dirty="0" smtClean="0"/>
              <a:t>&lt;%= </a:t>
            </a:r>
            <a:r>
              <a:rPr lang="en-SG" sz="2000" b="1" dirty="0" err="1" smtClean="0"/>
              <a:t>exception.toString</a:t>
            </a:r>
            <a:r>
              <a:rPr lang="en-SG" sz="2000" b="1" dirty="0" smtClean="0"/>
              <a:t>() %&gt;</a:t>
            </a:r>
            <a:endParaRPr lang="en-US" sz="2000" b="1" dirty="0" smtClean="0"/>
          </a:p>
          <a:p>
            <a:pPr>
              <a:defRPr/>
            </a:pPr>
            <a:endParaRPr lang="en-US" sz="2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62000"/>
          </a:xfrm>
        </p:spPr>
        <p:txBody>
          <a:bodyPr>
            <a:normAutofit/>
          </a:bodyPr>
          <a:lstStyle/>
          <a:p>
            <a:r>
              <a:rPr lang="en-US" dirty="0" smtClean="0"/>
              <a:t>About Exception Object</a:t>
            </a:r>
            <a:endParaRPr lang="en-US" dirty="0"/>
          </a:p>
        </p:txBody>
      </p:sp>
      <p:sp>
        <p:nvSpPr>
          <p:cNvPr id="4" name="Content Placeholder 3"/>
          <p:cNvSpPr>
            <a:spLocks noGrp="1"/>
          </p:cNvSpPr>
          <p:nvPr>
            <p:ph idx="1"/>
          </p:nvPr>
        </p:nvSpPr>
        <p:spPr/>
        <p:txBody>
          <a:bodyPr/>
          <a:lstStyle/>
          <a:p>
            <a:pPr>
              <a:defRPr/>
            </a:pPr>
            <a:r>
              <a:rPr lang="en-US" sz="2200" b="1" dirty="0" smtClean="0"/>
              <a:t>Instance of </a:t>
            </a:r>
            <a:r>
              <a:rPr lang="en-US" sz="2200" b="1" dirty="0" err="1" smtClean="0"/>
              <a:t>java.lang.Throwable</a:t>
            </a:r>
            <a:endParaRPr lang="en-US" sz="2200" b="1" dirty="0" smtClean="0"/>
          </a:p>
          <a:p>
            <a:pPr>
              <a:defRPr/>
            </a:pPr>
            <a:r>
              <a:rPr lang="en-US" sz="2200" b="1" dirty="0" smtClean="0"/>
              <a:t>It is  available in those pages where </a:t>
            </a:r>
            <a:r>
              <a:rPr lang="en-US" sz="2200" b="1" dirty="0" err="1" smtClean="0"/>
              <a:t>isError</a:t>
            </a:r>
            <a:r>
              <a:rPr lang="en-US" sz="2200" b="1" dirty="0" smtClean="0"/>
              <a:t> page directive is set to true</a:t>
            </a:r>
          </a:p>
          <a:p>
            <a:pPr>
              <a:defRPr/>
            </a:pPr>
            <a:r>
              <a:rPr lang="en-US" sz="2200" b="1" dirty="0" smtClean="0"/>
              <a:t>Important methods </a:t>
            </a:r>
          </a:p>
          <a:p>
            <a:pPr lvl="1">
              <a:defRPr/>
            </a:pPr>
            <a:r>
              <a:rPr lang="en-US" sz="2000" dirty="0" smtClean="0"/>
              <a:t>public String </a:t>
            </a:r>
            <a:r>
              <a:rPr lang="en-US" sz="2000" dirty="0" err="1" smtClean="0"/>
              <a:t>getlocalizedMessage</a:t>
            </a:r>
            <a:r>
              <a:rPr lang="en-US" sz="2000" dirty="0" smtClean="0"/>
              <a:t>()</a:t>
            </a:r>
          </a:p>
          <a:p>
            <a:pPr lvl="1">
              <a:defRPr/>
            </a:pPr>
            <a:r>
              <a:rPr lang="en-US" sz="2000" dirty="0" smtClean="0"/>
              <a:t>public  String </a:t>
            </a:r>
            <a:r>
              <a:rPr lang="en-US" sz="2000" dirty="0" err="1" smtClean="0"/>
              <a:t>getMessage</a:t>
            </a:r>
            <a:r>
              <a:rPr lang="en-US" sz="2000" dirty="0" smtClean="0"/>
              <a:t>()</a:t>
            </a:r>
          </a:p>
          <a:p>
            <a:pPr lvl="1">
              <a:defRPr/>
            </a:pPr>
            <a:r>
              <a:rPr lang="en-US" sz="2000" dirty="0" smtClean="0"/>
              <a:t>public void </a:t>
            </a:r>
            <a:r>
              <a:rPr lang="en-US" sz="2000" dirty="0" err="1" smtClean="0"/>
              <a:t>printStackTrace</a:t>
            </a:r>
            <a:r>
              <a:rPr lang="en-US" sz="2000" dirty="0" smtClean="0"/>
              <a:t>()</a:t>
            </a:r>
          </a:p>
          <a:p>
            <a:pPr lvl="1">
              <a:defRPr/>
            </a:pPr>
            <a:r>
              <a:rPr lang="en-US" sz="2000" dirty="0" smtClean="0"/>
              <a:t>public void </a:t>
            </a:r>
            <a:r>
              <a:rPr lang="en-US" sz="2000" dirty="0" err="1" smtClean="0"/>
              <a:t>printStackTrace</a:t>
            </a:r>
            <a:r>
              <a:rPr lang="en-US" sz="2000" dirty="0" smtClean="0"/>
              <a:t>(</a:t>
            </a:r>
            <a:r>
              <a:rPr lang="en-US" sz="2000" dirty="0" err="1" smtClean="0"/>
              <a:t>PrintStream</a:t>
            </a:r>
            <a:r>
              <a:rPr lang="en-US" sz="2000" dirty="0" smtClean="0"/>
              <a:t> </a:t>
            </a:r>
            <a:r>
              <a:rPr lang="en-US" sz="2000" dirty="0" err="1" smtClean="0"/>
              <a:t>ps</a:t>
            </a:r>
            <a:r>
              <a:rPr lang="en-US" sz="2000" dirty="0" smtClean="0"/>
              <a:t>)</a:t>
            </a:r>
          </a:p>
          <a:p>
            <a:pPr lvl="1">
              <a:defRPr/>
            </a:pPr>
            <a:r>
              <a:rPr lang="en-US" sz="2000" dirty="0" smtClean="0"/>
              <a:t>public void </a:t>
            </a:r>
            <a:r>
              <a:rPr lang="en-US" sz="2000" dirty="0" err="1" smtClean="0"/>
              <a:t>printStackTrace</a:t>
            </a:r>
            <a:r>
              <a:rPr lang="en-US" sz="2000" dirty="0" smtClean="0"/>
              <a:t>(</a:t>
            </a:r>
            <a:r>
              <a:rPr lang="en-US" sz="2000" dirty="0" err="1" smtClean="0"/>
              <a:t>PrintWriter</a:t>
            </a:r>
            <a:r>
              <a:rPr lang="en-US" sz="2000" dirty="0" smtClean="0"/>
              <a:t> pw)</a:t>
            </a:r>
            <a:endParaRPr lang="en-US" sz="2000" b="1" dirty="0" smtClean="0"/>
          </a:p>
          <a:p>
            <a:pPr>
              <a:defRPr/>
            </a:pP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792162"/>
          </a:xfrm>
        </p:spPr>
        <p:txBody>
          <a:bodyPr>
            <a:normAutofit/>
          </a:bodyPr>
          <a:lstStyle/>
          <a:p>
            <a:r>
              <a:rPr lang="en-US" dirty="0" smtClean="0"/>
              <a:t>Session Object</a:t>
            </a:r>
            <a:endParaRPr lang="en-US" dirty="0"/>
          </a:p>
        </p:txBody>
      </p:sp>
      <p:sp>
        <p:nvSpPr>
          <p:cNvPr id="4" name="Content Placeholder 3"/>
          <p:cNvSpPr>
            <a:spLocks noGrp="1"/>
          </p:cNvSpPr>
          <p:nvPr>
            <p:ph idx="1"/>
          </p:nvPr>
        </p:nvSpPr>
        <p:spPr/>
        <p:txBody>
          <a:bodyPr>
            <a:normAutofit/>
          </a:bodyPr>
          <a:lstStyle/>
          <a:p>
            <a:pPr>
              <a:defRPr/>
            </a:pPr>
            <a:r>
              <a:rPr lang="en-US" sz="2200" b="1" dirty="0" smtClean="0"/>
              <a:t>This denotes the data associated with a specific session of user. </a:t>
            </a:r>
          </a:p>
          <a:p>
            <a:pPr>
              <a:defRPr/>
            </a:pPr>
            <a:r>
              <a:rPr lang="en-US" sz="2200" b="1" dirty="0" smtClean="0"/>
              <a:t>The class or the interface name of the object Session is </a:t>
            </a:r>
            <a:r>
              <a:rPr lang="en-US" sz="2200" b="1" dirty="0" err="1" smtClean="0"/>
              <a:t>http.HttpSession</a:t>
            </a:r>
            <a:r>
              <a:rPr lang="en-US" sz="2200" b="1" dirty="0" smtClean="0"/>
              <a:t>.</a:t>
            </a:r>
          </a:p>
          <a:p>
            <a:pPr>
              <a:defRPr/>
            </a:pPr>
            <a:r>
              <a:rPr lang="en-US" sz="2200" b="1" dirty="0" smtClean="0"/>
              <a:t> The previous two objects, request and response, are used to pass information from web browser to server and from server to web browser respectively. </a:t>
            </a:r>
          </a:p>
          <a:p>
            <a:pPr>
              <a:defRPr/>
            </a:pPr>
            <a:r>
              <a:rPr lang="en-US" sz="2200" b="1" dirty="0" smtClean="0"/>
              <a:t>The Session Object provides the connection or association between the client and the server.</a:t>
            </a:r>
          </a:p>
          <a:p>
            <a:pPr>
              <a:defRPr/>
            </a:pPr>
            <a:r>
              <a:rPr lang="en-US" sz="2200" b="1" dirty="0" smtClean="0"/>
              <a:t> The main use of Session Objects is for maintaining states hen there are multiple page requests.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bi_course">
  <a:themeElements>
    <a:clrScheme name="">
      <a:dk1>
        <a:srgbClr val="000000"/>
      </a:dk1>
      <a:lt1>
        <a:srgbClr val="FFFFFF"/>
      </a:lt1>
      <a:dk2>
        <a:srgbClr val="E84A09"/>
      </a:dk2>
      <a:lt2>
        <a:srgbClr val="727377"/>
      </a:lt2>
      <a:accent1>
        <a:srgbClr val="00378A"/>
      </a:accent1>
      <a:accent2>
        <a:srgbClr val="EC9D00"/>
      </a:accent2>
      <a:accent3>
        <a:srgbClr val="FFFFFF"/>
      </a:accent3>
      <a:accent4>
        <a:srgbClr val="000000"/>
      </a:accent4>
      <a:accent5>
        <a:srgbClr val="AAAEC4"/>
      </a:accent5>
      <a:accent6>
        <a:srgbClr val="D68E00"/>
      </a:accent6>
      <a:hlink>
        <a:srgbClr val="690057"/>
      </a:hlink>
      <a:folHlink>
        <a:srgbClr val="006147"/>
      </a:folHlink>
    </a:clrScheme>
    <a:fontScheme name="1_dbi_cours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9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488" tIns="44450" rIns="90488" bIns="44450" numCol="1" anchor="ctr" anchorCtr="0" compatLnSpc="1">
        <a:prstTxWarp prst="textNoShape">
          <a:avLst/>
        </a:prstTxWarp>
      </a:bodyPr>
      <a:lstStyle>
        <a:defPPr marL="342900" marR="0" indent="-342900" algn="ctr" defTabSz="914400" rtl="0" eaLnBrk="0" fontAlgn="base" latinLnBrk="0" hangingPunct="0">
          <a:lnSpc>
            <a:spcPct val="110000"/>
          </a:lnSpc>
          <a:spcBef>
            <a:spcPct val="50000"/>
          </a:spcBef>
          <a:spcAft>
            <a:spcPct val="0"/>
          </a:spcAft>
          <a:buClrTx/>
          <a:buSzPct val="100000"/>
          <a:buFontTx/>
          <a:buNone/>
          <a:tabLst/>
          <a:defRPr kumimoji="0" lang="en-US" sz="2400" b="0" i="0" u="none" strike="noStrike" cap="none" normalizeH="0" baseline="0" smtClean="0">
            <a:ln>
              <a:noFill/>
            </a:ln>
            <a:solidFill>
              <a:srgbClr val="000000"/>
            </a:solidFill>
            <a:effectLst/>
            <a:latin typeface="Comic Sans MS" pitchFamily="66" charset="0"/>
            <a:cs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FF99"/>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0488" tIns="44450" rIns="90488" bIns="44450" numCol="1" anchor="ctr" anchorCtr="0" compatLnSpc="1">
        <a:prstTxWarp prst="textNoShape">
          <a:avLst/>
        </a:prstTxWarp>
      </a:bodyPr>
      <a:lstStyle>
        <a:defPPr marL="342900" marR="0" indent="-342900" algn="ctr" defTabSz="914400" rtl="0" eaLnBrk="0" fontAlgn="base" latinLnBrk="0" hangingPunct="0">
          <a:lnSpc>
            <a:spcPct val="110000"/>
          </a:lnSpc>
          <a:spcBef>
            <a:spcPct val="50000"/>
          </a:spcBef>
          <a:spcAft>
            <a:spcPct val="0"/>
          </a:spcAft>
          <a:buClrTx/>
          <a:buSzPct val="100000"/>
          <a:buFontTx/>
          <a:buNone/>
          <a:tabLst/>
          <a:defRPr kumimoji="0" lang="en-US" sz="2400" b="0" i="0" u="none" strike="noStrike" cap="none" normalizeH="0" baseline="0" smtClean="0">
            <a:ln>
              <a:noFill/>
            </a:ln>
            <a:solidFill>
              <a:srgbClr val="000000"/>
            </a:solidFill>
            <a:effectLst/>
            <a:latin typeface="Comic Sans MS" pitchFamily="66" charset="0"/>
            <a:cs typeface="Times New Roman" pitchFamily="18" charset="0"/>
          </a:defRPr>
        </a:defPPr>
      </a:lstStyle>
    </a:lnDef>
  </a:objectDefaults>
  <a:extraClrSchemeLst>
    <a:extraClrScheme>
      <a:clrScheme name="1_dbi_cour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bi_cour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bi_cour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bi_cour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bi_cour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bi_cour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bi_cour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5603</TotalTime>
  <Words>1172</Words>
  <Application>Microsoft Office PowerPoint</Application>
  <PresentationFormat>On-screen Show (4:3)</PresentationFormat>
  <Paragraphs>115</Paragraphs>
  <Slides>19</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2" baseType="lpstr">
      <vt:lpstr>1_dbi_course</vt:lpstr>
      <vt:lpstr>Talentedge slide</vt:lpstr>
      <vt:lpstr>Document</vt:lpstr>
      <vt:lpstr>Slide 1</vt:lpstr>
      <vt:lpstr>Agenda</vt:lpstr>
      <vt:lpstr>Implicit Object</vt:lpstr>
      <vt:lpstr>Implicit Object</vt:lpstr>
      <vt:lpstr>Implicit Object</vt:lpstr>
      <vt:lpstr>Implicit Object and their classes</vt:lpstr>
      <vt:lpstr>Creating an exception with an error page</vt:lpstr>
      <vt:lpstr>About Exception Object</vt:lpstr>
      <vt:lpstr>Session Object</vt:lpstr>
      <vt:lpstr>Session Object</vt:lpstr>
      <vt:lpstr>Request Object</vt:lpstr>
      <vt:lpstr>Request Object methods</vt:lpstr>
      <vt:lpstr>Request Object methods</vt:lpstr>
      <vt:lpstr>Response Object</vt:lpstr>
      <vt:lpstr>out Object</vt:lpstr>
      <vt:lpstr>application Object</vt:lpstr>
      <vt:lpstr>config Object</vt:lpstr>
      <vt:lpstr>pageContext Object</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Smita B Kumar</cp:lastModifiedBy>
  <cp:revision>341</cp:revision>
  <dcterms:created xsi:type="dcterms:W3CDTF">1601-01-01T00:00:00Z</dcterms:created>
  <dcterms:modified xsi:type="dcterms:W3CDTF">2014-08-09T10:22:57Z</dcterms:modified>
</cp:coreProperties>
</file>