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79" r:id="rId2"/>
  </p:sldMasterIdLst>
  <p:notesMasterIdLst>
    <p:notesMasterId r:id="rId17"/>
  </p:notesMasterIdLst>
  <p:handoutMasterIdLst>
    <p:handoutMasterId r:id="rId18"/>
  </p:handoutMasterIdLst>
  <p:sldIdLst>
    <p:sldId id="413" r:id="rId3"/>
    <p:sldId id="566" r:id="rId4"/>
    <p:sldId id="567" r:id="rId5"/>
    <p:sldId id="568" r:id="rId6"/>
    <p:sldId id="569" r:id="rId7"/>
    <p:sldId id="570" r:id="rId8"/>
    <p:sldId id="571" r:id="rId9"/>
    <p:sldId id="572" r:id="rId10"/>
    <p:sldId id="573" r:id="rId11"/>
    <p:sldId id="574" r:id="rId12"/>
    <p:sldId id="575" r:id="rId13"/>
    <p:sldId id="576" r:id="rId14"/>
    <p:sldId id="577" r:id="rId15"/>
    <p:sldId id="578" r:id="rId16"/>
  </p:sldIdLst>
  <p:sldSz cx="9144000" cy="6858000" type="screen4x3"/>
  <p:notesSz cx="6858000" cy="9144000"/>
  <p:defaultTextStyle>
    <a:defPPr>
      <a:defRPr lang="en-US"/>
    </a:defPPr>
    <a:lvl1pPr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1pPr>
    <a:lvl2pPr marL="4572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2pPr>
    <a:lvl3pPr marL="9144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3pPr>
    <a:lvl4pPr marL="13716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4pPr>
    <a:lvl5pPr marL="18288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5pPr>
    <a:lvl6pPr marL="2286000" algn="l" defTabSz="914400" rtl="0" eaLnBrk="1" latinLnBrk="0" hangingPunct="1">
      <a:defRPr sz="2400" kern="1200">
        <a:solidFill>
          <a:srgbClr val="000000"/>
        </a:solidFill>
        <a:latin typeface="Comic Sans MS" pitchFamily="66" charset="0"/>
        <a:ea typeface="+mn-ea"/>
        <a:cs typeface="Times New Roman" pitchFamily="18" charset="0"/>
      </a:defRPr>
    </a:lvl6pPr>
    <a:lvl7pPr marL="2743200" algn="l" defTabSz="914400" rtl="0" eaLnBrk="1" latinLnBrk="0" hangingPunct="1">
      <a:defRPr sz="2400" kern="1200">
        <a:solidFill>
          <a:srgbClr val="000000"/>
        </a:solidFill>
        <a:latin typeface="Comic Sans MS" pitchFamily="66" charset="0"/>
        <a:ea typeface="+mn-ea"/>
        <a:cs typeface="Times New Roman" pitchFamily="18" charset="0"/>
      </a:defRPr>
    </a:lvl7pPr>
    <a:lvl8pPr marL="3200400" algn="l" defTabSz="914400" rtl="0" eaLnBrk="1" latinLnBrk="0" hangingPunct="1">
      <a:defRPr sz="2400" kern="1200">
        <a:solidFill>
          <a:srgbClr val="000000"/>
        </a:solidFill>
        <a:latin typeface="Comic Sans MS" pitchFamily="66" charset="0"/>
        <a:ea typeface="+mn-ea"/>
        <a:cs typeface="Times New Roman" pitchFamily="18" charset="0"/>
      </a:defRPr>
    </a:lvl8pPr>
    <a:lvl9pPr marL="3657600" algn="l" defTabSz="914400" rtl="0" eaLnBrk="1" latinLnBrk="0" hangingPunct="1">
      <a:defRPr sz="2400" kern="1200">
        <a:solidFill>
          <a:srgbClr val="000000"/>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0000"/>
    <a:srgbClr val="0000FF"/>
    <a:srgbClr val="996633"/>
    <a:srgbClr val="9900CC"/>
    <a:srgbClr val="FFFF99"/>
    <a:srgbClr val="009999"/>
    <a:srgbClr val="FFCCCC"/>
    <a:srgbClr val="CC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07" autoAdjust="0"/>
  </p:normalViewPr>
  <p:slideViewPr>
    <p:cSldViewPr>
      <p:cViewPr>
        <p:scale>
          <a:sx n="60" d="100"/>
          <a:sy n="60" d="100"/>
        </p:scale>
        <p:origin x="-1644" y="-540"/>
      </p:cViewPr>
      <p:guideLst>
        <p:guide orient="horz" pos="2160"/>
        <p:guide pos="2880"/>
      </p:guideLst>
    </p:cSldViewPr>
  </p:slideViewPr>
  <p:outlineViewPr>
    <p:cViewPr>
      <p:scale>
        <a:sx n="33" d="100"/>
        <a:sy n="33" d="100"/>
      </p:scale>
      <p:origin x="0" y="6624"/>
    </p:cViewPr>
  </p:outlineViewPr>
  <p:notesTextViewPr>
    <p:cViewPr>
      <p:scale>
        <a:sx n="100" d="100"/>
        <a:sy n="100" d="100"/>
      </p:scale>
      <p:origin x="0" y="0"/>
    </p:cViewPr>
  </p:notesTextViewPr>
  <p:sorterViewPr>
    <p:cViewPr>
      <p:scale>
        <a:sx n="66" d="100"/>
        <a:sy n="66" d="100"/>
      </p:scale>
      <p:origin x="0" y="57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1" name="Rectangle 3"/>
          <p:cNvSpPr>
            <a:spLocks noGrp="1" noChangeArrowheads="1"/>
          </p:cNvSpPr>
          <p:nvPr>
            <p:ph type="dt" sz="quarter" idx="1"/>
          </p:nvPr>
        </p:nvSpPr>
        <p:spPr bwMode="auto">
          <a:xfrm>
            <a:off x="1588"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2" name="Rectangle 4"/>
          <p:cNvSpPr>
            <a:spLocks noGrp="1" noChangeArrowheads="1"/>
          </p:cNvSpPr>
          <p:nvPr>
            <p:ph type="ftr" sz="quarter" idx="2"/>
          </p:nvPr>
        </p:nvSpPr>
        <p:spPr bwMode="auto">
          <a:xfrm>
            <a:off x="388620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3" name="Rectangle 5"/>
          <p:cNvSpPr>
            <a:spLocks noGrp="1" noChangeArrowheads="1"/>
          </p:cNvSpPr>
          <p:nvPr>
            <p:ph type="sldNum" sz="quarter" idx="3"/>
          </p:nvPr>
        </p:nvSpPr>
        <p:spPr bwMode="auto">
          <a:xfrm>
            <a:off x="1588"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fld id="{13FEA311-6785-483B-9D25-487CA9DD2A3B}" type="slidenum">
              <a:rPr lang="ar-SA"/>
              <a:pPr>
                <a:defRPr/>
              </a:pPr>
              <a:t>‹#›</a:t>
            </a:fld>
            <a:endParaRPr lang="en-US"/>
          </a:p>
        </p:txBody>
      </p:sp>
    </p:spTree>
    <p:extLst>
      <p:ext uri="{BB962C8B-B14F-4D97-AF65-F5344CB8AC3E}">
        <p14:creationId xmlns:p14="http://schemas.microsoft.com/office/powerpoint/2010/main" xmlns="" val="3886183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563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563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563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fld id="{D36A8CA9-570D-4DF8-8B7B-B28A9AF5A9A6}" type="slidenum">
              <a:rPr lang="ar-SA"/>
              <a:pPr>
                <a:defRPr/>
              </a:pPr>
              <a:t>‹#›</a:t>
            </a:fld>
            <a:endParaRPr lang="en-US"/>
          </a:p>
        </p:txBody>
      </p:sp>
    </p:spTree>
    <p:extLst>
      <p:ext uri="{BB962C8B-B14F-4D97-AF65-F5344CB8AC3E}">
        <p14:creationId xmlns:p14="http://schemas.microsoft.com/office/powerpoint/2010/main" xmlns="" val="54098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3</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12</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13</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14</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4</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5</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6</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7</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8</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9</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10</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11</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0403" name="Rectangle 3"/>
          <p:cNvSpPr>
            <a:spLocks noGrp="1" noChangeArrowheads="1"/>
          </p:cNvSpPr>
          <p:nvPr>
            <p:ph type="subTitle" idx="1"/>
          </p:nvPr>
        </p:nvSpPr>
        <p:spPr>
          <a:xfrm>
            <a:off x="1371600" y="4038600"/>
            <a:ext cx="6400800" cy="1752600"/>
          </a:xfrm>
        </p:spPr>
        <p:txBody>
          <a:bodyPr/>
          <a:lstStyle>
            <a:lvl1pPr marL="0" indent="0" algn="ctr">
              <a:buFontTx/>
              <a:buNone/>
              <a:defRPr>
                <a:solidFill>
                  <a:schemeClr val="tx1"/>
                </a:solidFill>
              </a:defRPr>
            </a:lvl1pPr>
          </a:lstStyle>
          <a:p>
            <a:pPr lvl="0"/>
            <a:r>
              <a:rPr lang="en-US" noProof="0" smtClean="0"/>
              <a:t>Click to edit Master subtitle style</a:t>
            </a:r>
          </a:p>
        </p:txBody>
      </p:sp>
      <p:sp>
        <p:nvSpPr>
          <p:cNvPr id="4" name="Rectangle 2"/>
          <p:cNvSpPr txBox="1">
            <a:spLocks noChangeArrowheads="1"/>
          </p:cNvSpPr>
          <p:nvPr userDrawn="1"/>
        </p:nvSpPr>
        <p:spPr bwMode="auto">
          <a:xfrm>
            <a:off x="838200" y="1981200"/>
            <a:ext cx="7239000" cy="19050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0488" tIns="44450" rIns="90488" bIns="44450" numCol="1" anchor="ctr" anchorCtr="0" compatLnSpc="1">
            <a:prstTxWarp prst="textNoShape">
              <a:avLst/>
            </a:prstTxWarp>
          </a:body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4000" b="1" i="0" u="sng" strike="noStrike" kern="0" cap="none" spc="0" normalizeH="0" baseline="0" noProof="0" dirty="0" smtClean="0">
              <a:ln>
                <a:noFill/>
              </a:ln>
              <a:solidFill>
                <a:schemeClr val="tx1"/>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xmlns="" val="36044453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83051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1526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36828265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5DE1F39A-FA7E-4548-804A-D62F5EFD64F6}"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FF306941-271F-4CC3-94B3-8AFF35335C3E}"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210B5FEC-10EC-42D4-9066-90D37519EFC2}"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02E6EC8-7F58-42DF-98CE-2E60248DCB8A}"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26683C9F-B090-48B3-A165-845737D6500F}"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43DF0675-C3EE-4E27-AA3E-7F6A304ECE70}" type="datetime1">
              <a:rPr lang="en-IN" smtClean="0"/>
              <a:pPr>
                <a:defRPr/>
              </a:pPr>
              <a:t>09-08-2014</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74BF0C1E-05AC-4870-ACD1-86C39F63D0CD}" type="datetime1">
              <a:rPr lang="en-IN" smtClean="0"/>
              <a:pPr>
                <a:defRPr/>
              </a:pPr>
              <a:t>09-08-2014</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8C22CC52-B979-45F7-925B-6CF1A451A895}" type="datetime1">
              <a:rPr lang="en-IN" smtClean="0"/>
              <a:pPr>
                <a:defRPr/>
              </a:pPr>
              <a:t>09-08-2014</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E645E6A-11AF-4942-B240-818CA81F51E3}"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295400"/>
          </a:xfrm>
        </p:spPr>
        <p:style>
          <a:lnRef idx="2">
            <a:schemeClr val="accent3"/>
          </a:lnRef>
          <a:fillRef idx="1">
            <a:schemeClr val="lt1"/>
          </a:fillRef>
          <a:effectRef idx="0">
            <a:schemeClr val="accent3"/>
          </a:effectRef>
          <a:fontRef idx="none"/>
        </p:style>
        <p:txBody>
          <a:bodyPr/>
          <a:lstStyle>
            <a:lvl1pPr>
              <a:defRPr sz="4000" b="0" cap="none" spc="0">
                <a:ln>
                  <a:noFill/>
                </a:ln>
                <a:solidFill>
                  <a:schemeClr val="tx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8476757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7D3FE51A-B7F9-4580-9DB0-C086277B8F63}"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D5AD6603-D588-453B-9FF3-E5426F58BF2A}"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E480E2E9-C3A4-43B7-9C75-3500A2F76EB6}"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00542177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4478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4886078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667350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2296952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371119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5461098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0551230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2.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EF"/>
            </a:gs>
            <a:gs pos="100000">
              <a:srgbClr val="FFFFD7"/>
            </a:gs>
          </a:gsLst>
          <a:lin ang="2700000" scaled="1"/>
        </a:gra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xfrm>
            <a:off x="914400" y="381000"/>
            <a:ext cx="7239000" cy="838200"/>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none"/>
        </p:style>
        <p:txBody>
          <a:bodyPr vert="horz" wrap="square" lIns="90488" tIns="44450" rIns="90488" bIns="44450" numCol="1" anchor="ctr" anchorCtr="0" compatLnSpc="1"/>
          <a:lstStyle/>
          <a:p>
            <a:pPr lvl="0"/>
            <a:r>
              <a:rPr lang="en-US" dirty="0" smtClean="0"/>
              <a:t>Click to edit Master title style</a:t>
            </a:r>
          </a:p>
        </p:txBody>
      </p:sp>
      <p:sp>
        <p:nvSpPr>
          <p:cNvPr id="1027" name="Rectangle 3"/>
          <p:cNvSpPr>
            <a:spLocks noGrp="1" noChangeArrowheads="1"/>
          </p:cNvSpPr>
          <p:nvPr>
            <p:ph type="body" idx="1"/>
          </p:nvPr>
        </p:nvSpPr>
        <p:spPr bwMode="auto">
          <a:xfrm>
            <a:off x="304800" y="1447800"/>
            <a:ext cx="86106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Flowchart: Process 3"/>
          <p:cNvSpPr/>
          <p:nvPr userDrawn="1"/>
        </p:nvSpPr>
        <p:spPr bwMode="auto">
          <a:xfrm>
            <a:off x="0" y="6400800"/>
            <a:ext cx="9144000" cy="228600"/>
          </a:xfrm>
          <a:prstGeom prst="flowChartProcess">
            <a:avLst/>
          </a:prstGeom>
          <a:solidFill>
            <a:srgbClr val="CC0000"/>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IN">
              <a:latin typeface="Arial" pitchFamily="34" charset="0"/>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timing>
    <p:tnLst>
      <p:par>
        <p:cTn id="1" dur="indefinite" restart="never" nodeType="tmRoot"/>
      </p:par>
    </p:tnLst>
  </p:timing>
  <p:hf sldNum="0" hdr="0" ftr="0" dt="0"/>
  <p:txStyles>
    <p:titleStyle>
      <a:lvl1pPr algn="ctr" rtl="0" eaLnBrk="0" fontAlgn="base" hangingPunct="0">
        <a:lnSpc>
          <a:spcPct val="85000"/>
        </a:lnSpc>
        <a:spcBef>
          <a:spcPct val="0"/>
        </a:spcBef>
        <a:spcAft>
          <a:spcPct val="0"/>
        </a:spcAft>
        <a:defRPr sz="4000" b="0" u="sng" cap="none" spc="0">
          <a:ln>
            <a:noFill/>
          </a:ln>
          <a:solidFill>
            <a:schemeClr val="tx1"/>
          </a:solidFill>
          <a:effectLst/>
          <a:latin typeface="+mj-lt"/>
          <a:ea typeface="+mj-ea"/>
          <a:cs typeface="+mj-cs"/>
        </a:defRPr>
      </a:lvl1pPr>
      <a:lvl2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2pPr>
      <a:lvl3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3pPr>
      <a:lvl4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4pPr>
      <a:lvl5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5pPr>
      <a:lvl6pPr marL="4572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6pPr>
      <a:lvl7pPr marL="9144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7pPr>
      <a:lvl8pPr marL="13716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8pPr>
      <a:lvl9pPr marL="18288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0" fontAlgn="base" hangingPunct="0">
        <a:lnSpc>
          <a:spcPct val="130000"/>
        </a:lnSpc>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SzPct val="100000"/>
        <a:buFont typeface="Times New Roman" pitchFamily="18" charset="0"/>
        <a:buChar char="-"/>
        <a:defRPr sz="2800">
          <a:solidFill>
            <a:schemeClr val="tx1"/>
          </a:solidFill>
          <a:latin typeface="+mn-lt"/>
          <a:cs typeface="+mn-cs"/>
        </a:defRPr>
      </a:lvl2pPr>
      <a:lvl3pPr marL="1143000" indent="-228600" algn="l" rtl="0" eaLnBrk="0" fontAlgn="base" hangingPunct="0">
        <a:lnSpc>
          <a:spcPct val="130000"/>
        </a:lnSpc>
        <a:spcBef>
          <a:spcPct val="20000"/>
        </a:spcBef>
        <a:spcAft>
          <a:spcPct val="0"/>
        </a:spcAft>
        <a:buSzPct val="100000"/>
        <a:buChar char="•"/>
        <a:defRPr sz="2400">
          <a:solidFill>
            <a:schemeClr val="tx1"/>
          </a:solidFill>
          <a:latin typeface="+mn-lt"/>
          <a:cs typeface="+mn-cs"/>
        </a:defRPr>
      </a:lvl3pPr>
      <a:lvl4pPr marL="1600200" indent="-228600" algn="l" rtl="0" eaLnBrk="0" fontAlgn="base" hangingPunct="0">
        <a:lnSpc>
          <a:spcPct val="130000"/>
        </a:lnSpc>
        <a:spcBef>
          <a:spcPct val="20000"/>
        </a:spcBef>
        <a:spcAft>
          <a:spcPct val="0"/>
        </a:spcAft>
        <a:buSzPct val="100000"/>
        <a:buFont typeface="Times New Roman" pitchFamily="18" charset="0"/>
        <a:buChar char="-"/>
        <a:defRPr sz="2000">
          <a:solidFill>
            <a:schemeClr val="tx1"/>
          </a:solidFill>
          <a:latin typeface="+mn-lt"/>
          <a:cs typeface="+mn-cs"/>
        </a:defRPr>
      </a:lvl4pPr>
      <a:lvl5pPr marL="2057400" indent="-228600" algn="l" rtl="0" eaLnBrk="0" fontAlgn="base" hangingPunct="0">
        <a:lnSpc>
          <a:spcPct val="130000"/>
        </a:lnSpc>
        <a:spcBef>
          <a:spcPct val="20000"/>
        </a:spcBef>
        <a:spcAft>
          <a:spcPct val="0"/>
        </a:spcAft>
        <a:buSzPct val="100000"/>
        <a:buChar char="•"/>
        <a:defRPr sz="2000">
          <a:solidFill>
            <a:schemeClr val="tx1"/>
          </a:solidFill>
          <a:latin typeface="Comic Sans MS" pitchFamily="66" charset="0"/>
          <a:cs typeface="+mn-cs"/>
        </a:defRPr>
      </a:lvl5pPr>
      <a:lvl6pPr marL="25146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6pPr>
      <a:lvl7pPr marL="29718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7pPr>
      <a:lvl8pPr marL="34290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8pPr>
      <a:lvl9pPr marL="38862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pPr>
              <a:defRPr/>
            </a:pPr>
            <a:fld id="{CD4B7E74-A5DC-4D71-BF2F-C8B3FC996A84}" type="datetime1">
              <a:rPr lang="en-IN" b="1" smtClean="0">
                <a:solidFill>
                  <a:srgbClr val="333399"/>
                </a:solidFill>
              </a:rPr>
              <a:pPr>
                <a:defRPr/>
              </a:pPr>
              <a:t>09-08-2014</a:t>
            </a:fld>
            <a:endParaRPr lang="en-CA" b="1">
              <a:solidFill>
                <a:srgbClr val="333399"/>
              </a:solidFill>
            </a:endParaRPr>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1066800" y="2895600"/>
            <a:ext cx="7086600" cy="914400"/>
          </a:xfrm>
          <a:prstGeom prst="rect">
            <a:avLst/>
          </a:prstGeom>
        </p:spPr>
        <p:txBody>
          <a:bodyPr>
            <a:norm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sz="3200" b="1" i="0" u="sng" strike="noStrike" kern="0" cap="none" spc="0" normalizeH="0" baseline="0" noProof="0" smtClean="0">
                <a:ln>
                  <a:noFill/>
                </a:ln>
                <a:solidFill>
                  <a:srgbClr val="FF0000"/>
                </a:solidFill>
                <a:effectLst/>
                <a:uLnTx/>
                <a:uFillTx/>
                <a:latin typeface="Century Gothic" pitchFamily="34" charset="0"/>
                <a:ea typeface="+mj-ea"/>
                <a:cs typeface="+mj-cs"/>
              </a:rPr>
              <a:t>Java Beans</a:t>
            </a:r>
            <a:endParaRPr kumimoji="0" lang="en-US" sz="3200" b="1" i="0" u="sng" strike="noStrike" kern="0" cap="none" spc="0" normalizeH="0" baseline="0" noProof="0" dirty="0" smtClean="0">
              <a:ln>
                <a:noFill/>
              </a:ln>
              <a:solidFill>
                <a:srgbClr val="FF0000"/>
              </a:solidFill>
              <a:effectLst/>
              <a:uLnTx/>
              <a:uFillTx/>
              <a:latin typeface="Century Gothic" pitchFamily="34" charset="0"/>
              <a:ea typeface="+mj-ea"/>
              <a:cs typeface="+mj-cs"/>
            </a:endParaRPr>
          </a:p>
        </p:txBody>
      </p:sp>
    </p:spTree>
    <p:extLst>
      <p:ext uri="{BB962C8B-B14F-4D97-AF65-F5344CB8AC3E}">
        <p14:creationId xmlns:p14="http://schemas.microsoft.com/office/powerpoint/2010/main" xmlns="" val="410250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7467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Setting the properties</a:t>
            </a:r>
          </a:p>
        </p:txBody>
      </p:sp>
      <p:sp>
        <p:nvSpPr>
          <p:cNvPr id="189" name="Rectangle 3"/>
          <p:cNvSpPr txBox="1">
            <a:spLocks noChangeArrowheads="1"/>
          </p:cNvSpPr>
          <p:nvPr/>
        </p:nvSpPr>
        <p:spPr bwMode="auto">
          <a:xfrm>
            <a:off x="261030" y="1066801"/>
            <a:ext cx="7693025" cy="5791200"/>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algn="l" eaLnBrk="1" fontAlgn="auto" hangingPunct="1">
              <a:lnSpc>
                <a:spcPct val="100000"/>
              </a:lnSpc>
              <a:spcBef>
                <a:spcPct val="20000"/>
              </a:spcBef>
              <a:spcAft>
                <a:spcPts val="0"/>
              </a:spcAft>
              <a:buSzTx/>
              <a:defRPr/>
            </a:pPr>
            <a:r>
              <a:rPr lang="en-US" sz="2000" dirty="0" smtClean="0">
                <a:solidFill>
                  <a:schemeClr val="tx1"/>
                </a:solidFill>
                <a:latin typeface="Calibri" pitchFamily="34" charset="0"/>
              </a:rPr>
              <a:t>&lt;</a:t>
            </a:r>
            <a:r>
              <a:rPr lang="en-US" sz="2000" dirty="0" err="1" smtClean="0">
                <a:solidFill>
                  <a:schemeClr val="tx1"/>
                </a:solidFill>
                <a:latin typeface="Calibri" pitchFamily="34" charset="0"/>
              </a:rPr>
              <a:t>jsp:useBean</a:t>
            </a:r>
            <a:r>
              <a:rPr lang="en-US" sz="2000" dirty="0" smtClean="0">
                <a:solidFill>
                  <a:schemeClr val="tx1"/>
                </a:solidFill>
                <a:latin typeface="Calibri" pitchFamily="34" charset="0"/>
              </a:rPr>
              <a:t> id=“student" class=“</a:t>
            </a:r>
            <a:r>
              <a:rPr lang="en-US" sz="2000" dirty="0" err="1" smtClean="0">
                <a:solidFill>
                  <a:schemeClr val="tx1"/>
                </a:solidFill>
                <a:latin typeface="Calibri" pitchFamily="34" charset="0"/>
              </a:rPr>
              <a:t>mypack.Student</a:t>
            </a:r>
            <a:r>
              <a:rPr lang="en-US" sz="2000" dirty="0" smtClean="0">
                <a:solidFill>
                  <a:schemeClr val="tx1"/>
                </a:solidFill>
                <a:latin typeface="Calibri" pitchFamily="34" charset="0"/>
              </a:rPr>
              <a:t>" scope="session"&gt; &lt;</a:t>
            </a:r>
            <a:r>
              <a:rPr lang="en-US" sz="2000" dirty="0" err="1" smtClean="0">
                <a:solidFill>
                  <a:schemeClr val="tx1"/>
                </a:solidFill>
                <a:latin typeface="Calibri" pitchFamily="34" charset="0"/>
              </a:rPr>
              <a:t>jsp:setProperty</a:t>
            </a:r>
            <a:r>
              <a:rPr lang="en-US" sz="2000" dirty="0" smtClean="0">
                <a:solidFill>
                  <a:schemeClr val="tx1"/>
                </a:solidFill>
                <a:latin typeface="Calibri" pitchFamily="34" charset="0"/>
              </a:rPr>
              <a:t> name=“student" property=“name“ value=“king” /&gt;</a:t>
            </a:r>
          </a:p>
          <a:p>
            <a:pPr marL="342900" lvl="0" indent="-342900" algn="l" eaLnBrk="1" fontAlgn="auto" hangingPunct="1">
              <a:lnSpc>
                <a:spcPct val="100000"/>
              </a:lnSpc>
              <a:spcBef>
                <a:spcPct val="20000"/>
              </a:spcBef>
              <a:spcAft>
                <a:spcPts val="0"/>
              </a:spcAft>
              <a:buSzTx/>
              <a:defRPr/>
            </a:pPr>
            <a:r>
              <a:rPr lang="en-US" sz="2000" dirty="0" smtClean="0">
                <a:solidFill>
                  <a:schemeClr val="tx1"/>
                </a:solidFill>
                <a:latin typeface="Calibri" pitchFamily="34" charset="0"/>
              </a:rPr>
              <a:t>	&lt;</a:t>
            </a:r>
            <a:r>
              <a:rPr lang="en-US" sz="2000" dirty="0" err="1" smtClean="0">
                <a:solidFill>
                  <a:schemeClr val="tx1"/>
                </a:solidFill>
                <a:latin typeface="Calibri" pitchFamily="34" charset="0"/>
              </a:rPr>
              <a:t>jsp:setProperty</a:t>
            </a:r>
            <a:r>
              <a:rPr lang="en-US" sz="2000" dirty="0" smtClean="0">
                <a:solidFill>
                  <a:schemeClr val="tx1"/>
                </a:solidFill>
                <a:latin typeface="Calibri" pitchFamily="34" charset="0"/>
              </a:rPr>
              <a:t> name=“student” property=“</a:t>
            </a:r>
            <a:r>
              <a:rPr lang="en-US" sz="2000" dirty="0" err="1" smtClean="0">
                <a:solidFill>
                  <a:schemeClr val="tx1"/>
                </a:solidFill>
                <a:latin typeface="Calibri" pitchFamily="34" charset="0"/>
              </a:rPr>
              <a:t>rollno</a:t>
            </a:r>
            <a:r>
              <a:rPr lang="en-US" sz="2000" dirty="0" smtClean="0">
                <a:solidFill>
                  <a:schemeClr val="tx1"/>
                </a:solidFill>
                <a:latin typeface="Calibri" pitchFamily="34" charset="0"/>
              </a:rPr>
              <a:t>” value=“21” /&gt;</a:t>
            </a:r>
          </a:p>
          <a:p>
            <a:pPr marL="342900" lvl="0" indent="-342900" algn="l" eaLnBrk="1" fontAlgn="auto" hangingPunct="1">
              <a:lnSpc>
                <a:spcPct val="100000"/>
              </a:lnSpc>
              <a:spcBef>
                <a:spcPct val="20000"/>
              </a:spcBef>
              <a:spcAft>
                <a:spcPts val="0"/>
              </a:spcAft>
              <a:buSzTx/>
              <a:defRPr/>
            </a:pPr>
            <a:r>
              <a:rPr lang="en-US" sz="2000" dirty="0" smtClean="0">
                <a:solidFill>
                  <a:schemeClr val="tx1"/>
                </a:solidFill>
                <a:latin typeface="Calibri" pitchFamily="34" charset="0"/>
              </a:rPr>
              <a:t> &lt;/</a:t>
            </a:r>
            <a:r>
              <a:rPr lang="en-US" sz="2000" dirty="0" err="1" smtClean="0">
                <a:solidFill>
                  <a:schemeClr val="tx1"/>
                </a:solidFill>
                <a:latin typeface="Calibri" pitchFamily="34" charset="0"/>
              </a:rPr>
              <a:t>jsp:useBean</a:t>
            </a:r>
            <a:r>
              <a:rPr lang="en-US" sz="2000" dirty="0" smtClean="0">
                <a:solidFill>
                  <a:schemeClr val="tx1"/>
                </a:solidFill>
                <a:latin typeface="Calibri" pitchFamily="34" charset="0"/>
              </a:rPr>
              <a:t>&gt; </a:t>
            </a:r>
            <a:endParaRPr kumimoji="0" lang="en-US" sz="2000" b="0" i="0" u="none" strike="noStrike" kern="1200" cap="none" spc="0" normalizeH="0" baseline="0" noProof="0" dirty="0" smtClean="0">
              <a:ln>
                <a:noFill/>
              </a:ln>
              <a:solidFill>
                <a:schemeClr val="tx1"/>
              </a:solidFill>
              <a:effectLst/>
              <a:uLnTx/>
              <a:uFillTx/>
              <a:latin typeface="Calibri" pitchFamily="34" charset="0"/>
              <a:cs typeface="+mn-cs"/>
            </a:endParaRPr>
          </a:p>
        </p:txBody>
      </p:sp>
      <p:sp>
        <p:nvSpPr>
          <p:cNvPr id="6" name="Rectangle 5"/>
          <p:cNvSpPr/>
          <p:nvPr/>
        </p:nvSpPr>
        <p:spPr>
          <a:xfrm>
            <a:off x="838200" y="3428999"/>
            <a:ext cx="7239000" cy="2065117"/>
          </a:xfrm>
          <a:prstGeom prst="rect">
            <a:avLst/>
          </a:prstGeom>
        </p:spPr>
        <p:txBody>
          <a:bodyPr wrap="square">
            <a:spAutoFit/>
          </a:bodyPr>
          <a:lstStyle/>
          <a:p>
            <a:pPr algn="l"/>
            <a:r>
              <a:rPr lang="en-US" sz="2000" dirty="0" smtClean="0">
                <a:latin typeface="Century Gothic" pitchFamily="34" charset="0"/>
              </a:rPr>
              <a:t>1. </a:t>
            </a:r>
            <a:r>
              <a:rPr lang="en-US" sz="2000" dirty="0" err="1" smtClean="0">
                <a:latin typeface="Century Gothic" pitchFamily="34" charset="0"/>
              </a:rPr>
              <a:t>beanName</a:t>
            </a:r>
            <a:r>
              <a:rPr lang="en-US" sz="2000" dirty="0" smtClean="0">
                <a:latin typeface="Century Gothic" pitchFamily="34" charset="0"/>
              </a:rPr>
              <a:t> must be the same as that specified for the id attribute in a </a:t>
            </a:r>
            <a:r>
              <a:rPr lang="en-US" sz="2000" dirty="0" err="1" smtClean="0">
                <a:latin typeface="Century Gothic" pitchFamily="34" charset="0"/>
              </a:rPr>
              <a:t>useBean</a:t>
            </a:r>
            <a:r>
              <a:rPr lang="en-US" sz="2000" dirty="0" smtClean="0">
                <a:latin typeface="Century Gothic" pitchFamily="34" charset="0"/>
              </a:rPr>
              <a:t> element. </a:t>
            </a:r>
          </a:p>
          <a:p>
            <a:pPr algn="l"/>
            <a:r>
              <a:rPr lang="en-US" sz="2000" dirty="0" smtClean="0">
                <a:latin typeface="Century Gothic" pitchFamily="34" charset="0"/>
              </a:rPr>
              <a:t>2. There must be a </a:t>
            </a:r>
            <a:r>
              <a:rPr lang="en-US" sz="2000" dirty="0" err="1" smtClean="0">
                <a:latin typeface="Century Gothic" pitchFamily="34" charset="0"/>
              </a:rPr>
              <a:t>setPropName</a:t>
            </a:r>
            <a:r>
              <a:rPr lang="en-US" sz="2000" dirty="0" smtClean="0">
                <a:latin typeface="Century Gothic" pitchFamily="34" charset="0"/>
              </a:rPr>
              <a:t> method in the JavaBeans component.</a:t>
            </a:r>
          </a:p>
          <a:p>
            <a:pPr algn="l"/>
            <a:r>
              <a:rPr lang="en-US" sz="2000" dirty="0" smtClean="0">
                <a:latin typeface="Century Gothic" pitchFamily="34" charset="0"/>
              </a:rPr>
              <a:t>3. </a:t>
            </a:r>
            <a:r>
              <a:rPr lang="en-US" sz="2000" dirty="0" err="1" smtClean="0">
                <a:latin typeface="Century Gothic" pitchFamily="34" charset="0"/>
              </a:rPr>
              <a:t>paramName</a:t>
            </a:r>
            <a:r>
              <a:rPr lang="en-US" sz="2000" dirty="0" smtClean="0">
                <a:latin typeface="Century Gothic" pitchFamily="34" charset="0"/>
              </a:rPr>
              <a:t> must be a request parameter name.</a:t>
            </a:r>
            <a:endParaRPr lang="en-US" sz="2000" dirty="0">
              <a:latin typeface="Century Gothic" pitchFamily="34"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258" y="0"/>
            <a:ext cx="7779658" cy="762000"/>
          </a:xfrm>
        </p:spPr>
        <p:txBody>
          <a:bodyPr>
            <a:normAutofit/>
          </a:bodyPr>
          <a:lstStyle/>
          <a:p>
            <a:pPr eaLnBrk="1" hangingPunct="1"/>
            <a:r>
              <a:rPr lang="en-US" dirty="0" smtClean="0"/>
              <a:t>Setting the properties</a:t>
            </a:r>
          </a:p>
        </p:txBody>
      </p:sp>
      <p:sp>
        <p:nvSpPr>
          <p:cNvPr id="189" name="Rectangle 3"/>
          <p:cNvSpPr txBox="1">
            <a:spLocks noChangeArrowheads="1"/>
          </p:cNvSpPr>
          <p:nvPr/>
        </p:nvSpPr>
        <p:spPr bwMode="auto">
          <a:xfrm>
            <a:off x="261030" y="1066801"/>
            <a:ext cx="7693025" cy="5791200"/>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algn="l" eaLnBrk="1" fontAlgn="auto" hangingPunct="1">
              <a:lnSpc>
                <a:spcPct val="100000"/>
              </a:lnSpc>
              <a:spcBef>
                <a:spcPct val="20000"/>
              </a:spcBef>
              <a:spcAft>
                <a:spcPts val="0"/>
              </a:spcAft>
              <a:buSzTx/>
              <a:defRPr/>
            </a:pPr>
            <a:r>
              <a:rPr lang="en-US" sz="2000" dirty="0" smtClean="0">
                <a:solidFill>
                  <a:srgbClr val="CCFFFF"/>
                </a:solidFill>
                <a:latin typeface="Calibri" pitchFamily="34" charset="0"/>
              </a:rPr>
              <a:t> </a:t>
            </a:r>
            <a:endParaRPr kumimoji="0" lang="en-US" sz="2000" b="0" i="0" u="none" strike="noStrike" kern="1200" cap="none" spc="0" normalizeH="0" baseline="0" noProof="0" dirty="0" smtClean="0">
              <a:ln>
                <a:noFill/>
              </a:ln>
              <a:solidFill>
                <a:srgbClr val="CCFFFF"/>
              </a:solidFill>
              <a:effectLst/>
              <a:uLnTx/>
              <a:uFillTx/>
              <a:latin typeface="Calibri" pitchFamily="34" charset="0"/>
              <a:cs typeface="+mn-cs"/>
            </a:endParaRPr>
          </a:p>
        </p:txBody>
      </p:sp>
      <p:graphicFrame>
        <p:nvGraphicFramePr>
          <p:cNvPr id="5" name="Table 4"/>
          <p:cNvGraphicFramePr>
            <a:graphicFrameLocks noGrp="1"/>
          </p:cNvGraphicFramePr>
          <p:nvPr/>
        </p:nvGraphicFramePr>
        <p:xfrm>
          <a:off x="304800" y="914400"/>
          <a:ext cx="8610599" cy="5181602"/>
        </p:xfrm>
        <a:graphic>
          <a:graphicData uri="http://schemas.openxmlformats.org/drawingml/2006/table">
            <a:tbl>
              <a:tblPr>
                <a:tableStyleId>{3C2FFA5D-87B4-456A-9821-1D502468CF0F}</a:tableStyleId>
              </a:tblPr>
              <a:tblGrid>
                <a:gridCol w="2977500"/>
                <a:gridCol w="5633099"/>
              </a:tblGrid>
              <a:tr h="337227">
                <a:tc>
                  <a:txBody>
                    <a:bodyPr/>
                    <a:lstStyle/>
                    <a:p>
                      <a:pPr algn="ctr"/>
                      <a:r>
                        <a:rPr lang="en-US" sz="1600" dirty="0"/>
                        <a:t>Value Source</a:t>
                      </a:r>
                    </a:p>
                  </a:txBody>
                  <a:tcPr marL="45156" marR="45156" marT="22578" marB="22578" anchor="ctr"/>
                </a:tc>
                <a:tc>
                  <a:txBody>
                    <a:bodyPr/>
                    <a:lstStyle/>
                    <a:p>
                      <a:pPr algn="ctr"/>
                      <a:r>
                        <a:rPr lang="en-US" sz="1600"/>
                        <a:t>Element Syntax</a:t>
                      </a:r>
                    </a:p>
                  </a:txBody>
                  <a:tcPr marL="45156" marR="45156" marT="22578" marB="22578" anchor="ctr"/>
                </a:tc>
              </a:tr>
              <a:tr h="1085808">
                <a:tc>
                  <a:txBody>
                    <a:bodyPr/>
                    <a:lstStyle/>
                    <a:p>
                      <a:pPr algn="l"/>
                      <a:r>
                        <a:rPr lang="en-US" sz="1600" dirty="0"/>
                        <a:t>String constant</a:t>
                      </a:r>
                    </a:p>
                  </a:txBody>
                  <a:tcPr marL="45156" marR="45156" marT="22578" marB="22578" anchor="ctr"/>
                </a:tc>
                <a:tc>
                  <a:txBody>
                    <a:bodyPr/>
                    <a:lstStyle/>
                    <a:p>
                      <a:pPr algn="l"/>
                      <a:r>
                        <a:rPr lang="en-US" sz="1600" dirty="0"/>
                        <a:t>&lt;</a:t>
                      </a:r>
                      <a:r>
                        <a:rPr lang="en-US" sz="1600" dirty="0" err="1"/>
                        <a:t>jsp:setProperty</a:t>
                      </a:r>
                      <a:r>
                        <a:rPr lang="en-US" sz="1600" dirty="0"/>
                        <a:t> name="</a:t>
                      </a:r>
                      <a:r>
                        <a:rPr lang="en-US" sz="1600" dirty="0" err="1"/>
                        <a:t>beanName</a:t>
                      </a:r>
                      <a:r>
                        <a:rPr lang="en-US" sz="1600" dirty="0"/>
                        <a:t>"</a:t>
                      </a:r>
                    </a:p>
                    <a:p>
                      <a:pPr algn="l"/>
                      <a:r>
                        <a:rPr lang="en-US" sz="1600" dirty="0"/>
                        <a:t>property="</a:t>
                      </a:r>
                      <a:r>
                        <a:rPr lang="en-US" sz="1600" dirty="0" err="1"/>
                        <a:t>propName</a:t>
                      </a:r>
                      <a:r>
                        <a:rPr lang="en-US" sz="1600" dirty="0"/>
                        <a:t>" value="string constant"/&gt;</a:t>
                      </a:r>
                    </a:p>
                  </a:txBody>
                  <a:tcPr marL="45156" marR="45156" marT="22578" marB="22578" anchor="ctr"/>
                </a:tc>
              </a:tr>
              <a:tr h="1085808">
                <a:tc>
                  <a:txBody>
                    <a:bodyPr/>
                    <a:lstStyle/>
                    <a:p>
                      <a:pPr algn="l"/>
                      <a:r>
                        <a:rPr lang="en-US" sz="1600" dirty="0"/>
                        <a:t>Request parameter</a:t>
                      </a:r>
                    </a:p>
                  </a:txBody>
                  <a:tcPr marL="45156" marR="45156" marT="22578" marB="22578" anchor="ctr"/>
                </a:tc>
                <a:tc>
                  <a:txBody>
                    <a:bodyPr/>
                    <a:lstStyle/>
                    <a:p>
                      <a:pPr algn="l"/>
                      <a:r>
                        <a:rPr lang="en-US" sz="1600" dirty="0"/>
                        <a:t>&lt;</a:t>
                      </a:r>
                      <a:r>
                        <a:rPr lang="en-US" sz="1600" dirty="0" err="1"/>
                        <a:t>jsp:setProperty</a:t>
                      </a:r>
                      <a:r>
                        <a:rPr lang="en-US" sz="1600" dirty="0"/>
                        <a:t> name="</a:t>
                      </a:r>
                      <a:r>
                        <a:rPr lang="en-US" sz="1600" dirty="0" err="1"/>
                        <a:t>beanName</a:t>
                      </a:r>
                      <a:r>
                        <a:rPr lang="en-US" sz="1600" dirty="0"/>
                        <a:t>" </a:t>
                      </a:r>
                    </a:p>
                    <a:p>
                      <a:pPr algn="l"/>
                      <a:r>
                        <a:rPr lang="en-US" sz="1600" dirty="0"/>
                        <a:t>property="</a:t>
                      </a:r>
                      <a:r>
                        <a:rPr lang="en-US" sz="1600" dirty="0" err="1"/>
                        <a:t>propName</a:t>
                      </a:r>
                      <a:r>
                        <a:rPr lang="en-US" sz="1600" dirty="0"/>
                        <a:t>" </a:t>
                      </a:r>
                      <a:r>
                        <a:rPr lang="en-US" sz="1600" dirty="0" err="1"/>
                        <a:t>param</a:t>
                      </a:r>
                      <a:r>
                        <a:rPr lang="en-US" sz="1600" dirty="0"/>
                        <a:t>="</a:t>
                      </a:r>
                      <a:r>
                        <a:rPr lang="en-US" sz="1600" dirty="0" err="1"/>
                        <a:t>paramName</a:t>
                      </a:r>
                      <a:r>
                        <a:rPr lang="en-US" sz="1600" dirty="0"/>
                        <a:t>"/&gt; </a:t>
                      </a:r>
                    </a:p>
                  </a:txBody>
                  <a:tcPr marL="45156" marR="45156" marT="22578" marB="22578" anchor="ctr"/>
                </a:tc>
              </a:tr>
              <a:tr h="1586951">
                <a:tc>
                  <a:txBody>
                    <a:bodyPr/>
                    <a:lstStyle/>
                    <a:p>
                      <a:pPr algn="l"/>
                      <a:r>
                        <a:rPr lang="en-US" sz="1600"/>
                        <a:t>Request parameter name matches bean property</a:t>
                      </a:r>
                    </a:p>
                  </a:txBody>
                  <a:tcPr marL="45156" marR="45156" marT="22578" marB="22578" anchor="ctr"/>
                </a:tc>
                <a:tc>
                  <a:txBody>
                    <a:bodyPr/>
                    <a:lstStyle/>
                    <a:p>
                      <a:pPr algn="l"/>
                      <a:r>
                        <a:rPr lang="en-US" sz="1600" dirty="0"/>
                        <a:t>&lt;</a:t>
                      </a:r>
                      <a:r>
                        <a:rPr lang="en-US" sz="1600" dirty="0" err="1"/>
                        <a:t>jsp:setProperty</a:t>
                      </a:r>
                      <a:r>
                        <a:rPr lang="en-US" sz="1600" dirty="0"/>
                        <a:t> name="</a:t>
                      </a:r>
                      <a:r>
                        <a:rPr lang="en-US" sz="1600" dirty="0" err="1"/>
                        <a:t>beanName</a:t>
                      </a:r>
                      <a:r>
                        <a:rPr lang="en-US" sz="1600" dirty="0"/>
                        <a:t>" </a:t>
                      </a:r>
                    </a:p>
                    <a:p>
                      <a:pPr algn="l"/>
                      <a:r>
                        <a:rPr lang="en-US" sz="1600" dirty="0"/>
                        <a:t>property="</a:t>
                      </a:r>
                      <a:r>
                        <a:rPr lang="en-US" sz="1600" dirty="0" err="1"/>
                        <a:t>propName</a:t>
                      </a:r>
                      <a:r>
                        <a:rPr lang="en-US" sz="1600" dirty="0"/>
                        <a:t>"/&gt;</a:t>
                      </a:r>
                    </a:p>
                    <a:p>
                      <a:pPr algn="l"/>
                      <a:r>
                        <a:rPr lang="en-US" sz="1600" dirty="0"/>
                        <a:t>&lt;</a:t>
                      </a:r>
                      <a:r>
                        <a:rPr lang="en-US" sz="1600" dirty="0" err="1"/>
                        <a:t>jsp:setProperty</a:t>
                      </a:r>
                      <a:r>
                        <a:rPr lang="en-US" sz="1600" dirty="0"/>
                        <a:t> name="</a:t>
                      </a:r>
                      <a:r>
                        <a:rPr lang="en-US" sz="1600" dirty="0" err="1"/>
                        <a:t>beanName</a:t>
                      </a:r>
                      <a:r>
                        <a:rPr lang="en-US" sz="1600" dirty="0"/>
                        <a:t>" </a:t>
                      </a:r>
                    </a:p>
                    <a:p>
                      <a:pPr algn="l"/>
                      <a:r>
                        <a:rPr lang="en-US" sz="1600" dirty="0"/>
                        <a:t>property="*"/&gt;</a:t>
                      </a:r>
                    </a:p>
                  </a:txBody>
                  <a:tcPr marL="45156" marR="45156" marT="22578" marB="22578" anchor="ctr"/>
                </a:tc>
              </a:tr>
              <a:tr h="1085808">
                <a:tc>
                  <a:txBody>
                    <a:bodyPr/>
                    <a:lstStyle/>
                    <a:p>
                      <a:pPr algn="l"/>
                      <a:r>
                        <a:rPr lang="en-US" sz="1600"/>
                        <a:t>Expression</a:t>
                      </a:r>
                    </a:p>
                  </a:txBody>
                  <a:tcPr marL="45156" marR="45156" marT="22578" marB="22578" anchor="ctr"/>
                </a:tc>
                <a:tc>
                  <a:txBody>
                    <a:bodyPr/>
                    <a:lstStyle/>
                    <a:p>
                      <a:pPr algn="l"/>
                      <a:r>
                        <a:rPr lang="en-US" sz="1600" dirty="0"/>
                        <a:t>&lt;</a:t>
                      </a:r>
                      <a:r>
                        <a:rPr lang="en-US" sz="1600" dirty="0" err="1"/>
                        <a:t>jsp:setProperty</a:t>
                      </a:r>
                      <a:r>
                        <a:rPr lang="en-US" sz="1600" dirty="0"/>
                        <a:t> name="</a:t>
                      </a:r>
                      <a:r>
                        <a:rPr lang="en-US" sz="1600" dirty="0" err="1"/>
                        <a:t>beanName</a:t>
                      </a:r>
                      <a:r>
                        <a:rPr lang="en-US" sz="1600" dirty="0"/>
                        <a:t>" </a:t>
                      </a:r>
                    </a:p>
                    <a:p>
                      <a:pPr algn="l"/>
                      <a:r>
                        <a:rPr lang="en-US" sz="1600" dirty="0"/>
                        <a:t>property="</a:t>
                      </a:r>
                      <a:r>
                        <a:rPr lang="en-US" sz="1600" dirty="0" err="1"/>
                        <a:t>propName</a:t>
                      </a:r>
                      <a:r>
                        <a:rPr lang="en-US" sz="1600" dirty="0"/>
                        <a:t>" </a:t>
                      </a:r>
                    </a:p>
                    <a:p>
                      <a:pPr algn="l"/>
                      <a:r>
                        <a:rPr lang="en-US" sz="1600" dirty="0"/>
                        <a:t>value="&lt;%= expression %&gt;"/&gt; </a:t>
                      </a:r>
                    </a:p>
                  </a:txBody>
                  <a:tcPr marL="45156" marR="45156" marT="22578" marB="22578" anchor="ctr"/>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Accessing </a:t>
            </a:r>
            <a:r>
              <a:rPr lang="en-US" dirty="0" err="1" smtClean="0"/>
              <a:t>javaBean</a:t>
            </a:r>
            <a:r>
              <a:rPr lang="en-US" dirty="0" smtClean="0"/>
              <a:t> in </a:t>
            </a:r>
            <a:r>
              <a:rPr lang="en-US" dirty="0" err="1" smtClean="0"/>
              <a:t>jsp</a:t>
            </a:r>
            <a:endParaRPr lang="en-US" dirty="0" smtClean="0"/>
          </a:p>
        </p:txBody>
      </p:sp>
      <p:sp>
        <p:nvSpPr>
          <p:cNvPr id="75" name="Content Placeholder 74"/>
          <p:cNvSpPr>
            <a:spLocks noGrp="1"/>
          </p:cNvSpPr>
          <p:nvPr>
            <p:ph idx="1"/>
          </p:nvPr>
        </p:nvSpPr>
        <p:spPr>
          <a:xfrm>
            <a:off x="457200" y="1112837"/>
            <a:ext cx="8382000" cy="5059363"/>
          </a:xfrm>
        </p:spPr>
        <p:txBody>
          <a:bodyPr>
            <a:normAutofit fontScale="62500" lnSpcReduction="20000"/>
          </a:bodyPr>
          <a:lstStyle/>
          <a:p>
            <a:pPr>
              <a:buFontTx/>
              <a:buNone/>
              <a:defRPr/>
            </a:pPr>
            <a:r>
              <a:rPr lang="en-US" dirty="0" smtClean="0"/>
              <a:t>&lt;html</a:t>
            </a:r>
            <a:r>
              <a:rPr lang="en-US" dirty="0" smtClean="0"/>
              <a:t>&gt;</a:t>
            </a:r>
          </a:p>
          <a:p>
            <a:pPr>
              <a:buFontTx/>
              <a:buNone/>
              <a:defRPr/>
            </a:pPr>
            <a:r>
              <a:rPr lang="fr-FR" dirty="0" smtClean="0"/>
              <a:t>&lt;%@ </a:t>
            </a:r>
            <a:r>
              <a:rPr lang="fr-FR" dirty="0" smtClean="0"/>
              <a:t>page </a:t>
            </a:r>
            <a:r>
              <a:rPr lang="fr-FR" dirty="0" err="1" smtClean="0"/>
              <a:t>language</a:t>
            </a:r>
            <a:r>
              <a:rPr lang="fr-FR" dirty="0" smtClean="0"/>
              <a:t>="java" </a:t>
            </a:r>
            <a:r>
              <a:rPr lang="fr-FR" dirty="0" err="1" smtClean="0"/>
              <a:t>contentType</a:t>
            </a:r>
            <a:r>
              <a:rPr lang="fr-FR" dirty="0" smtClean="0"/>
              <a:t>="</a:t>
            </a:r>
            <a:r>
              <a:rPr lang="fr-FR" dirty="0" err="1" smtClean="0"/>
              <a:t>text</a:t>
            </a:r>
            <a:r>
              <a:rPr lang="fr-FR" dirty="0" smtClean="0"/>
              <a:t>/html; </a:t>
            </a:r>
            <a:r>
              <a:rPr lang="fr-FR" dirty="0" err="1" smtClean="0"/>
              <a:t>charset</a:t>
            </a:r>
            <a:r>
              <a:rPr lang="fr-FR" dirty="0" smtClean="0"/>
              <a:t>=ISO-8859-1"  </a:t>
            </a:r>
            <a:r>
              <a:rPr lang="en-SG" dirty="0" err="1" smtClean="0"/>
              <a:t>pageEncoding</a:t>
            </a:r>
            <a:r>
              <a:rPr lang="en-SG" dirty="0" smtClean="0"/>
              <a:t>="ISO-8859-1</a:t>
            </a:r>
            <a:r>
              <a:rPr lang="en-SG" dirty="0" smtClean="0"/>
              <a:t>"%&gt;</a:t>
            </a:r>
            <a:endParaRPr lang="en-US" dirty="0" smtClean="0"/>
          </a:p>
          <a:p>
            <a:pPr>
              <a:buFontTx/>
              <a:buNone/>
              <a:defRPr/>
            </a:pPr>
            <a:r>
              <a:rPr lang="en-SG" dirty="0" smtClean="0"/>
              <a:t>&lt;body&gt;</a:t>
            </a:r>
          </a:p>
          <a:p>
            <a:pPr>
              <a:buFontTx/>
              <a:buNone/>
              <a:defRPr/>
            </a:pPr>
            <a:r>
              <a:rPr lang="en-SG" dirty="0" smtClean="0"/>
              <a:t>	</a:t>
            </a:r>
            <a:r>
              <a:rPr lang="en-SG" b="1" dirty="0" smtClean="0"/>
              <a:t>&lt;</a:t>
            </a:r>
            <a:r>
              <a:rPr lang="en-SG" b="1" dirty="0" err="1" smtClean="0"/>
              <a:t>jsp:useBean</a:t>
            </a:r>
            <a:r>
              <a:rPr lang="en-SG" b="1" dirty="0" smtClean="0"/>
              <a:t> id="s" class="</a:t>
            </a:r>
            <a:r>
              <a:rPr lang="en-SG" b="1" dirty="0" err="1" smtClean="0"/>
              <a:t>mypack.Student</a:t>
            </a:r>
            <a:r>
              <a:rPr lang="en-SG" b="1" dirty="0" smtClean="0"/>
              <a:t>" scope="session"&gt;</a:t>
            </a:r>
          </a:p>
          <a:p>
            <a:pPr>
              <a:buFontTx/>
              <a:buNone/>
              <a:defRPr/>
            </a:pPr>
            <a:r>
              <a:rPr lang="en-SG" dirty="0" smtClean="0"/>
              <a:t>		</a:t>
            </a:r>
            <a:r>
              <a:rPr lang="en-SG" b="1" dirty="0" smtClean="0"/>
              <a:t>&lt;</a:t>
            </a:r>
            <a:r>
              <a:rPr lang="en-SG" b="1" dirty="0" err="1" smtClean="0"/>
              <a:t>jsp:setProperty</a:t>
            </a:r>
            <a:r>
              <a:rPr lang="en-SG" dirty="0" smtClean="0"/>
              <a:t> name="s" property="name" value="ma </a:t>
            </a:r>
            <a:r>
              <a:rPr lang="en-SG" dirty="0" err="1" smtClean="0"/>
              <a:t>ma</a:t>
            </a:r>
            <a:r>
              <a:rPr lang="en-SG" dirty="0" smtClean="0"/>
              <a:t>"/&gt;</a:t>
            </a:r>
          </a:p>
          <a:p>
            <a:pPr>
              <a:buFontTx/>
              <a:buNone/>
              <a:defRPr/>
            </a:pPr>
            <a:r>
              <a:rPr lang="en-SG" dirty="0" smtClean="0"/>
              <a:t>		</a:t>
            </a:r>
            <a:r>
              <a:rPr lang="en-SG" b="1" dirty="0" smtClean="0"/>
              <a:t>&lt;</a:t>
            </a:r>
            <a:r>
              <a:rPr lang="en-SG" b="1" dirty="0" err="1" smtClean="0"/>
              <a:t>jsp:setProperty</a:t>
            </a:r>
            <a:r>
              <a:rPr lang="en-SG" dirty="0" smtClean="0"/>
              <a:t> name="s" property="</a:t>
            </a:r>
            <a:r>
              <a:rPr lang="en-SG" dirty="0" err="1" smtClean="0"/>
              <a:t>rollno</a:t>
            </a:r>
            <a:r>
              <a:rPr lang="en-SG" dirty="0" smtClean="0"/>
              <a:t>" value="1"/&gt;</a:t>
            </a:r>
          </a:p>
          <a:p>
            <a:pPr>
              <a:buFontTx/>
              <a:buNone/>
              <a:defRPr/>
            </a:pPr>
            <a:r>
              <a:rPr lang="en-SG" dirty="0" smtClean="0"/>
              <a:t>	</a:t>
            </a:r>
            <a:r>
              <a:rPr lang="en-SG" b="1" dirty="0" smtClean="0"/>
              <a:t>&lt;/</a:t>
            </a:r>
            <a:r>
              <a:rPr lang="en-SG" b="1" dirty="0" err="1" smtClean="0"/>
              <a:t>jsp:useBean</a:t>
            </a:r>
            <a:r>
              <a:rPr lang="en-SG" b="1" dirty="0" smtClean="0"/>
              <a:t>&gt;</a:t>
            </a:r>
          </a:p>
          <a:p>
            <a:pPr>
              <a:buFontTx/>
              <a:buNone/>
              <a:defRPr/>
            </a:pPr>
            <a:r>
              <a:rPr lang="en-SG" dirty="0" smtClean="0"/>
              <a:t>	&lt;</a:t>
            </a:r>
            <a:r>
              <a:rPr lang="en-SG" dirty="0" err="1" smtClean="0"/>
              <a:t>jsp:getProperty</a:t>
            </a:r>
            <a:r>
              <a:rPr lang="en-SG" dirty="0" smtClean="0"/>
              <a:t> name="s" property=“name”/&gt;</a:t>
            </a:r>
          </a:p>
          <a:p>
            <a:pPr>
              <a:buFontTx/>
              <a:buNone/>
              <a:defRPr/>
            </a:pPr>
            <a:r>
              <a:rPr lang="en-SG" dirty="0" smtClean="0"/>
              <a:t>	&lt;</a:t>
            </a:r>
            <a:r>
              <a:rPr lang="en-SG" dirty="0" err="1" smtClean="0"/>
              <a:t>jsp:getProperty</a:t>
            </a:r>
            <a:r>
              <a:rPr lang="en-SG" dirty="0" smtClean="0"/>
              <a:t> name="s" property="</a:t>
            </a:r>
            <a:r>
              <a:rPr lang="en-SG" dirty="0" err="1" smtClean="0"/>
              <a:t>rollno</a:t>
            </a:r>
            <a:r>
              <a:rPr lang="en-SG" dirty="0" smtClean="0"/>
              <a:t>"/&gt;</a:t>
            </a:r>
          </a:p>
          <a:p>
            <a:pPr>
              <a:buFontTx/>
              <a:buNone/>
              <a:defRPr/>
            </a:pPr>
            <a:r>
              <a:rPr lang="en-SG" dirty="0" smtClean="0"/>
              <a:t>&lt;/body&gt;</a:t>
            </a:r>
          </a:p>
          <a:p>
            <a:pPr>
              <a:buFontTx/>
              <a:buNone/>
              <a:defRPr/>
            </a:pPr>
            <a:r>
              <a:rPr lang="en-US" dirty="0" smtClean="0"/>
              <a:t>&lt;/html&gt;</a:t>
            </a:r>
          </a:p>
          <a:p>
            <a:endParaRPr 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Advantages of </a:t>
            </a:r>
            <a:r>
              <a:rPr lang="en-US" dirty="0" err="1" smtClean="0"/>
              <a:t>JavaBean</a:t>
            </a:r>
            <a:endParaRPr lang="en-US" dirty="0" smtClean="0"/>
          </a:p>
        </p:txBody>
      </p:sp>
      <p:sp>
        <p:nvSpPr>
          <p:cNvPr id="75" name="Content Placeholder 74"/>
          <p:cNvSpPr>
            <a:spLocks noGrp="1"/>
          </p:cNvSpPr>
          <p:nvPr>
            <p:ph idx="1"/>
          </p:nvPr>
        </p:nvSpPr>
        <p:spPr>
          <a:xfrm>
            <a:off x="457200" y="1112837"/>
            <a:ext cx="8382000" cy="5059363"/>
          </a:xfrm>
        </p:spPr>
        <p:txBody>
          <a:bodyPr>
            <a:normAutofit/>
          </a:bodyPr>
          <a:lstStyle/>
          <a:p>
            <a:r>
              <a:rPr lang="en-US" sz="2200" dirty="0" smtClean="0"/>
              <a:t>“Write once run anywhere”</a:t>
            </a:r>
          </a:p>
          <a:p>
            <a:r>
              <a:rPr lang="en-US" sz="2200" dirty="0" smtClean="0"/>
              <a:t>Reusable Components</a:t>
            </a:r>
          </a:p>
          <a:p>
            <a:r>
              <a:rPr lang="en-US" sz="2200" dirty="0" err="1" smtClean="0"/>
              <a:t>Seperation</a:t>
            </a:r>
            <a:r>
              <a:rPr lang="en-US" sz="2200" dirty="0" smtClean="0"/>
              <a:t> of Business logic from Presentation and Navigation</a:t>
            </a:r>
          </a:p>
          <a:p>
            <a:r>
              <a:rPr lang="en-US" sz="2200" dirty="0" smtClean="0"/>
              <a:t>Loosely Coupled</a:t>
            </a:r>
          </a:p>
          <a:p>
            <a:r>
              <a:rPr lang="en-US" sz="2200" dirty="0" smtClean="0"/>
              <a:t>EJB can also be used for business logic</a:t>
            </a:r>
          </a:p>
          <a:p>
            <a:r>
              <a:rPr lang="en-US" sz="2200" dirty="0" smtClean="0"/>
              <a:t>No need to implement any API for creating a </a:t>
            </a:r>
            <a:r>
              <a:rPr lang="en-US" sz="2200" dirty="0" err="1" smtClean="0"/>
              <a:t>JavaBean</a:t>
            </a:r>
            <a:endParaRPr lang="en-US" sz="2200" dirty="0" smtClean="0"/>
          </a:p>
          <a:p>
            <a:r>
              <a:rPr lang="en-US" sz="2200" dirty="0" smtClean="0"/>
              <a:t>Using reflection can access properties, method easily dynamically</a:t>
            </a:r>
          </a:p>
          <a:p>
            <a:pPr>
              <a:buNone/>
            </a:pPr>
            <a:endParaRPr lang="en-US" sz="2200"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Summary</a:t>
            </a:r>
          </a:p>
        </p:txBody>
      </p:sp>
      <p:sp>
        <p:nvSpPr>
          <p:cNvPr id="75" name="Content Placeholder 74"/>
          <p:cNvSpPr>
            <a:spLocks noGrp="1"/>
          </p:cNvSpPr>
          <p:nvPr>
            <p:ph idx="1"/>
          </p:nvPr>
        </p:nvSpPr>
        <p:spPr>
          <a:xfrm>
            <a:off x="457200" y="1112837"/>
            <a:ext cx="8001000" cy="5059363"/>
          </a:xfrm>
        </p:spPr>
        <p:txBody>
          <a:bodyPr>
            <a:normAutofit/>
          </a:bodyPr>
          <a:lstStyle/>
          <a:p>
            <a:r>
              <a:rPr lang="en-US" sz="2400" dirty="0" err="1" smtClean="0"/>
              <a:t>JavaBean</a:t>
            </a:r>
            <a:r>
              <a:rPr lang="en-US" sz="2400" dirty="0" smtClean="0"/>
              <a:t> is a specification</a:t>
            </a:r>
          </a:p>
          <a:p>
            <a:r>
              <a:rPr lang="en-US" sz="2400" dirty="0" smtClean="0"/>
              <a:t>Simple convention for creating </a:t>
            </a:r>
            <a:r>
              <a:rPr lang="en-US" sz="2400" dirty="0" err="1" smtClean="0"/>
              <a:t>JavaBean</a:t>
            </a:r>
            <a:endParaRPr lang="en-US" sz="2400" dirty="0" smtClean="0"/>
          </a:p>
          <a:p>
            <a:r>
              <a:rPr lang="en-US" sz="2400" dirty="0" smtClean="0"/>
              <a:t>Best </a:t>
            </a:r>
            <a:r>
              <a:rPr lang="en-US" sz="2400" dirty="0" err="1" smtClean="0"/>
              <a:t>Practises</a:t>
            </a:r>
            <a:endParaRPr lang="en-US" sz="2400" dirty="0" smtClean="0"/>
          </a:p>
          <a:p>
            <a:r>
              <a:rPr lang="en-US" sz="2400" dirty="0" smtClean="0"/>
              <a:t>Standard action to create and access the </a:t>
            </a:r>
            <a:r>
              <a:rPr lang="en-US" sz="2400" dirty="0" err="1" smtClean="0"/>
              <a:t>JavaBean</a:t>
            </a:r>
            <a:endParaRPr lang="en-US" sz="2400" dirty="0" smtClean="0"/>
          </a:p>
          <a:p>
            <a:r>
              <a:rPr lang="en-US" sz="2400" dirty="0" smtClean="0"/>
              <a:t>Standard action to read their content</a:t>
            </a:r>
          </a:p>
          <a:p>
            <a:r>
              <a:rPr lang="en-US" sz="2400" dirty="0" smtClean="0"/>
              <a:t>EL can also be used to access the properties</a:t>
            </a:r>
          </a:p>
          <a:p>
            <a:pPr>
              <a:buNone/>
            </a:pPr>
            <a:r>
              <a:rPr lang="en-US" sz="2400" dirty="0" smtClean="0"/>
              <a:t> </a:t>
            </a:r>
          </a:p>
          <a:p>
            <a:endParaRPr lang="en-US" sz="2400" dirty="0" smtClean="0"/>
          </a:p>
          <a:p>
            <a:endParaRPr lang="en-US" sz="2400" dirty="0"/>
          </a:p>
        </p:txBody>
      </p:sp>
      <p:pic>
        <p:nvPicPr>
          <p:cNvPr id="4" name="Picture 3" descr="Duke-Summary.gif"/>
          <p:cNvPicPr>
            <a:picLocks noChangeAspect="1"/>
          </p:cNvPicPr>
          <p:nvPr/>
        </p:nvPicPr>
        <p:blipFill>
          <a:blip r:embed="rId3" cstate="print"/>
          <a:srcRect/>
          <a:stretch>
            <a:fillRect/>
          </a:stretch>
        </p:blipFill>
        <p:spPr bwMode="auto">
          <a:xfrm>
            <a:off x="6172200" y="4419600"/>
            <a:ext cx="2438400" cy="175370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Agenda</a:t>
            </a:r>
            <a:endParaRPr lang="en-US" dirty="0"/>
          </a:p>
        </p:txBody>
      </p:sp>
      <p:sp>
        <p:nvSpPr>
          <p:cNvPr id="3" name="Content Placeholder 2"/>
          <p:cNvSpPr>
            <a:spLocks noGrp="1"/>
          </p:cNvSpPr>
          <p:nvPr>
            <p:ph idx="1"/>
          </p:nvPr>
        </p:nvSpPr>
        <p:spPr>
          <a:xfrm>
            <a:off x="457200" y="1600200"/>
            <a:ext cx="8305800" cy="4800600"/>
          </a:xfrm>
        </p:spPr>
        <p:txBody>
          <a:bodyPr>
            <a:normAutofit/>
          </a:bodyPr>
          <a:lstStyle/>
          <a:p>
            <a:pPr lvl="0"/>
            <a:r>
              <a:rPr lang="en-US" sz="2200" dirty="0" smtClean="0"/>
              <a:t>Understanding the benefits of beans</a:t>
            </a:r>
          </a:p>
          <a:p>
            <a:pPr lvl="0"/>
            <a:r>
              <a:rPr lang="en-US" sz="2200" dirty="0" smtClean="0"/>
              <a:t>Creating beans</a:t>
            </a:r>
          </a:p>
          <a:p>
            <a:pPr lvl="0"/>
            <a:r>
              <a:rPr lang="en-US" sz="2200" dirty="0" smtClean="0"/>
              <a:t>Installing beans classes on server</a:t>
            </a:r>
          </a:p>
          <a:p>
            <a:pPr lvl="0"/>
            <a:r>
              <a:rPr lang="en-US" sz="2200" dirty="0" smtClean="0"/>
              <a:t>Accessing bean properties</a:t>
            </a:r>
            <a:endParaRPr lang="en-US" sz="2200" dirty="0"/>
          </a:p>
        </p:txBody>
      </p:sp>
      <p:pic>
        <p:nvPicPr>
          <p:cNvPr id="4" name="Picture 4" descr="Duke-with-Dart.gif"/>
          <p:cNvPicPr>
            <a:picLocks noChangeAspect="1"/>
          </p:cNvPicPr>
          <p:nvPr/>
        </p:nvPicPr>
        <p:blipFill>
          <a:blip r:embed="rId2" cstate="print"/>
          <a:srcRect/>
          <a:stretch>
            <a:fillRect/>
          </a:stretch>
        </p:blipFill>
        <p:spPr bwMode="auto">
          <a:xfrm>
            <a:off x="4545466" y="4495800"/>
            <a:ext cx="408418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What is </a:t>
            </a:r>
            <a:r>
              <a:rPr lang="en-US" dirty="0" err="1" smtClean="0"/>
              <a:t>JavaBean</a:t>
            </a:r>
            <a:endParaRPr lang="en-US" dirty="0" smtClean="0"/>
          </a:p>
        </p:txBody>
      </p:sp>
      <p:sp>
        <p:nvSpPr>
          <p:cNvPr id="75" name="Content Placeholder 74"/>
          <p:cNvSpPr>
            <a:spLocks noGrp="1"/>
          </p:cNvSpPr>
          <p:nvPr>
            <p:ph idx="1"/>
          </p:nvPr>
        </p:nvSpPr>
        <p:spPr>
          <a:xfrm>
            <a:off x="457200" y="1112837"/>
            <a:ext cx="8382000" cy="5059363"/>
          </a:xfrm>
        </p:spPr>
        <p:txBody>
          <a:bodyPr>
            <a:normAutofit/>
          </a:bodyPr>
          <a:lstStyle/>
          <a:p>
            <a:r>
              <a:rPr lang="en-US" sz="2200" dirty="0" err="1" smtClean="0"/>
              <a:t>JavaBean</a:t>
            </a:r>
            <a:r>
              <a:rPr lang="en-US" sz="2200" dirty="0" smtClean="0"/>
              <a:t> is reusable software components</a:t>
            </a:r>
          </a:p>
          <a:p>
            <a:r>
              <a:rPr lang="en-US" sz="2200" dirty="0" smtClean="0"/>
              <a:t>Rules for creating Java Bean</a:t>
            </a:r>
          </a:p>
          <a:p>
            <a:pPr lvl="1"/>
            <a:r>
              <a:rPr lang="en-US" sz="2000" dirty="0" smtClean="0"/>
              <a:t>Public class</a:t>
            </a:r>
          </a:p>
          <a:p>
            <a:pPr lvl="1"/>
            <a:r>
              <a:rPr lang="en-US" sz="2000" dirty="0" smtClean="0"/>
              <a:t>Private/protected instance variable</a:t>
            </a:r>
          </a:p>
          <a:p>
            <a:pPr lvl="1"/>
            <a:r>
              <a:rPr lang="en-US" sz="2000" dirty="0" smtClean="0"/>
              <a:t>Zero-</a:t>
            </a:r>
            <a:r>
              <a:rPr lang="en-US" sz="2000" dirty="0" err="1" smtClean="0"/>
              <a:t>arg</a:t>
            </a:r>
            <a:r>
              <a:rPr lang="en-US" sz="2000" dirty="0" smtClean="0"/>
              <a:t> constructor</a:t>
            </a:r>
          </a:p>
          <a:p>
            <a:pPr lvl="1"/>
            <a:r>
              <a:rPr lang="en-US" sz="2000" dirty="0" smtClean="0"/>
              <a:t>Public getter and setter methods(</a:t>
            </a:r>
            <a:r>
              <a:rPr lang="en-US" sz="2000" dirty="0" err="1" smtClean="0"/>
              <a:t>accessor</a:t>
            </a:r>
            <a:r>
              <a:rPr lang="en-US" sz="2000" dirty="0" smtClean="0"/>
              <a:t> and </a:t>
            </a:r>
            <a:r>
              <a:rPr lang="en-US" sz="2000" dirty="0" err="1" smtClean="0"/>
              <a:t>mutator</a:t>
            </a:r>
            <a:r>
              <a:rPr lang="en-US" sz="2000" dirty="0" smtClean="0"/>
              <a:t> )</a:t>
            </a:r>
          </a:p>
          <a:p>
            <a:r>
              <a:rPr lang="en-US" sz="2200" dirty="0" smtClean="0"/>
              <a:t>Any java class which satisfies the above rule is a Java Bean</a:t>
            </a:r>
          </a:p>
          <a:p>
            <a:pPr lvl="1"/>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5257800"/>
            <a:ext cx="731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4572000"/>
            <a:ext cx="7543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133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Why use a JavaBeans Component</a:t>
            </a:r>
          </a:p>
        </p:txBody>
      </p:sp>
      <p:sp>
        <p:nvSpPr>
          <p:cNvPr id="75" name="Content Placeholder 74"/>
          <p:cNvSpPr>
            <a:spLocks noGrp="1"/>
          </p:cNvSpPr>
          <p:nvPr>
            <p:ph idx="1"/>
          </p:nvPr>
        </p:nvSpPr>
        <p:spPr>
          <a:xfrm>
            <a:off x="457200" y="1112837"/>
            <a:ext cx="8382000" cy="5059363"/>
          </a:xfrm>
        </p:spPr>
        <p:txBody>
          <a:bodyPr>
            <a:normAutofit fontScale="85000" lnSpcReduction="10000"/>
          </a:bodyPr>
          <a:lstStyle/>
          <a:p>
            <a:r>
              <a:rPr lang="en-US" sz="1800" dirty="0" smtClean="0"/>
              <a:t>A JSP page can create and use any type of Java programming language object within a declaration or </a:t>
            </a:r>
            <a:r>
              <a:rPr lang="en-US" sz="1800" dirty="0" err="1" smtClean="0"/>
              <a:t>scriptlet</a:t>
            </a:r>
            <a:r>
              <a:rPr lang="en-US" sz="1800" dirty="0" smtClean="0"/>
              <a:t>. The following </a:t>
            </a:r>
            <a:r>
              <a:rPr lang="en-US" sz="1800" dirty="0" err="1" smtClean="0"/>
              <a:t>scriptlet</a:t>
            </a:r>
            <a:r>
              <a:rPr lang="en-US" sz="1800" dirty="0" smtClean="0"/>
              <a:t> creates the bookstore shopping cart and stores it as a session attribute:</a:t>
            </a:r>
          </a:p>
          <a:p>
            <a:endParaRPr lang="en-US" sz="1800" dirty="0" smtClean="0"/>
          </a:p>
          <a:p>
            <a:pPr lvl="1"/>
            <a:r>
              <a:rPr lang="en-US" sz="1900" dirty="0" smtClean="0"/>
              <a:t>&lt;% </a:t>
            </a:r>
            <a:r>
              <a:rPr lang="en-US" sz="1900" dirty="0" err="1" smtClean="0"/>
              <a:t>ShoppingCart</a:t>
            </a:r>
            <a:r>
              <a:rPr lang="en-US" sz="1900" dirty="0" smtClean="0"/>
              <a:t> cart = (</a:t>
            </a:r>
            <a:r>
              <a:rPr lang="en-US" sz="1900" dirty="0" err="1" smtClean="0"/>
              <a:t>ShoppingCart</a:t>
            </a:r>
            <a:r>
              <a:rPr lang="en-US" sz="1900" dirty="0" smtClean="0"/>
              <a:t>)session. </a:t>
            </a:r>
            <a:r>
              <a:rPr lang="en-US" sz="1900" dirty="0" err="1" smtClean="0"/>
              <a:t>getAttribute</a:t>
            </a:r>
            <a:r>
              <a:rPr lang="en-US" sz="1900" dirty="0" smtClean="0"/>
              <a:t>("cart"); // If the user has no cart, create a new one if (cart == null) { cart = new </a:t>
            </a:r>
            <a:r>
              <a:rPr lang="en-US" sz="1900" dirty="0" err="1" smtClean="0"/>
              <a:t>ShoppingCart</a:t>
            </a:r>
            <a:r>
              <a:rPr lang="en-US" sz="1900" dirty="0" smtClean="0"/>
              <a:t>(); </a:t>
            </a:r>
            <a:r>
              <a:rPr lang="en-US" sz="1900" dirty="0" err="1" smtClean="0"/>
              <a:t>session.setAttribute</a:t>
            </a:r>
            <a:r>
              <a:rPr lang="en-US" sz="1900" dirty="0" smtClean="0"/>
              <a:t>("cart", cart); } %&gt; </a:t>
            </a:r>
          </a:p>
          <a:p>
            <a:endParaRPr lang="en-US" sz="1800" dirty="0" smtClean="0"/>
          </a:p>
          <a:p>
            <a:r>
              <a:rPr lang="en-US" sz="1800" dirty="0" smtClean="0"/>
              <a:t>If </a:t>
            </a:r>
            <a:r>
              <a:rPr lang="en-US" sz="1800" dirty="0" smtClean="0"/>
              <a:t>the shopping cart object conforms to JavaBeans conventions, JSP pages can use JSP elements to create and access the object. For example, the Duke's Bookstore pages bookdetails.jsp, catalog.jsp, and showcart.jsp replace the </a:t>
            </a:r>
            <a:r>
              <a:rPr lang="en-US" sz="1800" dirty="0" err="1" smtClean="0"/>
              <a:t>scriptlet</a:t>
            </a:r>
            <a:r>
              <a:rPr lang="en-US" sz="1800" dirty="0" smtClean="0"/>
              <a:t> with the much more concise JSP </a:t>
            </a:r>
            <a:r>
              <a:rPr lang="en-US" sz="1800" dirty="0" err="1" smtClean="0"/>
              <a:t>useBean</a:t>
            </a:r>
            <a:r>
              <a:rPr lang="en-US" sz="1800" dirty="0" smtClean="0"/>
              <a:t> element:</a:t>
            </a:r>
          </a:p>
          <a:p>
            <a:endParaRPr lang="en-US" sz="1800" dirty="0" smtClean="0"/>
          </a:p>
          <a:p>
            <a:pPr>
              <a:buNone/>
            </a:pPr>
            <a:r>
              <a:rPr lang="en-US" sz="1800" dirty="0" smtClean="0"/>
              <a:t>	&lt;</a:t>
            </a:r>
            <a:r>
              <a:rPr lang="en-US" sz="1800" dirty="0" err="1" smtClean="0"/>
              <a:t>jsp:useBean</a:t>
            </a:r>
            <a:r>
              <a:rPr lang="en-US" sz="1800" dirty="0" smtClean="0"/>
              <a:t> id="</a:t>
            </a:r>
            <a:r>
              <a:rPr lang="en-US" sz="1800" dirty="0" err="1" smtClean="0"/>
              <a:t>beanName</a:t>
            </a:r>
            <a:r>
              <a:rPr lang="en-US" sz="1800" dirty="0" smtClean="0"/>
              <a:t>" class="</a:t>
            </a:r>
            <a:r>
              <a:rPr lang="en-US" sz="1800" dirty="0" err="1" smtClean="0"/>
              <a:t>fully_qualified_classname</a:t>
            </a:r>
            <a:r>
              <a:rPr lang="en-US" sz="1800" dirty="0" smtClean="0"/>
              <a:t>" </a:t>
            </a:r>
            <a:r>
              <a:rPr lang="en-US" sz="1800" dirty="0" smtClean="0">
                <a:solidFill>
                  <a:srgbClr val="CCFFFF"/>
                </a:solidFill>
              </a:rPr>
              <a:t>scope="scope"/&gt; </a:t>
            </a:r>
          </a:p>
          <a:p>
            <a:pPr>
              <a:buNone/>
            </a:pPr>
            <a:r>
              <a:rPr lang="en-US" sz="1800" dirty="0" smtClean="0"/>
              <a:t>Or </a:t>
            </a:r>
          </a:p>
          <a:p>
            <a:pPr>
              <a:buNone/>
            </a:pPr>
            <a:r>
              <a:rPr lang="en-US" sz="1800" dirty="0" smtClean="0"/>
              <a:t>     </a:t>
            </a:r>
            <a:r>
              <a:rPr lang="en-US" sz="800" dirty="0" smtClean="0"/>
              <a:t> </a:t>
            </a:r>
            <a:r>
              <a:rPr lang="en-US" sz="800" dirty="0" smtClean="0"/>
              <a:t>     </a:t>
            </a:r>
            <a:r>
              <a:rPr lang="en-US" sz="1800" dirty="0" smtClean="0"/>
              <a:t>&lt;</a:t>
            </a:r>
            <a:r>
              <a:rPr lang="en-US" sz="1800" dirty="0" err="1" smtClean="0"/>
              <a:t>jsp:useBean</a:t>
            </a:r>
            <a:r>
              <a:rPr lang="en-US" sz="1800" dirty="0" smtClean="0"/>
              <a:t> id="</a:t>
            </a:r>
            <a:r>
              <a:rPr lang="en-US" sz="1800" dirty="0" err="1" smtClean="0"/>
              <a:t>beanName</a:t>
            </a:r>
            <a:r>
              <a:rPr lang="en-US" sz="1800" dirty="0" smtClean="0"/>
              <a:t>" class="</a:t>
            </a:r>
            <a:r>
              <a:rPr lang="en-US" sz="1800" dirty="0" err="1" smtClean="0"/>
              <a:t>fully_qualified_classname</a:t>
            </a:r>
            <a:r>
              <a:rPr lang="en-US" sz="1800" dirty="0" smtClean="0"/>
              <a:t>“</a:t>
            </a:r>
          </a:p>
          <a:p>
            <a:pPr>
              <a:buNone/>
            </a:pPr>
            <a:r>
              <a:rPr lang="en-US" sz="1800" dirty="0" smtClean="0"/>
              <a:t>	</a:t>
            </a:r>
            <a:r>
              <a:rPr lang="en-US" sz="1800" dirty="0" smtClean="0"/>
              <a:t> </a:t>
            </a:r>
            <a:r>
              <a:rPr lang="en-US" sz="1800" dirty="0" smtClean="0"/>
              <a:t>scope="scope"&gt; &lt;</a:t>
            </a:r>
            <a:r>
              <a:rPr lang="en-US" sz="1800" dirty="0" err="1" smtClean="0"/>
              <a:t>jsp:setProperty</a:t>
            </a:r>
            <a:r>
              <a:rPr lang="en-US" sz="1800" dirty="0" smtClean="0"/>
              <a:t> /&gt; &lt;/</a:t>
            </a:r>
            <a:r>
              <a:rPr lang="en-US" sz="1800" dirty="0" err="1" smtClean="0"/>
              <a:t>jsp:useBean</a:t>
            </a:r>
            <a:r>
              <a:rPr lang="en-US" sz="1800" dirty="0" smtClean="0"/>
              <a:t>&gt; </a:t>
            </a:r>
          </a:p>
          <a:p>
            <a:endParaRPr lang="en-US" sz="18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Types of properties</a:t>
            </a:r>
          </a:p>
        </p:txBody>
      </p:sp>
      <p:sp>
        <p:nvSpPr>
          <p:cNvPr id="75" name="Content Placeholder 74"/>
          <p:cNvSpPr>
            <a:spLocks noGrp="1"/>
          </p:cNvSpPr>
          <p:nvPr>
            <p:ph idx="1"/>
          </p:nvPr>
        </p:nvSpPr>
        <p:spPr>
          <a:xfrm>
            <a:off x="457200" y="1112837"/>
            <a:ext cx="8382000" cy="5059363"/>
          </a:xfrm>
        </p:spPr>
        <p:txBody>
          <a:bodyPr>
            <a:normAutofit/>
          </a:bodyPr>
          <a:lstStyle/>
          <a:p>
            <a:r>
              <a:rPr lang="en-US" sz="2200" dirty="0" smtClean="0"/>
              <a:t>Simple Properties</a:t>
            </a:r>
          </a:p>
          <a:p>
            <a:pPr lvl="1"/>
            <a:r>
              <a:rPr lang="en-US" sz="2000" dirty="0" smtClean="0"/>
              <a:t>private </a:t>
            </a:r>
            <a:r>
              <a:rPr lang="en-US" sz="2000" b="1" dirty="0" smtClean="0"/>
              <a:t>String</a:t>
            </a:r>
            <a:r>
              <a:rPr lang="en-US" sz="2000" dirty="0" smtClean="0"/>
              <a:t> name</a:t>
            </a:r>
          </a:p>
          <a:p>
            <a:r>
              <a:rPr lang="en-US" sz="2200" dirty="0" smtClean="0"/>
              <a:t>Indexed properties</a:t>
            </a:r>
          </a:p>
          <a:p>
            <a:pPr lvl="1"/>
            <a:r>
              <a:rPr lang="en-US" sz="2000" dirty="0" smtClean="0"/>
              <a:t>private </a:t>
            </a:r>
            <a:r>
              <a:rPr lang="en-US" sz="2000" b="1" dirty="0" smtClean="0"/>
              <a:t>String[] </a:t>
            </a:r>
            <a:r>
              <a:rPr lang="en-US" sz="2000" dirty="0" smtClean="0"/>
              <a:t>skills</a:t>
            </a:r>
          </a:p>
          <a:p>
            <a:r>
              <a:rPr lang="en-US" sz="2200" dirty="0" smtClean="0"/>
              <a:t>Boolean properties</a:t>
            </a:r>
          </a:p>
          <a:p>
            <a:pPr lvl="1"/>
            <a:r>
              <a:rPr lang="en-US" sz="2000" dirty="0" smtClean="0"/>
              <a:t>private </a:t>
            </a:r>
            <a:r>
              <a:rPr lang="en-US" sz="2000" b="1" dirty="0" err="1" smtClean="0"/>
              <a:t>boolean</a:t>
            </a:r>
            <a:r>
              <a:rPr lang="en-US" sz="2000" dirty="0" smtClean="0"/>
              <a:t> experienced</a:t>
            </a:r>
            <a:endParaRPr lang="en-US" sz="200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How to access </a:t>
            </a:r>
            <a:r>
              <a:rPr lang="en-US" dirty="0" err="1" smtClean="0"/>
              <a:t>javabean</a:t>
            </a:r>
            <a:r>
              <a:rPr lang="en-US" dirty="0" smtClean="0"/>
              <a:t> in JSP</a:t>
            </a:r>
          </a:p>
        </p:txBody>
      </p:sp>
      <p:sp>
        <p:nvSpPr>
          <p:cNvPr id="75" name="Content Placeholder 74"/>
          <p:cNvSpPr>
            <a:spLocks noGrp="1"/>
          </p:cNvSpPr>
          <p:nvPr>
            <p:ph idx="1"/>
          </p:nvPr>
        </p:nvSpPr>
        <p:spPr>
          <a:xfrm>
            <a:off x="457200" y="1112837"/>
            <a:ext cx="8382000" cy="5059363"/>
          </a:xfrm>
        </p:spPr>
        <p:txBody>
          <a:bodyPr>
            <a:normAutofit/>
          </a:bodyPr>
          <a:lstStyle/>
          <a:p>
            <a:pPr>
              <a:defRPr/>
            </a:pPr>
            <a:r>
              <a:rPr lang="en-US" sz="2200" dirty="0" smtClean="0"/>
              <a:t>&lt;</a:t>
            </a:r>
            <a:r>
              <a:rPr lang="en-US" sz="2200" dirty="0" err="1" smtClean="0"/>
              <a:t>jsp:useBean</a:t>
            </a:r>
            <a:r>
              <a:rPr lang="en-US" sz="2200" dirty="0" smtClean="0"/>
              <a:t>&gt; action</a:t>
            </a:r>
          </a:p>
          <a:p>
            <a:pPr lvl="1">
              <a:defRPr/>
            </a:pPr>
            <a:r>
              <a:rPr lang="en-US" sz="2000" dirty="0" smtClean="0"/>
              <a:t>Enables JSP to manipulate Java object</a:t>
            </a:r>
          </a:p>
          <a:p>
            <a:pPr lvl="2">
              <a:defRPr/>
            </a:pPr>
            <a:r>
              <a:rPr lang="en-US" sz="2000" dirty="0" smtClean="0"/>
              <a:t>Creates Java object or locates an existing object for use in JSP</a:t>
            </a:r>
          </a:p>
          <a:p>
            <a:pPr lvl="2">
              <a:defRPr/>
            </a:pPr>
            <a:r>
              <a:rPr lang="en-US" sz="2000" dirty="0" smtClean="0"/>
              <a:t>Location can be </a:t>
            </a:r>
          </a:p>
          <a:p>
            <a:pPr lvl="3">
              <a:defRPr/>
            </a:pPr>
            <a:r>
              <a:rPr lang="en-US" sz="2000" dirty="0" smtClean="0"/>
              <a:t>Page Scope</a:t>
            </a:r>
          </a:p>
          <a:p>
            <a:pPr lvl="3">
              <a:defRPr/>
            </a:pPr>
            <a:r>
              <a:rPr lang="en-US" sz="2000" dirty="0" smtClean="0"/>
              <a:t>Request Scope</a:t>
            </a:r>
          </a:p>
          <a:p>
            <a:pPr lvl="3">
              <a:defRPr/>
            </a:pPr>
            <a:r>
              <a:rPr lang="en-US" sz="2000" dirty="0" smtClean="0"/>
              <a:t>Session Scope</a:t>
            </a:r>
          </a:p>
          <a:p>
            <a:pPr lvl="3">
              <a:defRPr/>
            </a:pPr>
            <a:r>
              <a:rPr lang="en-US" sz="2000" dirty="0" smtClean="0"/>
              <a:t>Application Scope</a:t>
            </a:r>
          </a:p>
          <a:p>
            <a:pPr lvl="3">
              <a:buNone/>
              <a:defRPr/>
            </a:pPr>
            <a:endParaRPr lang="en-US" dirty="0" smtClean="0"/>
          </a:p>
          <a:p>
            <a:endParaRPr lang="en-US" sz="2200"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r>
              <a:rPr lang="en-US" dirty="0" smtClean="0"/>
              <a:t>&lt;</a:t>
            </a:r>
            <a:r>
              <a:rPr lang="en-US" dirty="0" err="1" smtClean="0"/>
              <a:t>jsp:useBean</a:t>
            </a:r>
            <a:r>
              <a:rPr lang="en-US" dirty="0" smtClean="0"/>
              <a:t>&gt; attributes</a:t>
            </a:r>
          </a:p>
        </p:txBody>
      </p:sp>
      <p:graphicFrame>
        <p:nvGraphicFramePr>
          <p:cNvPr id="1026" name="Object 2"/>
          <p:cNvGraphicFramePr>
            <a:graphicFrameLocks noGrp="1" noChangeAspect="1"/>
          </p:cNvGraphicFramePr>
          <p:nvPr>
            <p:ph idx="1"/>
          </p:nvPr>
        </p:nvGraphicFramePr>
        <p:xfrm>
          <a:off x="458788" y="1327150"/>
          <a:ext cx="7929562" cy="4381500"/>
        </p:xfrm>
        <a:graphic>
          <a:graphicData uri="http://schemas.openxmlformats.org/presentationml/2006/ole">
            <p:oleObj spid="_x0000_s2050" name="Document" r:id="rId4" imgW="7481726" imgH="4133675" progId="Word.Document.8">
              <p:embed/>
            </p:oleObj>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80916" cy="762000"/>
          </a:xfrm>
        </p:spPr>
        <p:txBody>
          <a:bodyPr>
            <a:normAutofit/>
          </a:bodyPr>
          <a:lstStyle/>
          <a:p>
            <a:pPr eaLnBrk="1" hangingPunct="1"/>
            <a:r>
              <a:rPr lang="en-US" dirty="0" smtClean="0"/>
              <a:t>&lt;</a:t>
            </a:r>
            <a:r>
              <a:rPr lang="en-US" dirty="0" err="1" smtClean="0"/>
              <a:t>jsp:useBean</a:t>
            </a:r>
            <a:r>
              <a:rPr lang="en-US" dirty="0" smtClean="0"/>
              <a:t>&gt; attributes( cont)</a:t>
            </a:r>
          </a:p>
        </p:txBody>
      </p:sp>
      <p:grpSp>
        <p:nvGrpSpPr>
          <p:cNvPr id="2" name="Group 191"/>
          <p:cNvGrpSpPr>
            <a:grpSpLocks/>
          </p:cNvGrpSpPr>
          <p:nvPr/>
        </p:nvGrpSpPr>
        <p:grpSpPr bwMode="auto">
          <a:xfrm>
            <a:off x="304800" y="1066800"/>
            <a:ext cx="8462963" cy="5238750"/>
            <a:chOff x="722" y="883"/>
            <a:chExt cx="4528" cy="2882"/>
          </a:xfrm>
        </p:grpSpPr>
        <p:sp>
          <p:nvSpPr>
            <p:cNvPr id="193" name="Rectangle 6"/>
            <p:cNvSpPr>
              <a:spLocks noChangeArrowheads="1"/>
            </p:cNvSpPr>
            <p:nvPr/>
          </p:nvSpPr>
          <p:spPr bwMode="auto">
            <a:xfrm>
              <a:off x="728" y="889"/>
              <a:ext cx="1236" cy="128"/>
            </a:xfrm>
            <a:prstGeom prst="rect">
              <a:avLst/>
            </a:prstGeom>
            <a:solidFill>
              <a:srgbClr val="99CCFF"/>
            </a:solidFill>
            <a:ln w="9525">
              <a:noFill/>
              <a:miter lim="800000"/>
              <a:headEnd/>
              <a:tailEnd/>
            </a:ln>
          </p:spPr>
          <p:txBody>
            <a:bodyPr/>
            <a:lstStyle/>
            <a:p>
              <a:endParaRPr lang="en-SG"/>
            </a:p>
          </p:txBody>
        </p:sp>
        <p:sp>
          <p:nvSpPr>
            <p:cNvPr id="194" name="Rectangle 7"/>
            <p:cNvSpPr>
              <a:spLocks noChangeArrowheads="1"/>
            </p:cNvSpPr>
            <p:nvPr/>
          </p:nvSpPr>
          <p:spPr bwMode="auto">
            <a:xfrm>
              <a:off x="744" y="892"/>
              <a:ext cx="469" cy="151"/>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pitchFamily="34" charset="0"/>
                </a:rPr>
                <a:t>Attribute</a:t>
              </a:r>
              <a:endParaRPr lang="en-US"/>
            </a:p>
          </p:txBody>
        </p:sp>
        <p:sp>
          <p:nvSpPr>
            <p:cNvPr id="195" name="Rectangle 8"/>
            <p:cNvSpPr>
              <a:spLocks noChangeArrowheads="1"/>
            </p:cNvSpPr>
            <p:nvPr/>
          </p:nvSpPr>
          <p:spPr bwMode="auto">
            <a:xfrm>
              <a:off x="1163" y="885"/>
              <a:ext cx="82" cy="151"/>
            </a:xfrm>
            <a:prstGeom prst="rect">
              <a:avLst/>
            </a:prstGeom>
            <a:noFill/>
            <a:ln w="9525">
              <a:noFill/>
              <a:miter lim="800000"/>
              <a:headEnd/>
              <a:tailEnd/>
            </a:ln>
          </p:spPr>
          <p:txBody>
            <a:bodyPr wrap="none" lIns="0" tIns="0" rIns="0" bIns="0">
              <a:spAutoFit/>
            </a:bodyPr>
            <a:lstStyle/>
            <a:p>
              <a:r>
                <a:rPr lang="en-US" sz="1400">
                  <a:solidFill>
                    <a:srgbClr val="000000"/>
                  </a:solidFill>
                  <a:latin typeface="AvantGarde" pitchFamily="34" charset="0"/>
                </a:rPr>
                <a:t> </a:t>
              </a:r>
              <a:endParaRPr lang="en-US"/>
            </a:p>
          </p:txBody>
        </p:sp>
        <p:sp>
          <p:nvSpPr>
            <p:cNvPr id="196" name="Rectangle 9"/>
            <p:cNvSpPr>
              <a:spLocks noChangeArrowheads="1"/>
            </p:cNvSpPr>
            <p:nvPr/>
          </p:nvSpPr>
          <p:spPr bwMode="auto">
            <a:xfrm>
              <a:off x="1970" y="889"/>
              <a:ext cx="3225" cy="128"/>
            </a:xfrm>
            <a:prstGeom prst="rect">
              <a:avLst/>
            </a:prstGeom>
            <a:solidFill>
              <a:srgbClr val="99CCFF"/>
            </a:solidFill>
            <a:ln w="9525">
              <a:noFill/>
              <a:miter lim="800000"/>
              <a:headEnd/>
              <a:tailEnd/>
            </a:ln>
          </p:spPr>
          <p:txBody>
            <a:bodyPr/>
            <a:lstStyle/>
            <a:p>
              <a:endParaRPr lang="en-SG"/>
            </a:p>
          </p:txBody>
        </p:sp>
        <p:sp>
          <p:nvSpPr>
            <p:cNvPr id="197" name="Rectangle 10"/>
            <p:cNvSpPr>
              <a:spLocks noChangeArrowheads="1"/>
            </p:cNvSpPr>
            <p:nvPr/>
          </p:nvSpPr>
          <p:spPr bwMode="auto">
            <a:xfrm>
              <a:off x="1986" y="892"/>
              <a:ext cx="612" cy="151"/>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Description</a:t>
              </a:r>
              <a:endParaRPr lang="en-US"/>
            </a:p>
          </p:txBody>
        </p:sp>
        <p:sp>
          <p:nvSpPr>
            <p:cNvPr id="198" name="Rectangle 11"/>
            <p:cNvSpPr>
              <a:spLocks noChangeArrowheads="1"/>
            </p:cNvSpPr>
            <p:nvPr/>
          </p:nvSpPr>
          <p:spPr bwMode="auto">
            <a:xfrm>
              <a:off x="2548" y="892"/>
              <a:ext cx="82" cy="151"/>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 </a:t>
              </a:r>
              <a:endParaRPr lang="en-US"/>
            </a:p>
          </p:txBody>
        </p:sp>
        <p:sp>
          <p:nvSpPr>
            <p:cNvPr id="199" name="Rectangle 12"/>
            <p:cNvSpPr>
              <a:spLocks noChangeArrowheads="1"/>
            </p:cNvSpPr>
            <p:nvPr/>
          </p:nvSpPr>
          <p:spPr bwMode="auto">
            <a:xfrm>
              <a:off x="5195" y="889"/>
              <a:ext cx="1" cy="128"/>
            </a:xfrm>
            <a:prstGeom prst="rect">
              <a:avLst/>
            </a:prstGeom>
            <a:solidFill>
              <a:srgbClr val="99CCFF"/>
            </a:solidFill>
            <a:ln w="9525">
              <a:noFill/>
              <a:miter lim="800000"/>
              <a:headEnd/>
              <a:tailEnd/>
            </a:ln>
          </p:spPr>
          <p:txBody>
            <a:bodyPr/>
            <a:lstStyle/>
            <a:p>
              <a:endParaRPr lang="en-SG"/>
            </a:p>
          </p:txBody>
        </p:sp>
        <p:sp>
          <p:nvSpPr>
            <p:cNvPr id="200" name="Rectangle 13"/>
            <p:cNvSpPr>
              <a:spLocks noChangeArrowheads="1"/>
            </p:cNvSpPr>
            <p:nvPr/>
          </p:nvSpPr>
          <p:spPr bwMode="auto">
            <a:xfrm>
              <a:off x="722" y="883"/>
              <a:ext cx="6" cy="6"/>
            </a:xfrm>
            <a:prstGeom prst="rect">
              <a:avLst/>
            </a:prstGeom>
            <a:solidFill>
              <a:srgbClr val="000000"/>
            </a:solidFill>
            <a:ln w="9525">
              <a:noFill/>
              <a:miter lim="800000"/>
              <a:headEnd/>
              <a:tailEnd/>
            </a:ln>
          </p:spPr>
          <p:txBody>
            <a:bodyPr/>
            <a:lstStyle/>
            <a:p>
              <a:endParaRPr lang="en-SG"/>
            </a:p>
          </p:txBody>
        </p:sp>
        <p:sp>
          <p:nvSpPr>
            <p:cNvPr id="201" name="Line 14"/>
            <p:cNvSpPr>
              <a:spLocks noChangeShapeType="1"/>
            </p:cNvSpPr>
            <p:nvPr/>
          </p:nvSpPr>
          <p:spPr bwMode="auto">
            <a:xfrm>
              <a:off x="722" y="883"/>
              <a:ext cx="6" cy="1"/>
            </a:xfrm>
            <a:prstGeom prst="line">
              <a:avLst/>
            </a:prstGeom>
            <a:noFill/>
            <a:ln w="0">
              <a:solidFill>
                <a:srgbClr val="000000"/>
              </a:solidFill>
              <a:round/>
              <a:headEnd/>
              <a:tailEnd/>
            </a:ln>
          </p:spPr>
          <p:txBody>
            <a:bodyPr/>
            <a:lstStyle/>
            <a:p>
              <a:endParaRPr lang="en-US"/>
            </a:p>
          </p:txBody>
        </p:sp>
        <p:sp>
          <p:nvSpPr>
            <p:cNvPr id="202" name="Line 15"/>
            <p:cNvSpPr>
              <a:spLocks noChangeShapeType="1"/>
            </p:cNvSpPr>
            <p:nvPr/>
          </p:nvSpPr>
          <p:spPr bwMode="auto">
            <a:xfrm>
              <a:off x="722" y="883"/>
              <a:ext cx="1" cy="6"/>
            </a:xfrm>
            <a:prstGeom prst="line">
              <a:avLst/>
            </a:prstGeom>
            <a:noFill/>
            <a:ln w="0">
              <a:solidFill>
                <a:srgbClr val="000000"/>
              </a:solidFill>
              <a:round/>
              <a:headEnd/>
              <a:tailEnd/>
            </a:ln>
          </p:spPr>
          <p:txBody>
            <a:bodyPr/>
            <a:lstStyle/>
            <a:p>
              <a:endParaRPr lang="en-US"/>
            </a:p>
          </p:txBody>
        </p:sp>
        <p:sp>
          <p:nvSpPr>
            <p:cNvPr id="203" name="Rectangle 16"/>
            <p:cNvSpPr>
              <a:spLocks noChangeArrowheads="1"/>
            </p:cNvSpPr>
            <p:nvPr/>
          </p:nvSpPr>
          <p:spPr bwMode="auto">
            <a:xfrm>
              <a:off x="722" y="883"/>
              <a:ext cx="6" cy="6"/>
            </a:xfrm>
            <a:prstGeom prst="rect">
              <a:avLst/>
            </a:prstGeom>
            <a:solidFill>
              <a:srgbClr val="000000"/>
            </a:solidFill>
            <a:ln w="9525">
              <a:noFill/>
              <a:miter lim="800000"/>
              <a:headEnd/>
              <a:tailEnd/>
            </a:ln>
          </p:spPr>
          <p:txBody>
            <a:bodyPr/>
            <a:lstStyle/>
            <a:p>
              <a:endParaRPr lang="en-SG"/>
            </a:p>
          </p:txBody>
        </p:sp>
        <p:sp>
          <p:nvSpPr>
            <p:cNvPr id="204" name="Line 17"/>
            <p:cNvSpPr>
              <a:spLocks noChangeShapeType="1"/>
            </p:cNvSpPr>
            <p:nvPr/>
          </p:nvSpPr>
          <p:spPr bwMode="auto">
            <a:xfrm>
              <a:off x="722" y="883"/>
              <a:ext cx="6" cy="1"/>
            </a:xfrm>
            <a:prstGeom prst="line">
              <a:avLst/>
            </a:prstGeom>
            <a:noFill/>
            <a:ln w="0">
              <a:solidFill>
                <a:srgbClr val="000000"/>
              </a:solidFill>
              <a:round/>
              <a:headEnd/>
              <a:tailEnd/>
            </a:ln>
          </p:spPr>
          <p:txBody>
            <a:bodyPr/>
            <a:lstStyle/>
            <a:p>
              <a:endParaRPr lang="en-US"/>
            </a:p>
          </p:txBody>
        </p:sp>
        <p:sp>
          <p:nvSpPr>
            <p:cNvPr id="205" name="Line 18"/>
            <p:cNvSpPr>
              <a:spLocks noChangeShapeType="1"/>
            </p:cNvSpPr>
            <p:nvPr/>
          </p:nvSpPr>
          <p:spPr bwMode="auto">
            <a:xfrm>
              <a:off x="722" y="883"/>
              <a:ext cx="1" cy="6"/>
            </a:xfrm>
            <a:prstGeom prst="line">
              <a:avLst/>
            </a:prstGeom>
            <a:noFill/>
            <a:ln w="0">
              <a:solidFill>
                <a:srgbClr val="000000"/>
              </a:solidFill>
              <a:round/>
              <a:headEnd/>
              <a:tailEnd/>
            </a:ln>
          </p:spPr>
          <p:txBody>
            <a:bodyPr/>
            <a:lstStyle/>
            <a:p>
              <a:endParaRPr lang="en-US"/>
            </a:p>
          </p:txBody>
        </p:sp>
        <p:sp>
          <p:nvSpPr>
            <p:cNvPr id="206" name="Rectangle 19"/>
            <p:cNvSpPr>
              <a:spLocks noChangeArrowheads="1"/>
            </p:cNvSpPr>
            <p:nvPr/>
          </p:nvSpPr>
          <p:spPr bwMode="auto">
            <a:xfrm>
              <a:off x="728" y="883"/>
              <a:ext cx="1236" cy="6"/>
            </a:xfrm>
            <a:prstGeom prst="rect">
              <a:avLst/>
            </a:prstGeom>
            <a:solidFill>
              <a:srgbClr val="000000"/>
            </a:solidFill>
            <a:ln w="9525">
              <a:noFill/>
              <a:miter lim="800000"/>
              <a:headEnd/>
              <a:tailEnd/>
            </a:ln>
          </p:spPr>
          <p:txBody>
            <a:bodyPr/>
            <a:lstStyle/>
            <a:p>
              <a:endParaRPr lang="en-SG"/>
            </a:p>
          </p:txBody>
        </p:sp>
        <p:sp>
          <p:nvSpPr>
            <p:cNvPr id="207" name="Line 20"/>
            <p:cNvSpPr>
              <a:spLocks noChangeShapeType="1"/>
            </p:cNvSpPr>
            <p:nvPr/>
          </p:nvSpPr>
          <p:spPr bwMode="auto">
            <a:xfrm>
              <a:off x="728" y="883"/>
              <a:ext cx="1236" cy="1"/>
            </a:xfrm>
            <a:prstGeom prst="line">
              <a:avLst/>
            </a:prstGeom>
            <a:noFill/>
            <a:ln w="0">
              <a:solidFill>
                <a:srgbClr val="000000"/>
              </a:solidFill>
              <a:round/>
              <a:headEnd/>
              <a:tailEnd/>
            </a:ln>
          </p:spPr>
          <p:txBody>
            <a:bodyPr/>
            <a:lstStyle/>
            <a:p>
              <a:endParaRPr lang="en-US"/>
            </a:p>
          </p:txBody>
        </p:sp>
        <p:sp>
          <p:nvSpPr>
            <p:cNvPr id="208" name="Rectangle 21"/>
            <p:cNvSpPr>
              <a:spLocks noChangeArrowheads="1"/>
            </p:cNvSpPr>
            <p:nvPr/>
          </p:nvSpPr>
          <p:spPr bwMode="auto">
            <a:xfrm>
              <a:off x="1964" y="883"/>
              <a:ext cx="6" cy="6"/>
            </a:xfrm>
            <a:prstGeom prst="rect">
              <a:avLst/>
            </a:prstGeom>
            <a:solidFill>
              <a:srgbClr val="000000"/>
            </a:solidFill>
            <a:ln w="9525">
              <a:noFill/>
              <a:miter lim="800000"/>
              <a:headEnd/>
              <a:tailEnd/>
            </a:ln>
          </p:spPr>
          <p:txBody>
            <a:bodyPr/>
            <a:lstStyle/>
            <a:p>
              <a:endParaRPr lang="en-SG"/>
            </a:p>
          </p:txBody>
        </p:sp>
        <p:sp>
          <p:nvSpPr>
            <p:cNvPr id="209" name="Line 22"/>
            <p:cNvSpPr>
              <a:spLocks noChangeShapeType="1"/>
            </p:cNvSpPr>
            <p:nvPr/>
          </p:nvSpPr>
          <p:spPr bwMode="auto">
            <a:xfrm>
              <a:off x="1964" y="883"/>
              <a:ext cx="6" cy="1"/>
            </a:xfrm>
            <a:prstGeom prst="line">
              <a:avLst/>
            </a:prstGeom>
            <a:noFill/>
            <a:ln w="0">
              <a:solidFill>
                <a:srgbClr val="000000"/>
              </a:solidFill>
              <a:round/>
              <a:headEnd/>
              <a:tailEnd/>
            </a:ln>
          </p:spPr>
          <p:txBody>
            <a:bodyPr/>
            <a:lstStyle/>
            <a:p>
              <a:endParaRPr lang="en-US"/>
            </a:p>
          </p:txBody>
        </p:sp>
        <p:sp>
          <p:nvSpPr>
            <p:cNvPr id="210" name="Line 23"/>
            <p:cNvSpPr>
              <a:spLocks noChangeShapeType="1"/>
            </p:cNvSpPr>
            <p:nvPr/>
          </p:nvSpPr>
          <p:spPr bwMode="auto">
            <a:xfrm>
              <a:off x="1964" y="883"/>
              <a:ext cx="1" cy="6"/>
            </a:xfrm>
            <a:prstGeom prst="line">
              <a:avLst/>
            </a:prstGeom>
            <a:noFill/>
            <a:ln w="0">
              <a:solidFill>
                <a:srgbClr val="000000"/>
              </a:solidFill>
              <a:round/>
              <a:headEnd/>
              <a:tailEnd/>
            </a:ln>
          </p:spPr>
          <p:txBody>
            <a:bodyPr/>
            <a:lstStyle/>
            <a:p>
              <a:endParaRPr lang="en-US"/>
            </a:p>
          </p:txBody>
        </p:sp>
        <p:sp>
          <p:nvSpPr>
            <p:cNvPr id="211" name="Rectangle 24"/>
            <p:cNvSpPr>
              <a:spLocks noChangeArrowheads="1"/>
            </p:cNvSpPr>
            <p:nvPr/>
          </p:nvSpPr>
          <p:spPr bwMode="auto">
            <a:xfrm>
              <a:off x="1970" y="883"/>
              <a:ext cx="3226" cy="6"/>
            </a:xfrm>
            <a:prstGeom prst="rect">
              <a:avLst/>
            </a:prstGeom>
            <a:solidFill>
              <a:srgbClr val="000000"/>
            </a:solidFill>
            <a:ln w="9525">
              <a:noFill/>
              <a:miter lim="800000"/>
              <a:headEnd/>
              <a:tailEnd/>
            </a:ln>
          </p:spPr>
          <p:txBody>
            <a:bodyPr/>
            <a:lstStyle/>
            <a:p>
              <a:endParaRPr lang="en-SG"/>
            </a:p>
          </p:txBody>
        </p:sp>
        <p:sp>
          <p:nvSpPr>
            <p:cNvPr id="212" name="Line 25"/>
            <p:cNvSpPr>
              <a:spLocks noChangeShapeType="1"/>
            </p:cNvSpPr>
            <p:nvPr/>
          </p:nvSpPr>
          <p:spPr bwMode="auto">
            <a:xfrm>
              <a:off x="1970" y="883"/>
              <a:ext cx="3226" cy="1"/>
            </a:xfrm>
            <a:prstGeom prst="line">
              <a:avLst/>
            </a:prstGeom>
            <a:noFill/>
            <a:ln w="0">
              <a:solidFill>
                <a:srgbClr val="000000"/>
              </a:solidFill>
              <a:round/>
              <a:headEnd/>
              <a:tailEnd/>
            </a:ln>
          </p:spPr>
          <p:txBody>
            <a:bodyPr/>
            <a:lstStyle/>
            <a:p>
              <a:endParaRPr lang="en-US"/>
            </a:p>
          </p:txBody>
        </p:sp>
        <p:sp>
          <p:nvSpPr>
            <p:cNvPr id="213" name="Rectangle 26"/>
            <p:cNvSpPr>
              <a:spLocks noChangeArrowheads="1"/>
            </p:cNvSpPr>
            <p:nvPr/>
          </p:nvSpPr>
          <p:spPr bwMode="auto">
            <a:xfrm>
              <a:off x="5196" y="883"/>
              <a:ext cx="6" cy="6"/>
            </a:xfrm>
            <a:prstGeom prst="rect">
              <a:avLst/>
            </a:prstGeom>
            <a:solidFill>
              <a:srgbClr val="000000"/>
            </a:solidFill>
            <a:ln w="9525">
              <a:noFill/>
              <a:miter lim="800000"/>
              <a:headEnd/>
              <a:tailEnd/>
            </a:ln>
          </p:spPr>
          <p:txBody>
            <a:bodyPr/>
            <a:lstStyle/>
            <a:p>
              <a:endParaRPr lang="en-SG"/>
            </a:p>
          </p:txBody>
        </p:sp>
        <p:sp>
          <p:nvSpPr>
            <p:cNvPr id="214" name="Line 27"/>
            <p:cNvSpPr>
              <a:spLocks noChangeShapeType="1"/>
            </p:cNvSpPr>
            <p:nvPr/>
          </p:nvSpPr>
          <p:spPr bwMode="auto">
            <a:xfrm>
              <a:off x="5196" y="883"/>
              <a:ext cx="6" cy="1"/>
            </a:xfrm>
            <a:prstGeom prst="line">
              <a:avLst/>
            </a:prstGeom>
            <a:noFill/>
            <a:ln w="0">
              <a:solidFill>
                <a:srgbClr val="000000"/>
              </a:solidFill>
              <a:round/>
              <a:headEnd/>
              <a:tailEnd/>
            </a:ln>
          </p:spPr>
          <p:txBody>
            <a:bodyPr/>
            <a:lstStyle/>
            <a:p>
              <a:endParaRPr lang="en-US"/>
            </a:p>
          </p:txBody>
        </p:sp>
        <p:sp>
          <p:nvSpPr>
            <p:cNvPr id="215" name="Line 28"/>
            <p:cNvSpPr>
              <a:spLocks noChangeShapeType="1"/>
            </p:cNvSpPr>
            <p:nvPr/>
          </p:nvSpPr>
          <p:spPr bwMode="auto">
            <a:xfrm>
              <a:off x="5196" y="883"/>
              <a:ext cx="1" cy="6"/>
            </a:xfrm>
            <a:prstGeom prst="line">
              <a:avLst/>
            </a:prstGeom>
            <a:noFill/>
            <a:ln w="0">
              <a:solidFill>
                <a:srgbClr val="000000"/>
              </a:solidFill>
              <a:round/>
              <a:headEnd/>
              <a:tailEnd/>
            </a:ln>
          </p:spPr>
          <p:txBody>
            <a:bodyPr/>
            <a:lstStyle/>
            <a:p>
              <a:endParaRPr lang="en-US"/>
            </a:p>
          </p:txBody>
        </p:sp>
        <p:sp>
          <p:nvSpPr>
            <p:cNvPr id="216" name="Rectangle 29"/>
            <p:cNvSpPr>
              <a:spLocks noChangeArrowheads="1"/>
            </p:cNvSpPr>
            <p:nvPr/>
          </p:nvSpPr>
          <p:spPr bwMode="auto">
            <a:xfrm>
              <a:off x="5196" y="883"/>
              <a:ext cx="6" cy="6"/>
            </a:xfrm>
            <a:prstGeom prst="rect">
              <a:avLst/>
            </a:prstGeom>
            <a:solidFill>
              <a:srgbClr val="000000"/>
            </a:solidFill>
            <a:ln w="9525">
              <a:noFill/>
              <a:miter lim="800000"/>
              <a:headEnd/>
              <a:tailEnd/>
            </a:ln>
          </p:spPr>
          <p:txBody>
            <a:bodyPr/>
            <a:lstStyle/>
            <a:p>
              <a:endParaRPr lang="en-SG"/>
            </a:p>
          </p:txBody>
        </p:sp>
        <p:sp>
          <p:nvSpPr>
            <p:cNvPr id="217" name="Line 30"/>
            <p:cNvSpPr>
              <a:spLocks noChangeShapeType="1"/>
            </p:cNvSpPr>
            <p:nvPr/>
          </p:nvSpPr>
          <p:spPr bwMode="auto">
            <a:xfrm>
              <a:off x="5196" y="883"/>
              <a:ext cx="6" cy="1"/>
            </a:xfrm>
            <a:prstGeom prst="line">
              <a:avLst/>
            </a:prstGeom>
            <a:noFill/>
            <a:ln w="0">
              <a:solidFill>
                <a:srgbClr val="000000"/>
              </a:solidFill>
              <a:round/>
              <a:headEnd/>
              <a:tailEnd/>
            </a:ln>
          </p:spPr>
          <p:txBody>
            <a:bodyPr/>
            <a:lstStyle/>
            <a:p>
              <a:endParaRPr lang="en-US"/>
            </a:p>
          </p:txBody>
        </p:sp>
        <p:sp>
          <p:nvSpPr>
            <p:cNvPr id="218" name="Line 31"/>
            <p:cNvSpPr>
              <a:spLocks noChangeShapeType="1"/>
            </p:cNvSpPr>
            <p:nvPr/>
          </p:nvSpPr>
          <p:spPr bwMode="auto">
            <a:xfrm>
              <a:off x="5196" y="883"/>
              <a:ext cx="1" cy="6"/>
            </a:xfrm>
            <a:prstGeom prst="line">
              <a:avLst/>
            </a:prstGeom>
            <a:noFill/>
            <a:ln w="0">
              <a:solidFill>
                <a:srgbClr val="000000"/>
              </a:solidFill>
              <a:round/>
              <a:headEnd/>
              <a:tailEnd/>
            </a:ln>
          </p:spPr>
          <p:txBody>
            <a:bodyPr/>
            <a:lstStyle/>
            <a:p>
              <a:endParaRPr lang="en-US"/>
            </a:p>
          </p:txBody>
        </p:sp>
        <p:sp>
          <p:nvSpPr>
            <p:cNvPr id="219" name="Rectangle 32"/>
            <p:cNvSpPr>
              <a:spLocks noChangeArrowheads="1"/>
            </p:cNvSpPr>
            <p:nvPr/>
          </p:nvSpPr>
          <p:spPr bwMode="auto">
            <a:xfrm>
              <a:off x="722" y="889"/>
              <a:ext cx="6" cy="128"/>
            </a:xfrm>
            <a:prstGeom prst="rect">
              <a:avLst/>
            </a:prstGeom>
            <a:solidFill>
              <a:srgbClr val="000000"/>
            </a:solidFill>
            <a:ln w="9525">
              <a:noFill/>
              <a:miter lim="800000"/>
              <a:headEnd/>
              <a:tailEnd/>
            </a:ln>
          </p:spPr>
          <p:txBody>
            <a:bodyPr/>
            <a:lstStyle/>
            <a:p>
              <a:endParaRPr lang="en-SG"/>
            </a:p>
          </p:txBody>
        </p:sp>
        <p:sp>
          <p:nvSpPr>
            <p:cNvPr id="220" name="Line 33"/>
            <p:cNvSpPr>
              <a:spLocks noChangeShapeType="1"/>
            </p:cNvSpPr>
            <p:nvPr/>
          </p:nvSpPr>
          <p:spPr bwMode="auto">
            <a:xfrm>
              <a:off x="722" y="889"/>
              <a:ext cx="1" cy="128"/>
            </a:xfrm>
            <a:prstGeom prst="line">
              <a:avLst/>
            </a:prstGeom>
            <a:noFill/>
            <a:ln w="0">
              <a:solidFill>
                <a:srgbClr val="000000"/>
              </a:solidFill>
              <a:round/>
              <a:headEnd/>
              <a:tailEnd/>
            </a:ln>
          </p:spPr>
          <p:txBody>
            <a:bodyPr/>
            <a:lstStyle/>
            <a:p>
              <a:endParaRPr lang="en-US"/>
            </a:p>
          </p:txBody>
        </p:sp>
        <p:sp>
          <p:nvSpPr>
            <p:cNvPr id="221" name="Rectangle 34"/>
            <p:cNvSpPr>
              <a:spLocks noChangeArrowheads="1"/>
            </p:cNvSpPr>
            <p:nvPr/>
          </p:nvSpPr>
          <p:spPr bwMode="auto">
            <a:xfrm>
              <a:off x="1964" y="889"/>
              <a:ext cx="6" cy="128"/>
            </a:xfrm>
            <a:prstGeom prst="rect">
              <a:avLst/>
            </a:prstGeom>
            <a:solidFill>
              <a:srgbClr val="000000"/>
            </a:solidFill>
            <a:ln w="9525">
              <a:noFill/>
              <a:miter lim="800000"/>
              <a:headEnd/>
              <a:tailEnd/>
            </a:ln>
          </p:spPr>
          <p:txBody>
            <a:bodyPr/>
            <a:lstStyle/>
            <a:p>
              <a:endParaRPr lang="en-SG"/>
            </a:p>
          </p:txBody>
        </p:sp>
        <p:sp>
          <p:nvSpPr>
            <p:cNvPr id="222" name="Line 35"/>
            <p:cNvSpPr>
              <a:spLocks noChangeShapeType="1"/>
            </p:cNvSpPr>
            <p:nvPr/>
          </p:nvSpPr>
          <p:spPr bwMode="auto">
            <a:xfrm>
              <a:off x="1964" y="889"/>
              <a:ext cx="1" cy="128"/>
            </a:xfrm>
            <a:prstGeom prst="line">
              <a:avLst/>
            </a:prstGeom>
            <a:noFill/>
            <a:ln w="0">
              <a:solidFill>
                <a:srgbClr val="000000"/>
              </a:solidFill>
              <a:round/>
              <a:headEnd/>
              <a:tailEnd/>
            </a:ln>
          </p:spPr>
          <p:txBody>
            <a:bodyPr/>
            <a:lstStyle/>
            <a:p>
              <a:endParaRPr lang="en-US"/>
            </a:p>
          </p:txBody>
        </p:sp>
        <p:sp>
          <p:nvSpPr>
            <p:cNvPr id="223" name="Rectangle 36"/>
            <p:cNvSpPr>
              <a:spLocks noChangeArrowheads="1"/>
            </p:cNvSpPr>
            <p:nvPr/>
          </p:nvSpPr>
          <p:spPr bwMode="auto">
            <a:xfrm>
              <a:off x="5196" y="889"/>
              <a:ext cx="6" cy="128"/>
            </a:xfrm>
            <a:prstGeom prst="rect">
              <a:avLst/>
            </a:prstGeom>
            <a:solidFill>
              <a:srgbClr val="000000"/>
            </a:solidFill>
            <a:ln w="9525">
              <a:noFill/>
              <a:miter lim="800000"/>
              <a:headEnd/>
              <a:tailEnd/>
            </a:ln>
          </p:spPr>
          <p:txBody>
            <a:bodyPr/>
            <a:lstStyle/>
            <a:p>
              <a:endParaRPr lang="en-SG"/>
            </a:p>
          </p:txBody>
        </p:sp>
        <p:sp>
          <p:nvSpPr>
            <p:cNvPr id="224" name="Line 37"/>
            <p:cNvSpPr>
              <a:spLocks noChangeShapeType="1"/>
            </p:cNvSpPr>
            <p:nvPr/>
          </p:nvSpPr>
          <p:spPr bwMode="auto">
            <a:xfrm>
              <a:off x="5196" y="889"/>
              <a:ext cx="1" cy="128"/>
            </a:xfrm>
            <a:prstGeom prst="line">
              <a:avLst/>
            </a:prstGeom>
            <a:noFill/>
            <a:ln w="0">
              <a:solidFill>
                <a:srgbClr val="000000"/>
              </a:solidFill>
              <a:round/>
              <a:headEnd/>
              <a:tailEnd/>
            </a:ln>
          </p:spPr>
          <p:txBody>
            <a:bodyPr/>
            <a:lstStyle/>
            <a:p>
              <a:endParaRPr lang="en-US"/>
            </a:p>
          </p:txBody>
        </p:sp>
        <p:sp>
          <p:nvSpPr>
            <p:cNvPr id="225" name="Rectangle 38"/>
            <p:cNvSpPr>
              <a:spLocks noChangeArrowheads="1"/>
            </p:cNvSpPr>
            <p:nvPr/>
          </p:nvSpPr>
          <p:spPr bwMode="auto">
            <a:xfrm>
              <a:off x="744" y="1022"/>
              <a:ext cx="336"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name</a:t>
              </a:r>
              <a:endParaRPr lang="en-US"/>
            </a:p>
          </p:txBody>
        </p:sp>
        <p:sp>
          <p:nvSpPr>
            <p:cNvPr id="226" name="Rectangle 39"/>
            <p:cNvSpPr>
              <a:spLocks noChangeArrowheads="1"/>
            </p:cNvSpPr>
            <p:nvPr/>
          </p:nvSpPr>
          <p:spPr bwMode="auto">
            <a:xfrm>
              <a:off x="1013" y="1022"/>
              <a:ext cx="134"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 </a:t>
              </a:r>
              <a:endParaRPr lang="en-US"/>
            </a:p>
          </p:txBody>
        </p:sp>
        <p:sp>
          <p:nvSpPr>
            <p:cNvPr id="227" name="Rectangle 40"/>
            <p:cNvSpPr>
              <a:spLocks noChangeArrowheads="1"/>
            </p:cNvSpPr>
            <p:nvPr/>
          </p:nvSpPr>
          <p:spPr bwMode="auto">
            <a:xfrm>
              <a:off x="1986" y="1025"/>
              <a:ext cx="3045" cy="134"/>
            </a:xfrm>
            <a:prstGeom prst="rect">
              <a:avLst/>
            </a:prstGeom>
            <a:noFill/>
            <a:ln w="9525">
              <a:noFill/>
              <a:miter lim="800000"/>
              <a:headEnd/>
              <a:tailEnd/>
            </a:ln>
          </p:spPr>
          <p:txBody>
            <a:bodyPr wrap="none" lIns="0" tIns="0" rIns="0" bIns="0">
              <a:spAutoFit/>
            </a:bodyPr>
            <a:lstStyle/>
            <a:p>
              <a:r>
                <a:rPr lang="en-US" sz="1400">
                  <a:solidFill>
                    <a:srgbClr val="010000"/>
                  </a:solidFill>
                </a:rPr>
                <a:t>The ID of the JavaBean for which a property (or properties) will be </a:t>
              </a:r>
              <a:endParaRPr lang="en-US"/>
            </a:p>
          </p:txBody>
        </p:sp>
        <p:sp>
          <p:nvSpPr>
            <p:cNvPr id="228" name="Rectangle 41"/>
            <p:cNvSpPr>
              <a:spLocks noChangeArrowheads="1"/>
            </p:cNvSpPr>
            <p:nvPr/>
          </p:nvSpPr>
          <p:spPr bwMode="auto">
            <a:xfrm>
              <a:off x="1986" y="1155"/>
              <a:ext cx="199" cy="154"/>
            </a:xfrm>
            <a:prstGeom prst="rect">
              <a:avLst/>
            </a:prstGeom>
            <a:noFill/>
            <a:ln w="9525">
              <a:noFill/>
              <a:miter lim="800000"/>
              <a:headEnd/>
              <a:tailEnd/>
            </a:ln>
          </p:spPr>
          <p:txBody>
            <a:bodyPr wrap="none" lIns="0" tIns="0" rIns="0" bIns="0">
              <a:spAutoFit/>
            </a:bodyPr>
            <a:lstStyle/>
            <a:p>
              <a:r>
                <a:rPr lang="en-US" sz="1400">
                  <a:solidFill>
                    <a:srgbClr val="010000"/>
                  </a:solidFill>
                </a:rPr>
                <a:t>set.</a:t>
              </a:r>
              <a:endParaRPr lang="en-US"/>
            </a:p>
          </p:txBody>
        </p:sp>
        <p:sp>
          <p:nvSpPr>
            <p:cNvPr id="229" name="Rectangle 42"/>
            <p:cNvSpPr>
              <a:spLocks noChangeArrowheads="1"/>
            </p:cNvSpPr>
            <p:nvPr/>
          </p:nvSpPr>
          <p:spPr bwMode="auto">
            <a:xfrm>
              <a:off x="2140" y="1155"/>
              <a:ext cx="73" cy="154"/>
            </a:xfrm>
            <a:prstGeom prst="rect">
              <a:avLst/>
            </a:prstGeom>
            <a:noFill/>
            <a:ln w="9525">
              <a:noFill/>
              <a:miter lim="800000"/>
              <a:headEnd/>
              <a:tailEnd/>
            </a:ln>
          </p:spPr>
          <p:txBody>
            <a:bodyPr wrap="none" lIns="0" tIns="0" rIns="0" bIns="0">
              <a:spAutoFit/>
            </a:bodyPr>
            <a:lstStyle/>
            <a:p>
              <a:r>
                <a:rPr lang="en-US" sz="1400">
                  <a:solidFill>
                    <a:srgbClr val="010000"/>
                  </a:solidFill>
                </a:rPr>
                <a:t> </a:t>
              </a:r>
              <a:endParaRPr lang="en-US"/>
            </a:p>
          </p:txBody>
        </p:sp>
        <p:sp>
          <p:nvSpPr>
            <p:cNvPr id="230" name="Rectangle 43"/>
            <p:cNvSpPr>
              <a:spLocks noChangeArrowheads="1"/>
            </p:cNvSpPr>
            <p:nvPr/>
          </p:nvSpPr>
          <p:spPr bwMode="auto">
            <a:xfrm>
              <a:off x="722" y="1017"/>
              <a:ext cx="6" cy="6"/>
            </a:xfrm>
            <a:prstGeom prst="rect">
              <a:avLst/>
            </a:prstGeom>
            <a:solidFill>
              <a:srgbClr val="000000"/>
            </a:solidFill>
            <a:ln w="9525">
              <a:noFill/>
              <a:miter lim="800000"/>
              <a:headEnd/>
              <a:tailEnd/>
            </a:ln>
          </p:spPr>
          <p:txBody>
            <a:bodyPr/>
            <a:lstStyle/>
            <a:p>
              <a:endParaRPr lang="en-SG"/>
            </a:p>
          </p:txBody>
        </p:sp>
        <p:sp>
          <p:nvSpPr>
            <p:cNvPr id="231" name="Line 44"/>
            <p:cNvSpPr>
              <a:spLocks noChangeShapeType="1"/>
            </p:cNvSpPr>
            <p:nvPr/>
          </p:nvSpPr>
          <p:spPr bwMode="auto">
            <a:xfrm>
              <a:off x="722" y="1017"/>
              <a:ext cx="6" cy="1"/>
            </a:xfrm>
            <a:prstGeom prst="line">
              <a:avLst/>
            </a:prstGeom>
            <a:noFill/>
            <a:ln w="0">
              <a:solidFill>
                <a:srgbClr val="000000"/>
              </a:solidFill>
              <a:round/>
              <a:headEnd/>
              <a:tailEnd/>
            </a:ln>
          </p:spPr>
          <p:txBody>
            <a:bodyPr/>
            <a:lstStyle/>
            <a:p>
              <a:endParaRPr lang="en-US"/>
            </a:p>
          </p:txBody>
        </p:sp>
        <p:sp>
          <p:nvSpPr>
            <p:cNvPr id="232" name="Line 45"/>
            <p:cNvSpPr>
              <a:spLocks noChangeShapeType="1"/>
            </p:cNvSpPr>
            <p:nvPr/>
          </p:nvSpPr>
          <p:spPr bwMode="auto">
            <a:xfrm>
              <a:off x="722" y="1017"/>
              <a:ext cx="1" cy="6"/>
            </a:xfrm>
            <a:prstGeom prst="line">
              <a:avLst/>
            </a:prstGeom>
            <a:noFill/>
            <a:ln w="0">
              <a:solidFill>
                <a:srgbClr val="000000"/>
              </a:solidFill>
              <a:round/>
              <a:headEnd/>
              <a:tailEnd/>
            </a:ln>
          </p:spPr>
          <p:txBody>
            <a:bodyPr/>
            <a:lstStyle/>
            <a:p>
              <a:endParaRPr lang="en-US"/>
            </a:p>
          </p:txBody>
        </p:sp>
        <p:sp>
          <p:nvSpPr>
            <p:cNvPr id="233" name="Rectangle 46"/>
            <p:cNvSpPr>
              <a:spLocks noChangeArrowheads="1"/>
            </p:cNvSpPr>
            <p:nvPr/>
          </p:nvSpPr>
          <p:spPr bwMode="auto">
            <a:xfrm>
              <a:off x="728" y="1017"/>
              <a:ext cx="1236" cy="6"/>
            </a:xfrm>
            <a:prstGeom prst="rect">
              <a:avLst/>
            </a:prstGeom>
            <a:solidFill>
              <a:srgbClr val="000000"/>
            </a:solidFill>
            <a:ln w="9525">
              <a:noFill/>
              <a:miter lim="800000"/>
              <a:headEnd/>
              <a:tailEnd/>
            </a:ln>
          </p:spPr>
          <p:txBody>
            <a:bodyPr/>
            <a:lstStyle/>
            <a:p>
              <a:endParaRPr lang="en-SG"/>
            </a:p>
          </p:txBody>
        </p:sp>
        <p:sp>
          <p:nvSpPr>
            <p:cNvPr id="234" name="Line 47"/>
            <p:cNvSpPr>
              <a:spLocks noChangeShapeType="1"/>
            </p:cNvSpPr>
            <p:nvPr/>
          </p:nvSpPr>
          <p:spPr bwMode="auto">
            <a:xfrm>
              <a:off x="728" y="1017"/>
              <a:ext cx="1236" cy="1"/>
            </a:xfrm>
            <a:prstGeom prst="line">
              <a:avLst/>
            </a:prstGeom>
            <a:noFill/>
            <a:ln w="0">
              <a:solidFill>
                <a:srgbClr val="000000"/>
              </a:solidFill>
              <a:round/>
              <a:headEnd/>
              <a:tailEnd/>
            </a:ln>
          </p:spPr>
          <p:txBody>
            <a:bodyPr/>
            <a:lstStyle/>
            <a:p>
              <a:endParaRPr lang="en-US"/>
            </a:p>
          </p:txBody>
        </p:sp>
        <p:sp>
          <p:nvSpPr>
            <p:cNvPr id="235" name="Rectangle 48"/>
            <p:cNvSpPr>
              <a:spLocks noChangeArrowheads="1"/>
            </p:cNvSpPr>
            <p:nvPr/>
          </p:nvSpPr>
          <p:spPr bwMode="auto">
            <a:xfrm>
              <a:off x="1964" y="1017"/>
              <a:ext cx="6" cy="6"/>
            </a:xfrm>
            <a:prstGeom prst="rect">
              <a:avLst/>
            </a:prstGeom>
            <a:solidFill>
              <a:srgbClr val="000000"/>
            </a:solidFill>
            <a:ln w="9525">
              <a:noFill/>
              <a:miter lim="800000"/>
              <a:headEnd/>
              <a:tailEnd/>
            </a:ln>
          </p:spPr>
          <p:txBody>
            <a:bodyPr/>
            <a:lstStyle/>
            <a:p>
              <a:endParaRPr lang="en-SG"/>
            </a:p>
          </p:txBody>
        </p:sp>
        <p:sp>
          <p:nvSpPr>
            <p:cNvPr id="236" name="Line 49"/>
            <p:cNvSpPr>
              <a:spLocks noChangeShapeType="1"/>
            </p:cNvSpPr>
            <p:nvPr/>
          </p:nvSpPr>
          <p:spPr bwMode="auto">
            <a:xfrm>
              <a:off x="1964" y="1017"/>
              <a:ext cx="6" cy="1"/>
            </a:xfrm>
            <a:prstGeom prst="line">
              <a:avLst/>
            </a:prstGeom>
            <a:noFill/>
            <a:ln w="0">
              <a:solidFill>
                <a:srgbClr val="000000"/>
              </a:solidFill>
              <a:round/>
              <a:headEnd/>
              <a:tailEnd/>
            </a:ln>
          </p:spPr>
          <p:txBody>
            <a:bodyPr/>
            <a:lstStyle/>
            <a:p>
              <a:endParaRPr lang="en-US"/>
            </a:p>
          </p:txBody>
        </p:sp>
        <p:sp>
          <p:nvSpPr>
            <p:cNvPr id="237" name="Line 50"/>
            <p:cNvSpPr>
              <a:spLocks noChangeShapeType="1"/>
            </p:cNvSpPr>
            <p:nvPr/>
          </p:nvSpPr>
          <p:spPr bwMode="auto">
            <a:xfrm>
              <a:off x="1964" y="1017"/>
              <a:ext cx="1" cy="6"/>
            </a:xfrm>
            <a:prstGeom prst="line">
              <a:avLst/>
            </a:prstGeom>
            <a:noFill/>
            <a:ln w="0">
              <a:solidFill>
                <a:srgbClr val="000000"/>
              </a:solidFill>
              <a:round/>
              <a:headEnd/>
              <a:tailEnd/>
            </a:ln>
          </p:spPr>
          <p:txBody>
            <a:bodyPr/>
            <a:lstStyle/>
            <a:p>
              <a:endParaRPr lang="en-US"/>
            </a:p>
          </p:txBody>
        </p:sp>
        <p:sp>
          <p:nvSpPr>
            <p:cNvPr id="238" name="Rectangle 51"/>
            <p:cNvSpPr>
              <a:spLocks noChangeArrowheads="1"/>
            </p:cNvSpPr>
            <p:nvPr/>
          </p:nvSpPr>
          <p:spPr bwMode="auto">
            <a:xfrm>
              <a:off x="1970" y="1017"/>
              <a:ext cx="3226" cy="6"/>
            </a:xfrm>
            <a:prstGeom prst="rect">
              <a:avLst/>
            </a:prstGeom>
            <a:solidFill>
              <a:srgbClr val="000000"/>
            </a:solidFill>
            <a:ln w="9525">
              <a:noFill/>
              <a:miter lim="800000"/>
              <a:headEnd/>
              <a:tailEnd/>
            </a:ln>
          </p:spPr>
          <p:txBody>
            <a:bodyPr/>
            <a:lstStyle/>
            <a:p>
              <a:endParaRPr lang="en-SG"/>
            </a:p>
          </p:txBody>
        </p:sp>
        <p:sp>
          <p:nvSpPr>
            <p:cNvPr id="239" name="Line 52"/>
            <p:cNvSpPr>
              <a:spLocks noChangeShapeType="1"/>
            </p:cNvSpPr>
            <p:nvPr/>
          </p:nvSpPr>
          <p:spPr bwMode="auto">
            <a:xfrm>
              <a:off x="1970" y="1017"/>
              <a:ext cx="3226" cy="1"/>
            </a:xfrm>
            <a:prstGeom prst="line">
              <a:avLst/>
            </a:prstGeom>
            <a:noFill/>
            <a:ln w="0">
              <a:solidFill>
                <a:srgbClr val="000000"/>
              </a:solidFill>
              <a:round/>
              <a:headEnd/>
              <a:tailEnd/>
            </a:ln>
          </p:spPr>
          <p:txBody>
            <a:bodyPr/>
            <a:lstStyle/>
            <a:p>
              <a:endParaRPr lang="en-US"/>
            </a:p>
          </p:txBody>
        </p:sp>
        <p:sp>
          <p:nvSpPr>
            <p:cNvPr id="240" name="Rectangle 53"/>
            <p:cNvSpPr>
              <a:spLocks noChangeArrowheads="1"/>
            </p:cNvSpPr>
            <p:nvPr/>
          </p:nvSpPr>
          <p:spPr bwMode="auto">
            <a:xfrm>
              <a:off x="5196" y="1017"/>
              <a:ext cx="6" cy="6"/>
            </a:xfrm>
            <a:prstGeom prst="rect">
              <a:avLst/>
            </a:prstGeom>
            <a:solidFill>
              <a:srgbClr val="000000"/>
            </a:solidFill>
            <a:ln w="9525">
              <a:noFill/>
              <a:miter lim="800000"/>
              <a:headEnd/>
              <a:tailEnd/>
            </a:ln>
          </p:spPr>
          <p:txBody>
            <a:bodyPr/>
            <a:lstStyle/>
            <a:p>
              <a:endParaRPr lang="en-SG"/>
            </a:p>
          </p:txBody>
        </p:sp>
        <p:sp>
          <p:nvSpPr>
            <p:cNvPr id="241" name="Line 54"/>
            <p:cNvSpPr>
              <a:spLocks noChangeShapeType="1"/>
            </p:cNvSpPr>
            <p:nvPr/>
          </p:nvSpPr>
          <p:spPr bwMode="auto">
            <a:xfrm>
              <a:off x="5196" y="1017"/>
              <a:ext cx="6" cy="1"/>
            </a:xfrm>
            <a:prstGeom prst="line">
              <a:avLst/>
            </a:prstGeom>
            <a:noFill/>
            <a:ln w="0">
              <a:solidFill>
                <a:srgbClr val="000000"/>
              </a:solidFill>
              <a:round/>
              <a:headEnd/>
              <a:tailEnd/>
            </a:ln>
          </p:spPr>
          <p:txBody>
            <a:bodyPr/>
            <a:lstStyle/>
            <a:p>
              <a:endParaRPr lang="en-US"/>
            </a:p>
          </p:txBody>
        </p:sp>
        <p:sp>
          <p:nvSpPr>
            <p:cNvPr id="242" name="Line 55"/>
            <p:cNvSpPr>
              <a:spLocks noChangeShapeType="1"/>
            </p:cNvSpPr>
            <p:nvPr/>
          </p:nvSpPr>
          <p:spPr bwMode="auto">
            <a:xfrm>
              <a:off x="5196" y="1017"/>
              <a:ext cx="1" cy="6"/>
            </a:xfrm>
            <a:prstGeom prst="line">
              <a:avLst/>
            </a:prstGeom>
            <a:noFill/>
            <a:ln w="0">
              <a:solidFill>
                <a:srgbClr val="000000"/>
              </a:solidFill>
              <a:round/>
              <a:headEnd/>
              <a:tailEnd/>
            </a:ln>
          </p:spPr>
          <p:txBody>
            <a:bodyPr/>
            <a:lstStyle/>
            <a:p>
              <a:endParaRPr lang="en-US"/>
            </a:p>
          </p:txBody>
        </p:sp>
        <p:sp>
          <p:nvSpPr>
            <p:cNvPr id="243" name="Rectangle 56"/>
            <p:cNvSpPr>
              <a:spLocks noChangeArrowheads="1"/>
            </p:cNvSpPr>
            <p:nvPr/>
          </p:nvSpPr>
          <p:spPr bwMode="auto">
            <a:xfrm>
              <a:off x="722" y="1023"/>
              <a:ext cx="6" cy="258"/>
            </a:xfrm>
            <a:prstGeom prst="rect">
              <a:avLst/>
            </a:prstGeom>
            <a:solidFill>
              <a:srgbClr val="000000"/>
            </a:solidFill>
            <a:ln w="9525">
              <a:noFill/>
              <a:miter lim="800000"/>
              <a:headEnd/>
              <a:tailEnd/>
            </a:ln>
          </p:spPr>
          <p:txBody>
            <a:bodyPr/>
            <a:lstStyle/>
            <a:p>
              <a:endParaRPr lang="en-SG"/>
            </a:p>
          </p:txBody>
        </p:sp>
        <p:sp>
          <p:nvSpPr>
            <p:cNvPr id="244" name="Line 57"/>
            <p:cNvSpPr>
              <a:spLocks noChangeShapeType="1"/>
            </p:cNvSpPr>
            <p:nvPr/>
          </p:nvSpPr>
          <p:spPr bwMode="auto">
            <a:xfrm>
              <a:off x="722" y="1023"/>
              <a:ext cx="1" cy="258"/>
            </a:xfrm>
            <a:prstGeom prst="line">
              <a:avLst/>
            </a:prstGeom>
            <a:noFill/>
            <a:ln w="0">
              <a:solidFill>
                <a:srgbClr val="000000"/>
              </a:solidFill>
              <a:round/>
              <a:headEnd/>
              <a:tailEnd/>
            </a:ln>
          </p:spPr>
          <p:txBody>
            <a:bodyPr/>
            <a:lstStyle/>
            <a:p>
              <a:endParaRPr lang="en-US"/>
            </a:p>
          </p:txBody>
        </p:sp>
        <p:sp>
          <p:nvSpPr>
            <p:cNvPr id="245" name="Rectangle 58"/>
            <p:cNvSpPr>
              <a:spLocks noChangeArrowheads="1"/>
            </p:cNvSpPr>
            <p:nvPr/>
          </p:nvSpPr>
          <p:spPr bwMode="auto">
            <a:xfrm>
              <a:off x="1964" y="1023"/>
              <a:ext cx="6" cy="258"/>
            </a:xfrm>
            <a:prstGeom prst="rect">
              <a:avLst/>
            </a:prstGeom>
            <a:solidFill>
              <a:srgbClr val="000000"/>
            </a:solidFill>
            <a:ln w="9525">
              <a:noFill/>
              <a:miter lim="800000"/>
              <a:headEnd/>
              <a:tailEnd/>
            </a:ln>
          </p:spPr>
          <p:txBody>
            <a:bodyPr/>
            <a:lstStyle/>
            <a:p>
              <a:endParaRPr lang="en-SG"/>
            </a:p>
          </p:txBody>
        </p:sp>
        <p:sp>
          <p:nvSpPr>
            <p:cNvPr id="246" name="Line 59"/>
            <p:cNvSpPr>
              <a:spLocks noChangeShapeType="1"/>
            </p:cNvSpPr>
            <p:nvPr/>
          </p:nvSpPr>
          <p:spPr bwMode="auto">
            <a:xfrm>
              <a:off x="1964" y="1023"/>
              <a:ext cx="1" cy="258"/>
            </a:xfrm>
            <a:prstGeom prst="line">
              <a:avLst/>
            </a:prstGeom>
            <a:noFill/>
            <a:ln w="0">
              <a:solidFill>
                <a:srgbClr val="000000"/>
              </a:solidFill>
              <a:round/>
              <a:headEnd/>
              <a:tailEnd/>
            </a:ln>
          </p:spPr>
          <p:txBody>
            <a:bodyPr/>
            <a:lstStyle/>
            <a:p>
              <a:endParaRPr lang="en-US"/>
            </a:p>
          </p:txBody>
        </p:sp>
        <p:sp>
          <p:nvSpPr>
            <p:cNvPr id="247" name="Rectangle 60"/>
            <p:cNvSpPr>
              <a:spLocks noChangeArrowheads="1"/>
            </p:cNvSpPr>
            <p:nvPr/>
          </p:nvSpPr>
          <p:spPr bwMode="auto">
            <a:xfrm>
              <a:off x="5196" y="1023"/>
              <a:ext cx="6" cy="258"/>
            </a:xfrm>
            <a:prstGeom prst="rect">
              <a:avLst/>
            </a:prstGeom>
            <a:solidFill>
              <a:srgbClr val="000000"/>
            </a:solidFill>
            <a:ln w="9525">
              <a:noFill/>
              <a:miter lim="800000"/>
              <a:headEnd/>
              <a:tailEnd/>
            </a:ln>
          </p:spPr>
          <p:txBody>
            <a:bodyPr/>
            <a:lstStyle/>
            <a:p>
              <a:endParaRPr lang="en-SG"/>
            </a:p>
          </p:txBody>
        </p:sp>
        <p:sp>
          <p:nvSpPr>
            <p:cNvPr id="248" name="Line 61"/>
            <p:cNvSpPr>
              <a:spLocks noChangeShapeType="1"/>
            </p:cNvSpPr>
            <p:nvPr/>
          </p:nvSpPr>
          <p:spPr bwMode="auto">
            <a:xfrm>
              <a:off x="5196" y="1023"/>
              <a:ext cx="1" cy="258"/>
            </a:xfrm>
            <a:prstGeom prst="line">
              <a:avLst/>
            </a:prstGeom>
            <a:noFill/>
            <a:ln w="0">
              <a:solidFill>
                <a:srgbClr val="000000"/>
              </a:solidFill>
              <a:round/>
              <a:headEnd/>
              <a:tailEnd/>
            </a:ln>
          </p:spPr>
          <p:txBody>
            <a:bodyPr/>
            <a:lstStyle/>
            <a:p>
              <a:endParaRPr lang="en-US"/>
            </a:p>
          </p:txBody>
        </p:sp>
        <p:sp>
          <p:nvSpPr>
            <p:cNvPr id="249" name="Rectangle 62"/>
            <p:cNvSpPr>
              <a:spLocks noChangeArrowheads="1"/>
            </p:cNvSpPr>
            <p:nvPr/>
          </p:nvSpPr>
          <p:spPr bwMode="auto">
            <a:xfrm>
              <a:off x="744" y="1286"/>
              <a:ext cx="605"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property</a:t>
              </a:r>
              <a:endParaRPr lang="en-US"/>
            </a:p>
          </p:txBody>
        </p:sp>
        <p:sp>
          <p:nvSpPr>
            <p:cNvPr id="250" name="Rectangle 63"/>
            <p:cNvSpPr>
              <a:spLocks noChangeArrowheads="1"/>
            </p:cNvSpPr>
            <p:nvPr/>
          </p:nvSpPr>
          <p:spPr bwMode="auto">
            <a:xfrm>
              <a:off x="1283" y="1286"/>
              <a:ext cx="134"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 </a:t>
              </a:r>
              <a:endParaRPr lang="en-US"/>
            </a:p>
          </p:txBody>
        </p:sp>
        <p:sp>
          <p:nvSpPr>
            <p:cNvPr id="251" name="Rectangle 64"/>
            <p:cNvSpPr>
              <a:spLocks noChangeArrowheads="1"/>
            </p:cNvSpPr>
            <p:nvPr/>
          </p:nvSpPr>
          <p:spPr bwMode="auto">
            <a:xfrm>
              <a:off x="1986" y="1289"/>
              <a:ext cx="2027" cy="154"/>
            </a:xfrm>
            <a:prstGeom prst="rect">
              <a:avLst/>
            </a:prstGeom>
            <a:noFill/>
            <a:ln w="9525">
              <a:noFill/>
              <a:miter lim="800000"/>
              <a:headEnd/>
              <a:tailEnd/>
            </a:ln>
          </p:spPr>
          <p:txBody>
            <a:bodyPr wrap="none" lIns="0" tIns="0" rIns="0" bIns="0">
              <a:spAutoFit/>
            </a:bodyPr>
            <a:lstStyle/>
            <a:p>
              <a:r>
                <a:rPr lang="en-US" sz="1400">
                  <a:solidFill>
                    <a:srgbClr val="010000"/>
                  </a:solidFill>
                </a:rPr>
                <a:t>The name of the property to set. Specifying </a:t>
              </a:r>
              <a:endParaRPr lang="en-US"/>
            </a:p>
          </p:txBody>
        </p:sp>
        <p:sp>
          <p:nvSpPr>
            <p:cNvPr id="252" name="Rectangle 65"/>
            <p:cNvSpPr>
              <a:spLocks noChangeArrowheads="1"/>
            </p:cNvSpPr>
            <p:nvPr/>
          </p:nvSpPr>
          <p:spPr bwMode="auto">
            <a:xfrm>
              <a:off x="3962" y="1301"/>
              <a:ext cx="269"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a:t>
              </a:r>
              <a:endParaRPr lang="en-US"/>
            </a:p>
          </p:txBody>
        </p:sp>
        <p:sp>
          <p:nvSpPr>
            <p:cNvPr id="253" name="Rectangle 66"/>
            <p:cNvSpPr>
              <a:spLocks noChangeArrowheads="1"/>
            </p:cNvSpPr>
            <p:nvPr/>
          </p:nvSpPr>
          <p:spPr bwMode="auto">
            <a:xfrm>
              <a:off x="4163" y="1289"/>
              <a:ext cx="829" cy="154"/>
            </a:xfrm>
            <a:prstGeom prst="rect">
              <a:avLst/>
            </a:prstGeom>
            <a:noFill/>
            <a:ln w="9525">
              <a:noFill/>
              <a:miter lim="800000"/>
              <a:headEnd/>
              <a:tailEnd/>
            </a:ln>
          </p:spPr>
          <p:txBody>
            <a:bodyPr wrap="none" lIns="0" tIns="0" rIns="0" bIns="0">
              <a:spAutoFit/>
            </a:bodyPr>
            <a:lstStyle/>
            <a:p>
              <a:r>
                <a:rPr lang="en-US" sz="1400">
                  <a:solidFill>
                    <a:srgbClr val="010000"/>
                  </a:solidFill>
                </a:rPr>
                <a:t> for this attribute </a:t>
              </a:r>
              <a:endParaRPr lang="en-US"/>
            </a:p>
          </p:txBody>
        </p:sp>
        <p:sp>
          <p:nvSpPr>
            <p:cNvPr id="254" name="Rectangle 67"/>
            <p:cNvSpPr>
              <a:spLocks noChangeArrowheads="1"/>
            </p:cNvSpPr>
            <p:nvPr/>
          </p:nvSpPr>
          <p:spPr bwMode="auto">
            <a:xfrm>
              <a:off x="1986" y="1418"/>
              <a:ext cx="3239" cy="154"/>
            </a:xfrm>
            <a:prstGeom prst="rect">
              <a:avLst/>
            </a:prstGeom>
            <a:noFill/>
            <a:ln w="9525">
              <a:noFill/>
              <a:miter lim="800000"/>
              <a:headEnd/>
              <a:tailEnd/>
            </a:ln>
          </p:spPr>
          <p:txBody>
            <a:bodyPr wrap="none" lIns="0" tIns="0" rIns="0" bIns="0">
              <a:spAutoFit/>
            </a:bodyPr>
            <a:lstStyle/>
            <a:p>
              <a:r>
                <a:rPr lang="en-US" sz="1400">
                  <a:solidFill>
                    <a:srgbClr val="010000"/>
                  </a:solidFill>
                </a:rPr>
                <a:t>causes the JSP to match the request parameters to the properties of the </a:t>
              </a:r>
              <a:endParaRPr lang="en-US"/>
            </a:p>
          </p:txBody>
        </p:sp>
        <p:sp>
          <p:nvSpPr>
            <p:cNvPr id="255" name="Rectangle 68"/>
            <p:cNvSpPr>
              <a:spLocks noChangeArrowheads="1"/>
            </p:cNvSpPr>
            <p:nvPr/>
          </p:nvSpPr>
          <p:spPr bwMode="auto">
            <a:xfrm>
              <a:off x="1986" y="1546"/>
              <a:ext cx="314" cy="154"/>
            </a:xfrm>
            <a:prstGeom prst="rect">
              <a:avLst/>
            </a:prstGeom>
            <a:noFill/>
            <a:ln w="9525">
              <a:noFill/>
              <a:miter lim="800000"/>
              <a:headEnd/>
              <a:tailEnd/>
            </a:ln>
          </p:spPr>
          <p:txBody>
            <a:bodyPr wrap="none" lIns="0" tIns="0" rIns="0" bIns="0">
              <a:spAutoFit/>
            </a:bodyPr>
            <a:lstStyle/>
            <a:p>
              <a:r>
                <a:rPr lang="en-US" sz="1400" dirty="0">
                  <a:solidFill>
                    <a:srgbClr val="010000"/>
                  </a:solidFill>
                </a:rPr>
                <a:t>bean. </a:t>
              </a:r>
              <a:endParaRPr lang="en-US" dirty="0"/>
            </a:p>
          </p:txBody>
        </p:sp>
        <p:sp>
          <p:nvSpPr>
            <p:cNvPr id="256" name="Rectangle 69"/>
            <p:cNvSpPr>
              <a:spLocks noChangeArrowheads="1"/>
            </p:cNvSpPr>
            <p:nvPr/>
          </p:nvSpPr>
          <p:spPr bwMode="auto">
            <a:xfrm>
              <a:off x="2254" y="1546"/>
              <a:ext cx="2841" cy="154"/>
            </a:xfrm>
            <a:prstGeom prst="rect">
              <a:avLst/>
            </a:prstGeom>
            <a:noFill/>
            <a:ln w="9525">
              <a:noFill/>
              <a:miter lim="800000"/>
              <a:headEnd/>
              <a:tailEnd/>
            </a:ln>
          </p:spPr>
          <p:txBody>
            <a:bodyPr wrap="none" lIns="0" tIns="0" rIns="0" bIns="0">
              <a:spAutoFit/>
            </a:bodyPr>
            <a:lstStyle/>
            <a:p>
              <a:r>
                <a:rPr lang="en-US" sz="1400">
                  <a:solidFill>
                    <a:srgbClr val="010000"/>
                  </a:solidFill>
                </a:rPr>
                <a:t>For each request parameter that matches (i.e., the name of the </a:t>
              </a:r>
              <a:endParaRPr lang="en-US"/>
            </a:p>
          </p:txBody>
        </p:sp>
        <p:sp>
          <p:nvSpPr>
            <p:cNvPr id="257" name="Rectangle 70"/>
            <p:cNvSpPr>
              <a:spLocks noChangeArrowheads="1"/>
            </p:cNvSpPr>
            <p:nvPr/>
          </p:nvSpPr>
          <p:spPr bwMode="auto">
            <a:xfrm>
              <a:off x="1986" y="1675"/>
              <a:ext cx="2911" cy="154"/>
            </a:xfrm>
            <a:prstGeom prst="rect">
              <a:avLst/>
            </a:prstGeom>
            <a:noFill/>
            <a:ln w="9525">
              <a:noFill/>
              <a:miter lim="800000"/>
              <a:headEnd/>
              <a:tailEnd/>
            </a:ln>
          </p:spPr>
          <p:txBody>
            <a:bodyPr wrap="none" lIns="0" tIns="0" rIns="0" bIns="0">
              <a:spAutoFit/>
            </a:bodyPr>
            <a:lstStyle/>
            <a:p>
              <a:r>
                <a:rPr lang="en-US" sz="1400">
                  <a:solidFill>
                    <a:srgbClr val="010000"/>
                  </a:solidFill>
                </a:rPr>
                <a:t>request parameter is identical to the bean’s property name), the </a:t>
              </a:r>
              <a:endParaRPr lang="en-US"/>
            </a:p>
          </p:txBody>
        </p:sp>
        <p:sp>
          <p:nvSpPr>
            <p:cNvPr id="258" name="Rectangle 71"/>
            <p:cNvSpPr>
              <a:spLocks noChangeArrowheads="1"/>
            </p:cNvSpPr>
            <p:nvPr/>
          </p:nvSpPr>
          <p:spPr bwMode="auto">
            <a:xfrm>
              <a:off x="1986" y="1805"/>
              <a:ext cx="3256" cy="154"/>
            </a:xfrm>
            <a:prstGeom prst="rect">
              <a:avLst/>
            </a:prstGeom>
            <a:noFill/>
            <a:ln w="9525">
              <a:noFill/>
              <a:miter lim="800000"/>
              <a:headEnd/>
              <a:tailEnd/>
            </a:ln>
          </p:spPr>
          <p:txBody>
            <a:bodyPr wrap="none" lIns="0" tIns="0" rIns="0" bIns="0">
              <a:spAutoFit/>
            </a:bodyPr>
            <a:lstStyle/>
            <a:p>
              <a:r>
                <a:rPr lang="en-US" sz="1400">
                  <a:solidFill>
                    <a:srgbClr val="010000"/>
                  </a:solidFill>
                </a:rPr>
                <a:t>corresponding property in the bean is set to the value of the parameter. </a:t>
              </a:r>
              <a:endParaRPr lang="en-US"/>
            </a:p>
          </p:txBody>
        </p:sp>
        <p:sp>
          <p:nvSpPr>
            <p:cNvPr id="259" name="Rectangle 72"/>
            <p:cNvSpPr>
              <a:spLocks noChangeArrowheads="1"/>
            </p:cNvSpPr>
            <p:nvPr/>
          </p:nvSpPr>
          <p:spPr bwMode="auto">
            <a:xfrm>
              <a:off x="1986" y="1933"/>
              <a:ext cx="1809" cy="154"/>
            </a:xfrm>
            <a:prstGeom prst="rect">
              <a:avLst/>
            </a:prstGeom>
            <a:noFill/>
            <a:ln w="9525">
              <a:noFill/>
              <a:miter lim="800000"/>
              <a:headEnd/>
              <a:tailEnd/>
            </a:ln>
          </p:spPr>
          <p:txBody>
            <a:bodyPr wrap="none" lIns="0" tIns="0" rIns="0" bIns="0">
              <a:spAutoFit/>
            </a:bodyPr>
            <a:lstStyle/>
            <a:p>
              <a:r>
                <a:rPr lang="en-US" sz="1400">
                  <a:solidFill>
                    <a:srgbClr val="010000"/>
                  </a:solidFill>
                </a:rPr>
                <a:t>If the value of the request parameter is </a:t>
              </a:r>
              <a:endParaRPr lang="en-US"/>
            </a:p>
          </p:txBody>
        </p:sp>
        <p:sp>
          <p:nvSpPr>
            <p:cNvPr id="260" name="Rectangle 73"/>
            <p:cNvSpPr>
              <a:spLocks noChangeArrowheads="1"/>
            </p:cNvSpPr>
            <p:nvPr/>
          </p:nvSpPr>
          <p:spPr bwMode="auto">
            <a:xfrm>
              <a:off x="3740" y="1945"/>
              <a:ext cx="202"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a:t>
              </a:r>
              <a:endParaRPr lang="en-US"/>
            </a:p>
          </p:txBody>
        </p:sp>
        <p:sp>
          <p:nvSpPr>
            <p:cNvPr id="261" name="Rectangle 74"/>
            <p:cNvSpPr>
              <a:spLocks noChangeArrowheads="1"/>
            </p:cNvSpPr>
            <p:nvPr/>
          </p:nvSpPr>
          <p:spPr bwMode="auto">
            <a:xfrm>
              <a:off x="3874" y="1933"/>
              <a:ext cx="562" cy="154"/>
            </a:xfrm>
            <a:prstGeom prst="rect">
              <a:avLst/>
            </a:prstGeom>
            <a:noFill/>
            <a:ln w="9525">
              <a:noFill/>
              <a:miter lim="800000"/>
              <a:headEnd/>
              <a:tailEnd/>
            </a:ln>
          </p:spPr>
          <p:txBody>
            <a:bodyPr wrap="none" lIns="0" tIns="0" rIns="0" bIns="0">
              <a:spAutoFit/>
            </a:bodyPr>
            <a:lstStyle/>
            <a:p>
              <a:r>
                <a:rPr lang="en-US" sz="1400">
                  <a:solidFill>
                    <a:srgbClr val="010000"/>
                  </a:solidFill>
                </a:rPr>
                <a:t>, the proper</a:t>
              </a:r>
              <a:endParaRPr lang="en-US"/>
            </a:p>
          </p:txBody>
        </p:sp>
        <p:sp>
          <p:nvSpPr>
            <p:cNvPr id="262" name="Rectangle 75"/>
            <p:cNvSpPr>
              <a:spLocks noChangeArrowheads="1"/>
            </p:cNvSpPr>
            <p:nvPr/>
          </p:nvSpPr>
          <p:spPr bwMode="auto">
            <a:xfrm>
              <a:off x="4389" y="1933"/>
              <a:ext cx="666" cy="134"/>
            </a:xfrm>
            <a:prstGeom prst="rect">
              <a:avLst/>
            </a:prstGeom>
            <a:noFill/>
            <a:ln w="9525">
              <a:noFill/>
              <a:miter lim="800000"/>
              <a:headEnd/>
              <a:tailEnd/>
            </a:ln>
          </p:spPr>
          <p:txBody>
            <a:bodyPr wrap="none" lIns="0" tIns="0" rIns="0" bIns="0">
              <a:spAutoFit/>
            </a:bodyPr>
            <a:lstStyle/>
            <a:p>
              <a:r>
                <a:rPr lang="en-US" sz="1400">
                  <a:solidFill>
                    <a:srgbClr val="010000"/>
                  </a:solidFill>
                </a:rPr>
                <a:t>ty value in the </a:t>
              </a:r>
              <a:endParaRPr lang="en-US"/>
            </a:p>
          </p:txBody>
        </p:sp>
        <p:sp>
          <p:nvSpPr>
            <p:cNvPr id="263" name="Rectangle 76"/>
            <p:cNvSpPr>
              <a:spLocks noChangeArrowheads="1"/>
            </p:cNvSpPr>
            <p:nvPr/>
          </p:nvSpPr>
          <p:spPr bwMode="auto">
            <a:xfrm>
              <a:off x="1986" y="2062"/>
              <a:ext cx="1214" cy="154"/>
            </a:xfrm>
            <a:prstGeom prst="rect">
              <a:avLst/>
            </a:prstGeom>
            <a:noFill/>
            <a:ln w="9525">
              <a:noFill/>
              <a:miter lim="800000"/>
              <a:headEnd/>
              <a:tailEnd/>
            </a:ln>
          </p:spPr>
          <p:txBody>
            <a:bodyPr wrap="none" lIns="0" tIns="0" rIns="0" bIns="0">
              <a:spAutoFit/>
            </a:bodyPr>
            <a:lstStyle/>
            <a:p>
              <a:r>
                <a:rPr lang="en-US" sz="1400">
                  <a:solidFill>
                    <a:srgbClr val="010000"/>
                  </a:solidFill>
                </a:rPr>
                <a:t>bean remains unchanged. </a:t>
              </a:r>
              <a:endParaRPr lang="en-US"/>
            </a:p>
          </p:txBody>
        </p:sp>
        <p:sp>
          <p:nvSpPr>
            <p:cNvPr id="264" name="Rectangle 77"/>
            <p:cNvSpPr>
              <a:spLocks noChangeArrowheads="1"/>
            </p:cNvSpPr>
            <p:nvPr/>
          </p:nvSpPr>
          <p:spPr bwMode="auto">
            <a:xfrm>
              <a:off x="3150" y="2062"/>
              <a:ext cx="73" cy="154"/>
            </a:xfrm>
            <a:prstGeom prst="rect">
              <a:avLst/>
            </a:prstGeom>
            <a:noFill/>
            <a:ln w="9525">
              <a:noFill/>
              <a:miter lim="800000"/>
              <a:headEnd/>
              <a:tailEnd/>
            </a:ln>
          </p:spPr>
          <p:txBody>
            <a:bodyPr wrap="none" lIns="0" tIns="0" rIns="0" bIns="0">
              <a:spAutoFit/>
            </a:bodyPr>
            <a:lstStyle/>
            <a:p>
              <a:r>
                <a:rPr lang="en-US" sz="1400">
                  <a:solidFill>
                    <a:srgbClr val="010000"/>
                  </a:solidFill>
                </a:rPr>
                <a:t> </a:t>
              </a:r>
              <a:endParaRPr lang="en-US"/>
            </a:p>
          </p:txBody>
        </p:sp>
        <p:sp>
          <p:nvSpPr>
            <p:cNvPr id="265" name="Rectangle 78"/>
            <p:cNvSpPr>
              <a:spLocks noChangeArrowheads="1"/>
            </p:cNvSpPr>
            <p:nvPr/>
          </p:nvSpPr>
          <p:spPr bwMode="auto">
            <a:xfrm>
              <a:off x="722" y="1281"/>
              <a:ext cx="6" cy="6"/>
            </a:xfrm>
            <a:prstGeom prst="rect">
              <a:avLst/>
            </a:prstGeom>
            <a:solidFill>
              <a:srgbClr val="000000"/>
            </a:solidFill>
            <a:ln w="9525">
              <a:noFill/>
              <a:miter lim="800000"/>
              <a:headEnd/>
              <a:tailEnd/>
            </a:ln>
          </p:spPr>
          <p:txBody>
            <a:bodyPr/>
            <a:lstStyle/>
            <a:p>
              <a:endParaRPr lang="en-SG"/>
            </a:p>
          </p:txBody>
        </p:sp>
        <p:sp>
          <p:nvSpPr>
            <p:cNvPr id="266" name="Line 79"/>
            <p:cNvSpPr>
              <a:spLocks noChangeShapeType="1"/>
            </p:cNvSpPr>
            <p:nvPr/>
          </p:nvSpPr>
          <p:spPr bwMode="auto">
            <a:xfrm>
              <a:off x="722" y="1281"/>
              <a:ext cx="6" cy="1"/>
            </a:xfrm>
            <a:prstGeom prst="line">
              <a:avLst/>
            </a:prstGeom>
            <a:noFill/>
            <a:ln w="0">
              <a:solidFill>
                <a:srgbClr val="000000"/>
              </a:solidFill>
              <a:round/>
              <a:headEnd/>
              <a:tailEnd/>
            </a:ln>
          </p:spPr>
          <p:txBody>
            <a:bodyPr/>
            <a:lstStyle/>
            <a:p>
              <a:endParaRPr lang="en-US"/>
            </a:p>
          </p:txBody>
        </p:sp>
        <p:sp>
          <p:nvSpPr>
            <p:cNvPr id="267" name="Line 80"/>
            <p:cNvSpPr>
              <a:spLocks noChangeShapeType="1"/>
            </p:cNvSpPr>
            <p:nvPr/>
          </p:nvSpPr>
          <p:spPr bwMode="auto">
            <a:xfrm>
              <a:off x="722" y="1281"/>
              <a:ext cx="1" cy="6"/>
            </a:xfrm>
            <a:prstGeom prst="line">
              <a:avLst/>
            </a:prstGeom>
            <a:noFill/>
            <a:ln w="0">
              <a:solidFill>
                <a:srgbClr val="000000"/>
              </a:solidFill>
              <a:round/>
              <a:headEnd/>
              <a:tailEnd/>
            </a:ln>
          </p:spPr>
          <p:txBody>
            <a:bodyPr/>
            <a:lstStyle/>
            <a:p>
              <a:endParaRPr lang="en-US"/>
            </a:p>
          </p:txBody>
        </p:sp>
        <p:sp>
          <p:nvSpPr>
            <p:cNvPr id="268" name="Rectangle 81"/>
            <p:cNvSpPr>
              <a:spLocks noChangeArrowheads="1"/>
            </p:cNvSpPr>
            <p:nvPr/>
          </p:nvSpPr>
          <p:spPr bwMode="auto">
            <a:xfrm>
              <a:off x="728" y="1281"/>
              <a:ext cx="1236" cy="6"/>
            </a:xfrm>
            <a:prstGeom prst="rect">
              <a:avLst/>
            </a:prstGeom>
            <a:solidFill>
              <a:srgbClr val="000000"/>
            </a:solidFill>
            <a:ln w="9525">
              <a:noFill/>
              <a:miter lim="800000"/>
              <a:headEnd/>
              <a:tailEnd/>
            </a:ln>
          </p:spPr>
          <p:txBody>
            <a:bodyPr/>
            <a:lstStyle/>
            <a:p>
              <a:endParaRPr lang="en-SG"/>
            </a:p>
          </p:txBody>
        </p:sp>
        <p:sp>
          <p:nvSpPr>
            <p:cNvPr id="269" name="Line 82"/>
            <p:cNvSpPr>
              <a:spLocks noChangeShapeType="1"/>
            </p:cNvSpPr>
            <p:nvPr/>
          </p:nvSpPr>
          <p:spPr bwMode="auto">
            <a:xfrm>
              <a:off x="728" y="1281"/>
              <a:ext cx="1236" cy="1"/>
            </a:xfrm>
            <a:prstGeom prst="line">
              <a:avLst/>
            </a:prstGeom>
            <a:noFill/>
            <a:ln w="0">
              <a:solidFill>
                <a:srgbClr val="000000"/>
              </a:solidFill>
              <a:round/>
              <a:headEnd/>
              <a:tailEnd/>
            </a:ln>
          </p:spPr>
          <p:txBody>
            <a:bodyPr/>
            <a:lstStyle/>
            <a:p>
              <a:endParaRPr lang="en-US"/>
            </a:p>
          </p:txBody>
        </p:sp>
        <p:sp>
          <p:nvSpPr>
            <p:cNvPr id="270" name="Rectangle 83"/>
            <p:cNvSpPr>
              <a:spLocks noChangeArrowheads="1"/>
            </p:cNvSpPr>
            <p:nvPr/>
          </p:nvSpPr>
          <p:spPr bwMode="auto">
            <a:xfrm>
              <a:off x="1964" y="1281"/>
              <a:ext cx="6" cy="6"/>
            </a:xfrm>
            <a:prstGeom prst="rect">
              <a:avLst/>
            </a:prstGeom>
            <a:solidFill>
              <a:srgbClr val="000000"/>
            </a:solidFill>
            <a:ln w="9525">
              <a:noFill/>
              <a:miter lim="800000"/>
              <a:headEnd/>
              <a:tailEnd/>
            </a:ln>
          </p:spPr>
          <p:txBody>
            <a:bodyPr/>
            <a:lstStyle/>
            <a:p>
              <a:endParaRPr lang="en-SG"/>
            </a:p>
          </p:txBody>
        </p:sp>
        <p:sp>
          <p:nvSpPr>
            <p:cNvPr id="271" name="Line 84"/>
            <p:cNvSpPr>
              <a:spLocks noChangeShapeType="1"/>
            </p:cNvSpPr>
            <p:nvPr/>
          </p:nvSpPr>
          <p:spPr bwMode="auto">
            <a:xfrm>
              <a:off x="1964" y="1281"/>
              <a:ext cx="6" cy="1"/>
            </a:xfrm>
            <a:prstGeom prst="line">
              <a:avLst/>
            </a:prstGeom>
            <a:noFill/>
            <a:ln w="0">
              <a:solidFill>
                <a:srgbClr val="000000"/>
              </a:solidFill>
              <a:round/>
              <a:headEnd/>
              <a:tailEnd/>
            </a:ln>
          </p:spPr>
          <p:txBody>
            <a:bodyPr/>
            <a:lstStyle/>
            <a:p>
              <a:endParaRPr lang="en-US"/>
            </a:p>
          </p:txBody>
        </p:sp>
        <p:sp>
          <p:nvSpPr>
            <p:cNvPr id="272" name="Line 85"/>
            <p:cNvSpPr>
              <a:spLocks noChangeShapeType="1"/>
            </p:cNvSpPr>
            <p:nvPr/>
          </p:nvSpPr>
          <p:spPr bwMode="auto">
            <a:xfrm>
              <a:off x="1964" y="1281"/>
              <a:ext cx="1" cy="6"/>
            </a:xfrm>
            <a:prstGeom prst="line">
              <a:avLst/>
            </a:prstGeom>
            <a:noFill/>
            <a:ln w="0">
              <a:solidFill>
                <a:srgbClr val="000000"/>
              </a:solidFill>
              <a:round/>
              <a:headEnd/>
              <a:tailEnd/>
            </a:ln>
          </p:spPr>
          <p:txBody>
            <a:bodyPr/>
            <a:lstStyle/>
            <a:p>
              <a:endParaRPr lang="en-US"/>
            </a:p>
          </p:txBody>
        </p:sp>
        <p:sp>
          <p:nvSpPr>
            <p:cNvPr id="273" name="Rectangle 86"/>
            <p:cNvSpPr>
              <a:spLocks noChangeArrowheads="1"/>
            </p:cNvSpPr>
            <p:nvPr/>
          </p:nvSpPr>
          <p:spPr bwMode="auto">
            <a:xfrm>
              <a:off x="1970" y="1281"/>
              <a:ext cx="3226" cy="6"/>
            </a:xfrm>
            <a:prstGeom prst="rect">
              <a:avLst/>
            </a:prstGeom>
            <a:solidFill>
              <a:srgbClr val="000000"/>
            </a:solidFill>
            <a:ln w="9525">
              <a:noFill/>
              <a:miter lim="800000"/>
              <a:headEnd/>
              <a:tailEnd/>
            </a:ln>
          </p:spPr>
          <p:txBody>
            <a:bodyPr/>
            <a:lstStyle/>
            <a:p>
              <a:endParaRPr lang="en-SG"/>
            </a:p>
          </p:txBody>
        </p:sp>
        <p:sp>
          <p:nvSpPr>
            <p:cNvPr id="274" name="Line 87"/>
            <p:cNvSpPr>
              <a:spLocks noChangeShapeType="1"/>
            </p:cNvSpPr>
            <p:nvPr/>
          </p:nvSpPr>
          <p:spPr bwMode="auto">
            <a:xfrm>
              <a:off x="1970" y="1281"/>
              <a:ext cx="3226" cy="1"/>
            </a:xfrm>
            <a:prstGeom prst="line">
              <a:avLst/>
            </a:prstGeom>
            <a:noFill/>
            <a:ln w="0">
              <a:solidFill>
                <a:srgbClr val="000000"/>
              </a:solidFill>
              <a:round/>
              <a:headEnd/>
              <a:tailEnd/>
            </a:ln>
          </p:spPr>
          <p:txBody>
            <a:bodyPr/>
            <a:lstStyle/>
            <a:p>
              <a:endParaRPr lang="en-US"/>
            </a:p>
          </p:txBody>
        </p:sp>
        <p:sp>
          <p:nvSpPr>
            <p:cNvPr id="275" name="Rectangle 88"/>
            <p:cNvSpPr>
              <a:spLocks noChangeArrowheads="1"/>
            </p:cNvSpPr>
            <p:nvPr/>
          </p:nvSpPr>
          <p:spPr bwMode="auto">
            <a:xfrm>
              <a:off x="5196" y="1281"/>
              <a:ext cx="6" cy="6"/>
            </a:xfrm>
            <a:prstGeom prst="rect">
              <a:avLst/>
            </a:prstGeom>
            <a:solidFill>
              <a:srgbClr val="000000"/>
            </a:solidFill>
            <a:ln w="9525">
              <a:noFill/>
              <a:miter lim="800000"/>
              <a:headEnd/>
              <a:tailEnd/>
            </a:ln>
          </p:spPr>
          <p:txBody>
            <a:bodyPr/>
            <a:lstStyle/>
            <a:p>
              <a:endParaRPr lang="en-SG"/>
            </a:p>
          </p:txBody>
        </p:sp>
        <p:sp>
          <p:nvSpPr>
            <p:cNvPr id="276" name="Line 89"/>
            <p:cNvSpPr>
              <a:spLocks noChangeShapeType="1"/>
            </p:cNvSpPr>
            <p:nvPr/>
          </p:nvSpPr>
          <p:spPr bwMode="auto">
            <a:xfrm>
              <a:off x="5196" y="1281"/>
              <a:ext cx="6" cy="1"/>
            </a:xfrm>
            <a:prstGeom prst="line">
              <a:avLst/>
            </a:prstGeom>
            <a:noFill/>
            <a:ln w="0">
              <a:solidFill>
                <a:srgbClr val="000000"/>
              </a:solidFill>
              <a:round/>
              <a:headEnd/>
              <a:tailEnd/>
            </a:ln>
          </p:spPr>
          <p:txBody>
            <a:bodyPr/>
            <a:lstStyle/>
            <a:p>
              <a:endParaRPr lang="en-US"/>
            </a:p>
          </p:txBody>
        </p:sp>
        <p:sp>
          <p:nvSpPr>
            <p:cNvPr id="277" name="Line 90"/>
            <p:cNvSpPr>
              <a:spLocks noChangeShapeType="1"/>
            </p:cNvSpPr>
            <p:nvPr/>
          </p:nvSpPr>
          <p:spPr bwMode="auto">
            <a:xfrm>
              <a:off x="5196" y="1281"/>
              <a:ext cx="1" cy="6"/>
            </a:xfrm>
            <a:prstGeom prst="line">
              <a:avLst/>
            </a:prstGeom>
            <a:noFill/>
            <a:ln w="0">
              <a:solidFill>
                <a:srgbClr val="000000"/>
              </a:solidFill>
              <a:round/>
              <a:headEnd/>
              <a:tailEnd/>
            </a:ln>
          </p:spPr>
          <p:txBody>
            <a:bodyPr/>
            <a:lstStyle/>
            <a:p>
              <a:endParaRPr lang="en-US"/>
            </a:p>
          </p:txBody>
        </p:sp>
        <p:sp>
          <p:nvSpPr>
            <p:cNvPr id="278" name="Rectangle 91"/>
            <p:cNvSpPr>
              <a:spLocks noChangeArrowheads="1"/>
            </p:cNvSpPr>
            <p:nvPr/>
          </p:nvSpPr>
          <p:spPr bwMode="auto">
            <a:xfrm>
              <a:off x="722" y="1287"/>
              <a:ext cx="6" cy="902"/>
            </a:xfrm>
            <a:prstGeom prst="rect">
              <a:avLst/>
            </a:prstGeom>
            <a:solidFill>
              <a:srgbClr val="000000"/>
            </a:solidFill>
            <a:ln w="9525">
              <a:noFill/>
              <a:miter lim="800000"/>
              <a:headEnd/>
              <a:tailEnd/>
            </a:ln>
          </p:spPr>
          <p:txBody>
            <a:bodyPr/>
            <a:lstStyle/>
            <a:p>
              <a:endParaRPr lang="en-SG"/>
            </a:p>
          </p:txBody>
        </p:sp>
        <p:sp>
          <p:nvSpPr>
            <p:cNvPr id="279" name="Line 92"/>
            <p:cNvSpPr>
              <a:spLocks noChangeShapeType="1"/>
            </p:cNvSpPr>
            <p:nvPr/>
          </p:nvSpPr>
          <p:spPr bwMode="auto">
            <a:xfrm>
              <a:off x="722" y="1287"/>
              <a:ext cx="1" cy="902"/>
            </a:xfrm>
            <a:prstGeom prst="line">
              <a:avLst/>
            </a:prstGeom>
            <a:noFill/>
            <a:ln w="0">
              <a:solidFill>
                <a:srgbClr val="000000"/>
              </a:solidFill>
              <a:round/>
              <a:headEnd/>
              <a:tailEnd/>
            </a:ln>
          </p:spPr>
          <p:txBody>
            <a:bodyPr/>
            <a:lstStyle/>
            <a:p>
              <a:endParaRPr lang="en-US"/>
            </a:p>
          </p:txBody>
        </p:sp>
        <p:sp>
          <p:nvSpPr>
            <p:cNvPr id="280" name="Rectangle 93"/>
            <p:cNvSpPr>
              <a:spLocks noChangeArrowheads="1"/>
            </p:cNvSpPr>
            <p:nvPr/>
          </p:nvSpPr>
          <p:spPr bwMode="auto">
            <a:xfrm>
              <a:off x="1964" y="1287"/>
              <a:ext cx="6" cy="902"/>
            </a:xfrm>
            <a:prstGeom prst="rect">
              <a:avLst/>
            </a:prstGeom>
            <a:solidFill>
              <a:srgbClr val="000000"/>
            </a:solidFill>
            <a:ln w="9525">
              <a:noFill/>
              <a:miter lim="800000"/>
              <a:headEnd/>
              <a:tailEnd/>
            </a:ln>
          </p:spPr>
          <p:txBody>
            <a:bodyPr/>
            <a:lstStyle/>
            <a:p>
              <a:endParaRPr lang="en-SG"/>
            </a:p>
          </p:txBody>
        </p:sp>
        <p:sp>
          <p:nvSpPr>
            <p:cNvPr id="281" name="Line 94"/>
            <p:cNvSpPr>
              <a:spLocks noChangeShapeType="1"/>
            </p:cNvSpPr>
            <p:nvPr/>
          </p:nvSpPr>
          <p:spPr bwMode="auto">
            <a:xfrm>
              <a:off x="1964" y="1287"/>
              <a:ext cx="1" cy="902"/>
            </a:xfrm>
            <a:prstGeom prst="line">
              <a:avLst/>
            </a:prstGeom>
            <a:noFill/>
            <a:ln w="0">
              <a:solidFill>
                <a:srgbClr val="000000"/>
              </a:solidFill>
              <a:round/>
              <a:headEnd/>
              <a:tailEnd/>
            </a:ln>
          </p:spPr>
          <p:txBody>
            <a:bodyPr/>
            <a:lstStyle/>
            <a:p>
              <a:endParaRPr lang="en-US"/>
            </a:p>
          </p:txBody>
        </p:sp>
        <p:sp>
          <p:nvSpPr>
            <p:cNvPr id="282" name="Rectangle 95"/>
            <p:cNvSpPr>
              <a:spLocks noChangeArrowheads="1"/>
            </p:cNvSpPr>
            <p:nvPr/>
          </p:nvSpPr>
          <p:spPr bwMode="auto">
            <a:xfrm>
              <a:off x="5196" y="1287"/>
              <a:ext cx="6" cy="902"/>
            </a:xfrm>
            <a:prstGeom prst="rect">
              <a:avLst/>
            </a:prstGeom>
            <a:solidFill>
              <a:srgbClr val="000000"/>
            </a:solidFill>
            <a:ln w="9525">
              <a:noFill/>
              <a:miter lim="800000"/>
              <a:headEnd/>
              <a:tailEnd/>
            </a:ln>
          </p:spPr>
          <p:txBody>
            <a:bodyPr/>
            <a:lstStyle/>
            <a:p>
              <a:endParaRPr lang="en-SG"/>
            </a:p>
          </p:txBody>
        </p:sp>
        <p:sp>
          <p:nvSpPr>
            <p:cNvPr id="283" name="Line 96"/>
            <p:cNvSpPr>
              <a:spLocks noChangeShapeType="1"/>
            </p:cNvSpPr>
            <p:nvPr/>
          </p:nvSpPr>
          <p:spPr bwMode="auto">
            <a:xfrm>
              <a:off x="5196" y="1287"/>
              <a:ext cx="1" cy="902"/>
            </a:xfrm>
            <a:prstGeom prst="line">
              <a:avLst/>
            </a:prstGeom>
            <a:noFill/>
            <a:ln w="0">
              <a:solidFill>
                <a:srgbClr val="000000"/>
              </a:solidFill>
              <a:round/>
              <a:headEnd/>
              <a:tailEnd/>
            </a:ln>
          </p:spPr>
          <p:txBody>
            <a:bodyPr/>
            <a:lstStyle/>
            <a:p>
              <a:endParaRPr lang="en-US"/>
            </a:p>
          </p:txBody>
        </p:sp>
        <p:sp>
          <p:nvSpPr>
            <p:cNvPr id="284" name="Rectangle 97"/>
            <p:cNvSpPr>
              <a:spLocks noChangeArrowheads="1"/>
            </p:cNvSpPr>
            <p:nvPr/>
          </p:nvSpPr>
          <p:spPr bwMode="auto">
            <a:xfrm>
              <a:off x="744" y="2193"/>
              <a:ext cx="335" cy="134"/>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param</a:t>
              </a:r>
              <a:endParaRPr lang="en-US"/>
            </a:p>
          </p:txBody>
        </p:sp>
        <p:sp>
          <p:nvSpPr>
            <p:cNvPr id="285" name="Rectangle 98"/>
            <p:cNvSpPr>
              <a:spLocks noChangeArrowheads="1"/>
            </p:cNvSpPr>
            <p:nvPr/>
          </p:nvSpPr>
          <p:spPr bwMode="auto">
            <a:xfrm>
              <a:off x="1081" y="2193"/>
              <a:ext cx="134"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 </a:t>
              </a:r>
              <a:endParaRPr lang="en-US"/>
            </a:p>
          </p:txBody>
        </p:sp>
        <p:sp>
          <p:nvSpPr>
            <p:cNvPr id="286" name="Rectangle 99"/>
            <p:cNvSpPr>
              <a:spLocks noChangeArrowheads="1"/>
            </p:cNvSpPr>
            <p:nvPr/>
          </p:nvSpPr>
          <p:spPr bwMode="auto">
            <a:xfrm>
              <a:off x="1986" y="2196"/>
              <a:ext cx="3091" cy="154"/>
            </a:xfrm>
            <a:prstGeom prst="rect">
              <a:avLst/>
            </a:prstGeom>
            <a:noFill/>
            <a:ln w="9525">
              <a:noFill/>
              <a:miter lim="800000"/>
              <a:headEnd/>
              <a:tailEnd/>
            </a:ln>
          </p:spPr>
          <p:txBody>
            <a:bodyPr wrap="none" lIns="0" tIns="0" rIns="0" bIns="0">
              <a:spAutoFit/>
            </a:bodyPr>
            <a:lstStyle/>
            <a:p>
              <a:r>
                <a:rPr lang="en-US" sz="1400">
                  <a:solidFill>
                    <a:srgbClr val="010000"/>
                  </a:solidFill>
                </a:rPr>
                <a:t>If request parameter names do not match bean property names, this </a:t>
              </a:r>
              <a:endParaRPr lang="en-US"/>
            </a:p>
          </p:txBody>
        </p:sp>
        <p:sp>
          <p:nvSpPr>
            <p:cNvPr id="287" name="Rectangle 100"/>
            <p:cNvSpPr>
              <a:spLocks noChangeArrowheads="1"/>
            </p:cNvSpPr>
            <p:nvPr/>
          </p:nvSpPr>
          <p:spPr bwMode="auto">
            <a:xfrm>
              <a:off x="1986" y="2325"/>
              <a:ext cx="3071" cy="154"/>
            </a:xfrm>
            <a:prstGeom prst="rect">
              <a:avLst/>
            </a:prstGeom>
            <a:noFill/>
            <a:ln w="9525">
              <a:noFill/>
              <a:miter lim="800000"/>
              <a:headEnd/>
              <a:tailEnd/>
            </a:ln>
          </p:spPr>
          <p:txBody>
            <a:bodyPr wrap="none" lIns="0" tIns="0" rIns="0" bIns="0">
              <a:spAutoFit/>
            </a:bodyPr>
            <a:lstStyle/>
            <a:p>
              <a:r>
                <a:rPr lang="en-US" sz="1400">
                  <a:solidFill>
                    <a:srgbClr val="010000"/>
                  </a:solidFill>
                </a:rPr>
                <a:t>attribute can be used to specify which request parameter should be </a:t>
              </a:r>
              <a:endParaRPr lang="en-US"/>
            </a:p>
          </p:txBody>
        </p:sp>
        <p:sp>
          <p:nvSpPr>
            <p:cNvPr id="288" name="Rectangle 101"/>
            <p:cNvSpPr>
              <a:spLocks noChangeArrowheads="1"/>
            </p:cNvSpPr>
            <p:nvPr/>
          </p:nvSpPr>
          <p:spPr bwMode="auto">
            <a:xfrm>
              <a:off x="1986" y="2455"/>
              <a:ext cx="3177" cy="154"/>
            </a:xfrm>
            <a:prstGeom prst="rect">
              <a:avLst/>
            </a:prstGeom>
            <a:noFill/>
            <a:ln w="9525">
              <a:noFill/>
              <a:miter lim="800000"/>
              <a:headEnd/>
              <a:tailEnd/>
            </a:ln>
          </p:spPr>
          <p:txBody>
            <a:bodyPr wrap="none" lIns="0" tIns="0" rIns="0" bIns="0">
              <a:spAutoFit/>
            </a:bodyPr>
            <a:lstStyle/>
            <a:p>
              <a:r>
                <a:rPr lang="en-US" sz="1400">
                  <a:solidFill>
                    <a:srgbClr val="010000"/>
                  </a:solidFill>
                </a:rPr>
                <a:t>used to obtain the value for a specific bean property. This attribute is </a:t>
              </a:r>
              <a:endParaRPr lang="en-US"/>
            </a:p>
          </p:txBody>
        </p:sp>
        <p:sp>
          <p:nvSpPr>
            <p:cNvPr id="289" name="Rectangle 102"/>
            <p:cNvSpPr>
              <a:spLocks noChangeArrowheads="1"/>
            </p:cNvSpPr>
            <p:nvPr/>
          </p:nvSpPr>
          <p:spPr bwMode="auto">
            <a:xfrm>
              <a:off x="1986" y="2583"/>
              <a:ext cx="158" cy="154"/>
            </a:xfrm>
            <a:prstGeom prst="rect">
              <a:avLst/>
            </a:prstGeom>
            <a:noFill/>
            <a:ln w="9525">
              <a:noFill/>
              <a:miter lim="800000"/>
              <a:headEnd/>
              <a:tailEnd/>
            </a:ln>
          </p:spPr>
          <p:txBody>
            <a:bodyPr wrap="none" lIns="0" tIns="0" rIns="0" bIns="0">
              <a:spAutoFit/>
            </a:bodyPr>
            <a:lstStyle/>
            <a:p>
              <a:r>
                <a:rPr lang="en-US" sz="1400">
                  <a:solidFill>
                    <a:srgbClr val="010000"/>
                  </a:solidFill>
                </a:rPr>
                <a:t>op</a:t>
              </a:r>
              <a:endParaRPr lang="en-US"/>
            </a:p>
          </p:txBody>
        </p:sp>
        <p:sp>
          <p:nvSpPr>
            <p:cNvPr id="290" name="Rectangle 103"/>
            <p:cNvSpPr>
              <a:spLocks noChangeArrowheads="1"/>
            </p:cNvSpPr>
            <p:nvPr/>
          </p:nvSpPr>
          <p:spPr bwMode="auto">
            <a:xfrm>
              <a:off x="2099" y="2583"/>
              <a:ext cx="3059" cy="134"/>
            </a:xfrm>
            <a:prstGeom prst="rect">
              <a:avLst/>
            </a:prstGeom>
            <a:noFill/>
            <a:ln w="9525">
              <a:noFill/>
              <a:miter lim="800000"/>
              <a:headEnd/>
              <a:tailEnd/>
            </a:ln>
          </p:spPr>
          <p:txBody>
            <a:bodyPr wrap="none" lIns="0" tIns="0" rIns="0" bIns="0">
              <a:spAutoFit/>
            </a:bodyPr>
            <a:lstStyle/>
            <a:p>
              <a:r>
                <a:rPr lang="en-US" sz="1400">
                  <a:solidFill>
                    <a:srgbClr val="010000"/>
                  </a:solidFill>
                </a:rPr>
                <a:t>tional. If this attribute is omitted, the request parameter names must </a:t>
              </a:r>
              <a:endParaRPr lang="en-US"/>
            </a:p>
          </p:txBody>
        </p:sp>
        <p:sp>
          <p:nvSpPr>
            <p:cNvPr id="291" name="Rectangle 104"/>
            <p:cNvSpPr>
              <a:spLocks noChangeArrowheads="1"/>
            </p:cNvSpPr>
            <p:nvPr/>
          </p:nvSpPr>
          <p:spPr bwMode="auto">
            <a:xfrm>
              <a:off x="1986" y="2712"/>
              <a:ext cx="1310" cy="154"/>
            </a:xfrm>
            <a:prstGeom prst="rect">
              <a:avLst/>
            </a:prstGeom>
            <a:noFill/>
            <a:ln w="9525">
              <a:noFill/>
              <a:miter lim="800000"/>
              <a:headEnd/>
              <a:tailEnd/>
            </a:ln>
          </p:spPr>
          <p:txBody>
            <a:bodyPr wrap="none" lIns="0" tIns="0" rIns="0" bIns="0">
              <a:spAutoFit/>
            </a:bodyPr>
            <a:lstStyle/>
            <a:p>
              <a:r>
                <a:rPr lang="en-US" sz="1400">
                  <a:solidFill>
                    <a:srgbClr val="010000"/>
                  </a:solidFill>
                </a:rPr>
                <a:t>match bean property names.</a:t>
              </a:r>
              <a:endParaRPr lang="en-US"/>
            </a:p>
          </p:txBody>
        </p:sp>
        <p:sp>
          <p:nvSpPr>
            <p:cNvPr id="292" name="Rectangle 105"/>
            <p:cNvSpPr>
              <a:spLocks noChangeArrowheads="1"/>
            </p:cNvSpPr>
            <p:nvPr/>
          </p:nvSpPr>
          <p:spPr bwMode="auto">
            <a:xfrm>
              <a:off x="3249" y="2712"/>
              <a:ext cx="73" cy="154"/>
            </a:xfrm>
            <a:prstGeom prst="rect">
              <a:avLst/>
            </a:prstGeom>
            <a:noFill/>
            <a:ln w="9525">
              <a:noFill/>
              <a:miter lim="800000"/>
              <a:headEnd/>
              <a:tailEnd/>
            </a:ln>
          </p:spPr>
          <p:txBody>
            <a:bodyPr wrap="none" lIns="0" tIns="0" rIns="0" bIns="0">
              <a:spAutoFit/>
            </a:bodyPr>
            <a:lstStyle/>
            <a:p>
              <a:r>
                <a:rPr lang="en-US" sz="1400">
                  <a:solidFill>
                    <a:srgbClr val="010000"/>
                  </a:solidFill>
                </a:rPr>
                <a:t> </a:t>
              </a:r>
              <a:endParaRPr lang="en-US"/>
            </a:p>
          </p:txBody>
        </p:sp>
        <p:sp>
          <p:nvSpPr>
            <p:cNvPr id="293" name="Rectangle 106"/>
            <p:cNvSpPr>
              <a:spLocks noChangeArrowheads="1"/>
            </p:cNvSpPr>
            <p:nvPr/>
          </p:nvSpPr>
          <p:spPr bwMode="auto">
            <a:xfrm>
              <a:off x="722" y="2189"/>
              <a:ext cx="6" cy="5"/>
            </a:xfrm>
            <a:prstGeom prst="rect">
              <a:avLst/>
            </a:prstGeom>
            <a:solidFill>
              <a:srgbClr val="000000"/>
            </a:solidFill>
            <a:ln w="9525">
              <a:noFill/>
              <a:miter lim="800000"/>
              <a:headEnd/>
              <a:tailEnd/>
            </a:ln>
          </p:spPr>
          <p:txBody>
            <a:bodyPr/>
            <a:lstStyle/>
            <a:p>
              <a:endParaRPr lang="en-SG"/>
            </a:p>
          </p:txBody>
        </p:sp>
        <p:sp>
          <p:nvSpPr>
            <p:cNvPr id="294" name="Line 107"/>
            <p:cNvSpPr>
              <a:spLocks noChangeShapeType="1"/>
            </p:cNvSpPr>
            <p:nvPr/>
          </p:nvSpPr>
          <p:spPr bwMode="auto">
            <a:xfrm>
              <a:off x="722" y="2189"/>
              <a:ext cx="6" cy="1"/>
            </a:xfrm>
            <a:prstGeom prst="line">
              <a:avLst/>
            </a:prstGeom>
            <a:noFill/>
            <a:ln w="0">
              <a:solidFill>
                <a:srgbClr val="000000"/>
              </a:solidFill>
              <a:round/>
              <a:headEnd/>
              <a:tailEnd/>
            </a:ln>
          </p:spPr>
          <p:txBody>
            <a:bodyPr/>
            <a:lstStyle/>
            <a:p>
              <a:endParaRPr lang="en-US"/>
            </a:p>
          </p:txBody>
        </p:sp>
        <p:sp>
          <p:nvSpPr>
            <p:cNvPr id="295" name="Line 108"/>
            <p:cNvSpPr>
              <a:spLocks noChangeShapeType="1"/>
            </p:cNvSpPr>
            <p:nvPr/>
          </p:nvSpPr>
          <p:spPr bwMode="auto">
            <a:xfrm>
              <a:off x="722" y="2189"/>
              <a:ext cx="1" cy="5"/>
            </a:xfrm>
            <a:prstGeom prst="line">
              <a:avLst/>
            </a:prstGeom>
            <a:noFill/>
            <a:ln w="0">
              <a:solidFill>
                <a:srgbClr val="000000"/>
              </a:solidFill>
              <a:round/>
              <a:headEnd/>
              <a:tailEnd/>
            </a:ln>
          </p:spPr>
          <p:txBody>
            <a:bodyPr/>
            <a:lstStyle/>
            <a:p>
              <a:endParaRPr lang="en-US"/>
            </a:p>
          </p:txBody>
        </p:sp>
        <p:sp>
          <p:nvSpPr>
            <p:cNvPr id="296" name="Rectangle 109"/>
            <p:cNvSpPr>
              <a:spLocks noChangeArrowheads="1"/>
            </p:cNvSpPr>
            <p:nvPr/>
          </p:nvSpPr>
          <p:spPr bwMode="auto">
            <a:xfrm>
              <a:off x="728" y="2189"/>
              <a:ext cx="1236" cy="5"/>
            </a:xfrm>
            <a:prstGeom prst="rect">
              <a:avLst/>
            </a:prstGeom>
            <a:solidFill>
              <a:srgbClr val="000000"/>
            </a:solidFill>
            <a:ln w="9525">
              <a:noFill/>
              <a:miter lim="800000"/>
              <a:headEnd/>
              <a:tailEnd/>
            </a:ln>
          </p:spPr>
          <p:txBody>
            <a:bodyPr/>
            <a:lstStyle/>
            <a:p>
              <a:endParaRPr lang="en-SG"/>
            </a:p>
          </p:txBody>
        </p:sp>
        <p:sp>
          <p:nvSpPr>
            <p:cNvPr id="297" name="Line 110"/>
            <p:cNvSpPr>
              <a:spLocks noChangeShapeType="1"/>
            </p:cNvSpPr>
            <p:nvPr/>
          </p:nvSpPr>
          <p:spPr bwMode="auto">
            <a:xfrm>
              <a:off x="728" y="2189"/>
              <a:ext cx="1236" cy="1"/>
            </a:xfrm>
            <a:prstGeom prst="line">
              <a:avLst/>
            </a:prstGeom>
            <a:noFill/>
            <a:ln w="0">
              <a:solidFill>
                <a:srgbClr val="000000"/>
              </a:solidFill>
              <a:round/>
              <a:headEnd/>
              <a:tailEnd/>
            </a:ln>
          </p:spPr>
          <p:txBody>
            <a:bodyPr/>
            <a:lstStyle/>
            <a:p>
              <a:endParaRPr lang="en-US"/>
            </a:p>
          </p:txBody>
        </p:sp>
        <p:sp>
          <p:nvSpPr>
            <p:cNvPr id="298" name="Rectangle 111"/>
            <p:cNvSpPr>
              <a:spLocks noChangeArrowheads="1"/>
            </p:cNvSpPr>
            <p:nvPr/>
          </p:nvSpPr>
          <p:spPr bwMode="auto">
            <a:xfrm>
              <a:off x="1964" y="2189"/>
              <a:ext cx="6" cy="5"/>
            </a:xfrm>
            <a:prstGeom prst="rect">
              <a:avLst/>
            </a:prstGeom>
            <a:solidFill>
              <a:srgbClr val="000000"/>
            </a:solidFill>
            <a:ln w="9525">
              <a:noFill/>
              <a:miter lim="800000"/>
              <a:headEnd/>
              <a:tailEnd/>
            </a:ln>
          </p:spPr>
          <p:txBody>
            <a:bodyPr/>
            <a:lstStyle/>
            <a:p>
              <a:endParaRPr lang="en-SG"/>
            </a:p>
          </p:txBody>
        </p:sp>
        <p:sp>
          <p:nvSpPr>
            <p:cNvPr id="299" name="Line 112"/>
            <p:cNvSpPr>
              <a:spLocks noChangeShapeType="1"/>
            </p:cNvSpPr>
            <p:nvPr/>
          </p:nvSpPr>
          <p:spPr bwMode="auto">
            <a:xfrm>
              <a:off x="1964" y="2189"/>
              <a:ext cx="6" cy="1"/>
            </a:xfrm>
            <a:prstGeom prst="line">
              <a:avLst/>
            </a:prstGeom>
            <a:noFill/>
            <a:ln w="0">
              <a:solidFill>
                <a:srgbClr val="000000"/>
              </a:solidFill>
              <a:round/>
              <a:headEnd/>
              <a:tailEnd/>
            </a:ln>
          </p:spPr>
          <p:txBody>
            <a:bodyPr/>
            <a:lstStyle/>
            <a:p>
              <a:endParaRPr lang="en-US"/>
            </a:p>
          </p:txBody>
        </p:sp>
        <p:sp>
          <p:nvSpPr>
            <p:cNvPr id="300" name="Line 113"/>
            <p:cNvSpPr>
              <a:spLocks noChangeShapeType="1"/>
            </p:cNvSpPr>
            <p:nvPr/>
          </p:nvSpPr>
          <p:spPr bwMode="auto">
            <a:xfrm>
              <a:off x="1964" y="2189"/>
              <a:ext cx="1" cy="5"/>
            </a:xfrm>
            <a:prstGeom prst="line">
              <a:avLst/>
            </a:prstGeom>
            <a:noFill/>
            <a:ln w="0">
              <a:solidFill>
                <a:srgbClr val="000000"/>
              </a:solidFill>
              <a:round/>
              <a:headEnd/>
              <a:tailEnd/>
            </a:ln>
          </p:spPr>
          <p:txBody>
            <a:bodyPr/>
            <a:lstStyle/>
            <a:p>
              <a:endParaRPr lang="en-US"/>
            </a:p>
          </p:txBody>
        </p:sp>
        <p:sp>
          <p:nvSpPr>
            <p:cNvPr id="301" name="Rectangle 114"/>
            <p:cNvSpPr>
              <a:spLocks noChangeArrowheads="1"/>
            </p:cNvSpPr>
            <p:nvPr/>
          </p:nvSpPr>
          <p:spPr bwMode="auto">
            <a:xfrm>
              <a:off x="1970" y="2189"/>
              <a:ext cx="3226" cy="5"/>
            </a:xfrm>
            <a:prstGeom prst="rect">
              <a:avLst/>
            </a:prstGeom>
            <a:solidFill>
              <a:srgbClr val="000000"/>
            </a:solidFill>
            <a:ln w="9525">
              <a:noFill/>
              <a:miter lim="800000"/>
              <a:headEnd/>
              <a:tailEnd/>
            </a:ln>
          </p:spPr>
          <p:txBody>
            <a:bodyPr/>
            <a:lstStyle/>
            <a:p>
              <a:endParaRPr lang="en-SG"/>
            </a:p>
          </p:txBody>
        </p:sp>
        <p:sp>
          <p:nvSpPr>
            <p:cNvPr id="302" name="Line 115"/>
            <p:cNvSpPr>
              <a:spLocks noChangeShapeType="1"/>
            </p:cNvSpPr>
            <p:nvPr/>
          </p:nvSpPr>
          <p:spPr bwMode="auto">
            <a:xfrm>
              <a:off x="1970" y="2189"/>
              <a:ext cx="3226" cy="1"/>
            </a:xfrm>
            <a:prstGeom prst="line">
              <a:avLst/>
            </a:prstGeom>
            <a:noFill/>
            <a:ln w="0">
              <a:solidFill>
                <a:srgbClr val="000000"/>
              </a:solidFill>
              <a:round/>
              <a:headEnd/>
              <a:tailEnd/>
            </a:ln>
          </p:spPr>
          <p:txBody>
            <a:bodyPr/>
            <a:lstStyle/>
            <a:p>
              <a:endParaRPr lang="en-US"/>
            </a:p>
          </p:txBody>
        </p:sp>
        <p:sp>
          <p:nvSpPr>
            <p:cNvPr id="303" name="Rectangle 116"/>
            <p:cNvSpPr>
              <a:spLocks noChangeArrowheads="1"/>
            </p:cNvSpPr>
            <p:nvPr/>
          </p:nvSpPr>
          <p:spPr bwMode="auto">
            <a:xfrm>
              <a:off x="5196" y="2189"/>
              <a:ext cx="6" cy="5"/>
            </a:xfrm>
            <a:prstGeom prst="rect">
              <a:avLst/>
            </a:prstGeom>
            <a:solidFill>
              <a:srgbClr val="000000"/>
            </a:solidFill>
            <a:ln w="9525">
              <a:noFill/>
              <a:miter lim="800000"/>
              <a:headEnd/>
              <a:tailEnd/>
            </a:ln>
          </p:spPr>
          <p:txBody>
            <a:bodyPr/>
            <a:lstStyle/>
            <a:p>
              <a:endParaRPr lang="en-SG"/>
            </a:p>
          </p:txBody>
        </p:sp>
        <p:sp>
          <p:nvSpPr>
            <p:cNvPr id="304" name="Line 117"/>
            <p:cNvSpPr>
              <a:spLocks noChangeShapeType="1"/>
            </p:cNvSpPr>
            <p:nvPr/>
          </p:nvSpPr>
          <p:spPr bwMode="auto">
            <a:xfrm>
              <a:off x="5196" y="2189"/>
              <a:ext cx="6" cy="1"/>
            </a:xfrm>
            <a:prstGeom prst="line">
              <a:avLst/>
            </a:prstGeom>
            <a:noFill/>
            <a:ln w="0">
              <a:solidFill>
                <a:srgbClr val="000000"/>
              </a:solidFill>
              <a:round/>
              <a:headEnd/>
              <a:tailEnd/>
            </a:ln>
          </p:spPr>
          <p:txBody>
            <a:bodyPr/>
            <a:lstStyle/>
            <a:p>
              <a:endParaRPr lang="en-US"/>
            </a:p>
          </p:txBody>
        </p:sp>
        <p:sp>
          <p:nvSpPr>
            <p:cNvPr id="305" name="Line 118"/>
            <p:cNvSpPr>
              <a:spLocks noChangeShapeType="1"/>
            </p:cNvSpPr>
            <p:nvPr/>
          </p:nvSpPr>
          <p:spPr bwMode="auto">
            <a:xfrm>
              <a:off x="5196" y="2189"/>
              <a:ext cx="1" cy="5"/>
            </a:xfrm>
            <a:prstGeom prst="line">
              <a:avLst/>
            </a:prstGeom>
            <a:noFill/>
            <a:ln w="0">
              <a:solidFill>
                <a:srgbClr val="000000"/>
              </a:solidFill>
              <a:round/>
              <a:headEnd/>
              <a:tailEnd/>
            </a:ln>
          </p:spPr>
          <p:txBody>
            <a:bodyPr/>
            <a:lstStyle/>
            <a:p>
              <a:endParaRPr lang="en-US"/>
            </a:p>
          </p:txBody>
        </p:sp>
        <p:sp>
          <p:nvSpPr>
            <p:cNvPr id="306" name="Rectangle 119"/>
            <p:cNvSpPr>
              <a:spLocks noChangeArrowheads="1"/>
            </p:cNvSpPr>
            <p:nvPr/>
          </p:nvSpPr>
          <p:spPr bwMode="auto">
            <a:xfrm>
              <a:off x="722" y="2194"/>
              <a:ext cx="6" cy="645"/>
            </a:xfrm>
            <a:prstGeom prst="rect">
              <a:avLst/>
            </a:prstGeom>
            <a:solidFill>
              <a:srgbClr val="000000"/>
            </a:solidFill>
            <a:ln w="9525">
              <a:noFill/>
              <a:miter lim="800000"/>
              <a:headEnd/>
              <a:tailEnd/>
            </a:ln>
          </p:spPr>
          <p:txBody>
            <a:bodyPr/>
            <a:lstStyle/>
            <a:p>
              <a:endParaRPr lang="en-SG"/>
            </a:p>
          </p:txBody>
        </p:sp>
        <p:sp>
          <p:nvSpPr>
            <p:cNvPr id="307" name="Line 120"/>
            <p:cNvSpPr>
              <a:spLocks noChangeShapeType="1"/>
            </p:cNvSpPr>
            <p:nvPr/>
          </p:nvSpPr>
          <p:spPr bwMode="auto">
            <a:xfrm>
              <a:off x="722" y="2194"/>
              <a:ext cx="1" cy="645"/>
            </a:xfrm>
            <a:prstGeom prst="line">
              <a:avLst/>
            </a:prstGeom>
            <a:noFill/>
            <a:ln w="0">
              <a:solidFill>
                <a:srgbClr val="000000"/>
              </a:solidFill>
              <a:round/>
              <a:headEnd/>
              <a:tailEnd/>
            </a:ln>
          </p:spPr>
          <p:txBody>
            <a:bodyPr/>
            <a:lstStyle/>
            <a:p>
              <a:endParaRPr lang="en-US"/>
            </a:p>
          </p:txBody>
        </p:sp>
        <p:sp>
          <p:nvSpPr>
            <p:cNvPr id="308" name="Rectangle 121"/>
            <p:cNvSpPr>
              <a:spLocks noChangeArrowheads="1"/>
            </p:cNvSpPr>
            <p:nvPr/>
          </p:nvSpPr>
          <p:spPr bwMode="auto">
            <a:xfrm>
              <a:off x="1964" y="2194"/>
              <a:ext cx="6" cy="645"/>
            </a:xfrm>
            <a:prstGeom prst="rect">
              <a:avLst/>
            </a:prstGeom>
            <a:solidFill>
              <a:srgbClr val="000000"/>
            </a:solidFill>
            <a:ln w="9525">
              <a:noFill/>
              <a:miter lim="800000"/>
              <a:headEnd/>
              <a:tailEnd/>
            </a:ln>
          </p:spPr>
          <p:txBody>
            <a:bodyPr/>
            <a:lstStyle/>
            <a:p>
              <a:endParaRPr lang="en-SG"/>
            </a:p>
          </p:txBody>
        </p:sp>
        <p:sp>
          <p:nvSpPr>
            <p:cNvPr id="309" name="Line 122"/>
            <p:cNvSpPr>
              <a:spLocks noChangeShapeType="1"/>
            </p:cNvSpPr>
            <p:nvPr/>
          </p:nvSpPr>
          <p:spPr bwMode="auto">
            <a:xfrm>
              <a:off x="1964" y="2194"/>
              <a:ext cx="1" cy="645"/>
            </a:xfrm>
            <a:prstGeom prst="line">
              <a:avLst/>
            </a:prstGeom>
            <a:noFill/>
            <a:ln w="0">
              <a:solidFill>
                <a:srgbClr val="000000"/>
              </a:solidFill>
              <a:round/>
              <a:headEnd/>
              <a:tailEnd/>
            </a:ln>
          </p:spPr>
          <p:txBody>
            <a:bodyPr/>
            <a:lstStyle/>
            <a:p>
              <a:endParaRPr lang="en-US"/>
            </a:p>
          </p:txBody>
        </p:sp>
        <p:sp>
          <p:nvSpPr>
            <p:cNvPr id="310" name="Rectangle 123"/>
            <p:cNvSpPr>
              <a:spLocks noChangeArrowheads="1"/>
            </p:cNvSpPr>
            <p:nvPr/>
          </p:nvSpPr>
          <p:spPr bwMode="auto">
            <a:xfrm>
              <a:off x="5196" y="2194"/>
              <a:ext cx="6" cy="645"/>
            </a:xfrm>
            <a:prstGeom prst="rect">
              <a:avLst/>
            </a:prstGeom>
            <a:solidFill>
              <a:srgbClr val="000000"/>
            </a:solidFill>
            <a:ln w="9525">
              <a:noFill/>
              <a:miter lim="800000"/>
              <a:headEnd/>
              <a:tailEnd/>
            </a:ln>
          </p:spPr>
          <p:txBody>
            <a:bodyPr/>
            <a:lstStyle/>
            <a:p>
              <a:endParaRPr lang="en-SG"/>
            </a:p>
          </p:txBody>
        </p:sp>
        <p:sp>
          <p:nvSpPr>
            <p:cNvPr id="311" name="Line 124"/>
            <p:cNvSpPr>
              <a:spLocks noChangeShapeType="1"/>
            </p:cNvSpPr>
            <p:nvPr/>
          </p:nvSpPr>
          <p:spPr bwMode="auto">
            <a:xfrm>
              <a:off x="5196" y="2194"/>
              <a:ext cx="1" cy="645"/>
            </a:xfrm>
            <a:prstGeom prst="line">
              <a:avLst/>
            </a:prstGeom>
            <a:noFill/>
            <a:ln w="0">
              <a:solidFill>
                <a:srgbClr val="000000"/>
              </a:solidFill>
              <a:round/>
              <a:headEnd/>
              <a:tailEnd/>
            </a:ln>
          </p:spPr>
          <p:txBody>
            <a:bodyPr/>
            <a:lstStyle/>
            <a:p>
              <a:endParaRPr lang="en-US"/>
            </a:p>
          </p:txBody>
        </p:sp>
        <p:sp>
          <p:nvSpPr>
            <p:cNvPr id="312" name="Rectangle 125"/>
            <p:cNvSpPr>
              <a:spLocks noChangeArrowheads="1"/>
            </p:cNvSpPr>
            <p:nvPr/>
          </p:nvSpPr>
          <p:spPr bwMode="auto">
            <a:xfrm>
              <a:off x="744" y="2843"/>
              <a:ext cx="403"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value</a:t>
              </a:r>
              <a:endParaRPr lang="en-US"/>
            </a:p>
          </p:txBody>
        </p:sp>
        <p:sp>
          <p:nvSpPr>
            <p:cNvPr id="313" name="Rectangle 126"/>
            <p:cNvSpPr>
              <a:spLocks noChangeArrowheads="1"/>
            </p:cNvSpPr>
            <p:nvPr/>
          </p:nvSpPr>
          <p:spPr bwMode="auto">
            <a:xfrm>
              <a:off x="1081" y="2843"/>
              <a:ext cx="134" cy="136"/>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 Console" pitchFamily="49" charset="0"/>
                </a:rPr>
                <a:t> </a:t>
              </a:r>
              <a:endParaRPr lang="en-US"/>
            </a:p>
          </p:txBody>
        </p:sp>
        <p:sp>
          <p:nvSpPr>
            <p:cNvPr id="314" name="Rectangle 127"/>
            <p:cNvSpPr>
              <a:spLocks noChangeArrowheads="1"/>
            </p:cNvSpPr>
            <p:nvPr/>
          </p:nvSpPr>
          <p:spPr bwMode="auto">
            <a:xfrm>
              <a:off x="1986" y="2846"/>
              <a:ext cx="3264" cy="154"/>
            </a:xfrm>
            <a:prstGeom prst="rect">
              <a:avLst/>
            </a:prstGeom>
            <a:noFill/>
            <a:ln w="9525">
              <a:noFill/>
              <a:miter lim="800000"/>
              <a:headEnd/>
              <a:tailEnd/>
            </a:ln>
          </p:spPr>
          <p:txBody>
            <a:bodyPr wrap="none" lIns="0" tIns="0" rIns="0" bIns="0">
              <a:spAutoFit/>
            </a:bodyPr>
            <a:lstStyle/>
            <a:p>
              <a:r>
                <a:rPr lang="en-US" sz="1400">
                  <a:solidFill>
                    <a:srgbClr val="010000"/>
                  </a:solidFill>
                </a:rPr>
                <a:t>The value to assign to a bean property. The value typically is the result </a:t>
              </a:r>
              <a:endParaRPr lang="en-US"/>
            </a:p>
          </p:txBody>
        </p:sp>
        <p:sp>
          <p:nvSpPr>
            <p:cNvPr id="315" name="Rectangle 128"/>
            <p:cNvSpPr>
              <a:spLocks noChangeArrowheads="1"/>
            </p:cNvSpPr>
            <p:nvPr/>
          </p:nvSpPr>
          <p:spPr bwMode="auto">
            <a:xfrm>
              <a:off x="1986" y="2975"/>
              <a:ext cx="3059" cy="154"/>
            </a:xfrm>
            <a:prstGeom prst="rect">
              <a:avLst/>
            </a:prstGeom>
            <a:noFill/>
            <a:ln w="9525">
              <a:noFill/>
              <a:miter lim="800000"/>
              <a:headEnd/>
              <a:tailEnd/>
            </a:ln>
          </p:spPr>
          <p:txBody>
            <a:bodyPr wrap="none" lIns="0" tIns="0" rIns="0" bIns="0">
              <a:spAutoFit/>
            </a:bodyPr>
            <a:lstStyle/>
            <a:p>
              <a:r>
                <a:rPr lang="en-US" sz="1400">
                  <a:solidFill>
                    <a:srgbClr val="010000"/>
                  </a:solidFill>
                </a:rPr>
                <a:t>of a JSP expression. This attribute is particularly useful for setting </a:t>
              </a:r>
              <a:endParaRPr lang="en-US"/>
            </a:p>
          </p:txBody>
        </p:sp>
        <p:sp>
          <p:nvSpPr>
            <p:cNvPr id="316" name="Rectangle 129"/>
            <p:cNvSpPr>
              <a:spLocks noChangeArrowheads="1"/>
            </p:cNvSpPr>
            <p:nvPr/>
          </p:nvSpPr>
          <p:spPr bwMode="auto">
            <a:xfrm>
              <a:off x="1986" y="3105"/>
              <a:ext cx="343" cy="154"/>
            </a:xfrm>
            <a:prstGeom prst="rect">
              <a:avLst/>
            </a:prstGeom>
            <a:noFill/>
            <a:ln w="9525">
              <a:noFill/>
              <a:miter lim="800000"/>
              <a:headEnd/>
              <a:tailEnd/>
            </a:ln>
          </p:spPr>
          <p:txBody>
            <a:bodyPr wrap="none" lIns="0" tIns="0" rIns="0" bIns="0">
              <a:spAutoFit/>
            </a:bodyPr>
            <a:lstStyle/>
            <a:p>
              <a:r>
                <a:rPr lang="en-US" sz="1400">
                  <a:solidFill>
                    <a:srgbClr val="010000"/>
                  </a:solidFill>
                </a:rPr>
                <a:t>bean p</a:t>
              </a:r>
              <a:endParaRPr lang="en-US"/>
            </a:p>
          </p:txBody>
        </p:sp>
        <p:sp>
          <p:nvSpPr>
            <p:cNvPr id="317" name="Rectangle 130"/>
            <p:cNvSpPr>
              <a:spLocks noChangeArrowheads="1"/>
            </p:cNvSpPr>
            <p:nvPr/>
          </p:nvSpPr>
          <p:spPr bwMode="auto">
            <a:xfrm>
              <a:off x="2283" y="3105"/>
              <a:ext cx="2628" cy="134"/>
            </a:xfrm>
            <a:prstGeom prst="rect">
              <a:avLst/>
            </a:prstGeom>
            <a:noFill/>
            <a:ln w="9525">
              <a:noFill/>
              <a:miter lim="800000"/>
              <a:headEnd/>
              <a:tailEnd/>
            </a:ln>
          </p:spPr>
          <p:txBody>
            <a:bodyPr wrap="none" lIns="0" tIns="0" rIns="0" bIns="0">
              <a:spAutoFit/>
            </a:bodyPr>
            <a:lstStyle/>
            <a:p>
              <a:r>
                <a:rPr lang="en-US" sz="1400">
                  <a:solidFill>
                    <a:srgbClr val="010000"/>
                  </a:solidFill>
                </a:rPr>
                <a:t>roperties that cannot be set using request parameters. This </a:t>
              </a:r>
              <a:endParaRPr lang="en-US"/>
            </a:p>
          </p:txBody>
        </p:sp>
        <p:sp>
          <p:nvSpPr>
            <p:cNvPr id="318" name="Rectangle 131"/>
            <p:cNvSpPr>
              <a:spLocks noChangeArrowheads="1"/>
            </p:cNvSpPr>
            <p:nvPr/>
          </p:nvSpPr>
          <p:spPr bwMode="auto">
            <a:xfrm>
              <a:off x="1986" y="3233"/>
              <a:ext cx="3152" cy="134"/>
            </a:xfrm>
            <a:prstGeom prst="rect">
              <a:avLst/>
            </a:prstGeom>
            <a:noFill/>
            <a:ln w="9525">
              <a:noFill/>
              <a:miter lim="800000"/>
              <a:headEnd/>
              <a:tailEnd/>
            </a:ln>
          </p:spPr>
          <p:txBody>
            <a:bodyPr wrap="none" lIns="0" tIns="0" rIns="0" bIns="0">
              <a:spAutoFit/>
            </a:bodyPr>
            <a:lstStyle/>
            <a:p>
              <a:r>
                <a:rPr lang="en-US" sz="1400">
                  <a:solidFill>
                    <a:srgbClr val="010000"/>
                  </a:solidFill>
                </a:rPr>
                <a:t>attribute is optional. If this attribute is omitted, the JavaBean property </a:t>
              </a:r>
              <a:endParaRPr lang="en-US"/>
            </a:p>
          </p:txBody>
        </p:sp>
        <p:sp>
          <p:nvSpPr>
            <p:cNvPr id="319" name="Rectangle 132"/>
            <p:cNvSpPr>
              <a:spLocks noChangeArrowheads="1"/>
            </p:cNvSpPr>
            <p:nvPr/>
          </p:nvSpPr>
          <p:spPr bwMode="auto">
            <a:xfrm>
              <a:off x="1986" y="3362"/>
              <a:ext cx="2664" cy="154"/>
            </a:xfrm>
            <a:prstGeom prst="rect">
              <a:avLst/>
            </a:prstGeom>
            <a:noFill/>
            <a:ln w="9525">
              <a:noFill/>
              <a:miter lim="800000"/>
              <a:headEnd/>
              <a:tailEnd/>
            </a:ln>
          </p:spPr>
          <p:txBody>
            <a:bodyPr wrap="none" lIns="0" tIns="0" rIns="0" bIns="0">
              <a:spAutoFit/>
            </a:bodyPr>
            <a:lstStyle/>
            <a:p>
              <a:r>
                <a:rPr lang="en-US" sz="1400">
                  <a:solidFill>
                    <a:srgbClr val="010000"/>
                  </a:solidFill>
                </a:rPr>
                <a:t>must be of a type that can be set using request parameters.</a:t>
              </a:r>
              <a:endParaRPr lang="en-US"/>
            </a:p>
          </p:txBody>
        </p:sp>
        <p:sp>
          <p:nvSpPr>
            <p:cNvPr id="320" name="Rectangle 133"/>
            <p:cNvSpPr>
              <a:spLocks noChangeArrowheads="1"/>
            </p:cNvSpPr>
            <p:nvPr/>
          </p:nvSpPr>
          <p:spPr bwMode="auto">
            <a:xfrm>
              <a:off x="4594" y="3362"/>
              <a:ext cx="73" cy="154"/>
            </a:xfrm>
            <a:prstGeom prst="rect">
              <a:avLst/>
            </a:prstGeom>
            <a:noFill/>
            <a:ln w="9525">
              <a:noFill/>
              <a:miter lim="800000"/>
              <a:headEnd/>
              <a:tailEnd/>
            </a:ln>
          </p:spPr>
          <p:txBody>
            <a:bodyPr wrap="none" lIns="0" tIns="0" rIns="0" bIns="0">
              <a:spAutoFit/>
            </a:bodyPr>
            <a:lstStyle/>
            <a:p>
              <a:r>
                <a:rPr lang="en-US" sz="1400">
                  <a:solidFill>
                    <a:srgbClr val="010000"/>
                  </a:solidFill>
                </a:rPr>
                <a:t> </a:t>
              </a:r>
              <a:endParaRPr lang="en-US"/>
            </a:p>
          </p:txBody>
        </p:sp>
        <p:sp>
          <p:nvSpPr>
            <p:cNvPr id="321" name="Rectangle 134"/>
            <p:cNvSpPr>
              <a:spLocks noChangeArrowheads="1"/>
            </p:cNvSpPr>
            <p:nvPr/>
          </p:nvSpPr>
          <p:spPr bwMode="auto">
            <a:xfrm>
              <a:off x="722" y="2839"/>
              <a:ext cx="6" cy="5"/>
            </a:xfrm>
            <a:prstGeom prst="rect">
              <a:avLst/>
            </a:prstGeom>
            <a:solidFill>
              <a:srgbClr val="000000"/>
            </a:solidFill>
            <a:ln w="9525">
              <a:noFill/>
              <a:miter lim="800000"/>
              <a:headEnd/>
              <a:tailEnd/>
            </a:ln>
          </p:spPr>
          <p:txBody>
            <a:bodyPr/>
            <a:lstStyle/>
            <a:p>
              <a:endParaRPr lang="en-SG"/>
            </a:p>
          </p:txBody>
        </p:sp>
        <p:sp>
          <p:nvSpPr>
            <p:cNvPr id="322" name="Line 135"/>
            <p:cNvSpPr>
              <a:spLocks noChangeShapeType="1"/>
            </p:cNvSpPr>
            <p:nvPr/>
          </p:nvSpPr>
          <p:spPr bwMode="auto">
            <a:xfrm>
              <a:off x="722" y="2839"/>
              <a:ext cx="6" cy="1"/>
            </a:xfrm>
            <a:prstGeom prst="line">
              <a:avLst/>
            </a:prstGeom>
            <a:noFill/>
            <a:ln w="0">
              <a:solidFill>
                <a:srgbClr val="000000"/>
              </a:solidFill>
              <a:round/>
              <a:headEnd/>
              <a:tailEnd/>
            </a:ln>
          </p:spPr>
          <p:txBody>
            <a:bodyPr/>
            <a:lstStyle/>
            <a:p>
              <a:endParaRPr lang="en-US"/>
            </a:p>
          </p:txBody>
        </p:sp>
        <p:sp>
          <p:nvSpPr>
            <p:cNvPr id="323" name="Line 136"/>
            <p:cNvSpPr>
              <a:spLocks noChangeShapeType="1"/>
            </p:cNvSpPr>
            <p:nvPr/>
          </p:nvSpPr>
          <p:spPr bwMode="auto">
            <a:xfrm>
              <a:off x="722" y="2839"/>
              <a:ext cx="1" cy="5"/>
            </a:xfrm>
            <a:prstGeom prst="line">
              <a:avLst/>
            </a:prstGeom>
            <a:noFill/>
            <a:ln w="0">
              <a:solidFill>
                <a:srgbClr val="000000"/>
              </a:solidFill>
              <a:round/>
              <a:headEnd/>
              <a:tailEnd/>
            </a:ln>
          </p:spPr>
          <p:txBody>
            <a:bodyPr/>
            <a:lstStyle/>
            <a:p>
              <a:endParaRPr lang="en-US"/>
            </a:p>
          </p:txBody>
        </p:sp>
        <p:sp>
          <p:nvSpPr>
            <p:cNvPr id="324" name="Rectangle 137"/>
            <p:cNvSpPr>
              <a:spLocks noChangeArrowheads="1"/>
            </p:cNvSpPr>
            <p:nvPr/>
          </p:nvSpPr>
          <p:spPr bwMode="auto">
            <a:xfrm>
              <a:off x="728" y="2839"/>
              <a:ext cx="1236" cy="5"/>
            </a:xfrm>
            <a:prstGeom prst="rect">
              <a:avLst/>
            </a:prstGeom>
            <a:solidFill>
              <a:srgbClr val="000000"/>
            </a:solidFill>
            <a:ln w="9525">
              <a:noFill/>
              <a:miter lim="800000"/>
              <a:headEnd/>
              <a:tailEnd/>
            </a:ln>
          </p:spPr>
          <p:txBody>
            <a:bodyPr/>
            <a:lstStyle/>
            <a:p>
              <a:endParaRPr lang="en-SG"/>
            </a:p>
          </p:txBody>
        </p:sp>
        <p:sp>
          <p:nvSpPr>
            <p:cNvPr id="325" name="Line 138"/>
            <p:cNvSpPr>
              <a:spLocks noChangeShapeType="1"/>
            </p:cNvSpPr>
            <p:nvPr/>
          </p:nvSpPr>
          <p:spPr bwMode="auto">
            <a:xfrm>
              <a:off x="728" y="2839"/>
              <a:ext cx="1236" cy="1"/>
            </a:xfrm>
            <a:prstGeom prst="line">
              <a:avLst/>
            </a:prstGeom>
            <a:noFill/>
            <a:ln w="0">
              <a:solidFill>
                <a:srgbClr val="000000"/>
              </a:solidFill>
              <a:round/>
              <a:headEnd/>
              <a:tailEnd/>
            </a:ln>
          </p:spPr>
          <p:txBody>
            <a:bodyPr/>
            <a:lstStyle/>
            <a:p>
              <a:endParaRPr lang="en-US"/>
            </a:p>
          </p:txBody>
        </p:sp>
        <p:sp>
          <p:nvSpPr>
            <p:cNvPr id="326" name="Rectangle 139"/>
            <p:cNvSpPr>
              <a:spLocks noChangeArrowheads="1"/>
            </p:cNvSpPr>
            <p:nvPr/>
          </p:nvSpPr>
          <p:spPr bwMode="auto">
            <a:xfrm>
              <a:off x="1964" y="2839"/>
              <a:ext cx="6" cy="5"/>
            </a:xfrm>
            <a:prstGeom prst="rect">
              <a:avLst/>
            </a:prstGeom>
            <a:solidFill>
              <a:srgbClr val="000000"/>
            </a:solidFill>
            <a:ln w="9525">
              <a:noFill/>
              <a:miter lim="800000"/>
              <a:headEnd/>
              <a:tailEnd/>
            </a:ln>
          </p:spPr>
          <p:txBody>
            <a:bodyPr/>
            <a:lstStyle/>
            <a:p>
              <a:endParaRPr lang="en-SG"/>
            </a:p>
          </p:txBody>
        </p:sp>
        <p:sp>
          <p:nvSpPr>
            <p:cNvPr id="327" name="Line 140"/>
            <p:cNvSpPr>
              <a:spLocks noChangeShapeType="1"/>
            </p:cNvSpPr>
            <p:nvPr/>
          </p:nvSpPr>
          <p:spPr bwMode="auto">
            <a:xfrm>
              <a:off x="1964" y="2839"/>
              <a:ext cx="6" cy="1"/>
            </a:xfrm>
            <a:prstGeom prst="line">
              <a:avLst/>
            </a:prstGeom>
            <a:noFill/>
            <a:ln w="0">
              <a:solidFill>
                <a:srgbClr val="000000"/>
              </a:solidFill>
              <a:round/>
              <a:headEnd/>
              <a:tailEnd/>
            </a:ln>
          </p:spPr>
          <p:txBody>
            <a:bodyPr/>
            <a:lstStyle/>
            <a:p>
              <a:endParaRPr lang="en-US"/>
            </a:p>
          </p:txBody>
        </p:sp>
        <p:sp>
          <p:nvSpPr>
            <p:cNvPr id="328" name="Line 141"/>
            <p:cNvSpPr>
              <a:spLocks noChangeShapeType="1"/>
            </p:cNvSpPr>
            <p:nvPr/>
          </p:nvSpPr>
          <p:spPr bwMode="auto">
            <a:xfrm>
              <a:off x="1964" y="2839"/>
              <a:ext cx="1" cy="5"/>
            </a:xfrm>
            <a:prstGeom prst="line">
              <a:avLst/>
            </a:prstGeom>
            <a:noFill/>
            <a:ln w="0">
              <a:solidFill>
                <a:srgbClr val="000000"/>
              </a:solidFill>
              <a:round/>
              <a:headEnd/>
              <a:tailEnd/>
            </a:ln>
          </p:spPr>
          <p:txBody>
            <a:bodyPr/>
            <a:lstStyle/>
            <a:p>
              <a:endParaRPr lang="en-US"/>
            </a:p>
          </p:txBody>
        </p:sp>
        <p:sp>
          <p:nvSpPr>
            <p:cNvPr id="329" name="Rectangle 142"/>
            <p:cNvSpPr>
              <a:spLocks noChangeArrowheads="1"/>
            </p:cNvSpPr>
            <p:nvPr/>
          </p:nvSpPr>
          <p:spPr bwMode="auto">
            <a:xfrm>
              <a:off x="1970" y="2839"/>
              <a:ext cx="3226" cy="5"/>
            </a:xfrm>
            <a:prstGeom prst="rect">
              <a:avLst/>
            </a:prstGeom>
            <a:solidFill>
              <a:srgbClr val="000000"/>
            </a:solidFill>
            <a:ln w="9525">
              <a:noFill/>
              <a:miter lim="800000"/>
              <a:headEnd/>
              <a:tailEnd/>
            </a:ln>
          </p:spPr>
          <p:txBody>
            <a:bodyPr/>
            <a:lstStyle/>
            <a:p>
              <a:endParaRPr lang="en-SG"/>
            </a:p>
          </p:txBody>
        </p:sp>
        <p:sp>
          <p:nvSpPr>
            <p:cNvPr id="330" name="Line 143"/>
            <p:cNvSpPr>
              <a:spLocks noChangeShapeType="1"/>
            </p:cNvSpPr>
            <p:nvPr/>
          </p:nvSpPr>
          <p:spPr bwMode="auto">
            <a:xfrm>
              <a:off x="1970" y="2839"/>
              <a:ext cx="3226" cy="1"/>
            </a:xfrm>
            <a:prstGeom prst="line">
              <a:avLst/>
            </a:prstGeom>
            <a:noFill/>
            <a:ln w="0">
              <a:solidFill>
                <a:srgbClr val="000000"/>
              </a:solidFill>
              <a:round/>
              <a:headEnd/>
              <a:tailEnd/>
            </a:ln>
          </p:spPr>
          <p:txBody>
            <a:bodyPr/>
            <a:lstStyle/>
            <a:p>
              <a:endParaRPr lang="en-US"/>
            </a:p>
          </p:txBody>
        </p:sp>
        <p:sp>
          <p:nvSpPr>
            <p:cNvPr id="331" name="Rectangle 144"/>
            <p:cNvSpPr>
              <a:spLocks noChangeArrowheads="1"/>
            </p:cNvSpPr>
            <p:nvPr/>
          </p:nvSpPr>
          <p:spPr bwMode="auto">
            <a:xfrm>
              <a:off x="5196" y="2839"/>
              <a:ext cx="6" cy="5"/>
            </a:xfrm>
            <a:prstGeom prst="rect">
              <a:avLst/>
            </a:prstGeom>
            <a:solidFill>
              <a:srgbClr val="000000"/>
            </a:solidFill>
            <a:ln w="9525">
              <a:noFill/>
              <a:miter lim="800000"/>
              <a:headEnd/>
              <a:tailEnd/>
            </a:ln>
          </p:spPr>
          <p:txBody>
            <a:bodyPr/>
            <a:lstStyle/>
            <a:p>
              <a:endParaRPr lang="en-SG"/>
            </a:p>
          </p:txBody>
        </p:sp>
        <p:sp>
          <p:nvSpPr>
            <p:cNvPr id="332" name="Line 145"/>
            <p:cNvSpPr>
              <a:spLocks noChangeShapeType="1"/>
            </p:cNvSpPr>
            <p:nvPr/>
          </p:nvSpPr>
          <p:spPr bwMode="auto">
            <a:xfrm>
              <a:off x="5196" y="2839"/>
              <a:ext cx="6" cy="1"/>
            </a:xfrm>
            <a:prstGeom prst="line">
              <a:avLst/>
            </a:prstGeom>
            <a:noFill/>
            <a:ln w="0">
              <a:solidFill>
                <a:srgbClr val="000000"/>
              </a:solidFill>
              <a:round/>
              <a:headEnd/>
              <a:tailEnd/>
            </a:ln>
          </p:spPr>
          <p:txBody>
            <a:bodyPr/>
            <a:lstStyle/>
            <a:p>
              <a:endParaRPr lang="en-US"/>
            </a:p>
          </p:txBody>
        </p:sp>
        <p:sp>
          <p:nvSpPr>
            <p:cNvPr id="333" name="Line 146"/>
            <p:cNvSpPr>
              <a:spLocks noChangeShapeType="1"/>
            </p:cNvSpPr>
            <p:nvPr/>
          </p:nvSpPr>
          <p:spPr bwMode="auto">
            <a:xfrm>
              <a:off x="5196" y="2839"/>
              <a:ext cx="1" cy="5"/>
            </a:xfrm>
            <a:prstGeom prst="line">
              <a:avLst/>
            </a:prstGeom>
            <a:noFill/>
            <a:ln w="0">
              <a:solidFill>
                <a:srgbClr val="000000"/>
              </a:solidFill>
              <a:round/>
              <a:headEnd/>
              <a:tailEnd/>
            </a:ln>
          </p:spPr>
          <p:txBody>
            <a:bodyPr/>
            <a:lstStyle/>
            <a:p>
              <a:endParaRPr lang="en-US"/>
            </a:p>
          </p:txBody>
        </p:sp>
        <p:sp>
          <p:nvSpPr>
            <p:cNvPr id="334" name="Rectangle 147"/>
            <p:cNvSpPr>
              <a:spLocks noChangeArrowheads="1"/>
            </p:cNvSpPr>
            <p:nvPr/>
          </p:nvSpPr>
          <p:spPr bwMode="auto">
            <a:xfrm>
              <a:off x="722" y="2844"/>
              <a:ext cx="6" cy="645"/>
            </a:xfrm>
            <a:prstGeom prst="rect">
              <a:avLst/>
            </a:prstGeom>
            <a:solidFill>
              <a:srgbClr val="000000"/>
            </a:solidFill>
            <a:ln w="9525">
              <a:noFill/>
              <a:miter lim="800000"/>
              <a:headEnd/>
              <a:tailEnd/>
            </a:ln>
          </p:spPr>
          <p:txBody>
            <a:bodyPr/>
            <a:lstStyle/>
            <a:p>
              <a:endParaRPr lang="en-SG"/>
            </a:p>
          </p:txBody>
        </p:sp>
        <p:sp>
          <p:nvSpPr>
            <p:cNvPr id="335" name="Line 148"/>
            <p:cNvSpPr>
              <a:spLocks noChangeShapeType="1"/>
            </p:cNvSpPr>
            <p:nvPr/>
          </p:nvSpPr>
          <p:spPr bwMode="auto">
            <a:xfrm>
              <a:off x="722" y="2844"/>
              <a:ext cx="1" cy="645"/>
            </a:xfrm>
            <a:prstGeom prst="line">
              <a:avLst/>
            </a:prstGeom>
            <a:noFill/>
            <a:ln w="0">
              <a:solidFill>
                <a:srgbClr val="000000"/>
              </a:solidFill>
              <a:round/>
              <a:headEnd/>
              <a:tailEnd/>
            </a:ln>
          </p:spPr>
          <p:txBody>
            <a:bodyPr/>
            <a:lstStyle/>
            <a:p>
              <a:endParaRPr lang="en-US"/>
            </a:p>
          </p:txBody>
        </p:sp>
        <p:sp>
          <p:nvSpPr>
            <p:cNvPr id="336" name="Rectangle 149"/>
            <p:cNvSpPr>
              <a:spLocks noChangeArrowheads="1"/>
            </p:cNvSpPr>
            <p:nvPr/>
          </p:nvSpPr>
          <p:spPr bwMode="auto">
            <a:xfrm>
              <a:off x="1964" y="2844"/>
              <a:ext cx="6" cy="645"/>
            </a:xfrm>
            <a:prstGeom prst="rect">
              <a:avLst/>
            </a:prstGeom>
            <a:solidFill>
              <a:srgbClr val="000000"/>
            </a:solidFill>
            <a:ln w="9525">
              <a:noFill/>
              <a:miter lim="800000"/>
              <a:headEnd/>
              <a:tailEnd/>
            </a:ln>
          </p:spPr>
          <p:txBody>
            <a:bodyPr/>
            <a:lstStyle/>
            <a:p>
              <a:endParaRPr lang="en-SG"/>
            </a:p>
          </p:txBody>
        </p:sp>
        <p:sp>
          <p:nvSpPr>
            <p:cNvPr id="337" name="Line 150"/>
            <p:cNvSpPr>
              <a:spLocks noChangeShapeType="1"/>
            </p:cNvSpPr>
            <p:nvPr/>
          </p:nvSpPr>
          <p:spPr bwMode="auto">
            <a:xfrm>
              <a:off x="1964" y="2844"/>
              <a:ext cx="1" cy="645"/>
            </a:xfrm>
            <a:prstGeom prst="line">
              <a:avLst/>
            </a:prstGeom>
            <a:noFill/>
            <a:ln w="0">
              <a:solidFill>
                <a:srgbClr val="000000"/>
              </a:solidFill>
              <a:round/>
              <a:headEnd/>
              <a:tailEnd/>
            </a:ln>
          </p:spPr>
          <p:txBody>
            <a:bodyPr/>
            <a:lstStyle/>
            <a:p>
              <a:endParaRPr lang="en-US"/>
            </a:p>
          </p:txBody>
        </p:sp>
        <p:sp>
          <p:nvSpPr>
            <p:cNvPr id="338" name="Rectangle 151"/>
            <p:cNvSpPr>
              <a:spLocks noChangeArrowheads="1"/>
            </p:cNvSpPr>
            <p:nvPr/>
          </p:nvSpPr>
          <p:spPr bwMode="auto">
            <a:xfrm>
              <a:off x="5196" y="2844"/>
              <a:ext cx="6" cy="645"/>
            </a:xfrm>
            <a:prstGeom prst="rect">
              <a:avLst/>
            </a:prstGeom>
            <a:solidFill>
              <a:srgbClr val="000000"/>
            </a:solidFill>
            <a:ln w="9525">
              <a:noFill/>
              <a:miter lim="800000"/>
              <a:headEnd/>
              <a:tailEnd/>
            </a:ln>
          </p:spPr>
          <p:txBody>
            <a:bodyPr/>
            <a:lstStyle/>
            <a:p>
              <a:endParaRPr lang="en-SG"/>
            </a:p>
          </p:txBody>
        </p:sp>
        <p:sp>
          <p:nvSpPr>
            <p:cNvPr id="339" name="Line 152"/>
            <p:cNvSpPr>
              <a:spLocks noChangeShapeType="1"/>
            </p:cNvSpPr>
            <p:nvPr/>
          </p:nvSpPr>
          <p:spPr bwMode="auto">
            <a:xfrm>
              <a:off x="5196" y="2844"/>
              <a:ext cx="1" cy="645"/>
            </a:xfrm>
            <a:prstGeom prst="line">
              <a:avLst/>
            </a:prstGeom>
            <a:noFill/>
            <a:ln w="0">
              <a:solidFill>
                <a:srgbClr val="000000"/>
              </a:solidFill>
              <a:round/>
              <a:headEnd/>
              <a:tailEnd/>
            </a:ln>
          </p:spPr>
          <p:txBody>
            <a:bodyPr/>
            <a:lstStyle/>
            <a:p>
              <a:endParaRPr lang="en-US"/>
            </a:p>
          </p:txBody>
        </p:sp>
        <p:sp>
          <p:nvSpPr>
            <p:cNvPr id="340" name="Rectangle 153"/>
            <p:cNvSpPr>
              <a:spLocks noChangeArrowheads="1"/>
            </p:cNvSpPr>
            <p:nvPr/>
          </p:nvSpPr>
          <p:spPr bwMode="auto">
            <a:xfrm>
              <a:off x="728" y="3495"/>
              <a:ext cx="566" cy="154"/>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Fig. 25.16</a:t>
              </a:r>
              <a:endParaRPr lang="en-US"/>
            </a:p>
          </p:txBody>
        </p:sp>
        <p:sp>
          <p:nvSpPr>
            <p:cNvPr id="341" name="Rectangle 154"/>
            <p:cNvSpPr>
              <a:spLocks noChangeArrowheads="1"/>
            </p:cNvSpPr>
            <p:nvPr/>
          </p:nvSpPr>
          <p:spPr bwMode="auto">
            <a:xfrm>
              <a:off x="1238" y="3495"/>
              <a:ext cx="85" cy="154"/>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 </a:t>
              </a:r>
              <a:endParaRPr lang="en-US"/>
            </a:p>
          </p:txBody>
        </p:sp>
        <p:sp>
          <p:nvSpPr>
            <p:cNvPr id="342" name="Rectangle 155"/>
            <p:cNvSpPr>
              <a:spLocks noChangeArrowheads="1"/>
            </p:cNvSpPr>
            <p:nvPr/>
          </p:nvSpPr>
          <p:spPr bwMode="auto">
            <a:xfrm>
              <a:off x="1304" y="3498"/>
              <a:ext cx="872" cy="151"/>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Attributes of the </a:t>
              </a:r>
              <a:endParaRPr lang="en-US"/>
            </a:p>
          </p:txBody>
        </p:sp>
        <p:sp>
          <p:nvSpPr>
            <p:cNvPr id="343" name="Rectangle 156"/>
            <p:cNvSpPr>
              <a:spLocks noChangeArrowheads="1"/>
            </p:cNvSpPr>
            <p:nvPr/>
          </p:nvSpPr>
          <p:spPr bwMode="auto">
            <a:xfrm>
              <a:off x="2121" y="3494"/>
              <a:ext cx="1139" cy="134"/>
            </a:xfrm>
            <a:prstGeom prst="rect">
              <a:avLst/>
            </a:prstGeom>
            <a:noFill/>
            <a:ln w="9525">
              <a:noFill/>
              <a:miter lim="800000"/>
              <a:headEnd/>
              <a:tailEnd/>
            </a:ln>
          </p:spPr>
          <p:txBody>
            <a:bodyPr wrap="none" lIns="0" tIns="0" rIns="0" bIns="0">
              <a:spAutoFit/>
            </a:bodyPr>
            <a:lstStyle/>
            <a:p>
              <a:r>
                <a:rPr lang="en-US" sz="1400">
                  <a:solidFill>
                    <a:srgbClr val="010000"/>
                  </a:solidFill>
                  <a:latin typeface="LucidaSansTypewriter"/>
                </a:rPr>
                <a:t>&lt;jsp:setProperty&gt;</a:t>
              </a:r>
              <a:endParaRPr lang="en-US"/>
            </a:p>
          </p:txBody>
        </p:sp>
        <p:sp>
          <p:nvSpPr>
            <p:cNvPr id="344" name="Rectangle 157"/>
            <p:cNvSpPr>
              <a:spLocks noChangeArrowheads="1"/>
            </p:cNvSpPr>
            <p:nvPr/>
          </p:nvSpPr>
          <p:spPr bwMode="auto">
            <a:xfrm>
              <a:off x="3265" y="3498"/>
              <a:ext cx="445" cy="151"/>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 action. </a:t>
              </a:r>
              <a:endParaRPr lang="en-US"/>
            </a:p>
          </p:txBody>
        </p:sp>
        <p:sp>
          <p:nvSpPr>
            <p:cNvPr id="345" name="Rectangle 158"/>
            <p:cNvSpPr>
              <a:spLocks noChangeArrowheads="1"/>
            </p:cNvSpPr>
            <p:nvPr/>
          </p:nvSpPr>
          <p:spPr bwMode="auto">
            <a:xfrm>
              <a:off x="3658" y="3498"/>
              <a:ext cx="82" cy="151"/>
            </a:xfrm>
            <a:prstGeom prst="rect">
              <a:avLst/>
            </a:prstGeom>
            <a:noFill/>
            <a:ln w="9525">
              <a:noFill/>
              <a:miter lim="800000"/>
              <a:headEnd/>
              <a:tailEnd/>
            </a:ln>
          </p:spPr>
          <p:txBody>
            <a:bodyPr wrap="none" lIns="0" tIns="0" rIns="0" bIns="0">
              <a:spAutoFit/>
            </a:bodyPr>
            <a:lstStyle/>
            <a:p>
              <a:r>
                <a:rPr lang="en-US" sz="1400">
                  <a:solidFill>
                    <a:srgbClr val="010000"/>
                  </a:solidFill>
                  <a:latin typeface="Arial" pitchFamily="34" charset="0"/>
                </a:rPr>
                <a:t> </a:t>
              </a:r>
              <a:endParaRPr lang="en-US"/>
            </a:p>
          </p:txBody>
        </p:sp>
        <p:sp>
          <p:nvSpPr>
            <p:cNvPr id="346" name="Rectangle 159"/>
            <p:cNvSpPr>
              <a:spLocks noChangeArrowheads="1"/>
            </p:cNvSpPr>
            <p:nvPr/>
          </p:nvSpPr>
          <p:spPr bwMode="auto">
            <a:xfrm>
              <a:off x="722" y="3489"/>
              <a:ext cx="6" cy="5"/>
            </a:xfrm>
            <a:prstGeom prst="rect">
              <a:avLst/>
            </a:prstGeom>
            <a:solidFill>
              <a:srgbClr val="000000"/>
            </a:solidFill>
            <a:ln w="9525">
              <a:noFill/>
              <a:miter lim="800000"/>
              <a:headEnd/>
              <a:tailEnd/>
            </a:ln>
          </p:spPr>
          <p:txBody>
            <a:bodyPr/>
            <a:lstStyle/>
            <a:p>
              <a:endParaRPr lang="en-SG"/>
            </a:p>
          </p:txBody>
        </p:sp>
        <p:sp>
          <p:nvSpPr>
            <p:cNvPr id="347" name="Line 160"/>
            <p:cNvSpPr>
              <a:spLocks noChangeShapeType="1"/>
            </p:cNvSpPr>
            <p:nvPr/>
          </p:nvSpPr>
          <p:spPr bwMode="auto">
            <a:xfrm>
              <a:off x="722" y="3489"/>
              <a:ext cx="6" cy="1"/>
            </a:xfrm>
            <a:prstGeom prst="line">
              <a:avLst/>
            </a:prstGeom>
            <a:noFill/>
            <a:ln w="0">
              <a:solidFill>
                <a:srgbClr val="000000"/>
              </a:solidFill>
              <a:round/>
              <a:headEnd/>
              <a:tailEnd/>
            </a:ln>
          </p:spPr>
          <p:txBody>
            <a:bodyPr/>
            <a:lstStyle/>
            <a:p>
              <a:endParaRPr lang="en-US"/>
            </a:p>
          </p:txBody>
        </p:sp>
        <p:sp>
          <p:nvSpPr>
            <p:cNvPr id="348" name="Line 161"/>
            <p:cNvSpPr>
              <a:spLocks noChangeShapeType="1"/>
            </p:cNvSpPr>
            <p:nvPr/>
          </p:nvSpPr>
          <p:spPr bwMode="auto">
            <a:xfrm>
              <a:off x="722" y="3489"/>
              <a:ext cx="1" cy="5"/>
            </a:xfrm>
            <a:prstGeom prst="line">
              <a:avLst/>
            </a:prstGeom>
            <a:noFill/>
            <a:ln w="0">
              <a:solidFill>
                <a:srgbClr val="000000"/>
              </a:solidFill>
              <a:round/>
              <a:headEnd/>
              <a:tailEnd/>
            </a:ln>
          </p:spPr>
          <p:txBody>
            <a:bodyPr/>
            <a:lstStyle/>
            <a:p>
              <a:endParaRPr lang="en-US"/>
            </a:p>
          </p:txBody>
        </p:sp>
        <p:sp>
          <p:nvSpPr>
            <p:cNvPr id="349" name="Rectangle 162"/>
            <p:cNvSpPr>
              <a:spLocks noChangeArrowheads="1"/>
            </p:cNvSpPr>
            <p:nvPr/>
          </p:nvSpPr>
          <p:spPr bwMode="auto">
            <a:xfrm>
              <a:off x="728" y="3489"/>
              <a:ext cx="1236" cy="5"/>
            </a:xfrm>
            <a:prstGeom prst="rect">
              <a:avLst/>
            </a:prstGeom>
            <a:solidFill>
              <a:srgbClr val="000000"/>
            </a:solidFill>
            <a:ln w="9525">
              <a:noFill/>
              <a:miter lim="800000"/>
              <a:headEnd/>
              <a:tailEnd/>
            </a:ln>
          </p:spPr>
          <p:txBody>
            <a:bodyPr/>
            <a:lstStyle/>
            <a:p>
              <a:endParaRPr lang="en-SG"/>
            </a:p>
          </p:txBody>
        </p:sp>
        <p:sp>
          <p:nvSpPr>
            <p:cNvPr id="350" name="Line 163"/>
            <p:cNvSpPr>
              <a:spLocks noChangeShapeType="1"/>
            </p:cNvSpPr>
            <p:nvPr/>
          </p:nvSpPr>
          <p:spPr bwMode="auto">
            <a:xfrm>
              <a:off x="728" y="3489"/>
              <a:ext cx="1236" cy="1"/>
            </a:xfrm>
            <a:prstGeom prst="line">
              <a:avLst/>
            </a:prstGeom>
            <a:noFill/>
            <a:ln w="0">
              <a:solidFill>
                <a:srgbClr val="000000"/>
              </a:solidFill>
              <a:round/>
              <a:headEnd/>
              <a:tailEnd/>
            </a:ln>
          </p:spPr>
          <p:txBody>
            <a:bodyPr/>
            <a:lstStyle/>
            <a:p>
              <a:endParaRPr lang="en-US"/>
            </a:p>
          </p:txBody>
        </p:sp>
        <p:sp>
          <p:nvSpPr>
            <p:cNvPr id="351" name="Rectangle 164"/>
            <p:cNvSpPr>
              <a:spLocks noChangeArrowheads="1"/>
            </p:cNvSpPr>
            <p:nvPr/>
          </p:nvSpPr>
          <p:spPr bwMode="auto">
            <a:xfrm>
              <a:off x="1964" y="3489"/>
              <a:ext cx="6" cy="5"/>
            </a:xfrm>
            <a:prstGeom prst="rect">
              <a:avLst/>
            </a:prstGeom>
            <a:solidFill>
              <a:srgbClr val="000000"/>
            </a:solidFill>
            <a:ln w="9525">
              <a:noFill/>
              <a:miter lim="800000"/>
              <a:headEnd/>
              <a:tailEnd/>
            </a:ln>
          </p:spPr>
          <p:txBody>
            <a:bodyPr/>
            <a:lstStyle/>
            <a:p>
              <a:endParaRPr lang="en-SG"/>
            </a:p>
          </p:txBody>
        </p:sp>
        <p:sp>
          <p:nvSpPr>
            <p:cNvPr id="352" name="Line 165"/>
            <p:cNvSpPr>
              <a:spLocks noChangeShapeType="1"/>
            </p:cNvSpPr>
            <p:nvPr/>
          </p:nvSpPr>
          <p:spPr bwMode="auto">
            <a:xfrm>
              <a:off x="1964" y="3489"/>
              <a:ext cx="6" cy="1"/>
            </a:xfrm>
            <a:prstGeom prst="line">
              <a:avLst/>
            </a:prstGeom>
            <a:noFill/>
            <a:ln w="0">
              <a:solidFill>
                <a:srgbClr val="000000"/>
              </a:solidFill>
              <a:round/>
              <a:headEnd/>
              <a:tailEnd/>
            </a:ln>
          </p:spPr>
          <p:txBody>
            <a:bodyPr/>
            <a:lstStyle/>
            <a:p>
              <a:endParaRPr lang="en-US"/>
            </a:p>
          </p:txBody>
        </p:sp>
        <p:sp>
          <p:nvSpPr>
            <p:cNvPr id="353" name="Line 166"/>
            <p:cNvSpPr>
              <a:spLocks noChangeShapeType="1"/>
            </p:cNvSpPr>
            <p:nvPr/>
          </p:nvSpPr>
          <p:spPr bwMode="auto">
            <a:xfrm>
              <a:off x="1964" y="3489"/>
              <a:ext cx="1" cy="5"/>
            </a:xfrm>
            <a:prstGeom prst="line">
              <a:avLst/>
            </a:prstGeom>
            <a:noFill/>
            <a:ln w="0">
              <a:solidFill>
                <a:srgbClr val="000000"/>
              </a:solidFill>
              <a:round/>
              <a:headEnd/>
              <a:tailEnd/>
            </a:ln>
          </p:spPr>
          <p:txBody>
            <a:bodyPr/>
            <a:lstStyle/>
            <a:p>
              <a:endParaRPr lang="en-US"/>
            </a:p>
          </p:txBody>
        </p:sp>
        <p:sp>
          <p:nvSpPr>
            <p:cNvPr id="354" name="Rectangle 167"/>
            <p:cNvSpPr>
              <a:spLocks noChangeArrowheads="1"/>
            </p:cNvSpPr>
            <p:nvPr/>
          </p:nvSpPr>
          <p:spPr bwMode="auto">
            <a:xfrm>
              <a:off x="1970" y="3489"/>
              <a:ext cx="3226" cy="5"/>
            </a:xfrm>
            <a:prstGeom prst="rect">
              <a:avLst/>
            </a:prstGeom>
            <a:solidFill>
              <a:srgbClr val="000000"/>
            </a:solidFill>
            <a:ln w="9525">
              <a:noFill/>
              <a:miter lim="800000"/>
              <a:headEnd/>
              <a:tailEnd/>
            </a:ln>
          </p:spPr>
          <p:txBody>
            <a:bodyPr/>
            <a:lstStyle/>
            <a:p>
              <a:endParaRPr lang="en-SG"/>
            </a:p>
          </p:txBody>
        </p:sp>
        <p:sp>
          <p:nvSpPr>
            <p:cNvPr id="355" name="Line 168"/>
            <p:cNvSpPr>
              <a:spLocks noChangeShapeType="1"/>
            </p:cNvSpPr>
            <p:nvPr/>
          </p:nvSpPr>
          <p:spPr bwMode="auto">
            <a:xfrm>
              <a:off x="1970" y="3489"/>
              <a:ext cx="3226" cy="1"/>
            </a:xfrm>
            <a:prstGeom prst="line">
              <a:avLst/>
            </a:prstGeom>
            <a:noFill/>
            <a:ln w="0">
              <a:solidFill>
                <a:srgbClr val="000000"/>
              </a:solidFill>
              <a:round/>
              <a:headEnd/>
              <a:tailEnd/>
            </a:ln>
          </p:spPr>
          <p:txBody>
            <a:bodyPr/>
            <a:lstStyle/>
            <a:p>
              <a:endParaRPr lang="en-US"/>
            </a:p>
          </p:txBody>
        </p:sp>
        <p:sp>
          <p:nvSpPr>
            <p:cNvPr id="356" name="Rectangle 169"/>
            <p:cNvSpPr>
              <a:spLocks noChangeArrowheads="1"/>
            </p:cNvSpPr>
            <p:nvPr/>
          </p:nvSpPr>
          <p:spPr bwMode="auto">
            <a:xfrm>
              <a:off x="5196" y="3489"/>
              <a:ext cx="6" cy="5"/>
            </a:xfrm>
            <a:prstGeom prst="rect">
              <a:avLst/>
            </a:prstGeom>
            <a:solidFill>
              <a:srgbClr val="000000"/>
            </a:solidFill>
            <a:ln w="9525">
              <a:noFill/>
              <a:miter lim="800000"/>
              <a:headEnd/>
              <a:tailEnd/>
            </a:ln>
          </p:spPr>
          <p:txBody>
            <a:bodyPr/>
            <a:lstStyle/>
            <a:p>
              <a:endParaRPr lang="en-SG"/>
            </a:p>
          </p:txBody>
        </p:sp>
        <p:sp>
          <p:nvSpPr>
            <p:cNvPr id="357" name="Line 170"/>
            <p:cNvSpPr>
              <a:spLocks noChangeShapeType="1"/>
            </p:cNvSpPr>
            <p:nvPr/>
          </p:nvSpPr>
          <p:spPr bwMode="auto">
            <a:xfrm>
              <a:off x="5196" y="3489"/>
              <a:ext cx="6" cy="1"/>
            </a:xfrm>
            <a:prstGeom prst="line">
              <a:avLst/>
            </a:prstGeom>
            <a:noFill/>
            <a:ln w="0">
              <a:solidFill>
                <a:srgbClr val="000000"/>
              </a:solidFill>
              <a:round/>
              <a:headEnd/>
              <a:tailEnd/>
            </a:ln>
          </p:spPr>
          <p:txBody>
            <a:bodyPr/>
            <a:lstStyle/>
            <a:p>
              <a:endParaRPr lang="en-US"/>
            </a:p>
          </p:txBody>
        </p:sp>
        <p:sp>
          <p:nvSpPr>
            <p:cNvPr id="358" name="Line 171"/>
            <p:cNvSpPr>
              <a:spLocks noChangeShapeType="1"/>
            </p:cNvSpPr>
            <p:nvPr/>
          </p:nvSpPr>
          <p:spPr bwMode="auto">
            <a:xfrm>
              <a:off x="5196" y="3489"/>
              <a:ext cx="1" cy="5"/>
            </a:xfrm>
            <a:prstGeom prst="line">
              <a:avLst/>
            </a:prstGeom>
            <a:noFill/>
            <a:ln w="0">
              <a:solidFill>
                <a:srgbClr val="000000"/>
              </a:solidFill>
              <a:round/>
              <a:headEnd/>
              <a:tailEnd/>
            </a:ln>
          </p:spPr>
          <p:txBody>
            <a:bodyPr/>
            <a:lstStyle/>
            <a:p>
              <a:endParaRPr lang="en-US"/>
            </a:p>
          </p:txBody>
        </p:sp>
        <p:sp>
          <p:nvSpPr>
            <p:cNvPr id="359" name="Rectangle 172"/>
            <p:cNvSpPr>
              <a:spLocks noChangeArrowheads="1"/>
            </p:cNvSpPr>
            <p:nvPr/>
          </p:nvSpPr>
          <p:spPr bwMode="auto">
            <a:xfrm>
              <a:off x="722" y="3494"/>
              <a:ext cx="6" cy="134"/>
            </a:xfrm>
            <a:prstGeom prst="rect">
              <a:avLst/>
            </a:prstGeom>
            <a:solidFill>
              <a:srgbClr val="000000"/>
            </a:solidFill>
            <a:ln w="9525">
              <a:noFill/>
              <a:miter lim="800000"/>
              <a:headEnd/>
              <a:tailEnd/>
            </a:ln>
          </p:spPr>
          <p:txBody>
            <a:bodyPr/>
            <a:lstStyle/>
            <a:p>
              <a:endParaRPr lang="en-SG"/>
            </a:p>
          </p:txBody>
        </p:sp>
        <p:sp>
          <p:nvSpPr>
            <p:cNvPr id="360" name="Line 173"/>
            <p:cNvSpPr>
              <a:spLocks noChangeShapeType="1"/>
            </p:cNvSpPr>
            <p:nvPr/>
          </p:nvSpPr>
          <p:spPr bwMode="auto">
            <a:xfrm>
              <a:off x="722" y="3494"/>
              <a:ext cx="1" cy="134"/>
            </a:xfrm>
            <a:prstGeom prst="line">
              <a:avLst/>
            </a:prstGeom>
            <a:noFill/>
            <a:ln w="0">
              <a:solidFill>
                <a:srgbClr val="000000"/>
              </a:solidFill>
              <a:round/>
              <a:headEnd/>
              <a:tailEnd/>
            </a:ln>
          </p:spPr>
          <p:txBody>
            <a:bodyPr/>
            <a:lstStyle/>
            <a:p>
              <a:endParaRPr lang="en-US"/>
            </a:p>
          </p:txBody>
        </p:sp>
        <p:sp>
          <p:nvSpPr>
            <p:cNvPr id="361" name="Rectangle 174"/>
            <p:cNvSpPr>
              <a:spLocks noChangeArrowheads="1"/>
            </p:cNvSpPr>
            <p:nvPr/>
          </p:nvSpPr>
          <p:spPr bwMode="auto">
            <a:xfrm>
              <a:off x="722" y="3628"/>
              <a:ext cx="6" cy="5"/>
            </a:xfrm>
            <a:prstGeom prst="rect">
              <a:avLst/>
            </a:prstGeom>
            <a:solidFill>
              <a:srgbClr val="000000"/>
            </a:solidFill>
            <a:ln w="9525">
              <a:noFill/>
              <a:miter lim="800000"/>
              <a:headEnd/>
              <a:tailEnd/>
            </a:ln>
          </p:spPr>
          <p:txBody>
            <a:bodyPr/>
            <a:lstStyle/>
            <a:p>
              <a:endParaRPr lang="en-SG"/>
            </a:p>
          </p:txBody>
        </p:sp>
        <p:sp>
          <p:nvSpPr>
            <p:cNvPr id="362" name="Line 175"/>
            <p:cNvSpPr>
              <a:spLocks noChangeShapeType="1"/>
            </p:cNvSpPr>
            <p:nvPr/>
          </p:nvSpPr>
          <p:spPr bwMode="auto">
            <a:xfrm>
              <a:off x="722" y="3628"/>
              <a:ext cx="6" cy="1"/>
            </a:xfrm>
            <a:prstGeom prst="line">
              <a:avLst/>
            </a:prstGeom>
            <a:noFill/>
            <a:ln w="0">
              <a:solidFill>
                <a:srgbClr val="000000"/>
              </a:solidFill>
              <a:round/>
              <a:headEnd/>
              <a:tailEnd/>
            </a:ln>
          </p:spPr>
          <p:txBody>
            <a:bodyPr/>
            <a:lstStyle/>
            <a:p>
              <a:endParaRPr lang="en-US"/>
            </a:p>
          </p:txBody>
        </p:sp>
        <p:sp>
          <p:nvSpPr>
            <p:cNvPr id="363" name="Line 176"/>
            <p:cNvSpPr>
              <a:spLocks noChangeShapeType="1"/>
            </p:cNvSpPr>
            <p:nvPr/>
          </p:nvSpPr>
          <p:spPr bwMode="auto">
            <a:xfrm>
              <a:off x="722" y="3628"/>
              <a:ext cx="1" cy="5"/>
            </a:xfrm>
            <a:prstGeom prst="line">
              <a:avLst/>
            </a:prstGeom>
            <a:noFill/>
            <a:ln w="0">
              <a:solidFill>
                <a:srgbClr val="000000"/>
              </a:solidFill>
              <a:round/>
              <a:headEnd/>
              <a:tailEnd/>
            </a:ln>
          </p:spPr>
          <p:txBody>
            <a:bodyPr/>
            <a:lstStyle/>
            <a:p>
              <a:endParaRPr lang="en-US"/>
            </a:p>
          </p:txBody>
        </p:sp>
        <p:sp>
          <p:nvSpPr>
            <p:cNvPr id="364" name="Rectangle 177"/>
            <p:cNvSpPr>
              <a:spLocks noChangeArrowheads="1"/>
            </p:cNvSpPr>
            <p:nvPr/>
          </p:nvSpPr>
          <p:spPr bwMode="auto">
            <a:xfrm>
              <a:off x="722" y="3628"/>
              <a:ext cx="6" cy="5"/>
            </a:xfrm>
            <a:prstGeom prst="rect">
              <a:avLst/>
            </a:prstGeom>
            <a:solidFill>
              <a:srgbClr val="000000"/>
            </a:solidFill>
            <a:ln w="9525">
              <a:noFill/>
              <a:miter lim="800000"/>
              <a:headEnd/>
              <a:tailEnd/>
            </a:ln>
          </p:spPr>
          <p:txBody>
            <a:bodyPr/>
            <a:lstStyle/>
            <a:p>
              <a:endParaRPr lang="en-SG"/>
            </a:p>
          </p:txBody>
        </p:sp>
        <p:sp>
          <p:nvSpPr>
            <p:cNvPr id="365" name="Line 178"/>
            <p:cNvSpPr>
              <a:spLocks noChangeShapeType="1"/>
            </p:cNvSpPr>
            <p:nvPr/>
          </p:nvSpPr>
          <p:spPr bwMode="auto">
            <a:xfrm>
              <a:off x="722" y="3628"/>
              <a:ext cx="6" cy="1"/>
            </a:xfrm>
            <a:prstGeom prst="line">
              <a:avLst/>
            </a:prstGeom>
            <a:noFill/>
            <a:ln w="0">
              <a:solidFill>
                <a:srgbClr val="000000"/>
              </a:solidFill>
              <a:round/>
              <a:headEnd/>
              <a:tailEnd/>
            </a:ln>
          </p:spPr>
          <p:txBody>
            <a:bodyPr/>
            <a:lstStyle/>
            <a:p>
              <a:endParaRPr lang="en-US"/>
            </a:p>
          </p:txBody>
        </p:sp>
        <p:sp>
          <p:nvSpPr>
            <p:cNvPr id="366" name="Line 179"/>
            <p:cNvSpPr>
              <a:spLocks noChangeShapeType="1"/>
            </p:cNvSpPr>
            <p:nvPr/>
          </p:nvSpPr>
          <p:spPr bwMode="auto">
            <a:xfrm>
              <a:off x="722" y="3628"/>
              <a:ext cx="1" cy="5"/>
            </a:xfrm>
            <a:prstGeom prst="line">
              <a:avLst/>
            </a:prstGeom>
            <a:noFill/>
            <a:ln w="0">
              <a:solidFill>
                <a:srgbClr val="000000"/>
              </a:solidFill>
              <a:round/>
              <a:headEnd/>
              <a:tailEnd/>
            </a:ln>
          </p:spPr>
          <p:txBody>
            <a:bodyPr/>
            <a:lstStyle/>
            <a:p>
              <a:endParaRPr lang="en-US"/>
            </a:p>
          </p:txBody>
        </p:sp>
        <p:sp>
          <p:nvSpPr>
            <p:cNvPr id="367" name="Rectangle 180"/>
            <p:cNvSpPr>
              <a:spLocks noChangeArrowheads="1"/>
            </p:cNvSpPr>
            <p:nvPr/>
          </p:nvSpPr>
          <p:spPr bwMode="auto">
            <a:xfrm>
              <a:off x="728" y="3628"/>
              <a:ext cx="4468" cy="5"/>
            </a:xfrm>
            <a:prstGeom prst="rect">
              <a:avLst/>
            </a:prstGeom>
            <a:solidFill>
              <a:srgbClr val="000000"/>
            </a:solidFill>
            <a:ln w="9525">
              <a:noFill/>
              <a:miter lim="800000"/>
              <a:headEnd/>
              <a:tailEnd/>
            </a:ln>
          </p:spPr>
          <p:txBody>
            <a:bodyPr/>
            <a:lstStyle/>
            <a:p>
              <a:endParaRPr lang="en-SG"/>
            </a:p>
          </p:txBody>
        </p:sp>
        <p:sp>
          <p:nvSpPr>
            <p:cNvPr id="368" name="Line 181"/>
            <p:cNvSpPr>
              <a:spLocks noChangeShapeType="1"/>
            </p:cNvSpPr>
            <p:nvPr/>
          </p:nvSpPr>
          <p:spPr bwMode="auto">
            <a:xfrm>
              <a:off x="728" y="3628"/>
              <a:ext cx="4468" cy="1"/>
            </a:xfrm>
            <a:prstGeom prst="line">
              <a:avLst/>
            </a:prstGeom>
            <a:noFill/>
            <a:ln w="0">
              <a:solidFill>
                <a:srgbClr val="000000"/>
              </a:solidFill>
              <a:round/>
              <a:headEnd/>
              <a:tailEnd/>
            </a:ln>
          </p:spPr>
          <p:txBody>
            <a:bodyPr/>
            <a:lstStyle/>
            <a:p>
              <a:endParaRPr lang="en-US"/>
            </a:p>
          </p:txBody>
        </p:sp>
        <p:sp>
          <p:nvSpPr>
            <p:cNvPr id="369" name="Rectangle 182"/>
            <p:cNvSpPr>
              <a:spLocks noChangeArrowheads="1"/>
            </p:cNvSpPr>
            <p:nvPr/>
          </p:nvSpPr>
          <p:spPr bwMode="auto">
            <a:xfrm>
              <a:off x="5196" y="3494"/>
              <a:ext cx="6" cy="134"/>
            </a:xfrm>
            <a:prstGeom prst="rect">
              <a:avLst/>
            </a:prstGeom>
            <a:solidFill>
              <a:srgbClr val="000000"/>
            </a:solidFill>
            <a:ln w="9525">
              <a:noFill/>
              <a:miter lim="800000"/>
              <a:headEnd/>
              <a:tailEnd/>
            </a:ln>
          </p:spPr>
          <p:txBody>
            <a:bodyPr/>
            <a:lstStyle/>
            <a:p>
              <a:endParaRPr lang="en-SG"/>
            </a:p>
          </p:txBody>
        </p:sp>
        <p:sp>
          <p:nvSpPr>
            <p:cNvPr id="370" name="Line 183"/>
            <p:cNvSpPr>
              <a:spLocks noChangeShapeType="1"/>
            </p:cNvSpPr>
            <p:nvPr/>
          </p:nvSpPr>
          <p:spPr bwMode="auto">
            <a:xfrm>
              <a:off x="5196" y="3494"/>
              <a:ext cx="1" cy="134"/>
            </a:xfrm>
            <a:prstGeom prst="line">
              <a:avLst/>
            </a:prstGeom>
            <a:noFill/>
            <a:ln w="0">
              <a:solidFill>
                <a:srgbClr val="000000"/>
              </a:solidFill>
              <a:round/>
              <a:headEnd/>
              <a:tailEnd/>
            </a:ln>
          </p:spPr>
          <p:txBody>
            <a:bodyPr/>
            <a:lstStyle/>
            <a:p>
              <a:endParaRPr lang="en-US"/>
            </a:p>
          </p:txBody>
        </p:sp>
        <p:sp>
          <p:nvSpPr>
            <p:cNvPr id="371" name="Rectangle 184"/>
            <p:cNvSpPr>
              <a:spLocks noChangeArrowheads="1"/>
            </p:cNvSpPr>
            <p:nvPr/>
          </p:nvSpPr>
          <p:spPr bwMode="auto">
            <a:xfrm>
              <a:off x="5196" y="3628"/>
              <a:ext cx="6" cy="5"/>
            </a:xfrm>
            <a:prstGeom prst="rect">
              <a:avLst/>
            </a:prstGeom>
            <a:solidFill>
              <a:srgbClr val="000000"/>
            </a:solidFill>
            <a:ln w="9525">
              <a:noFill/>
              <a:miter lim="800000"/>
              <a:headEnd/>
              <a:tailEnd/>
            </a:ln>
          </p:spPr>
          <p:txBody>
            <a:bodyPr/>
            <a:lstStyle/>
            <a:p>
              <a:endParaRPr lang="en-SG"/>
            </a:p>
          </p:txBody>
        </p:sp>
        <p:sp>
          <p:nvSpPr>
            <p:cNvPr id="372" name="Line 185"/>
            <p:cNvSpPr>
              <a:spLocks noChangeShapeType="1"/>
            </p:cNvSpPr>
            <p:nvPr/>
          </p:nvSpPr>
          <p:spPr bwMode="auto">
            <a:xfrm>
              <a:off x="5196" y="3628"/>
              <a:ext cx="6" cy="1"/>
            </a:xfrm>
            <a:prstGeom prst="line">
              <a:avLst/>
            </a:prstGeom>
            <a:noFill/>
            <a:ln w="0">
              <a:solidFill>
                <a:srgbClr val="000000"/>
              </a:solidFill>
              <a:round/>
              <a:headEnd/>
              <a:tailEnd/>
            </a:ln>
          </p:spPr>
          <p:txBody>
            <a:bodyPr/>
            <a:lstStyle/>
            <a:p>
              <a:endParaRPr lang="en-US"/>
            </a:p>
          </p:txBody>
        </p:sp>
        <p:sp>
          <p:nvSpPr>
            <p:cNvPr id="373" name="Line 186"/>
            <p:cNvSpPr>
              <a:spLocks noChangeShapeType="1"/>
            </p:cNvSpPr>
            <p:nvPr/>
          </p:nvSpPr>
          <p:spPr bwMode="auto">
            <a:xfrm>
              <a:off x="5196" y="3628"/>
              <a:ext cx="1" cy="5"/>
            </a:xfrm>
            <a:prstGeom prst="line">
              <a:avLst/>
            </a:prstGeom>
            <a:noFill/>
            <a:ln w="0">
              <a:solidFill>
                <a:srgbClr val="000000"/>
              </a:solidFill>
              <a:round/>
              <a:headEnd/>
              <a:tailEnd/>
            </a:ln>
          </p:spPr>
          <p:txBody>
            <a:bodyPr/>
            <a:lstStyle/>
            <a:p>
              <a:endParaRPr lang="en-US"/>
            </a:p>
          </p:txBody>
        </p:sp>
        <p:sp>
          <p:nvSpPr>
            <p:cNvPr id="374" name="Rectangle 187"/>
            <p:cNvSpPr>
              <a:spLocks noChangeArrowheads="1"/>
            </p:cNvSpPr>
            <p:nvPr/>
          </p:nvSpPr>
          <p:spPr bwMode="auto">
            <a:xfrm>
              <a:off x="5196" y="3628"/>
              <a:ext cx="6" cy="5"/>
            </a:xfrm>
            <a:prstGeom prst="rect">
              <a:avLst/>
            </a:prstGeom>
            <a:solidFill>
              <a:srgbClr val="000000"/>
            </a:solidFill>
            <a:ln w="9525">
              <a:noFill/>
              <a:miter lim="800000"/>
              <a:headEnd/>
              <a:tailEnd/>
            </a:ln>
          </p:spPr>
          <p:txBody>
            <a:bodyPr/>
            <a:lstStyle/>
            <a:p>
              <a:endParaRPr lang="en-SG"/>
            </a:p>
          </p:txBody>
        </p:sp>
        <p:sp>
          <p:nvSpPr>
            <p:cNvPr id="375" name="Line 188"/>
            <p:cNvSpPr>
              <a:spLocks noChangeShapeType="1"/>
            </p:cNvSpPr>
            <p:nvPr/>
          </p:nvSpPr>
          <p:spPr bwMode="auto">
            <a:xfrm>
              <a:off x="5196" y="3628"/>
              <a:ext cx="6" cy="1"/>
            </a:xfrm>
            <a:prstGeom prst="line">
              <a:avLst/>
            </a:prstGeom>
            <a:noFill/>
            <a:ln w="0">
              <a:solidFill>
                <a:srgbClr val="000000"/>
              </a:solidFill>
              <a:round/>
              <a:headEnd/>
              <a:tailEnd/>
            </a:ln>
          </p:spPr>
          <p:txBody>
            <a:bodyPr/>
            <a:lstStyle/>
            <a:p>
              <a:endParaRPr lang="en-US"/>
            </a:p>
          </p:txBody>
        </p:sp>
        <p:sp>
          <p:nvSpPr>
            <p:cNvPr id="376" name="Line 189"/>
            <p:cNvSpPr>
              <a:spLocks noChangeShapeType="1"/>
            </p:cNvSpPr>
            <p:nvPr/>
          </p:nvSpPr>
          <p:spPr bwMode="auto">
            <a:xfrm>
              <a:off x="5196" y="3628"/>
              <a:ext cx="1" cy="5"/>
            </a:xfrm>
            <a:prstGeom prst="line">
              <a:avLst/>
            </a:prstGeom>
            <a:noFill/>
            <a:ln w="0">
              <a:solidFill>
                <a:srgbClr val="000000"/>
              </a:solidFill>
              <a:round/>
              <a:headEnd/>
              <a:tailEnd/>
            </a:ln>
          </p:spPr>
          <p:txBody>
            <a:bodyPr/>
            <a:lstStyle/>
            <a:p>
              <a:endParaRPr lang="en-US"/>
            </a:p>
          </p:txBody>
        </p:sp>
        <p:sp>
          <p:nvSpPr>
            <p:cNvPr id="377" name="Rectangle 190"/>
            <p:cNvSpPr>
              <a:spLocks noChangeArrowheads="1"/>
            </p:cNvSpPr>
            <p:nvPr/>
          </p:nvSpPr>
          <p:spPr bwMode="auto">
            <a:xfrm>
              <a:off x="728" y="3633"/>
              <a:ext cx="62" cy="132"/>
            </a:xfrm>
            <a:prstGeom prst="rect">
              <a:avLst/>
            </a:prstGeom>
            <a:noFill/>
            <a:ln w="9525">
              <a:noFill/>
              <a:miter lim="800000"/>
              <a:headEnd/>
              <a:tailEnd/>
            </a:ln>
          </p:spPr>
          <p:txBody>
            <a:bodyPr wrap="none" lIns="0" tIns="0" rIns="0" bIns="0">
              <a:spAutoFit/>
            </a:bodyPr>
            <a:lstStyle/>
            <a:p>
              <a:r>
                <a:rPr lang="en-US" sz="1200">
                  <a:solidFill>
                    <a:srgbClr val="010000"/>
                  </a:solidFill>
                </a:rPr>
                <a:t> </a:t>
              </a:r>
              <a:endParaRPr lang="en-US"/>
            </a:p>
          </p:txBody>
        </p:sp>
      </p:gr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err="1" smtClean="0"/>
              <a:t>JavaBean</a:t>
            </a:r>
            <a:r>
              <a:rPr lang="en-US" dirty="0" smtClean="0"/>
              <a:t> Example </a:t>
            </a:r>
          </a:p>
        </p:txBody>
      </p:sp>
      <p:sp>
        <p:nvSpPr>
          <p:cNvPr id="189" name="Rectangle 3"/>
          <p:cNvSpPr txBox="1">
            <a:spLocks noChangeArrowheads="1"/>
          </p:cNvSpPr>
          <p:nvPr/>
        </p:nvSpPr>
        <p:spPr bwMode="auto">
          <a:xfrm>
            <a:off x="261030" y="1066801"/>
            <a:ext cx="7693025" cy="5791200"/>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package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mypack</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public class </a:t>
            </a:r>
            <a:r>
              <a:rPr kumimoji="0" lang="en-SG" sz="2000" b="1" i="0" u="none" strike="noStrike" kern="1200" cap="none" spc="0" normalizeH="0" baseline="0" noProof="0" dirty="0" smtClean="0">
                <a:ln>
                  <a:noFill/>
                </a:ln>
                <a:solidFill>
                  <a:schemeClr val="tx1"/>
                </a:solidFill>
                <a:effectLst/>
                <a:uLnTx/>
                <a:uFillTx/>
                <a:latin typeface="Century Gothic" pitchFamily="34" charset="0"/>
                <a:cs typeface="+mn-cs"/>
              </a:rPr>
              <a:t>Student</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1" i="0" u="none" strike="noStrike" kern="1200" cap="none" spc="0" normalizeH="0" baseline="0" noProof="0" dirty="0" smtClean="0">
                <a:ln>
                  <a:noFill/>
                </a:ln>
                <a:solidFill>
                  <a:schemeClr val="tx1"/>
                </a:solidFill>
                <a:effectLst/>
                <a:uLnTx/>
                <a:uFillTx/>
                <a:latin typeface="Century Gothic" pitchFamily="34" charset="0"/>
                <a:cs typeface="+mn-cs"/>
              </a:rPr>
              <a:t>private</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String name;</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1" i="0" u="none" strike="noStrike" kern="1200" cap="none" spc="0" normalizeH="0" baseline="0" noProof="0" dirty="0" smtClean="0">
                <a:ln>
                  <a:noFill/>
                </a:ln>
                <a:solidFill>
                  <a:schemeClr val="tx1"/>
                </a:solidFill>
                <a:effectLst/>
                <a:uLnTx/>
                <a:uFillTx/>
                <a:latin typeface="Century Gothic" pitchFamily="34" charset="0"/>
                <a:cs typeface="+mn-cs"/>
              </a:rPr>
              <a:t>private</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int</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1" i="0" u="none" strike="noStrike" kern="1200" cap="none" spc="0" normalizeH="0" baseline="0" noProof="0" dirty="0" smtClean="0">
                <a:ln>
                  <a:noFill/>
                </a:ln>
                <a:solidFill>
                  <a:schemeClr val="tx1"/>
                </a:solidFill>
                <a:effectLst/>
                <a:uLnTx/>
                <a:uFillTx/>
                <a:latin typeface="Century Gothic" pitchFamily="34" charset="0"/>
                <a:cs typeface="+mn-cs"/>
              </a:rPr>
              <a:t>public Student(){}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public Student(String name,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int</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this.name = name;</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this.rollno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public String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getName</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 return name;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public void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setName</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(String name) {this.name = name;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public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int</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getRollno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 return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public void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setRollno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int</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this.rollno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 </a:t>
            </a:r>
            <a:r>
              <a:rPr kumimoji="0" lang="en-SG" sz="2000" b="0" i="0" u="none" strike="noStrike" kern="1200" cap="none" spc="0" normalizeH="0" baseline="0" noProof="0" dirty="0" err="1" smtClean="0">
                <a:ln>
                  <a:noFill/>
                </a:ln>
                <a:solidFill>
                  <a:schemeClr val="tx1"/>
                </a:solidFill>
                <a:effectLst/>
                <a:uLnTx/>
                <a:uFillTx/>
                <a:latin typeface="Century Gothic" pitchFamily="34" charset="0"/>
                <a:cs typeface="+mn-cs"/>
              </a:rPr>
              <a:t>rollno</a:t>
            </a: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SG" sz="2000" b="0" i="0" u="none" strike="noStrike" kern="1200" cap="none" spc="0" normalizeH="0" baseline="0" noProof="0" dirty="0" smtClean="0">
                <a:ln>
                  <a:noFill/>
                </a:ln>
                <a:solidFill>
                  <a:schemeClr val="tx1"/>
                </a:solidFill>
                <a:effectLst/>
                <a:uLnTx/>
                <a:uFillTx/>
                <a:latin typeface="Century Gothic" pitchFamily="34" charset="0"/>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Century Gothic" pitchFamily="34" charset="0"/>
              <a:cs typeface="+mn-cs"/>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dbi_course">
  <a:themeElements>
    <a:clrScheme name="">
      <a:dk1>
        <a:srgbClr val="000000"/>
      </a:dk1>
      <a:lt1>
        <a:srgbClr val="FFFFFF"/>
      </a:lt1>
      <a:dk2>
        <a:srgbClr val="E84A09"/>
      </a:dk2>
      <a:lt2>
        <a:srgbClr val="727377"/>
      </a:lt2>
      <a:accent1>
        <a:srgbClr val="00378A"/>
      </a:accent1>
      <a:accent2>
        <a:srgbClr val="EC9D00"/>
      </a:accent2>
      <a:accent3>
        <a:srgbClr val="FFFFFF"/>
      </a:accent3>
      <a:accent4>
        <a:srgbClr val="000000"/>
      </a:accent4>
      <a:accent5>
        <a:srgbClr val="AAAEC4"/>
      </a:accent5>
      <a:accent6>
        <a:srgbClr val="D68E00"/>
      </a:accent6>
      <a:hlink>
        <a:srgbClr val="690057"/>
      </a:hlink>
      <a:folHlink>
        <a:srgbClr val="006147"/>
      </a:folHlink>
    </a:clrScheme>
    <a:fontScheme name="1_dbi_cours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488" tIns="44450" rIns="90488" bIns="44450" numCol="1" anchor="ctr" anchorCtr="0" compatLnSpc="1">
        <a:prstTxWarp prst="textNoShape">
          <a:avLst/>
        </a:prstTxWarp>
      </a:bodyPr>
      <a:lstStyle>
        <a:defPPr marL="342900" marR="0" indent="-342900" algn="ctr" defTabSz="914400" rtl="0" eaLnBrk="0" fontAlgn="base" latinLnBrk="0" hangingPunct="0">
          <a:lnSpc>
            <a:spcPct val="110000"/>
          </a:lnSpc>
          <a:spcBef>
            <a:spcPct val="50000"/>
          </a:spcBef>
          <a:spcAft>
            <a:spcPct val="0"/>
          </a:spcAft>
          <a:buClrTx/>
          <a:buSzPct val="100000"/>
          <a:buFontTx/>
          <a:buNone/>
          <a:tabLst/>
          <a:defRPr kumimoji="0" lang="en-US" sz="2400" b="0" i="0" u="none" strike="noStrike" cap="none" normalizeH="0" baseline="0" smtClean="0">
            <a:ln>
              <a:noFill/>
            </a:ln>
            <a:solidFill>
              <a:srgbClr val="000000"/>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488" tIns="44450" rIns="90488" bIns="44450" numCol="1" anchor="ctr" anchorCtr="0" compatLnSpc="1">
        <a:prstTxWarp prst="textNoShape">
          <a:avLst/>
        </a:prstTxWarp>
      </a:bodyPr>
      <a:lstStyle>
        <a:defPPr marL="342900" marR="0" indent="-342900" algn="ctr" defTabSz="914400" rtl="0" eaLnBrk="0" fontAlgn="base" latinLnBrk="0" hangingPunct="0">
          <a:lnSpc>
            <a:spcPct val="110000"/>
          </a:lnSpc>
          <a:spcBef>
            <a:spcPct val="50000"/>
          </a:spcBef>
          <a:spcAft>
            <a:spcPct val="0"/>
          </a:spcAft>
          <a:buClrTx/>
          <a:buSzPct val="100000"/>
          <a:buFontTx/>
          <a:buNone/>
          <a:tabLst/>
          <a:defRPr kumimoji="0" lang="en-US" sz="2400" b="0" i="0" u="none" strike="noStrike" cap="none" normalizeH="0" baseline="0" smtClean="0">
            <a:ln>
              <a:noFill/>
            </a:ln>
            <a:solidFill>
              <a:srgbClr val="000000"/>
            </a:solidFill>
            <a:effectLst/>
            <a:latin typeface="Comic Sans MS" pitchFamily="66" charset="0"/>
            <a:cs typeface="Times New Roman" pitchFamily="18" charset="0"/>
          </a:defRPr>
        </a:defPPr>
      </a:lstStyle>
    </a:lnDef>
  </a:objectDefaults>
  <a:extraClrSchemeLst>
    <a:extraClrScheme>
      <a:clrScheme name="1_dbi_cour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bi_cour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bi_cour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bi_cour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bi_cour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bi_cour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bi_cour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5607</TotalTime>
  <Words>800</Words>
  <Application>Microsoft Office PowerPoint</Application>
  <PresentationFormat>On-screen Show (4:3)</PresentationFormat>
  <Paragraphs>174</Paragraphs>
  <Slides>14</Slides>
  <Notes>12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1_dbi_course</vt:lpstr>
      <vt:lpstr>Talentedge slide</vt:lpstr>
      <vt:lpstr>Document</vt:lpstr>
      <vt:lpstr>Slide 1</vt:lpstr>
      <vt:lpstr>Agenda</vt:lpstr>
      <vt:lpstr>What is JavaBean</vt:lpstr>
      <vt:lpstr>Why use a JavaBeans Component</vt:lpstr>
      <vt:lpstr>Types of properties</vt:lpstr>
      <vt:lpstr>How to access javabean in JSP</vt:lpstr>
      <vt:lpstr>&lt;jsp:useBean&gt; attributes</vt:lpstr>
      <vt:lpstr>&lt;jsp:useBean&gt; attributes( cont)</vt:lpstr>
      <vt:lpstr>JavaBean Example </vt:lpstr>
      <vt:lpstr>Setting the properties</vt:lpstr>
      <vt:lpstr>Setting the properties</vt:lpstr>
      <vt:lpstr>Accessing javaBean in jsp</vt:lpstr>
      <vt:lpstr>Advantages of JavaBean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Smita B Kumar</cp:lastModifiedBy>
  <cp:revision>344</cp:revision>
  <dcterms:created xsi:type="dcterms:W3CDTF">1601-01-01T00:00:00Z</dcterms:created>
  <dcterms:modified xsi:type="dcterms:W3CDTF">2014-08-09T10:27:10Z</dcterms:modified>
</cp:coreProperties>
</file>