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79" r:id="rId2"/>
  </p:sldMasterIdLst>
  <p:notesMasterIdLst>
    <p:notesMasterId r:id="rId18"/>
  </p:notesMasterIdLst>
  <p:handoutMasterIdLst>
    <p:handoutMasterId r:id="rId19"/>
  </p:handoutMasterIdLst>
  <p:sldIdLst>
    <p:sldId id="413" r:id="rId3"/>
    <p:sldId id="580" r:id="rId4"/>
    <p:sldId id="581" r:id="rId5"/>
    <p:sldId id="582" r:id="rId6"/>
    <p:sldId id="583" r:id="rId7"/>
    <p:sldId id="585" r:id="rId8"/>
    <p:sldId id="586" r:id="rId9"/>
    <p:sldId id="587" r:id="rId10"/>
    <p:sldId id="588" r:id="rId11"/>
    <p:sldId id="589" r:id="rId12"/>
    <p:sldId id="590" r:id="rId13"/>
    <p:sldId id="591" r:id="rId14"/>
    <p:sldId id="592" r:id="rId15"/>
    <p:sldId id="594" r:id="rId16"/>
    <p:sldId id="593" r:id="rId1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CC0000"/>
    <a:srgbClr val="0000FF"/>
    <a:srgbClr val="996633"/>
    <a:srgbClr val="9900CC"/>
    <a:srgbClr val="FFFF99"/>
    <a:srgbClr val="009999"/>
    <a:srgbClr val="FFCCCC"/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07" autoAdjust="0"/>
  </p:normalViewPr>
  <p:slideViewPr>
    <p:cSldViewPr>
      <p:cViewPr>
        <p:scale>
          <a:sx n="60" d="100"/>
          <a:sy n="60" d="100"/>
        </p:scale>
        <p:origin x="-1644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3FEA311-6785-483B-9D25-487CA9DD2A3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6183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36A8CA9-570D-4DF8-8B7B-B28A9AF5A9A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09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13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14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15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7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8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12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838200" y="1981200"/>
            <a:ext cx="7239000" cy="1905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44453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30510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81000"/>
            <a:ext cx="2152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3055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828265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2699"/>
            <a:ext cx="7848600" cy="7747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1F39A-FA7E-4548-804A-D62F5EFD64F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06941-271F-4CC3-94B3-8AFF35335C3E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80976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B5FEC-10EC-42D4-9066-90D37519EFC2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1035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200" b="0" i="0" cap="none" baseline="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E6EC8-7F58-42DF-98CE-2E60248DCB8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2663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83C9F-B090-48B3-A165-845737D6500F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47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F0675-C3EE-4E27-AA3E-7F6A304ECE70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443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F0C1E-05AC-4870-ACD1-86C39F63D0CD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33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CC52-B979-45F7-925B-6CF1A451A895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63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45E6A-11AF-4942-B240-818CA81F51E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591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2954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defRPr sz="4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47675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FE51A-B7F9-4580-9DB0-C086277B8F6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960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D6603-D588-453B-9FF3-E5426F58BF2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159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0E2E9-C3A4-43B7-9C75-3500A2F76EB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2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26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28370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42913" y="16002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1681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907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0512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907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30512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48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33400" y="11430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7651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(No Sub Sess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89330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75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xcelstri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4340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28800" y="1828800"/>
            <a:ext cx="52578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5625" y="2438400"/>
            <a:ext cx="5257800" cy="5334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2993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4430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9" y="9906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6907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00542177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45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also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7633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se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714500"/>
            <a:ext cx="8358187" cy="3500438"/>
          </a:xfrm>
        </p:spPr>
        <p:txBody>
          <a:bodyPr/>
          <a:lstStyle>
            <a:lvl1pPr marL="0" indent="0">
              <a:buNone/>
              <a:defRPr sz="2200" b="0"/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0351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ept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714500"/>
            <a:ext cx="8358187" cy="2214566"/>
          </a:xfrm>
        </p:spPr>
        <p:txBody>
          <a:bodyPr/>
          <a:lstStyle>
            <a:lvl1pPr marL="0" indent="0">
              <a:buNone/>
              <a:defRPr lang="en-US" sz="2600" b="1" i="0" u="none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0" indent="0">
              <a:spcBef>
                <a:spcPts val="2000"/>
              </a:spcBef>
              <a:buNone/>
              <a:defRPr/>
            </a:lvl2pPr>
            <a:lvl3pPr>
              <a:spcBef>
                <a:spcPts val="2000"/>
              </a:spcBef>
              <a:defRPr sz="22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84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49466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about: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6527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886078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673503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969523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371119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4610982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551230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EF"/>
            </a:gs>
            <a:gs pos="100000">
              <a:srgbClr val="FFFFD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7239000" cy="8382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0488" tIns="44450" rIns="90488" bIns="4445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610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Flowchart: Process 3"/>
          <p:cNvSpPr/>
          <p:nvPr userDrawn="1"/>
        </p:nvSpPr>
        <p:spPr bwMode="auto">
          <a:xfrm>
            <a:off x="0" y="6400800"/>
            <a:ext cx="9144000" cy="228600"/>
          </a:xfrm>
          <a:prstGeom prst="flowChartProcess">
            <a:avLst/>
          </a:prstGeom>
          <a:solidFill>
            <a:srgbClr val="CC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>
              <a:buFont typeface="Arial" pitchFamily="34" charset="0"/>
              <a:buNone/>
              <a:defRPr/>
            </a:pPr>
            <a:endParaRPr lang="en-IN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0" u="sng" cap="none" spc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</a:defRPr>
            </a:lvl1pPr>
          </a:lstStyle>
          <a:p>
            <a:pPr>
              <a:defRPr/>
            </a:pPr>
            <a:fld id="{CD4B7E74-A5DC-4D71-BF2F-C8B3FC996A84}" type="datetime1">
              <a:rPr lang="en-IN" b="1" smtClean="0">
                <a:solidFill>
                  <a:srgbClr val="333399"/>
                </a:solidFill>
              </a:rPr>
              <a:pPr>
                <a:defRPr/>
              </a:pPr>
              <a:t>09-08-2014</a:t>
            </a:fld>
            <a:endParaRPr lang="en-CA" b="1">
              <a:solidFill>
                <a:srgbClr val="333399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H="1">
            <a:off x="0" y="6477000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200" b="1">
              <a:solidFill>
                <a:srgbClr val="3333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38100"/>
            <a:ext cx="9142195" cy="764366"/>
            <a:chOff x="1805" y="810"/>
            <a:chExt cx="9142195" cy="76436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 descr="Talentedge new logo (reverse).png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3383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0" r:id="rId21"/>
    <p:sldLayoutId id="2147483801" r:id="rId22"/>
    <p:sldLayoutId id="2147483802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entury Gothic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entury Gothic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066800" y="2895600"/>
            <a:ext cx="7086600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Model View Control (MVC)</a:t>
            </a:r>
            <a:endParaRPr kumimoji="0" lang="en-US" sz="3200" b="1" i="0" u="sng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2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Scope Alternatives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 smtClean="0"/>
              <a:t>request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jsp:useBean</a:t>
            </a:r>
            <a:r>
              <a:rPr lang="en-US" dirty="0" smtClean="0"/>
              <a:t> id="..." type="..." scope="request" /&gt;</a:t>
            </a:r>
          </a:p>
          <a:p>
            <a:r>
              <a:rPr lang="en-US" sz="2200" b="1" dirty="0" smtClean="0"/>
              <a:t>Session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jsp:useBean</a:t>
            </a:r>
            <a:r>
              <a:rPr lang="en-US" dirty="0" smtClean="0"/>
              <a:t> id="..." type="..." scope="session" /&gt;</a:t>
            </a:r>
          </a:p>
          <a:p>
            <a:r>
              <a:rPr lang="en-US" sz="2200" b="1" dirty="0" smtClean="0"/>
              <a:t>application</a:t>
            </a:r>
          </a:p>
          <a:p>
            <a:pPr lvl="1"/>
            <a:r>
              <a:rPr lang="en-US" dirty="0" smtClean="0"/>
              <a:t> &lt;</a:t>
            </a:r>
            <a:r>
              <a:rPr lang="en-US" dirty="0" err="1" smtClean="0"/>
              <a:t>jsp:useBean</a:t>
            </a:r>
            <a:r>
              <a:rPr lang="en-US" dirty="0" smtClean="0"/>
              <a:t> id="..." type="..." scope="application" /&gt;\</a:t>
            </a:r>
          </a:p>
          <a:p>
            <a:r>
              <a:rPr lang="en-US" sz="2200" b="1" dirty="0" smtClean="0"/>
              <a:t>Page	</a:t>
            </a:r>
          </a:p>
          <a:p>
            <a:pPr lvl="1"/>
            <a:r>
              <a:rPr lang="fr-FR" dirty="0" smtClean="0"/>
              <a:t> &lt;</a:t>
            </a:r>
            <a:r>
              <a:rPr lang="fr-FR" dirty="0" err="1" smtClean="0"/>
              <a:t>jsp:useBean</a:t>
            </a:r>
            <a:r>
              <a:rPr lang="fr-FR" dirty="0" smtClean="0"/>
              <a:t> id="..." type="..." scope="page" /&gt;</a:t>
            </a:r>
          </a:p>
          <a:p>
            <a:pPr>
              <a:buNone/>
            </a:pPr>
            <a:r>
              <a:rPr lang="en-US" sz="2200" dirty="0" smtClean="0"/>
              <a:t>		or just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jsp:useBean</a:t>
            </a:r>
            <a:r>
              <a:rPr lang="en-US" dirty="0" smtClean="0"/>
              <a:t> id="..." type="..." /&gt;</a:t>
            </a:r>
          </a:p>
          <a:p>
            <a:pPr>
              <a:buNone/>
            </a:pPr>
            <a:r>
              <a:rPr lang="en-US" sz="2200" dirty="0" smtClean="0"/>
              <a:t>This scope is not used in MVC (Model 2) architecture</a:t>
            </a:r>
            <a:endParaRPr lang="en-US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Using </a:t>
            </a:r>
            <a:r>
              <a:rPr lang="en-US" dirty="0" err="1" smtClean="0"/>
              <a:t>jsp:useBean</a:t>
            </a:r>
            <a:r>
              <a:rPr lang="en-US" dirty="0" smtClean="0"/>
              <a:t> in MVC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059363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 smtClean="0"/>
              <a:t>The JSP page should not </a:t>
            </a:r>
            <a:r>
              <a:rPr lang="en-US" sz="2200" b="1" dirty="0" err="1" smtClean="0"/>
              <a:t>creat</a:t>
            </a:r>
            <a:r>
              <a:rPr lang="en-US" sz="2200" b="1" dirty="0" smtClean="0"/>
              <a:t> the objects</a:t>
            </a:r>
          </a:p>
          <a:p>
            <a:pPr lvl="1"/>
            <a:r>
              <a:rPr lang="en-US" dirty="0" smtClean="0"/>
              <a:t> The </a:t>
            </a:r>
            <a:r>
              <a:rPr lang="en-US" dirty="0" err="1" smtClean="0"/>
              <a:t>servlet</a:t>
            </a:r>
            <a:r>
              <a:rPr lang="en-US" dirty="0" smtClean="0"/>
              <a:t>, not the JSP page, should create all the data objects. So, to guarantee that the JSP page will not create objects, you should use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jsp:useBean</a:t>
            </a:r>
            <a:r>
              <a:rPr lang="en-US" dirty="0" smtClean="0"/>
              <a:t> ... type="</a:t>
            </a:r>
            <a:r>
              <a:rPr lang="en-US" dirty="0" err="1" smtClean="0"/>
              <a:t>package.Class</a:t>
            </a:r>
            <a:r>
              <a:rPr lang="en-US" dirty="0" smtClean="0"/>
              <a:t>" /&gt;</a:t>
            </a:r>
          </a:p>
          <a:p>
            <a:pPr>
              <a:buNone/>
            </a:pPr>
            <a:r>
              <a:rPr lang="en-US" sz="2200" dirty="0" smtClean="0"/>
              <a:t>		instead of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jsp:useBean</a:t>
            </a:r>
            <a:r>
              <a:rPr lang="en-US" dirty="0" smtClean="0"/>
              <a:t> ... class="</a:t>
            </a:r>
            <a:r>
              <a:rPr lang="en-US" dirty="0" err="1" smtClean="0"/>
              <a:t>package.Class</a:t>
            </a:r>
            <a:r>
              <a:rPr lang="en-US" dirty="0" smtClean="0"/>
              <a:t>" /&gt;</a:t>
            </a:r>
          </a:p>
          <a:p>
            <a:r>
              <a:rPr lang="en-US" sz="2200" b="1" dirty="0" smtClean="0"/>
              <a:t>The JSP page should not modify the objects</a:t>
            </a:r>
          </a:p>
          <a:p>
            <a:pPr lvl="1"/>
            <a:r>
              <a:rPr lang="en-US" dirty="0" smtClean="0"/>
              <a:t>So, you should use </a:t>
            </a:r>
            <a:r>
              <a:rPr lang="en-US" dirty="0" err="1" smtClean="0"/>
              <a:t>jsp:getProperty</a:t>
            </a:r>
            <a:r>
              <a:rPr lang="en-US" dirty="0" smtClean="0"/>
              <a:t> but not </a:t>
            </a:r>
            <a:r>
              <a:rPr lang="en-US" dirty="0" err="1" smtClean="0"/>
              <a:t>jsp:setProperty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Session-Based Data Sharing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059363"/>
          </a:xfrm>
        </p:spPr>
        <p:txBody>
          <a:bodyPr>
            <a:normAutofit fontScale="85000" lnSpcReduction="20000"/>
          </a:bodyPr>
          <a:lstStyle/>
          <a:p>
            <a:r>
              <a:rPr lang="en-US" sz="2200" b="1" dirty="0" smtClean="0"/>
              <a:t>Use </a:t>
            </a:r>
            <a:r>
              <a:rPr lang="en-US" sz="2200" b="1" dirty="0" err="1" smtClean="0"/>
              <a:t>response.sendRedirect</a:t>
            </a:r>
            <a:r>
              <a:rPr lang="en-US" sz="2200" b="1" dirty="0" smtClean="0"/>
              <a:t> instead of </a:t>
            </a:r>
            <a:r>
              <a:rPr lang="en-US" sz="2200" b="1" dirty="0" err="1" smtClean="0"/>
              <a:t>RequestDispatcher.forward</a:t>
            </a:r>
            <a:endParaRPr lang="en-US" sz="2200" b="1" dirty="0" smtClean="0"/>
          </a:p>
          <a:p>
            <a:r>
              <a:rPr lang="en-US" sz="2200" b="1" dirty="0" smtClean="0"/>
              <a:t>Distinctions: with </a:t>
            </a:r>
            <a:r>
              <a:rPr lang="en-US" sz="2200" b="1" dirty="0" err="1" smtClean="0"/>
              <a:t>sendRedirect</a:t>
            </a:r>
            <a:r>
              <a:rPr lang="en-US" sz="2200" b="1" dirty="0" smtClean="0"/>
              <a:t>:</a:t>
            </a:r>
          </a:p>
          <a:p>
            <a:pPr lvl="1"/>
            <a:r>
              <a:rPr lang="en-US" dirty="0" smtClean="0"/>
              <a:t>User sees JSP URL (user sees only </a:t>
            </a:r>
            <a:r>
              <a:rPr lang="en-US" dirty="0" err="1" smtClean="0"/>
              <a:t>servlet</a:t>
            </a:r>
            <a:r>
              <a:rPr lang="en-US" dirty="0" smtClean="0"/>
              <a:t> URL with </a:t>
            </a:r>
            <a:r>
              <a:rPr lang="en-US" dirty="0" err="1" smtClean="0"/>
              <a:t>RequestDispatcher.forward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Two round trips to client (only one with forward)</a:t>
            </a:r>
          </a:p>
          <a:p>
            <a:r>
              <a:rPr lang="en-US" sz="2200" b="1" dirty="0" smtClean="0"/>
              <a:t>Advantage of </a:t>
            </a:r>
            <a:r>
              <a:rPr lang="en-US" sz="2200" b="1" dirty="0" err="1" smtClean="0"/>
              <a:t>sendRedirect</a:t>
            </a:r>
            <a:endParaRPr lang="en-US" sz="2200" b="1" dirty="0" smtClean="0"/>
          </a:p>
          <a:p>
            <a:pPr lvl="1"/>
            <a:r>
              <a:rPr lang="en-US" dirty="0" smtClean="0"/>
              <a:t> User can visit JSP page separately</a:t>
            </a:r>
          </a:p>
          <a:p>
            <a:pPr lvl="2"/>
            <a:r>
              <a:rPr lang="en-US" dirty="0" smtClean="0"/>
              <a:t> User can bookmark JSP page</a:t>
            </a:r>
          </a:p>
          <a:p>
            <a:r>
              <a:rPr lang="en-US" sz="2200" b="1" dirty="0" smtClean="0"/>
              <a:t>Disadvantage of </a:t>
            </a:r>
            <a:r>
              <a:rPr lang="en-US" sz="2200" b="1" dirty="0" err="1" smtClean="0"/>
              <a:t>sendRedirect</a:t>
            </a:r>
            <a:endParaRPr lang="en-US" sz="2200" b="1" dirty="0" smtClean="0"/>
          </a:p>
          <a:p>
            <a:pPr lvl="1"/>
            <a:r>
              <a:rPr lang="en-US" dirty="0" smtClean="0"/>
              <a:t>Since user can visit JSP page without going through </a:t>
            </a:r>
            <a:r>
              <a:rPr lang="en-US" dirty="0" err="1" smtClean="0"/>
              <a:t>servlet</a:t>
            </a:r>
            <a:r>
              <a:rPr lang="en-US" dirty="0" smtClean="0"/>
              <a:t> first, JSP data might not be available</a:t>
            </a:r>
          </a:p>
          <a:p>
            <a:pPr lvl="2"/>
            <a:r>
              <a:rPr lang="en-US" dirty="0" smtClean="0"/>
              <a:t> So, JSP page needs code to detect this situation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Request based Data Sharing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059363"/>
          </a:xfrm>
        </p:spPr>
        <p:txBody>
          <a:bodyPr>
            <a:noAutofit/>
          </a:bodyPr>
          <a:lstStyle/>
          <a:p>
            <a:r>
              <a:rPr lang="en-US" sz="2200" b="1" dirty="0" err="1" smtClean="0"/>
              <a:t>Servlet</a:t>
            </a:r>
            <a:endParaRPr lang="en-US" sz="2200" b="1" dirty="0" smtClean="0"/>
          </a:p>
          <a:p>
            <a:pPr lvl="1"/>
            <a:r>
              <a:rPr lang="en-US" dirty="0" err="1" smtClean="0"/>
              <a:t>ValueObject</a:t>
            </a:r>
            <a:r>
              <a:rPr lang="en-US" dirty="0" smtClean="0"/>
              <a:t> value = new </a:t>
            </a:r>
            <a:r>
              <a:rPr lang="en-US" dirty="0" err="1" smtClean="0"/>
              <a:t>ValueObject</a:t>
            </a:r>
            <a:r>
              <a:rPr lang="en-US" dirty="0" smtClean="0"/>
              <a:t>(...);</a:t>
            </a:r>
          </a:p>
          <a:p>
            <a:pPr lvl="1"/>
            <a:r>
              <a:rPr lang="en-US" dirty="0" err="1" smtClean="0"/>
              <a:t>request.setAttribute</a:t>
            </a:r>
            <a:r>
              <a:rPr lang="en-US" dirty="0" smtClean="0"/>
              <a:t>("key", value);</a:t>
            </a:r>
          </a:p>
          <a:p>
            <a:pPr lvl="1"/>
            <a:r>
              <a:rPr lang="en-US" dirty="0" err="1" smtClean="0"/>
              <a:t>RequestDispatcher</a:t>
            </a:r>
            <a:r>
              <a:rPr lang="en-US" dirty="0" smtClean="0"/>
              <a:t> dispatcher =</a:t>
            </a:r>
            <a:r>
              <a:rPr lang="en-US" dirty="0" err="1" smtClean="0"/>
              <a:t>request.getRequestDispatcher</a:t>
            </a:r>
            <a:endParaRPr lang="en-US" dirty="0" smtClean="0"/>
          </a:p>
          <a:p>
            <a:pPr>
              <a:buNone/>
            </a:pPr>
            <a:r>
              <a:rPr lang="en-US" sz="2200" dirty="0" smtClean="0"/>
              <a:t>		("/WEB-INF/SomePage.jsp");</a:t>
            </a:r>
          </a:p>
          <a:p>
            <a:pPr lvl="1"/>
            <a:r>
              <a:rPr lang="en-US" dirty="0" err="1" smtClean="0"/>
              <a:t>dispatcher.forward</a:t>
            </a:r>
            <a:r>
              <a:rPr lang="en-US" dirty="0" smtClean="0"/>
              <a:t>(request, response</a:t>
            </a:r>
            <a:r>
              <a:rPr lang="en-US" dirty="0" smtClean="0"/>
              <a:t>);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Request based Data Sharing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059363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JSP </a:t>
            </a:r>
            <a:r>
              <a:rPr lang="en-US" sz="2200" b="1" dirty="0" smtClean="0"/>
              <a:t>1.2</a:t>
            </a:r>
          </a:p>
          <a:p>
            <a:pPr>
              <a:buNone/>
            </a:pPr>
            <a:r>
              <a:rPr lang="en-US" sz="2200" b="1" dirty="0" smtClean="0"/>
              <a:t>	</a:t>
            </a:r>
            <a:r>
              <a:rPr lang="en-US" sz="2200" dirty="0" smtClean="0"/>
              <a:t>&lt;</a:t>
            </a:r>
            <a:r>
              <a:rPr lang="en-US" sz="2200" dirty="0" err="1" smtClean="0"/>
              <a:t>jsp:useBean</a:t>
            </a:r>
            <a:r>
              <a:rPr lang="en-US" sz="2200" dirty="0" smtClean="0"/>
              <a:t> id="key" type="</a:t>
            </a:r>
            <a:r>
              <a:rPr lang="en-US" sz="2200" dirty="0" err="1" smtClean="0"/>
              <a:t>somePackage.ValueObject</a:t>
            </a:r>
            <a:r>
              <a:rPr lang="en-US" sz="2200" dirty="0" smtClean="0"/>
              <a:t>"</a:t>
            </a:r>
          </a:p>
          <a:p>
            <a:pPr>
              <a:buNone/>
            </a:pPr>
            <a:r>
              <a:rPr lang="en-US" sz="2200" dirty="0" smtClean="0"/>
              <a:t>	scope="request" /&gt;</a:t>
            </a:r>
          </a:p>
          <a:p>
            <a:pPr>
              <a:buNone/>
            </a:pPr>
            <a:r>
              <a:rPr lang="en-US" sz="2200" dirty="0" smtClean="0"/>
              <a:t>	&lt;</a:t>
            </a:r>
            <a:r>
              <a:rPr lang="en-US" sz="2200" dirty="0" err="1" smtClean="0"/>
              <a:t>jsp:getProperty</a:t>
            </a:r>
            <a:r>
              <a:rPr lang="en-US" sz="2200" dirty="0" smtClean="0"/>
              <a:t> name="key" property="</a:t>
            </a:r>
            <a:r>
              <a:rPr lang="en-US" sz="2200" dirty="0" err="1" smtClean="0"/>
              <a:t>someProperty</a:t>
            </a:r>
            <a:r>
              <a:rPr lang="en-US" sz="2200" dirty="0" smtClean="0"/>
              <a:t>" /&gt;</a:t>
            </a:r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JSP 2.0</a:t>
            </a:r>
          </a:p>
          <a:p>
            <a:pPr>
              <a:buNone/>
            </a:pPr>
            <a:r>
              <a:rPr lang="en-US" sz="2200" dirty="0" smtClean="0"/>
              <a:t>${</a:t>
            </a:r>
            <a:r>
              <a:rPr lang="en-US" sz="2200" dirty="0" err="1" smtClean="0"/>
              <a:t>key.someProperty</a:t>
            </a:r>
            <a:r>
              <a:rPr lang="en-US" sz="2200" dirty="0" smtClean="0"/>
              <a:t>}</a:t>
            </a:r>
            <a:endParaRPr lang="en-US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066800"/>
            <a:ext cx="7772400" cy="50593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MVC a established Design Pattern </a:t>
            </a:r>
          </a:p>
          <a:p>
            <a:r>
              <a:rPr lang="en-US" sz="2200" dirty="0" err="1" smtClean="0"/>
              <a:t>Seperation</a:t>
            </a:r>
            <a:r>
              <a:rPr lang="en-US" sz="2200" dirty="0" smtClean="0"/>
              <a:t> of Concerns</a:t>
            </a:r>
          </a:p>
          <a:p>
            <a:r>
              <a:rPr lang="en-US" sz="2200" dirty="0" smtClean="0"/>
              <a:t>View can be independent of Navigation rules and Business logic</a:t>
            </a:r>
          </a:p>
          <a:p>
            <a:r>
              <a:rPr lang="en-US" sz="2200" dirty="0" smtClean="0"/>
              <a:t>Business logic can be implemented using </a:t>
            </a:r>
            <a:r>
              <a:rPr lang="en-US" sz="2200" dirty="0" err="1" smtClean="0"/>
              <a:t>JavaBean</a:t>
            </a:r>
            <a:r>
              <a:rPr lang="en-US" sz="2200" dirty="0" smtClean="0"/>
              <a:t> of EJB</a:t>
            </a:r>
          </a:p>
          <a:p>
            <a:r>
              <a:rPr lang="en-US" sz="2200" dirty="0" err="1" smtClean="0"/>
              <a:t>RequestDispatcher</a:t>
            </a:r>
            <a:r>
              <a:rPr lang="en-US" sz="2200" dirty="0" smtClean="0"/>
              <a:t> is used to ensure control resides with Servlet</a:t>
            </a:r>
            <a:endParaRPr lang="en-US" sz="2200" dirty="0"/>
          </a:p>
        </p:txBody>
      </p:sp>
      <p:pic>
        <p:nvPicPr>
          <p:cNvPr id="5" name="Picture 4" descr="Duke-with-Dart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5466" y="4495800"/>
            <a:ext cx="408418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/>
          </a:bodyPr>
          <a:lstStyle/>
          <a:p>
            <a:pPr lvl="0"/>
            <a:r>
              <a:rPr lang="en-US" sz="2200" dirty="0" smtClean="0"/>
              <a:t>Understanding the benefits of MVC</a:t>
            </a:r>
          </a:p>
          <a:p>
            <a:pPr lvl="0"/>
            <a:r>
              <a:rPr lang="en-US" sz="2200" dirty="0" smtClean="0"/>
              <a:t>Using </a:t>
            </a:r>
            <a:r>
              <a:rPr lang="en-US" sz="2200" dirty="0" err="1" smtClean="0"/>
              <a:t>RequestDispatcher</a:t>
            </a:r>
            <a:r>
              <a:rPr lang="en-US" sz="2200" dirty="0" smtClean="0"/>
              <a:t> to implement MVC</a:t>
            </a:r>
          </a:p>
          <a:p>
            <a:pPr lvl="0"/>
            <a:r>
              <a:rPr lang="en-US" sz="2200" dirty="0" smtClean="0"/>
              <a:t>Forwarding request from </a:t>
            </a:r>
            <a:r>
              <a:rPr lang="en-US" sz="2200" dirty="0" err="1" smtClean="0"/>
              <a:t>servlets</a:t>
            </a:r>
            <a:r>
              <a:rPr lang="en-US" sz="2200" dirty="0" smtClean="0"/>
              <a:t> to JSP</a:t>
            </a:r>
          </a:p>
          <a:p>
            <a:pPr lvl="0"/>
            <a:r>
              <a:rPr lang="en-US" sz="2200" dirty="0" smtClean="0"/>
              <a:t>Handling relative URL</a:t>
            </a:r>
            <a:endParaRPr lang="en-US" sz="2200" dirty="0"/>
          </a:p>
        </p:txBody>
      </p:sp>
      <p:pic>
        <p:nvPicPr>
          <p:cNvPr id="4" name="Picture 4" descr="Duke-with-Dart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5466" y="4495800"/>
            <a:ext cx="408418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800600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Definition</a:t>
            </a:r>
          </a:p>
          <a:p>
            <a:pPr lvl="2"/>
            <a:r>
              <a:rPr lang="en-US" sz="2000" dirty="0" smtClean="0"/>
              <a:t>An approach where you break the response into three pieces</a:t>
            </a:r>
          </a:p>
          <a:p>
            <a:pPr lvl="1"/>
            <a:r>
              <a:rPr lang="en-US" sz="2000" dirty="0" smtClean="0"/>
              <a:t> The controller: the part that handles the request, decides what logic to invoke, and decides what JSP page should apply</a:t>
            </a:r>
          </a:p>
          <a:p>
            <a:pPr lvl="1"/>
            <a:r>
              <a:rPr lang="en-US" sz="2000" dirty="0" smtClean="0"/>
              <a:t>The model: the classes that represent the data being displayed The view: the JSP pages that represent the output that the client sees</a:t>
            </a:r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Examples</a:t>
            </a:r>
          </a:p>
          <a:p>
            <a:pPr lvl="1"/>
            <a:r>
              <a:rPr lang="en-US" sz="2000" dirty="0" smtClean="0"/>
              <a:t>MVC using </a:t>
            </a:r>
            <a:r>
              <a:rPr lang="en-US" sz="2000" dirty="0" err="1" smtClean="0"/>
              <a:t>RequestDispatcher</a:t>
            </a:r>
            <a:endParaRPr lang="en-US" sz="2000" dirty="0" smtClean="0"/>
          </a:p>
          <a:p>
            <a:pPr lvl="1"/>
            <a:r>
              <a:rPr lang="en-US" sz="2000" dirty="0" smtClean="0"/>
              <a:t>Struts (not on exam)</a:t>
            </a:r>
          </a:p>
          <a:p>
            <a:pPr lvl="1"/>
            <a:r>
              <a:rPr lang="en-US" sz="2000" dirty="0" smtClean="0"/>
              <a:t>JSF (not on exam)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What is MVC</a:t>
            </a:r>
          </a:p>
        </p:txBody>
      </p:sp>
      <p:pic>
        <p:nvPicPr>
          <p:cNvPr id="6" name="Content Placeholder 5" descr="Screenshot - 1_8_2013 , 5_13_11 PM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85775" y="1295400"/>
            <a:ext cx="8172450" cy="4196556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MVC Misconceptions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112837"/>
            <a:ext cx="8382000" cy="5059363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An elaborate framework is necessary</a:t>
            </a:r>
          </a:p>
          <a:p>
            <a:pPr lvl="1"/>
            <a:r>
              <a:rPr lang="en-US" dirty="0" smtClean="0"/>
              <a:t> </a:t>
            </a:r>
            <a:r>
              <a:rPr lang="en-US" sz="2000" dirty="0" smtClean="0"/>
              <a:t>Frameworks are sometimes useful</a:t>
            </a:r>
          </a:p>
          <a:p>
            <a:pPr lvl="2"/>
            <a:r>
              <a:rPr lang="en-US" sz="2000" dirty="0" smtClean="0"/>
              <a:t>Struts</a:t>
            </a:r>
          </a:p>
          <a:p>
            <a:pPr lvl="2"/>
            <a:r>
              <a:rPr lang="en-US" sz="2000" dirty="0" err="1" smtClean="0"/>
              <a:t>JavaServer</a:t>
            </a:r>
            <a:r>
              <a:rPr lang="en-US" sz="2000" dirty="0" smtClean="0"/>
              <a:t> Faces (JSF)</a:t>
            </a:r>
          </a:p>
          <a:p>
            <a:pPr lvl="1"/>
            <a:r>
              <a:rPr lang="en-US" sz="2000" dirty="0" smtClean="0"/>
              <a:t>Implementing MVC with the </a:t>
            </a:r>
            <a:r>
              <a:rPr lang="en-US" sz="2000" dirty="0" err="1" smtClean="0"/>
              <a:t>builtin</a:t>
            </a:r>
            <a:r>
              <a:rPr lang="en-US" sz="2000" dirty="0" smtClean="0"/>
              <a:t> </a:t>
            </a:r>
            <a:r>
              <a:rPr lang="en-US" sz="2000" dirty="0" err="1" smtClean="0"/>
              <a:t>RequestDispatcher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works very well for most simple and moderately complex</a:t>
            </a:r>
          </a:p>
          <a:p>
            <a:pPr>
              <a:buNone/>
            </a:pPr>
            <a:r>
              <a:rPr lang="en-US" sz="2000" dirty="0" smtClean="0"/>
              <a:t>applications</a:t>
            </a:r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MVC totally changes your overall system design</a:t>
            </a:r>
          </a:p>
          <a:p>
            <a:pPr lvl="1"/>
            <a:r>
              <a:rPr lang="en-US" sz="2000" dirty="0" smtClean="0"/>
              <a:t>You can use MVC for individual requests</a:t>
            </a:r>
          </a:p>
          <a:p>
            <a:pPr lvl="1"/>
            <a:r>
              <a:rPr lang="en-US" sz="2000" dirty="0" smtClean="0"/>
              <a:t>Think of it as the MVC </a:t>
            </a:r>
            <a:r>
              <a:rPr lang="en-US" sz="2000" i="1" dirty="0" smtClean="0"/>
              <a:t>approach, not the </a:t>
            </a:r>
            <a:r>
              <a:rPr lang="en-US" sz="2000" dirty="0" smtClean="0"/>
              <a:t>MVC </a:t>
            </a:r>
            <a:r>
              <a:rPr lang="en-US" sz="2000" i="1" dirty="0" smtClean="0"/>
              <a:t>architecture</a:t>
            </a:r>
            <a:endParaRPr lang="en-US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Java Beans </a:t>
            </a:r>
            <a:r>
              <a:rPr lang="en-US" dirty="0" err="1" smtClean="0"/>
              <a:t>revisted</a:t>
            </a:r>
            <a:endParaRPr lang="en-US" dirty="0" smtClean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059363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Java classes that follow certain conventions</a:t>
            </a:r>
          </a:p>
          <a:p>
            <a:pPr lvl="1"/>
            <a:r>
              <a:rPr lang="en-US" sz="2000" dirty="0" smtClean="0"/>
              <a:t>Must have a zero-argument (empty) constructor</a:t>
            </a:r>
          </a:p>
          <a:p>
            <a:pPr lvl="2"/>
            <a:r>
              <a:rPr lang="en-US" sz="2000" dirty="0" smtClean="0"/>
              <a:t>You can satisfy this requirement either by explicitly defining such a constructor or by omitting all constructors</a:t>
            </a:r>
          </a:p>
          <a:p>
            <a:pPr lvl="1"/>
            <a:r>
              <a:rPr lang="en-US" sz="2000" dirty="0" smtClean="0"/>
              <a:t>Should have no public instance variables (fields)</a:t>
            </a:r>
          </a:p>
          <a:p>
            <a:pPr lvl="2"/>
            <a:r>
              <a:rPr lang="en-US" sz="2000" dirty="0" smtClean="0"/>
              <a:t>I hope you already follow this practice and use </a:t>
            </a:r>
            <a:r>
              <a:rPr lang="en-US" sz="2000" dirty="0" err="1" smtClean="0"/>
              <a:t>accessor</a:t>
            </a:r>
            <a:r>
              <a:rPr lang="en-US" sz="2000" dirty="0" smtClean="0"/>
              <a:t> methods instead of allowing direct access to fields</a:t>
            </a:r>
          </a:p>
          <a:p>
            <a:pPr lvl="1"/>
            <a:r>
              <a:rPr lang="en-US" sz="2000" dirty="0" smtClean="0"/>
              <a:t>Persistent values should be accessed through methods</a:t>
            </a:r>
          </a:p>
          <a:p>
            <a:pPr lvl="1">
              <a:buNone/>
            </a:pPr>
            <a:r>
              <a:rPr lang="en-US" sz="2000" dirty="0" smtClean="0"/>
              <a:t>called </a:t>
            </a:r>
            <a:r>
              <a:rPr lang="en-US" sz="2000" dirty="0" err="1" smtClean="0"/>
              <a:t>get</a:t>
            </a:r>
            <a:r>
              <a:rPr lang="en-US" sz="2000" i="1" dirty="0" err="1" smtClean="0"/>
              <a:t>Xxx</a:t>
            </a:r>
            <a:r>
              <a:rPr lang="en-US" sz="2000" i="1" dirty="0" smtClean="0"/>
              <a:t> and </a:t>
            </a:r>
            <a:r>
              <a:rPr lang="en-US" sz="2000" i="1" dirty="0" err="1" smtClean="0"/>
              <a:t>setXxx</a:t>
            </a:r>
            <a:endParaRPr lang="en-US" sz="2000" i="1" dirty="0" smtClean="0"/>
          </a:p>
          <a:p>
            <a:pPr lvl="2"/>
            <a:r>
              <a:rPr lang="en-US" sz="2000" dirty="0" smtClean="0"/>
              <a:t>If class has method </a:t>
            </a:r>
            <a:r>
              <a:rPr lang="en-US" sz="2000" b="1" dirty="0" err="1" smtClean="0"/>
              <a:t>getTitle</a:t>
            </a:r>
            <a:r>
              <a:rPr lang="en-US" sz="2000" b="1" dirty="0" smtClean="0"/>
              <a:t> that returns a String, class </a:t>
            </a:r>
            <a:r>
              <a:rPr lang="en-US" sz="2000" dirty="0" smtClean="0"/>
              <a:t>is said to have a String </a:t>
            </a:r>
            <a:r>
              <a:rPr lang="en-US" sz="2000" i="1" dirty="0" smtClean="0"/>
              <a:t>property named </a:t>
            </a:r>
            <a:r>
              <a:rPr lang="en-US" sz="2000" b="1" i="1" dirty="0" smtClean="0"/>
              <a:t>title</a:t>
            </a:r>
          </a:p>
          <a:p>
            <a:pPr lvl="2"/>
            <a:r>
              <a:rPr lang="en-US" sz="2000" dirty="0" smtClean="0"/>
              <a:t>Boolean properties can use </a:t>
            </a:r>
            <a:r>
              <a:rPr lang="en-US" sz="2000" dirty="0" err="1" smtClean="0"/>
              <a:t>is</a:t>
            </a:r>
            <a:r>
              <a:rPr lang="en-US" sz="2000" i="1" dirty="0" err="1" smtClean="0"/>
              <a:t>Xxx</a:t>
            </a:r>
            <a:r>
              <a:rPr lang="en-US" sz="2000" i="1" dirty="0" smtClean="0"/>
              <a:t> instead of </a:t>
            </a:r>
            <a:r>
              <a:rPr lang="en-US" sz="2000" i="1" dirty="0" err="1" smtClean="0"/>
              <a:t>getXxx</a:t>
            </a:r>
            <a:endParaRPr lang="en-US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Implementing MVC with </a:t>
            </a:r>
            <a:r>
              <a:rPr lang="en-US" dirty="0" err="1" smtClean="0"/>
              <a:t>RequestDispatcher</a:t>
            </a:r>
            <a:endParaRPr lang="en-US" dirty="0" smtClean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112837"/>
            <a:ext cx="8382000" cy="50593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b="1" dirty="0" smtClean="0"/>
              <a:t>Define beans to represent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 smtClean="0"/>
              <a:t> Use a </a:t>
            </a:r>
            <a:r>
              <a:rPr lang="en-US" sz="2200" b="1" dirty="0" err="1" smtClean="0"/>
              <a:t>servlet</a:t>
            </a:r>
            <a:r>
              <a:rPr lang="en-US" sz="2200" b="1" dirty="0" smtClean="0"/>
              <a:t> to handle requests</a:t>
            </a:r>
          </a:p>
          <a:p>
            <a:pPr lvl="1"/>
            <a:r>
              <a:rPr lang="en-US" dirty="0" err="1" smtClean="0"/>
              <a:t>Servlet</a:t>
            </a:r>
            <a:r>
              <a:rPr lang="en-US" dirty="0" smtClean="0"/>
              <a:t> reads request parameters, checks for missing and malformed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 smtClean="0"/>
              <a:t> Populate the beans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servlet</a:t>
            </a:r>
            <a:r>
              <a:rPr lang="en-US" dirty="0" smtClean="0"/>
              <a:t> invokes business logic (application-specific code) or data-access code to obtain the results. Results are placed in the beans that were defined in step 1.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 smtClean="0"/>
              <a:t> Store the bean in the request, session, or </a:t>
            </a:r>
            <a:r>
              <a:rPr lang="en-US" sz="2200" b="1" dirty="0" err="1" smtClean="0"/>
              <a:t>servlet</a:t>
            </a:r>
            <a:r>
              <a:rPr lang="en-US" sz="2200" b="1" dirty="0" smtClean="0"/>
              <a:t> context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servlet</a:t>
            </a:r>
            <a:r>
              <a:rPr lang="en-US" dirty="0" smtClean="0"/>
              <a:t> calls </a:t>
            </a:r>
            <a:r>
              <a:rPr lang="en-US" dirty="0" err="1" smtClean="0"/>
              <a:t>setAttribute</a:t>
            </a:r>
            <a:r>
              <a:rPr lang="en-US" dirty="0" smtClean="0"/>
              <a:t> on the request, session, or </a:t>
            </a:r>
            <a:r>
              <a:rPr lang="en-US" dirty="0" err="1" smtClean="0"/>
              <a:t>servlet</a:t>
            </a:r>
            <a:r>
              <a:rPr lang="en-US" dirty="0" smtClean="0"/>
              <a:t> context objects to store a reference to the beans that represent the results of the request.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486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Implementing </a:t>
            </a:r>
            <a:r>
              <a:rPr lang="en-US" dirty="0" smtClean="0"/>
              <a:t>MVC with </a:t>
            </a:r>
            <a:r>
              <a:rPr lang="en-US" dirty="0" err="1" smtClean="0"/>
              <a:t>RequestDispatcher</a:t>
            </a:r>
            <a:endParaRPr lang="en-US" dirty="0" smtClean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112837"/>
            <a:ext cx="8382000" cy="50593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200" b="1" dirty="0" smtClean="0"/>
              <a:t>Forward the request to a JSP page.</a:t>
            </a:r>
          </a:p>
          <a:p>
            <a:pPr lvl="1"/>
            <a:r>
              <a:rPr lang="en-US" dirty="0" smtClean="0"/>
              <a:t>The servlet determines which JSP page is appropriate to the situation and uses the forward method of </a:t>
            </a:r>
            <a:r>
              <a:rPr lang="en-US" dirty="0" err="1" smtClean="0"/>
              <a:t>RequestDispatcher</a:t>
            </a:r>
            <a:r>
              <a:rPr lang="en-US" dirty="0" smtClean="0"/>
              <a:t> to transfer control to that page.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200" b="1" dirty="0" smtClean="0"/>
              <a:t>Extract the data from the beans.</a:t>
            </a:r>
          </a:p>
          <a:p>
            <a:pPr lvl="1"/>
            <a:r>
              <a:rPr lang="en-US" dirty="0" smtClean="0"/>
              <a:t>The JSP page accesses beans with </a:t>
            </a:r>
            <a:r>
              <a:rPr lang="en-US" dirty="0" err="1" smtClean="0"/>
              <a:t>jsp:useBean</a:t>
            </a:r>
            <a:r>
              <a:rPr lang="en-US" dirty="0" smtClean="0"/>
              <a:t> and a scope matching the location of step 4. The page then uses </a:t>
            </a:r>
            <a:r>
              <a:rPr lang="en-US" dirty="0" err="1" smtClean="0"/>
              <a:t>jsp:getProperty</a:t>
            </a:r>
            <a:r>
              <a:rPr lang="en-US" dirty="0" smtClean="0"/>
              <a:t> to output the bean properties.</a:t>
            </a:r>
          </a:p>
          <a:p>
            <a:pPr lvl="1"/>
            <a:r>
              <a:rPr lang="en-US" dirty="0" smtClean="0"/>
              <a:t>The JSP page does not create or modify the bean; it merely extracts and displays data that the </a:t>
            </a:r>
            <a:r>
              <a:rPr lang="en-US" dirty="0" err="1" smtClean="0"/>
              <a:t>servlet</a:t>
            </a:r>
            <a:r>
              <a:rPr lang="en-US" dirty="0" smtClean="0"/>
              <a:t> created.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Request Forwarding example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112837"/>
            <a:ext cx="8382000" cy="505936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public void doGet(</a:t>
            </a:r>
            <a:r>
              <a:rPr lang="en-US" dirty="0" err="1" smtClean="0">
                <a:solidFill>
                  <a:schemeClr val="tx1"/>
                </a:solidFill>
              </a:rPr>
              <a:t>HttpServletRequest</a:t>
            </a:r>
            <a:r>
              <a:rPr lang="en-US" dirty="0" smtClean="0">
                <a:solidFill>
                  <a:schemeClr val="tx1"/>
                </a:solidFill>
              </a:rPr>
              <a:t> request, </a:t>
            </a:r>
            <a:r>
              <a:rPr lang="en-US" dirty="0" err="1" smtClean="0">
                <a:solidFill>
                  <a:schemeClr val="tx1"/>
                </a:solidFill>
              </a:rPr>
              <a:t>HttpServletResponse</a:t>
            </a:r>
            <a:r>
              <a:rPr lang="en-US" dirty="0" smtClean="0">
                <a:solidFill>
                  <a:schemeClr val="tx1"/>
                </a:solidFill>
              </a:rPr>
              <a:t> response) throws </a:t>
            </a:r>
            <a:r>
              <a:rPr lang="en-US" dirty="0" err="1" smtClean="0">
                <a:solidFill>
                  <a:schemeClr val="tx1"/>
                </a:solidFill>
              </a:rPr>
              <a:t>ServletException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IOException</a:t>
            </a:r>
            <a:r>
              <a:rPr lang="en-US" dirty="0" smtClean="0">
                <a:solidFill>
                  <a:schemeClr val="tx1"/>
                </a:solidFill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String operation = </a:t>
            </a:r>
            <a:r>
              <a:rPr lang="en-US" dirty="0" err="1" smtClean="0">
                <a:solidFill>
                  <a:schemeClr val="tx1"/>
                </a:solidFill>
              </a:rPr>
              <a:t>request.getParameter</a:t>
            </a:r>
            <a:r>
              <a:rPr lang="en-US" dirty="0" smtClean="0">
                <a:solidFill>
                  <a:schemeClr val="tx1"/>
                </a:solidFill>
              </a:rPr>
              <a:t>("operation");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if (operation == null) {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operation = "unknown";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String address;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if (</a:t>
            </a:r>
            <a:r>
              <a:rPr lang="en-US" dirty="0" err="1" smtClean="0">
                <a:solidFill>
                  <a:schemeClr val="tx1"/>
                </a:solidFill>
              </a:rPr>
              <a:t>operation.equals</a:t>
            </a:r>
            <a:r>
              <a:rPr lang="en-US" dirty="0" smtClean="0">
                <a:solidFill>
                  <a:schemeClr val="tx1"/>
                </a:solidFill>
              </a:rPr>
              <a:t>("order")) {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address = "/WEB-INF/Order.jsp";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} else if (</a:t>
            </a:r>
            <a:r>
              <a:rPr lang="en-US" dirty="0" err="1" smtClean="0">
                <a:solidFill>
                  <a:schemeClr val="tx1"/>
                </a:solidFill>
              </a:rPr>
              <a:t>operation.equals</a:t>
            </a:r>
            <a:r>
              <a:rPr lang="en-US" dirty="0" smtClean="0">
                <a:solidFill>
                  <a:schemeClr val="tx1"/>
                </a:solidFill>
              </a:rPr>
              <a:t>("cancel")) {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address = "/WEB-INF/Cancel.jsp";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} else {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address = "/WEB-INF/UnknownOperation.jsp";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buNone/>
            </a:pPr>
            <a:r>
              <a:rPr lang="en-US" dirty="0" err="1" smtClean="0">
                <a:solidFill>
                  <a:schemeClr val="tx1"/>
                </a:solidFill>
              </a:rPr>
              <a:t>RequestDispatcher</a:t>
            </a:r>
            <a:r>
              <a:rPr lang="en-US" dirty="0" smtClean="0">
                <a:solidFill>
                  <a:schemeClr val="tx1"/>
                </a:solidFill>
              </a:rPr>
              <a:t> dispatcher = </a:t>
            </a:r>
            <a:r>
              <a:rPr lang="en-US" dirty="0" err="1" smtClean="0">
                <a:solidFill>
                  <a:schemeClr val="tx1"/>
                </a:solidFill>
              </a:rPr>
              <a:t>request.getRequestDispatcher</a:t>
            </a:r>
            <a:r>
              <a:rPr lang="en-US" dirty="0" smtClean="0">
                <a:solidFill>
                  <a:schemeClr val="tx1"/>
                </a:solidFill>
              </a:rPr>
              <a:t>(address);</a:t>
            </a:r>
          </a:p>
          <a:p>
            <a:pPr>
              <a:buNone/>
            </a:pPr>
            <a:r>
              <a:rPr lang="en-US" dirty="0" err="1" smtClean="0">
                <a:solidFill>
                  <a:schemeClr val="tx1"/>
                </a:solidFill>
              </a:rPr>
              <a:t>dispatcher.forward</a:t>
            </a:r>
            <a:r>
              <a:rPr lang="en-US" dirty="0" smtClean="0">
                <a:solidFill>
                  <a:schemeClr val="tx1"/>
                </a:solidFill>
              </a:rPr>
              <a:t>(request, response);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bi_course">
  <a:themeElements>
    <a:clrScheme name="">
      <a:dk1>
        <a:srgbClr val="000000"/>
      </a:dk1>
      <a:lt1>
        <a:srgbClr val="FFFFFF"/>
      </a:lt1>
      <a:dk2>
        <a:srgbClr val="E84A09"/>
      </a:dk2>
      <a:lt2>
        <a:srgbClr val="727377"/>
      </a:lt2>
      <a:accent1>
        <a:srgbClr val="00378A"/>
      </a:accent1>
      <a:accent2>
        <a:srgbClr val="EC9D00"/>
      </a:accent2>
      <a:accent3>
        <a:srgbClr val="FFFFFF"/>
      </a:accent3>
      <a:accent4>
        <a:srgbClr val="000000"/>
      </a:accent4>
      <a:accent5>
        <a:srgbClr val="AAAEC4"/>
      </a:accent5>
      <a:accent6>
        <a:srgbClr val="D68E00"/>
      </a:accent6>
      <a:hlink>
        <a:srgbClr val="690057"/>
      </a:hlink>
      <a:folHlink>
        <a:srgbClr val="006147"/>
      </a:folHlink>
    </a:clrScheme>
    <a:fontScheme name="1_dbi_cours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1_dbi_cour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bi_cour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alentedge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5624</TotalTime>
  <Words>801</Words>
  <Application>Microsoft Office PowerPoint</Application>
  <PresentationFormat>On-screen Show (4:3)</PresentationFormat>
  <Paragraphs>131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1_dbi_course</vt:lpstr>
      <vt:lpstr>Talentedge slide</vt:lpstr>
      <vt:lpstr>Slide 1</vt:lpstr>
      <vt:lpstr>Agenda</vt:lpstr>
      <vt:lpstr>Model-View-Controller</vt:lpstr>
      <vt:lpstr>What is MVC</vt:lpstr>
      <vt:lpstr>MVC Misconceptions</vt:lpstr>
      <vt:lpstr>Java Beans revisted</vt:lpstr>
      <vt:lpstr>Implementing MVC with RequestDispatcher</vt:lpstr>
      <vt:lpstr> Implementing MVC with RequestDispatcher</vt:lpstr>
      <vt:lpstr>Request Forwarding example</vt:lpstr>
      <vt:lpstr>Scope Alternatives</vt:lpstr>
      <vt:lpstr>Using jsp:useBean in MVC</vt:lpstr>
      <vt:lpstr>Session-Based Data Sharing </vt:lpstr>
      <vt:lpstr>Request based Data Sharing</vt:lpstr>
      <vt:lpstr>Request based Data Sharing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Smita B Kumar</cp:lastModifiedBy>
  <cp:revision>351</cp:revision>
  <dcterms:created xsi:type="dcterms:W3CDTF">1601-01-01T00:00:00Z</dcterms:created>
  <dcterms:modified xsi:type="dcterms:W3CDTF">2014-08-09T10:43:58Z</dcterms:modified>
</cp:coreProperties>
</file>