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79" r:id="rId2"/>
  </p:sldMasterIdLst>
  <p:notesMasterIdLst>
    <p:notesMasterId r:id="rId20"/>
  </p:notesMasterIdLst>
  <p:handoutMasterIdLst>
    <p:handoutMasterId r:id="rId21"/>
  </p:handoutMasterIdLst>
  <p:sldIdLst>
    <p:sldId id="413" r:id="rId3"/>
    <p:sldId id="627" r:id="rId4"/>
    <p:sldId id="628" r:id="rId5"/>
    <p:sldId id="629" r:id="rId6"/>
    <p:sldId id="630" r:id="rId7"/>
    <p:sldId id="632" r:id="rId8"/>
    <p:sldId id="633" r:id="rId9"/>
    <p:sldId id="634" r:id="rId10"/>
    <p:sldId id="635" r:id="rId11"/>
    <p:sldId id="642" r:id="rId12"/>
    <p:sldId id="636" r:id="rId13"/>
    <p:sldId id="637" r:id="rId14"/>
    <p:sldId id="643" r:id="rId15"/>
    <p:sldId id="638" r:id="rId16"/>
    <p:sldId id="639" r:id="rId17"/>
    <p:sldId id="640" r:id="rId18"/>
    <p:sldId id="641" r:id="rId19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CC0000"/>
    <a:srgbClr val="0000FF"/>
    <a:srgbClr val="996633"/>
    <a:srgbClr val="9900CC"/>
    <a:srgbClr val="FFFF99"/>
    <a:srgbClr val="009999"/>
    <a:srgbClr val="FFCCCC"/>
    <a:srgbClr val="CC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07" autoAdjust="0"/>
  </p:normalViewPr>
  <p:slideViewPr>
    <p:cSldViewPr>
      <p:cViewPr>
        <p:scale>
          <a:sx n="60" d="100"/>
          <a:sy n="60" d="100"/>
        </p:scale>
        <p:origin x="-1644" y="-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3FEA311-6785-483B-9D25-487CA9DD2A3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6183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36A8CA9-570D-4DF8-8B7B-B28A9AF5A9A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0982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3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12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13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14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15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16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17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4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6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7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8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9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10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11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838200" y="1981200"/>
            <a:ext cx="7239000" cy="1905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44453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30510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81000"/>
            <a:ext cx="21526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3055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828265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2699"/>
            <a:ext cx="7848600" cy="7747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1F39A-FA7E-4548-804A-D62F5EFD64F6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306941-271F-4CC3-94B3-8AFF35335C3E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80976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B5FEC-10EC-42D4-9066-90D37519EFC2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910350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200" b="0" i="0" cap="none" baseline="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E6EC8-7F58-42DF-98CE-2E60248DCB8A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626637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83C9F-B090-48B3-A165-845737D6500F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3477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F0675-C3EE-4E27-AA3E-7F6A304ECE70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443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F0C1E-05AC-4870-ACD1-86C39F63D0CD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233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2CC52-B979-45F7-925B-6CF1A451A895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63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45E6A-11AF-4942-B240-818CA81F51E3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591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2954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>
              <a:defRPr sz="4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476757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FE51A-B7F9-4580-9DB0-C086277B8F63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960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D6603-D588-453B-9FF3-E5426F58BF2A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159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0E2E9-C3A4-43B7-9C75-3500A2F76EB6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42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261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28370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42913" y="16002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16811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907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30512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907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30512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48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33400" y="11430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76519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(No Sub Sess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89330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975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xcelstrip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4340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28800" y="1828800"/>
            <a:ext cx="52578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825625" y="2438400"/>
            <a:ext cx="5257800" cy="5334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2993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4430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9" y="9906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6907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00542177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45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also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76337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se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714500"/>
            <a:ext cx="8358187" cy="3500438"/>
          </a:xfrm>
        </p:spPr>
        <p:txBody>
          <a:bodyPr/>
          <a:lstStyle>
            <a:lvl1pPr marL="0" indent="0">
              <a:buNone/>
              <a:defRPr sz="2200" b="0"/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03517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ept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714500"/>
            <a:ext cx="8358187" cy="2214566"/>
          </a:xfrm>
        </p:spPr>
        <p:txBody>
          <a:bodyPr/>
          <a:lstStyle>
            <a:lvl1pPr marL="0" indent="0">
              <a:buNone/>
              <a:defRPr lang="en-US" sz="2600" b="1" i="0" u="none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0" indent="0">
              <a:spcBef>
                <a:spcPts val="2000"/>
              </a:spcBef>
              <a:buNone/>
              <a:defRPr/>
            </a:lvl2pPr>
            <a:lvl3pPr>
              <a:spcBef>
                <a:spcPts val="2000"/>
              </a:spcBef>
              <a:defRPr sz="2200" b="1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84519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49466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about: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6527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886078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673503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969523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3711195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54610982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551230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EF"/>
            </a:gs>
            <a:gs pos="100000">
              <a:srgbClr val="FFFFD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7239000" cy="8382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0488" tIns="44450" rIns="90488" bIns="44450" numCol="1" anchor="ctr" anchorCtr="0" compatLnSpc="1"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610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Flowchart: Process 3"/>
          <p:cNvSpPr/>
          <p:nvPr userDrawn="1"/>
        </p:nvSpPr>
        <p:spPr bwMode="auto">
          <a:xfrm>
            <a:off x="0" y="6400800"/>
            <a:ext cx="9144000" cy="228600"/>
          </a:xfrm>
          <a:prstGeom prst="flowChartProcess">
            <a:avLst/>
          </a:prstGeom>
          <a:solidFill>
            <a:srgbClr val="CC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>
              <a:buFont typeface="Arial" pitchFamily="34" charset="0"/>
              <a:buNone/>
              <a:defRPr/>
            </a:pPr>
            <a:endParaRPr lang="en-IN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0" u="sng" cap="none" spc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Font typeface="Times New Roman" pitchFamily="18" charset="0"/>
        <a:buChar char="-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Font typeface="Times New Roman" pitchFamily="18" charset="0"/>
        <a:buChar char="-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6pPr>
      <a:lvl7pPr marL="29718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7pPr>
      <a:lvl8pPr marL="3429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8pPr>
      <a:lvl9pPr marL="3886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</a:defRPr>
            </a:lvl1pPr>
          </a:lstStyle>
          <a:p>
            <a:pPr>
              <a:defRPr/>
            </a:pPr>
            <a:fld id="{CD4B7E74-A5DC-4D71-BF2F-C8B3FC996A84}" type="datetime1">
              <a:rPr lang="en-IN" b="1" smtClean="0">
                <a:solidFill>
                  <a:srgbClr val="333399"/>
                </a:solidFill>
              </a:rPr>
              <a:pPr>
                <a:defRPr/>
              </a:pPr>
              <a:t>09-08-2014</a:t>
            </a:fld>
            <a:endParaRPr lang="en-CA" b="1">
              <a:solidFill>
                <a:srgbClr val="333399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H="1">
            <a:off x="0" y="6477000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200" b="1">
              <a:solidFill>
                <a:srgbClr val="333399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38100"/>
            <a:ext cx="9142195" cy="764366"/>
            <a:chOff x="1805" y="810"/>
            <a:chExt cx="9142195" cy="76436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 descr="Talentedge new logo (reverse).png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3383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0" r:id="rId21"/>
    <p:sldLayoutId id="2147483801" r:id="rId22"/>
    <p:sldLayoutId id="2147483802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entury Gothic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Century Gothic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066800" y="2895600"/>
            <a:ext cx="7086600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JSP Standard Tag Library(JSTL)</a:t>
            </a:r>
            <a:endParaRPr kumimoji="0" lang="en-US" sz="3200" b="1" i="0" u="sng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2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Database Access Tag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Autofit/>
          </a:bodyPr>
          <a:lstStyle/>
          <a:p>
            <a:pPr lvl="1"/>
            <a:endParaRPr lang="en-US" dirty="0" smtClean="0"/>
          </a:p>
          <a:p>
            <a:r>
              <a:rPr lang="en-US" sz="2200" dirty="0" smtClean="0"/>
              <a:t>&lt;</a:t>
            </a:r>
            <a:r>
              <a:rPr lang="en-US" sz="2200" b="1" dirty="0" err="1" smtClean="0"/>
              <a:t>sql:update</a:t>
            </a:r>
            <a:r>
              <a:rPr lang="en-US" sz="2200" b="1" dirty="0" smtClean="0"/>
              <a:t>&gt;</a:t>
            </a:r>
          </a:p>
          <a:p>
            <a:r>
              <a:rPr lang="en-US" sz="2200" b="1" dirty="0" smtClean="0"/>
              <a:t>&lt;</a:t>
            </a:r>
            <a:r>
              <a:rPr lang="en-US" sz="2200" b="1" dirty="0" err="1" smtClean="0"/>
              <a:t>sql:param</a:t>
            </a:r>
            <a:r>
              <a:rPr lang="en-US" sz="2200" b="1" dirty="0" smtClean="0"/>
              <a:t>&gt;</a:t>
            </a:r>
          </a:p>
          <a:p>
            <a:r>
              <a:rPr lang="en-US" sz="2200" b="1" dirty="0" smtClean="0"/>
              <a:t>&lt;</a:t>
            </a:r>
            <a:r>
              <a:rPr lang="en-US" sz="2200" b="1" dirty="0" err="1" smtClean="0"/>
              <a:t>sql:dateParam</a:t>
            </a:r>
            <a:r>
              <a:rPr lang="en-US" sz="2200" b="1" dirty="0" smtClean="0"/>
              <a:t>&gt;</a:t>
            </a:r>
          </a:p>
          <a:p>
            <a:r>
              <a:rPr lang="en-US" sz="2200" b="1" dirty="0" smtClean="0"/>
              <a:t>&lt;</a:t>
            </a:r>
            <a:r>
              <a:rPr lang="en-US" sz="2200" b="1" dirty="0" err="1" smtClean="0"/>
              <a:t>sql:transaction</a:t>
            </a:r>
            <a:r>
              <a:rPr lang="en-US" sz="2200" b="1" dirty="0" smtClean="0"/>
              <a:t>&gt;</a:t>
            </a:r>
          </a:p>
          <a:p>
            <a:pPr lvl="1"/>
            <a:r>
              <a:rPr lang="en-US" dirty="0" smtClean="0"/>
              <a:t> Performs the enclosed &lt;</a:t>
            </a:r>
            <a:r>
              <a:rPr lang="en-US" dirty="0" err="1" smtClean="0"/>
              <a:t>sql:query</a:t>
            </a:r>
            <a:r>
              <a:rPr lang="en-US" dirty="0" smtClean="0"/>
              <a:t>&gt; and &lt;</a:t>
            </a:r>
            <a:r>
              <a:rPr lang="en-US" dirty="0" err="1" smtClean="0"/>
              <a:t>sql:update</a:t>
            </a:r>
            <a:r>
              <a:rPr lang="en-US" dirty="0" smtClean="0"/>
              <a:t>&gt;actions as a single transaction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sql:setDataSource</a:t>
            </a:r>
            <a:endParaRPr lang="en-US" dirty="0" smtClean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/>
              <a:t>You can set a data source globally via configuration settings or application-scoped variables.</a:t>
            </a:r>
          </a:p>
          <a:p>
            <a:pPr>
              <a:buNone/>
            </a:pPr>
            <a:r>
              <a:rPr lang="en-US" sz="2200" dirty="0" smtClean="0"/>
              <a:t> 	Preferred approach in real applications</a:t>
            </a:r>
          </a:p>
          <a:p>
            <a:pPr>
              <a:buNone/>
            </a:pPr>
            <a:r>
              <a:rPr lang="en-US" sz="2200" dirty="0" smtClean="0"/>
              <a:t> 	</a:t>
            </a:r>
            <a:r>
              <a:rPr lang="en-US" sz="2200" b="1" dirty="0" smtClean="0"/>
              <a:t>Or, you can set it on a specific page</a:t>
            </a:r>
          </a:p>
          <a:p>
            <a:pPr>
              <a:buNone/>
            </a:pPr>
            <a:endParaRPr lang="en-US" sz="2200" b="1" dirty="0" smtClean="0"/>
          </a:p>
          <a:p>
            <a:pPr>
              <a:buNone/>
            </a:pPr>
            <a:r>
              <a:rPr lang="en-US" sz="2200" b="1" dirty="0" smtClean="0"/>
              <a:t>&lt;%@ </a:t>
            </a:r>
            <a:r>
              <a:rPr lang="en-US" sz="2200" b="1" dirty="0" err="1" smtClean="0"/>
              <a:t>taglib</a:t>
            </a:r>
            <a:r>
              <a:rPr lang="en-US" sz="2200" b="1" dirty="0" smtClean="0"/>
              <a:t> prefix="</a:t>
            </a:r>
            <a:r>
              <a:rPr lang="en-US" sz="2200" b="1" dirty="0" err="1" smtClean="0"/>
              <a:t>sql</a:t>
            </a:r>
            <a:r>
              <a:rPr lang="en-US" sz="2200" b="1" dirty="0" smtClean="0"/>
              <a:t>” </a:t>
            </a:r>
            <a:r>
              <a:rPr lang="en-US" sz="2200" b="1" dirty="0" err="1" smtClean="0"/>
              <a:t>uri</a:t>
            </a:r>
            <a:r>
              <a:rPr lang="en-US" sz="2200" b="1" dirty="0" smtClean="0"/>
              <a:t>="http://java.sun.com/jstl/sql" %&gt;</a:t>
            </a:r>
          </a:p>
          <a:p>
            <a:pPr>
              <a:buNone/>
            </a:pPr>
            <a:r>
              <a:rPr lang="en-US" sz="2200" b="1" dirty="0" smtClean="0"/>
              <a:t>&lt;</a:t>
            </a:r>
            <a:r>
              <a:rPr lang="en-US" sz="2200" b="1" dirty="0" err="1" smtClean="0"/>
              <a:t>sql:setDataSource</a:t>
            </a:r>
            <a:r>
              <a:rPr lang="en-US" sz="2200" b="1" dirty="0" smtClean="0"/>
              <a:t> driver=“</a:t>
            </a:r>
            <a:r>
              <a:rPr lang="en-US" sz="2200" b="1" dirty="0" err="1" smtClean="0"/>
              <a:t>com.mysql.jdbc.Driver</a:t>
            </a:r>
            <a:r>
              <a:rPr lang="en-US" sz="2200" b="1" dirty="0" smtClean="0"/>
              <a:t>"</a:t>
            </a:r>
          </a:p>
          <a:p>
            <a:pPr>
              <a:buNone/>
            </a:pPr>
            <a:r>
              <a:rPr lang="en-US" sz="2200" b="1" dirty="0" err="1" smtClean="0"/>
              <a:t>url</a:t>
            </a:r>
            <a:r>
              <a:rPr lang="en-US" sz="2200" b="1" dirty="0" smtClean="0"/>
              <a:t>=“</a:t>
            </a:r>
            <a:r>
              <a:rPr lang="en-US" sz="2200" b="1" dirty="0" err="1" smtClean="0"/>
              <a:t>jdbc:mysql</a:t>
            </a:r>
            <a:r>
              <a:rPr lang="en-US" sz="2200" b="1" dirty="0" smtClean="0"/>
              <a:t>://localhost:3306/test” user=“root"</a:t>
            </a:r>
          </a:p>
          <a:p>
            <a:pPr>
              <a:buNone/>
            </a:pPr>
            <a:r>
              <a:rPr lang="en-US" sz="2200" b="1" dirty="0" smtClean="0"/>
              <a:t>password=“root"/&gt;</a:t>
            </a:r>
            <a:endParaRPr lang="en-US" sz="22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sql:query</a:t>
            </a:r>
            <a:endParaRPr lang="en-US" dirty="0" smtClean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Form 1: use the </a:t>
            </a:r>
            <a:r>
              <a:rPr lang="en-US" sz="2200" b="1" dirty="0" err="1" smtClean="0"/>
              <a:t>sql</a:t>
            </a:r>
            <a:r>
              <a:rPr lang="en-US" sz="2200" b="1" dirty="0" smtClean="0"/>
              <a:t> attribute</a:t>
            </a:r>
          </a:p>
          <a:p>
            <a:pPr lvl="1"/>
            <a:r>
              <a:rPr lang="en-US" b="1" dirty="0" smtClean="0"/>
              <a:t>&lt;</a:t>
            </a:r>
            <a:r>
              <a:rPr lang="en-US" b="1" dirty="0" err="1" smtClean="0"/>
              <a:t>sql:query</a:t>
            </a:r>
            <a:r>
              <a:rPr lang="en-US" b="1" dirty="0" smtClean="0"/>
              <a:t> </a:t>
            </a:r>
            <a:r>
              <a:rPr lang="en-US" b="1" dirty="0" err="1" smtClean="0"/>
              <a:t>var</a:t>
            </a:r>
            <a:r>
              <a:rPr lang="en-US" b="1" dirty="0" smtClean="0"/>
              <a:t>="results" </a:t>
            </a:r>
            <a:r>
              <a:rPr lang="en-US" b="1" dirty="0" err="1" smtClean="0"/>
              <a:t>sql</a:t>
            </a:r>
            <a:r>
              <a:rPr lang="en-US" b="1" dirty="0" smtClean="0"/>
              <a:t>="SELECT * FROM …"/&gt;</a:t>
            </a:r>
          </a:p>
          <a:p>
            <a:r>
              <a:rPr lang="en-US" sz="2200" b="1" dirty="0" smtClean="0"/>
              <a:t>Form 2: put the query in the body of the tag</a:t>
            </a:r>
          </a:p>
          <a:p>
            <a:pPr lvl="1"/>
            <a:r>
              <a:rPr lang="en-US" b="1" dirty="0" smtClean="0"/>
              <a:t>&lt;</a:t>
            </a:r>
            <a:r>
              <a:rPr lang="en-US" b="1" dirty="0" err="1" smtClean="0"/>
              <a:t>sql:query</a:t>
            </a:r>
            <a:r>
              <a:rPr lang="en-US" b="1" dirty="0" smtClean="0"/>
              <a:t> </a:t>
            </a:r>
            <a:r>
              <a:rPr lang="en-US" b="1" dirty="0" err="1" smtClean="0"/>
              <a:t>var</a:t>
            </a:r>
            <a:r>
              <a:rPr lang="en-US" b="1" dirty="0" smtClean="0"/>
              <a:t>="results“&gt;</a:t>
            </a:r>
          </a:p>
          <a:p>
            <a:pPr lvl="1"/>
            <a:r>
              <a:rPr lang="en-US" b="1" dirty="0" smtClean="0"/>
              <a:t>	SELECT * FROM …</a:t>
            </a:r>
          </a:p>
          <a:p>
            <a:pPr lvl="1"/>
            <a:r>
              <a:rPr lang="en-US" b="1" dirty="0" smtClean="0"/>
              <a:t>&lt;/</a:t>
            </a:r>
            <a:r>
              <a:rPr lang="en-US" b="1" dirty="0" err="1" smtClean="0"/>
              <a:t>sql:query</a:t>
            </a:r>
            <a:r>
              <a:rPr lang="en-US" b="1" dirty="0" smtClean="0"/>
              <a:t>&gt;</a:t>
            </a:r>
            <a:endParaRPr lang="en-US" b="1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sql:query</a:t>
            </a:r>
            <a:endParaRPr lang="en-US" dirty="0" smtClean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Options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dataSource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maxRows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startRow</a:t>
            </a:r>
            <a:endParaRPr lang="en-US" dirty="0" smtClean="0"/>
          </a:p>
          <a:p>
            <a:r>
              <a:rPr lang="en-US" sz="2200" dirty="0" smtClean="0"/>
              <a:t> </a:t>
            </a:r>
            <a:r>
              <a:rPr lang="en-US" sz="2200" b="1" dirty="0" smtClean="0"/>
              <a:t>Caution</a:t>
            </a:r>
          </a:p>
          <a:p>
            <a:pPr lvl="1"/>
            <a:r>
              <a:rPr lang="en-US" dirty="0" smtClean="0"/>
              <a:t> Embedding SQL directly in JSP may be hard to maintain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Simple Example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/>
              <a:t>&lt;%@ </a:t>
            </a:r>
            <a:r>
              <a:rPr lang="en-US" sz="2200" b="1" dirty="0" err="1" smtClean="0"/>
              <a:t>taglib</a:t>
            </a:r>
            <a:r>
              <a:rPr lang="en-US" sz="2200" b="1" dirty="0" smtClean="0"/>
              <a:t> prefix="c"</a:t>
            </a:r>
          </a:p>
          <a:p>
            <a:pPr>
              <a:buNone/>
            </a:pPr>
            <a:r>
              <a:rPr lang="en-US" sz="2200" b="1" dirty="0" err="1" smtClean="0"/>
              <a:t>uri</a:t>
            </a:r>
            <a:r>
              <a:rPr lang="en-US" sz="2200" b="1" dirty="0" smtClean="0"/>
              <a:t>="http://java.sun.com/jstl/core" %&gt;</a:t>
            </a:r>
          </a:p>
          <a:p>
            <a:pPr>
              <a:buNone/>
            </a:pPr>
            <a:r>
              <a:rPr lang="en-US" sz="2200" b="1" dirty="0" smtClean="0"/>
              <a:t>&lt;%@ </a:t>
            </a:r>
            <a:r>
              <a:rPr lang="en-US" sz="2200" b="1" dirty="0" err="1" smtClean="0"/>
              <a:t>taglib</a:t>
            </a:r>
            <a:r>
              <a:rPr lang="en-US" sz="2200" b="1" dirty="0" smtClean="0"/>
              <a:t> prefix="</a:t>
            </a:r>
            <a:r>
              <a:rPr lang="en-US" sz="2200" b="1" dirty="0" err="1" smtClean="0"/>
              <a:t>sql</a:t>
            </a:r>
            <a:r>
              <a:rPr lang="en-US" sz="2200" b="1" dirty="0" smtClean="0"/>
              <a:t>"</a:t>
            </a:r>
          </a:p>
          <a:p>
            <a:pPr>
              <a:buNone/>
            </a:pPr>
            <a:r>
              <a:rPr lang="en-US" sz="2200" b="1" dirty="0" err="1" smtClean="0"/>
              <a:t>uri</a:t>
            </a:r>
            <a:r>
              <a:rPr lang="en-US" sz="2200" b="1" dirty="0" smtClean="0"/>
              <a:t>="http://java.sun.com/jstl/sql" %&gt;</a:t>
            </a:r>
          </a:p>
          <a:p>
            <a:pPr>
              <a:buNone/>
            </a:pPr>
            <a:r>
              <a:rPr lang="en-US" sz="2200" b="1" dirty="0" smtClean="0"/>
              <a:t>&lt;</a:t>
            </a:r>
            <a:r>
              <a:rPr lang="en-US" sz="2200" b="1" dirty="0" err="1" smtClean="0"/>
              <a:t>sql:setDataSource</a:t>
            </a:r>
            <a:endParaRPr lang="en-US" sz="2200" b="1" dirty="0" smtClean="0"/>
          </a:p>
          <a:p>
            <a:pPr>
              <a:buNone/>
            </a:pPr>
            <a:r>
              <a:rPr lang="en-US" sz="2200" b="1" dirty="0" smtClean="0"/>
              <a:t>driver=“</a:t>
            </a:r>
            <a:r>
              <a:rPr lang="en-US" sz="2200" b="1" dirty="0" err="1" smtClean="0"/>
              <a:t>com.mysql.jdbc.Driver</a:t>
            </a:r>
            <a:r>
              <a:rPr lang="en-US" sz="2200" b="1" dirty="0" smtClean="0"/>
              <a:t>"</a:t>
            </a:r>
          </a:p>
          <a:p>
            <a:pPr>
              <a:buNone/>
            </a:pPr>
            <a:r>
              <a:rPr lang="en-US" sz="2200" b="1" dirty="0" err="1" smtClean="0"/>
              <a:t>url</a:t>
            </a:r>
            <a:r>
              <a:rPr lang="en-US" sz="2200" b="1" dirty="0" smtClean="0"/>
              <a:t>="</a:t>
            </a:r>
            <a:r>
              <a:rPr lang="en-US" sz="2200" b="1" dirty="0" err="1" smtClean="0"/>
              <a:t>jdbc:mysql</a:t>
            </a:r>
            <a:r>
              <a:rPr lang="en-US" sz="2200" b="1" dirty="0" smtClean="0"/>
              <a:t>://localhost:3306/test"</a:t>
            </a:r>
          </a:p>
          <a:p>
            <a:pPr>
              <a:buNone/>
            </a:pPr>
            <a:r>
              <a:rPr lang="en-US" sz="2200" b="1" dirty="0" smtClean="0"/>
              <a:t>user=“root"</a:t>
            </a:r>
          </a:p>
          <a:p>
            <a:pPr>
              <a:buNone/>
            </a:pPr>
            <a:r>
              <a:rPr lang="en-US" sz="2200" b="1" dirty="0" smtClean="0"/>
              <a:t>password=“root"/&gt;</a:t>
            </a:r>
            <a:endParaRPr lang="en-US" sz="2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Simple Example Continued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/>
              <a:t>&lt;</a:t>
            </a:r>
            <a:r>
              <a:rPr lang="en-US" sz="2200" b="1" dirty="0" err="1" smtClean="0"/>
              <a:t>sql:query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var</a:t>
            </a:r>
            <a:r>
              <a:rPr lang="en-US" sz="2200" b="1" dirty="0" smtClean="0"/>
              <a:t>="employees"&gt;</a:t>
            </a:r>
          </a:p>
          <a:p>
            <a:pPr>
              <a:buNone/>
            </a:pPr>
            <a:r>
              <a:rPr lang="en-US" sz="2200" b="1" dirty="0" smtClean="0"/>
              <a:t>SELECT * FROM employees</a:t>
            </a:r>
          </a:p>
          <a:p>
            <a:pPr>
              <a:buNone/>
            </a:pPr>
            <a:r>
              <a:rPr lang="en-US" sz="2200" b="1" dirty="0" smtClean="0"/>
              <a:t>&lt;/</a:t>
            </a:r>
            <a:r>
              <a:rPr lang="en-US" sz="2200" b="1" dirty="0" err="1" smtClean="0"/>
              <a:t>sql:query</a:t>
            </a:r>
            <a:r>
              <a:rPr lang="en-US" sz="2200" b="1" dirty="0" smtClean="0"/>
              <a:t>&gt;</a:t>
            </a:r>
          </a:p>
          <a:p>
            <a:pPr>
              <a:buNone/>
            </a:pPr>
            <a:r>
              <a:rPr lang="en-US" sz="2200" b="1" dirty="0" smtClean="0"/>
              <a:t>&lt;UL&gt;</a:t>
            </a:r>
          </a:p>
          <a:p>
            <a:pPr>
              <a:buNone/>
            </a:pPr>
            <a:r>
              <a:rPr lang="en-US" sz="2200" b="1" dirty="0" smtClean="0"/>
              <a:t>&lt;c:forEach </a:t>
            </a:r>
            <a:r>
              <a:rPr lang="en-US" sz="2200" b="1" dirty="0" err="1" smtClean="0"/>
              <a:t>var</a:t>
            </a:r>
            <a:r>
              <a:rPr lang="en-US" sz="2200" b="1" dirty="0" smtClean="0"/>
              <a:t>="row" items="${</a:t>
            </a:r>
            <a:r>
              <a:rPr lang="en-US" sz="2200" b="1" dirty="0" err="1" smtClean="0"/>
              <a:t>employees.rows</a:t>
            </a:r>
            <a:r>
              <a:rPr lang="en-US" sz="2200" b="1" dirty="0" smtClean="0"/>
              <a:t>}"&gt;</a:t>
            </a:r>
          </a:p>
          <a:p>
            <a:pPr>
              <a:buNone/>
            </a:pPr>
            <a:r>
              <a:rPr lang="en-US" sz="2200" b="1" dirty="0" smtClean="0"/>
              <a:t>&lt;LI&gt;&lt;c:out value="${</a:t>
            </a:r>
            <a:r>
              <a:rPr lang="en-US" sz="2200" b="1" dirty="0" err="1" smtClean="0"/>
              <a:t>row.firstname</a:t>
            </a:r>
            <a:r>
              <a:rPr lang="en-US" sz="2200" b="1" dirty="0" smtClean="0"/>
              <a:t>}"/&gt;</a:t>
            </a:r>
          </a:p>
          <a:p>
            <a:pPr>
              <a:buNone/>
            </a:pPr>
            <a:r>
              <a:rPr lang="en-US" sz="2200" b="1" dirty="0" smtClean="0"/>
              <a:t>&lt;c:out value="${</a:t>
            </a:r>
            <a:r>
              <a:rPr lang="en-US" sz="2200" b="1" dirty="0" err="1" smtClean="0"/>
              <a:t>row.lastname</a:t>
            </a:r>
            <a:r>
              <a:rPr lang="en-US" sz="2200" b="1" dirty="0" smtClean="0"/>
              <a:t>}"/&gt;</a:t>
            </a:r>
          </a:p>
          <a:p>
            <a:pPr>
              <a:buNone/>
            </a:pPr>
            <a:r>
              <a:rPr lang="en-US" sz="2200" b="1" dirty="0" smtClean="0"/>
              <a:t>&lt;/c:forEach&gt;</a:t>
            </a:r>
          </a:p>
          <a:p>
            <a:pPr>
              <a:buNone/>
            </a:pPr>
            <a:r>
              <a:rPr lang="en-US" sz="2200" b="1" dirty="0" smtClean="0"/>
              <a:t>&lt;/UL&gt;</a:t>
            </a:r>
            <a:endParaRPr lang="en-US" sz="2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962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URL-Handling Tags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smtClean="0"/>
              <a:t>&lt;c:import&gt;</a:t>
            </a:r>
          </a:p>
          <a:p>
            <a:pPr lvl="1"/>
            <a:r>
              <a:rPr lang="en-US" sz="2000" dirty="0" smtClean="0"/>
              <a:t>Read content from arbitrary URLs</a:t>
            </a:r>
          </a:p>
          <a:p>
            <a:pPr lvl="2"/>
            <a:r>
              <a:rPr lang="en-US" sz="2000" dirty="0" smtClean="0"/>
              <a:t> Insert into page</a:t>
            </a:r>
          </a:p>
          <a:p>
            <a:pPr lvl="2"/>
            <a:r>
              <a:rPr lang="en-US" sz="2000" dirty="0" smtClean="0"/>
              <a:t> Store in variable</a:t>
            </a:r>
          </a:p>
          <a:p>
            <a:pPr lvl="2"/>
            <a:r>
              <a:rPr lang="en-US" sz="2000" dirty="0" smtClean="0"/>
              <a:t> Or make accessible via a reader</a:t>
            </a:r>
          </a:p>
          <a:p>
            <a:pPr lvl="1"/>
            <a:r>
              <a:rPr lang="en-US" sz="2000" dirty="0" smtClean="0"/>
              <a:t> Unlike &lt;</a:t>
            </a:r>
            <a:r>
              <a:rPr lang="en-US" sz="2000" dirty="0" err="1" smtClean="0"/>
              <a:t>jsp:include</a:t>
            </a:r>
            <a:r>
              <a:rPr lang="en-US" sz="2000" dirty="0" smtClean="0"/>
              <a:t>&gt;, not restricted to own system</a:t>
            </a:r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&lt;c:redirect&gt;</a:t>
            </a:r>
          </a:p>
          <a:p>
            <a:pPr lvl="1"/>
            <a:r>
              <a:rPr lang="en-US" sz="2000" dirty="0" smtClean="0"/>
              <a:t> Redirects response to specified URL</a:t>
            </a:r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&lt;c:param&gt;</a:t>
            </a:r>
          </a:p>
          <a:p>
            <a:pPr lvl="1"/>
            <a:r>
              <a:rPr lang="en-US" sz="2000" dirty="0" smtClean="0"/>
              <a:t> Encodes a request parameter and adds it to a URL</a:t>
            </a:r>
          </a:p>
          <a:p>
            <a:pPr lvl="1"/>
            <a:r>
              <a:rPr lang="en-US" sz="2000" dirty="0" smtClean="0"/>
              <a:t>May be used within body of &lt;c:import&gt; or &lt;c:redirect&gt;</a:t>
            </a:r>
            <a:endParaRPr lang="en-US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dirty="0" smtClean="0"/>
              <a:t>JSTL is similar to the old Struts looping and logic tags</a:t>
            </a:r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JSTL is standardized, but not a standard part of JSP 1.2 or 2.0</a:t>
            </a:r>
          </a:p>
          <a:p>
            <a:pPr lvl="1"/>
            <a:r>
              <a:rPr lang="en-US" sz="2000" dirty="0" smtClean="0"/>
              <a:t>It must be downloaded and installed separately</a:t>
            </a:r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Supports a concise expression language</a:t>
            </a:r>
          </a:p>
          <a:p>
            <a:pPr lvl="1"/>
            <a:r>
              <a:rPr lang="en-US" sz="2000" dirty="0" smtClean="0"/>
              <a:t> Lets you access bean properties and implicit objects</a:t>
            </a:r>
          </a:p>
          <a:p>
            <a:pPr lvl="1"/>
            <a:r>
              <a:rPr lang="en-US" sz="2000" dirty="0" smtClean="0"/>
              <a:t> EL is standard part of JSP 2.0</a:t>
            </a:r>
          </a:p>
          <a:p>
            <a:r>
              <a:rPr lang="en-US" sz="2000" b="1" dirty="0" smtClean="0"/>
              <a:t>Looping tags</a:t>
            </a:r>
          </a:p>
          <a:p>
            <a:pPr lvl="1"/>
            <a:r>
              <a:rPr lang="en-US" sz="2000" dirty="0" smtClean="0"/>
              <a:t> Explicit numeric values</a:t>
            </a:r>
          </a:p>
          <a:p>
            <a:pPr lvl="1"/>
            <a:r>
              <a:rPr lang="fr-FR" sz="2000" dirty="0" smtClean="0"/>
              <a:t> </a:t>
            </a:r>
            <a:r>
              <a:rPr lang="fr-FR" sz="2000" dirty="0" err="1" smtClean="0"/>
              <a:t>Arrays</a:t>
            </a:r>
            <a:r>
              <a:rPr lang="fr-FR" sz="2000" dirty="0" smtClean="0"/>
              <a:t>, collections, </a:t>
            </a:r>
            <a:r>
              <a:rPr lang="fr-FR" sz="2000" dirty="0" err="1" smtClean="0"/>
              <a:t>maps</a:t>
            </a:r>
            <a:r>
              <a:rPr lang="fr-FR" sz="2000" dirty="0" smtClean="0"/>
              <a:t>, strings, etc.</a:t>
            </a:r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Conditional evaluation tags</a:t>
            </a:r>
          </a:p>
          <a:p>
            <a:pPr lvl="1"/>
            <a:r>
              <a:rPr lang="en-US" sz="2000" dirty="0" smtClean="0"/>
              <a:t> Single options</a:t>
            </a:r>
          </a:p>
          <a:p>
            <a:pPr lvl="1"/>
            <a:r>
              <a:rPr lang="en-US" sz="2000" dirty="0" smtClean="0"/>
              <a:t> Multiple options</a:t>
            </a:r>
          </a:p>
          <a:p>
            <a:pPr>
              <a:buNone/>
            </a:pPr>
            <a:endParaRPr lang="en-US" sz="20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JSP Standard Tag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/>
          </a:bodyPr>
          <a:lstStyle/>
          <a:p>
            <a:pPr lvl="0"/>
            <a:r>
              <a:rPr lang="en-US" sz="2200" dirty="0" smtClean="0"/>
              <a:t>Introduction to JSTL</a:t>
            </a:r>
          </a:p>
          <a:p>
            <a:pPr lvl="0"/>
            <a:r>
              <a:rPr lang="en-US" sz="2200" dirty="0" smtClean="0"/>
              <a:t>Exploring the features of JSTL</a:t>
            </a:r>
          </a:p>
          <a:p>
            <a:pPr lvl="0"/>
            <a:r>
              <a:rPr lang="en-US" sz="2200" dirty="0" smtClean="0"/>
              <a:t>Working with core Tag Library</a:t>
            </a:r>
          </a:p>
          <a:p>
            <a:pPr lvl="0"/>
            <a:r>
              <a:rPr lang="en-US" sz="2200" dirty="0" smtClean="0"/>
              <a:t>Working with SQL Tag library</a:t>
            </a:r>
          </a:p>
          <a:p>
            <a:pPr lvl="0">
              <a:buNone/>
            </a:pPr>
            <a:endParaRPr lang="en-US" sz="2200" dirty="0"/>
          </a:p>
        </p:txBody>
      </p:sp>
      <p:pic>
        <p:nvPicPr>
          <p:cNvPr id="4" name="Picture 4" descr="Duke-with-Dart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5466" y="4495800"/>
            <a:ext cx="4084184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Introduction to JSTL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305800" cy="2059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200" dirty="0" smtClean="0">
                <a:latin typeface="Century Gothic" pitchFamily="34" charset="0"/>
              </a:rPr>
              <a:t>Contains Standard tag library</a:t>
            </a:r>
          </a:p>
          <a:p>
            <a:pPr algn="l">
              <a:buFont typeface="Arial" pitchFamily="34" charset="0"/>
              <a:buChar char="•"/>
            </a:pPr>
            <a:r>
              <a:rPr lang="en-US" sz="2200" dirty="0" smtClean="0">
                <a:latin typeface="Century Gothic" pitchFamily="34" charset="0"/>
              </a:rPr>
              <a:t>Library is available in all compliant containers</a:t>
            </a:r>
          </a:p>
          <a:p>
            <a:pPr algn="l">
              <a:buFont typeface="Arial" pitchFamily="34" charset="0"/>
              <a:buChar char="•"/>
            </a:pPr>
            <a:r>
              <a:rPr lang="en-US" sz="2200" dirty="0" smtClean="0">
                <a:latin typeface="Century Gothic" pitchFamily="34" charset="0"/>
              </a:rPr>
              <a:t>Wide range of custom action functionality</a:t>
            </a:r>
          </a:p>
          <a:p>
            <a:pPr algn="l">
              <a:buFont typeface="Arial" pitchFamily="34" charset="0"/>
              <a:buChar char="•"/>
            </a:pPr>
            <a:r>
              <a:rPr lang="en-US" sz="2200" dirty="0" smtClean="0">
                <a:latin typeface="Century Gothic" pitchFamily="34" charset="0"/>
              </a:rPr>
              <a:t>Readability and Maintainability</a:t>
            </a:r>
            <a:endParaRPr lang="en-US" sz="2200" dirty="0">
              <a:latin typeface="Century Gothic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Function Overview of JSTL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305800" cy="4234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200" dirty="0" smtClean="0">
                <a:latin typeface="Century Gothic" pitchFamily="34" charset="0"/>
              </a:rPr>
              <a:t>Core functionality</a:t>
            </a:r>
          </a:p>
          <a:p>
            <a:pPr algn="l">
              <a:buFont typeface="Arial" pitchFamily="34" charset="0"/>
              <a:buChar char="•"/>
            </a:pPr>
            <a:r>
              <a:rPr lang="en-US" sz="2200" dirty="0" smtClean="0">
                <a:latin typeface="Century Gothic" pitchFamily="34" charset="0"/>
              </a:rPr>
              <a:t>XML Manipulation</a:t>
            </a:r>
          </a:p>
          <a:p>
            <a:pPr algn="l">
              <a:buFont typeface="Arial" pitchFamily="34" charset="0"/>
              <a:buChar char="•"/>
            </a:pPr>
            <a:r>
              <a:rPr lang="en-US" sz="2200" dirty="0" smtClean="0">
                <a:latin typeface="Century Gothic" pitchFamily="34" charset="0"/>
              </a:rPr>
              <a:t>SQL</a:t>
            </a:r>
          </a:p>
          <a:p>
            <a:pPr algn="l">
              <a:buFont typeface="Arial" pitchFamily="34" charset="0"/>
              <a:buChar char="•"/>
            </a:pPr>
            <a:r>
              <a:rPr lang="en-US" sz="2200" dirty="0" smtClean="0">
                <a:latin typeface="Century Gothic" pitchFamily="34" charset="0"/>
              </a:rPr>
              <a:t>Internationalization and Formatting</a:t>
            </a:r>
          </a:p>
          <a:p>
            <a:pPr algn="l">
              <a:buFont typeface="Arial" pitchFamily="34" charset="0"/>
              <a:buChar char="•"/>
            </a:pPr>
            <a:r>
              <a:rPr lang="en-US" sz="2200" dirty="0" smtClean="0">
                <a:latin typeface="Century Gothic" pitchFamily="34" charset="0"/>
              </a:rPr>
              <a:t>Note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200" dirty="0" smtClean="0">
                <a:latin typeface="Century Gothic" pitchFamily="34" charset="0"/>
              </a:rPr>
              <a:t>Makes use of expression language </a:t>
            </a:r>
          </a:p>
          <a:p>
            <a:pPr lvl="1" algn="l">
              <a:buFont typeface="Arial" pitchFamily="34" charset="0"/>
              <a:buChar char="•"/>
            </a:pPr>
            <a:endParaRPr lang="en-US" sz="2200" dirty="0" smtClean="0">
              <a:latin typeface="Century Gothic" pitchFamily="34" charset="0"/>
            </a:endParaRPr>
          </a:p>
          <a:p>
            <a:pPr lvl="1" algn="l">
              <a:buFont typeface="Arial" pitchFamily="34" charset="0"/>
              <a:buChar char="•"/>
            </a:pPr>
            <a:endParaRPr lang="en-US" sz="2200" dirty="0" smtClean="0">
              <a:latin typeface="Century Gothic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JSTL expression language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/>
              <a:t>Accessed via ${expression}	</a:t>
            </a:r>
          </a:p>
          <a:p>
            <a:r>
              <a:rPr lang="en-US" sz="2200" b="1" dirty="0" smtClean="0"/>
              <a:t>Provides shorthand notation to access</a:t>
            </a:r>
          </a:p>
          <a:p>
            <a:pPr lvl="1"/>
            <a:r>
              <a:rPr lang="en-US" b="1" dirty="0" smtClean="0"/>
              <a:t>Attributes of standard </a:t>
            </a:r>
            <a:r>
              <a:rPr lang="en-US" b="1" dirty="0" err="1" smtClean="0"/>
              <a:t>servlet</a:t>
            </a:r>
            <a:r>
              <a:rPr lang="en-US" b="1" dirty="0" smtClean="0"/>
              <a:t> Objects</a:t>
            </a:r>
          </a:p>
          <a:p>
            <a:pPr lvl="1"/>
            <a:r>
              <a:rPr lang="en-US" b="1" dirty="0" smtClean="0"/>
              <a:t>Bean properties</a:t>
            </a:r>
          </a:p>
          <a:p>
            <a:pPr lvl="1"/>
            <a:r>
              <a:rPr lang="en-US" b="1" dirty="0" err="1" smtClean="0"/>
              <a:t>Map,List</a:t>
            </a:r>
            <a:r>
              <a:rPr lang="en-US" b="1" dirty="0" smtClean="0"/>
              <a:t> and Array Element</a:t>
            </a:r>
          </a:p>
          <a:p>
            <a:r>
              <a:rPr lang="en-US" sz="2200" b="1" dirty="0" smtClean="0"/>
              <a:t>Standard part of JSP 2.0</a:t>
            </a:r>
          </a:p>
          <a:p>
            <a:pPr lvl="1"/>
            <a:r>
              <a:rPr lang="en-US" b="1" dirty="0" smtClean="0"/>
              <a:t>In JSTL  EL can be used only in attributes</a:t>
            </a:r>
          </a:p>
          <a:p>
            <a:pPr lvl="1"/>
            <a:r>
              <a:rPr lang="en-US" b="1" dirty="0" smtClean="0"/>
              <a:t>In JSP 2.0 EL can ne used </a:t>
            </a:r>
            <a:r>
              <a:rPr lang="en-US" b="1" dirty="0" err="1" smtClean="0"/>
              <a:t>anywheres</a:t>
            </a:r>
            <a:endParaRPr lang="en-US" b="1" dirty="0" smtClean="0"/>
          </a:p>
          <a:p>
            <a:pPr>
              <a:buNone/>
            </a:pPr>
            <a:endParaRPr lang="en-US" sz="2200" b="1" dirty="0" smtClean="0"/>
          </a:p>
          <a:p>
            <a:pPr>
              <a:buNone/>
            </a:pPr>
            <a:endParaRPr lang="en-US" sz="2200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Logic tags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b="1" dirty="0" smtClean="0"/>
              <a:t>One choice: if</a:t>
            </a:r>
          </a:p>
          <a:p>
            <a:pPr>
              <a:buNone/>
            </a:pPr>
            <a:r>
              <a:rPr lang="en-US" sz="2200" b="1" dirty="0" smtClean="0"/>
              <a:t>	&lt;c:if test="${</a:t>
            </a:r>
            <a:r>
              <a:rPr lang="en-US" sz="2200" b="1" dirty="0" err="1" smtClean="0"/>
              <a:t>someTest</a:t>
            </a:r>
            <a:r>
              <a:rPr lang="en-US" sz="2200" b="1" dirty="0" smtClean="0"/>
              <a:t>}“&gt;</a:t>
            </a:r>
            <a:r>
              <a:rPr lang="en-US" sz="2200" b="1" i="1" dirty="0" smtClean="0"/>
              <a:t>Content</a:t>
            </a:r>
          </a:p>
          <a:p>
            <a:pPr>
              <a:buNone/>
            </a:pPr>
            <a:r>
              <a:rPr lang="en-US" sz="2200" b="1" dirty="0" smtClean="0"/>
              <a:t>	&lt;/c:if&gt;</a:t>
            </a:r>
          </a:p>
          <a:p>
            <a:r>
              <a:rPr lang="en-US" sz="2200" dirty="0" smtClean="0"/>
              <a:t> </a:t>
            </a:r>
            <a:r>
              <a:rPr lang="en-US" sz="2200" b="1" dirty="0" smtClean="0"/>
              <a:t>Lots of choices: choose</a:t>
            </a:r>
          </a:p>
          <a:p>
            <a:pPr>
              <a:buNone/>
            </a:pPr>
            <a:r>
              <a:rPr lang="en-US" sz="2200" b="1" dirty="0" smtClean="0"/>
              <a:t>	&lt;c:choose&gt;</a:t>
            </a:r>
          </a:p>
          <a:p>
            <a:pPr>
              <a:buNone/>
            </a:pPr>
            <a:r>
              <a:rPr lang="en-US" sz="2200" b="1" dirty="0" smtClean="0"/>
              <a:t>	&lt;c:when test="test1"&gt;</a:t>
            </a:r>
            <a:r>
              <a:rPr lang="en-US" sz="2200" b="1" i="1" dirty="0" smtClean="0"/>
              <a:t>Content1&lt;/c:when&gt;</a:t>
            </a:r>
          </a:p>
          <a:p>
            <a:pPr>
              <a:buNone/>
            </a:pPr>
            <a:r>
              <a:rPr lang="en-US" sz="2200" b="1" dirty="0" smtClean="0"/>
              <a:t>	&lt;c:when test="test2"&gt;</a:t>
            </a:r>
            <a:r>
              <a:rPr lang="en-US" sz="2200" b="1" i="1" dirty="0" smtClean="0"/>
              <a:t>Content2&lt;/c:when&gt;</a:t>
            </a:r>
            <a:endParaRPr lang="en-US" sz="2200" b="1" dirty="0" smtClean="0"/>
          </a:p>
          <a:p>
            <a:pPr>
              <a:buNone/>
            </a:pPr>
            <a:r>
              <a:rPr lang="en-US" sz="2200" b="1" dirty="0" smtClean="0"/>
              <a:t>	&lt;c:when test="</a:t>
            </a:r>
            <a:r>
              <a:rPr lang="en-US" sz="2200" b="1" dirty="0" err="1" smtClean="0"/>
              <a:t>testN</a:t>
            </a:r>
            <a:r>
              <a:rPr lang="en-US" sz="2200" b="1" dirty="0" smtClean="0"/>
              <a:t>"&gt;</a:t>
            </a:r>
            <a:r>
              <a:rPr lang="en-US" sz="2200" b="1" i="1" dirty="0" err="1" smtClean="0"/>
              <a:t>ContentN</a:t>
            </a:r>
            <a:r>
              <a:rPr lang="en-US" sz="2200" b="1" i="1" dirty="0" smtClean="0"/>
              <a:t>&lt;/c:when&gt;</a:t>
            </a:r>
          </a:p>
          <a:p>
            <a:pPr>
              <a:buNone/>
            </a:pPr>
            <a:r>
              <a:rPr lang="en-US" sz="2200" b="1" dirty="0" smtClean="0"/>
              <a:t>	&lt;c:otherwise&gt;</a:t>
            </a:r>
            <a:r>
              <a:rPr lang="en-US" sz="2200" b="1" i="1" dirty="0" smtClean="0"/>
              <a:t>Default Content&lt;/c:otherwise&gt;</a:t>
            </a:r>
          </a:p>
          <a:p>
            <a:pPr>
              <a:buNone/>
            </a:pPr>
            <a:r>
              <a:rPr lang="en-US" sz="2200" b="1" dirty="0" smtClean="0"/>
              <a:t>	&lt;/c:choose&gt;</a:t>
            </a:r>
          </a:p>
          <a:p>
            <a:pPr>
              <a:buNone/>
            </a:pPr>
            <a:r>
              <a:rPr lang="en-US" sz="2200" dirty="0" smtClean="0"/>
              <a:t> </a:t>
            </a:r>
            <a:r>
              <a:rPr lang="en-US" sz="2200" b="1" dirty="0" smtClean="0"/>
              <a:t>Caution: resist use of business logic!</a:t>
            </a:r>
          </a:p>
          <a:p>
            <a:pPr>
              <a:buNone/>
            </a:pPr>
            <a:endParaRPr lang="en-US" sz="2200" b="1" dirty="0" smtClean="0"/>
          </a:p>
          <a:p>
            <a:pPr>
              <a:buNone/>
            </a:pPr>
            <a:endParaRPr lang="en-US" sz="2200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“if” tag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/>
              <a:t>&lt;%@ </a:t>
            </a:r>
            <a:r>
              <a:rPr lang="en-US" sz="2200" b="1" dirty="0" err="1" smtClean="0"/>
              <a:t>taglib</a:t>
            </a:r>
            <a:r>
              <a:rPr lang="en-US" sz="2200" b="1" dirty="0" smtClean="0"/>
              <a:t> prefix="c” </a:t>
            </a:r>
            <a:r>
              <a:rPr lang="en-US" sz="2200" b="1" dirty="0" err="1" smtClean="0"/>
              <a:t>uri</a:t>
            </a:r>
            <a:r>
              <a:rPr lang="en-US" sz="2200" b="1" dirty="0" smtClean="0"/>
              <a:t>="http://java.sun.com/jstl/core" %&gt;</a:t>
            </a:r>
          </a:p>
          <a:p>
            <a:pPr>
              <a:buNone/>
            </a:pPr>
            <a:r>
              <a:rPr lang="en-US" sz="2200" b="1" dirty="0" smtClean="0"/>
              <a:t>&lt;UL&gt;</a:t>
            </a:r>
          </a:p>
          <a:p>
            <a:pPr>
              <a:buNone/>
            </a:pPr>
            <a:r>
              <a:rPr lang="en-US" sz="2200" b="1" dirty="0" smtClean="0"/>
              <a:t>&lt;c:forEach </a:t>
            </a:r>
            <a:r>
              <a:rPr lang="en-US" sz="2200" b="1" dirty="0" err="1" smtClean="0"/>
              <a:t>var</a:t>
            </a:r>
            <a:r>
              <a:rPr lang="en-US" sz="2200" b="1" dirty="0" smtClean="0"/>
              <a:t>="</a:t>
            </a:r>
            <a:r>
              <a:rPr lang="en-US" sz="2200" b="1" dirty="0" err="1" smtClean="0"/>
              <a:t>i</a:t>
            </a:r>
            <a:r>
              <a:rPr lang="en-US" sz="2200" b="1" dirty="0" smtClean="0"/>
              <a:t>" begin="1" end="10"&gt;</a:t>
            </a:r>
          </a:p>
          <a:p>
            <a:pPr>
              <a:buNone/>
            </a:pPr>
            <a:r>
              <a:rPr lang="en-US" sz="2200" b="1" dirty="0" smtClean="0"/>
              <a:t>&lt;LI&gt;&lt;c:out value="${</a:t>
            </a:r>
            <a:r>
              <a:rPr lang="en-US" sz="2200" b="1" dirty="0" err="1" smtClean="0"/>
              <a:t>i</a:t>
            </a:r>
            <a:r>
              <a:rPr lang="en-US" sz="2200" b="1" dirty="0" smtClean="0"/>
              <a:t>}"/&gt;</a:t>
            </a:r>
          </a:p>
          <a:p>
            <a:pPr>
              <a:buNone/>
            </a:pPr>
            <a:r>
              <a:rPr lang="en-US" sz="2200" b="1" dirty="0" smtClean="0"/>
              <a:t>	&lt;c:if test="${</a:t>
            </a:r>
            <a:r>
              <a:rPr lang="en-US" sz="2200" b="1" dirty="0" err="1" smtClean="0"/>
              <a:t>i</a:t>
            </a:r>
            <a:r>
              <a:rPr lang="en-US" sz="2200" b="1" dirty="0" smtClean="0"/>
              <a:t> &gt; 7}"&gt;</a:t>
            </a:r>
          </a:p>
          <a:p>
            <a:pPr>
              <a:buNone/>
            </a:pPr>
            <a:r>
              <a:rPr lang="en-US" sz="2200" b="1" dirty="0" smtClean="0"/>
              <a:t>	(greater than 7)</a:t>
            </a:r>
          </a:p>
          <a:p>
            <a:pPr>
              <a:buNone/>
            </a:pPr>
            <a:r>
              <a:rPr lang="en-US" sz="2200" b="1" dirty="0" smtClean="0"/>
              <a:t>	&lt;/c:if&gt;</a:t>
            </a:r>
          </a:p>
          <a:p>
            <a:pPr>
              <a:buNone/>
            </a:pPr>
            <a:r>
              <a:rPr lang="en-US" sz="2200" b="1" dirty="0" smtClean="0"/>
              <a:t>&lt;/c:forEach&gt;</a:t>
            </a:r>
          </a:p>
          <a:p>
            <a:pPr>
              <a:buNone/>
            </a:pPr>
            <a:r>
              <a:rPr lang="en-US" sz="2200" b="1" dirty="0" smtClean="0"/>
              <a:t>&lt;/UL&gt;</a:t>
            </a:r>
          </a:p>
          <a:p>
            <a:pPr>
              <a:buNone/>
            </a:pPr>
            <a:endParaRPr lang="en-US" sz="2200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“Choose” tag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/>
              <a:t>&lt;%@ </a:t>
            </a:r>
            <a:r>
              <a:rPr lang="en-US" sz="1800" b="1" dirty="0" err="1" smtClean="0"/>
              <a:t>taglib</a:t>
            </a:r>
            <a:r>
              <a:rPr lang="en-US" sz="1800" b="1" dirty="0" smtClean="0"/>
              <a:t> prefix="c” </a:t>
            </a:r>
            <a:r>
              <a:rPr lang="en-US" sz="1800" b="1" dirty="0" err="1" smtClean="0"/>
              <a:t>uri</a:t>
            </a:r>
            <a:r>
              <a:rPr lang="en-US" sz="1800" b="1" dirty="0" smtClean="0"/>
              <a:t>="http://java.sun.com/jstl/core" %&gt;</a:t>
            </a:r>
          </a:p>
          <a:p>
            <a:pPr>
              <a:buNone/>
            </a:pPr>
            <a:r>
              <a:rPr lang="en-US" sz="1800" b="1" dirty="0" smtClean="0"/>
              <a:t>&lt;UL&gt;</a:t>
            </a:r>
          </a:p>
          <a:p>
            <a:pPr>
              <a:buNone/>
            </a:pPr>
            <a:r>
              <a:rPr lang="en-US" sz="1800" b="1" dirty="0" smtClean="0"/>
              <a:t>&lt;c:forEach </a:t>
            </a:r>
            <a:r>
              <a:rPr lang="en-US" sz="1800" b="1" dirty="0" err="1" smtClean="0"/>
              <a:t>var</a:t>
            </a:r>
            <a:r>
              <a:rPr lang="en-US" sz="1800" b="1" dirty="0" smtClean="0"/>
              <a:t>="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" begin="1" end="10"&gt;</a:t>
            </a:r>
          </a:p>
          <a:p>
            <a:pPr>
              <a:buNone/>
            </a:pPr>
            <a:r>
              <a:rPr lang="en-US" sz="1800" b="1" dirty="0" smtClean="0"/>
              <a:t>&lt;LI&gt;&lt;c:out value="${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}"/&gt;</a:t>
            </a:r>
          </a:p>
          <a:p>
            <a:pPr>
              <a:buNone/>
            </a:pPr>
            <a:r>
              <a:rPr lang="en-US" sz="1800" b="1" dirty="0" smtClean="0"/>
              <a:t>&lt;c:choose</a:t>
            </a:r>
            <a:r>
              <a:rPr lang="en-US" sz="1800" b="1" dirty="0" smtClean="0"/>
              <a:t>&gt;&lt;</a:t>
            </a:r>
            <a:r>
              <a:rPr lang="en-US" sz="1800" b="1" dirty="0" smtClean="0"/>
              <a:t>c:when test="${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 &lt; 4}"&gt;</a:t>
            </a:r>
          </a:p>
          <a:p>
            <a:pPr>
              <a:buNone/>
            </a:pPr>
            <a:r>
              <a:rPr lang="en-US" sz="1800" b="1" dirty="0" smtClean="0"/>
              <a:t>(small)</a:t>
            </a:r>
          </a:p>
          <a:p>
            <a:pPr>
              <a:buNone/>
            </a:pPr>
            <a:r>
              <a:rPr lang="en-US" sz="1800" b="1" dirty="0" smtClean="0"/>
              <a:t>&lt;/c:when</a:t>
            </a:r>
            <a:r>
              <a:rPr lang="en-US" sz="1800" b="1" dirty="0" smtClean="0"/>
              <a:t>&gt;&lt;</a:t>
            </a:r>
            <a:r>
              <a:rPr lang="en-US" sz="1800" b="1" dirty="0" smtClean="0"/>
              <a:t>c:when test="${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 &lt; 8}"&gt;</a:t>
            </a:r>
          </a:p>
          <a:p>
            <a:pPr>
              <a:buNone/>
            </a:pPr>
            <a:r>
              <a:rPr lang="en-US" sz="1800" b="1" dirty="0" smtClean="0"/>
              <a:t>(medium)</a:t>
            </a:r>
          </a:p>
          <a:p>
            <a:pPr>
              <a:buNone/>
            </a:pPr>
            <a:r>
              <a:rPr lang="en-US" sz="1800" b="1" dirty="0" smtClean="0"/>
              <a:t>&lt;/c:when&gt;</a:t>
            </a:r>
          </a:p>
          <a:p>
            <a:pPr>
              <a:buNone/>
            </a:pPr>
            <a:r>
              <a:rPr lang="en-US" sz="1800" b="1" dirty="0" smtClean="0"/>
              <a:t>&lt;c:otherwise&gt;</a:t>
            </a:r>
          </a:p>
          <a:p>
            <a:pPr>
              <a:buNone/>
            </a:pPr>
            <a:r>
              <a:rPr lang="en-US" sz="1800" b="1" dirty="0" smtClean="0"/>
              <a:t>(large)</a:t>
            </a:r>
          </a:p>
          <a:p>
            <a:pPr>
              <a:buNone/>
            </a:pPr>
            <a:r>
              <a:rPr lang="en-US" sz="1800" b="1" dirty="0" smtClean="0"/>
              <a:t>&lt;/c:otherwise&gt;</a:t>
            </a:r>
          </a:p>
          <a:p>
            <a:pPr>
              <a:buNone/>
            </a:pPr>
            <a:r>
              <a:rPr lang="en-US" sz="1800" b="1" dirty="0" smtClean="0"/>
              <a:t>&lt;/c:choose&gt;</a:t>
            </a:r>
          </a:p>
          <a:p>
            <a:pPr>
              <a:buNone/>
            </a:pPr>
            <a:r>
              <a:rPr lang="en-US" sz="1800" b="1" dirty="0" smtClean="0"/>
              <a:t>&lt;/c:forEach</a:t>
            </a:r>
            <a:r>
              <a:rPr lang="en-US" sz="1800" b="1" dirty="0" smtClean="0"/>
              <a:t>&gt;&lt;/</a:t>
            </a:r>
            <a:r>
              <a:rPr lang="en-US" sz="1800" b="1" dirty="0" smtClean="0"/>
              <a:t>UL&gt;</a:t>
            </a: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 lvl="1"/>
            <a:endParaRPr lang="en-US" sz="1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Database Access Tag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&lt;</a:t>
            </a:r>
            <a:r>
              <a:rPr lang="en-US" sz="2200" b="1" dirty="0" err="1" smtClean="0"/>
              <a:t>sql:setDataSource</a:t>
            </a:r>
            <a:r>
              <a:rPr lang="en-US" sz="2200" b="1" dirty="0" smtClean="0"/>
              <a:t>&gt;</a:t>
            </a:r>
          </a:p>
          <a:p>
            <a:pPr lvl="1"/>
            <a:r>
              <a:rPr lang="en-US" dirty="0" smtClean="0"/>
              <a:t> Specifies data source (can also be set by </a:t>
            </a:r>
            <a:r>
              <a:rPr lang="en-US" dirty="0" err="1" smtClean="0"/>
              <a:t>config</a:t>
            </a:r>
            <a:r>
              <a:rPr lang="en-US" dirty="0" smtClean="0"/>
              <a:t> settings)</a:t>
            </a:r>
          </a:p>
          <a:p>
            <a:r>
              <a:rPr lang="en-US" sz="2200" b="1" dirty="0" smtClean="0"/>
              <a:t>&lt;</a:t>
            </a:r>
            <a:r>
              <a:rPr lang="en-US" sz="2200" b="1" dirty="0" err="1" smtClean="0"/>
              <a:t>sql:query</a:t>
            </a:r>
            <a:r>
              <a:rPr lang="en-US" sz="2200" b="1" dirty="0" smtClean="0"/>
              <a:t>&gt;</a:t>
            </a:r>
          </a:p>
          <a:p>
            <a:pPr lvl="1"/>
            <a:r>
              <a:rPr lang="en-US" dirty="0" smtClean="0"/>
              <a:t>Queries database and stores </a:t>
            </a:r>
            <a:r>
              <a:rPr lang="en-US" dirty="0" err="1" smtClean="0"/>
              <a:t>ResultSet</a:t>
            </a:r>
            <a:r>
              <a:rPr lang="en-US" dirty="0" smtClean="0"/>
              <a:t> in variable</a:t>
            </a:r>
          </a:p>
          <a:p>
            <a:pPr lvl="1"/>
            <a:r>
              <a:rPr lang="en-US" dirty="0" smtClean="0"/>
              <a:t>Warning: this usage violates rule of keeping business logic out of presentation layer. Instead, do database access in servlet and pass results to JSP via MVC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bi_course">
  <a:themeElements>
    <a:clrScheme name="">
      <a:dk1>
        <a:srgbClr val="000000"/>
      </a:dk1>
      <a:lt1>
        <a:srgbClr val="FFFFFF"/>
      </a:lt1>
      <a:dk2>
        <a:srgbClr val="E84A09"/>
      </a:dk2>
      <a:lt2>
        <a:srgbClr val="727377"/>
      </a:lt2>
      <a:accent1>
        <a:srgbClr val="00378A"/>
      </a:accent1>
      <a:accent2>
        <a:srgbClr val="EC9D00"/>
      </a:accent2>
      <a:accent3>
        <a:srgbClr val="FFFFFF"/>
      </a:accent3>
      <a:accent4>
        <a:srgbClr val="000000"/>
      </a:accent4>
      <a:accent5>
        <a:srgbClr val="AAAEC4"/>
      </a:accent5>
      <a:accent6>
        <a:srgbClr val="D68E00"/>
      </a:accent6>
      <a:hlink>
        <a:srgbClr val="690057"/>
      </a:hlink>
      <a:folHlink>
        <a:srgbClr val="006147"/>
      </a:folHlink>
    </a:clrScheme>
    <a:fontScheme name="1_dbi_cours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1_dbi_cour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bi_cour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alentedge slid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5685</TotalTime>
  <Words>645</Words>
  <Application>Microsoft Office PowerPoint</Application>
  <PresentationFormat>On-screen Show (4:3)</PresentationFormat>
  <Paragraphs>167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1_dbi_course</vt:lpstr>
      <vt:lpstr>Talentedge slide</vt:lpstr>
      <vt:lpstr>Slide 1</vt:lpstr>
      <vt:lpstr>JSP Standard Tag Library</vt:lpstr>
      <vt:lpstr>Introduction to JSTL</vt:lpstr>
      <vt:lpstr>Function Overview of JSTL</vt:lpstr>
      <vt:lpstr>JSTL expression language</vt:lpstr>
      <vt:lpstr>Logic tags</vt:lpstr>
      <vt:lpstr>The “if” tag</vt:lpstr>
      <vt:lpstr>“Choose” tag</vt:lpstr>
      <vt:lpstr>Database Access Tag</vt:lpstr>
      <vt:lpstr>Database Access Tag</vt:lpstr>
      <vt:lpstr>sql:setDataSource</vt:lpstr>
      <vt:lpstr>sql:query</vt:lpstr>
      <vt:lpstr>sql:query</vt:lpstr>
      <vt:lpstr>Simple Example</vt:lpstr>
      <vt:lpstr>Simple Example Continued</vt:lpstr>
      <vt:lpstr>URL-Handling Tags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Smita B Kumar</cp:lastModifiedBy>
  <cp:revision>369</cp:revision>
  <dcterms:created xsi:type="dcterms:W3CDTF">1601-01-01T00:00:00Z</dcterms:created>
  <dcterms:modified xsi:type="dcterms:W3CDTF">2014-08-09T11:45:23Z</dcterms:modified>
</cp:coreProperties>
</file>