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9"/>
  </p:notesMasterIdLst>
  <p:handoutMasterIdLst>
    <p:handoutMasterId r:id="rId20"/>
  </p:handoutMasterIdLst>
  <p:sldIdLst>
    <p:sldId id="413" r:id="rId3"/>
    <p:sldId id="658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Implementing Listeners</a:t>
            </a:r>
            <a:br>
              <a:rPr kumimoji="0" lang="en-US" sz="32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</a:br>
            <a:endParaRPr kumimoji="0" lang="en-US" sz="32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3735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Implement </a:t>
            </a:r>
            <a:r>
              <a:rPr lang="en-US" sz="2000" b="1" dirty="0" err="1" smtClean="0"/>
              <a:t>ServletContextAttributeListener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Override </a:t>
            </a:r>
            <a:r>
              <a:rPr lang="en-US" sz="2000" b="1" dirty="0" err="1" smtClean="0"/>
              <a:t>attributeAdded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attributeReplaced</a:t>
            </a:r>
            <a:r>
              <a:rPr lang="en-US" sz="2000" b="1" dirty="0" smtClean="0"/>
              <a:t>, and </a:t>
            </a:r>
            <a:r>
              <a:rPr lang="en-US" sz="2000" b="1" dirty="0" err="1" smtClean="0"/>
              <a:t>attributeRemoved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triggered when a new attribute name is first added to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attributeReplaced</a:t>
            </a:r>
            <a:r>
              <a:rPr lang="en-US" sz="2000" dirty="0" smtClean="0"/>
              <a:t> is triggered when a new value is assigned to an existing name.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</a:t>
            </a:r>
            <a:r>
              <a:rPr lang="en-US" sz="2000" i="1" dirty="0" smtClean="0"/>
              <a:t>not triggered in this case. The old </a:t>
            </a:r>
            <a:r>
              <a:rPr lang="en-US" sz="2000" dirty="0" smtClean="0"/>
              <a:t>value is obtained via </a:t>
            </a:r>
            <a:r>
              <a:rPr lang="en-US" sz="2000" dirty="0" err="1" smtClean="0"/>
              <a:t>event.getValue</a:t>
            </a:r>
            <a:r>
              <a:rPr lang="en-US" sz="2000" dirty="0" smtClean="0"/>
              <a:t> and the new value is obtained via context.</a:t>
            </a:r>
          </a:p>
          <a:p>
            <a:pPr lvl="1"/>
            <a:r>
              <a:rPr lang="en-US" sz="2000" dirty="0" err="1" smtClean="0"/>
              <a:t>getAttribute</a:t>
            </a:r>
            <a:r>
              <a:rPr lang="en-US" sz="2000" dirty="0" smtClean="0"/>
              <a:t>. </a:t>
            </a:r>
            <a:r>
              <a:rPr lang="en-US" sz="2000" dirty="0" err="1" smtClean="0"/>
              <a:t>attributeRemoved</a:t>
            </a:r>
            <a:r>
              <a:rPr lang="en-US" sz="2000" dirty="0" smtClean="0"/>
              <a:t> is triggered when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attribute is removed altogether.</a:t>
            </a:r>
          </a:p>
          <a:p>
            <a:r>
              <a:rPr lang="en-US" sz="2000" b="1" dirty="0" smtClean="0"/>
              <a:t> Obtain references to the attribute name, attribute value, and 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 context.</a:t>
            </a:r>
          </a:p>
          <a:p>
            <a:pPr lvl="1"/>
            <a:r>
              <a:rPr lang="en-US" sz="2000" dirty="0" smtClean="0"/>
              <a:t> Call the following methods of the event object: </a:t>
            </a:r>
            <a:r>
              <a:rPr lang="en-US" sz="2000" dirty="0" err="1" smtClean="0"/>
              <a:t>getName,getValue</a:t>
            </a:r>
            <a:r>
              <a:rPr lang="en-US" sz="2000" dirty="0" smtClean="0"/>
              <a:t>, and </a:t>
            </a:r>
            <a:r>
              <a:rPr lang="en-US" sz="2000" dirty="0" err="1" smtClean="0"/>
              <a:t>getServletContext</a:t>
            </a: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Use the objects.</a:t>
            </a:r>
          </a:p>
          <a:p>
            <a:pPr lvl="1"/>
            <a:r>
              <a:rPr lang="en-US" sz="1800" dirty="0" smtClean="0"/>
              <a:t> You normally compare attribute name to a stored name to see if it is the one you are monitoring. The attribute value is used in an application-specific manner. The </a:t>
            </a:r>
            <a:r>
              <a:rPr lang="en-US" sz="1800" dirty="0" err="1" smtClean="0"/>
              <a:t>servlet</a:t>
            </a:r>
            <a:r>
              <a:rPr lang="en-US" sz="1800" dirty="0" smtClean="0"/>
              <a:t> context is usually used to read previously stored attributes (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), store new or changed attributes (</a:t>
            </a:r>
            <a:r>
              <a:rPr lang="en-US" sz="1800" dirty="0" err="1" smtClean="0"/>
              <a:t>setAttribute</a:t>
            </a:r>
            <a:r>
              <a:rPr lang="en-US" sz="1800" dirty="0" smtClean="0"/>
              <a:t>), and make entries in the log file (log).</a:t>
            </a:r>
          </a:p>
          <a:p>
            <a:r>
              <a:rPr lang="en-US" sz="2400" b="1" dirty="0" smtClean="0"/>
              <a:t> Declare the listener.</a:t>
            </a:r>
          </a:p>
          <a:p>
            <a:pPr lvl="1"/>
            <a:r>
              <a:rPr lang="en-US" sz="1800" dirty="0" smtClean="0"/>
              <a:t> Use the listener and listener-class elements to list the fully qualified name of the listener class,</a:t>
            </a:r>
          </a:p>
          <a:p>
            <a:pPr lvl="1">
              <a:buNone/>
            </a:pPr>
            <a:r>
              <a:rPr lang="en-US" sz="1800" b="1" dirty="0" smtClean="0"/>
              <a:t>	&lt;listener&gt;</a:t>
            </a:r>
          </a:p>
          <a:p>
            <a:pPr lvl="1">
              <a:buNone/>
            </a:pPr>
            <a:r>
              <a:rPr lang="en-US" sz="1800" b="1" dirty="0" smtClean="0"/>
              <a:t>		&lt;listener-class&gt;</a:t>
            </a:r>
          </a:p>
          <a:p>
            <a:pPr lvl="1">
              <a:buNone/>
            </a:pPr>
            <a:r>
              <a:rPr lang="en-US" sz="1800" b="1" dirty="0" smtClean="0"/>
              <a:t>			</a:t>
            </a:r>
            <a:r>
              <a:rPr lang="en-US" sz="1800" b="1" dirty="0" err="1" smtClean="0"/>
              <a:t>somePackage.SomeListener</a:t>
            </a:r>
            <a:endParaRPr lang="en-US" sz="1800" b="1" dirty="0" smtClean="0"/>
          </a:p>
          <a:p>
            <a:pPr lvl="1">
              <a:buNone/>
            </a:pPr>
            <a:r>
              <a:rPr lang="en-US" sz="1800" b="1" dirty="0" smtClean="0"/>
              <a:t>		&lt;/listener-class&gt;</a:t>
            </a:r>
            <a:br>
              <a:rPr lang="en-US" sz="1800" b="1" dirty="0" smtClean="0"/>
            </a:br>
            <a:r>
              <a:rPr lang="en-US" sz="1800" b="1" dirty="0" smtClean="0"/>
              <a:t>&lt;/listener&gt;</a:t>
            </a: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Recognizing Session Creation and destruction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4297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Implement the </a:t>
            </a:r>
            <a:r>
              <a:rPr lang="en-US" sz="2000" b="1" dirty="0" err="1" smtClean="0"/>
              <a:t>HttpSessionListener</a:t>
            </a:r>
            <a:r>
              <a:rPr lang="en-US" sz="2000" b="1" dirty="0" smtClean="0"/>
              <a:t> interface.</a:t>
            </a:r>
          </a:p>
          <a:p>
            <a:r>
              <a:rPr lang="en-US" sz="2000" b="1" dirty="0" smtClean="0"/>
              <a:t> Override </a:t>
            </a:r>
            <a:r>
              <a:rPr lang="en-US" sz="2000" b="1" dirty="0" err="1" smtClean="0"/>
              <a:t>sessionCreated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sessionDestroyed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sessionCreated</a:t>
            </a:r>
            <a:r>
              <a:rPr lang="en-US" sz="2000" dirty="0" smtClean="0"/>
              <a:t> is triggered when a new session is created.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sessionDestroyed</a:t>
            </a:r>
            <a:r>
              <a:rPr lang="en-US" sz="2000" dirty="0" smtClean="0"/>
              <a:t> is triggered when a </a:t>
            </a:r>
            <a:r>
              <a:rPr lang="en-US" sz="2000" dirty="0" err="1" smtClean="0"/>
              <a:t>a</a:t>
            </a:r>
            <a:r>
              <a:rPr lang="en-US" sz="2000" dirty="0" smtClean="0"/>
              <a:t> session is destroyed. This destruction could be due to an explicit call to the invalidate method or because the elapsed time since the last client access exceeds the session timeout.</a:t>
            </a:r>
          </a:p>
          <a:p>
            <a:pPr lvl="1"/>
            <a:r>
              <a:rPr lang="en-US" sz="2000" dirty="0" smtClean="0"/>
              <a:t> Multithreaded access is possible. Synchronize if necessary.</a:t>
            </a:r>
          </a:p>
          <a:p>
            <a:r>
              <a:rPr lang="en-US" sz="2000" b="1" dirty="0" smtClean="0"/>
              <a:t> Obtain a reference to the session and possibly to the </a:t>
            </a:r>
            <a:r>
              <a:rPr lang="en-US" sz="2000" b="1" dirty="0" err="1" smtClean="0"/>
              <a:t>servlet</a:t>
            </a:r>
            <a:r>
              <a:rPr lang="en-US" sz="2000" b="1" dirty="0" smtClean="0"/>
              <a:t> context.</a:t>
            </a:r>
          </a:p>
          <a:p>
            <a:pPr lvl="1"/>
            <a:r>
              <a:rPr lang="en-US" sz="2000" dirty="0" smtClean="0"/>
              <a:t> Each of the two </a:t>
            </a:r>
            <a:r>
              <a:rPr lang="en-US" sz="2000" dirty="0" err="1" smtClean="0"/>
              <a:t>HttpSessionListener</a:t>
            </a:r>
            <a:r>
              <a:rPr lang="en-US" sz="2000" dirty="0" smtClean="0"/>
              <a:t> methods takes an	</a:t>
            </a:r>
            <a:r>
              <a:rPr lang="en-US" sz="2000" dirty="0" err="1" smtClean="0"/>
              <a:t>HttpSessionEvent</a:t>
            </a:r>
            <a:r>
              <a:rPr lang="en-US" sz="2000" dirty="0" smtClean="0"/>
              <a:t> as an argument. The </a:t>
            </a:r>
            <a:r>
              <a:rPr lang="en-US" sz="2000" dirty="0" err="1" smtClean="0"/>
              <a:t>HttpSessionEvent</a:t>
            </a:r>
            <a:r>
              <a:rPr lang="en-US" sz="2000" dirty="0" smtClean="0"/>
              <a:t> class has a </a:t>
            </a:r>
            <a:r>
              <a:rPr lang="en-US" sz="2000" dirty="0" err="1" smtClean="0"/>
              <a:t>getSession</a:t>
            </a:r>
            <a:r>
              <a:rPr lang="en-US" sz="2000" dirty="0" smtClean="0"/>
              <a:t> method that provides access to the session </a:t>
            </a:r>
            <a:r>
              <a:rPr lang="en-US" sz="2000" dirty="0" err="1" smtClean="0"/>
              <a:t>object.You</a:t>
            </a:r>
            <a:r>
              <a:rPr lang="en-US" sz="2000" dirty="0" smtClean="0"/>
              <a:t> almost always want this reference; you occasionally also want a reference to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context. If so, first obtain the session object and then call </a:t>
            </a:r>
            <a:r>
              <a:rPr lang="en-US" sz="2000" dirty="0" err="1" smtClean="0"/>
              <a:t>getServletContext</a:t>
            </a:r>
            <a:r>
              <a:rPr lang="en-US" sz="2000" dirty="0" smtClean="0"/>
              <a:t> on 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Recognizing Session Creation and destruction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4297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the objects.</a:t>
            </a:r>
          </a:p>
          <a:p>
            <a:pPr lvl="1"/>
            <a:r>
              <a:rPr lang="en-US" sz="1800" dirty="0" smtClean="0"/>
              <a:t> One of the only methods you usually call on the session is </a:t>
            </a:r>
            <a:r>
              <a:rPr lang="en-US" sz="1800" dirty="0" err="1" smtClean="0"/>
              <a:t>setAttribute</a:t>
            </a:r>
            <a:r>
              <a:rPr lang="en-US" sz="1800" dirty="0" smtClean="0"/>
              <a:t>. Do this in </a:t>
            </a:r>
            <a:r>
              <a:rPr lang="en-US" sz="1800" dirty="0" err="1" smtClean="0"/>
              <a:t>sessionCreated</a:t>
            </a:r>
            <a:r>
              <a:rPr lang="en-US" sz="1800" dirty="0" smtClean="0"/>
              <a:t> if you want to guarantee that all sessions have a certain attribute.</a:t>
            </a:r>
          </a:p>
          <a:p>
            <a:pPr lvl="1"/>
            <a:r>
              <a:rPr lang="en-US" sz="1800" dirty="0" smtClean="0"/>
              <a:t> Wait! What about 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? Nope. In </a:t>
            </a:r>
            <a:r>
              <a:rPr lang="en-US" sz="1800" dirty="0" err="1" smtClean="0"/>
              <a:t>sessionCreated</a:t>
            </a:r>
            <a:r>
              <a:rPr lang="en-US" sz="1800" dirty="0" smtClean="0"/>
              <a:t>, there is nothing in the session yet, so 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 is pointless. In addition, all attributes are removed before </a:t>
            </a:r>
            <a:r>
              <a:rPr lang="en-US" sz="1800" dirty="0" err="1" smtClean="0"/>
              <a:t>sessionDestroyed</a:t>
            </a:r>
            <a:r>
              <a:rPr lang="en-US" sz="1800" dirty="0" smtClean="0"/>
              <a:t> is called, so calling </a:t>
            </a:r>
            <a:r>
              <a:rPr lang="en-US" sz="1800" dirty="0" err="1" smtClean="0"/>
              <a:t>getAttribute</a:t>
            </a:r>
            <a:r>
              <a:rPr lang="en-US" sz="1800" dirty="0" smtClean="0"/>
              <a:t> is also pointless there. If you want to clean up attributes that are left in sessions that time out, you use the </a:t>
            </a:r>
            <a:r>
              <a:rPr lang="en-US" sz="1800" dirty="0" err="1" smtClean="0"/>
              <a:t>attributeRemoved</a:t>
            </a:r>
            <a:r>
              <a:rPr lang="en-US" sz="1800" dirty="0" smtClean="0"/>
              <a:t> method of </a:t>
            </a:r>
            <a:r>
              <a:rPr lang="en-US" sz="1800" dirty="0" err="1" smtClean="0"/>
              <a:t>HttpSessionAttributeListener</a:t>
            </a:r>
            <a:r>
              <a:rPr lang="en-US" sz="1800" dirty="0" smtClean="0"/>
              <a:t>. So, </a:t>
            </a:r>
            <a:r>
              <a:rPr lang="en-US" sz="1800" dirty="0" err="1" smtClean="0"/>
              <a:t>sessionDestroyed</a:t>
            </a:r>
            <a:r>
              <a:rPr lang="en-US" sz="1800" dirty="0" smtClean="0"/>
              <a:t> is mostly reserved for listeners that are simply keeping track of the number of sessions in use.</a:t>
            </a:r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Declare the listener.</a:t>
            </a:r>
          </a:p>
          <a:p>
            <a:pPr lvl="1"/>
            <a:r>
              <a:rPr lang="en-US" sz="1800" dirty="0" smtClean="0"/>
              <a:t> In web.xml or the TLD file, use listener and listener-class to list fully qualified name of listener class, as below.</a:t>
            </a:r>
          </a:p>
          <a:p>
            <a:pPr>
              <a:buNone/>
            </a:pPr>
            <a:r>
              <a:rPr lang="en-US" sz="1800" b="1" dirty="0" smtClean="0"/>
              <a:t>&lt;listener&gt;</a:t>
            </a:r>
          </a:p>
          <a:p>
            <a:pPr>
              <a:buNone/>
            </a:pPr>
            <a:r>
              <a:rPr lang="en-US" sz="1800" b="1" dirty="0" smtClean="0"/>
              <a:t>&lt;listener-class&gt;</a:t>
            </a:r>
            <a:r>
              <a:rPr lang="en-US" sz="1800" b="1" dirty="0" err="1" smtClean="0"/>
              <a:t>package.SomeListener</a:t>
            </a:r>
            <a:r>
              <a:rPr lang="en-US" sz="1800" b="1" dirty="0" smtClean="0"/>
              <a:t>&lt;/listener-class&gt;</a:t>
            </a:r>
          </a:p>
          <a:p>
            <a:pPr>
              <a:buNone/>
            </a:pPr>
            <a:r>
              <a:rPr lang="en-US" sz="1800" b="1" dirty="0" smtClean="0"/>
              <a:t>&lt;/listener&gt;</a:t>
            </a: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HttpSessionAttributeListener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297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Implement </a:t>
            </a:r>
            <a:r>
              <a:rPr lang="en-US" sz="1800" b="1" dirty="0" err="1" smtClean="0"/>
              <a:t>HttpSessionAttributeListener</a:t>
            </a:r>
            <a:r>
              <a:rPr lang="en-US" sz="1800" b="1" dirty="0" smtClean="0"/>
              <a:t>.</a:t>
            </a:r>
          </a:p>
          <a:p>
            <a:r>
              <a:rPr lang="en-US" sz="1800" b="1" dirty="0" smtClean="0"/>
              <a:t> Override </a:t>
            </a:r>
            <a:r>
              <a:rPr lang="en-US" sz="1800" b="1" dirty="0" err="1" smtClean="0"/>
              <a:t>attributeAdded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attributeReplaced</a:t>
            </a:r>
            <a:r>
              <a:rPr lang="en-US" sz="1800" b="1" dirty="0" smtClean="0"/>
              <a:t>, and </a:t>
            </a:r>
            <a:r>
              <a:rPr lang="en-US" sz="1800" b="1" dirty="0" err="1" smtClean="0"/>
              <a:t>attributeRemoved</a:t>
            </a:r>
            <a:r>
              <a:rPr lang="en-US" sz="1800" b="1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triggered when a new attribute name is first added to a session.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attributeReplaced</a:t>
            </a:r>
            <a:r>
              <a:rPr lang="en-US" sz="2000" dirty="0" smtClean="0"/>
              <a:t> is triggered when a new value is assigned to an existing name. </a:t>
            </a:r>
            <a:r>
              <a:rPr lang="en-US" sz="2000" dirty="0" err="1" smtClean="0"/>
              <a:t>attributeAdded</a:t>
            </a:r>
            <a:r>
              <a:rPr lang="en-US" sz="2000" dirty="0" smtClean="0"/>
              <a:t> is </a:t>
            </a:r>
            <a:r>
              <a:rPr lang="en-US" sz="2000" i="1" dirty="0" smtClean="0"/>
              <a:t>not triggered in this case. The old </a:t>
            </a:r>
            <a:r>
              <a:rPr lang="en-US" sz="2000" dirty="0" smtClean="0"/>
              <a:t>value is obtained via </a:t>
            </a:r>
            <a:r>
              <a:rPr lang="en-US" sz="2000" dirty="0" err="1" smtClean="0"/>
              <a:t>event.getValue</a:t>
            </a:r>
            <a:r>
              <a:rPr lang="en-US" sz="2000" dirty="0" smtClean="0"/>
              <a:t> and the new value is obtained via </a:t>
            </a:r>
            <a:r>
              <a:rPr lang="en-US" sz="2000" dirty="0" err="1" smtClean="0"/>
              <a:t>session.getAttribute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attributeRemoved</a:t>
            </a:r>
            <a:r>
              <a:rPr lang="en-US" sz="2000" dirty="0" smtClean="0"/>
              <a:t> is triggered when a session attribute is removed altogether. This removal can be due to an explicit programmer call to </a:t>
            </a:r>
            <a:r>
              <a:rPr lang="en-US" sz="2000" dirty="0" err="1" smtClean="0"/>
              <a:t>removeAttribute</a:t>
            </a:r>
            <a:r>
              <a:rPr lang="en-US" sz="2000" dirty="0" smtClean="0"/>
              <a:t>, but is more commonly due to the system removing all attributes of sessions that are about to be deleted because their timeout expired.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HttpSessionAttributeListener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297363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Obtain references to the attribute name, attribute value, session, </a:t>
            </a:r>
            <a:r>
              <a:rPr lang="en-US" sz="1900" b="1" dirty="0" smtClean="0"/>
              <a:t>&amp;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</a:t>
            </a:r>
            <a:r>
              <a:rPr lang="en-US" sz="1900" b="1" dirty="0" err="1" smtClean="0"/>
              <a:t>ervletContext</a:t>
            </a:r>
            <a:r>
              <a:rPr lang="en-US" sz="1900" b="1" dirty="0" smtClean="0"/>
              <a:t>.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dirty="0" err="1" smtClean="0"/>
              <a:t>HttpSessionAttributeListener</a:t>
            </a:r>
            <a:r>
              <a:rPr lang="en-US" sz="1900" dirty="0" smtClean="0"/>
              <a:t> methods take an </a:t>
            </a:r>
            <a:r>
              <a:rPr lang="en-US" sz="1900" dirty="0" err="1" smtClean="0"/>
              <a:t>HttpSessionBindingEvent</a:t>
            </a:r>
            <a:r>
              <a:rPr lang="en-US" sz="1900" dirty="0" smtClean="0"/>
              <a:t> as </a:t>
            </a:r>
            <a:r>
              <a:rPr lang="en-US" sz="1900" dirty="0" err="1" smtClean="0"/>
              <a:t>args</a:t>
            </a:r>
            <a:r>
              <a:rPr lang="en-US" sz="1900" dirty="0" smtClean="0"/>
              <a:t>. </a:t>
            </a:r>
            <a:r>
              <a:rPr lang="en-US" sz="1900" dirty="0" err="1" smtClean="0"/>
              <a:t>HttpSessionBindingEvent</a:t>
            </a:r>
            <a:r>
              <a:rPr lang="en-US" sz="1900" dirty="0" smtClean="0"/>
              <a:t> has three useful methods: </a:t>
            </a:r>
            <a:r>
              <a:rPr lang="en-US" sz="1900" dirty="0" err="1" smtClean="0"/>
              <a:t>getName</a:t>
            </a:r>
            <a:r>
              <a:rPr lang="en-US" sz="1900" dirty="0" smtClean="0"/>
              <a:t> (name of attribute that was changed), </a:t>
            </a:r>
            <a:r>
              <a:rPr lang="en-US" sz="1900" dirty="0" err="1" smtClean="0"/>
              <a:t>getValue</a:t>
            </a:r>
            <a:r>
              <a:rPr lang="en-US" sz="1900" dirty="0" smtClean="0"/>
              <a:t> (value of changed attribute—new value for </a:t>
            </a:r>
            <a:r>
              <a:rPr lang="en-US" sz="1900" dirty="0" err="1" smtClean="0"/>
              <a:t>attributeAdded</a:t>
            </a:r>
            <a:r>
              <a:rPr lang="en-US" sz="1900" dirty="0" smtClean="0"/>
              <a:t> and previous value for attribute Replaced and </a:t>
            </a:r>
            <a:r>
              <a:rPr lang="en-US" sz="1900" dirty="0" err="1" smtClean="0"/>
              <a:t>attributeRemoved</a:t>
            </a:r>
            <a:r>
              <a:rPr lang="en-US" sz="1900" dirty="0" smtClean="0"/>
              <a:t>), and </a:t>
            </a:r>
            <a:r>
              <a:rPr lang="en-US" sz="1900" dirty="0" err="1" smtClean="0"/>
              <a:t>getSession</a:t>
            </a:r>
            <a:r>
              <a:rPr lang="en-US" sz="1900" dirty="0" smtClean="0"/>
              <a:t> (the </a:t>
            </a:r>
            <a:r>
              <a:rPr lang="en-US" sz="1900" dirty="0" err="1" smtClean="0"/>
              <a:t>HttpSession</a:t>
            </a:r>
            <a:r>
              <a:rPr lang="en-US" sz="1900" dirty="0" smtClean="0"/>
              <a:t> object). If you want access to the </a:t>
            </a:r>
            <a:r>
              <a:rPr lang="en-US" sz="1900" dirty="0" err="1" smtClean="0"/>
              <a:t>servlet</a:t>
            </a:r>
            <a:r>
              <a:rPr lang="en-US" sz="1900" dirty="0" smtClean="0"/>
              <a:t> context, first obtain the session and then call </a:t>
            </a:r>
            <a:r>
              <a:rPr lang="en-US" sz="1900" dirty="0" err="1" smtClean="0"/>
              <a:t>getServletContext</a:t>
            </a:r>
            <a:r>
              <a:rPr lang="en-US" sz="1900" dirty="0" smtClean="0"/>
              <a:t> on it.</a:t>
            </a:r>
          </a:p>
          <a:p>
            <a:r>
              <a:rPr lang="en-US" sz="1900" b="1" dirty="0" smtClean="0"/>
              <a:t> Use the objects.</a:t>
            </a:r>
          </a:p>
          <a:p>
            <a:pPr lvl="1"/>
            <a:r>
              <a:rPr lang="en-US" sz="1900" dirty="0" smtClean="0"/>
              <a:t> The attribute name is usually compared to a stored name to see if it is the one you are monitoring. The attribute value is used in an application-specific manner. The session is usually used to read previously stored attributes (</a:t>
            </a:r>
            <a:r>
              <a:rPr lang="en-US" sz="1900" dirty="0" err="1" smtClean="0"/>
              <a:t>getAttribute</a:t>
            </a:r>
            <a:r>
              <a:rPr lang="en-US" sz="1900" dirty="0" smtClean="0"/>
              <a:t>) or to store new or changed attributes (</a:t>
            </a:r>
            <a:r>
              <a:rPr lang="en-US" sz="1900" dirty="0" err="1" smtClean="0"/>
              <a:t>setAttribute</a:t>
            </a:r>
            <a:r>
              <a:rPr lang="en-US" sz="1900" dirty="0" smtClean="0"/>
              <a:t>).</a:t>
            </a:r>
          </a:p>
          <a:p>
            <a:r>
              <a:rPr lang="en-US" sz="1900" b="1" dirty="0" smtClean="0"/>
              <a:t> Declare the listener.</a:t>
            </a:r>
          </a:p>
          <a:p>
            <a:pPr lvl="1"/>
            <a:r>
              <a:rPr lang="en-US" sz="1900" dirty="0" smtClean="0"/>
              <a:t> Use listener and listener-class in </a:t>
            </a:r>
            <a:r>
              <a:rPr lang="en-US" sz="1900" i="1" dirty="0" smtClean="0"/>
              <a:t>web.xml as before.	`</a:t>
            </a:r>
            <a:endParaRPr lang="en-US" sz="19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297363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Servlet </a:t>
            </a:r>
            <a:r>
              <a:rPr lang="en-US" sz="2400" dirty="0" smtClean="0"/>
              <a:t>context listeners.</a:t>
            </a:r>
          </a:p>
          <a:p>
            <a:pPr lvl="2"/>
            <a:r>
              <a:rPr lang="en-US" sz="2000" dirty="0" smtClean="0"/>
              <a:t> Notified when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is initialized and destroyed.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context attribute Listeners.</a:t>
            </a:r>
          </a:p>
          <a:p>
            <a:pPr lvl="2"/>
            <a:r>
              <a:rPr lang="en-US" sz="2000" dirty="0" smtClean="0"/>
              <a:t> Notified when context attributes are added/removed/replaced</a:t>
            </a:r>
          </a:p>
          <a:p>
            <a:pPr lvl="1"/>
            <a:r>
              <a:rPr lang="en-US" sz="2400" dirty="0" smtClean="0"/>
              <a:t> Session listeners.</a:t>
            </a:r>
          </a:p>
          <a:p>
            <a:pPr lvl="2"/>
            <a:r>
              <a:rPr lang="en-US" sz="2000" dirty="0" smtClean="0"/>
              <a:t> Notified when sessions are created, invalidated, or timed out.</a:t>
            </a:r>
          </a:p>
          <a:p>
            <a:pPr lvl="1"/>
            <a:r>
              <a:rPr lang="en-US" sz="2400" dirty="0" smtClean="0"/>
              <a:t>Session attribute listeners.</a:t>
            </a:r>
          </a:p>
          <a:p>
            <a:pPr lvl="2"/>
            <a:r>
              <a:rPr lang="en-US" sz="2000" dirty="0" smtClean="0"/>
              <a:t> Notified when session attributes are added/removed/replaced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Understanding Listener</a:t>
            </a:r>
          </a:p>
          <a:p>
            <a:pPr lvl="0"/>
            <a:r>
              <a:rPr lang="en-US" sz="2200" dirty="0" smtClean="0"/>
              <a:t>Monitoring creation and destruction  in </a:t>
            </a:r>
            <a:r>
              <a:rPr lang="en-US" sz="2200" dirty="0" err="1" smtClean="0"/>
              <a:t>ServletContext</a:t>
            </a:r>
            <a:endParaRPr lang="en-US" sz="2200" dirty="0" smtClean="0"/>
          </a:p>
          <a:p>
            <a:pPr lvl="0"/>
            <a:r>
              <a:rPr lang="en-US" sz="2200" dirty="0" smtClean="0"/>
              <a:t>Recognizing session creation and destruction</a:t>
            </a:r>
          </a:p>
          <a:p>
            <a:pPr lvl="0"/>
            <a:r>
              <a:rPr lang="en-US" sz="2200" dirty="0" smtClean="0"/>
              <a:t>Recognizing request creation and destruction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66" y="4495800"/>
            <a:ext cx="40841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Understanding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JSP is a template page technology</a:t>
            </a:r>
          </a:p>
          <a:p>
            <a:pPr lvl="1"/>
            <a:r>
              <a:rPr lang="en-US" dirty="0" smtClean="0"/>
              <a:t>High level abstraction of </a:t>
            </a:r>
            <a:r>
              <a:rPr lang="en-US" dirty="0" err="1" smtClean="0"/>
              <a:t>Servlets</a:t>
            </a:r>
            <a:endParaRPr lang="en-US" dirty="0" smtClean="0"/>
          </a:p>
          <a:p>
            <a:r>
              <a:rPr lang="en-US" sz="2200" dirty="0" smtClean="0"/>
              <a:t>Separation of presentation from logic</a:t>
            </a:r>
          </a:p>
          <a:p>
            <a:r>
              <a:rPr lang="en-US" sz="2200" dirty="0" smtClean="0"/>
              <a:t>Even non java programmer can create JSP pages with reasonable ease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Available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 err="1" smtClean="0"/>
              <a:t>Servlet</a:t>
            </a:r>
            <a:r>
              <a:rPr lang="en-US" sz="2200" b="1" dirty="0" smtClean="0"/>
              <a:t> context listeners.</a:t>
            </a:r>
          </a:p>
          <a:p>
            <a:pPr lvl="1"/>
            <a:r>
              <a:rPr lang="en-US" dirty="0" smtClean="0"/>
              <a:t> These listeners are notified when the </a:t>
            </a:r>
            <a:r>
              <a:rPr lang="en-US" dirty="0" err="1" smtClean="0"/>
              <a:t>servlet</a:t>
            </a:r>
            <a:r>
              <a:rPr lang="en-US" dirty="0" smtClean="0"/>
              <a:t> context (</a:t>
            </a:r>
            <a:r>
              <a:rPr lang="en-US" dirty="0" err="1" smtClean="0"/>
              <a:t>i.e.,the</a:t>
            </a:r>
            <a:r>
              <a:rPr lang="en-US" dirty="0" smtClean="0"/>
              <a:t> Web application) is initialized and destroyed.</a:t>
            </a:r>
          </a:p>
          <a:p>
            <a:r>
              <a:rPr lang="en-US" sz="2200" dirty="0" smtClean="0"/>
              <a:t>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context attribute listeners.</a:t>
            </a:r>
          </a:p>
          <a:p>
            <a:pPr lvl="1"/>
            <a:r>
              <a:rPr lang="en-US" dirty="0" smtClean="0"/>
              <a:t> These listeners are notified when attributes are added </a:t>
            </a:r>
            <a:r>
              <a:rPr lang="en-US" dirty="0" err="1" smtClean="0"/>
              <a:t>to,removed</a:t>
            </a:r>
            <a:r>
              <a:rPr lang="en-US" dirty="0" smtClean="0"/>
              <a:t> from, or replaced in the </a:t>
            </a:r>
            <a:r>
              <a:rPr lang="en-US" dirty="0" err="1" smtClean="0"/>
              <a:t>servlet</a:t>
            </a:r>
            <a:r>
              <a:rPr lang="en-US" dirty="0" smtClean="0"/>
              <a:t> context.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Session listeners.</a:t>
            </a:r>
          </a:p>
          <a:p>
            <a:pPr lvl="1"/>
            <a:r>
              <a:rPr lang="en-US" dirty="0" smtClean="0"/>
              <a:t> These listeners are notified when session objects are	created, invalidated, or timed out.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Session attribute listeners.</a:t>
            </a:r>
          </a:p>
          <a:p>
            <a:pPr lvl="1"/>
            <a:r>
              <a:rPr lang="en-US" dirty="0" smtClean="0"/>
              <a:t> These listeners are notified when attributes are added to, removed from, or replaced in any session.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Creating a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Implement the appropriate interface.</a:t>
            </a:r>
          </a:p>
          <a:p>
            <a:pPr lvl="1"/>
            <a:r>
              <a:rPr lang="en-US" sz="2000" dirty="0" smtClean="0"/>
              <a:t> Use </a:t>
            </a:r>
            <a:r>
              <a:rPr lang="en-US" sz="2000" dirty="0" err="1" smtClean="0"/>
              <a:t>ServletContextListener</a:t>
            </a:r>
            <a:r>
              <a:rPr lang="en-US" sz="2000" dirty="0" smtClean="0"/>
              <a:t>, </a:t>
            </a:r>
            <a:r>
              <a:rPr lang="en-US" sz="2000" dirty="0" err="1" smtClean="0"/>
              <a:t>ServletContextAttributeListener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err="1" smtClean="0"/>
              <a:t>HttpSessionListener</a:t>
            </a:r>
            <a:r>
              <a:rPr lang="en-US" sz="2000" dirty="0" smtClean="0"/>
              <a:t>, or </a:t>
            </a:r>
            <a:r>
              <a:rPr lang="en-US" sz="2000" dirty="0" err="1" smtClean="0"/>
              <a:t>HttpSessionAttributeListener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 Override the methods needed to respond to the events of interest.</a:t>
            </a:r>
          </a:p>
          <a:p>
            <a:pPr lvl="1"/>
            <a:r>
              <a:rPr lang="en-US" sz="2000" dirty="0" smtClean="0"/>
              <a:t> Provide empty bodies for the other methods in the interface.</a:t>
            </a:r>
          </a:p>
          <a:p>
            <a:r>
              <a:rPr lang="en-US" sz="2000" b="1" dirty="0" smtClean="0"/>
              <a:t> Access the important Web application objects.</a:t>
            </a:r>
          </a:p>
          <a:p>
            <a:pPr lvl="1"/>
            <a:r>
              <a:rPr lang="en-US" sz="2000" dirty="0" smtClean="0"/>
              <a:t> Six objects that you are likely to use in event-handling methods:</a:t>
            </a:r>
          </a:p>
          <a:p>
            <a:pPr lvl="2"/>
            <a:r>
              <a:rPr lang="en-US" sz="2000" dirty="0" smtClean="0"/>
              <a:t>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</a:t>
            </a:r>
          </a:p>
          <a:p>
            <a:pPr lvl="2"/>
            <a:r>
              <a:rPr lang="en-US" sz="2000" dirty="0" smtClean="0"/>
              <a:t> The name of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attribute that changed </a:t>
            </a:r>
          </a:p>
          <a:p>
            <a:pPr lvl="2"/>
            <a:r>
              <a:rPr lang="en-US" sz="2000" dirty="0" smtClean="0"/>
              <a:t> The value of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attribute that changed</a:t>
            </a:r>
          </a:p>
          <a:p>
            <a:pPr lvl="2"/>
            <a:r>
              <a:rPr lang="en-US" sz="2000" dirty="0" smtClean="0"/>
              <a:t> The session object</a:t>
            </a:r>
          </a:p>
          <a:p>
            <a:pPr lvl="2"/>
            <a:r>
              <a:rPr lang="en-US" sz="2000" dirty="0" smtClean="0"/>
              <a:t> The name of the session attribute that changed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Creating a Listeners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Use these objects.</a:t>
            </a:r>
          </a:p>
          <a:p>
            <a:pPr lvl="1"/>
            <a:r>
              <a:rPr lang="en-US" sz="2000" dirty="0" smtClean="0"/>
              <a:t> This process is application specific, but there are some common themes. For example, with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context, you are most likely to read initialization parameters </a:t>
            </a:r>
            <a:r>
              <a:rPr lang="en-US" sz="2000" dirty="0" err="1" smtClean="0"/>
              <a:t>getInitParameter</a:t>
            </a:r>
            <a:r>
              <a:rPr lang="en-US" sz="2000" dirty="0" smtClean="0"/>
              <a:t>), store data for later access (</a:t>
            </a:r>
            <a:r>
              <a:rPr lang="en-US" sz="2000" dirty="0" err="1" smtClean="0"/>
              <a:t>setAttribute</a:t>
            </a:r>
            <a:r>
              <a:rPr lang="en-US" sz="2000" dirty="0" smtClean="0"/>
              <a:t>), and read previously stored data (</a:t>
            </a:r>
            <a:r>
              <a:rPr lang="en-US" sz="2000" dirty="0" err="1" smtClean="0"/>
              <a:t>getAttribute</a:t>
            </a:r>
            <a:r>
              <a:rPr lang="en-US" sz="2000" dirty="0" smtClean="0"/>
              <a:t>).</a:t>
            </a:r>
          </a:p>
          <a:p>
            <a:r>
              <a:rPr lang="en-US" sz="2000" b="1" dirty="0" smtClean="0"/>
              <a:t> Declare the listener.</a:t>
            </a:r>
          </a:p>
          <a:p>
            <a:pPr lvl="1"/>
            <a:r>
              <a:rPr lang="en-US" sz="2000" dirty="0" smtClean="0"/>
              <a:t> You do this with the listener and listener-class elements of the general Web application deployment descriptor (</a:t>
            </a:r>
            <a:r>
              <a:rPr lang="en-US" sz="2000" i="1" dirty="0" smtClean="0"/>
              <a:t>web.xml) or of a tag library descriptor file.</a:t>
            </a:r>
          </a:p>
          <a:p>
            <a:r>
              <a:rPr lang="en-US" sz="2000" b="1" dirty="0" smtClean="0"/>
              <a:t> Provide any needed initialization parameters.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context listeners commonly read context initialization parameters to use as the basis of data that is made available to all </a:t>
            </a:r>
            <a:r>
              <a:rPr lang="en-US" sz="2000" dirty="0" err="1" smtClean="0"/>
              <a:t>servlets</a:t>
            </a:r>
            <a:r>
              <a:rPr lang="en-US" sz="2000" dirty="0" smtClean="0"/>
              <a:t> and JSP ages. You use the context-</a:t>
            </a:r>
            <a:r>
              <a:rPr lang="en-US" sz="2000" dirty="0" err="1" smtClean="0"/>
              <a:t>param</a:t>
            </a:r>
            <a:r>
              <a:rPr lang="en-US" sz="2000" dirty="0" smtClean="0"/>
              <a:t> </a:t>
            </a:r>
            <a:r>
              <a:rPr lang="en-US" sz="2000" i="1" dirty="0" smtClean="0"/>
              <a:t>web.xml </a:t>
            </a:r>
            <a:r>
              <a:rPr lang="en-US" sz="2000" dirty="0" smtClean="0"/>
              <a:t>element to provide the names and values of these initialization  parameters.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Monitoring Creation and Destruction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The </a:t>
            </a:r>
            <a:r>
              <a:rPr lang="en-US" sz="2200" b="1" dirty="0" err="1" smtClean="0"/>
              <a:t>ServletContextListener</a:t>
            </a:r>
            <a:r>
              <a:rPr lang="en-US" sz="2200" b="1" dirty="0" smtClean="0"/>
              <a:t> class responds	to the Initialization and destruction of the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context. 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hese events correspond to the creation and shutdown of the Web application itself.</a:t>
            </a:r>
          </a:p>
          <a:p>
            <a:r>
              <a:rPr lang="en-US" sz="2200" dirty="0" smtClean="0"/>
              <a:t> </a:t>
            </a:r>
            <a:r>
              <a:rPr lang="en-US" sz="2200" b="1" dirty="0" err="1" smtClean="0"/>
              <a:t>ServletContextListener</a:t>
            </a:r>
            <a:r>
              <a:rPr lang="en-US" sz="2200" b="1" dirty="0" smtClean="0"/>
              <a:t> is most commonly used to</a:t>
            </a:r>
          </a:p>
          <a:p>
            <a:pPr lvl="1"/>
            <a:r>
              <a:rPr lang="en-US" dirty="0" smtClean="0"/>
              <a:t>Set up application-wide resources like database connection pools</a:t>
            </a:r>
          </a:p>
          <a:p>
            <a:pPr lvl="1"/>
            <a:r>
              <a:rPr lang="en-US" dirty="0" smtClean="0"/>
              <a:t> Read the initial values of application-wide data that will be used by multiple </a:t>
            </a:r>
            <a:r>
              <a:rPr lang="en-US" dirty="0" err="1" smtClean="0"/>
              <a:t>servlets</a:t>
            </a:r>
            <a:r>
              <a:rPr lang="en-US" dirty="0" smtClean="0"/>
              <a:t> and JSP pages.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5059363"/>
          </a:xfrm>
        </p:spPr>
        <p:txBody>
          <a:bodyPr>
            <a:noAutofit/>
          </a:bodyPr>
          <a:lstStyle/>
          <a:p>
            <a:r>
              <a:rPr lang="en-US" sz="1900" b="1" dirty="0" smtClean="0"/>
              <a:t>Implement the </a:t>
            </a:r>
            <a:r>
              <a:rPr lang="en-US" sz="1900" b="1" dirty="0" err="1" smtClean="0"/>
              <a:t>ServletContextListener</a:t>
            </a:r>
            <a:r>
              <a:rPr lang="en-US" sz="1900" b="1" dirty="0" smtClean="0"/>
              <a:t> interface.</a:t>
            </a:r>
          </a:p>
          <a:p>
            <a:r>
              <a:rPr lang="en-US" sz="1900" b="1" dirty="0" smtClean="0"/>
              <a:t> Override </a:t>
            </a:r>
            <a:r>
              <a:rPr lang="en-US" sz="1900" b="1" dirty="0" err="1" smtClean="0"/>
              <a:t>contextInitialized</a:t>
            </a:r>
            <a:r>
              <a:rPr lang="en-US" sz="1900" b="1" dirty="0" smtClean="0"/>
              <a:t> and </a:t>
            </a:r>
            <a:r>
              <a:rPr lang="en-US" sz="1900" b="1" dirty="0" err="1" smtClean="0"/>
              <a:t>contextDestroyed</a:t>
            </a:r>
            <a:r>
              <a:rPr lang="en-US" sz="1900" b="1" dirty="0" smtClean="0"/>
              <a:t>.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err="1" smtClean="0"/>
              <a:t>contextInitialized</a:t>
            </a:r>
            <a:r>
              <a:rPr lang="en-US" sz="1900" b="1" dirty="0" smtClean="0"/>
              <a:t> is triggered when the Web application is first </a:t>
            </a:r>
            <a:r>
              <a:rPr lang="en-US" sz="1900" dirty="0" smtClean="0"/>
              <a:t>loaded and the </a:t>
            </a:r>
            <a:r>
              <a:rPr lang="en-US" sz="1900" dirty="0" err="1" smtClean="0"/>
              <a:t>servlet</a:t>
            </a:r>
            <a:r>
              <a:rPr lang="en-US" sz="1900" dirty="0" smtClean="0"/>
              <a:t> context is created. Most common tasks:</a:t>
            </a:r>
          </a:p>
          <a:p>
            <a:pPr lvl="2"/>
            <a:r>
              <a:rPr lang="en-US" sz="1900" dirty="0" smtClean="0"/>
              <a:t> Creating application-wide data (e.g., by reading context init </a:t>
            </a:r>
            <a:r>
              <a:rPr lang="en-US" sz="1900" dirty="0" err="1" smtClean="0"/>
              <a:t>params</a:t>
            </a:r>
            <a:r>
              <a:rPr lang="en-US" sz="1900" dirty="0" smtClean="0"/>
              <a:t>)</a:t>
            </a:r>
          </a:p>
          <a:p>
            <a:pPr lvl="2"/>
            <a:r>
              <a:rPr lang="en-US" sz="1900" dirty="0" smtClean="0"/>
              <a:t> Storing that data in an easily accessible location .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b="1" dirty="0" err="1" smtClean="0"/>
              <a:t>contextDestroyed</a:t>
            </a:r>
            <a:r>
              <a:rPr lang="en-US" sz="1900" b="1" dirty="0" smtClean="0"/>
              <a:t> is triggered when the Web application is being </a:t>
            </a:r>
            <a:r>
              <a:rPr lang="en-US" sz="1900" dirty="0" smtClean="0"/>
              <a:t>shut down and the </a:t>
            </a:r>
            <a:r>
              <a:rPr lang="en-US" sz="1900" dirty="0" err="1" smtClean="0"/>
              <a:t>servlet</a:t>
            </a:r>
            <a:r>
              <a:rPr lang="en-US" sz="1900" dirty="0" smtClean="0"/>
              <a:t> context is about to be destroyed. Most common task:</a:t>
            </a:r>
          </a:p>
          <a:p>
            <a:pPr lvl="2"/>
            <a:r>
              <a:rPr lang="en-US" sz="1900" dirty="0" smtClean="0"/>
              <a:t> Releasing resources (e.g. closing connections).</a:t>
            </a:r>
          </a:p>
          <a:p>
            <a:r>
              <a:rPr lang="en-US" sz="1900" b="1" dirty="0" smtClean="0"/>
              <a:t> Obtain a reference to the </a:t>
            </a:r>
            <a:r>
              <a:rPr lang="en-US" sz="1900" b="1" dirty="0" err="1" smtClean="0"/>
              <a:t>servlet</a:t>
            </a:r>
            <a:r>
              <a:rPr lang="en-US" sz="1900" b="1" dirty="0" smtClean="0"/>
              <a:t> context.</a:t>
            </a:r>
          </a:p>
          <a:p>
            <a:pPr lvl="1"/>
            <a:r>
              <a:rPr lang="en-US" sz="1900" dirty="0" smtClean="0"/>
              <a:t> The </a:t>
            </a:r>
            <a:r>
              <a:rPr lang="en-US" sz="1900" dirty="0" err="1" smtClean="0"/>
              <a:t>contextInitialized</a:t>
            </a:r>
            <a:r>
              <a:rPr lang="en-US" sz="1900" dirty="0" smtClean="0"/>
              <a:t> and </a:t>
            </a:r>
            <a:r>
              <a:rPr lang="en-US" sz="1900" dirty="0" err="1" smtClean="0"/>
              <a:t>contextDestroyed</a:t>
            </a:r>
            <a:r>
              <a:rPr lang="en-US" sz="1900" dirty="0" smtClean="0"/>
              <a:t> methods each take a </a:t>
            </a:r>
            <a:r>
              <a:rPr lang="en-US" sz="1900" dirty="0" err="1" smtClean="0"/>
              <a:t>ServletContextEvent</a:t>
            </a:r>
            <a:r>
              <a:rPr lang="en-US" sz="1900" dirty="0" smtClean="0"/>
              <a:t> as an argument.</a:t>
            </a:r>
          </a:p>
          <a:p>
            <a:pPr lvl="1"/>
            <a:r>
              <a:rPr lang="en-US" sz="1600" dirty="0" smtClean="0"/>
              <a:t> The </a:t>
            </a:r>
            <a:r>
              <a:rPr lang="en-US" sz="1600" dirty="0" err="1" smtClean="0"/>
              <a:t>ServletContextEvent</a:t>
            </a:r>
            <a:r>
              <a:rPr lang="en-US" sz="1600" dirty="0" smtClean="0"/>
              <a:t> class has a </a:t>
            </a:r>
            <a:r>
              <a:rPr lang="en-US" sz="1600" dirty="0" err="1" smtClean="0"/>
              <a:t>getServletContext</a:t>
            </a:r>
            <a:r>
              <a:rPr lang="en-US" sz="1600" dirty="0" smtClean="0"/>
              <a:t> method that returns the </a:t>
            </a:r>
            <a:r>
              <a:rPr lang="en-US" sz="1600" dirty="0" err="1" smtClean="0"/>
              <a:t>servlet</a:t>
            </a:r>
            <a:r>
              <a:rPr lang="en-US" sz="1600" dirty="0" smtClean="0"/>
              <a:t> context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Implementing </a:t>
            </a:r>
            <a:r>
              <a:rPr lang="en-US" dirty="0" err="1" smtClean="0"/>
              <a:t>ServletContextListener</a:t>
            </a:r>
            <a:endParaRPr lang="en-US" dirty="0" smtClean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42973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Use the </a:t>
            </a:r>
            <a:r>
              <a:rPr lang="en-US" sz="1800" b="1" dirty="0" err="1" smtClean="0"/>
              <a:t>servlet</a:t>
            </a:r>
            <a:r>
              <a:rPr lang="en-US" sz="1800" b="1" dirty="0" smtClean="0"/>
              <a:t> context.</a:t>
            </a:r>
          </a:p>
          <a:p>
            <a:pPr lvl="1"/>
            <a:r>
              <a:rPr lang="en-US" sz="2000" dirty="0" smtClean="0"/>
              <a:t> Read initialization parameters: </a:t>
            </a:r>
            <a:r>
              <a:rPr lang="en-US" sz="2000" dirty="0" err="1" smtClean="0"/>
              <a:t>getInitParameter</a:t>
            </a:r>
            <a:endParaRPr lang="en-US" sz="2000" dirty="0" smtClean="0"/>
          </a:p>
          <a:p>
            <a:pPr lvl="1"/>
            <a:r>
              <a:rPr lang="en-US" sz="2000" dirty="0" smtClean="0"/>
              <a:t> Store </a:t>
            </a:r>
            <a:r>
              <a:rPr lang="en-US" sz="2000" dirty="0" err="1" smtClean="0"/>
              <a:t>data:setAttribute</a:t>
            </a:r>
            <a:endParaRPr lang="en-US" sz="2000" dirty="0" smtClean="0"/>
          </a:p>
          <a:p>
            <a:pPr lvl="1"/>
            <a:r>
              <a:rPr lang="en-US" sz="2000" dirty="0" smtClean="0"/>
              <a:t> Make log file entries: log.</a:t>
            </a:r>
          </a:p>
          <a:p>
            <a:r>
              <a:rPr lang="en-US" sz="1800" b="1" dirty="0" smtClean="0"/>
              <a:t> Declare the listener.</a:t>
            </a:r>
          </a:p>
          <a:p>
            <a:pPr lvl="1">
              <a:buNone/>
            </a:pPr>
            <a:r>
              <a:rPr lang="en-US" sz="2000" b="1" dirty="0" smtClean="0"/>
              <a:t> &lt;listener&gt;</a:t>
            </a:r>
          </a:p>
          <a:p>
            <a:pPr lvl="1">
              <a:buNone/>
            </a:pPr>
            <a:r>
              <a:rPr lang="en-US" sz="2000" b="1" dirty="0" smtClean="0"/>
              <a:t> 	&lt;listener-class&gt;</a:t>
            </a:r>
            <a:r>
              <a:rPr lang="en-US" sz="2000" b="1" dirty="0" err="1" smtClean="0"/>
              <a:t>package.Listener</a:t>
            </a:r>
            <a:r>
              <a:rPr lang="en-US" sz="2000" b="1" dirty="0" smtClean="0"/>
              <a:t>&lt;/listener-class&gt;</a:t>
            </a:r>
          </a:p>
          <a:p>
            <a:pPr lvl="1">
              <a:buNone/>
            </a:pPr>
            <a:r>
              <a:rPr lang="en-US" sz="2000" b="1" dirty="0" smtClean="0"/>
              <a:t> &lt;/listener&gt;	</a:t>
            </a:r>
          </a:p>
          <a:p>
            <a:r>
              <a:rPr lang="en-US" sz="1800" b="1" dirty="0" smtClean="0"/>
              <a:t>Provide needed initialization parameters.</a:t>
            </a:r>
          </a:p>
          <a:p>
            <a:pPr lvl="1">
              <a:buNone/>
            </a:pPr>
            <a:r>
              <a:rPr lang="en-US" sz="2000" b="1" dirty="0" smtClean="0"/>
              <a:t> &lt;context-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&gt;</a:t>
            </a:r>
          </a:p>
          <a:p>
            <a:pPr lvl="1">
              <a:buNone/>
            </a:pPr>
            <a:r>
              <a:rPr lang="en-US" sz="2000" b="1" dirty="0" smtClean="0"/>
              <a:t>	 &lt;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-name&gt;name&lt;/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-name&gt;</a:t>
            </a:r>
          </a:p>
          <a:p>
            <a:pPr lvl="1">
              <a:buNone/>
            </a:pPr>
            <a:r>
              <a:rPr lang="en-US" sz="2000" b="1" dirty="0" smtClean="0"/>
              <a:t> 	&lt;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-value&gt;value&lt;/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-value&gt;</a:t>
            </a:r>
          </a:p>
          <a:p>
            <a:pPr>
              <a:buNone/>
            </a:pPr>
            <a:r>
              <a:rPr lang="en-US" sz="1800" b="1" dirty="0" smtClean="0"/>
              <a:t> 	  &lt;/context-</a:t>
            </a:r>
            <a:r>
              <a:rPr lang="en-US" sz="1800" b="1" dirty="0" err="1" smtClean="0"/>
              <a:t>param</a:t>
            </a:r>
            <a:r>
              <a:rPr lang="en-US" sz="1800" b="1" dirty="0" smtClean="0"/>
              <a:t>&gt;</a:t>
            </a: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5693</TotalTime>
  <Words>1350</Words>
  <Application>Microsoft Office PowerPoint</Application>
  <PresentationFormat>On-screen Show (4:3)</PresentationFormat>
  <Paragraphs>141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1_dbi_course</vt:lpstr>
      <vt:lpstr>Talentedge slide</vt:lpstr>
      <vt:lpstr>Slide 1</vt:lpstr>
      <vt:lpstr>Agenda</vt:lpstr>
      <vt:lpstr>Understanding Listeners</vt:lpstr>
      <vt:lpstr>Available Listeners</vt:lpstr>
      <vt:lpstr>Creating a Listeners</vt:lpstr>
      <vt:lpstr>Creating a Listeners</vt:lpstr>
      <vt:lpstr>Monitoring Creation and Destruction</vt:lpstr>
      <vt:lpstr>Implementing ServletContextListener</vt:lpstr>
      <vt:lpstr>Implementing ServletContextListener</vt:lpstr>
      <vt:lpstr>Implementing ServletContextAttributeListener</vt:lpstr>
      <vt:lpstr>Implementing ServletContextAttributeListener</vt:lpstr>
      <vt:lpstr>Recognizing Session Creation and destruction</vt:lpstr>
      <vt:lpstr>Recognizing Session Creation and destruction</vt:lpstr>
      <vt:lpstr>Using HttpSessionAttributeListener</vt:lpstr>
      <vt:lpstr>Using HttpSessionAttributeListener</vt:lpstr>
      <vt:lpstr>Summary of Listeners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384</cp:revision>
  <dcterms:created xsi:type="dcterms:W3CDTF">1601-01-01T00:00:00Z</dcterms:created>
  <dcterms:modified xsi:type="dcterms:W3CDTF">2014-08-09T11:53:44Z</dcterms:modified>
</cp:coreProperties>
</file>