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6"/>
  </p:notesMasterIdLst>
  <p:handoutMasterIdLst>
    <p:handoutMasterId r:id="rId17"/>
  </p:handoutMasterIdLst>
  <p:sldIdLst>
    <p:sldId id="413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28956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Handling Form data</a:t>
            </a: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Reading an entire set of parameter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b="1" dirty="0" smtClean="0"/>
              <a:t>while(</a:t>
            </a:r>
            <a:r>
              <a:rPr lang="en-US" sz="1500" b="1" dirty="0" err="1" smtClean="0"/>
              <a:t>paramNames.hasMoreElements</a:t>
            </a:r>
            <a:r>
              <a:rPr lang="en-US" sz="1500" b="1" dirty="0" smtClean="0"/>
              <a:t>()) {</a:t>
            </a:r>
          </a:p>
          <a:p>
            <a:pPr>
              <a:buNone/>
            </a:pPr>
            <a:r>
              <a:rPr lang="en-US" sz="1500" b="1" dirty="0" smtClean="0"/>
              <a:t>String </a:t>
            </a:r>
            <a:r>
              <a:rPr lang="en-US" sz="1500" b="1" dirty="0" err="1" smtClean="0"/>
              <a:t>paramName</a:t>
            </a:r>
            <a:r>
              <a:rPr lang="en-US" sz="1500" b="1" dirty="0" smtClean="0"/>
              <a:t> = (String)</a:t>
            </a:r>
            <a:r>
              <a:rPr lang="en-US" sz="1500" b="1" dirty="0" err="1" smtClean="0"/>
              <a:t>paramNames.nextElement</a:t>
            </a:r>
            <a:r>
              <a:rPr lang="en-US" sz="1500" b="1" dirty="0" smtClean="0"/>
              <a:t>();</a:t>
            </a:r>
          </a:p>
          <a:p>
            <a:pPr>
              <a:buNone/>
            </a:pPr>
            <a:r>
              <a:rPr lang="en-US" sz="1500" b="1" dirty="0" err="1" smtClean="0"/>
              <a:t>out.print</a:t>
            </a:r>
            <a:r>
              <a:rPr lang="en-US" sz="1500" b="1" dirty="0" smtClean="0"/>
              <a:t>("&lt;TR&gt;&lt;TD&gt;" + </a:t>
            </a:r>
            <a:r>
              <a:rPr lang="en-US" sz="1500" b="1" dirty="0" err="1" smtClean="0"/>
              <a:t>paramName</a:t>
            </a:r>
            <a:r>
              <a:rPr lang="en-US" sz="1500" b="1" dirty="0" smtClean="0"/>
              <a:t> + "\n&lt;TD&gt;");</a:t>
            </a:r>
          </a:p>
          <a:p>
            <a:pPr>
              <a:buNone/>
            </a:pPr>
            <a:r>
              <a:rPr lang="en-US" sz="1500" b="1" dirty="0" smtClean="0"/>
              <a:t>String[] </a:t>
            </a:r>
            <a:r>
              <a:rPr lang="en-US" sz="1500" b="1" dirty="0" err="1" smtClean="0"/>
              <a:t>paramValues</a:t>
            </a:r>
            <a:r>
              <a:rPr lang="en-US" sz="1500" b="1" dirty="0" smtClean="0"/>
              <a:t> =</a:t>
            </a:r>
          </a:p>
          <a:p>
            <a:pPr>
              <a:buNone/>
            </a:pPr>
            <a:r>
              <a:rPr lang="en-US" sz="1500" b="1" dirty="0" err="1" smtClean="0"/>
              <a:t>request.getParameterValues</a:t>
            </a:r>
            <a:r>
              <a:rPr lang="en-US" sz="1500" b="1" dirty="0" smtClean="0"/>
              <a:t>(</a:t>
            </a:r>
            <a:r>
              <a:rPr lang="en-US" sz="1500" b="1" dirty="0" err="1" smtClean="0"/>
              <a:t>paramName</a:t>
            </a:r>
            <a:r>
              <a:rPr lang="en-US" sz="1500" b="1" dirty="0" smtClean="0"/>
              <a:t>);</a:t>
            </a:r>
          </a:p>
          <a:p>
            <a:pPr>
              <a:buNone/>
            </a:pPr>
            <a:r>
              <a:rPr lang="en-US" sz="1500" b="1" dirty="0" smtClean="0"/>
              <a:t>if (</a:t>
            </a:r>
            <a:r>
              <a:rPr lang="en-US" sz="1500" b="1" dirty="0" err="1" smtClean="0"/>
              <a:t>paramValues.length</a:t>
            </a:r>
            <a:r>
              <a:rPr lang="en-US" sz="1500" b="1" dirty="0" smtClean="0"/>
              <a:t> == 1) {</a:t>
            </a:r>
          </a:p>
          <a:p>
            <a:pPr>
              <a:buNone/>
            </a:pPr>
            <a:r>
              <a:rPr lang="en-US" sz="1500" b="1" dirty="0" smtClean="0"/>
              <a:t>String </a:t>
            </a:r>
            <a:r>
              <a:rPr lang="en-US" sz="1500" b="1" dirty="0" err="1" smtClean="0"/>
              <a:t>paramValue</a:t>
            </a:r>
            <a:r>
              <a:rPr lang="en-US" sz="1500" b="1" dirty="0" smtClean="0"/>
              <a:t> = </a:t>
            </a:r>
            <a:r>
              <a:rPr lang="en-US" sz="1500" b="1" dirty="0" err="1" smtClean="0"/>
              <a:t>paramValues</a:t>
            </a:r>
            <a:r>
              <a:rPr lang="en-US" sz="1500" b="1" dirty="0" smtClean="0"/>
              <a:t>[0];</a:t>
            </a:r>
          </a:p>
          <a:p>
            <a:pPr>
              <a:buNone/>
            </a:pPr>
            <a:r>
              <a:rPr lang="en-US" sz="1500" b="1" dirty="0" smtClean="0"/>
              <a:t>if (</a:t>
            </a:r>
            <a:r>
              <a:rPr lang="en-US" sz="1500" b="1" dirty="0" err="1" smtClean="0"/>
              <a:t>paramValue.length</a:t>
            </a:r>
            <a:r>
              <a:rPr lang="en-US" sz="1500" b="1" dirty="0" smtClean="0"/>
              <a:t>() == 0)</a:t>
            </a:r>
          </a:p>
          <a:p>
            <a:pPr>
              <a:buNone/>
            </a:pPr>
            <a:r>
              <a:rPr lang="en-US" sz="1500" b="1" dirty="0" err="1" smtClean="0"/>
              <a:t>out.println</a:t>
            </a:r>
            <a:r>
              <a:rPr lang="en-US" sz="1500" b="1" dirty="0" smtClean="0"/>
              <a:t>("&lt;I&gt;No Value&lt;/I&gt;");</a:t>
            </a:r>
          </a:p>
          <a:p>
            <a:pPr>
              <a:buNone/>
            </a:pPr>
            <a:r>
              <a:rPr lang="en-US" sz="1500" b="1" dirty="0" smtClean="0"/>
              <a:t>else</a:t>
            </a:r>
          </a:p>
          <a:p>
            <a:pPr>
              <a:buNone/>
            </a:pPr>
            <a:r>
              <a:rPr lang="en-US" sz="1500" b="1" dirty="0" err="1" smtClean="0"/>
              <a:t>out.println</a:t>
            </a:r>
            <a:r>
              <a:rPr lang="en-US" sz="1500" b="1" dirty="0" smtClean="0"/>
              <a:t>(</a:t>
            </a:r>
            <a:r>
              <a:rPr lang="en-US" sz="1500" b="1" dirty="0" err="1" smtClean="0"/>
              <a:t>paramValue</a:t>
            </a:r>
            <a:r>
              <a:rPr lang="en-US" sz="1500" b="1" dirty="0" smtClean="0"/>
              <a:t>);</a:t>
            </a:r>
          </a:p>
          <a:p>
            <a:pPr>
              <a:buNone/>
            </a:pPr>
            <a:r>
              <a:rPr lang="en-US" sz="1500" b="1" dirty="0" smtClean="0"/>
              <a:t>} else {</a:t>
            </a:r>
          </a:p>
          <a:p>
            <a:pPr>
              <a:buNone/>
            </a:pPr>
            <a:r>
              <a:rPr lang="en-US" sz="1500" b="1" dirty="0" err="1" smtClean="0"/>
              <a:t>out.println</a:t>
            </a:r>
            <a:r>
              <a:rPr lang="en-US" sz="1500" b="1" dirty="0" smtClean="0"/>
              <a:t>("&lt;UL&gt;");</a:t>
            </a:r>
          </a:p>
          <a:p>
            <a:pPr>
              <a:buNone/>
            </a:pPr>
            <a:r>
              <a:rPr lang="en-US" sz="1500" b="1" dirty="0" smtClean="0"/>
              <a:t>for(</a:t>
            </a:r>
            <a:r>
              <a:rPr lang="en-US" sz="1500" b="1" dirty="0" err="1" smtClean="0"/>
              <a:t>int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=0; 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&lt;</a:t>
            </a:r>
            <a:r>
              <a:rPr lang="en-US" sz="1500" b="1" dirty="0" err="1" smtClean="0"/>
              <a:t>paramValues.length</a:t>
            </a:r>
            <a:r>
              <a:rPr lang="en-US" sz="1500" b="1" dirty="0" smtClean="0"/>
              <a:t>; 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++) {</a:t>
            </a:r>
          </a:p>
          <a:p>
            <a:pPr>
              <a:buNone/>
            </a:pPr>
            <a:r>
              <a:rPr lang="en-US" sz="1500" b="1" dirty="0" err="1" smtClean="0"/>
              <a:t>out.println</a:t>
            </a:r>
            <a:r>
              <a:rPr lang="en-US" sz="1500" b="1" dirty="0" smtClean="0"/>
              <a:t>("&lt;LI&gt;" + </a:t>
            </a:r>
            <a:r>
              <a:rPr lang="en-US" sz="1500" b="1" dirty="0" err="1" smtClean="0"/>
              <a:t>paramValues</a:t>
            </a:r>
            <a:r>
              <a:rPr lang="en-US" sz="1500" b="1" dirty="0" smtClean="0"/>
              <a:t>[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]);</a:t>
            </a:r>
          </a:p>
          <a:p>
            <a:pPr>
              <a:buNone/>
            </a:pPr>
            <a:r>
              <a:rPr lang="en-US" sz="1500" b="1" dirty="0" smtClean="0"/>
              <a:t>}</a:t>
            </a:r>
          </a:p>
          <a:p>
            <a:pPr>
              <a:buNone/>
            </a:pPr>
            <a:r>
              <a:rPr lang="en-US" sz="1500" b="1" dirty="0" err="1" smtClean="0"/>
              <a:t>out.println</a:t>
            </a:r>
            <a:r>
              <a:rPr lang="en-US" sz="1500" b="1" dirty="0" smtClean="0"/>
              <a:t>("&lt;/UL&gt;");</a:t>
            </a:r>
          </a:p>
          <a:p>
            <a:pPr>
              <a:buNone/>
            </a:pPr>
            <a:r>
              <a:rPr lang="en-US" sz="1500" b="1" dirty="0" smtClean="0"/>
              <a:t>}</a:t>
            </a:r>
          </a:p>
          <a:p>
            <a:pPr>
              <a:buNone/>
            </a:pPr>
            <a:r>
              <a:rPr lang="en-US" sz="1500" b="1" dirty="0" smtClean="0"/>
              <a:t>}</a:t>
            </a:r>
          </a:p>
          <a:p>
            <a:pPr>
              <a:buNone/>
            </a:pPr>
            <a:r>
              <a:rPr lang="en-US" sz="1500" b="1" dirty="0" err="1" smtClean="0"/>
              <a:t>out.println</a:t>
            </a:r>
            <a:r>
              <a:rPr lang="en-US" sz="1500" b="1" dirty="0" smtClean="0"/>
              <a:t>("&lt;/TABLE&gt;\n&lt;/BODY&gt;&lt;/HTML&gt;");</a:t>
            </a:r>
          </a:p>
          <a:p>
            <a:pPr>
              <a:buNone/>
            </a:pPr>
            <a:r>
              <a:rPr lang="en-US" sz="1500" b="1" dirty="0" smtClean="0"/>
              <a:t>}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Reading an array of parameter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&lt;input type="text" name="car“ value=“BMW” /&gt;</a:t>
            </a:r>
          </a:p>
          <a:p>
            <a:pPr>
              <a:buNone/>
            </a:pPr>
            <a:r>
              <a:rPr lang="en-US" sz="2200" dirty="0" smtClean="0"/>
              <a:t> &lt;input type="text" name="car" value=“FERARI”/&gt; </a:t>
            </a:r>
          </a:p>
          <a:p>
            <a:pPr>
              <a:buNone/>
            </a:pPr>
            <a:r>
              <a:rPr lang="en-US" sz="2200" dirty="0" smtClean="0"/>
              <a:t>&lt;input type="text" name="car" value=“VOLVO”/&gt;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String[] cars = </a:t>
            </a:r>
            <a:r>
              <a:rPr lang="en-US" sz="2200" dirty="0" err="1" smtClean="0"/>
              <a:t>request.getParameterValues</a:t>
            </a:r>
            <a:r>
              <a:rPr lang="en-US" sz="2200" dirty="0" smtClean="0"/>
              <a:t>();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Filtering special characters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0593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You cannot safely insert arbitrary strings into </a:t>
            </a:r>
            <a:r>
              <a:rPr lang="en-US" sz="2200" b="1" dirty="0" err="1" smtClean="0"/>
              <a:t>servlet</a:t>
            </a:r>
            <a:r>
              <a:rPr lang="en-US" sz="2200" b="1" dirty="0" smtClean="0"/>
              <a:t> output</a:t>
            </a:r>
          </a:p>
          <a:p>
            <a:pPr lvl="1"/>
            <a:r>
              <a:rPr lang="en-US" sz="2000" dirty="0" smtClean="0"/>
              <a:t>&lt; and &gt; can cause problems anywhere</a:t>
            </a:r>
          </a:p>
          <a:p>
            <a:pPr lvl="1"/>
            <a:r>
              <a:rPr lang="en-US" sz="2000" dirty="0" smtClean="0"/>
              <a:t> &amp; and " can cause problems inside of HTML attributes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You sometimes cannot manually translate</a:t>
            </a:r>
          </a:p>
          <a:p>
            <a:pPr lvl="1"/>
            <a:r>
              <a:rPr lang="en-US" sz="2000" dirty="0" smtClean="0"/>
              <a:t> The string is derived from a program excerpt or another source where it is already in some standard format</a:t>
            </a:r>
          </a:p>
          <a:p>
            <a:pPr lvl="1"/>
            <a:r>
              <a:rPr lang="en-US" sz="2000" dirty="0" smtClean="0"/>
              <a:t> The string is derived from HTML form data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Failing to filter special characters from form data makes you vulnerable to </a:t>
            </a:r>
            <a:r>
              <a:rPr lang="en-US" sz="2200" b="1" i="1" dirty="0" smtClean="0"/>
              <a:t>cross-site -scripting attack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Form submission is critical task</a:t>
            </a:r>
          </a:p>
          <a:p>
            <a:r>
              <a:rPr lang="en-US" sz="2200" dirty="0" smtClean="0"/>
              <a:t>Rich support for normal and raw types of data</a:t>
            </a:r>
          </a:p>
          <a:p>
            <a:r>
              <a:rPr lang="en-US" sz="2200" dirty="0" smtClean="0"/>
              <a:t>Can read single or array type</a:t>
            </a:r>
          </a:p>
          <a:p>
            <a:r>
              <a:rPr lang="en-US" sz="2200" dirty="0" smtClean="0"/>
              <a:t>Filtering of special character need to avoid cross site scripting</a:t>
            </a:r>
            <a:endParaRPr lang="en-US" sz="2200" dirty="0"/>
          </a:p>
        </p:txBody>
      </p:sp>
      <p:pic>
        <p:nvPicPr>
          <p:cNvPr id="4" name="Picture 3" descr="Duke-Summary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038600"/>
            <a:ext cx="31785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Creating and submitting form</a:t>
            </a:r>
          </a:p>
          <a:p>
            <a:pPr lvl="0"/>
            <a:r>
              <a:rPr lang="en-US" sz="2200" dirty="0" smtClean="0"/>
              <a:t>Reading  individual request parameters</a:t>
            </a:r>
          </a:p>
          <a:p>
            <a:pPr lvl="0"/>
            <a:r>
              <a:rPr lang="en-US" sz="2200" dirty="0" smtClean="0"/>
              <a:t>Reading an entire set of parameters</a:t>
            </a:r>
          </a:p>
          <a:p>
            <a:pPr lvl="0"/>
            <a:r>
              <a:rPr lang="en-US" sz="2200" dirty="0" smtClean="0"/>
              <a:t>Reading array of value</a:t>
            </a:r>
          </a:p>
          <a:p>
            <a:pPr lvl="0">
              <a:buNone/>
            </a:pP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114800"/>
            <a:ext cx="49720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Role of Form data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304800" y="1341437"/>
            <a:ext cx="8610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Example of </a:t>
            </a:r>
            <a:r>
              <a:rPr lang="en-US" sz="2200" b="1" dirty="0" smtClean="0"/>
              <a:t>Query String</a:t>
            </a:r>
          </a:p>
          <a:p>
            <a:pPr lvl="1"/>
            <a:r>
              <a:rPr lang="en-US" sz="2000" dirty="0" smtClean="0"/>
              <a:t>http://www.example.com/reg</a:t>
            </a:r>
            <a:r>
              <a:rPr lang="en-US" sz="2000" b="1" dirty="0" smtClean="0"/>
              <a:t>?user=John&amp;origin=india</a:t>
            </a:r>
          </a:p>
          <a:p>
            <a:pPr lvl="1"/>
            <a:r>
              <a:rPr lang="en-US" sz="2000" dirty="0" smtClean="0"/>
              <a:t>Name / value pair</a:t>
            </a:r>
          </a:p>
          <a:p>
            <a:pPr lvl="1"/>
            <a:r>
              <a:rPr lang="en-US" sz="2000" dirty="0" smtClean="0"/>
              <a:t>User / john from the above </a:t>
            </a:r>
            <a:r>
              <a:rPr lang="en-US" sz="2000" dirty="0" err="1" smtClean="0"/>
              <a:t>url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Name comes from HTML Author</a:t>
            </a:r>
          </a:p>
          <a:p>
            <a:pPr lvl="1"/>
            <a:r>
              <a:rPr lang="en-US" sz="2000" dirty="0" smtClean="0"/>
              <a:t>Values come from End user</a:t>
            </a:r>
          </a:p>
          <a:p>
            <a:r>
              <a:rPr lang="en-US" sz="2200" dirty="0" smtClean="0"/>
              <a:t>How does Servlets read the data</a:t>
            </a:r>
          </a:p>
          <a:p>
            <a:pPr lvl="1"/>
            <a:r>
              <a:rPr lang="en-US" sz="2000" dirty="0" smtClean="0"/>
              <a:t>Use request.getParameter()</a:t>
            </a:r>
          </a:p>
          <a:p>
            <a:pPr lvl="1"/>
            <a:r>
              <a:rPr lang="en-US" sz="2000" dirty="0" smtClean="0"/>
              <a:t>Use request.getParameterValues() for array types</a:t>
            </a:r>
          </a:p>
          <a:p>
            <a:pPr lvl="1"/>
            <a:r>
              <a:rPr lang="en-US" sz="2000" dirty="0" smtClean="0"/>
              <a:t>Use request.getParameterNames() for enumerated list of names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HTML Forms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7239000" cy="495300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&lt;HTML&gt;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&lt;HEAD&gt;&lt;TITLE&gt;A Sample  Form  Using   GET&lt;/TITLE&gt;&lt;/HEAD&gt;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&lt;BODY BGCOLOR="#FDF5E6"&gt;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&lt;H2 ALIGN="CENTER"&gt;A Sample  Form  Using   GET&lt;/H2&gt;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&lt;FORM ACTION="http://localhost:8088/</a:t>
            </a:r>
            <a:r>
              <a:rPr lang="en-US" sz="2000" dirty="0" err="1" smtClean="0">
                <a:latin typeface="Century Gothic" pitchFamily="34" charset="0"/>
                <a:cs typeface="+mn-cs"/>
              </a:rPr>
              <a:t>SomeProgram</a:t>
            </a:r>
            <a:r>
              <a:rPr lang="en-US" sz="2000" dirty="0" smtClean="0">
                <a:latin typeface="Century Gothic" pitchFamily="34" charset="0"/>
                <a:cs typeface="+mn-cs"/>
              </a:rPr>
              <a:t>"&gt;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&lt;CENTER&gt;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First     name: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&lt;INPUT  TYPE="TEXT" NAME="</a:t>
            </a:r>
            <a:r>
              <a:rPr lang="en-US" sz="2000" dirty="0" err="1" smtClean="0">
                <a:latin typeface="Century Gothic" pitchFamily="34" charset="0"/>
                <a:cs typeface="+mn-cs"/>
              </a:rPr>
              <a:t>firstName</a:t>
            </a:r>
            <a:r>
              <a:rPr lang="en-US" sz="2000" dirty="0" smtClean="0">
                <a:latin typeface="Century Gothic" pitchFamily="34" charset="0"/>
                <a:cs typeface="+mn-cs"/>
              </a:rPr>
              <a:t>"    VALUE="Joe"&gt;&lt;BR&gt;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Last   name: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&lt;INPUT  TYPE="TEXT" NAME="</a:t>
            </a:r>
            <a:r>
              <a:rPr lang="en-US" sz="2000" dirty="0" err="1" smtClean="0">
                <a:latin typeface="Century Gothic" pitchFamily="34" charset="0"/>
                <a:cs typeface="+mn-cs"/>
              </a:rPr>
              <a:t>lastName</a:t>
            </a:r>
            <a:r>
              <a:rPr lang="en-US" sz="2000" dirty="0" smtClean="0">
                <a:latin typeface="Century Gothic" pitchFamily="34" charset="0"/>
                <a:cs typeface="+mn-cs"/>
              </a:rPr>
              <a:t>"   VALUE="Hacker"&gt;&lt;P&gt;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&lt;INPUT  TYPE="SUBMIT"&gt; &lt;!--     Press   this     to   submit   form   --&gt;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&lt;/CENTER&gt;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&lt;/FORM&gt;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entury Gothic" pitchFamily="34" charset="0"/>
                <a:cs typeface="+mn-cs"/>
              </a:rPr>
              <a:t>&lt;/BODY&gt;&lt;/HTML&gt;</a:t>
            </a:r>
            <a:endParaRPr lang="en-US" sz="2000" dirty="0">
              <a:latin typeface="Century Gothic" pitchFamily="34" charset="0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HTML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HTML  files do not go in WEB-INF/classes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They go in directory that contains WEB-INF</a:t>
            </a:r>
          </a:p>
          <a:p>
            <a:pPr lvl="1"/>
            <a:r>
              <a:rPr lang="en-US" sz="2000" dirty="0" smtClean="0"/>
              <a:t> Tomcat </a:t>
            </a:r>
            <a:r>
              <a:rPr lang="en-US" sz="2000" dirty="0" err="1" smtClean="0"/>
              <a:t>install_dir</a:t>
            </a:r>
            <a:r>
              <a:rPr lang="en-US" sz="2000" dirty="0" smtClean="0"/>
              <a:t>\</a:t>
            </a:r>
            <a:r>
              <a:rPr lang="en-US" sz="2000" dirty="0" err="1" smtClean="0"/>
              <a:t>webapps</a:t>
            </a:r>
            <a:r>
              <a:rPr lang="en-US" sz="2000" dirty="0" smtClean="0"/>
              <a:t>\ROOT\Form.html or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install_dir</a:t>
            </a:r>
            <a:r>
              <a:rPr lang="en-US" sz="2000" dirty="0" smtClean="0"/>
              <a:t>\</a:t>
            </a:r>
            <a:r>
              <a:rPr lang="en-US" sz="2000" dirty="0" err="1" smtClean="0"/>
              <a:t>webapps</a:t>
            </a:r>
            <a:r>
              <a:rPr lang="en-US" sz="2000" dirty="0" smtClean="0"/>
              <a:t>\ROOT\</a:t>
            </a:r>
            <a:r>
              <a:rPr lang="en-US" sz="2000" dirty="0" err="1" smtClean="0"/>
              <a:t>SomeDir</a:t>
            </a:r>
            <a:r>
              <a:rPr lang="en-US" sz="2000" dirty="0" smtClean="0"/>
              <a:t>\Form.html</a:t>
            </a:r>
          </a:p>
          <a:p>
            <a:r>
              <a:rPr lang="en-US" sz="2200" dirty="0" smtClean="0"/>
              <a:t>URL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http://localhost/SomeDir/Form.html</a:t>
            </a:r>
          </a:p>
          <a:p>
            <a:pPr lvl="1"/>
            <a:r>
              <a:rPr lang="en-US" sz="2000" dirty="0" smtClean="0"/>
              <a:t>\ http://localhost/Form.html or</a:t>
            </a:r>
          </a:p>
          <a:p>
            <a:r>
              <a:rPr lang="en-US" sz="2200" dirty="0" smtClean="0"/>
              <a:t> Custom  Web applications</a:t>
            </a:r>
          </a:p>
          <a:p>
            <a:pPr lvl="1"/>
            <a:r>
              <a:rPr lang="en-US" sz="2000" dirty="0" smtClean="0"/>
              <a:t>Use a different dir with the same structure as the default</a:t>
            </a:r>
          </a:p>
          <a:p>
            <a:pPr>
              <a:buNone/>
            </a:pPr>
            <a:r>
              <a:rPr lang="en-US" sz="2200" dirty="0" smtClean="0"/>
              <a:t>	Web app</a:t>
            </a:r>
          </a:p>
          <a:p>
            <a:pPr lvl="1"/>
            <a:r>
              <a:rPr lang="en-US" sz="2000" dirty="0" smtClean="0"/>
              <a:t>Use directory name in URL (http://host/dirName/…)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Reading form data in </a:t>
            </a:r>
            <a:r>
              <a:rPr lang="en-US" dirty="0" err="1" smtClean="0"/>
              <a:t>servlets</a:t>
            </a:r>
            <a:r>
              <a:rPr lang="en-US" dirty="0" smtClean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err="1" smtClean="0"/>
              <a:t>request.getParameter</a:t>
            </a:r>
            <a:r>
              <a:rPr lang="en-US" sz="2000" b="1" dirty="0" smtClean="0"/>
              <a:t>("name“)</a:t>
            </a:r>
          </a:p>
          <a:p>
            <a:pPr lvl="1"/>
            <a:r>
              <a:rPr lang="en-US" sz="2000" dirty="0" smtClean="0"/>
              <a:t> Returns URL-decoded value of first occurrence of name in query string </a:t>
            </a:r>
          </a:p>
          <a:p>
            <a:pPr lvl="1"/>
            <a:r>
              <a:rPr lang="en-US" sz="2000" dirty="0" smtClean="0"/>
              <a:t>Works identically for GET and POST requests</a:t>
            </a:r>
          </a:p>
          <a:p>
            <a:pPr lvl="1"/>
            <a:r>
              <a:rPr lang="en-US" sz="2000" dirty="0" smtClean="0"/>
              <a:t> Returns null if no such parameter is in query data</a:t>
            </a:r>
          </a:p>
          <a:p>
            <a:r>
              <a:rPr lang="en-US" sz="2000" b="1" dirty="0" err="1" smtClean="0"/>
              <a:t>request.getParameterValues</a:t>
            </a:r>
            <a:r>
              <a:rPr lang="en-US" sz="2000" b="1" dirty="0" smtClean="0"/>
              <a:t>("name“)</a:t>
            </a:r>
          </a:p>
          <a:p>
            <a:pPr lvl="1"/>
            <a:r>
              <a:rPr lang="en-US" sz="2000" dirty="0" smtClean="0"/>
              <a:t> Returns an array of the URL-decoded values of </a:t>
            </a:r>
            <a:r>
              <a:rPr lang="en-US" sz="2000" i="1" dirty="0" smtClean="0"/>
              <a:t>all </a:t>
            </a:r>
            <a:r>
              <a:rPr lang="en-US" sz="2000" dirty="0" smtClean="0"/>
              <a:t>occurrences of name in query string</a:t>
            </a:r>
          </a:p>
          <a:p>
            <a:pPr lvl="1"/>
            <a:r>
              <a:rPr lang="en-US" sz="2000" dirty="0" smtClean="0"/>
              <a:t>Returns a one-element array if </a:t>
            </a:r>
            <a:r>
              <a:rPr lang="en-US" sz="2000" dirty="0" err="1" smtClean="0"/>
              <a:t>param</a:t>
            </a:r>
            <a:r>
              <a:rPr lang="en-US" sz="2000" dirty="0" smtClean="0"/>
              <a:t> not repeated</a:t>
            </a:r>
          </a:p>
          <a:p>
            <a:pPr lvl="1"/>
            <a:r>
              <a:rPr lang="en-US" sz="2000" dirty="0" smtClean="0"/>
              <a:t>Returns null if no such parameter is in </a:t>
            </a:r>
            <a:r>
              <a:rPr lang="en-US" sz="2000" dirty="0" err="1" smtClean="0"/>
              <a:t>quer</a:t>
            </a:r>
            <a:endParaRPr lang="en-US" sz="2000" dirty="0" smtClean="0"/>
          </a:p>
          <a:p>
            <a:r>
              <a:rPr lang="en-US" sz="2000" b="1" dirty="0" err="1" smtClean="0"/>
              <a:t>request.getParameterNames</a:t>
            </a:r>
            <a:r>
              <a:rPr lang="en-US" sz="2000" b="1" dirty="0" smtClean="0"/>
              <a:t>() or </a:t>
            </a:r>
            <a:r>
              <a:rPr lang="en-US" sz="2000" b="1" dirty="0" err="1" smtClean="0"/>
              <a:t>request.getParameterMap</a:t>
            </a:r>
            <a:r>
              <a:rPr lang="en-US" sz="2000" b="1" dirty="0" smtClean="0"/>
              <a:t>()</a:t>
            </a:r>
          </a:p>
          <a:p>
            <a:pPr lvl="1"/>
            <a:r>
              <a:rPr lang="en-US" sz="2000" dirty="0" smtClean="0"/>
              <a:t>Returns Enumeration or Map of request </a:t>
            </a:r>
            <a:r>
              <a:rPr lang="en-US" sz="2000" dirty="0" err="1" smtClean="0"/>
              <a:t>params</a:t>
            </a:r>
            <a:endParaRPr lang="en-US" sz="2000" dirty="0" smtClean="0"/>
          </a:p>
          <a:p>
            <a:pPr lvl="1"/>
            <a:r>
              <a:rPr lang="en-US" sz="2000" dirty="0" smtClean="0"/>
              <a:t> Usually reserved for debugging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Reading Raw Data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Raw data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err="1" smtClean="0"/>
              <a:t>request.getReader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err="1" smtClean="0"/>
              <a:t>request.getInputStream</a:t>
            </a:r>
            <a:endParaRPr lang="en-US" sz="2000" dirty="0" smtClean="0"/>
          </a:p>
          <a:p>
            <a:pPr lvl="2"/>
            <a:r>
              <a:rPr lang="en-US" sz="2000" dirty="0" smtClean="0"/>
              <a:t> Data no longer available via </a:t>
            </a:r>
            <a:r>
              <a:rPr lang="en-US" sz="2000" dirty="0" err="1" smtClean="0"/>
              <a:t>getParameter</a:t>
            </a:r>
            <a:r>
              <a:rPr lang="en-US" sz="2000" dirty="0" smtClean="0"/>
              <a:t> after this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Parsing uploaded files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HTML has a way of submitting entire files</a:t>
            </a:r>
          </a:p>
          <a:p>
            <a:pPr lvl="2"/>
            <a:r>
              <a:rPr lang="en-US" sz="2000" dirty="0" smtClean="0"/>
              <a:t> &lt;INPUT TYPE="FILE"…&gt;</a:t>
            </a:r>
          </a:p>
          <a:p>
            <a:pPr lvl="3"/>
            <a:r>
              <a:rPr lang="en-US" sz="2000" dirty="0" smtClean="0"/>
              <a:t>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/JSP APIs have no </a:t>
            </a:r>
            <a:r>
              <a:rPr lang="en-US" sz="2000" dirty="0" err="1" smtClean="0"/>
              <a:t>builtin</a:t>
            </a:r>
            <a:r>
              <a:rPr lang="en-US" sz="2000" dirty="0" smtClean="0"/>
              <a:t> way to parse files</a:t>
            </a:r>
          </a:p>
          <a:p>
            <a:pPr lvl="1"/>
            <a:r>
              <a:rPr lang="en-US" sz="2000" dirty="0" smtClean="0"/>
              <a:t>Popular third-party library available from the Apache/Jakarta “Commons” library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96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Validation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0593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Missing</a:t>
            </a:r>
          </a:p>
          <a:p>
            <a:pPr lvl="1"/>
            <a:r>
              <a:rPr lang="en-US" sz="2000" dirty="0" smtClean="0"/>
              <a:t> Field missing in form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 err="1" smtClean="0"/>
              <a:t>getParameter</a:t>
            </a:r>
            <a:r>
              <a:rPr lang="en-US" sz="2000" dirty="0" smtClean="0"/>
              <a:t> returns null</a:t>
            </a:r>
          </a:p>
          <a:p>
            <a:pPr lvl="1"/>
            <a:r>
              <a:rPr lang="en-US" sz="2000" dirty="0" smtClean="0"/>
              <a:t> Field blank when form submitted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 err="1" smtClean="0"/>
              <a:t>getParameter</a:t>
            </a:r>
            <a:r>
              <a:rPr lang="en-US" sz="2000" dirty="0" smtClean="0"/>
              <a:t> returns an empty string (or possibly a string with whitespace in it</a:t>
            </a:r>
          </a:p>
          <a:p>
            <a:pPr lvl="1"/>
            <a:r>
              <a:rPr lang="en-US" sz="2000" dirty="0" smtClean="0"/>
              <a:t>Must check for null before checking for empty string</a:t>
            </a:r>
          </a:p>
          <a:p>
            <a:pPr>
              <a:buNone/>
            </a:pPr>
            <a:r>
              <a:rPr lang="en-US" sz="2000" b="1" dirty="0" smtClean="0"/>
              <a:t>String 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request.getParameter</a:t>
            </a:r>
            <a:r>
              <a:rPr lang="en-US" sz="2000" b="1" dirty="0" smtClean="0"/>
              <a:t>("</a:t>
            </a:r>
            <a:r>
              <a:rPr lang="en-US" sz="2000" b="1" dirty="0" err="1" smtClean="0"/>
              <a:t>someName</a:t>
            </a:r>
            <a:r>
              <a:rPr lang="en-US" sz="2000" b="1" dirty="0" smtClean="0"/>
              <a:t>");</a:t>
            </a:r>
          </a:p>
          <a:p>
            <a:pPr>
              <a:buNone/>
            </a:pPr>
            <a:r>
              <a:rPr lang="en-US" sz="2000" b="1" dirty="0" smtClean="0"/>
              <a:t>if ((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 == null) || (</a:t>
            </a:r>
            <a:r>
              <a:rPr lang="en-US" sz="2000" b="1" dirty="0" err="1" smtClean="0"/>
              <a:t>param.trim</a:t>
            </a:r>
            <a:r>
              <a:rPr lang="en-US" sz="2000" b="1" dirty="0" smtClean="0"/>
              <a:t>().equals(""))) {</a:t>
            </a:r>
          </a:p>
          <a:p>
            <a:pPr>
              <a:buNone/>
            </a:pPr>
            <a:r>
              <a:rPr lang="en-US" sz="2000" b="1" dirty="0" err="1" smtClean="0"/>
              <a:t>doSomethingForMissingValues</a:t>
            </a:r>
            <a:r>
              <a:rPr lang="en-US" sz="2000" b="1" dirty="0" smtClean="0"/>
              <a:t>(...);</a:t>
            </a:r>
          </a:p>
          <a:p>
            <a:pPr>
              <a:buNone/>
            </a:pPr>
            <a:r>
              <a:rPr lang="en-US" sz="2000" b="1" dirty="0" smtClean="0"/>
              <a:t>} else {</a:t>
            </a:r>
          </a:p>
          <a:p>
            <a:pPr>
              <a:buNone/>
            </a:pPr>
            <a:r>
              <a:rPr lang="en-US" sz="2000" b="1" dirty="0" err="1" smtClean="0"/>
              <a:t>doSomethingWithParameter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Malformed</a:t>
            </a:r>
          </a:p>
          <a:p>
            <a:pPr lvl="1"/>
            <a:r>
              <a:rPr lang="en-US" sz="2000" dirty="0" smtClean="0"/>
              <a:t> Value is a nonempty string in the wrong format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Reading an entire set of parameter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public class </a:t>
            </a:r>
            <a:r>
              <a:rPr lang="en-US" sz="1800" b="1" dirty="0" err="1" smtClean="0"/>
              <a:t>ShowParameters</a:t>
            </a:r>
            <a:r>
              <a:rPr lang="en-US" sz="1800" b="1" dirty="0" smtClean="0"/>
              <a:t> extends </a:t>
            </a:r>
            <a:r>
              <a:rPr lang="en-US" sz="1800" b="1" dirty="0" err="1" smtClean="0"/>
              <a:t>HttpServlet</a:t>
            </a:r>
            <a:r>
              <a:rPr lang="en-US" sz="1800" b="1" dirty="0" smtClean="0"/>
              <a:t> {</a:t>
            </a:r>
          </a:p>
          <a:p>
            <a:pPr>
              <a:buNone/>
            </a:pPr>
            <a:r>
              <a:rPr lang="en-US" sz="1800" b="1" dirty="0" smtClean="0"/>
              <a:t>public void </a:t>
            </a:r>
            <a:r>
              <a:rPr lang="en-US" sz="1800" b="1" dirty="0" err="1" smtClean="0"/>
              <a:t>doGet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HttpServletRequest</a:t>
            </a:r>
            <a:r>
              <a:rPr lang="en-US" sz="1800" b="1" dirty="0" smtClean="0"/>
              <a:t> request,</a:t>
            </a:r>
          </a:p>
          <a:p>
            <a:pPr>
              <a:buNone/>
            </a:pPr>
            <a:r>
              <a:rPr lang="en-US" sz="1800" b="1" dirty="0" err="1" smtClean="0"/>
              <a:t>HttpServletResponse</a:t>
            </a:r>
            <a:r>
              <a:rPr lang="en-US" sz="1800" b="1" dirty="0" smtClean="0"/>
              <a:t> response)</a:t>
            </a:r>
          </a:p>
          <a:p>
            <a:pPr>
              <a:buNone/>
            </a:pPr>
            <a:r>
              <a:rPr lang="en-US" sz="1800" b="1" dirty="0" smtClean="0"/>
              <a:t>throws </a:t>
            </a:r>
            <a:r>
              <a:rPr lang="en-US" sz="1800" b="1" dirty="0" err="1" smtClean="0"/>
              <a:t>ServletException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IOException</a:t>
            </a:r>
            <a:r>
              <a:rPr lang="en-US" sz="1800" b="1" dirty="0" smtClean="0"/>
              <a:t> {</a:t>
            </a:r>
          </a:p>
          <a:p>
            <a:pPr>
              <a:buNone/>
            </a:pPr>
            <a:r>
              <a:rPr lang="en-US" sz="1800" b="1" dirty="0" err="1" smtClean="0"/>
              <a:t>response.setContentType</a:t>
            </a:r>
            <a:r>
              <a:rPr lang="en-US" sz="1800" b="1" dirty="0" smtClean="0"/>
              <a:t>("text/html");</a:t>
            </a:r>
          </a:p>
          <a:p>
            <a:pPr>
              <a:buNone/>
            </a:pPr>
            <a:r>
              <a:rPr lang="en-US" sz="1800" b="1" dirty="0" err="1" smtClean="0"/>
              <a:t>PrintWriter</a:t>
            </a:r>
            <a:r>
              <a:rPr lang="en-US" sz="1800" b="1" dirty="0" smtClean="0"/>
              <a:t> out = </a:t>
            </a:r>
            <a:r>
              <a:rPr lang="en-US" sz="1800" b="1" dirty="0" err="1" smtClean="0"/>
              <a:t>response.getWriter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String </a:t>
            </a:r>
            <a:r>
              <a:rPr lang="en-US" sz="1800" b="1" dirty="0" err="1" smtClean="0"/>
              <a:t>docType</a:t>
            </a:r>
            <a:r>
              <a:rPr lang="en-US" sz="1800" b="1" dirty="0" smtClean="0"/>
              <a:t> ="&lt;!DOCTYPE HTML PUBLIC \"-//W3C//DTD HTML 4.0 " +</a:t>
            </a:r>
          </a:p>
          <a:p>
            <a:pPr>
              <a:buNone/>
            </a:pPr>
            <a:r>
              <a:rPr lang="en-US" sz="1800" b="1" dirty="0" smtClean="0"/>
              <a:t>"Transitional//EN\"&gt;\n";</a:t>
            </a:r>
          </a:p>
          <a:p>
            <a:pPr>
              <a:buNone/>
            </a:pPr>
            <a:r>
              <a:rPr lang="en-US" sz="1800" b="1" dirty="0" smtClean="0"/>
              <a:t>String title = "Reading All Request Parameters";</a:t>
            </a:r>
          </a:p>
          <a:p>
            <a:pPr>
              <a:buNone/>
            </a:pPr>
            <a:r>
              <a:rPr lang="en-US" sz="1800" b="1" dirty="0" err="1" smtClean="0"/>
              <a:t>out.println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docType</a:t>
            </a:r>
            <a:r>
              <a:rPr lang="en-US" sz="1800" b="1" dirty="0" smtClean="0"/>
              <a:t> +</a:t>
            </a:r>
          </a:p>
          <a:p>
            <a:pPr>
              <a:buNone/>
            </a:pPr>
            <a:r>
              <a:rPr lang="en-US" sz="1800" b="1" dirty="0" smtClean="0"/>
              <a:t>"&lt;HTML&gt;\n" +</a:t>
            </a:r>
          </a:p>
          <a:p>
            <a:pPr>
              <a:buNone/>
            </a:pPr>
            <a:r>
              <a:rPr lang="en-US" sz="1800" b="1" dirty="0" smtClean="0"/>
              <a:t>"&lt;HEAD&gt;&lt;TITLE&gt;"+title + "&lt;/TITLE&gt;&lt;/HEAD&gt;\n"+</a:t>
            </a:r>
          </a:p>
          <a:p>
            <a:pPr>
              <a:buNone/>
            </a:pPr>
            <a:r>
              <a:rPr lang="en-US" sz="1800" b="1" dirty="0" smtClean="0"/>
              <a:t>"&lt;BODY BGCOLOR=\"#FDF5E6\"&gt;\n" +</a:t>
            </a:r>
          </a:p>
          <a:p>
            <a:pPr>
              <a:buNone/>
            </a:pPr>
            <a:r>
              <a:rPr lang="pt-BR" sz="1800" b="1" dirty="0" smtClean="0"/>
              <a:t>"&lt;H1 ALIGN=CENTER&gt;" + title + "&lt;/H1&gt;\n" +</a:t>
            </a:r>
          </a:p>
          <a:p>
            <a:pPr>
              <a:buNone/>
            </a:pPr>
            <a:r>
              <a:rPr lang="en-US" sz="1800" b="1" dirty="0" smtClean="0"/>
              <a:t>"&lt;TABLE BORDER=1 ALIGN=CENTER&gt;\n" +</a:t>
            </a:r>
          </a:p>
          <a:p>
            <a:pPr>
              <a:buNone/>
            </a:pPr>
            <a:r>
              <a:rPr lang="en-US" sz="1800" b="1" dirty="0" smtClean="0"/>
              <a:t>"&lt;TR BGCOLOR=\"#FFAD00\"&gt;\n" +</a:t>
            </a:r>
          </a:p>
          <a:p>
            <a:pPr>
              <a:buNone/>
            </a:pPr>
            <a:r>
              <a:rPr lang="en-US" sz="1800" b="1" dirty="0" smtClean="0"/>
              <a:t>"&lt;TH&gt;Parameter Name&lt;TH&gt;Parameter Value(s)");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5571</TotalTime>
  <Words>879</Words>
  <Application>Microsoft Office PowerPoint</Application>
  <PresentationFormat>On-screen Show (4:3)</PresentationFormat>
  <Paragraphs>150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1_dbi_course</vt:lpstr>
      <vt:lpstr>Talentedge slide</vt:lpstr>
      <vt:lpstr>Slide 1</vt:lpstr>
      <vt:lpstr>Agenda</vt:lpstr>
      <vt:lpstr>The Role of Form data</vt:lpstr>
      <vt:lpstr>HTML Forms</vt:lpstr>
      <vt:lpstr>HTML </vt:lpstr>
      <vt:lpstr>Reading form data in servlets </vt:lpstr>
      <vt:lpstr>Reading Raw Data </vt:lpstr>
      <vt:lpstr>Validation </vt:lpstr>
      <vt:lpstr>Reading an entire set of parameter</vt:lpstr>
      <vt:lpstr>Reading an entire set of parameter</vt:lpstr>
      <vt:lpstr>Reading an array of parameter</vt:lpstr>
      <vt:lpstr>Filtering special characters 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297</cp:revision>
  <dcterms:created xsi:type="dcterms:W3CDTF">1601-01-01T00:00:00Z</dcterms:created>
  <dcterms:modified xsi:type="dcterms:W3CDTF">2014-08-09T09:51:40Z</dcterms:modified>
</cp:coreProperties>
</file>