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29"/>
  </p:notesMasterIdLst>
  <p:handoutMasterIdLst>
    <p:handoutMasterId r:id="rId30"/>
  </p:handoutMasterIdLst>
  <p:sldIdLst>
    <p:sldId id="413" r:id="rId3"/>
    <p:sldId id="457" r:id="rId4"/>
    <p:sldId id="481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eaLnBrk="1" hangingPunct="1">
              <a:lnSpc>
                <a:spcPct val="85000"/>
              </a:lnSpc>
              <a:spcBef>
                <a:spcPct val="0"/>
              </a:spcBef>
              <a:buSzTx/>
            </a:pP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</a:rPr>
              <a:t>Working with database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Metadata(Example) cont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38200"/>
            <a:ext cx="4038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private void </a:t>
            </a:r>
            <a:r>
              <a:rPr lang="en-US" sz="1400" b="1" dirty="0" err="1" smtClean="0"/>
              <a:t>showTable</a:t>
            </a:r>
            <a:r>
              <a:rPr lang="en-US" sz="1400" b="1" dirty="0" smtClean="0"/>
              <a:t>(String driver,</a:t>
            </a:r>
          </a:p>
          <a:p>
            <a:pPr>
              <a:buNone/>
            </a:pPr>
            <a:r>
              <a:rPr lang="en-US" sz="1400" b="1" dirty="0" smtClean="0"/>
              <a:t>String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,</a:t>
            </a:r>
          </a:p>
          <a:p>
            <a:pPr>
              <a:buNone/>
            </a:pPr>
            <a:r>
              <a:rPr lang="en-US" sz="1400" b="1" dirty="0" smtClean="0"/>
              <a:t>String username,</a:t>
            </a:r>
          </a:p>
          <a:p>
            <a:pPr>
              <a:buNone/>
            </a:pPr>
            <a:r>
              <a:rPr lang="en-US" sz="1400" b="1" dirty="0" smtClean="0"/>
              <a:t>String password,</a:t>
            </a:r>
          </a:p>
          <a:p>
            <a:pPr>
              <a:buNone/>
            </a:pPr>
            <a:r>
              <a:rPr lang="en-US" sz="1400" b="1" dirty="0" smtClean="0"/>
              <a:t>String </a:t>
            </a:r>
            <a:r>
              <a:rPr lang="en-US" sz="1400" b="1" dirty="0" err="1" smtClean="0"/>
              <a:t>tableName</a:t>
            </a:r>
            <a:r>
              <a:rPr lang="en-US" sz="1400" b="1" dirty="0" smtClean="0"/>
              <a:t>,</a:t>
            </a:r>
          </a:p>
          <a:p>
            <a:pPr>
              <a:buNone/>
            </a:pPr>
            <a:r>
              <a:rPr lang="en-US" sz="1400" b="1" dirty="0" err="1" smtClean="0"/>
              <a:t>PrintWriter</a:t>
            </a:r>
            <a:r>
              <a:rPr lang="en-US" sz="1400" b="1" dirty="0" smtClean="0"/>
              <a:t> out) {</a:t>
            </a:r>
          </a:p>
          <a:p>
            <a:pPr>
              <a:buNone/>
            </a:pPr>
            <a:r>
              <a:rPr lang="en-US" sz="1400" b="1" dirty="0" smtClean="0"/>
              <a:t>try {</a:t>
            </a:r>
          </a:p>
          <a:p>
            <a:pPr>
              <a:buNone/>
            </a:pPr>
            <a:r>
              <a:rPr lang="en-US" sz="1400" b="1" dirty="0" err="1" smtClean="0"/>
              <a:t>Class.forName</a:t>
            </a:r>
            <a:r>
              <a:rPr lang="en-US" sz="1400" b="1" dirty="0" smtClean="0"/>
              <a:t>(driver);</a:t>
            </a:r>
          </a:p>
          <a:p>
            <a:pPr>
              <a:buNone/>
            </a:pPr>
            <a:r>
              <a:rPr lang="en-US" sz="1400" b="1" dirty="0" smtClean="0"/>
              <a:t>Connection </a:t>
            </a:r>
            <a:r>
              <a:rPr lang="en-US" sz="1400" b="1" dirty="0" err="1" smtClean="0"/>
              <a:t>connection</a:t>
            </a:r>
            <a:r>
              <a:rPr lang="en-US" sz="1400" b="1" dirty="0" smtClean="0"/>
              <a:t> =</a:t>
            </a:r>
          </a:p>
          <a:p>
            <a:pPr>
              <a:buNone/>
            </a:pPr>
            <a:r>
              <a:rPr lang="en-US" sz="1400" b="1" dirty="0" err="1" smtClean="0"/>
              <a:t>DriverManager.getConnection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, username,</a:t>
            </a:r>
          </a:p>
          <a:p>
            <a:pPr>
              <a:buNone/>
            </a:pPr>
            <a:r>
              <a:rPr lang="en-US" sz="1400" b="1" dirty="0" smtClean="0"/>
              <a:t>password</a:t>
            </a:r>
            <a:r>
              <a:rPr lang="en-US" sz="1400" b="1" dirty="0" smtClean="0"/>
              <a:t>);</a:t>
            </a:r>
            <a:endParaRPr lang="en-US" sz="1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724400" y="2590800"/>
            <a:ext cx="38862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DatabaseMetaData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dbMetaData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connection.getMetaData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("&lt;UL&gt;");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productName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dbMetaData.getDatabaseProductName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 &lt;LI&gt;&lt;B&gt;Database:&lt;/B&gt; " +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productName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productVersion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dbMetaData.getDatabaseProductVersion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 &lt;LI&gt;&lt;B&gt;Version:&lt;/B&gt; " +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Metadata(Example) cont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Statement </a:t>
            </a:r>
            <a:r>
              <a:rPr lang="en-US" sz="1400" b="1" dirty="0" err="1" smtClean="0"/>
              <a:t>statement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connection.createStatement</a:t>
            </a:r>
            <a:r>
              <a:rPr lang="en-US" sz="1400" b="1" dirty="0" smtClean="0"/>
              <a:t>();</a:t>
            </a:r>
          </a:p>
          <a:p>
            <a:r>
              <a:rPr lang="en-US" sz="1400" b="1" dirty="0" smtClean="0"/>
              <a:t>String query =</a:t>
            </a:r>
          </a:p>
          <a:p>
            <a:r>
              <a:rPr lang="en-US" sz="1400" b="1" dirty="0" smtClean="0"/>
              <a:t>"SELECT * FROM " + </a:t>
            </a:r>
            <a:r>
              <a:rPr lang="en-US" sz="1400" b="1" dirty="0" err="1" smtClean="0"/>
              <a:t>tableName</a:t>
            </a:r>
            <a:r>
              <a:rPr lang="en-US" sz="1400" b="1" dirty="0" smtClean="0"/>
              <a:t>;</a:t>
            </a:r>
          </a:p>
          <a:p>
            <a:r>
              <a:rPr lang="en-US" sz="1400" b="1" dirty="0" err="1" smtClean="0"/>
              <a:t>ResultSet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resultSet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statement.executeQuery</a:t>
            </a:r>
            <a:r>
              <a:rPr lang="en-US" sz="1400" b="1" dirty="0" smtClean="0"/>
              <a:t>(query);</a:t>
            </a:r>
          </a:p>
          <a:p>
            <a:r>
              <a:rPr lang="en-US" sz="1400" b="1" dirty="0" err="1" smtClean="0"/>
              <a:t>out.println</a:t>
            </a:r>
            <a:r>
              <a:rPr lang="en-US" sz="1400" b="1" dirty="0" smtClean="0"/>
              <a:t>("&lt;TABLE BORDER=1&gt;");</a:t>
            </a:r>
          </a:p>
          <a:p>
            <a:r>
              <a:rPr lang="en-US" sz="1400" b="1" dirty="0" err="1" smtClean="0"/>
              <a:t>ResultSetMetaData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resultsMetaData</a:t>
            </a:r>
            <a:r>
              <a:rPr lang="en-US" sz="1400" b="1" dirty="0" smtClean="0"/>
              <a:t> =</a:t>
            </a:r>
          </a:p>
          <a:p>
            <a:r>
              <a:rPr lang="en-US" sz="1400" b="1" dirty="0" err="1" smtClean="0"/>
              <a:t>resultSet.getMetaData</a:t>
            </a:r>
            <a:r>
              <a:rPr lang="en-US" sz="1400" b="1" dirty="0" smtClean="0"/>
              <a:t>();</a:t>
            </a:r>
          </a:p>
          <a:p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columnCount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resultsMetaData.getColumnCount</a:t>
            </a:r>
            <a:r>
              <a:rPr lang="en-US" sz="1400" b="1" dirty="0" smtClean="0"/>
              <a:t>();</a:t>
            </a:r>
          </a:p>
          <a:p>
            <a:r>
              <a:rPr lang="en-US" sz="1400" b="1" dirty="0" err="1" smtClean="0"/>
              <a:t>out.println</a:t>
            </a:r>
            <a:r>
              <a:rPr lang="en-US" sz="1400" b="1" dirty="0" smtClean="0"/>
              <a:t>("&lt;TR&gt;");</a:t>
            </a:r>
          </a:p>
          <a:p>
            <a:r>
              <a:rPr lang="en-US" sz="1400" b="1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=1;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&lt;columnCount+1;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 {</a:t>
            </a:r>
          </a:p>
          <a:p>
            <a:r>
              <a:rPr lang="en-US" sz="1400" b="1" dirty="0" err="1" smtClean="0"/>
              <a:t>out.print</a:t>
            </a:r>
            <a:r>
              <a:rPr lang="en-US" sz="1400" b="1" dirty="0" smtClean="0"/>
              <a:t>("&lt;TH&gt;" +</a:t>
            </a:r>
          </a:p>
          <a:p>
            <a:r>
              <a:rPr lang="en-US" sz="1400" b="1" dirty="0" err="1" smtClean="0"/>
              <a:t>resultsMetaData.getColumnName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));</a:t>
            </a:r>
          </a:p>
          <a:p>
            <a:r>
              <a:rPr lang="en-US" sz="1400" b="1" dirty="0" smtClean="0"/>
              <a:t>}</a:t>
            </a:r>
          </a:p>
          <a:p>
            <a:r>
              <a:rPr lang="en-US" sz="1400" b="1" dirty="0" err="1" smtClean="0"/>
              <a:t>out.println</a:t>
            </a:r>
            <a:r>
              <a:rPr lang="en-US" sz="1400" b="1" dirty="0" smtClean="0"/>
              <a:t>();</a:t>
            </a:r>
          </a:p>
          <a:p>
            <a:r>
              <a:rPr lang="en-US" sz="1400" b="1" dirty="0" smtClean="0"/>
              <a:t>while(</a:t>
            </a:r>
            <a:r>
              <a:rPr lang="en-US" sz="1400" b="1" dirty="0" err="1" smtClean="0"/>
              <a:t>resultSet.next</a:t>
            </a:r>
            <a:r>
              <a:rPr lang="en-US" sz="1400" b="1" dirty="0" smtClean="0"/>
              <a:t>()) {</a:t>
            </a:r>
          </a:p>
          <a:p>
            <a:r>
              <a:rPr lang="en-US" sz="1400" b="1" dirty="0" err="1" smtClean="0"/>
              <a:t>out.println</a:t>
            </a:r>
            <a:r>
              <a:rPr lang="en-US" sz="1400" b="1" dirty="0" smtClean="0"/>
              <a:t>("&lt;TR&gt;");</a:t>
            </a:r>
          </a:p>
          <a:p>
            <a:r>
              <a:rPr lang="en-US" sz="1400" b="1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=1;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&lt;columnCount+1;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 {</a:t>
            </a:r>
          </a:p>
          <a:p>
            <a:r>
              <a:rPr lang="en-US" sz="1400" b="1" dirty="0" err="1" smtClean="0"/>
              <a:t>out.print</a:t>
            </a:r>
            <a:r>
              <a:rPr lang="en-US" sz="1400" b="1" dirty="0" smtClean="0"/>
              <a:t>("&lt;TD&gt;" + </a:t>
            </a:r>
            <a:r>
              <a:rPr lang="en-US" sz="1400" b="1" dirty="0" err="1" smtClean="0"/>
              <a:t>resultSet.getString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));</a:t>
            </a:r>
          </a:p>
          <a:p>
            <a:r>
              <a:rPr lang="en-US" sz="1400" b="1" dirty="0" smtClean="0"/>
              <a:t>}</a:t>
            </a:r>
          </a:p>
          <a:p>
            <a:r>
              <a:rPr lang="en-US" sz="1400" b="1" dirty="0" err="1" smtClean="0"/>
              <a:t>out.println</a:t>
            </a:r>
            <a:r>
              <a:rPr lang="en-US" sz="1400" b="1" dirty="0" smtClean="0"/>
              <a:t>();</a:t>
            </a:r>
          </a:p>
          <a:p>
            <a:r>
              <a:rPr lang="en-US" sz="1400" b="1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Metadata Output</a:t>
            </a:r>
          </a:p>
        </p:txBody>
      </p:sp>
      <p:pic>
        <p:nvPicPr>
          <p:cNvPr id="4" name="Content Placeholder 3" descr="Screenshot - 1_4_2013 , 12_12_38 P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166614"/>
            <a:ext cx="8524036" cy="53865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JNDI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• </a:t>
            </a:r>
            <a:r>
              <a:rPr lang="en-US" b="1" dirty="0" smtClean="0"/>
              <a:t>Idea</a:t>
            </a:r>
          </a:p>
          <a:p>
            <a:r>
              <a:rPr lang="en-US" dirty="0" smtClean="0"/>
              <a:t>– </a:t>
            </a:r>
            <a:r>
              <a:rPr lang="en-US" sz="2400" dirty="0" smtClean="0"/>
              <a:t>Use abstract name to get connection from a data source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Advantages</a:t>
            </a:r>
          </a:p>
          <a:p>
            <a:r>
              <a:rPr lang="en-US" dirty="0" smtClean="0"/>
              <a:t>– </a:t>
            </a:r>
            <a:r>
              <a:rPr lang="en-US" sz="2400" dirty="0" smtClean="0"/>
              <a:t>Lets you change data source without changing code</a:t>
            </a:r>
          </a:p>
          <a:p>
            <a:r>
              <a:rPr lang="en-US" sz="2400" dirty="0" smtClean="0"/>
              <a:t>– Available in multiple Web apps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Disadvantage</a:t>
            </a:r>
          </a:p>
          <a:p>
            <a:r>
              <a:rPr lang="en-US" dirty="0" smtClean="0"/>
              <a:t>– </a:t>
            </a:r>
            <a:r>
              <a:rPr lang="en-US" sz="2400" dirty="0" smtClean="0"/>
              <a:t>Requires server-specific registration of data source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Code for steps 1-3 replaced by:</a:t>
            </a:r>
          </a:p>
          <a:p>
            <a:r>
              <a:rPr lang="en-US" b="1" dirty="0" smtClean="0"/>
              <a:t>Context </a:t>
            </a:r>
            <a:r>
              <a:rPr lang="en-US" b="1" dirty="0" err="1" smtClean="0"/>
              <a:t>context</a:t>
            </a:r>
            <a:r>
              <a:rPr lang="en-US" b="1" dirty="0" smtClean="0"/>
              <a:t> = new </a:t>
            </a:r>
            <a:r>
              <a:rPr lang="en-US" b="1" dirty="0" err="1" smtClean="0"/>
              <a:t>InitialContext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DataSource</a:t>
            </a:r>
            <a:r>
              <a:rPr lang="en-US" b="1" dirty="0" smtClean="0"/>
              <a:t> </a:t>
            </a:r>
            <a:r>
              <a:rPr lang="en-US" b="1" dirty="0" err="1" smtClean="0"/>
              <a:t>dataSource</a:t>
            </a:r>
            <a:r>
              <a:rPr lang="en-US" b="1" dirty="0" smtClean="0"/>
              <a:t> = (</a:t>
            </a:r>
            <a:r>
              <a:rPr lang="en-US" b="1" dirty="0" err="1" smtClean="0"/>
              <a:t>DataSource</a:t>
            </a:r>
            <a:r>
              <a:rPr lang="en-US" b="1" dirty="0" smtClean="0"/>
              <a:t>)</a:t>
            </a:r>
            <a:r>
              <a:rPr lang="en-US" b="1" dirty="0" err="1" smtClean="0"/>
              <a:t>context.lookup</a:t>
            </a:r>
            <a:endParaRPr lang="en-US" b="1" dirty="0" smtClean="0"/>
          </a:p>
          <a:p>
            <a:r>
              <a:rPr lang="en-US" b="1" dirty="0" smtClean="0"/>
              <a:t>("</a:t>
            </a:r>
            <a:r>
              <a:rPr lang="en-US" b="1" dirty="0" err="1" smtClean="0"/>
              <a:t>java:comp</a:t>
            </a:r>
            <a:r>
              <a:rPr lang="en-US" b="1" dirty="0" smtClean="0"/>
              <a:t>/</a:t>
            </a:r>
            <a:r>
              <a:rPr lang="en-US" b="1" dirty="0" err="1" smtClean="0"/>
              <a:t>env</a:t>
            </a:r>
            <a:r>
              <a:rPr lang="en-US" b="1" dirty="0" smtClean="0"/>
              <a:t>/</a:t>
            </a:r>
            <a:r>
              <a:rPr lang="en-US" b="1" dirty="0" err="1" smtClean="0"/>
              <a:t>jdbc</a:t>
            </a:r>
            <a:r>
              <a:rPr lang="en-US" b="1" dirty="0" smtClean="0"/>
              <a:t>/</a:t>
            </a:r>
            <a:r>
              <a:rPr lang="en-US" b="1" i="1" dirty="0" err="1" smtClean="0"/>
              <a:t>dbName</a:t>
            </a:r>
            <a:r>
              <a:rPr lang="en-US" b="1" i="1" dirty="0" smtClean="0"/>
              <a:t>");</a:t>
            </a:r>
          </a:p>
          <a:p>
            <a:r>
              <a:rPr lang="en-US" b="1" dirty="0" smtClean="0"/>
              <a:t>Connection </a:t>
            </a:r>
            <a:r>
              <a:rPr lang="en-US" b="1" dirty="0" err="1" smtClean="0"/>
              <a:t>connection</a:t>
            </a:r>
            <a:r>
              <a:rPr lang="en-US" b="1" dirty="0" smtClean="0"/>
              <a:t> = </a:t>
            </a:r>
            <a:r>
              <a:rPr lang="en-US" b="1" dirty="0" err="1" smtClean="0"/>
              <a:t>dataSource.getConnection</a:t>
            </a:r>
            <a:r>
              <a:rPr lang="en-US" b="1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Configuring </a:t>
            </a:r>
            <a:r>
              <a:rPr lang="en-US" dirty="0" err="1" smtClean="0"/>
              <a:t>DataSource</a:t>
            </a:r>
            <a:r>
              <a:rPr lang="en-US" dirty="0" smtClean="0"/>
              <a:t> for JNDI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4495800" cy="5059363"/>
          </a:xfrm>
        </p:spPr>
        <p:txBody>
          <a:bodyPr>
            <a:noAutofit/>
          </a:bodyPr>
          <a:lstStyle/>
          <a:p>
            <a:r>
              <a:rPr lang="en-US" sz="1600" dirty="0" smtClean="0"/>
              <a:t>Inside </a:t>
            </a:r>
            <a:r>
              <a:rPr lang="en-US" sz="1600" dirty="0" err="1" smtClean="0"/>
              <a:t>tomcat_dir</a:t>
            </a:r>
            <a:r>
              <a:rPr lang="en-US" sz="1600" dirty="0" smtClean="0"/>
              <a:t>/conf/server.xml</a:t>
            </a:r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DefaultContext</a:t>
            </a:r>
            <a:r>
              <a:rPr lang="en-US" sz="1600" dirty="0" smtClean="0"/>
              <a:t> reloadable="true"&gt;</a:t>
            </a:r>
          </a:p>
          <a:p>
            <a:pPr>
              <a:buNone/>
            </a:pPr>
            <a:r>
              <a:rPr lang="en-US" sz="1600" dirty="0" smtClean="0"/>
              <a:t>&lt;Resource name="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Northwind</a:t>
            </a:r>
            <a:r>
              <a:rPr lang="en-US" sz="1600" dirty="0" smtClean="0"/>
              <a:t>" auth="Container"</a:t>
            </a:r>
          </a:p>
          <a:p>
            <a:pPr>
              <a:buNone/>
            </a:pPr>
            <a:r>
              <a:rPr lang="en-US" sz="1600" dirty="0" smtClean="0"/>
              <a:t>type="</a:t>
            </a:r>
            <a:r>
              <a:rPr lang="en-US" sz="1600" dirty="0" err="1" smtClean="0"/>
              <a:t>javax.sql.DataSource</a:t>
            </a:r>
            <a:r>
              <a:rPr lang="en-US" sz="1600" dirty="0" smtClean="0"/>
              <a:t>"/&gt;</a:t>
            </a:r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ResourceParams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Northwind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&lt;parameter&gt;</a:t>
            </a:r>
          </a:p>
          <a:p>
            <a:pPr>
              <a:buNone/>
            </a:pPr>
            <a:r>
              <a:rPr lang="en-US" sz="1600" dirty="0" smtClean="0"/>
              <a:t>&lt;name&gt;factory&lt;/name&gt;</a:t>
            </a:r>
          </a:p>
          <a:p>
            <a:pPr>
              <a:buNone/>
            </a:pPr>
            <a:r>
              <a:rPr lang="en-US" sz="1600" dirty="0" smtClean="0"/>
              <a:t>&lt;value&gt;</a:t>
            </a:r>
          </a:p>
          <a:p>
            <a:pPr>
              <a:buNone/>
            </a:pPr>
            <a:r>
              <a:rPr lang="en-US" sz="1600" dirty="0" err="1" smtClean="0"/>
              <a:t>org.apache.commons.dbcp.BasicDataSourceFactory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&lt;/value&gt;</a:t>
            </a:r>
          </a:p>
          <a:p>
            <a:pPr>
              <a:buNone/>
            </a:pPr>
            <a:r>
              <a:rPr lang="en-US" sz="1600" dirty="0" smtClean="0"/>
              <a:t>&lt;/parameter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953000" y="1066800"/>
            <a:ext cx="44958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&lt;parameter&gt;&lt;name&gt;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driverClassName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&lt;/name&gt;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&lt;value&gt;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sun.jdbc.odbc.JdbcOdbcDriver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&lt;/value&gt;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&lt;/parameter&gt;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&lt;parameter&gt;&lt;name&gt;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&lt;/name&gt;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&lt;value&gt;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jdbc:odbc:Northwind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&lt;/value&gt;&lt;/parameter&gt;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&lt;parameter&gt;&lt;name&gt;username&lt;/name&gt;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&lt;value&gt;&lt;/value&gt;&lt;/parameter&gt;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&lt;parameter&gt;&lt;name&gt;password&lt;/name&gt;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&lt;value&gt;&lt;/value&gt;&lt;/parameter&gt;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/>
              <a:t>Tranactions</a:t>
            </a:r>
            <a:endParaRPr lang="en-US" sz="2200" b="1" dirty="0" smtClean="0"/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By default, after each SQL statement is executed the</a:t>
            </a:r>
          </a:p>
          <a:p>
            <a:pPr>
              <a:buNone/>
            </a:pPr>
            <a:r>
              <a:rPr lang="en-US" sz="2000" dirty="0" smtClean="0"/>
              <a:t>	changes are automatically committed to the database</a:t>
            </a:r>
          </a:p>
          <a:p>
            <a:pPr>
              <a:buNone/>
            </a:pPr>
            <a:r>
              <a:rPr lang="en-US" sz="2000" dirty="0" smtClean="0"/>
              <a:t>– Turn auto-commit off to group two or more statements</a:t>
            </a:r>
          </a:p>
          <a:p>
            <a:pPr>
              <a:buNone/>
            </a:pPr>
            <a:r>
              <a:rPr lang="en-US" sz="2000" dirty="0" smtClean="0"/>
              <a:t>	together into a transaction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200" b="1" dirty="0" err="1" smtClean="0"/>
              <a:t>connection.setAutoCommit</a:t>
            </a:r>
            <a:r>
              <a:rPr lang="en-US" sz="2200" b="1" dirty="0" smtClean="0"/>
              <a:t>(false)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Call commit to permanently record the changes to the</a:t>
            </a:r>
          </a:p>
          <a:p>
            <a:pPr>
              <a:buNone/>
            </a:pPr>
            <a:r>
              <a:rPr lang="en-US" sz="2000" dirty="0" smtClean="0"/>
              <a:t>	database after executing a group of statements</a:t>
            </a:r>
          </a:p>
          <a:p>
            <a:pPr>
              <a:buNone/>
            </a:pPr>
            <a:r>
              <a:rPr lang="en-US" sz="2000" dirty="0" smtClean="0"/>
              <a:t>– Call rollback if an error occurs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Transactions example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Connection </a:t>
            </a:r>
            <a:r>
              <a:rPr lang="en-US" dirty="0" err="1" smtClean="0"/>
              <a:t>connection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err="1" smtClean="0"/>
              <a:t>DriverManager.getConnection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username, </a:t>
            </a:r>
            <a:r>
              <a:rPr lang="en-US" dirty="0" err="1" smtClean="0"/>
              <a:t>passwd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connection.setAutoCommit</a:t>
            </a:r>
            <a:r>
              <a:rPr lang="en-US" dirty="0" smtClean="0"/>
              <a:t>(false);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statement.executeUpdate</a:t>
            </a:r>
            <a:r>
              <a:rPr lang="en-US" dirty="0" smtClean="0"/>
              <a:t>(...);</a:t>
            </a:r>
          </a:p>
          <a:p>
            <a:pPr>
              <a:buNone/>
            </a:pPr>
            <a:r>
              <a:rPr lang="en-US" dirty="0" err="1" smtClean="0"/>
              <a:t>statement.executeUpdate</a:t>
            </a:r>
            <a:r>
              <a:rPr lang="en-US" dirty="0" smtClean="0"/>
              <a:t>(...);</a:t>
            </a:r>
          </a:p>
          <a:p>
            <a:pPr>
              <a:buNone/>
            </a:pPr>
            <a:r>
              <a:rPr lang="en-US" dirty="0" err="1" smtClean="0"/>
              <a:t>connection.commit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 catch (Exception e)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connection.rollback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SQLException</a:t>
            </a:r>
            <a:r>
              <a:rPr lang="en-US" dirty="0" smtClean="0"/>
              <a:t> </a:t>
            </a:r>
            <a:r>
              <a:rPr lang="en-US" dirty="0" err="1" smtClean="0"/>
              <a:t>sqle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// report problem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 finally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connection.close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SQLException</a:t>
            </a:r>
            <a:r>
              <a:rPr lang="en-US" dirty="0" smtClean="0"/>
              <a:t> </a:t>
            </a:r>
            <a:r>
              <a:rPr lang="en-US" dirty="0" err="1" smtClean="0"/>
              <a:t>sqle</a:t>
            </a:r>
            <a:r>
              <a:rPr lang="en-US" dirty="0" smtClean="0"/>
              <a:t>) {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err="1" smtClean="0"/>
              <a:t>getAutoCommit</a:t>
            </a:r>
            <a:r>
              <a:rPr lang="en-US" sz="2200" dirty="0" smtClean="0"/>
              <a:t>/</a:t>
            </a:r>
            <a:r>
              <a:rPr lang="en-US" sz="2200" dirty="0" err="1" smtClean="0"/>
              <a:t>setAutoCommit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By default, a connection is set to auto-commit</a:t>
            </a:r>
          </a:p>
          <a:p>
            <a:pPr>
              <a:buNone/>
            </a:pPr>
            <a:r>
              <a:rPr lang="en-US" sz="2000" dirty="0" smtClean="0"/>
              <a:t>– Retrieves or sets the auto-commit mode</a:t>
            </a:r>
          </a:p>
          <a:p>
            <a:pPr>
              <a:buNone/>
            </a:pPr>
            <a:r>
              <a:rPr lang="en-US" sz="2200" dirty="0" smtClean="0"/>
              <a:t>• commit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Force all changes since the last call to commit to become</a:t>
            </a:r>
          </a:p>
          <a:p>
            <a:pPr>
              <a:buNone/>
            </a:pPr>
            <a:r>
              <a:rPr lang="en-US" sz="2000" dirty="0" smtClean="0"/>
              <a:t>	permanent</a:t>
            </a:r>
          </a:p>
          <a:p>
            <a:pPr>
              <a:buNone/>
            </a:pPr>
            <a:r>
              <a:rPr lang="en-US" sz="2000" dirty="0" smtClean="0"/>
              <a:t>– Any database locks currently held by this Connection</a:t>
            </a:r>
          </a:p>
          <a:p>
            <a:pPr>
              <a:buNone/>
            </a:pPr>
            <a:r>
              <a:rPr lang="en-US" sz="2000" dirty="0" smtClean="0"/>
              <a:t>	object are released</a:t>
            </a:r>
          </a:p>
          <a:p>
            <a:pPr>
              <a:buNone/>
            </a:pPr>
            <a:r>
              <a:rPr lang="en-US" sz="2200" dirty="0" smtClean="0"/>
              <a:t>• rollback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Drops all changes since the previous call to commit</a:t>
            </a:r>
          </a:p>
          <a:p>
            <a:pPr>
              <a:buNone/>
            </a:pPr>
            <a:r>
              <a:rPr lang="en-US" sz="2000" dirty="0" smtClean="0"/>
              <a:t>– Releases any database locks held by this Connection object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ServletConfig</a:t>
            </a:r>
            <a:r>
              <a:rPr lang="en-US" dirty="0" smtClean="0"/>
              <a:t> and Servlet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Use </a:t>
            </a:r>
            <a:r>
              <a:rPr lang="en-US" sz="2200" dirty="0" err="1" smtClean="0"/>
              <a:t>ServletConfig</a:t>
            </a:r>
            <a:r>
              <a:rPr lang="en-US" sz="2200" dirty="0" smtClean="0"/>
              <a:t> for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</a:t>
            </a:r>
            <a:r>
              <a:rPr lang="en-US" sz="2200" dirty="0" err="1" smtClean="0"/>
              <a:t>Specifc</a:t>
            </a:r>
            <a:r>
              <a:rPr lang="en-US" sz="2200" dirty="0" smtClean="0"/>
              <a:t> Information</a:t>
            </a:r>
          </a:p>
          <a:p>
            <a:r>
              <a:rPr lang="en-US" sz="2200" dirty="0" smtClean="0"/>
              <a:t>Use </a:t>
            </a:r>
            <a:r>
              <a:rPr lang="en-US" sz="2200" dirty="0" err="1" smtClean="0"/>
              <a:t>ServletContext</a:t>
            </a:r>
            <a:r>
              <a:rPr lang="en-US" sz="2200" dirty="0" smtClean="0"/>
              <a:t> for Application Specific Information</a:t>
            </a:r>
          </a:p>
          <a:p>
            <a:r>
              <a:rPr lang="en-US" sz="2200" dirty="0" smtClean="0"/>
              <a:t>Configure Driver Information</a:t>
            </a:r>
          </a:p>
          <a:p>
            <a:r>
              <a:rPr lang="en-US" sz="2200" dirty="0" smtClean="0"/>
              <a:t>Configure URL information</a:t>
            </a:r>
          </a:p>
          <a:p>
            <a:r>
              <a:rPr lang="en-US" sz="2200" dirty="0" smtClean="0"/>
              <a:t>Use </a:t>
            </a:r>
            <a:r>
              <a:rPr lang="en-US" sz="2200" dirty="0" err="1" smtClean="0"/>
              <a:t>ServletConfig</a:t>
            </a:r>
            <a:r>
              <a:rPr lang="en-US" sz="2200" dirty="0" smtClean="0"/>
              <a:t> to read the data from init parameter</a:t>
            </a:r>
          </a:p>
          <a:p>
            <a:r>
              <a:rPr lang="en-US" sz="2200" dirty="0" smtClean="0"/>
              <a:t>Use </a:t>
            </a:r>
            <a:r>
              <a:rPr lang="en-US" sz="2200" dirty="0" err="1" smtClean="0"/>
              <a:t>ServletContext</a:t>
            </a:r>
            <a:r>
              <a:rPr lang="en-US" sz="2200" dirty="0" smtClean="0"/>
              <a:t> to read the data from context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JPA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73914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• What is ORM</a:t>
            </a:r>
          </a:p>
          <a:p>
            <a:r>
              <a:rPr lang="en-US" sz="2200" dirty="0" smtClean="0"/>
              <a:t>Become acquainted with the Java Persistence API (JPA)</a:t>
            </a:r>
          </a:p>
          <a:p>
            <a:pPr>
              <a:buNone/>
            </a:pPr>
            <a:r>
              <a:rPr lang="en-US" sz="2200" dirty="0" smtClean="0"/>
              <a:t>• Learn how to setup and use  JPA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Building web application using JDBC</a:t>
            </a:r>
          </a:p>
          <a:p>
            <a:pPr lvl="0"/>
            <a:r>
              <a:rPr lang="en-US" sz="2200" dirty="0" smtClean="0"/>
              <a:t>Handling Exception</a:t>
            </a:r>
          </a:p>
          <a:p>
            <a:pPr lvl="0"/>
            <a:r>
              <a:rPr lang="en-US" sz="2200" dirty="0" smtClean="0"/>
              <a:t>Using JNDI with JDBC</a:t>
            </a:r>
          </a:p>
          <a:p>
            <a:pPr lvl="0"/>
            <a:r>
              <a:rPr lang="en-US" sz="2200" dirty="0" smtClean="0"/>
              <a:t>Using </a:t>
            </a:r>
            <a:r>
              <a:rPr lang="en-US" sz="2200" dirty="0" err="1" smtClean="0"/>
              <a:t>ServletConfig</a:t>
            </a:r>
            <a:r>
              <a:rPr lang="en-US" sz="2200" dirty="0" smtClean="0"/>
              <a:t> in an application</a:t>
            </a:r>
          </a:p>
          <a:p>
            <a:pPr lvl="0"/>
            <a:r>
              <a:rPr lang="en-US" sz="2200" dirty="0" smtClean="0"/>
              <a:t>Using </a:t>
            </a:r>
            <a:r>
              <a:rPr lang="en-US" sz="2200" dirty="0" err="1" smtClean="0"/>
              <a:t>ServletContext</a:t>
            </a:r>
            <a:endParaRPr lang="en-US" sz="2200" dirty="0" smtClean="0"/>
          </a:p>
          <a:p>
            <a:pPr lvl="0"/>
            <a:r>
              <a:rPr lang="en-US" sz="2200" dirty="0" smtClean="0"/>
              <a:t>Understanding JPA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14800"/>
            <a:ext cx="4972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ORM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•ORM stands for Object Relational Mapping</a:t>
            </a:r>
          </a:p>
          <a:p>
            <a:r>
              <a:rPr lang="en-US" sz="2200" dirty="0" smtClean="0"/>
              <a:t>POJO’s directly mapped to Database tables</a:t>
            </a:r>
          </a:p>
          <a:p>
            <a:r>
              <a:rPr lang="en-US" sz="2200" dirty="0" smtClean="0"/>
              <a:t>ORM framework takes care of</a:t>
            </a:r>
          </a:p>
          <a:p>
            <a:pPr lvl="1"/>
            <a:r>
              <a:rPr lang="en-US" sz="2000" dirty="0" smtClean="0"/>
              <a:t>Synchronization</a:t>
            </a:r>
          </a:p>
          <a:p>
            <a:pPr lvl="1"/>
            <a:r>
              <a:rPr lang="en-US" sz="2000" dirty="0" smtClean="0"/>
              <a:t>Transaction</a:t>
            </a:r>
          </a:p>
          <a:p>
            <a:pPr lvl="1"/>
            <a:r>
              <a:rPr lang="en-US" sz="2000" dirty="0" smtClean="0"/>
              <a:t>Performance</a:t>
            </a:r>
          </a:p>
          <a:p>
            <a:pPr lvl="1"/>
            <a:r>
              <a:rPr lang="en-US" sz="2000" dirty="0" smtClean="0"/>
              <a:t>Database Independence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JPA Architecture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" name="Content Placeholder 6" descr="Screenshot - 1_4_2013 , 1_04_47 P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362322"/>
            <a:ext cx="6248400" cy="46606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Main Components of JPA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189037"/>
            <a:ext cx="76962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•Entity Classes</a:t>
            </a:r>
          </a:p>
          <a:p>
            <a:pPr>
              <a:buNone/>
            </a:pPr>
            <a:r>
              <a:rPr lang="en-US" sz="2200" dirty="0" smtClean="0"/>
              <a:t>• Entity Manager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Persistence Context</a:t>
            </a:r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err="1" smtClean="0"/>
              <a:t>EntityManagerFactory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dirty="0" err="1" smtClean="0"/>
              <a:t>EntityTransaction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• Persistence Unit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persistence.xml</a:t>
            </a:r>
          </a:p>
          <a:p>
            <a:pPr>
              <a:buNone/>
            </a:pPr>
            <a:r>
              <a:rPr lang="en-US" sz="2200" dirty="0" smtClean="0"/>
              <a:t>• Java Persistence Query Language</a:t>
            </a:r>
          </a:p>
          <a:p>
            <a:pPr>
              <a:buNone/>
            </a:pPr>
            <a:r>
              <a:rPr lang="en-US" sz="2200" dirty="0" smtClean="0"/>
              <a:t>(JPAQL)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Persistence Unit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295400"/>
            <a:ext cx="8001000" cy="3810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•Defines all entity classes that are managed by JPA</a:t>
            </a:r>
          </a:p>
          <a:p>
            <a:pPr>
              <a:buNone/>
            </a:pPr>
            <a:r>
              <a:rPr lang="en-US" sz="2200" dirty="0" smtClean="0"/>
              <a:t>• Identified in the persistence.xml configuration file</a:t>
            </a:r>
          </a:p>
          <a:p>
            <a:pPr>
              <a:buNone/>
            </a:pPr>
            <a:r>
              <a:rPr lang="en-US" sz="2200" dirty="0" smtClean="0"/>
              <a:t>• Entity classes and configuration files are packaged together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The JAR or directory that contains the persistence.xml is called the root of the persistence unit</a:t>
            </a:r>
          </a:p>
          <a:p>
            <a:pPr>
              <a:buNone/>
            </a:pPr>
            <a:r>
              <a:rPr lang="en-US" sz="2000" dirty="0" smtClean="0"/>
              <a:t>– Needs to be inside a META-INF directory</a:t>
            </a:r>
          </a:p>
          <a:p>
            <a:pPr>
              <a:buNone/>
            </a:pPr>
            <a:r>
              <a:rPr lang="en-US" sz="2200" dirty="0" smtClean="0"/>
              <a:t>• Whether or not inside a 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Benefits of 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•No need to deal with the SQL Queries to save and retrieve the data </a:t>
            </a:r>
          </a:p>
          <a:p>
            <a:pPr>
              <a:buNone/>
            </a:pPr>
            <a:r>
              <a:rPr lang="en-US" sz="2200" dirty="0" smtClean="0"/>
              <a:t>•Simple configuration </a:t>
            </a:r>
          </a:p>
          <a:p>
            <a:pPr>
              <a:buNone/>
            </a:pPr>
            <a:r>
              <a:rPr lang="en-US" sz="2200" dirty="0" smtClean="0"/>
              <a:t>•Standardized API to persist the business objects </a:t>
            </a:r>
          </a:p>
          <a:p>
            <a:pPr>
              <a:buNone/>
            </a:pPr>
            <a:r>
              <a:rPr lang="en-US" sz="2200" dirty="0" smtClean="0"/>
              <a:t>•Fast development of application </a:t>
            </a:r>
          </a:p>
          <a:p>
            <a:pPr>
              <a:buNone/>
            </a:pPr>
            <a:r>
              <a:rPr lang="en-US" sz="2200" dirty="0" smtClean="0"/>
              <a:t>•Concurrency support </a:t>
            </a:r>
          </a:p>
          <a:p>
            <a:pPr>
              <a:buNone/>
            </a:pPr>
            <a:r>
              <a:rPr lang="en-US" sz="2200" dirty="0" smtClean="0"/>
              <a:t>•Excellent cashing support for better performance of the application </a:t>
            </a:r>
          </a:p>
          <a:p>
            <a:pPr>
              <a:buNone/>
            </a:pPr>
            <a:r>
              <a:rPr lang="en-US" sz="2200" dirty="0" smtClean="0"/>
              <a:t>•Injected transaction management </a:t>
            </a:r>
          </a:p>
          <a:p>
            <a:pPr>
              <a:buNone/>
            </a:pPr>
            <a:r>
              <a:rPr lang="en-US" sz="2200" dirty="0" smtClean="0"/>
              <a:t>•Configurable logging </a:t>
            </a:r>
          </a:p>
          <a:p>
            <a:pPr>
              <a:buNone/>
            </a:pPr>
            <a:r>
              <a:rPr lang="en-US" sz="2200" dirty="0" smtClean="0"/>
              <a:t>•Easy to learn and use </a:t>
            </a:r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Drawback of 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12837"/>
            <a:ext cx="77724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•Slow performance in case of large batch updates </a:t>
            </a:r>
          </a:p>
          <a:p>
            <a:pPr>
              <a:buNone/>
            </a:pPr>
            <a:r>
              <a:rPr lang="en-US" sz="2200" dirty="0" smtClean="0"/>
              <a:t>• Little slower than JDBC </a:t>
            </a:r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65237"/>
            <a:ext cx="80772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can connect directly to the database or to a database registered in an Directory Service</a:t>
            </a:r>
          </a:p>
          <a:p>
            <a:r>
              <a:rPr lang="en-US" sz="2200" dirty="0" smtClean="0"/>
              <a:t>Use init parameter and Context parameter for database specific configuration information</a:t>
            </a:r>
          </a:p>
          <a:p>
            <a:r>
              <a:rPr lang="en-US" sz="2200" dirty="0" smtClean="0"/>
              <a:t>JPA is a standard ORM specification</a:t>
            </a:r>
          </a:p>
          <a:p>
            <a:r>
              <a:rPr lang="en-US" sz="2200" dirty="0" smtClean="0"/>
              <a:t>JPA can take care of boiler plate code like</a:t>
            </a:r>
          </a:p>
          <a:p>
            <a:pPr lvl="1"/>
            <a:r>
              <a:rPr lang="en-US" sz="2000" dirty="0" smtClean="0"/>
              <a:t>Try catch block</a:t>
            </a:r>
          </a:p>
          <a:p>
            <a:pPr lvl="1"/>
            <a:r>
              <a:rPr lang="en-US" sz="2000" dirty="0" smtClean="0"/>
              <a:t>Obtaining Connection</a:t>
            </a:r>
          </a:p>
          <a:p>
            <a:pPr lvl="1"/>
            <a:r>
              <a:rPr lang="en-US" sz="2000" dirty="0" smtClean="0"/>
              <a:t>Mapping of </a:t>
            </a:r>
            <a:r>
              <a:rPr lang="en-US" sz="2000" dirty="0" err="1" smtClean="0"/>
              <a:t>Datatypes</a:t>
            </a:r>
            <a:endParaRPr lang="en-US" sz="2000" dirty="0" smtClean="0"/>
          </a:p>
          <a:p>
            <a:pPr lvl="1"/>
            <a:r>
              <a:rPr lang="en-US" sz="2000" dirty="0" smtClean="0"/>
              <a:t>Synchronizing models with tables</a:t>
            </a:r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4" name="Picture 3" descr="Duke-Summary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342292"/>
            <a:ext cx="2438400" cy="175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JDBC Revisited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762000" y="1066800"/>
            <a:ext cx="8077200" cy="4876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JDBC provides a standard library for accessing relational databases</a:t>
            </a:r>
          </a:p>
          <a:p>
            <a:pPr>
              <a:buNone/>
            </a:pPr>
            <a:r>
              <a:rPr lang="en-US" sz="2400" dirty="0" smtClean="0"/>
              <a:t>– API standardizes</a:t>
            </a:r>
          </a:p>
          <a:p>
            <a:pPr>
              <a:buNone/>
            </a:pPr>
            <a:r>
              <a:rPr lang="en-US" sz="2400" dirty="0" smtClean="0"/>
              <a:t>• Way to establish connection to database</a:t>
            </a:r>
          </a:p>
          <a:p>
            <a:pPr>
              <a:buNone/>
            </a:pPr>
            <a:r>
              <a:rPr lang="en-US" sz="2400" dirty="0" smtClean="0"/>
              <a:t>• Approach to initiating queries</a:t>
            </a:r>
          </a:p>
          <a:p>
            <a:pPr>
              <a:buNone/>
            </a:pPr>
            <a:r>
              <a:rPr lang="en-US" sz="2400" dirty="0" smtClean="0"/>
              <a:t>• Method to create stored (parameterized) queries</a:t>
            </a:r>
          </a:p>
          <a:p>
            <a:pPr>
              <a:buNone/>
            </a:pPr>
            <a:r>
              <a:rPr lang="en-US" sz="2400" dirty="0" smtClean="0"/>
              <a:t>• The data structure of query result (table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JDBC Revisited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762000" y="1066800"/>
            <a:ext cx="80772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JDBC provides a standard library for accessing relational databases</a:t>
            </a:r>
          </a:p>
          <a:p>
            <a:pPr>
              <a:buNone/>
            </a:pPr>
            <a:r>
              <a:rPr lang="en-US" sz="2400" dirty="0" smtClean="0"/>
              <a:t>– </a:t>
            </a:r>
            <a:r>
              <a:rPr lang="en-US" sz="2400" dirty="0" smtClean="0"/>
              <a:t>Determining the number of columns</a:t>
            </a:r>
          </a:p>
          <a:p>
            <a:pPr>
              <a:buNone/>
            </a:pPr>
            <a:r>
              <a:rPr lang="en-US" sz="2400" dirty="0" smtClean="0"/>
              <a:t>– Looking up metadata, etc.</a:t>
            </a:r>
          </a:p>
          <a:p>
            <a:pPr>
              <a:buNone/>
            </a:pPr>
            <a:r>
              <a:rPr lang="en-US" sz="2400" dirty="0" smtClean="0"/>
              <a:t>– API does not standardize SQL syntax</a:t>
            </a:r>
          </a:p>
          <a:p>
            <a:pPr>
              <a:buNone/>
            </a:pPr>
            <a:r>
              <a:rPr lang="en-US" sz="2400" dirty="0" smtClean="0"/>
              <a:t>• JDBC is not embedded SQL</a:t>
            </a:r>
          </a:p>
          <a:p>
            <a:pPr>
              <a:buNone/>
            </a:pPr>
            <a:r>
              <a:rPr lang="en-US" sz="2400" dirty="0" smtClean="0"/>
              <a:t>– JDBC classes are in the java.sql package</a:t>
            </a:r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b="1" dirty="0" smtClean="0"/>
              <a:t>Note: JDBC is not officially an acronym;</a:t>
            </a:r>
          </a:p>
          <a:p>
            <a:pPr>
              <a:buNone/>
            </a:pPr>
            <a:r>
              <a:rPr lang="en-US" sz="2400" b="1" dirty="0" smtClean="0"/>
              <a:t>unofficially, “Java </a:t>
            </a:r>
            <a:r>
              <a:rPr lang="en-US" sz="2400" b="1" dirty="0" err="1" smtClean="0"/>
              <a:t>DataBase</a:t>
            </a:r>
            <a:r>
              <a:rPr lang="en-US" sz="2400" b="1" dirty="0" smtClean="0"/>
              <a:t> Connectivity”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JDBC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001000" cy="533400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l"/>
            <a:r>
              <a:rPr lang="en-US" sz="2200" b="1" dirty="0" smtClean="0">
                <a:latin typeface="Century Gothic" pitchFamily="34" charset="0"/>
              </a:rPr>
              <a:t>JDBC consists of two parts:</a:t>
            </a:r>
          </a:p>
          <a:p>
            <a:pPr algn="l"/>
            <a:r>
              <a:rPr lang="en-US" sz="2000" dirty="0" smtClean="0">
                <a:latin typeface="Century Gothic" pitchFamily="34" charset="0"/>
              </a:rPr>
              <a:t>– JDBC API, a purely  Java-based API</a:t>
            </a:r>
          </a:p>
          <a:p>
            <a:pPr algn="l"/>
            <a:r>
              <a:rPr lang="en-US" sz="2000" dirty="0" smtClean="0">
                <a:latin typeface="Century Gothic" pitchFamily="34" charset="0"/>
              </a:rPr>
              <a:t>– JDBC Driver Manager, which communicates with </a:t>
            </a:r>
            <a:endParaRPr lang="en-US" sz="2000" dirty="0">
              <a:latin typeface="Century Gothic" pitchFamily="34" charset="0"/>
            </a:endParaRPr>
          </a:p>
          <a:p>
            <a:pPr algn="l"/>
            <a:r>
              <a:rPr lang="en-US" sz="2000" dirty="0" smtClean="0">
                <a:latin typeface="Century Gothic" pitchFamily="34" charset="0"/>
              </a:rPr>
              <a:t>vendor-specific drivers that perform the real communication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latin typeface="Century Gothic" pitchFamily="34" charset="0"/>
              </a:rPr>
              <a:t>with the database.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• Point: translation to vendor format is performed on the client</a:t>
            </a:r>
          </a:p>
          <a:p>
            <a:pPr algn="l"/>
            <a:r>
              <a:rPr lang="en-US" sz="2000" dirty="0" smtClean="0">
                <a:latin typeface="Century Gothic" pitchFamily="34" charset="0"/>
              </a:rPr>
              <a:t>– No changes needed to server</a:t>
            </a:r>
          </a:p>
          <a:p>
            <a:pPr algn="l"/>
            <a:r>
              <a:rPr lang="en-US" sz="2000" dirty="0" smtClean="0">
                <a:latin typeface="Century Gothic" pitchFamily="34" charset="0"/>
              </a:rPr>
              <a:t>– Driver (translator) needed on client</a:t>
            </a:r>
            <a:endParaRPr lang="en-US" sz="2000" b="1" dirty="0">
              <a:latin typeface="Century Gothic" pitchFamily="34" charset="0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JDBC Data Types</a:t>
            </a:r>
          </a:p>
        </p:txBody>
      </p:sp>
      <p:pic>
        <p:nvPicPr>
          <p:cNvPr id="6" name="Content Placeholder 5" descr="Screenshot - 1_4_2013 , 11_59_42 A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914400"/>
            <a:ext cx="3733800" cy="3660408"/>
          </a:xfrm>
        </p:spPr>
      </p:pic>
      <p:pic>
        <p:nvPicPr>
          <p:cNvPr id="9" name="Picture 8" descr="Screenshot - 1_4_2013 , 12_00_34 P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2286000"/>
            <a:ext cx="4562475" cy="3952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Seven Steps in 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066798"/>
            <a:ext cx="7467600" cy="368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00" dirty="0" smtClean="0">
                <a:latin typeface="Century Gothic" pitchFamily="34" charset="0"/>
              </a:rPr>
              <a:t>1. Load the driver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2. Define the Connection URL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3. Establish the Connection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4. Create a Statement object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5. Execute a query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6. Process the results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7. Close the connection</a:t>
            </a:r>
            <a:endParaRPr lang="en-US" sz="2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Metadata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67040"/>
            <a:ext cx="8153400" cy="398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00" b="1" dirty="0" smtClean="0">
                <a:latin typeface="Century Gothic" pitchFamily="34" charset="0"/>
              </a:rPr>
              <a:t>System-wide data</a:t>
            </a:r>
          </a:p>
          <a:p>
            <a:pPr algn="l"/>
            <a:r>
              <a:rPr lang="en-US" sz="2000" dirty="0" smtClean="0">
                <a:latin typeface="Century Gothic" pitchFamily="34" charset="0"/>
              </a:rPr>
              <a:t>– </a:t>
            </a:r>
            <a:r>
              <a:rPr lang="en-US" sz="2000" dirty="0" err="1" smtClean="0">
                <a:latin typeface="Century Gothic" pitchFamily="34" charset="0"/>
              </a:rPr>
              <a:t>connection.getMetaData</a:t>
            </a:r>
            <a:r>
              <a:rPr lang="en-US" sz="2000" dirty="0" smtClean="0">
                <a:latin typeface="Century Gothic" pitchFamily="34" charset="0"/>
              </a:rPr>
              <a:t>().</a:t>
            </a:r>
            <a:r>
              <a:rPr lang="en-US" sz="2000" dirty="0" err="1" smtClean="0">
                <a:latin typeface="Century Gothic" pitchFamily="34" charset="0"/>
              </a:rPr>
              <a:t>getDatabaseProductName</a:t>
            </a:r>
            <a:r>
              <a:rPr lang="en-US" sz="2000" dirty="0" smtClean="0">
                <a:latin typeface="Century Gothic" pitchFamily="34" charset="0"/>
              </a:rPr>
              <a:t>()</a:t>
            </a:r>
          </a:p>
          <a:p>
            <a:pPr algn="l"/>
            <a:r>
              <a:rPr lang="en-US" sz="2000" dirty="0" smtClean="0">
                <a:latin typeface="Century Gothic" pitchFamily="34" charset="0"/>
              </a:rPr>
              <a:t>– </a:t>
            </a:r>
            <a:r>
              <a:rPr lang="en-US" sz="2000" dirty="0" err="1" smtClean="0">
                <a:latin typeface="Century Gothic" pitchFamily="34" charset="0"/>
              </a:rPr>
              <a:t>connection.getMetaData</a:t>
            </a:r>
            <a:r>
              <a:rPr lang="en-US" sz="2000" dirty="0" smtClean="0">
                <a:latin typeface="Century Gothic" pitchFamily="34" charset="0"/>
              </a:rPr>
              <a:t>().</a:t>
            </a:r>
            <a:r>
              <a:rPr lang="en-US" sz="2000" dirty="0" err="1" smtClean="0">
                <a:latin typeface="Century Gothic" pitchFamily="34" charset="0"/>
              </a:rPr>
              <a:t>getDatabaseProductVersion</a:t>
            </a:r>
            <a:r>
              <a:rPr lang="en-US" sz="2000" dirty="0" smtClean="0">
                <a:latin typeface="Century Gothic" pitchFamily="34" charset="0"/>
              </a:rPr>
              <a:t>()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• </a:t>
            </a:r>
            <a:r>
              <a:rPr lang="en-US" sz="2200" b="1" dirty="0" smtClean="0">
                <a:latin typeface="Century Gothic" pitchFamily="34" charset="0"/>
              </a:rPr>
              <a:t>Table-specific data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– </a:t>
            </a:r>
            <a:r>
              <a:rPr lang="en-US" sz="2000" dirty="0" err="1" smtClean="0">
                <a:latin typeface="Century Gothic" pitchFamily="34" charset="0"/>
              </a:rPr>
              <a:t>resultSet.getMetaData</a:t>
            </a:r>
            <a:r>
              <a:rPr lang="en-US" sz="2000" dirty="0" smtClean="0">
                <a:latin typeface="Century Gothic" pitchFamily="34" charset="0"/>
              </a:rPr>
              <a:t>().</a:t>
            </a:r>
            <a:r>
              <a:rPr lang="en-US" sz="2000" dirty="0" err="1" smtClean="0">
                <a:latin typeface="Century Gothic" pitchFamily="34" charset="0"/>
              </a:rPr>
              <a:t>getColumnCount</a:t>
            </a:r>
            <a:r>
              <a:rPr lang="en-US" sz="2000" dirty="0" smtClean="0">
                <a:latin typeface="Century Gothic" pitchFamily="34" charset="0"/>
              </a:rPr>
              <a:t>()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• When using the result, remember that the index starts at 1, not 0</a:t>
            </a:r>
          </a:p>
          <a:p>
            <a:pPr algn="l"/>
            <a:r>
              <a:rPr lang="en-US" sz="2200" dirty="0" smtClean="0">
                <a:latin typeface="Century Gothic" pitchFamily="34" charset="0"/>
              </a:rPr>
              <a:t>– </a:t>
            </a:r>
            <a:r>
              <a:rPr lang="en-US" sz="2000" dirty="0" err="1" smtClean="0">
                <a:latin typeface="Century Gothic" pitchFamily="34" charset="0"/>
              </a:rPr>
              <a:t>resultSet.getMetaData</a:t>
            </a:r>
            <a:r>
              <a:rPr lang="en-US" sz="2000" dirty="0" smtClean="0">
                <a:latin typeface="Century Gothic" pitchFamily="34" charset="0"/>
              </a:rPr>
              <a:t>().</a:t>
            </a:r>
            <a:r>
              <a:rPr lang="en-US" sz="2000" dirty="0" err="1" smtClean="0">
                <a:latin typeface="Century Gothic" pitchFamily="34" charset="0"/>
              </a:rPr>
              <a:t>getColumnName</a:t>
            </a:r>
            <a:r>
              <a:rPr lang="en-US" sz="2000" dirty="0" smtClean="0">
                <a:latin typeface="Century Gothic" pitchFamily="34" charset="0"/>
              </a:rPr>
              <a:t>()</a:t>
            </a:r>
            <a:endParaRPr lang="en-US" sz="2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Metadata(Example)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419600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 smtClean="0"/>
              <a:t>public class </a:t>
            </a:r>
            <a:r>
              <a:rPr lang="en-US" sz="1200" b="1" dirty="0" err="1" smtClean="0"/>
              <a:t>NorthwindServlet</a:t>
            </a:r>
            <a:r>
              <a:rPr lang="en-US" sz="1200" b="1" dirty="0" smtClean="0"/>
              <a:t> extends </a:t>
            </a:r>
            <a:r>
              <a:rPr lang="en-US" sz="1200" b="1" dirty="0" err="1" smtClean="0"/>
              <a:t>HttpServlet</a:t>
            </a:r>
            <a:r>
              <a:rPr lang="en-US" sz="1200" b="1" dirty="0" smtClean="0"/>
              <a:t> {</a:t>
            </a:r>
          </a:p>
          <a:p>
            <a:pPr algn="l"/>
            <a:r>
              <a:rPr lang="en-US" sz="1200" b="1" dirty="0" smtClean="0"/>
              <a:t>public void </a:t>
            </a:r>
            <a:r>
              <a:rPr lang="en-US" sz="1200" b="1" dirty="0" err="1" smtClean="0"/>
              <a:t>doGet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HttpServletRequest</a:t>
            </a:r>
            <a:r>
              <a:rPr lang="en-US" sz="1200" b="1" dirty="0" smtClean="0"/>
              <a:t> request,</a:t>
            </a:r>
          </a:p>
          <a:p>
            <a:pPr algn="l"/>
            <a:r>
              <a:rPr lang="en-US" sz="1200" b="1" dirty="0" err="1" smtClean="0"/>
              <a:t>HttpServletResponse</a:t>
            </a:r>
            <a:r>
              <a:rPr lang="en-US" sz="1200" b="1" dirty="0" smtClean="0"/>
              <a:t> response)</a:t>
            </a:r>
          </a:p>
          <a:p>
            <a:pPr algn="l"/>
            <a:r>
              <a:rPr lang="en-US" sz="1200" b="1" dirty="0" smtClean="0"/>
              <a:t>throws </a:t>
            </a:r>
            <a:r>
              <a:rPr lang="en-US" sz="1200" b="1" dirty="0" err="1" smtClean="0"/>
              <a:t>ServletException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 {</a:t>
            </a:r>
          </a:p>
          <a:p>
            <a:pPr algn="l"/>
            <a:r>
              <a:rPr lang="en-US" sz="1200" b="1" dirty="0" err="1" smtClean="0"/>
              <a:t>response.setContentType</a:t>
            </a:r>
            <a:r>
              <a:rPr lang="en-US" sz="1200" b="1" dirty="0" smtClean="0"/>
              <a:t>("text/html");</a:t>
            </a:r>
          </a:p>
          <a:p>
            <a:pPr algn="l"/>
            <a:r>
              <a:rPr lang="en-US" sz="1200" b="1" dirty="0" err="1" smtClean="0"/>
              <a:t>PrintWriter</a:t>
            </a:r>
            <a:r>
              <a:rPr lang="en-US" sz="1200" b="1" dirty="0" smtClean="0"/>
              <a:t> out = </a:t>
            </a:r>
            <a:r>
              <a:rPr lang="en-US" sz="1200" b="1" dirty="0" err="1" smtClean="0"/>
              <a:t>response.getWriter</a:t>
            </a:r>
            <a:r>
              <a:rPr lang="en-US" sz="1200" b="1" dirty="0" smtClean="0"/>
              <a:t>();</a:t>
            </a:r>
          </a:p>
          <a:p>
            <a:pPr algn="l"/>
            <a:r>
              <a:rPr lang="en-US" sz="1200" b="1" dirty="0" smtClean="0"/>
              <a:t>… </a:t>
            </a:r>
            <a:r>
              <a:rPr lang="en-US" sz="1200" b="1" dirty="0" err="1" smtClean="0"/>
              <a:t>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docType</a:t>
            </a:r>
            <a:r>
              <a:rPr lang="en-US" sz="1200" b="1" dirty="0" smtClean="0"/>
              <a:t> + …);</a:t>
            </a:r>
          </a:p>
          <a:p>
            <a:pPr algn="l"/>
            <a:r>
              <a:rPr lang="en-US" sz="1200" b="1" dirty="0" smtClean="0"/>
              <a:t>String driver = "</a:t>
            </a:r>
            <a:r>
              <a:rPr lang="en-US" sz="1200" b="1" dirty="0" err="1" smtClean="0"/>
              <a:t>sun.jdbc.odbc.JdbcOdbcDriver</a:t>
            </a:r>
            <a:r>
              <a:rPr lang="en-US" sz="1200" b="1" dirty="0" smtClean="0"/>
              <a:t>";</a:t>
            </a:r>
          </a:p>
          <a:p>
            <a:pPr algn="l"/>
            <a:r>
              <a:rPr lang="en-US" sz="1200" b="1" dirty="0" smtClean="0"/>
              <a:t>String </a:t>
            </a:r>
            <a:r>
              <a:rPr lang="en-US" sz="1200" b="1" dirty="0" err="1" smtClean="0"/>
              <a:t>url</a:t>
            </a:r>
            <a:r>
              <a:rPr lang="en-US" sz="1200" b="1" dirty="0" smtClean="0"/>
              <a:t> = "</a:t>
            </a:r>
            <a:r>
              <a:rPr lang="en-US" sz="1200" b="1" dirty="0" err="1" smtClean="0"/>
              <a:t>jdbc:odbc:Northwind</a:t>
            </a:r>
            <a:r>
              <a:rPr lang="en-US" sz="1200" b="1" dirty="0" smtClean="0"/>
              <a:t>";</a:t>
            </a:r>
          </a:p>
          <a:p>
            <a:pPr algn="l"/>
            <a:r>
              <a:rPr lang="en-US" sz="1200" b="1" dirty="0" smtClean="0"/>
              <a:t>String username = "";</a:t>
            </a:r>
          </a:p>
          <a:p>
            <a:pPr algn="l"/>
            <a:r>
              <a:rPr lang="en-US" sz="1200" b="1" dirty="0" smtClean="0"/>
              <a:t>String password = </a:t>
            </a:r>
            <a:r>
              <a:rPr lang="en-US" sz="1200" b="1" dirty="0" smtClean="0"/>
              <a:t>"";</a:t>
            </a:r>
            <a:endParaRPr lang="en-US" sz="1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24400" y="3733800"/>
            <a:ext cx="4419600" cy="265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 smtClean="0"/>
              <a:t>String </a:t>
            </a:r>
            <a:r>
              <a:rPr lang="en-US" sz="1200" b="1" dirty="0" err="1" smtClean="0"/>
              <a:t>tableName</a:t>
            </a:r>
            <a:r>
              <a:rPr lang="en-US" sz="1200" b="1" dirty="0" smtClean="0"/>
              <a:t> =</a:t>
            </a:r>
          </a:p>
          <a:p>
            <a:pPr algn="l"/>
            <a:r>
              <a:rPr lang="en-US" sz="1200" b="1" dirty="0" err="1" smtClean="0"/>
              <a:t>request.getParameter</a:t>
            </a:r>
            <a:r>
              <a:rPr lang="en-US" sz="1200" b="1" dirty="0" smtClean="0"/>
              <a:t>("</a:t>
            </a:r>
            <a:r>
              <a:rPr lang="en-US" sz="1200" b="1" dirty="0" err="1" smtClean="0"/>
              <a:t>tableName</a:t>
            </a:r>
            <a:r>
              <a:rPr lang="en-US" sz="1200" b="1" dirty="0" smtClean="0"/>
              <a:t>");</a:t>
            </a:r>
          </a:p>
          <a:p>
            <a:pPr algn="l"/>
            <a:r>
              <a:rPr lang="en-US" sz="1200" b="1" dirty="0" smtClean="0"/>
              <a:t>if ((</a:t>
            </a:r>
            <a:r>
              <a:rPr lang="en-US" sz="1200" b="1" dirty="0" err="1" smtClean="0"/>
              <a:t>tableName</a:t>
            </a:r>
            <a:r>
              <a:rPr lang="en-US" sz="1200" b="1" dirty="0" smtClean="0"/>
              <a:t> == null) || (</a:t>
            </a:r>
            <a:r>
              <a:rPr lang="en-US" sz="1200" b="1" dirty="0" err="1" smtClean="0"/>
              <a:t>tableName.equals</a:t>
            </a:r>
            <a:r>
              <a:rPr lang="en-US" sz="1200" b="1" dirty="0" smtClean="0"/>
              <a:t>("")))</a:t>
            </a:r>
          </a:p>
          <a:p>
            <a:pPr algn="l"/>
            <a:r>
              <a:rPr lang="en-US" sz="1200" b="1" dirty="0" smtClean="0"/>
              <a:t>{</a:t>
            </a:r>
          </a:p>
          <a:p>
            <a:pPr algn="l"/>
            <a:r>
              <a:rPr lang="en-US" sz="1200" b="1" dirty="0" err="1" smtClean="0"/>
              <a:t>tableName</a:t>
            </a:r>
            <a:r>
              <a:rPr lang="en-US" sz="1200" b="1" dirty="0" smtClean="0"/>
              <a:t> = "employees";</a:t>
            </a:r>
          </a:p>
          <a:p>
            <a:pPr algn="l"/>
            <a:r>
              <a:rPr lang="en-US" sz="1200" b="1" dirty="0" smtClean="0"/>
              <a:t>}</a:t>
            </a:r>
          </a:p>
          <a:p>
            <a:pPr algn="l"/>
            <a:r>
              <a:rPr lang="en-US" sz="1200" b="1" dirty="0" err="1" smtClean="0"/>
              <a:t>showTable</a:t>
            </a:r>
            <a:r>
              <a:rPr lang="en-US" sz="1200" b="1" dirty="0" smtClean="0"/>
              <a:t>(driver, </a:t>
            </a:r>
            <a:r>
              <a:rPr lang="en-US" sz="1200" b="1" dirty="0" err="1" smtClean="0"/>
              <a:t>url</a:t>
            </a:r>
            <a:r>
              <a:rPr lang="en-US" sz="1200" b="1" dirty="0" smtClean="0"/>
              <a:t>, username, password,</a:t>
            </a:r>
          </a:p>
          <a:p>
            <a:pPr algn="l"/>
            <a:r>
              <a:rPr lang="en-US" sz="1200" b="1" dirty="0" err="1" smtClean="0"/>
              <a:t>tableName</a:t>
            </a:r>
            <a:r>
              <a:rPr lang="en-US" sz="1200" b="1" dirty="0" smtClean="0"/>
              <a:t>, out);</a:t>
            </a:r>
          </a:p>
          <a:p>
            <a:pPr algn="l"/>
            <a:r>
              <a:rPr lang="en-US" sz="1200" b="1" dirty="0" err="1" smtClean="0"/>
              <a:t>out.println</a:t>
            </a:r>
            <a:r>
              <a:rPr lang="en-US" sz="1200" b="1" dirty="0" smtClean="0"/>
              <a:t>("&lt;/CENTER&gt;&lt;/BODY&gt;&lt;/HTML&gt;");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</TotalTime>
  <Words>1146</Words>
  <Application>Microsoft Office PowerPoint</Application>
  <PresentationFormat>On-screen Show (4:3)</PresentationFormat>
  <Paragraphs>276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1_dbi_course</vt:lpstr>
      <vt:lpstr>Talentedge slide</vt:lpstr>
      <vt:lpstr>Slide 1</vt:lpstr>
      <vt:lpstr>Agenda</vt:lpstr>
      <vt:lpstr>JDBC Revisited</vt:lpstr>
      <vt:lpstr>JDBC Revisited</vt:lpstr>
      <vt:lpstr>JDBC Drivers</vt:lpstr>
      <vt:lpstr>JDBC Data Types</vt:lpstr>
      <vt:lpstr>Seven Steps in JDBC</vt:lpstr>
      <vt:lpstr>Using Metadata</vt:lpstr>
      <vt:lpstr>Using Metadata(Example)</vt:lpstr>
      <vt:lpstr>Using Metadata(Example) cont</vt:lpstr>
      <vt:lpstr>Using Metadata(Example) cont</vt:lpstr>
      <vt:lpstr>Using Metadata Output</vt:lpstr>
      <vt:lpstr>Using JNDI</vt:lpstr>
      <vt:lpstr> Configuring DataSource for JNDI  </vt:lpstr>
      <vt:lpstr> Transactions </vt:lpstr>
      <vt:lpstr> Transactions example </vt:lpstr>
      <vt:lpstr> Transactions </vt:lpstr>
      <vt:lpstr> Using ServletConfig and Servlet </vt:lpstr>
      <vt:lpstr> Introduction to JPA </vt:lpstr>
      <vt:lpstr> What is ORM </vt:lpstr>
      <vt:lpstr> JPA Architecture </vt:lpstr>
      <vt:lpstr> Main Components of JPA </vt:lpstr>
      <vt:lpstr> Persistence Unit </vt:lpstr>
      <vt:lpstr>Benefits of ORM</vt:lpstr>
      <vt:lpstr>Drawback of ORM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309</cp:revision>
  <dcterms:created xsi:type="dcterms:W3CDTF">1601-01-01T00:00:00Z</dcterms:created>
  <dcterms:modified xsi:type="dcterms:W3CDTF">2014-08-09T10:01:37Z</dcterms:modified>
</cp:coreProperties>
</file>