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79" r:id="rId2"/>
  </p:sldMasterIdLst>
  <p:notesMasterIdLst>
    <p:notesMasterId r:id="rId13"/>
  </p:notesMasterIdLst>
  <p:handoutMasterIdLst>
    <p:handoutMasterId r:id="rId14"/>
  </p:handoutMasterIdLst>
  <p:sldIdLst>
    <p:sldId id="413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eaLnBrk="0" fontAlgn="base" hangingPunct="0">
      <a:lnSpc>
        <a:spcPct val="110000"/>
      </a:lnSpc>
      <a:spcBef>
        <a:spcPct val="50000"/>
      </a:spcBef>
      <a:spcAft>
        <a:spcPct val="0"/>
      </a:spcAft>
      <a:buSzPct val="100000"/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0000FF"/>
    <a:srgbClr val="996633"/>
    <a:srgbClr val="9900CC"/>
    <a:srgbClr val="FFFF99"/>
    <a:srgbClr val="009999"/>
    <a:srgbClr val="FFCCCC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07" autoAdjust="0"/>
  </p:normalViewPr>
  <p:slideViewPr>
    <p:cSldViewPr>
      <p:cViewPr>
        <p:scale>
          <a:sx n="60" d="100"/>
          <a:sy n="60" d="100"/>
        </p:scale>
        <p:origin x="-164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3FEA311-6785-483B-9D25-487CA9DD2A3B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6183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36A8CA9-570D-4DF8-8B7B-B28A9AF5A9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9377AD3B-B1A1-4539-A187-DAA8DC380726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E1F70EC8-B772-4BAB-9F6B-06D299CBA27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703263"/>
            <a:ext cx="4529138" cy="3397250"/>
          </a:xfrm>
          <a:noFill/>
          <a:ln w="12700" cap="flat">
            <a:solidFill>
              <a:schemeClr val="tx1"/>
            </a:solidFill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4340225"/>
            <a:ext cx="5003800" cy="410686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SzPct val="100000"/>
              <a:defRPr sz="2400">
                <a:solidFill>
                  <a:srgbClr val="000000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fld id="{D5D24E4B-12C8-4661-B3AA-66A17BE4B349}" type="slidenum">
              <a:rPr lang="ar-SA" sz="1200" smtClean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lang="en-US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2"/>
          <p:cNvSpPr txBox="1">
            <a:spLocks noChangeArrowheads="1"/>
          </p:cNvSpPr>
          <p:nvPr userDrawn="1"/>
        </p:nvSpPr>
        <p:spPr bwMode="auto">
          <a:xfrm>
            <a:off x="838200" y="1981200"/>
            <a:ext cx="7239000" cy="1905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4445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051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28265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2699"/>
            <a:ext cx="7848600" cy="7747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1F39A-FA7E-4548-804A-D62F5EFD64F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06941-271F-4CC3-94B3-8AFF35335C3E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809764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5FEC-10EC-42D4-9066-90D37519EFC2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0350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1200" b="0" i="0" cap="none" baseline="0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E6EC8-7F58-42DF-98CE-2E60248DCB8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05" y="810"/>
            <a:ext cx="9142195" cy="764366"/>
            <a:chOff x="1805" y="810"/>
            <a:chExt cx="9142195" cy="76436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 descr="Talentedge new logo (reverse)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663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C9F-B090-48B3-A165-845737D6500F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47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0675-C3EE-4E27-AA3E-7F6A304ECE70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443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F0C1E-05AC-4870-ACD1-86C39F63D0CD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331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CC52-B979-45F7-925B-6CF1A451A895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63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45E6A-11AF-4942-B240-818CA81F51E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5910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1295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/>
          <a:lstStyle>
            <a:lvl1pPr>
              <a:defRPr sz="4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76757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FE51A-B7F9-4580-9DB0-C086277B8F63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604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D6603-D588-453B-9FF3-E5426F58BF2A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159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0E2E9-C3A4-43B7-9C75-3500A2F76EB6}" type="datetime1">
              <a:rPr lang="en-IN" smtClean="0"/>
              <a:pPr>
                <a:defRPr/>
              </a:pPr>
              <a:t>09-08-2014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3200" b="1">
              <a:solidFill>
                <a:srgbClr val="333399"/>
              </a:solidFill>
              <a:latin typeface="Calibri" pitchFamily="34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18D8BD-CA0C-4907-AAF0-46265FD48A59}" type="slidenum">
              <a:rPr lang="en-CA" sz="3200" b="1" smtClean="0">
                <a:solidFill>
                  <a:srgbClr val="333399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sz="3200" b="1" dirty="0">
              <a:solidFill>
                <a:srgbClr val="33339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42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26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28370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42913" y="16002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68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ernate Se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907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0512"/>
            <a:ext cx="4040188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907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30512"/>
            <a:ext cx="4041775" cy="3951288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33400" y="1143000"/>
            <a:ext cx="82296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600" i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76519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ssion (No Sub Sess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2913" y="5562600"/>
            <a:ext cx="8229600" cy="685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endParaRPr lang="en-US" sz="2800" b="1" i="1" dirty="0">
              <a:solidFill>
                <a:srgbClr val="BBE0E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89330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975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xcelstrip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3402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828800" y="1828800"/>
            <a:ext cx="5257800" cy="6096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825625" y="2438400"/>
            <a:ext cx="5257800" cy="533400"/>
          </a:xfrm>
        </p:spPr>
        <p:txBody>
          <a:bodyPr>
            <a:normAutofit/>
          </a:bodyPr>
          <a:lstStyle>
            <a:lvl1pPr marL="0" indent="0">
              <a:buNone/>
              <a:defRPr lang="en-US" sz="22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2993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443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9" y="9906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="1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907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0542177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ummary Continu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445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section you will also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76337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se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 baseline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714500"/>
            <a:ext cx="8358187" cy="3500438"/>
          </a:xfrm>
        </p:spPr>
        <p:txBody>
          <a:bodyPr/>
          <a:lstStyle>
            <a:lvl1pPr marL="0" indent="0">
              <a:buNone/>
              <a:defRPr sz="2200" b="0"/>
            </a:lvl1pPr>
            <a:lvl2pPr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03517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714500"/>
            <a:ext cx="8358187" cy="2214566"/>
          </a:xfrm>
        </p:spPr>
        <p:txBody>
          <a:bodyPr/>
          <a:lstStyle>
            <a:lvl1pPr marL="0" indent="0">
              <a:buNone/>
              <a:defRPr lang="en-US" sz="2600" b="1" i="0" u="none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0" indent="0">
              <a:spcBef>
                <a:spcPts val="2000"/>
              </a:spcBef>
              <a:buNone/>
              <a:defRPr/>
            </a:lvl2pPr>
            <a:lvl3pPr>
              <a:spcBef>
                <a:spcPts val="2000"/>
              </a:spcBef>
              <a:defRPr sz="2200" b="1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84519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how to: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049466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Lesson Summar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200" y="1066800"/>
            <a:ext cx="8215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1pPr>
            <a:lvl2pPr marL="742950" indent="-28575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2pPr>
            <a:lvl3pPr marL="11430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3pPr>
            <a:lvl4pPr marL="16002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4pPr>
            <a:lvl5pPr marL="2057400" indent="-228600" eaLnBrk="0" hangingPunct="0">
              <a:defRPr sz="3200" b="1">
                <a:solidFill>
                  <a:srgbClr val="333399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99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 smtClean="0">
                <a:solidFill>
                  <a:srgbClr val="000000"/>
                </a:solidFill>
                <a:latin typeface="Century Gothic" pitchFamily="34" charset="0"/>
              </a:rPr>
              <a:t>In this lesson you will learn about: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885113" cy="7620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 sz="28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57200" y="2500313"/>
            <a:ext cx="8358187" cy="4143397"/>
          </a:xfrm>
        </p:spPr>
        <p:txBody>
          <a:bodyPr/>
          <a:lstStyle>
            <a:lvl1pPr marL="292100" indent="-292100">
              <a:spcBef>
                <a:spcPts val="0"/>
              </a:spcBef>
              <a:buFont typeface="Arial" pitchFamily="34" charset="0"/>
              <a:buChar char="•"/>
              <a:defRPr sz="2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16527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886078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673503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6952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371119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4610982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512304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EF"/>
            </a:gs>
            <a:gs pos="100000">
              <a:srgbClr val="FFFFD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7239000" cy="83820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vert="horz" wrap="square" lIns="90488" tIns="44450" rIns="90488" bIns="4445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447800"/>
            <a:ext cx="8610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Flowchart: Process 3"/>
          <p:cNvSpPr/>
          <p:nvPr userDrawn="1"/>
        </p:nvSpPr>
        <p:spPr bwMode="auto">
          <a:xfrm>
            <a:off x="0" y="6400800"/>
            <a:ext cx="9144000" cy="228600"/>
          </a:xfrm>
          <a:prstGeom prst="flowChartProcess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buFont typeface="Arial" pitchFamily="34" charset="0"/>
              <a:buNone/>
              <a:defRPr/>
            </a:pPr>
            <a:endParaRPr lang="en-IN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0" u="sng" cap="none" spc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3600" b="1" u="sng">
          <a:solidFill>
            <a:srgbClr val="0000FF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Font typeface="Times New Roman" pitchFamily="18" charset="0"/>
        <a:buChar char="-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Comic Sans MS" pitchFamily="66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</a:defRPr>
            </a:lvl1pPr>
          </a:lstStyle>
          <a:p>
            <a:pPr>
              <a:defRPr/>
            </a:pPr>
            <a:fld id="{CD4B7E74-A5DC-4D71-BF2F-C8B3FC996A84}" type="datetime1">
              <a:rPr lang="en-IN" b="1" smtClean="0">
                <a:solidFill>
                  <a:srgbClr val="333399"/>
                </a:solidFill>
              </a:rPr>
              <a:pPr>
                <a:defRPr/>
              </a:pPr>
              <a:t>09-08-2014</a:t>
            </a:fld>
            <a:endParaRPr lang="en-CA" b="1">
              <a:solidFill>
                <a:srgbClr val="333399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H="1">
            <a:off x="0" y="6477000"/>
            <a:ext cx="9144000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3200" b="1">
              <a:solidFill>
                <a:srgbClr val="333399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38100"/>
            <a:ext cx="9142195" cy="764366"/>
            <a:chOff x="1805" y="810"/>
            <a:chExt cx="9142195" cy="76436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85114"/>
            <a:stretch/>
          </p:blipFill>
          <p:spPr bwMode="auto">
            <a:xfrm>
              <a:off x="1805" y="810"/>
              <a:ext cx="9142195" cy="764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7" descr="Talentedge new logo (reverse).png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12360" y="91511"/>
              <a:ext cx="1152128" cy="577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3833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entury Gothic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entury Gothic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entury Gothic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95400" y="2743200"/>
            <a:ext cx="70866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eaLnBrk="1" latinLnBrk="0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entury Gothic" pitchFamily="34" charset="0"/>
              </a:rPr>
              <a:t>Annotations in Servlet</a:t>
            </a:r>
          </a:p>
        </p:txBody>
      </p:sp>
    </p:spTree>
    <p:extLst>
      <p:ext uri="{BB962C8B-B14F-4D97-AF65-F5344CB8AC3E}">
        <p14:creationId xmlns:p14="http://schemas.microsoft.com/office/powerpoint/2010/main" xmlns="" val="41025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7848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Annotation support is available only from JDK 1.5 or above</a:t>
            </a:r>
          </a:p>
          <a:p>
            <a:r>
              <a:rPr lang="en-US" sz="2200" dirty="0" smtClean="0"/>
              <a:t>Annotation can be used along with tradition approach. </a:t>
            </a:r>
          </a:p>
          <a:p>
            <a:r>
              <a:rPr lang="en-US" sz="2200" dirty="0" smtClean="0"/>
              <a:t>Annotation makes development easier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endParaRPr lang="en-US" sz="2200" dirty="0"/>
          </a:p>
        </p:txBody>
      </p:sp>
      <p:pic>
        <p:nvPicPr>
          <p:cNvPr id="4" name="Picture 3" descr="Duke-Summary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342292"/>
            <a:ext cx="2438400" cy="1753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924800" cy="16002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Ease of Development</a:t>
            </a:r>
          </a:p>
          <a:p>
            <a:r>
              <a:rPr lang="en-US" sz="2200" dirty="0" smtClean="0"/>
              <a:t>Annotation Support</a:t>
            </a:r>
            <a:endParaRPr lang="en-US" sz="2200" dirty="0"/>
          </a:p>
        </p:txBody>
      </p:sp>
      <p:pic>
        <p:nvPicPr>
          <p:cNvPr id="4" name="Picture 4" descr="Duke-with-Dar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114800"/>
            <a:ext cx="49720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Annotation in </a:t>
            </a:r>
            <a:r>
              <a:rPr lang="en-US" dirty="0" err="1" smtClean="0"/>
              <a:t>Servlets</a:t>
            </a:r>
            <a:r>
              <a:rPr lang="en-US" dirty="0" smtClean="0"/>
              <a:t> 3.0 specification</a:t>
            </a:r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112837"/>
            <a:ext cx="8382000" cy="50593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 new specification focuses on </a:t>
            </a:r>
          </a:p>
          <a:p>
            <a:pPr lvl="1"/>
            <a:r>
              <a:rPr lang="en-US" sz="2000" dirty="0" smtClean="0"/>
              <a:t>Ease of development</a:t>
            </a:r>
          </a:p>
          <a:p>
            <a:pPr lvl="1"/>
            <a:r>
              <a:rPr lang="en-US" sz="2000" dirty="0" err="1" smtClean="0"/>
              <a:t>Plugability</a:t>
            </a:r>
            <a:r>
              <a:rPr lang="en-US" sz="2000" dirty="0" smtClean="0"/>
              <a:t> and extensibility</a:t>
            </a:r>
          </a:p>
          <a:p>
            <a:pPr lvl="1"/>
            <a:r>
              <a:rPr lang="en-US" sz="2000" dirty="0" smtClean="0"/>
              <a:t> Asynchronous Support</a:t>
            </a:r>
          </a:p>
          <a:p>
            <a:pPr lvl="1"/>
            <a:r>
              <a:rPr lang="en-US" sz="2000" dirty="0" smtClean="0"/>
              <a:t>Security Enhancements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dirty="0" smtClean="0"/>
              <a:t>Ease of 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r>
              <a:rPr lang="en-US" sz="2200" dirty="0" smtClean="0"/>
              <a:t>Annotation based declarative-style programming</a:t>
            </a:r>
          </a:p>
          <a:p>
            <a:r>
              <a:rPr lang="en-US" sz="2200" dirty="0" smtClean="0"/>
              <a:t>Use @</a:t>
            </a:r>
            <a:r>
              <a:rPr lang="en-US" sz="2200" dirty="0" err="1" smtClean="0"/>
              <a:t>WebServlet</a:t>
            </a:r>
            <a:r>
              <a:rPr lang="en-US" sz="2200" dirty="0" smtClean="0"/>
              <a:t> for developing </a:t>
            </a:r>
            <a:r>
              <a:rPr lang="en-US" sz="2200" dirty="0" err="1" smtClean="0"/>
              <a:t>Servlet</a:t>
            </a:r>
            <a:endParaRPr lang="en-US" sz="2200" dirty="0" smtClean="0"/>
          </a:p>
          <a:p>
            <a:r>
              <a:rPr lang="en-US" sz="2200" dirty="0" smtClean="0"/>
              <a:t>Use @</a:t>
            </a:r>
            <a:r>
              <a:rPr lang="en-US" sz="2200" dirty="0" err="1" smtClean="0"/>
              <a:t>ServletFilter</a:t>
            </a:r>
            <a:r>
              <a:rPr lang="en-US" sz="2200" dirty="0" smtClean="0"/>
              <a:t> for developing Filter</a:t>
            </a:r>
          </a:p>
          <a:p>
            <a:r>
              <a:rPr lang="en-US" sz="2200" dirty="0" smtClean="0"/>
              <a:t>Use @</a:t>
            </a:r>
            <a:r>
              <a:rPr lang="en-US" sz="2200" dirty="0" err="1" smtClean="0"/>
              <a:t>WebServletContextListener</a:t>
            </a:r>
            <a:r>
              <a:rPr lang="en-US" sz="2200" dirty="0" smtClean="0"/>
              <a:t> for creating </a:t>
            </a:r>
            <a:r>
              <a:rPr lang="en-US" sz="2200" dirty="0" err="1" smtClean="0"/>
              <a:t>ServletContext</a:t>
            </a:r>
            <a:r>
              <a:rPr lang="en-US" sz="2200" dirty="0" smtClean="0"/>
              <a:t> Listener</a:t>
            </a:r>
          </a:p>
          <a:p>
            <a:endParaRPr lang="en-US" sz="2200" dirty="0" smtClean="0"/>
          </a:p>
          <a:p>
            <a:endParaRPr lang="en-US" sz="2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8486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Annotation v/s Deployment Descriptor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Interesting note:</a:t>
            </a:r>
          </a:p>
          <a:p>
            <a:pPr lvl="1"/>
            <a:r>
              <a:rPr lang="en-US" sz="2000" dirty="0" smtClean="0"/>
              <a:t>Deployment descriptor can be used along with annotation</a:t>
            </a:r>
          </a:p>
          <a:p>
            <a:pPr lvl="1"/>
            <a:r>
              <a:rPr lang="en-US" sz="2000" dirty="0" smtClean="0"/>
              <a:t>Deployment descriptor takes precedence over annotation</a:t>
            </a:r>
          </a:p>
          <a:p>
            <a:pPr lvl="1"/>
            <a:r>
              <a:rPr lang="en-US" sz="2000" dirty="0" smtClean="0"/>
              <a:t>Metadata-complete is a new attribute which contains either true or false</a:t>
            </a:r>
          </a:p>
          <a:p>
            <a:pPr lvl="2"/>
            <a:r>
              <a:rPr lang="en-US" dirty="0" smtClean="0"/>
              <a:t>True means deployment tool will ignore any </a:t>
            </a:r>
            <a:r>
              <a:rPr lang="en-US" dirty="0" err="1" smtClean="0"/>
              <a:t>servlet</a:t>
            </a:r>
            <a:r>
              <a:rPr lang="en-US" dirty="0" smtClean="0"/>
              <a:t> annotation </a:t>
            </a:r>
          </a:p>
          <a:p>
            <a:pPr lvl="2"/>
            <a:r>
              <a:rPr lang="en-US" dirty="0" smtClean="0"/>
              <a:t>False means container must scan all the files for annotation along with the deployment descriptor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Annotation v/s Deployment Descriptor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@</a:t>
            </a:r>
            <a:r>
              <a:rPr lang="en-US" sz="2200" dirty="0" err="1" smtClean="0"/>
              <a:t>WebServlet</a:t>
            </a:r>
            <a:r>
              <a:rPr lang="en-US" sz="2200" dirty="0" smtClean="0"/>
              <a:t>(name="</a:t>
            </a:r>
            <a:r>
              <a:rPr lang="en-US" sz="2200" dirty="0" err="1" smtClean="0"/>
              <a:t>mytest</a:t>
            </a:r>
            <a:r>
              <a:rPr lang="en-US" sz="2200" dirty="0" smtClean="0"/>
              <a:t>",</a:t>
            </a:r>
            <a:br>
              <a:rPr lang="en-US" sz="2200" dirty="0" smtClean="0"/>
            </a:br>
            <a:r>
              <a:rPr lang="en-US" sz="2200" dirty="0" err="1" smtClean="0"/>
              <a:t>urlPatterns</a:t>
            </a:r>
            <a:r>
              <a:rPr lang="en-US" sz="2200" dirty="0" smtClean="0"/>
              <a:t>={"/</a:t>
            </a:r>
            <a:r>
              <a:rPr lang="en-US" sz="2200" dirty="0" err="1" smtClean="0"/>
              <a:t>myurl</a:t>
            </a:r>
            <a:r>
              <a:rPr lang="en-US" sz="2200" dirty="0" smtClean="0"/>
              <a:t>"},</a:t>
            </a:r>
            <a:br>
              <a:rPr lang="en-US" sz="2200" dirty="0" smtClean="0"/>
            </a:br>
            <a:r>
              <a:rPr lang="en-US" sz="2200" dirty="0" err="1" smtClean="0"/>
              <a:t>initParams</a:t>
            </a:r>
            <a:r>
              <a:rPr lang="en-US" sz="2200" dirty="0" smtClean="0"/>
              <a:t>={ @</a:t>
            </a:r>
            <a:r>
              <a:rPr lang="en-US" sz="2200" dirty="0" err="1" smtClean="0"/>
              <a:t>InitParam</a:t>
            </a:r>
            <a:r>
              <a:rPr lang="en-US" sz="2200" dirty="0" smtClean="0"/>
              <a:t>(name="n1", value="v1"), @</a:t>
            </a:r>
            <a:r>
              <a:rPr lang="en-US" sz="2200" dirty="0" err="1" smtClean="0"/>
              <a:t>InitParam</a:t>
            </a:r>
            <a:r>
              <a:rPr lang="en-US" sz="2200" dirty="0" smtClean="0"/>
              <a:t>(name="n2", value="v2") })</a:t>
            </a:r>
            <a:br>
              <a:rPr lang="en-US" sz="2200" dirty="0" smtClean="0"/>
            </a:br>
            <a:r>
              <a:rPr lang="en-US" sz="2200" dirty="0" smtClean="0"/>
              <a:t>public class </a:t>
            </a:r>
            <a:r>
              <a:rPr lang="en-US" sz="2200" dirty="0" err="1" smtClean="0"/>
              <a:t>TestServlet</a:t>
            </a:r>
            <a:r>
              <a:rPr lang="en-US" sz="2200" dirty="0" smtClean="0"/>
              <a:t> extends </a:t>
            </a:r>
            <a:r>
              <a:rPr lang="en-US" sz="2200" dirty="0" err="1" smtClean="0"/>
              <a:t>javax.servlet.http.HttpServlet</a:t>
            </a:r>
            <a:r>
              <a:rPr lang="en-US" sz="2200" dirty="0" smtClean="0"/>
              <a:t> {</a:t>
            </a:r>
            <a:br>
              <a:rPr lang="en-US" sz="2200" dirty="0" smtClean="0"/>
            </a:br>
            <a:r>
              <a:rPr lang="en-US" sz="2200" dirty="0" smtClean="0"/>
              <a:t>....</a:t>
            </a:r>
            <a:br>
              <a:rPr lang="en-US" sz="2200" dirty="0" smtClean="0"/>
            </a:br>
            <a:r>
              <a:rPr lang="en-US" sz="2200" dirty="0" smtClean="0"/>
              <a:t>}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Annotation v/s Deployment Descriptor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/>
          </a:bodyPr>
          <a:lstStyle/>
          <a:p>
            <a:r>
              <a:rPr lang="pt-BR" sz="2200" dirty="0" smtClean="0"/>
              <a:t>web.xml</a:t>
            </a:r>
            <a:br>
              <a:rPr lang="pt-BR" sz="2200" dirty="0" smtClean="0"/>
            </a:br>
            <a:r>
              <a:rPr lang="pt-BR" sz="2200" dirty="0" smtClean="0"/>
              <a:t>&lt;init-param&gt; </a:t>
            </a:r>
            <a:br>
              <a:rPr lang="pt-BR" sz="2200" dirty="0" smtClean="0"/>
            </a:br>
            <a:r>
              <a:rPr lang="pt-BR" sz="2200" dirty="0" smtClean="0"/>
              <a:t>&lt;param-name&gt;n1&lt;/param-name&gt; </a:t>
            </a:r>
            <a:br>
              <a:rPr lang="pt-BR" sz="2200" dirty="0" smtClean="0"/>
            </a:br>
            <a:r>
              <a:rPr lang="pt-BR" sz="2200" dirty="0" smtClean="0"/>
              <a:t>&lt;param-value&gt;v1&lt;/param-value&gt; </a:t>
            </a:r>
            <a:br>
              <a:rPr lang="pt-BR" sz="2200" dirty="0" smtClean="0"/>
            </a:br>
            <a:r>
              <a:rPr lang="pt-BR" sz="2200" dirty="0" smtClean="0"/>
              <a:t>&lt;/init-param&gt; </a:t>
            </a:r>
            <a:br>
              <a:rPr lang="pt-BR" sz="2200" dirty="0" smtClean="0"/>
            </a:br>
            <a:r>
              <a:rPr lang="pt-BR" sz="2200" dirty="0" smtClean="0"/>
              <a:t>&lt;init-param&gt; </a:t>
            </a:r>
            <a:br>
              <a:rPr lang="pt-BR" sz="2200" dirty="0" smtClean="0"/>
            </a:br>
            <a:r>
              <a:rPr lang="pt-BR" sz="2200" dirty="0" smtClean="0"/>
              <a:t>&lt;param-name&gt;n2&lt;/param-name&gt; </a:t>
            </a:r>
            <a:br>
              <a:rPr lang="pt-BR" sz="2200" dirty="0" smtClean="0"/>
            </a:br>
            <a:r>
              <a:rPr lang="pt-BR" sz="2200" dirty="0" smtClean="0"/>
              <a:t>&lt;param-value&gt;v2&lt;/param-value&gt; </a:t>
            </a:r>
            <a:br>
              <a:rPr lang="pt-BR" sz="2200" dirty="0" smtClean="0"/>
            </a:br>
            <a:r>
              <a:rPr lang="pt-BR" sz="2200" dirty="0" smtClean="0"/>
              <a:t>&lt;/init-param&gt;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Servlet</a:t>
            </a:r>
            <a:r>
              <a:rPr lang="en-US" dirty="0" smtClean="0"/>
              <a:t> Context Listener Annotation 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WebServletContextListener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public class </a:t>
            </a:r>
            <a:r>
              <a:rPr lang="en-US" sz="2400" dirty="0" err="1" smtClean="0"/>
              <a:t>TestServletContextListener</a:t>
            </a:r>
            <a:r>
              <a:rPr lang="en-US" sz="2400" dirty="0" smtClean="0"/>
              <a:t> implements </a:t>
            </a:r>
            <a:r>
              <a:rPr lang="en-US" sz="2400" dirty="0" err="1" smtClean="0"/>
              <a:t>javax.servlet.ServletContextListener</a:t>
            </a:r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sz="2400" dirty="0" smtClean="0"/>
              <a:t>....</a:t>
            </a:r>
            <a:br>
              <a:rPr lang="en-US" sz="2400" dirty="0" smtClean="0"/>
            </a:br>
            <a:r>
              <a:rPr lang="en-US" sz="2400" dirty="0" smtClean="0"/>
              <a:t>public void </a:t>
            </a:r>
            <a:r>
              <a:rPr lang="en-US" sz="2400" dirty="0" err="1" smtClean="0"/>
              <a:t>contextInitialized</a:t>
            </a:r>
            <a:r>
              <a:rPr lang="en-US" sz="2400" dirty="0" smtClean="0"/>
              <a:t>(</a:t>
            </a:r>
            <a:r>
              <a:rPr lang="en-US" sz="2400" dirty="0" err="1" smtClean="0"/>
              <a:t>ServletContextEvent</a:t>
            </a:r>
            <a:r>
              <a:rPr lang="en-US" sz="2400" dirty="0" smtClean="0"/>
              <a:t> </a:t>
            </a:r>
            <a:r>
              <a:rPr lang="en-US" sz="2400" dirty="0" err="1" smtClean="0"/>
              <a:t>sce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....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public void </a:t>
            </a:r>
            <a:r>
              <a:rPr lang="en-US" sz="2400" dirty="0" err="1" smtClean="0"/>
              <a:t>contextDestroyed</a:t>
            </a:r>
            <a:r>
              <a:rPr lang="en-US" sz="2400" dirty="0" smtClean="0"/>
              <a:t>(</a:t>
            </a:r>
            <a:r>
              <a:rPr lang="en-US" sz="2400" dirty="0" err="1" smtClean="0"/>
              <a:t>ServletContextEvent</a:t>
            </a:r>
            <a:r>
              <a:rPr lang="en-US" sz="2400" dirty="0" smtClean="0"/>
              <a:t> </a:t>
            </a:r>
            <a:r>
              <a:rPr lang="en-US" sz="2400" dirty="0" err="1" smtClean="0"/>
              <a:t>sce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....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Servlet</a:t>
            </a:r>
            <a:r>
              <a:rPr lang="en-US" dirty="0" smtClean="0"/>
              <a:t> Filter Annotation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ServletFilter</a:t>
            </a:r>
            <a:r>
              <a:rPr lang="en-US" sz="2400" dirty="0" smtClean="0"/>
              <a:t>(</a:t>
            </a:r>
            <a:r>
              <a:rPr lang="en-US" sz="2400" dirty="0" err="1" smtClean="0"/>
              <a:t>urlPatterns</a:t>
            </a:r>
            <a:r>
              <a:rPr lang="en-US" sz="2400" dirty="0" smtClean="0"/>
              <a:t>={"/</a:t>
            </a:r>
            <a:r>
              <a:rPr lang="en-US" sz="2400" dirty="0" err="1" smtClean="0"/>
              <a:t>myurl</a:t>
            </a:r>
            <a:r>
              <a:rPr lang="en-US" sz="2400" dirty="0" smtClean="0"/>
              <a:t>"}. </a:t>
            </a:r>
            <a:br>
              <a:rPr lang="en-US" sz="2400" dirty="0" smtClean="0"/>
            </a:br>
            <a:r>
              <a:rPr lang="en-US" sz="2400" dirty="0" err="1" smtClean="0"/>
              <a:t>initParams</a:t>
            </a:r>
            <a:r>
              <a:rPr lang="en-US" sz="2400" dirty="0" smtClean="0"/>
              <a:t>={ @</a:t>
            </a:r>
            <a:r>
              <a:rPr lang="en-US" sz="2400" dirty="0" err="1" smtClean="0"/>
              <a:t>InitParam</a:t>
            </a:r>
            <a:r>
              <a:rPr lang="en-US" sz="2400" dirty="0" smtClean="0"/>
              <a:t>(name="</a:t>
            </a:r>
            <a:r>
              <a:rPr lang="en-US" sz="2400" dirty="0" err="1" smtClean="0"/>
              <a:t>mesg</a:t>
            </a:r>
            <a:r>
              <a:rPr lang="en-US" sz="2400" dirty="0" smtClean="0"/>
              <a:t>", value="my filter") })</a:t>
            </a:r>
            <a:br>
              <a:rPr lang="en-US" sz="2400" dirty="0" smtClean="0"/>
            </a:br>
            <a:r>
              <a:rPr lang="en-US" sz="2400" dirty="0" smtClean="0"/>
              <a:t>public class </a:t>
            </a:r>
            <a:r>
              <a:rPr lang="en-US" sz="2400" dirty="0" err="1" smtClean="0"/>
              <a:t>TestFilter</a:t>
            </a:r>
            <a:r>
              <a:rPr lang="en-US" sz="2400" dirty="0" smtClean="0"/>
              <a:t> implements </a:t>
            </a:r>
            <a:r>
              <a:rPr lang="en-US" sz="2400" dirty="0" err="1" smtClean="0"/>
              <a:t>javax.servlet.Filter</a:t>
            </a:r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sz="2400" dirty="0" smtClean="0"/>
              <a:t>....</a:t>
            </a:r>
            <a:br>
              <a:rPr lang="en-US" sz="2400" dirty="0" smtClean="0"/>
            </a:br>
            <a:r>
              <a:rPr lang="en-US" sz="2400" dirty="0" smtClean="0"/>
              <a:t>public void init(</a:t>
            </a:r>
            <a:r>
              <a:rPr lang="en-US" sz="2400" dirty="0" err="1" smtClean="0"/>
              <a:t>FilterConfig</a:t>
            </a:r>
            <a:r>
              <a:rPr lang="en-US" sz="2400" dirty="0" smtClean="0"/>
              <a:t> </a:t>
            </a:r>
            <a:r>
              <a:rPr lang="en-US" sz="2400" dirty="0" err="1" smtClean="0"/>
              <a:t>filterConfig</a:t>
            </a:r>
            <a:r>
              <a:rPr lang="en-US" sz="2400" dirty="0" smtClean="0"/>
              <a:t>) throws </a:t>
            </a:r>
            <a:r>
              <a:rPr lang="en-US" sz="2400" dirty="0" err="1" smtClean="0"/>
              <a:t>ServletException</a:t>
            </a:r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sz="2400" dirty="0" smtClean="0"/>
              <a:t>....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public void </a:t>
            </a:r>
            <a:r>
              <a:rPr lang="en-US" sz="2400" dirty="0" err="1" smtClean="0"/>
              <a:t>doFilter</a:t>
            </a:r>
            <a:r>
              <a:rPr lang="en-US" sz="2400" dirty="0" smtClean="0"/>
              <a:t>(</a:t>
            </a:r>
            <a:r>
              <a:rPr lang="en-US" sz="2400" dirty="0" err="1" smtClean="0"/>
              <a:t>ServletRequest</a:t>
            </a:r>
            <a:r>
              <a:rPr lang="en-US" sz="2400" dirty="0" smtClean="0"/>
              <a:t> </a:t>
            </a:r>
            <a:r>
              <a:rPr lang="en-US" sz="2400" dirty="0" err="1" smtClean="0"/>
              <a:t>req</a:t>
            </a:r>
            <a:r>
              <a:rPr lang="en-US" sz="2400" dirty="0" smtClean="0"/>
              <a:t>, </a:t>
            </a:r>
            <a:r>
              <a:rPr lang="en-US" sz="2400" dirty="0" err="1" smtClean="0"/>
              <a:t>ServletResponse</a:t>
            </a:r>
            <a:r>
              <a:rPr lang="en-US" sz="2400" dirty="0" smtClean="0"/>
              <a:t> res, </a:t>
            </a:r>
            <a:r>
              <a:rPr lang="en-US" sz="2400" dirty="0" err="1" smtClean="0"/>
              <a:t>FilterChain</a:t>
            </a:r>
            <a:r>
              <a:rPr lang="en-US" sz="2400" dirty="0" smtClean="0"/>
              <a:t> chain) throws </a:t>
            </a:r>
            <a:r>
              <a:rPr lang="en-US" sz="2400" dirty="0" err="1" smtClean="0"/>
              <a:t>IOException</a:t>
            </a:r>
            <a:r>
              <a:rPr lang="en-US" sz="2400" dirty="0" smtClean="0"/>
              <a:t>, </a:t>
            </a:r>
            <a:r>
              <a:rPr lang="en-US" sz="2400" dirty="0" err="1" smtClean="0"/>
              <a:t>ServletException</a:t>
            </a:r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sz="2400" dirty="0" smtClean="0"/>
              <a:t>....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public void destroy() {</a:t>
            </a:r>
            <a:br>
              <a:rPr lang="en-US" sz="2400" dirty="0" smtClean="0"/>
            </a:br>
            <a:r>
              <a:rPr lang="en-US" sz="2400" dirty="0" smtClean="0"/>
              <a:t>....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bi_course">
  <a:themeElements>
    <a:clrScheme name="">
      <a:dk1>
        <a:srgbClr val="000000"/>
      </a:dk1>
      <a:lt1>
        <a:srgbClr val="FFFFFF"/>
      </a:lt1>
      <a:dk2>
        <a:srgbClr val="E84A09"/>
      </a:dk2>
      <a:lt2>
        <a:srgbClr val="727377"/>
      </a:lt2>
      <a:accent1>
        <a:srgbClr val="00378A"/>
      </a:accent1>
      <a:accent2>
        <a:srgbClr val="EC9D00"/>
      </a:accent2>
      <a:accent3>
        <a:srgbClr val="FFFFFF"/>
      </a:accent3>
      <a:accent4>
        <a:srgbClr val="000000"/>
      </a:accent4>
      <a:accent5>
        <a:srgbClr val="AAAEC4"/>
      </a:accent5>
      <a:accent6>
        <a:srgbClr val="D68E00"/>
      </a:accent6>
      <a:hlink>
        <a:srgbClr val="690057"/>
      </a:hlink>
      <a:folHlink>
        <a:srgbClr val="006147"/>
      </a:folHlink>
    </a:clrScheme>
    <a:fontScheme name="1_dbi_cours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99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0" fontAlgn="base" latinLnBrk="0" hangingPunct="0">
          <a:lnSpc>
            <a:spcPct val="110000"/>
          </a:lnSpc>
          <a:spcBef>
            <a:spcPct val="50000"/>
          </a:spcBef>
          <a:spcAft>
            <a:spcPct val="0"/>
          </a:spcAft>
          <a:buClrTx/>
          <a:buSzPct val="10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1_dbi_cours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bi_cours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i_cour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alentedge slid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5583</TotalTime>
  <Words>172</Words>
  <Application>Microsoft Office PowerPoint</Application>
  <PresentationFormat>On-screen Show (4:3)</PresentationFormat>
  <Paragraphs>43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1_dbi_course</vt:lpstr>
      <vt:lpstr>Talentedge slide</vt:lpstr>
      <vt:lpstr>Slide 1</vt:lpstr>
      <vt:lpstr>Agenda</vt:lpstr>
      <vt:lpstr>Annotation in Servlets 3.0 specification</vt:lpstr>
      <vt:lpstr>Ease of Development</vt:lpstr>
      <vt:lpstr>Annotation v/s Deployment Descriptor</vt:lpstr>
      <vt:lpstr>Annotation v/s Deployment Descriptor</vt:lpstr>
      <vt:lpstr>Annotation v/s Deployment Descriptor</vt:lpstr>
      <vt:lpstr>Servlet Context Listener Annotation </vt:lpstr>
      <vt:lpstr>Servlet Filter Annotation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Smita B Kumar</cp:lastModifiedBy>
  <cp:revision>312</cp:revision>
  <dcterms:created xsi:type="dcterms:W3CDTF">1601-01-01T00:00:00Z</dcterms:created>
  <dcterms:modified xsi:type="dcterms:W3CDTF">2014-08-09T10:03:30Z</dcterms:modified>
</cp:coreProperties>
</file>