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79" r:id="rId2"/>
  </p:sldMasterIdLst>
  <p:notesMasterIdLst>
    <p:notesMasterId r:id="rId16"/>
  </p:notesMasterIdLst>
  <p:handoutMasterIdLst>
    <p:handoutMasterId r:id="rId17"/>
  </p:handoutMasterIdLst>
  <p:sldIdLst>
    <p:sldId id="413" r:id="rId3"/>
    <p:sldId id="493" r:id="rId4"/>
    <p:sldId id="494" r:id="rId5"/>
    <p:sldId id="495" r:id="rId6"/>
    <p:sldId id="496" r:id="rId7"/>
    <p:sldId id="497" r:id="rId8"/>
    <p:sldId id="504" r:id="rId9"/>
    <p:sldId id="499" r:id="rId10"/>
    <p:sldId id="500" r:id="rId11"/>
    <p:sldId id="501" r:id="rId12"/>
    <p:sldId id="502" r:id="rId13"/>
    <p:sldId id="503" r:id="rId14"/>
    <p:sldId id="505" r:id="rId15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CC0000"/>
    <a:srgbClr val="0000FF"/>
    <a:srgbClr val="996633"/>
    <a:srgbClr val="9900CC"/>
    <a:srgbClr val="FFFF99"/>
    <a:srgbClr val="009999"/>
    <a:srgbClr val="FFCCCC"/>
    <a:srgbClr val="CC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07" autoAdjust="0"/>
  </p:normalViewPr>
  <p:slideViewPr>
    <p:cSldViewPr>
      <p:cViewPr>
        <p:scale>
          <a:sx n="60" d="100"/>
          <a:sy n="60" d="100"/>
        </p:scale>
        <p:origin x="-1644" y="-5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4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3FEA311-6785-483B-9D25-487CA9DD2A3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6183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36A8CA9-570D-4DF8-8B7B-B28A9AF5A9A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0982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3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12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13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4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5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6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7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8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9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10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11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838200" y="1981200"/>
            <a:ext cx="7239000" cy="1905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sng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444538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30510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81000"/>
            <a:ext cx="21526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3055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828265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2699"/>
            <a:ext cx="7848600" cy="7747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1F39A-FA7E-4548-804A-D62F5EFD64F6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306941-271F-4CC3-94B3-8AFF35335C3E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809764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B5FEC-10EC-42D4-9066-90D37519EFC2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910350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1200" b="0" i="0" cap="none" baseline="0"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E6EC8-7F58-42DF-98CE-2E60248DCB8A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626637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83C9F-B090-48B3-A165-845737D6500F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3477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F0675-C3EE-4E27-AA3E-7F6A304ECE70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4437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F0C1E-05AC-4870-ACD1-86C39F63D0CD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2331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2CC52-B979-45F7-925B-6CF1A451A895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963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45E6A-11AF-4942-B240-818CA81F51E3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5910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2954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>
            <a:lvl1pPr>
              <a:defRPr sz="40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476757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FE51A-B7F9-4580-9DB0-C086277B8F63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9604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D6603-D588-453B-9FF3-E5426F58BF2A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1593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0E2E9-C3A4-43B7-9C75-3500A2F76EB6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421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2611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28370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42913" y="1600200"/>
            <a:ext cx="82296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600" i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16811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ternate 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907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30512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907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30512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486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33400" y="1143000"/>
            <a:ext cx="82296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600" i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76519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ssion (No Sub Sessio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289330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9753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xcelstrip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4340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28800" y="1828800"/>
            <a:ext cx="52578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825625" y="2438400"/>
            <a:ext cx="5257800" cy="533400"/>
          </a:xfrm>
        </p:spPr>
        <p:txBody>
          <a:bodyPr>
            <a:normAutofit/>
          </a:bodyPr>
          <a:lstStyle>
            <a:lvl1pPr marL="0" indent="0">
              <a:buNone/>
              <a:defRPr 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729938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="1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744307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199" y="9906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section you will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="1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69071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005421772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 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45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section you will also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576337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se Less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714500"/>
            <a:ext cx="8358187" cy="3500438"/>
          </a:xfrm>
        </p:spPr>
        <p:txBody>
          <a:bodyPr/>
          <a:lstStyle>
            <a:lvl1pPr marL="0" indent="0">
              <a:buNone/>
              <a:defRPr sz="2200" b="0"/>
            </a:lvl1pPr>
            <a:lvl2pPr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03517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cept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714500"/>
            <a:ext cx="8358187" cy="2214566"/>
          </a:xfrm>
        </p:spPr>
        <p:txBody>
          <a:bodyPr/>
          <a:lstStyle>
            <a:lvl1pPr marL="0" indent="0">
              <a:buNone/>
              <a:defRPr lang="en-US" sz="2600" b="1" i="0" u="none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0" indent="0">
              <a:spcBef>
                <a:spcPts val="2000"/>
              </a:spcBef>
              <a:buNone/>
              <a:defRPr/>
            </a:lvl2pPr>
            <a:lvl3pPr>
              <a:spcBef>
                <a:spcPts val="2000"/>
              </a:spcBef>
              <a:defRPr sz="2200" b="1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84519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ess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lesson you will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049466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esson Summar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lesson you will learn about: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165275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886078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673503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969523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3711195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54610982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551230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EF"/>
            </a:gs>
            <a:gs pos="100000">
              <a:srgbClr val="FFFFD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7239000" cy="8382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wrap="square" lIns="90488" tIns="44450" rIns="90488" bIns="44450" numCol="1" anchor="ctr" anchorCtr="0" compatLnSpc="1"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0"/>
            <a:ext cx="8610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Flowchart: Process 3"/>
          <p:cNvSpPr/>
          <p:nvPr userDrawn="1"/>
        </p:nvSpPr>
        <p:spPr bwMode="auto">
          <a:xfrm>
            <a:off x="0" y="6400800"/>
            <a:ext cx="9144000" cy="228600"/>
          </a:xfrm>
          <a:prstGeom prst="flowChartProcess">
            <a:avLst/>
          </a:prstGeom>
          <a:solidFill>
            <a:srgbClr val="CC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defTabSz="228600">
              <a:buFont typeface="Arial" pitchFamily="34" charset="0"/>
              <a:buNone/>
              <a:defRPr/>
            </a:pPr>
            <a:endParaRPr lang="en-IN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0" u="sng" cap="none" spc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Font typeface="Times New Roman" pitchFamily="18" charset="0"/>
        <a:buChar char="-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Font typeface="Times New Roman" pitchFamily="18" charset="0"/>
        <a:buChar char="-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6pPr>
      <a:lvl7pPr marL="29718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7pPr>
      <a:lvl8pPr marL="34290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8pPr>
      <a:lvl9pPr marL="38862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Arial" charset="0"/>
              </a:defRPr>
            </a:lvl1pPr>
          </a:lstStyle>
          <a:p>
            <a:pPr>
              <a:defRPr/>
            </a:pPr>
            <a:fld id="{CD4B7E74-A5DC-4D71-BF2F-C8B3FC996A84}" type="datetime1">
              <a:rPr lang="en-IN" b="1" smtClean="0">
                <a:solidFill>
                  <a:srgbClr val="333399"/>
                </a:solidFill>
              </a:rPr>
              <a:pPr>
                <a:defRPr/>
              </a:pPr>
              <a:t>09-08-2014</a:t>
            </a:fld>
            <a:endParaRPr lang="en-CA" b="1">
              <a:solidFill>
                <a:srgbClr val="333399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H="1">
            <a:off x="0" y="6477000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200" b="1">
              <a:solidFill>
                <a:srgbClr val="333399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38100"/>
            <a:ext cx="9142195" cy="764366"/>
            <a:chOff x="1805" y="810"/>
            <a:chExt cx="9142195" cy="764366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7" descr="Talentedge new logo (reverse).png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33833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  <p:sldLayoutId id="2147483798" r:id="rId19"/>
    <p:sldLayoutId id="2147483799" r:id="rId20"/>
    <p:sldLayoutId id="2147483800" r:id="rId21"/>
    <p:sldLayoutId id="2147483801" r:id="rId22"/>
    <p:sldLayoutId id="2147483802" r:id="rId2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entury Gothic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entury Gothic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entury Gothic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Century Gothic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ee/5/api/javax/servlet/http/HttpServletResponse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docs.oracle.com/javaee/5/api/javax/servlet/http/HttpServletRequest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295400" y="2743200"/>
            <a:ext cx="7086600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indent="0" algn="l" defTabSz="914400" eaLnBrk="1" latinLnBrk="0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solidFill>
                  <a:srgbClr val="FF0000"/>
                </a:solidFill>
                <a:latin typeface="Century Gothic" pitchFamily="34" charset="0"/>
              </a:rPr>
              <a:t>Cookies</a:t>
            </a:r>
            <a:endParaRPr lang="en-US" sz="4000" b="1" dirty="0" smtClean="0">
              <a:solidFill>
                <a:srgbClr val="FF00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25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Cookie Method</a:t>
            </a:r>
          </a:p>
        </p:txBody>
      </p:sp>
      <p:pic>
        <p:nvPicPr>
          <p:cNvPr id="6" name="Content Placeholder 5" descr="Cookie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b="1340"/>
          <a:stretch>
            <a:fillRect/>
          </a:stretch>
        </p:blipFill>
        <p:spPr>
          <a:xfrm>
            <a:off x="457200" y="1447800"/>
            <a:ext cx="8305800" cy="4191000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Cookie Method</a:t>
            </a:r>
          </a:p>
        </p:txBody>
      </p:sp>
      <p:pic>
        <p:nvPicPr>
          <p:cNvPr id="5" name="Content Placeholder 4" descr="Cookie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-877"/>
          <a:stretch>
            <a:fillRect/>
          </a:stretch>
        </p:blipFill>
        <p:spPr>
          <a:xfrm>
            <a:off x="962196" y="1504156"/>
            <a:ext cx="7496004" cy="4058444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60437"/>
            <a:ext cx="8686800" cy="4525963"/>
          </a:xfrm>
        </p:spPr>
        <p:txBody>
          <a:bodyPr>
            <a:noAutofit/>
          </a:bodyPr>
          <a:lstStyle/>
          <a:p>
            <a:r>
              <a:rPr lang="en-US" sz="1800" dirty="0" smtClean="0"/>
              <a:t>Creates a cookie, a small amount of information sent by a </a:t>
            </a:r>
            <a:r>
              <a:rPr lang="en-US" sz="1800" dirty="0" err="1" smtClean="0"/>
              <a:t>servlet</a:t>
            </a:r>
            <a:r>
              <a:rPr lang="en-US" sz="1800" dirty="0" smtClean="0"/>
              <a:t> to a Web browser, saved by the browser, and later sent back to the server. A cookie's value can uniquely identify a client, so cookies are commonly used for session management. </a:t>
            </a:r>
          </a:p>
          <a:p>
            <a:r>
              <a:rPr lang="en-US" sz="1800" dirty="0" smtClean="0"/>
              <a:t>A cookie has a name, a single value, and optional attributes such as a comment, path and domain qualifiers, a maximum age, and a version number. Some Web browsers have bugs in how they handle the optional attributes, so use them sparingly to improve the interoperability of your </a:t>
            </a:r>
            <a:r>
              <a:rPr lang="en-US" sz="1800" dirty="0" err="1" smtClean="0"/>
              <a:t>servlets</a:t>
            </a:r>
            <a:r>
              <a:rPr lang="en-US" sz="1800" dirty="0" smtClean="0"/>
              <a:t>. </a:t>
            </a:r>
          </a:p>
          <a:p>
            <a:endParaRPr lang="en-US" sz="1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60437"/>
            <a:ext cx="8686800" cy="4525963"/>
          </a:xfrm>
        </p:spPr>
        <p:txBody>
          <a:bodyPr>
            <a:noAutofit/>
          </a:bodyPr>
          <a:lstStyle/>
          <a:p>
            <a:r>
              <a:rPr lang="en-US" sz="1800" dirty="0" smtClean="0"/>
              <a:t>The servlet sends cookies to the browser by using the </a:t>
            </a:r>
            <a:r>
              <a:rPr lang="en-US" sz="1800" dirty="0" err="1" smtClean="0">
                <a:hlinkClick r:id="rId3" action="ppaction://hlinkfile"/>
              </a:rPr>
              <a:t>HttpServletResponse.addCookie</a:t>
            </a:r>
            <a:r>
              <a:rPr lang="en-US" sz="1800" dirty="0" smtClean="0">
                <a:hlinkClick r:id="rId3" action="ppaction://hlinkfile"/>
              </a:rPr>
              <a:t>(</a:t>
            </a:r>
            <a:r>
              <a:rPr lang="en-US" sz="1800" dirty="0" err="1" smtClean="0">
                <a:hlinkClick r:id="rId3" action="ppaction://hlinkfile"/>
              </a:rPr>
              <a:t>javax.servlet.http.Cookie</a:t>
            </a:r>
            <a:r>
              <a:rPr lang="en-US" sz="1800" dirty="0" smtClean="0">
                <a:hlinkClick r:id="rId3" action="ppaction://hlinkfile"/>
              </a:rPr>
              <a:t>)</a:t>
            </a:r>
            <a:r>
              <a:rPr lang="en-US" sz="1800" dirty="0" smtClean="0"/>
              <a:t> method, which adds fields to HTTP response headers to send cookies to the browser, one at a time. The browser is expected to support 20 cookies for each Web server, 300 cookies total, and may limit cookie size to 4 KB each. </a:t>
            </a:r>
          </a:p>
          <a:p>
            <a:r>
              <a:rPr lang="en-US" sz="1800" dirty="0" smtClean="0"/>
              <a:t>The browser returns cookies to the servlet by adding fields to HTTP request headers. Cookies can be retrieved from a request by using the </a:t>
            </a:r>
            <a:r>
              <a:rPr lang="en-US" sz="1800" dirty="0" err="1" smtClean="0">
                <a:hlinkClick r:id="rId4" action="ppaction://hlinkfile"/>
              </a:rPr>
              <a:t>HttpServletRequest.getCookies</a:t>
            </a:r>
            <a:r>
              <a:rPr lang="en-US" sz="1800" dirty="0" smtClean="0">
                <a:hlinkClick r:id="rId4" action="ppaction://hlinkfile"/>
              </a:rPr>
              <a:t>()</a:t>
            </a:r>
            <a:r>
              <a:rPr lang="en-US" sz="1800" dirty="0" smtClean="0"/>
              <a:t> method. Several cookies might have the same name but different path attributes.</a:t>
            </a:r>
            <a:endParaRPr lang="en-US" sz="1800" dirty="0" smtClean="0"/>
          </a:p>
        </p:txBody>
      </p:sp>
      <p:pic>
        <p:nvPicPr>
          <p:cNvPr id="5" name="Picture 4" descr="Duke-Summary.gi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0" y="4342292"/>
            <a:ext cx="2438400" cy="1753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4800600"/>
          </a:xfrm>
        </p:spPr>
        <p:txBody>
          <a:bodyPr>
            <a:normAutofit/>
          </a:bodyPr>
          <a:lstStyle/>
          <a:p>
            <a:pPr lvl="0"/>
            <a:r>
              <a:rPr lang="en-US" sz="2200" dirty="0" smtClean="0"/>
              <a:t>Stateless nature of HTTP Protocol</a:t>
            </a:r>
          </a:p>
          <a:p>
            <a:pPr lvl="0"/>
            <a:r>
              <a:rPr lang="en-US" sz="2200" dirty="0" smtClean="0"/>
              <a:t>Explain the need for Session</a:t>
            </a:r>
          </a:p>
          <a:p>
            <a:pPr lvl="0"/>
            <a:r>
              <a:rPr lang="en-US" sz="2200" dirty="0" smtClean="0"/>
              <a:t>Understanding the benefits and drawback of cookies</a:t>
            </a:r>
          </a:p>
          <a:p>
            <a:pPr lvl="0"/>
            <a:r>
              <a:rPr lang="en-US" sz="2200" dirty="0" smtClean="0"/>
              <a:t>Sending Outgoing cookies</a:t>
            </a:r>
          </a:p>
          <a:p>
            <a:pPr lvl="0"/>
            <a:r>
              <a:rPr lang="en-US" sz="2200" dirty="0" smtClean="0"/>
              <a:t>Receiving Incoming cookies</a:t>
            </a:r>
          </a:p>
          <a:p>
            <a:pPr lvl="0"/>
            <a:r>
              <a:rPr lang="en-US" sz="2200" dirty="0" smtClean="0"/>
              <a:t>Tracking repeat visitors</a:t>
            </a:r>
          </a:p>
          <a:p>
            <a:pPr lvl="0"/>
            <a:r>
              <a:rPr lang="en-US" sz="2200" dirty="0" smtClean="0"/>
              <a:t>Specifying cookie attributes</a:t>
            </a:r>
          </a:p>
          <a:p>
            <a:pPr lvl="0">
              <a:buNone/>
            </a:pPr>
            <a:endParaRPr lang="en-US" sz="2200" dirty="0"/>
          </a:p>
        </p:txBody>
      </p:sp>
      <p:pic>
        <p:nvPicPr>
          <p:cNvPr id="4" name="Picture 4" descr="Duke-with-Dart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5466" y="4495800"/>
            <a:ext cx="4084184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HTTP Protocol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0593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Stateless Protocol</a:t>
            </a:r>
          </a:p>
          <a:p>
            <a:pPr lvl="1"/>
            <a:r>
              <a:rPr lang="en-US" sz="2000" dirty="0" smtClean="0"/>
              <a:t>Communication protocol is stateless</a:t>
            </a:r>
          </a:p>
          <a:p>
            <a:pPr lvl="1"/>
            <a:r>
              <a:rPr lang="en-US" sz="2000" dirty="0" smtClean="0"/>
              <a:t>Communication consist of independent pairs of request and response</a:t>
            </a:r>
          </a:p>
          <a:p>
            <a:pPr lvl="1"/>
            <a:r>
              <a:rPr lang="en-US" sz="2000" dirty="0" smtClean="0"/>
              <a:t>IP and HTTP are stateless protocols</a:t>
            </a:r>
          </a:p>
          <a:p>
            <a:r>
              <a:rPr lang="en-US" sz="2200" dirty="0" smtClean="0"/>
              <a:t>Advantages of stateless protocol</a:t>
            </a:r>
          </a:p>
          <a:p>
            <a:pPr lvl="1"/>
            <a:r>
              <a:rPr lang="en-US" sz="2000" dirty="0" smtClean="0"/>
              <a:t>No need to dynamically allocate storage for conversation </a:t>
            </a:r>
          </a:p>
          <a:p>
            <a:pPr lvl="1"/>
            <a:r>
              <a:rPr lang="en-US" sz="2000" dirty="0" smtClean="0"/>
              <a:t>No clean up activity if request dies mid way</a:t>
            </a:r>
            <a:endParaRPr lang="en-US" sz="2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962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HTTP Protocol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0593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Cookie is a small text file which get stored on the client side</a:t>
            </a:r>
          </a:p>
          <a:p>
            <a:r>
              <a:rPr lang="en-US" sz="2200" dirty="0" smtClean="0"/>
              <a:t>Cookie contains name and value pair</a:t>
            </a:r>
          </a:p>
          <a:p>
            <a:r>
              <a:rPr lang="en-US" sz="2200" dirty="0" smtClean="0"/>
              <a:t>Cookie is stored only for a particular duration after which they are expired</a:t>
            </a:r>
          </a:p>
          <a:p>
            <a:r>
              <a:rPr lang="en-US" sz="2200" dirty="0" smtClean="0"/>
              <a:t>Client returns the same name and value when it connects to the</a:t>
            </a:r>
          </a:p>
          <a:p>
            <a:pPr lvl="1"/>
            <a:r>
              <a:rPr lang="en-US" sz="2000" dirty="0" smtClean="0"/>
              <a:t>Same site </a:t>
            </a:r>
          </a:p>
          <a:p>
            <a:pPr lvl="1"/>
            <a:r>
              <a:rPr lang="en-US" sz="2000" dirty="0" smtClean="0"/>
              <a:t>Same domains</a:t>
            </a:r>
          </a:p>
          <a:p>
            <a:pPr lvl="1"/>
            <a:r>
              <a:rPr lang="en-US" sz="2000" dirty="0" smtClean="0"/>
              <a:t>Depends upon cookie setting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HTTP Protocol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059363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Typical Uses of Cookies</a:t>
            </a:r>
          </a:p>
          <a:p>
            <a:pPr lvl="1"/>
            <a:r>
              <a:rPr lang="en-US" sz="2000" dirty="0" smtClean="0"/>
              <a:t>Identifying a user during an e-commerce session</a:t>
            </a:r>
          </a:p>
          <a:p>
            <a:pPr lvl="1"/>
            <a:r>
              <a:rPr lang="en-US" sz="2000" dirty="0" err="1" smtClean="0"/>
              <a:t>Servlets</a:t>
            </a:r>
            <a:r>
              <a:rPr lang="en-US" sz="2000" dirty="0" smtClean="0"/>
              <a:t> have a higher-level API for this task</a:t>
            </a:r>
          </a:p>
          <a:p>
            <a:pPr lvl="1"/>
            <a:r>
              <a:rPr lang="en-US" sz="2000" dirty="0" smtClean="0"/>
              <a:t>Avoiding username and password</a:t>
            </a:r>
          </a:p>
          <a:p>
            <a:pPr lvl="1"/>
            <a:r>
              <a:rPr lang="en-US" sz="2000" dirty="0" smtClean="0"/>
              <a:t>Customizing a site</a:t>
            </a:r>
          </a:p>
          <a:p>
            <a:pPr lvl="1"/>
            <a:r>
              <a:rPr lang="en-US" sz="2000" dirty="0" smtClean="0"/>
              <a:t>Focusing advertising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Problems with Cookies</a:t>
            </a:r>
            <a:endParaRPr lang="en-US" dirty="0" smtClean="0"/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059363"/>
          </a:xfrm>
        </p:spPr>
        <p:txBody>
          <a:bodyPr>
            <a:noAutofit/>
          </a:bodyPr>
          <a:lstStyle/>
          <a:p>
            <a:r>
              <a:rPr lang="en-US" sz="2200" b="1" dirty="0" smtClean="0"/>
              <a:t>The problem is privacy, not security.</a:t>
            </a:r>
          </a:p>
          <a:p>
            <a:pPr lvl="1"/>
            <a:r>
              <a:rPr lang="en-US" dirty="0" smtClean="0"/>
              <a:t> </a:t>
            </a:r>
            <a:r>
              <a:rPr lang="en-US" sz="2000" dirty="0" smtClean="0"/>
              <a:t>Servers can remember your previous actions</a:t>
            </a:r>
          </a:p>
          <a:p>
            <a:pPr lvl="1"/>
            <a:r>
              <a:rPr lang="en-US" sz="2000" dirty="0" smtClean="0"/>
              <a:t> If you give out personal information, servers can link that information to your previous actions</a:t>
            </a:r>
          </a:p>
          <a:p>
            <a:pPr lvl="1"/>
            <a:r>
              <a:rPr lang="en-US" sz="2000" dirty="0" smtClean="0"/>
              <a:t> Servers can share cookie information through use of a cooperating third party like doubleclick.net</a:t>
            </a:r>
          </a:p>
          <a:p>
            <a:pPr lvl="1"/>
            <a:r>
              <a:rPr lang="en-US" sz="2000" dirty="0" smtClean="0"/>
              <a:t> Poorly designed sites store sensitive information like credit card numbers directly in cookie</a:t>
            </a:r>
          </a:p>
          <a:p>
            <a:pPr lvl="1"/>
            <a:r>
              <a:rPr lang="en-US" sz="2000" dirty="0" smtClean="0"/>
              <a:t> JavaScript bugs let hostile sites steal cookies (old browsers</a:t>
            </a:r>
            <a:r>
              <a:rPr lang="en-US" sz="2000" dirty="0" smtClean="0"/>
              <a:t>)</a:t>
            </a:r>
            <a:endParaRPr lang="en-US" sz="20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Problems with Cookies</a:t>
            </a:r>
            <a:endParaRPr lang="en-US" dirty="0" smtClean="0"/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059363"/>
          </a:xfrm>
        </p:spPr>
        <p:txBody>
          <a:bodyPr>
            <a:noAutofit/>
          </a:bodyPr>
          <a:lstStyle/>
          <a:p>
            <a:r>
              <a:rPr lang="en-US" sz="2200" b="1" dirty="0" smtClean="0"/>
              <a:t>The problem is privacy, not security.</a:t>
            </a:r>
          </a:p>
          <a:p>
            <a:pPr lvl="1"/>
            <a:r>
              <a:rPr lang="en-US" sz="2200" b="1" dirty="0" smtClean="0"/>
              <a:t>Moral </a:t>
            </a:r>
            <a:r>
              <a:rPr lang="en-US" sz="2200" b="1" dirty="0" smtClean="0"/>
              <a:t>for servlet authors</a:t>
            </a:r>
          </a:p>
          <a:p>
            <a:r>
              <a:rPr lang="en-US" sz="2200" dirty="0" smtClean="0"/>
              <a:t> If cookies are not critical to your task, avoid </a:t>
            </a:r>
            <a:r>
              <a:rPr lang="en-US" sz="2200" dirty="0" err="1" smtClean="0"/>
              <a:t>servlets</a:t>
            </a:r>
            <a:r>
              <a:rPr lang="en-US" sz="2200" dirty="0" smtClean="0"/>
              <a:t> that totally fail when cookies are disabled</a:t>
            </a:r>
          </a:p>
          <a:p>
            <a:r>
              <a:rPr lang="en-US" sz="2200" dirty="0" smtClean="0"/>
              <a:t> Don't put sensitive info in cookies</a:t>
            </a:r>
            <a:endParaRPr lang="en-US" sz="2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Sending a simple Cookie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0593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java.io.IOException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java.io.PrintWriter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javax.servlet.http.Cookie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javax.servlet.http.HttpServlet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javax.servlet.http.HttpServletRequest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javax.servlet.http.HttpServletResponse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dirty="0" err="1" smtClean="0"/>
              <a:t>ServletDemo</a:t>
            </a:r>
            <a:r>
              <a:rPr lang="en-US" dirty="0" smtClean="0"/>
              <a:t> </a:t>
            </a:r>
            <a:r>
              <a:rPr lang="en-US" b="1" dirty="0" smtClean="0"/>
              <a:t>extends</a:t>
            </a:r>
            <a:r>
              <a:rPr lang="en-US" dirty="0" smtClean="0"/>
              <a:t> </a:t>
            </a:r>
            <a:r>
              <a:rPr lang="en-US" dirty="0" err="1" smtClean="0"/>
              <a:t>HttpServlet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smtClean="0"/>
              <a:t>void</a:t>
            </a:r>
            <a:r>
              <a:rPr lang="en-US" dirty="0" smtClean="0"/>
              <a:t> </a:t>
            </a:r>
            <a:r>
              <a:rPr lang="en-US" dirty="0" err="1" smtClean="0"/>
              <a:t>doGet</a:t>
            </a:r>
            <a:r>
              <a:rPr lang="en-US" dirty="0" smtClean="0"/>
              <a:t>(</a:t>
            </a:r>
            <a:r>
              <a:rPr lang="en-US" dirty="0" err="1" smtClean="0"/>
              <a:t>HttpServletRequest</a:t>
            </a:r>
            <a:r>
              <a:rPr lang="en-US" dirty="0" smtClean="0"/>
              <a:t> request, </a:t>
            </a:r>
            <a:r>
              <a:rPr lang="en-US" dirty="0" err="1" smtClean="0"/>
              <a:t>HttpServletResponse</a:t>
            </a:r>
            <a:r>
              <a:rPr lang="en-US" dirty="0" smtClean="0"/>
              <a:t> response) </a:t>
            </a:r>
            <a:r>
              <a:rPr lang="en-US" b="1" dirty="0" smtClean="0"/>
              <a:t>throws</a:t>
            </a:r>
            <a:r>
              <a:rPr lang="en-US" dirty="0" smtClean="0"/>
              <a:t> </a:t>
            </a:r>
            <a:r>
              <a:rPr lang="en-US" dirty="0" err="1" smtClean="0"/>
              <a:t>IOException</a:t>
            </a:r>
            <a:r>
              <a:rPr lang="en-US" dirty="0" smtClean="0"/>
              <a:t>{ </a:t>
            </a:r>
            <a:r>
              <a:rPr lang="en-US" dirty="0" err="1" smtClean="0"/>
              <a:t>response.setContentType</a:t>
            </a:r>
            <a:r>
              <a:rPr lang="en-US" dirty="0" smtClean="0"/>
              <a:t>("text/html");</a:t>
            </a:r>
          </a:p>
          <a:p>
            <a:pPr>
              <a:buNone/>
            </a:pPr>
            <a:r>
              <a:rPr lang="en-US" dirty="0" err="1" smtClean="0"/>
              <a:t>PrintWriter</a:t>
            </a:r>
            <a:r>
              <a:rPr lang="en-US" dirty="0" smtClean="0"/>
              <a:t> pw = </a:t>
            </a:r>
            <a:r>
              <a:rPr lang="en-US" dirty="0" err="1" smtClean="0"/>
              <a:t>response.getWriter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Cookie </a:t>
            </a:r>
            <a:r>
              <a:rPr lang="en-US" dirty="0" err="1" smtClean="0"/>
              <a:t>cookie</a:t>
            </a:r>
            <a:r>
              <a:rPr lang="en-US" dirty="0" smtClean="0"/>
              <a:t> = </a:t>
            </a:r>
            <a:r>
              <a:rPr lang="en-US" b="1" dirty="0" smtClean="0"/>
              <a:t>new</a:t>
            </a:r>
            <a:r>
              <a:rPr lang="en-US" dirty="0" smtClean="0"/>
              <a:t> Cookie(“</a:t>
            </a:r>
            <a:r>
              <a:rPr lang="en-US" dirty="0" err="1" smtClean="0"/>
              <a:t>name",”talentedge</a:t>
            </a:r>
            <a:r>
              <a:rPr lang="en-US" dirty="0" smtClean="0"/>
              <a:t>”);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cookie.setMaxAge</a:t>
            </a:r>
            <a:r>
              <a:rPr lang="en-US" dirty="0" smtClean="0"/>
              <a:t>(60*60); </a:t>
            </a:r>
            <a:r>
              <a:rPr lang="en-US" i="1" dirty="0" smtClean="0"/>
              <a:t>//1 hour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response.addCookie</a:t>
            </a:r>
            <a:r>
              <a:rPr lang="en-US" dirty="0" smtClean="0"/>
              <a:t>(cookie);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pw.println</a:t>
            </a:r>
            <a:r>
              <a:rPr lang="en-US" dirty="0" smtClean="0"/>
              <a:t>("Cookies created");</a:t>
            </a:r>
          </a:p>
          <a:p>
            <a:pPr>
              <a:buNone/>
            </a:pPr>
            <a:r>
              <a:rPr lang="en-US" dirty="0" smtClean="0"/>
              <a:t> } }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Reading Cookies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059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public static String </a:t>
            </a:r>
            <a:r>
              <a:rPr lang="en-US" sz="2000" dirty="0" err="1" smtClean="0"/>
              <a:t>getCookieValue</a:t>
            </a:r>
            <a:r>
              <a:rPr lang="en-US" sz="2000" dirty="0" smtClean="0"/>
              <a:t>(Cookie[] cookies, String </a:t>
            </a:r>
            <a:r>
              <a:rPr lang="en-US" sz="2000" dirty="0" err="1" smtClean="0"/>
              <a:t>cookieName</a:t>
            </a:r>
            <a:r>
              <a:rPr lang="en-US" sz="2000" dirty="0" smtClean="0"/>
              <a:t>, String </a:t>
            </a:r>
            <a:r>
              <a:rPr lang="en-US" sz="2000" dirty="0" err="1" smtClean="0"/>
              <a:t>defaultValue</a:t>
            </a:r>
            <a:r>
              <a:rPr lang="en-US" sz="2000" dirty="0" smtClean="0"/>
              <a:t>) 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 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=0; </a:t>
            </a:r>
            <a:r>
              <a:rPr lang="en-US" sz="2000" dirty="0" err="1" smtClean="0"/>
              <a:t>i</a:t>
            </a:r>
            <a:r>
              <a:rPr lang="en-US" sz="2000" dirty="0" smtClean="0"/>
              <a:t>&lt;</a:t>
            </a:r>
            <a:r>
              <a:rPr lang="en-US" sz="2000" dirty="0" err="1" smtClean="0"/>
              <a:t>cookies.length</a:t>
            </a:r>
            <a:r>
              <a:rPr lang="en-US" sz="2000" dirty="0" smtClean="0"/>
              <a:t>; </a:t>
            </a:r>
            <a:r>
              <a:rPr lang="en-US" sz="2000" dirty="0" err="1" smtClean="0"/>
              <a:t>i</a:t>
            </a:r>
            <a:r>
              <a:rPr lang="en-US" sz="2000" dirty="0" smtClean="0"/>
              <a:t>++) 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 Cookie </a:t>
            </a:r>
            <a:r>
              <a:rPr lang="en-US" sz="2000" dirty="0" err="1" smtClean="0"/>
              <a:t>cookie</a:t>
            </a:r>
            <a:r>
              <a:rPr lang="en-US" sz="2000" dirty="0" smtClean="0"/>
              <a:t> = cookies[</a:t>
            </a:r>
            <a:r>
              <a:rPr lang="en-US" sz="2000" dirty="0" err="1" smtClean="0"/>
              <a:t>i</a:t>
            </a:r>
            <a:r>
              <a:rPr lang="en-US" sz="2000" dirty="0" smtClean="0"/>
              <a:t>];</a:t>
            </a:r>
          </a:p>
          <a:p>
            <a:pPr>
              <a:buNone/>
            </a:pPr>
            <a:r>
              <a:rPr lang="en-US" sz="2000" dirty="0" smtClean="0"/>
              <a:t> if (</a:t>
            </a:r>
            <a:r>
              <a:rPr lang="en-US" sz="2000" dirty="0" err="1" smtClean="0"/>
              <a:t>cookieName.equals</a:t>
            </a:r>
            <a:r>
              <a:rPr lang="en-US" sz="2000" dirty="0" smtClean="0"/>
              <a:t>(</a:t>
            </a:r>
            <a:r>
              <a:rPr lang="en-US" sz="2000" dirty="0" err="1" smtClean="0"/>
              <a:t>cookie.getName</a:t>
            </a:r>
            <a:r>
              <a:rPr lang="en-US" sz="2000" dirty="0" smtClean="0"/>
              <a:t>())) </a:t>
            </a:r>
          </a:p>
          <a:p>
            <a:pPr>
              <a:buNone/>
            </a:pPr>
            <a:r>
              <a:rPr lang="en-US" sz="2000" dirty="0" smtClean="0"/>
              <a:t>return(</a:t>
            </a:r>
            <a:r>
              <a:rPr lang="en-US" sz="2000" dirty="0" err="1" smtClean="0"/>
              <a:t>cookie.getValue</a:t>
            </a:r>
            <a:r>
              <a:rPr lang="en-US" sz="2000" dirty="0" smtClean="0"/>
              <a:t>()); 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smtClean="0"/>
              <a:t> return(</a:t>
            </a:r>
            <a:r>
              <a:rPr lang="en-US" sz="2000" dirty="0" err="1" smtClean="0"/>
              <a:t>defaultValue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 } </a:t>
            </a:r>
            <a:endParaRPr lang="en-US" sz="2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bi_course">
  <a:themeElements>
    <a:clrScheme name="">
      <a:dk1>
        <a:srgbClr val="000000"/>
      </a:dk1>
      <a:lt1>
        <a:srgbClr val="FFFFFF"/>
      </a:lt1>
      <a:dk2>
        <a:srgbClr val="E84A09"/>
      </a:dk2>
      <a:lt2>
        <a:srgbClr val="727377"/>
      </a:lt2>
      <a:accent1>
        <a:srgbClr val="00378A"/>
      </a:accent1>
      <a:accent2>
        <a:srgbClr val="EC9D00"/>
      </a:accent2>
      <a:accent3>
        <a:srgbClr val="FFFFFF"/>
      </a:accent3>
      <a:accent4>
        <a:srgbClr val="000000"/>
      </a:accent4>
      <a:accent5>
        <a:srgbClr val="AAAEC4"/>
      </a:accent5>
      <a:accent6>
        <a:srgbClr val="D68E00"/>
      </a:accent6>
      <a:hlink>
        <a:srgbClr val="690057"/>
      </a:hlink>
      <a:folHlink>
        <a:srgbClr val="006147"/>
      </a:folHlink>
    </a:clrScheme>
    <a:fontScheme name="1_dbi_cours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99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10000"/>
          </a:lnSpc>
          <a:spcBef>
            <a:spcPct val="50000"/>
          </a:spcBef>
          <a:spcAft>
            <a:spcPct val="0"/>
          </a:spcAft>
          <a:buClrTx/>
          <a:buSzPct val="10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99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10000"/>
          </a:lnSpc>
          <a:spcBef>
            <a:spcPct val="50000"/>
          </a:spcBef>
          <a:spcAft>
            <a:spcPct val="0"/>
          </a:spcAft>
          <a:buClrTx/>
          <a:buSzPct val="10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1_dbi_cour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bi_cour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alentedge slid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5587</TotalTime>
  <Words>621</Words>
  <Application>Microsoft Office PowerPoint</Application>
  <PresentationFormat>On-screen Show (4:3)</PresentationFormat>
  <Paragraphs>89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1_dbi_course</vt:lpstr>
      <vt:lpstr>Talentedge slide</vt:lpstr>
      <vt:lpstr>Slide 1</vt:lpstr>
      <vt:lpstr>Agenda</vt:lpstr>
      <vt:lpstr>HTTP Protocol</vt:lpstr>
      <vt:lpstr>HTTP Protocol</vt:lpstr>
      <vt:lpstr>HTTP Protocol</vt:lpstr>
      <vt:lpstr>Problems with Cookies</vt:lpstr>
      <vt:lpstr>Problems with Cookies</vt:lpstr>
      <vt:lpstr>Sending a simple Cookie</vt:lpstr>
      <vt:lpstr>Reading Cookies</vt:lpstr>
      <vt:lpstr>Cookie Method</vt:lpstr>
      <vt:lpstr>Cookie Method</vt:lpstr>
      <vt:lpstr>Summary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Smita B Kumar</cp:lastModifiedBy>
  <cp:revision>317</cp:revision>
  <dcterms:created xsi:type="dcterms:W3CDTF">1601-01-01T00:00:00Z</dcterms:created>
  <dcterms:modified xsi:type="dcterms:W3CDTF">2014-08-09T10:07:24Z</dcterms:modified>
</cp:coreProperties>
</file>