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2"/>
  </p:notesMasterIdLst>
  <p:handoutMasterIdLst>
    <p:handoutMasterId r:id="rId13"/>
  </p:handoutMasterIdLst>
  <p:sldIdLst>
    <p:sldId id="413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Working with Java Server Pages</a:t>
            </a:r>
            <a:b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Understand the need for Java Server pages</a:t>
            </a:r>
          </a:p>
          <a:p>
            <a:pPr lvl="0"/>
            <a:r>
              <a:rPr lang="en-US" sz="2200" dirty="0" smtClean="0"/>
              <a:t>Evaluating the benefits of Java Server pages(JSP)</a:t>
            </a:r>
          </a:p>
          <a:p>
            <a:pPr lvl="0"/>
            <a:r>
              <a:rPr lang="en-US" sz="2200" dirty="0" smtClean="0"/>
              <a:t>Understanding JSP Lifecycle</a:t>
            </a:r>
          </a:p>
          <a:p>
            <a:pPr lvl="0"/>
            <a:r>
              <a:rPr lang="en-US" sz="2200" dirty="0" smtClean="0"/>
              <a:t>Installing JSP pages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Need for JSP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JSP is a template page technology</a:t>
            </a:r>
          </a:p>
          <a:p>
            <a:pPr lvl="1"/>
            <a:r>
              <a:rPr lang="en-US" sz="2000" dirty="0" smtClean="0"/>
              <a:t>High level abstraction of </a:t>
            </a:r>
            <a:r>
              <a:rPr lang="en-US" sz="2000" dirty="0" err="1" smtClean="0"/>
              <a:t>Servlets</a:t>
            </a:r>
            <a:endParaRPr lang="en-US" sz="2000" dirty="0" smtClean="0"/>
          </a:p>
          <a:p>
            <a:r>
              <a:rPr lang="en-US" sz="2200" dirty="0" smtClean="0"/>
              <a:t>Separation of presentation from logic</a:t>
            </a:r>
          </a:p>
          <a:p>
            <a:r>
              <a:rPr lang="en-US" sz="2200" dirty="0" smtClean="0"/>
              <a:t>Even non java programmer can create JSP pages with reasonable ease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Introduction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Idea:</a:t>
            </a:r>
          </a:p>
          <a:p>
            <a:pPr lvl="1"/>
            <a:r>
              <a:rPr lang="en-US" sz="2000" dirty="0" smtClean="0"/>
              <a:t>Use regular HTML for most of page</a:t>
            </a:r>
          </a:p>
          <a:p>
            <a:pPr lvl="1"/>
            <a:r>
              <a:rPr lang="en-US" sz="2000" dirty="0" smtClean="0"/>
              <a:t>Mark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code with special tags</a:t>
            </a:r>
          </a:p>
          <a:p>
            <a:pPr lvl="1"/>
            <a:r>
              <a:rPr lang="en-US" sz="2000" dirty="0" smtClean="0"/>
              <a:t>Entire JSP page gets translated into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(once), and</a:t>
            </a:r>
          </a:p>
          <a:p>
            <a:pPr lvl="1"/>
            <a:r>
              <a:rPr lang="en-US" sz="2000" dirty="0" err="1" smtClean="0"/>
              <a:t>servlet</a:t>
            </a:r>
            <a:r>
              <a:rPr lang="en-US" sz="2000" dirty="0" smtClean="0"/>
              <a:t> is what actually gets invoked (for each request)</a:t>
            </a:r>
            <a:endParaRPr lang="en-US" sz="1400" dirty="0" smtClean="0"/>
          </a:p>
          <a:p>
            <a:pPr lvl="1"/>
            <a:endParaRPr lang="en-US" sz="1400" b="1" dirty="0" smtClean="0"/>
          </a:p>
          <a:p>
            <a:pPr>
              <a:buNone/>
            </a:pPr>
            <a:r>
              <a:rPr lang="en-US" sz="1600" dirty="0" smtClean="0"/>
              <a:t>• </a:t>
            </a:r>
            <a:r>
              <a:rPr lang="en-US" sz="1600" b="1" dirty="0" smtClean="0"/>
              <a:t>Example:</a:t>
            </a:r>
          </a:p>
          <a:p>
            <a:pPr>
              <a:buNone/>
            </a:pPr>
            <a:r>
              <a:rPr lang="en-US" sz="1600" dirty="0" smtClean="0"/>
              <a:t>&lt;!DOCTYPE </a:t>
            </a:r>
            <a:r>
              <a:rPr lang="en-US" sz="1600" dirty="0" smtClean="0"/>
              <a:t>…&gt;&lt;</a:t>
            </a:r>
            <a:r>
              <a:rPr lang="en-US" sz="1600" dirty="0" smtClean="0"/>
              <a:t>HTML</a:t>
            </a:r>
            <a:r>
              <a:rPr lang="en-US" sz="1600" dirty="0" smtClean="0"/>
              <a:t>&gt;&lt;</a:t>
            </a:r>
            <a:r>
              <a:rPr lang="en-US" sz="1600" dirty="0" smtClean="0"/>
              <a:t>HEAD</a:t>
            </a:r>
            <a:r>
              <a:rPr lang="en-US" sz="1600" dirty="0" smtClean="0"/>
              <a:t>&gt;&lt;</a:t>
            </a:r>
            <a:r>
              <a:rPr lang="en-US" sz="1600" dirty="0" smtClean="0"/>
              <a:t>TITLE&gt;Order Confirmation&lt;/TITLE&gt;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smtClean="0"/>
              <a:t>REL=STYLESHEET HREF</a:t>
            </a:r>
            <a:r>
              <a:rPr lang="en-US" sz="1600" dirty="0" smtClean="0"/>
              <a:t>="JSP-Styles.css”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&lt;/HEAD</a:t>
            </a:r>
            <a:r>
              <a:rPr lang="en-US" sz="1600" dirty="0" smtClean="0"/>
              <a:t>&gt;&lt;</a:t>
            </a:r>
            <a:r>
              <a:rPr lang="en-US" sz="1600" dirty="0" smtClean="0"/>
              <a:t>BODY</a:t>
            </a:r>
            <a:r>
              <a:rPr lang="en-US" sz="1600" dirty="0" smtClean="0"/>
              <a:t>&gt;&lt;</a:t>
            </a:r>
            <a:r>
              <a:rPr lang="en-US" sz="1600" dirty="0" smtClean="0"/>
              <a:t>H2&gt;Order Confirmation&lt;/H2&gt;</a:t>
            </a:r>
          </a:p>
          <a:p>
            <a:pPr>
              <a:buNone/>
            </a:pPr>
            <a:r>
              <a:rPr lang="en-US" sz="1600" dirty="0" smtClean="0"/>
              <a:t>Thanks for ordering</a:t>
            </a:r>
          </a:p>
          <a:p>
            <a:pPr>
              <a:buNone/>
            </a:pPr>
            <a:r>
              <a:rPr lang="en-US" sz="1600" dirty="0" smtClean="0"/>
              <a:t>&lt;I&gt;</a:t>
            </a:r>
            <a:r>
              <a:rPr lang="en-US" sz="1600" b="1" dirty="0" smtClean="0"/>
              <a:t>&lt;%= </a:t>
            </a:r>
            <a:r>
              <a:rPr lang="en-US" sz="1600" b="1" dirty="0" err="1" smtClean="0"/>
              <a:t>request.getParameter</a:t>
            </a:r>
            <a:r>
              <a:rPr lang="en-US" sz="1600" b="1" dirty="0" smtClean="0"/>
              <a:t>("title") %&gt;</a:t>
            </a:r>
            <a:r>
              <a:rPr lang="en-US" sz="1600" dirty="0" smtClean="0"/>
              <a:t>&lt;/I&gt;!</a:t>
            </a:r>
          </a:p>
          <a:p>
            <a:pPr>
              <a:buNone/>
            </a:pPr>
            <a:r>
              <a:rPr lang="en-US" sz="1600" dirty="0" smtClean="0"/>
              <a:t>&lt;/BODY&gt;&lt;/HTML&gt;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JSP </a:t>
            </a:r>
            <a:r>
              <a:rPr lang="en-US" dirty="0" err="1" smtClean="0"/>
              <a:t>lifeCycle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200" dirty="0" smtClean="0"/>
              <a:t>Translation</a:t>
            </a:r>
          </a:p>
          <a:p>
            <a:pPr lvl="1"/>
            <a:r>
              <a:rPr lang="en-US" sz="2000" dirty="0" smtClean="0"/>
              <a:t>JSP page is translated into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by JSP container</a:t>
            </a:r>
          </a:p>
          <a:p>
            <a:r>
              <a:rPr lang="en-US" sz="2200" dirty="0" smtClean="0"/>
              <a:t>Compilation</a:t>
            </a:r>
          </a:p>
          <a:p>
            <a:pPr lvl="1"/>
            <a:r>
              <a:rPr lang="en-US" sz="2000" dirty="0" smtClean="0"/>
              <a:t>The generated file is compiled into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.</a:t>
            </a:r>
          </a:p>
          <a:p>
            <a:r>
              <a:rPr lang="en-US" sz="2200" dirty="0" smtClean="0"/>
              <a:t>Class Loading</a:t>
            </a:r>
          </a:p>
          <a:p>
            <a:pPr lvl="1"/>
            <a:r>
              <a:rPr lang="en-US" sz="2000" dirty="0" smtClean="0"/>
              <a:t>The generated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is then loaded in the co</a:t>
            </a:r>
            <a:r>
              <a:rPr lang="en-US" dirty="0" smtClean="0"/>
              <a:t>ntainer</a:t>
            </a:r>
          </a:p>
          <a:p>
            <a:r>
              <a:rPr lang="en-US" sz="2200" dirty="0" smtClean="0"/>
              <a:t>Execution</a:t>
            </a:r>
          </a:p>
          <a:p>
            <a:pPr lvl="1"/>
            <a:r>
              <a:rPr lang="en-US" sz="2000" dirty="0" smtClean="0"/>
              <a:t>The loaded JSP is executing by the container in response to request and calling the lifecycle methods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JSP </a:t>
            </a:r>
            <a:r>
              <a:rPr lang="en-US" dirty="0" err="1" smtClean="0"/>
              <a:t>lifeCycle</a:t>
            </a:r>
            <a:r>
              <a:rPr lang="en-US" dirty="0" smtClean="0"/>
              <a:t>(cont)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Initialization</a:t>
            </a:r>
          </a:p>
          <a:p>
            <a:pPr lvl="1"/>
            <a:r>
              <a:rPr lang="en-US" sz="2000" dirty="0" err="1" smtClean="0"/>
              <a:t>JspInit</a:t>
            </a:r>
            <a:r>
              <a:rPr lang="en-US" sz="2000" dirty="0" smtClean="0"/>
              <a:t>() method is called immediately after the instance was created.</a:t>
            </a:r>
          </a:p>
          <a:p>
            <a:r>
              <a:rPr lang="en-US" sz="2200" dirty="0" smtClean="0"/>
              <a:t>_</a:t>
            </a:r>
            <a:r>
              <a:rPr lang="en-US" sz="2200" dirty="0" err="1" smtClean="0"/>
              <a:t>jspService</a:t>
            </a:r>
            <a:r>
              <a:rPr lang="en-US" sz="2200" dirty="0" smtClean="0"/>
              <a:t>() execution</a:t>
            </a:r>
          </a:p>
          <a:p>
            <a:pPr lvl="1"/>
            <a:r>
              <a:rPr lang="en-US" sz="2000" dirty="0" smtClean="0"/>
              <a:t>This method is called for every request of the JSP during lifecycle</a:t>
            </a:r>
          </a:p>
          <a:p>
            <a:pPr lvl="1"/>
            <a:r>
              <a:rPr lang="en-US" sz="2000" dirty="0" smtClean="0"/>
              <a:t>This method cannot be overridden by the page author</a:t>
            </a:r>
          </a:p>
          <a:p>
            <a:r>
              <a:rPr lang="en-US" sz="2200" dirty="0" err="1" smtClean="0"/>
              <a:t>jspDestroy</a:t>
            </a:r>
            <a:r>
              <a:rPr lang="en-US" sz="2200" dirty="0" smtClean="0"/>
              <a:t>() </a:t>
            </a:r>
          </a:p>
          <a:p>
            <a:pPr lvl="1"/>
            <a:r>
              <a:rPr lang="en-US" sz="2000" dirty="0" smtClean="0"/>
              <a:t>This method is called when the </a:t>
            </a:r>
            <a:r>
              <a:rPr lang="en-US" sz="2000" dirty="0" err="1" smtClean="0"/>
              <a:t>jsp</a:t>
            </a:r>
            <a:r>
              <a:rPr lang="en-US" sz="2000" dirty="0" smtClean="0"/>
              <a:t> is destroyed.</a:t>
            </a:r>
          </a:p>
          <a:p>
            <a:r>
              <a:rPr lang="en-US" sz="2200" dirty="0" err="1" smtClean="0"/>
              <a:t>jspInit</a:t>
            </a:r>
            <a:r>
              <a:rPr lang="en-US" sz="2200" dirty="0" smtClean="0"/>
              <a:t>(),_</a:t>
            </a:r>
            <a:r>
              <a:rPr lang="en-US" sz="2200" dirty="0" err="1" smtClean="0"/>
              <a:t>jspService</a:t>
            </a:r>
            <a:r>
              <a:rPr lang="en-US" sz="2200" dirty="0" smtClean="0"/>
              <a:t>(), </a:t>
            </a:r>
            <a:r>
              <a:rPr lang="en-US" sz="2200" dirty="0" err="1" smtClean="0"/>
              <a:t>jspDestroy</a:t>
            </a:r>
            <a:r>
              <a:rPr lang="en-US" sz="2200" dirty="0" smtClean="0"/>
              <a:t>() are the lifecycle methods of JSP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Benefits of JSP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Simple to use</a:t>
            </a:r>
          </a:p>
          <a:p>
            <a:r>
              <a:rPr lang="en-US" sz="2200" dirty="0" smtClean="0"/>
              <a:t>Requires little of no knowledge of java</a:t>
            </a:r>
          </a:p>
          <a:p>
            <a:r>
              <a:rPr lang="en-US" sz="2200" dirty="0" smtClean="0"/>
              <a:t>Platform independent (built of java)</a:t>
            </a:r>
          </a:p>
          <a:p>
            <a:r>
              <a:rPr lang="en-US" sz="2200" dirty="0" smtClean="0"/>
              <a:t>Easy to learn and migrate being similar to PHP and ASP</a:t>
            </a:r>
          </a:p>
          <a:p>
            <a:r>
              <a:rPr lang="en-US" sz="2200" dirty="0" smtClean="0"/>
              <a:t>Well Documented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Installing JSP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JSP is part of JEE specification</a:t>
            </a:r>
          </a:p>
          <a:p>
            <a:r>
              <a:rPr lang="en-US" sz="2200" dirty="0" smtClean="0"/>
              <a:t>It’s library is available in all the JEE compliant Server</a:t>
            </a:r>
          </a:p>
          <a:p>
            <a:r>
              <a:rPr lang="en-US" sz="2200" dirty="0" smtClean="0"/>
              <a:t>We need to create JSP File in the context-root</a:t>
            </a:r>
          </a:p>
          <a:p>
            <a:r>
              <a:rPr lang="en-US" sz="2200" dirty="0" smtClean="0"/>
              <a:t>No need to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/>
              <a:t>classpath</a:t>
            </a:r>
            <a:endParaRPr lang="en-US" sz="2000" dirty="0" smtClean="0"/>
          </a:p>
          <a:p>
            <a:pPr lvl="1"/>
            <a:r>
              <a:rPr lang="en-US" sz="2000" dirty="0" smtClean="0"/>
              <a:t>Compile</a:t>
            </a:r>
          </a:p>
          <a:p>
            <a:pPr lvl="1"/>
            <a:r>
              <a:rPr lang="en-US" sz="2000" dirty="0" smtClean="0"/>
              <a:t>Configure xml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85100" cy="792162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JSP makes it easier to create and maintain HTML, while still providing full access to servlet code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JSP pages get translated into servlets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It is the servlets that run at request time</a:t>
            </a:r>
          </a:p>
          <a:p>
            <a:pPr lvl="1"/>
            <a:r>
              <a:rPr lang="en-US" sz="2000" dirty="0" smtClean="0"/>
              <a:t> Client does not see anything JSP-relate</a:t>
            </a:r>
            <a:r>
              <a:rPr lang="en-US" dirty="0" smtClean="0"/>
              <a:t>d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You still need to understand servlets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Understanding how JSP really works</a:t>
            </a:r>
          </a:p>
          <a:p>
            <a:pPr lvl="1"/>
            <a:r>
              <a:rPr lang="en-US" sz="2000" dirty="0" smtClean="0"/>
              <a:t> Servlet code called from JSP</a:t>
            </a:r>
          </a:p>
          <a:p>
            <a:pPr lvl="1"/>
            <a:r>
              <a:rPr lang="en-US" sz="2000" dirty="0" smtClean="0"/>
              <a:t> Knowing when servlets are better than JSP</a:t>
            </a:r>
          </a:p>
          <a:p>
            <a:pPr lvl="1"/>
            <a:r>
              <a:rPr lang="en-US" sz="2000" dirty="0" smtClean="0"/>
              <a:t> Mixing servlets and JSP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Other technologies use similar approach, but aren't as portable and don't let you use Java for the "real code</a:t>
            </a:r>
            <a:endParaRPr lang="en-US" sz="22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5" name="Picture 4" descr="Duke-Summar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733800"/>
            <a:ext cx="2438400" cy="17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440</Words>
  <Application>Microsoft Office PowerPoint</Application>
  <PresentationFormat>On-screen Show (4:3)</PresentationFormat>
  <Paragraphs>76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1_dbi_course</vt:lpstr>
      <vt:lpstr>Talentedge slide</vt:lpstr>
      <vt:lpstr>Slide 1</vt:lpstr>
      <vt:lpstr>Agenda</vt:lpstr>
      <vt:lpstr>Need for JSP</vt:lpstr>
      <vt:lpstr>JSP Introduction</vt:lpstr>
      <vt:lpstr>JSP lifeCycle</vt:lpstr>
      <vt:lpstr>JSP lifeCycle(cont)</vt:lpstr>
      <vt:lpstr>Benefits of JSP</vt:lpstr>
      <vt:lpstr>Installing JSP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325</cp:revision>
  <dcterms:created xsi:type="dcterms:W3CDTF">1601-01-01T00:00:00Z</dcterms:created>
  <dcterms:modified xsi:type="dcterms:W3CDTF">2014-08-09T10:15:35Z</dcterms:modified>
</cp:coreProperties>
</file>