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12192000" cy="6858000"/>
  <p:embeddedFontLst>
    <p:embeddedFont>
      <p:font typeface="Jacques Francois Shadow"/>
      <p:regular r:id="rId23"/>
    </p:embeddedFont>
    <p:embeddedFont>
      <p:font typeface="Constantia"/>
      <p:regular r:id="rId24"/>
      <p:bold r:id="rId25"/>
      <p:italic r:id="rId26"/>
      <p:boldItalic r:id="rId27"/>
    </p:embeddedFont>
    <p:embeddedFont>
      <p:font typeface="Book Antiqua"/>
      <p:regular r:id="rId28"/>
      <p:bold r:id="rId29"/>
      <p:italic r:id="rId30"/>
      <p:boldItalic r:id="rId31"/>
    </p:embeddedFont>
    <p:embeddedFont>
      <p:font typeface="Gill Sans"/>
      <p:regular r:id="rId32"/>
      <p:bold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8" roundtripDataSignature="AMtx7miOa3mVi12JFWbi4TczgaBpoj57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nstantia-regular.fntdata"/><Relationship Id="rId23" Type="http://schemas.openxmlformats.org/officeDocument/2006/relationships/font" Target="fonts/JacquesFrancoisShad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nstantia-italic.fntdata"/><Relationship Id="rId25" Type="http://schemas.openxmlformats.org/officeDocument/2006/relationships/font" Target="fonts/Constantia-bold.fntdata"/><Relationship Id="rId28" Type="http://schemas.openxmlformats.org/officeDocument/2006/relationships/font" Target="fonts/BookAntiqua-regular.fntdata"/><Relationship Id="rId27" Type="http://schemas.openxmlformats.org/officeDocument/2006/relationships/font" Target="fonts/Constanti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6.xml"/><Relationship Id="rId33" Type="http://schemas.openxmlformats.org/officeDocument/2006/relationships/font" Target="fonts/GillSans-bold.fntdata"/><Relationship Id="rId10" Type="http://schemas.openxmlformats.org/officeDocument/2006/relationships/slide" Target="slides/slide5.xml"/><Relationship Id="rId32" Type="http://schemas.openxmlformats.org/officeDocument/2006/relationships/font" Target="fonts/GillSans-regular.fntdata"/><Relationship Id="rId13" Type="http://schemas.openxmlformats.org/officeDocument/2006/relationships/slide" Target="slides/slide8.xml"/><Relationship Id="rId35" Type="http://schemas.openxmlformats.org/officeDocument/2006/relationships/font" Target="fonts/CenturyGothic-bold.fntdata"/><Relationship Id="rId12" Type="http://schemas.openxmlformats.org/officeDocument/2006/relationships/slide" Target="slides/slide7.xml"/><Relationship Id="rId34" Type="http://schemas.openxmlformats.org/officeDocument/2006/relationships/font" Target="fonts/CenturyGothic-regular.fntdata"/><Relationship Id="rId15" Type="http://schemas.openxmlformats.org/officeDocument/2006/relationships/slide" Target="slides/slide10.xml"/><Relationship Id="rId37" Type="http://schemas.openxmlformats.org/officeDocument/2006/relationships/font" Target="fonts/CenturyGothic-boldItalic.fntdata"/><Relationship Id="rId14" Type="http://schemas.openxmlformats.org/officeDocument/2006/relationships/slide" Target="slides/slide9.xml"/><Relationship Id="rId36"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8" name="Google Shape;88;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3" name="Google Shape;173;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9" name="Google Shape;179;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4" name="Google Shape;184;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9" name="Google Shape;189;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999fd116d_1_1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999fd116d_1_13: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6" name="Google Shape;196;g11999fd116d_1_13: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999fd116d_1_2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999fd116d_1_27: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2" name="Google Shape;202;g11999fd116d_1_27: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999fd116d_1_4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999fd116d_1_44: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8" name="Google Shape;208;g11999fd116d_1_44: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999fd116d_1_5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999fd116d_1_5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4" name="Google Shape;214;g11999fd116d_1_55: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7" name="Google Shape;97;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5" name="Google Shape;105;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0" name="Google Shape;110;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9" name="Google Shape;119;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5" name="Google Shape;145;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1" name="Google Shape;151;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7" name="Google Shape;157;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999fd116d_0_1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7" name="Google Shape;167;g11999fd116d_0_1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8" name="Google Shape;18;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7" name="Google Shape;77;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4"/>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3" name="Google Shape;83;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1" name="Shape 21"/>
        <p:cNvGrpSpPr/>
        <p:nvPr/>
      </p:nvGrpSpPr>
      <p:grpSpPr>
        <a:xfrm>
          <a:off x="0" y="0"/>
          <a:ext cx="0" cy="0"/>
          <a:chOff x="0" y="0"/>
          <a:chExt cx="0" cy="0"/>
        </a:xfrm>
      </p:grpSpPr>
      <p:sp>
        <p:nvSpPr>
          <p:cNvPr id="22" name="Google Shape;22;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24" name="Google Shape;24;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7" name="Shape 27"/>
        <p:cNvGrpSpPr/>
        <p:nvPr/>
      </p:nvGrpSpPr>
      <p:grpSpPr>
        <a:xfrm>
          <a:off x="0" y="0"/>
          <a:ext cx="0" cy="0"/>
          <a:chOff x="0" y="0"/>
          <a:chExt cx="0" cy="0"/>
        </a:xfrm>
      </p:grpSpPr>
      <p:sp>
        <p:nvSpPr>
          <p:cNvPr id="28" name="Google Shape;28;p16"/>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0" name="Google Shape;30;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17"/>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7" name="Google Shape;37;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2" name="Google Shape;42;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3" name="Google Shape;43;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5" name="Google Shape;45;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62" name="Google Shape;62;p2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3" name="Google Shape;63;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p:nvPr>
            <p:ph idx="2" type="pic"/>
          </p:nvPr>
        </p:nvSpPr>
        <p:spPr>
          <a:xfrm>
            <a:off x="6095999" y="0"/>
            <a:ext cx="6102097" cy="6858000"/>
          </a:xfrm>
          <a:prstGeom prst="rect">
            <a:avLst/>
          </a:prstGeom>
          <a:solidFill>
            <a:srgbClr val="BFBFBF"/>
          </a:solidFill>
          <a:ln>
            <a:noFill/>
          </a:ln>
        </p:spPr>
      </p:sp>
      <p:sp>
        <p:nvSpPr>
          <p:cNvPr id="70" name="Google Shape;70;p2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12" name="Google Shape;12;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1"/>
          <p:cNvSpPr txBox="1"/>
          <p:nvPr/>
        </p:nvSpPr>
        <p:spPr>
          <a:xfrm>
            <a:off x="152400" y="319087"/>
            <a:ext cx="6987600" cy="1617900"/>
          </a:xfrm>
          <a:prstGeom prst="rect">
            <a:avLst/>
          </a:prstGeom>
          <a:noFill/>
          <a:ln>
            <a:noFill/>
          </a:ln>
        </p:spPr>
        <p:txBody>
          <a:bodyPr anchorCtr="0" anchor="t" bIns="0" lIns="0" spcFirstLastPara="1" rIns="0" wrap="square" tIns="11425">
            <a:spAutoFit/>
          </a:bodyPr>
          <a:lstStyle/>
          <a:p>
            <a:pPr indent="0" lvl="0" marL="12700" marR="5080" rtl="0" algn="l">
              <a:lnSpc>
                <a:spcPct val="100400"/>
              </a:lnSpc>
              <a:spcBef>
                <a:spcPts val="0"/>
              </a:spcBef>
              <a:spcAft>
                <a:spcPts val="0"/>
              </a:spcAft>
              <a:buNone/>
            </a:pPr>
            <a:r>
              <a:rPr b="1" i="0" lang="en-US" sz="1800" u="none" cap="none" strike="noStrike">
                <a:solidFill>
                  <a:schemeClr val="dk1"/>
                </a:solidFill>
              </a:rPr>
              <a:t>Problem Statement:</a:t>
            </a:r>
            <a:r>
              <a:rPr b="1" i="0" lang="en-US" sz="1800" u="none" cap="none" strike="noStrike">
                <a:solidFill>
                  <a:schemeClr val="dk1"/>
                </a:solidFill>
                <a:latin typeface="Jacques Francois Shadow"/>
                <a:ea typeface="Jacques Francois Shadow"/>
                <a:cs typeface="Jacques Francois Shadow"/>
                <a:sym typeface="Jacques Francois Shadow"/>
              </a:rPr>
              <a:t> </a:t>
            </a:r>
            <a:r>
              <a:rPr b="0" i="0" lang="en-US" sz="2000" u="none" cap="none" strike="noStrike">
                <a:solidFill>
                  <a:schemeClr val="dk1"/>
                </a:solidFill>
                <a:latin typeface="Gill Sans"/>
                <a:ea typeface="Gill Sans"/>
                <a:cs typeface="Gill Sans"/>
                <a:sym typeface="Gill Sans"/>
              </a:rPr>
              <a:t>Weather Assistant System</a:t>
            </a:r>
            <a:endParaRPr b="0" i="0" sz="1600" u="none" cap="none" strike="noStrike">
              <a:solidFill>
                <a:schemeClr val="dk1"/>
              </a:solidFill>
              <a:latin typeface="Century Gothic"/>
              <a:ea typeface="Century Gothic"/>
              <a:cs typeface="Century Gothic"/>
              <a:sym typeface="Century Gothic"/>
            </a:endParaRPr>
          </a:p>
          <a:p>
            <a:pPr indent="0" lvl="0" marL="12700" marR="5080" rtl="0" algn="l">
              <a:lnSpc>
                <a:spcPct val="100400"/>
              </a:lnSpc>
              <a:spcBef>
                <a:spcPts val="9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a:p>
            <a:pPr indent="0" lvl="0" marL="12700" marR="5080" rtl="0" algn="l">
              <a:lnSpc>
                <a:spcPct val="100400"/>
              </a:lnSpc>
              <a:spcBef>
                <a:spcPts val="9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a:p>
            <a:pPr indent="0" lvl="0" marL="12700" marR="5080" rtl="0" algn="l">
              <a:lnSpc>
                <a:spcPct val="100400"/>
              </a:lnSpc>
              <a:spcBef>
                <a:spcPts val="9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a:p>
            <a:pPr indent="0" lvl="0" marL="12700" marR="0" rtl="0" algn="l">
              <a:lnSpc>
                <a:spcPct val="100000"/>
              </a:lnSpc>
              <a:spcBef>
                <a:spcPts val="11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a:p>
            <a:pPr indent="0" lvl="0" marL="12700" marR="0" rtl="0" algn="l">
              <a:lnSpc>
                <a:spcPct val="100000"/>
              </a:lnSpc>
              <a:spcBef>
                <a:spcPts val="11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91" name="Google Shape;91;p1"/>
          <p:cNvSpPr txBox="1"/>
          <p:nvPr>
            <p:ph type="title"/>
          </p:nvPr>
        </p:nvSpPr>
        <p:spPr>
          <a:xfrm>
            <a:off x="8251952" y="423539"/>
            <a:ext cx="2672080" cy="28982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262626"/>
              </a:buClr>
              <a:buSzPts val="1800"/>
              <a:buFont typeface="Constantia"/>
              <a:buNone/>
            </a:pPr>
            <a:r>
              <a:rPr lang="en-US" sz="1800">
                <a:latin typeface="Constantia"/>
                <a:ea typeface="Constantia"/>
                <a:cs typeface="Constantia"/>
                <a:sym typeface="Constantia"/>
              </a:rPr>
              <a:t>PROBLEM CODE: </a:t>
            </a:r>
            <a:r>
              <a:rPr b="1" lang="en-US" sz="1800">
                <a:latin typeface="Constantia"/>
                <a:ea typeface="Constantia"/>
                <a:cs typeface="Constantia"/>
                <a:sym typeface="Constantia"/>
              </a:rPr>
              <a:t>N/A</a:t>
            </a:r>
            <a:endParaRPr b="1" sz="1600">
              <a:latin typeface="Century Gothic"/>
              <a:ea typeface="Century Gothic"/>
              <a:cs typeface="Century Gothic"/>
              <a:sym typeface="Century Gothic"/>
            </a:endParaRPr>
          </a:p>
        </p:txBody>
      </p:sp>
      <p:sp>
        <p:nvSpPr>
          <p:cNvPr id="92" name="Google Shape;92;p1"/>
          <p:cNvSpPr txBox="1"/>
          <p:nvPr/>
        </p:nvSpPr>
        <p:spPr>
          <a:xfrm>
            <a:off x="8251947" y="881350"/>
            <a:ext cx="39399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800" u="none" cap="none" strike="noStrike">
                <a:solidFill>
                  <a:schemeClr val="dk1"/>
                </a:solidFill>
                <a:latin typeface="Constantia"/>
                <a:ea typeface="Constantia"/>
                <a:cs typeface="Constantia"/>
                <a:sym typeface="Constantia"/>
              </a:rPr>
              <a:t>College Code: </a:t>
            </a:r>
            <a:r>
              <a:rPr b="1" lang="en-US" sz="1800">
                <a:solidFill>
                  <a:schemeClr val="dk1"/>
                </a:solidFill>
                <a:latin typeface="Constantia"/>
                <a:ea typeface="Constantia"/>
                <a:cs typeface="Constantia"/>
                <a:sym typeface="Constantia"/>
              </a:rPr>
              <a:t>GCET</a:t>
            </a:r>
            <a:endParaRPr b="0" i="0" sz="1800" u="none" cap="none" strike="noStrike">
              <a:solidFill>
                <a:schemeClr val="dk1"/>
              </a:solidFill>
              <a:latin typeface="Constantia"/>
              <a:ea typeface="Constantia"/>
              <a:cs typeface="Constantia"/>
              <a:sym typeface="Constantia"/>
            </a:endParaRPr>
          </a:p>
        </p:txBody>
      </p:sp>
      <p:sp>
        <p:nvSpPr>
          <p:cNvPr id="93" name="Google Shape;93;p1"/>
          <p:cNvSpPr txBox="1"/>
          <p:nvPr/>
        </p:nvSpPr>
        <p:spPr>
          <a:xfrm>
            <a:off x="-38100" y="6096000"/>
            <a:ext cx="5943600" cy="6771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Char char="•"/>
            </a:pPr>
            <a:r>
              <a:rPr b="1" i="0" lang="en-US" sz="1800" u="none" cap="none" strike="noStrike">
                <a:solidFill>
                  <a:schemeClr val="dk1"/>
                </a:solidFill>
              </a:rPr>
              <a:t>Team Leader Name</a:t>
            </a:r>
            <a:r>
              <a:rPr b="1" i="0" lang="en-US" sz="2000" u="none" cap="none" strike="noStrike">
                <a:solidFill>
                  <a:schemeClr val="dk1"/>
                </a:solidFill>
              </a:rPr>
              <a:t>: Pushkar Kumar</a:t>
            </a:r>
            <a:endParaRPr i="0" sz="2000" u="none" cap="none" strike="noStrike">
              <a:solidFill>
                <a:schemeClr val="dk1"/>
              </a:solidFill>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94" name="Google Shape;94;p1"/>
          <p:cNvPicPr preferRelativeResize="0"/>
          <p:nvPr/>
        </p:nvPicPr>
        <p:blipFill>
          <a:blip r:embed="rId3">
            <a:alphaModFix/>
          </a:blip>
          <a:stretch>
            <a:fillRect/>
          </a:stretch>
        </p:blipFill>
        <p:spPr>
          <a:xfrm>
            <a:off x="2642450" y="1237075"/>
            <a:ext cx="9007427" cy="47939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1981200" y="304800"/>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TYPES OF WEATHER FORECASTING</a:t>
            </a:r>
            <a:endParaRPr/>
          </a:p>
        </p:txBody>
      </p:sp>
      <p:sp>
        <p:nvSpPr>
          <p:cNvPr id="176" name="Google Shape;176;p9"/>
          <p:cNvSpPr txBox="1"/>
          <p:nvPr>
            <p:ph idx="1" type="body"/>
          </p:nvPr>
        </p:nvSpPr>
        <p:spPr>
          <a:xfrm>
            <a:off x="609600" y="1905000"/>
            <a:ext cx="10668000" cy="43434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SzPct val="100000"/>
              <a:buNone/>
            </a:pPr>
            <a:r>
              <a:rPr lang="en-US"/>
              <a:t>A daily weather forecast involves the work of thousands of observers and meteorologists all over the world. </a:t>
            </a:r>
            <a:endParaRPr/>
          </a:p>
          <a:p>
            <a:pPr indent="0" lvl="0" marL="0" rtl="0" algn="l">
              <a:lnSpc>
                <a:spcPct val="100000"/>
              </a:lnSpc>
              <a:spcBef>
                <a:spcPts val="1000"/>
              </a:spcBef>
              <a:spcAft>
                <a:spcPts val="0"/>
              </a:spcAft>
              <a:buSzPct val="100000"/>
              <a:buNone/>
            </a:pPr>
            <a:r>
              <a:rPr b="1" lang="en-US"/>
              <a:t>Meteorologists actually use a combination of several different methods to come up with their daily weather forecasts.</a:t>
            </a:r>
            <a:endParaRPr/>
          </a:p>
          <a:p>
            <a:pPr indent="-342900" lvl="2" marL="1257300" rtl="0" algn="l">
              <a:lnSpc>
                <a:spcPct val="100000"/>
              </a:lnSpc>
              <a:spcBef>
                <a:spcPts val="1190"/>
              </a:spcBef>
              <a:spcAft>
                <a:spcPts val="0"/>
              </a:spcAft>
              <a:buSzPct val="81699"/>
              <a:buFont typeface="Gill Sans"/>
              <a:buAutoNum type="arabicPeriod"/>
            </a:pPr>
            <a:r>
              <a:rPr lang="en-US" sz="1800">
                <a:solidFill>
                  <a:srgbClr val="000000"/>
                </a:solidFill>
                <a:latin typeface="Times New Roman"/>
                <a:ea typeface="Times New Roman"/>
                <a:cs typeface="Times New Roman"/>
                <a:sym typeface="Times New Roman"/>
              </a:rPr>
              <a:t>Persistence Forecasting </a:t>
            </a:r>
            <a:endParaRPr sz="1800">
              <a:latin typeface="Times New Roman"/>
              <a:ea typeface="Times New Roman"/>
              <a:cs typeface="Times New Roman"/>
              <a:sym typeface="Times New Roman"/>
            </a:endParaRPr>
          </a:p>
          <a:p>
            <a:pPr indent="-228600" lvl="2" marL="1143000" rtl="0" algn="l">
              <a:lnSpc>
                <a:spcPct val="100000"/>
              </a:lnSpc>
              <a:spcBef>
                <a:spcPts val="1180"/>
              </a:spcBef>
              <a:spcAft>
                <a:spcPts val="0"/>
              </a:spcAft>
              <a:buSzPct val="81699"/>
              <a:buFont typeface="Times New Roman"/>
              <a:buAutoNum type="arabicPeriod"/>
            </a:pPr>
            <a:r>
              <a:rPr lang="en-US" sz="1800">
                <a:solidFill>
                  <a:srgbClr val="000000"/>
                </a:solidFill>
                <a:latin typeface="Times New Roman"/>
                <a:ea typeface="Times New Roman"/>
                <a:cs typeface="Times New Roman"/>
                <a:sym typeface="Times New Roman"/>
              </a:rPr>
              <a:t>Synoptic Forecasting </a:t>
            </a:r>
            <a:endParaRPr sz="1800">
              <a:latin typeface="Times New Roman"/>
              <a:ea typeface="Times New Roman"/>
              <a:cs typeface="Times New Roman"/>
              <a:sym typeface="Times New Roman"/>
            </a:endParaRPr>
          </a:p>
          <a:p>
            <a:pPr indent="-228600" lvl="2" marL="1143000" rtl="0" algn="l">
              <a:lnSpc>
                <a:spcPct val="100000"/>
              </a:lnSpc>
              <a:spcBef>
                <a:spcPts val="1190"/>
              </a:spcBef>
              <a:spcAft>
                <a:spcPts val="0"/>
              </a:spcAft>
              <a:buSzPct val="81699"/>
              <a:buFont typeface="Times New Roman"/>
              <a:buAutoNum type="arabicPeriod"/>
            </a:pPr>
            <a:r>
              <a:rPr lang="en-US" sz="1800">
                <a:solidFill>
                  <a:srgbClr val="000000"/>
                </a:solidFill>
                <a:latin typeface="Times New Roman"/>
                <a:ea typeface="Times New Roman"/>
                <a:cs typeface="Times New Roman"/>
                <a:sym typeface="Times New Roman"/>
              </a:rPr>
              <a:t>Statistical Forecasting </a:t>
            </a:r>
            <a:endParaRPr sz="1800">
              <a:latin typeface="Times New Roman"/>
              <a:ea typeface="Times New Roman"/>
              <a:cs typeface="Times New Roman"/>
              <a:sym typeface="Times New Roman"/>
            </a:endParaRPr>
          </a:p>
          <a:p>
            <a:pPr indent="-228600" lvl="2" marL="1143000" rtl="0" algn="l">
              <a:lnSpc>
                <a:spcPct val="100000"/>
              </a:lnSpc>
              <a:spcBef>
                <a:spcPts val="1180"/>
              </a:spcBef>
              <a:spcAft>
                <a:spcPts val="0"/>
              </a:spcAft>
              <a:buSzPct val="81699"/>
              <a:buFont typeface="Times New Roman"/>
              <a:buAutoNum type="arabicPeriod"/>
            </a:pPr>
            <a:r>
              <a:rPr lang="en-US" sz="1800">
                <a:solidFill>
                  <a:srgbClr val="000000"/>
                </a:solidFill>
                <a:latin typeface="Times New Roman"/>
                <a:ea typeface="Times New Roman"/>
                <a:cs typeface="Times New Roman"/>
                <a:sym typeface="Times New Roman"/>
              </a:rPr>
              <a:t>Computer forecasting </a:t>
            </a:r>
            <a:endParaRPr sz="2000">
              <a:latin typeface="Times New Roman"/>
              <a:ea typeface="Times New Roman"/>
              <a:cs typeface="Times New Roman"/>
              <a:sym typeface="Times New Roman"/>
            </a:endParaRPr>
          </a:p>
          <a:p>
            <a:pPr indent="0" lvl="0" marL="0" rtl="0" algn="l">
              <a:lnSpc>
                <a:spcPct val="100000"/>
              </a:lnSpc>
              <a:spcBef>
                <a:spcPts val="1000"/>
              </a:spcBef>
              <a:spcAft>
                <a:spcPts val="0"/>
              </a:spcAft>
              <a:buSzPct val="100000"/>
              <a:buNone/>
            </a:pPr>
            <a:r>
              <a:rPr b="1" lang="en-US"/>
              <a:t>Persistence Forecasting: </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The simplest method of forecasting the weather is persistence forecasting. </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It relies upon today's conditions to forecast the conditions tomorrow.</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 This can be a valid way of forecasting the weather when it is in a steady-state, such as during the summer season in the tropics.</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 This method of forecasting strongly depends upon the presence of a stagnant weather pattern.</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 It can be useful in both short-range forecasts and long-range forecasts.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idx="1" type="body"/>
          </p:nvPr>
        </p:nvSpPr>
        <p:spPr>
          <a:xfrm>
            <a:off x="609600" y="457200"/>
            <a:ext cx="10820400" cy="5867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1800">
                <a:solidFill>
                  <a:srgbClr val="000000"/>
                </a:solidFill>
                <a:latin typeface="Times New Roman"/>
                <a:ea typeface="Times New Roman"/>
                <a:cs typeface="Times New Roman"/>
                <a:sym typeface="Times New Roman"/>
              </a:rPr>
              <a:t>Synoptic Forecasting</a:t>
            </a:r>
            <a:r>
              <a:rPr b="1" lang="en-US">
                <a:solidFill>
                  <a:srgbClr val="000000"/>
                </a:solidFill>
                <a:latin typeface="Times New Roman"/>
                <a:ea typeface="Times New Roman"/>
                <a:cs typeface="Times New Roman"/>
                <a:sym typeface="Times New Roman"/>
              </a:rPr>
              <a:t>:</a:t>
            </a:r>
            <a:endParaRPr/>
          </a:p>
          <a:p>
            <a:pPr indent="-228600" lvl="0" marL="228600" rtl="0" algn="l">
              <a:lnSpc>
                <a:spcPct val="100000"/>
              </a:lnSpc>
              <a:spcBef>
                <a:spcPts val="1000"/>
              </a:spcBef>
              <a:spcAft>
                <a:spcPts val="0"/>
              </a:spcAft>
              <a:buSzPts val="1800"/>
              <a:buChar char="•"/>
            </a:pPr>
            <a:r>
              <a:rPr lang="en-US" sz="1800">
                <a:latin typeface="Times New Roman"/>
                <a:ea typeface="Times New Roman"/>
                <a:cs typeface="Times New Roman"/>
                <a:sym typeface="Times New Roman"/>
              </a:rPr>
              <a:t>This method uses the basic rules for forecasting. </a:t>
            </a:r>
            <a:endParaRPr/>
          </a:p>
          <a:p>
            <a:pPr indent="-228600" lvl="0" marL="228600" rtl="0" algn="l">
              <a:lnSpc>
                <a:spcPct val="100000"/>
              </a:lnSpc>
              <a:spcBef>
                <a:spcPts val="1000"/>
              </a:spcBef>
              <a:spcAft>
                <a:spcPts val="0"/>
              </a:spcAft>
              <a:buSzPts val="1800"/>
              <a:buChar char="•"/>
            </a:pPr>
            <a:r>
              <a:rPr lang="en-US" sz="1800">
                <a:latin typeface="Times New Roman"/>
                <a:ea typeface="Times New Roman"/>
                <a:cs typeface="Times New Roman"/>
                <a:sym typeface="Times New Roman"/>
              </a:rPr>
              <a:t>Meteorologists take their observations and apply those rules to make a short-term forecast.</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rPr b="1" lang="en-US" sz="1800">
                <a:solidFill>
                  <a:srgbClr val="000000"/>
                </a:solidFill>
                <a:latin typeface="Times New Roman"/>
                <a:ea typeface="Times New Roman"/>
                <a:cs typeface="Times New Roman"/>
                <a:sym typeface="Times New Roman"/>
              </a:rPr>
              <a:t>Statistical Forecasting </a:t>
            </a:r>
            <a:endParaRPr b="1" sz="1800">
              <a:latin typeface="Times New Roman"/>
              <a:ea typeface="Times New Roman"/>
              <a:cs typeface="Times New Roman"/>
              <a:sym typeface="Times New Roman"/>
            </a:endParaRPr>
          </a:p>
          <a:p>
            <a:pPr indent="0" lvl="0" marL="0" rtl="0" algn="l">
              <a:lnSpc>
                <a:spcPct val="100000"/>
              </a:lnSpc>
              <a:spcBef>
                <a:spcPts val="35"/>
              </a:spcBef>
              <a:spcAft>
                <a:spcPts val="0"/>
              </a:spcAft>
              <a:buSzPts val="1800"/>
              <a:buNone/>
            </a:pPr>
            <a:r>
              <a:rPr lang="en-US" sz="1800">
                <a:latin typeface="Times New Roman"/>
                <a:ea typeface="Times New Roman"/>
                <a:cs typeface="Times New Roman"/>
                <a:sym typeface="Times New Roman"/>
              </a:rPr>
              <a:t>Meteorologists ask themselves,  what does it usually do this time of the year? Records of average temperatures, average rainfall, and average snowfall over the years give forecasters an idea of what the weather is "supposed to be like" at a certain time of the year.</a:t>
            </a:r>
            <a:endParaRPr/>
          </a:p>
          <a:p>
            <a:pPr indent="0" lvl="0" marL="0" rtl="0" algn="l">
              <a:lnSpc>
                <a:spcPct val="100000"/>
              </a:lnSpc>
              <a:spcBef>
                <a:spcPts val="35"/>
              </a:spcBef>
              <a:spcAft>
                <a:spcPts val="0"/>
              </a:spcAft>
              <a:buSzPts val="1800"/>
              <a:buNone/>
            </a:pPr>
            <a:r>
              <a:rPr b="1" lang="en-US" sz="1800">
                <a:solidFill>
                  <a:srgbClr val="000000"/>
                </a:solidFill>
                <a:latin typeface="Times New Roman"/>
                <a:ea typeface="Times New Roman"/>
                <a:cs typeface="Times New Roman"/>
                <a:sym typeface="Times New Roman"/>
              </a:rPr>
              <a:t>Computer forecasting </a:t>
            </a:r>
            <a:endParaRPr b="1">
              <a:solidFill>
                <a:srgbClr val="000000"/>
              </a:solidFill>
              <a:latin typeface="Times New Roman"/>
              <a:ea typeface="Times New Roman"/>
              <a:cs typeface="Times New Roman"/>
              <a:sym typeface="Times New Roman"/>
            </a:endParaRPr>
          </a:p>
          <a:p>
            <a:pPr indent="-228600" lvl="0" marL="228600" rtl="0" algn="l">
              <a:lnSpc>
                <a:spcPct val="100000"/>
              </a:lnSpc>
              <a:spcBef>
                <a:spcPts val="35"/>
              </a:spcBef>
              <a:spcAft>
                <a:spcPts val="0"/>
              </a:spcAft>
              <a:buSzPts val="1800"/>
              <a:buChar char="•"/>
            </a:pPr>
            <a:r>
              <a:rPr lang="en-US" sz="1800">
                <a:latin typeface="Times New Roman"/>
                <a:ea typeface="Times New Roman"/>
                <a:cs typeface="Times New Roman"/>
                <a:sym typeface="Times New Roman"/>
              </a:rPr>
              <a:t>Forecasters take their observations and plug the numbers into complicated equations. </a:t>
            </a:r>
            <a:endParaRPr/>
          </a:p>
          <a:p>
            <a:pPr indent="-228600" lvl="0" marL="228600" rtl="0" algn="l">
              <a:lnSpc>
                <a:spcPct val="100000"/>
              </a:lnSpc>
              <a:spcBef>
                <a:spcPts val="35"/>
              </a:spcBef>
              <a:spcAft>
                <a:spcPts val="0"/>
              </a:spcAft>
              <a:buSzPts val="1800"/>
              <a:buChar char="•"/>
            </a:pPr>
            <a:r>
              <a:rPr lang="en-US" sz="1800">
                <a:latin typeface="Times New Roman"/>
                <a:ea typeface="Times New Roman"/>
                <a:cs typeface="Times New Roman"/>
                <a:sym typeface="Times New Roman"/>
              </a:rPr>
              <a:t>Several ultra-high-speed computers run these various equations to make computer "models" which give a forecast for the next several days.</a:t>
            </a:r>
            <a:endParaRPr/>
          </a:p>
          <a:p>
            <a:pPr indent="0" lvl="0" marL="0" rtl="0" algn="l">
              <a:lnSpc>
                <a:spcPct val="100000"/>
              </a:lnSpc>
              <a:spcBef>
                <a:spcPts val="35"/>
              </a:spcBef>
              <a:spcAft>
                <a:spcPts val="0"/>
              </a:spcAft>
              <a:buSzPts val="1800"/>
              <a:buNone/>
            </a:pPr>
            <a:r>
              <a:t/>
            </a:r>
            <a:endParaRPr>
              <a:latin typeface="Times New Roman"/>
              <a:ea typeface="Times New Roman"/>
              <a:cs typeface="Times New Roman"/>
              <a:sym typeface="Times New Roman"/>
            </a:endParaRPr>
          </a:p>
          <a:p>
            <a:pPr indent="0" lvl="0" marL="0" rtl="0" algn="l">
              <a:lnSpc>
                <a:spcPct val="100000"/>
              </a:lnSpc>
              <a:spcBef>
                <a:spcPts val="35"/>
              </a:spcBef>
              <a:spcAft>
                <a:spcPts val="0"/>
              </a:spcAft>
              <a:buSzPts val="1800"/>
              <a:buNone/>
            </a:pPr>
            <a:r>
              <a:rPr b="1" lang="en-US" sz="1800">
                <a:solidFill>
                  <a:srgbClr val="000000"/>
                </a:solidFill>
                <a:latin typeface="Times New Roman"/>
                <a:ea typeface="Times New Roman"/>
                <a:cs typeface="Times New Roman"/>
                <a:sym typeface="Times New Roman"/>
              </a:rPr>
              <a:t>Weather forecasting now has a wide range of operational products that </a:t>
            </a:r>
            <a:r>
              <a:rPr b="1" lang="en-US">
                <a:latin typeface="Times New Roman"/>
                <a:ea typeface="Times New Roman"/>
                <a:cs typeface="Times New Roman"/>
                <a:sym typeface="Times New Roman"/>
              </a:rPr>
              <a:t> </a:t>
            </a:r>
            <a:r>
              <a:rPr b="1" lang="en-US" sz="1800">
                <a:solidFill>
                  <a:srgbClr val="000000"/>
                </a:solidFill>
                <a:latin typeface="Times New Roman"/>
                <a:ea typeface="Times New Roman"/>
                <a:cs typeface="Times New Roman"/>
                <a:sym typeface="Times New Roman"/>
              </a:rPr>
              <a:t>traditionally are classified under the following groups: </a:t>
            </a:r>
            <a:endParaRPr/>
          </a:p>
          <a:p>
            <a:pPr indent="0" lvl="0" marL="0" rtl="0" algn="l">
              <a:lnSpc>
                <a:spcPct val="100000"/>
              </a:lnSpc>
              <a:spcBef>
                <a:spcPts val="35"/>
              </a:spcBef>
              <a:spcAft>
                <a:spcPts val="0"/>
              </a:spcAft>
              <a:buSzPts val="1800"/>
              <a:buNone/>
            </a:pPr>
            <a:r>
              <a:t/>
            </a:r>
            <a:endParaRPr b="1" sz="1800">
              <a:solidFill>
                <a:srgbClr val="000000"/>
              </a:solidFill>
              <a:latin typeface="Times New Roman"/>
              <a:ea typeface="Times New Roman"/>
              <a:cs typeface="Times New Roman"/>
              <a:sym typeface="Times New Roman"/>
            </a:endParaRPr>
          </a:p>
          <a:p>
            <a:pPr indent="-228600" lvl="0" marL="228600" rtl="0" algn="l">
              <a:lnSpc>
                <a:spcPct val="100000"/>
              </a:lnSpc>
              <a:spcBef>
                <a:spcPts val="35"/>
              </a:spcBef>
              <a:spcAft>
                <a:spcPts val="0"/>
              </a:spcAft>
              <a:buSzPts val="1800"/>
              <a:buFont typeface="Noto Sans Symbols"/>
              <a:buChar char="❖"/>
            </a:pPr>
            <a:r>
              <a:rPr lang="en-US" sz="1800">
                <a:solidFill>
                  <a:srgbClr val="000000"/>
                </a:solidFill>
                <a:latin typeface="Times New Roman"/>
                <a:ea typeface="Times New Roman"/>
                <a:cs typeface="Times New Roman"/>
                <a:sym typeface="Times New Roman"/>
              </a:rPr>
              <a:t>Very short-range forecast </a:t>
            </a:r>
            <a:endParaRPr b="1">
              <a:solidFill>
                <a:srgbClr val="000000"/>
              </a:solidFill>
              <a:latin typeface="Times New Roman"/>
              <a:ea typeface="Times New Roman"/>
              <a:cs typeface="Times New Roman"/>
              <a:sym typeface="Times New Roman"/>
            </a:endParaRPr>
          </a:p>
          <a:p>
            <a:pPr indent="-228600" lvl="0" marL="228600" rtl="0" algn="l">
              <a:lnSpc>
                <a:spcPct val="100000"/>
              </a:lnSpc>
              <a:spcBef>
                <a:spcPts val="35"/>
              </a:spcBef>
              <a:spcAft>
                <a:spcPts val="0"/>
              </a:spcAft>
              <a:buSzPts val="1800"/>
              <a:buFont typeface="Noto Sans Symbols"/>
              <a:buChar char="❖"/>
            </a:pPr>
            <a:r>
              <a:rPr lang="en-US" sz="1800">
                <a:solidFill>
                  <a:srgbClr val="000000"/>
                </a:solidFill>
                <a:latin typeface="Times New Roman"/>
                <a:ea typeface="Times New Roman"/>
                <a:cs typeface="Times New Roman"/>
                <a:sym typeface="Times New Roman"/>
              </a:rPr>
              <a:t>Short-range forecast </a:t>
            </a:r>
            <a:endParaRPr b="1" sz="1800">
              <a:solidFill>
                <a:srgbClr val="000000"/>
              </a:solidFill>
              <a:latin typeface="Times New Roman"/>
              <a:ea typeface="Times New Roman"/>
              <a:cs typeface="Times New Roman"/>
              <a:sym typeface="Times New Roman"/>
            </a:endParaRPr>
          </a:p>
          <a:p>
            <a:pPr indent="-228600" lvl="0" marL="228600" rtl="0" algn="l">
              <a:lnSpc>
                <a:spcPct val="100000"/>
              </a:lnSpc>
              <a:spcBef>
                <a:spcPts val="35"/>
              </a:spcBef>
              <a:spcAft>
                <a:spcPts val="0"/>
              </a:spcAft>
              <a:buSzPts val="1800"/>
              <a:buFont typeface="Noto Sans Symbols"/>
              <a:buChar char="❖"/>
            </a:pPr>
            <a:r>
              <a:rPr lang="en-US" sz="1800">
                <a:solidFill>
                  <a:srgbClr val="000000"/>
                </a:solidFill>
                <a:latin typeface="Times New Roman"/>
                <a:ea typeface="Times New Roman"/>
                <a:cs typeface="Times New Roman"/>
                <a:sym typeface="Times New Roman"/>
              </a:rPr>
              <a:t>Medium-range forecast </a:t>
            </a:r>
            <a:endParaRPr b="1">
              <a:solidFill>
                <a:srgbClr val="000000"/>
              </a:solidFill>
              <a:latin typeface="Times New Roman"/>
              <a:ea typeface="Times New Roman"/>
              <a:cs typeface="Times New Roman"/>
              <a:sym typeface="Times New Roman"/>
            </a:endParaRPr>
          </a:p>
          <a:p>
            <a:pPr indent="-228600" lvl="0" marL="228600" rtl="0" algn="l">
              <a:lnSpc>
                <a:spcPct val="100000"/>
              </a:lnSpc>
              <a:spcBef>
                <a:spcPts val="35"/>
              </a:spcBef>
              <a:spcAft>
                <a:spcPts val="0"/>
              </a:spcAft>
              <a:buSzPts val="1800"/>
              <a:buFont typeface="Noto Sans Symbols"/>
              <a:buChar char="❖"/>
            </a:pPr>
            <a:r>
              <a:rPr lang="en-US" sz="1800">
                <a:solidFill>
                  <a:srgbClr val="000000"/>
                </a:solidFill>
                <a:latin typeface="Times New Roman"/>
                <a:ea typeface="Times New Roman"/>
                <a:cs typeface="Times New Roman"/>
                <a:sym typeface="Times New Roman"/>
              </a:rPr>
              <a:t>Long-range forecast </a:t>
            </a:r>
            <a:endParaRPr b="1" sz="1800">
              <a:latin typeface="Times New Roman"/>
              <a:ea typeface="Times New Roman"/>
              <a:cs typeface="Times New Roman"/>
              <a:sym typeface="Times New Roman"/>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idx="1" type="body"/>
          </p:nvPr>
        </p:nvSpPr>
        <p:spPr>
          <a:xfrm>
            <a:off x="533400" y="304801"/>
            <a:ext cx="11353800" cy="6400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b="1" lang="en-US">
                <a:latin typeface="Times New Roman"/>
                <a:ea typeface="Times New Roman"/>
                <a:cs typeface="Times New Roman"/>
                <a:sym typeface="Times New Roman"/>
              </a:rPr>
              <a:t>Each weather forecast can be defined on the basis of the following criteria:</a:t>
            </a:r>
            <a:endParaRPr b="1">
              <a:latin typeface="Times New Roman"/>
              <a:ea typeface="Times New Roman"/>
              <a:cs typeface="Times New Roman"/>
              <a:sym typeface="Times New Roman"/>
            </a:endParaRPr>
          </a:p>
          <a:p>
            <a:pPr indent="-285750" lvl="1" marL="742950" rtl="0" algn="l">
              <a:lnSpc>
                <a:spcPct val="100000"/>
              </a:lnSpc>
              <a:spcBef>
                <a:spcPts val="1190"/>
              </a:spcBef>
              <a:spcAft>
                <a:spcPts val="0"/>
              </a:spcAft>
              <a:buSzPct val="75075"/>
              <a:buFont typeface="Times New Roman"/>
              <a:buAutoNum type="alphaLcParenBoth"/>
            </a:pPr>
            <a:r>
              <a:rPr lang="en-US" sz="1800">
                <a:latin typeface="Times New Roman"/>
                <a:ea typeface="Times New Roman"/>
                <a:cs typeface="Times New Roman"/>
                <a:sym typeface="Times New Roman"/>
              </a:rPr>
              <a:t>Dominant technology</a:t>
            </a:r>
            <a:endParaRPr sz="1800">
              <a:latin typeface="Times New Roman"/>
              <a:ea typeface="Times New Roman"/>
              <a:cs typeface="Times New Roman"/>
              <a:sym typeface="Times New Roman"/>
            </a:endParaRPr>
          </a:p>
          <a:p>
            <a:pPr indent="-285750" lvl="1" marL="742950" rtl="0" algn="l">
              <a:lnSpc>
                <a:spcPct val="100000"/>
              </a:lnSpc>
              <a:spcBef>
                <a:spcPts val="1195"/>
              </a:spcBef>
              <a:spcAft>
                <a:spcPts val="0"/>
              </a:spcAft>
              <a:buSzPct val="75075"/>
              <a:buFont typeface="Times New Roman"/>
              <a:buAutoNum type="alphaLcParenBoth"/>
            </a:pPr>
            <a:r>
              <a:rPr lang="en-US" sz="1800">
                <a:latin typeface="Times New Roman"/>
                <a:ea typeface="Times New Roman"/>
                <a:cs typeface="Times New Roman"/>
                <a:sym typeface="Times New Roman"/>
              </a:rPr>
              <a:t>Temporal range of validity after emission</a:t>
            </a:r>
            <a:endParaRPr>
              <a:latin typeface="Times New Roman"/>
              <a:ea typeface="Times New Roman"/>
              <a:cs typeface="Times New Roman"/>
              <a:sym typeface="Times New Roman"/>
            </a:endParaRPr>
          </a:p>
          <a:p>
            <a:pPr indent="-285750" lvl="1" marL="742950" rtl="0" algn="l">
              <a:lnSpc>
                <a:spcPct val="100000"/>
              </a:lnSpc>
              <a:spcBef>
                <a:spcPts val="1190"/>
              </a:spcBef>
              <a:spcAft>
                <a:spcPts val="0"/>
              </a:spcAft>
              <a:buSzPct val="75075"/>
              <a:buFont typeface="Times New Roman"/>
              <a:buAutoNum type="alphaLcParenBoth"/>
            </a:pPr>
            <a:r>
              <a:rPr lang="en-US" sz="1800">
                <a:latin typeface="Times New Roman"/>
                <a:ea typeface="Times New Roman"/>
                <a:cs typeface="Times New Roman"/>
                <a:sym typeface="Times New Roman"/>
              </a:rPr>
              <a:t>Characteristics of input and output time and space resolution</a:t>
            </a:r>
            <a:endParaRPr sz="1800">
              <a:latin typeface="Times New Roman"/>
              <a:ea typeface="Times New Roman"/>
              <a:cs typeface="Times New Roman"/>
              <a:sym typeface="Times New Roman"/>
            </a:endParaRPr>
          </a:p>
          <a:p>
            <a:pPr indent="-285750" lvl="1" marL="742950" rtl="0" algn="l">
              <a:lnSpc>
                <a:spcPct val="100000"/>
              </a:lnSpc>
              <a:spcBef>
                <a:spcPts val="1190"/>
              </a:spcBef>
              <a:spcAft>
                <a:spcPts val="0"/>
              </a:spcAft>
              <a:buSzPct val="75075"/>
              <a:buFont typeface="Times New Roman"/>
              <a:buAutoNum type="alphaLcParenBoth"/>
            </a:pPr>
            <a:r>
              <a:rPr lang="en-US" sz="1800">
                <a:latin typeface="Times New Roman"/>
                <a:ea typeface="Times New Roman"/>
                <a:cs typeface="Times New Roman"/>
                <a:sym typeface="Times New Roman"/>
              </a:rPr>
              <a:t>Broadcasting needs</a:t>
            </a:r>
            <a:endParaRPr sz="1800">
              <a:latin typeface="Times New Roman"/>
              <a:ea typeface="Times New Roman"/>
              <a:cs typeface="Times New Roman"/>
              <a:sym typeface="Times New Roman"/>
            </a:endParaRPr>
          </a:p>
          <a:p>
            <a:pPr indent="-285750" lvl="1" marL="742950" rtl="0" algn="l">
              <a:lnSpc>
                <a:spcPct val="100000"/>
              </a:lnSpc>
              <a:spcBef>
                <a:spcPts val="1190"/>
              </a:spcBef>
              <a:spcAft>
                <a:spcPts val="0"/>
              </a:spcAft>
              <a:buSzPct val="75075"/>
              <a:buFont typeface="Times New Roman"/>
              <a:buAutoNum type="alphaLcParenBoth"/>
            </a:pPr>
            <a:r>
              <a:rPr lang="en-US" sz="1800">
                <a:latin typeface="Times New Roman"/>
                <a:ea typeface="Times New Roman"/>
                <a:cs typeface="Times New Roman"/>
                <a:sym typeface="Times New Roman"/>
              </a:rPr>
              <a:t>Accuracy</a:t>
            </a:r>
            <a:endParaRPr/>
          </a:p>
          <a:p>
            <a:pPr indent="0" lvl="1" marL="457200" rtl="0" algn="l">
              <a:lnSpc>
                <a:spcPct val="100000"/>
              </a:lnSpc>
              <a:spcBef>
                <a:spcPts val="1190"/>
              </a:spcBef>
              <a:spcAft>
                <a:spcPts val="0"/>
              </a:spcAft>
              <a:buSzPct val="75075"/>
              <a:buNone/>
            </a:pPr>
            <a:r>
              <a:t/>
            </a:r>
            <a:endParaRPr sz="1800">
              <a:latin typeface="Times New Roman"/>
              <a:ea typeface="Times New Roman"/>
              <a:cs typeface="Times New Roman"/>
              <a:sym typeface="Times New Roman"/>
            </a:endParaRPr>
          </a:p>
          <a:p>
            <a:pPr indent="0" lvl="0" marL="0" rtl="0" algn="l">
              <a:lnSpc>
                <a:spcPct val="100000"/>
              </a:lnSpc>
              <a:spcBef>
                <a:spcPts val="1000"/>
              </a:spcBef>
              <a:spcAft>
                <a:spcPts val="0"/>
              </a:spcAft>
              <a:buSzPct val="100000"/>
              <a:buNone/>
            </a:pPr>
            <a:r>
              <a:rPr b="1" lang="en-US">
                <a:latin typeface="Times New Roman"/>
                <a:ea typeface="Times New Roman"/>
                <a:cs typeface="Times New Roman"/>
                <a:sym typeface="Times New Roman"/>
              </a:rPr>
              <a:t>DATA COLLECTION: </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Weather forecasts today depend on collecting and analyzing data and measurements from around the world.</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Some of the misclassified data are taken from weatherapi.com, AccuWeather.com, and Weather.com.</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It was supported by the meteorologists in analyzing and predicting customized weather forecasts for a city or metropolitan area rather than providing general users with the ability to manipulate and interactively identify possible threats associated with impending weather hazards  [HTTP2, HTTP3].</a:t>
            </a:r>
            <a:endParaRPr/>
          </a:p>
          <a:p>
            <a:pPr indent="-228600" lvl="0" marL="228600" rtl="0" algn="l">
              <a:lnSpc>
                <a:spcPct val="100000"/>
              </a:lnSpc>
              <a:spcBef>
                <a:spcPts val="1000"/>
              </a:spcBef>
              <a:spcAft>
                <a:spcPts val="0"/>
              </a:spcAft>
              <a:buSzPct val="100000"/>
              <a:buChar char="•"/>
            </a:pPr>
            <a:r>
              <a:rPr lang="en-US" sz="1800">
                <a:latin typeface="Times New Roman"/>
                <a:ea typeface="Times New Roman"/>
                <a:cs typeface="Times New Roman"/>
                <a:sym typeface="Times New Roman"/>
              </a:rPr>
              <a:t> The data set contains fourteen attributes. </a:t>
            </a:r>
            <a:endParaRPr/>
          </a:p>
          <a:p>
            <a:pPr indent="-443261" lvl="0" marL="545465" marR="100965" rtl="0" algn="just">
              <a:lnSpc>
                <a:spcPct val="141000"/>
              </a:lnSpc>
              <a:spcBef>
                <a:spcPts val="1000"/>
              </a:spcBef>
              <a:spcAft>
                <a:spcPts val="0"/>
              </a:spcAft>
              <a:buSzPct val="100000"/>
              <a:buChar char="•"/>
            </a:pPr>
            <a:r>
              <a:rPr lang="en-US" sz="2100">
                <a:latin typeface="Times New Roman"/>
                <a:ea typeface="Times New Roman"/>
                <a:cs typeface="Times New Roman"/>
                <a:sym typeface="Times New Roman"/>
              </a:rPr>
              <a:t>They are</a:t>
            </a:r>
            <a:endParaRPr sz="2100">
              <a:latin typeface="Times New Roman"/>
              <a:ea typeface="Times New Roman"/>
              <a:cs typeface="Times New Roman"/>
              <a:sym typeface="Times New Roman"/>
            </a:endParaRPr>
          </a:p>
          <a:p>
            <a:pPr indent="-228600" lvl="2" marL="1143000" rtl="0" algn="l">
              <a:lnSpc>
                <a:spcPct val="100000"/>
              </a:lnSpc>
              <a:spcBef>
                <a:spcPts val="1105"/>
              </a:spcBef>
              <a:spcAft>
                <a:spcPts val="0"/>
              </a:spcAft>
              <a:buSzPct val="64350"/>
              <a:buFont typeface="Times New Roman"/>
              <a:buAutoNum type="alphaLcParenR"/>
            </a:pPr>
            <a:r>
              <a:rPr lang="en-US" sz="2100">
                <a:latin typeface="Times New Roman"/>
                <a:ea typeface="Times New Roman"/>
                <a:cs typeface="Times New Roman"/>
                <a:sym typeface="Times New Roman"/>
              </a:rPr>
              <a:t>Bar Temperature</a:t>
            </a:r>
            <a:endParaRPr sz="1400">
              <a:latin typeface="Times New Roman"/>
              <a:ea typeface="Times New Roman"/>
              <a:cs typeface="Times New Roman"/>
              <a:sym typeface="Times New Roman"/>
            </a:endParaRPr>
          </a:p>
          <a:p>
            <a:pPr indent="-228600" lvl="2" marL="1143000" rtl="0" algn="l">
              <a:lnSpc>
                <a:spcPct val="100000"/>
              </a:lnSpc>
              <a:spcBef>
                <a:spcPts val="1180"/>
              </a:spcBef>
              <a:spcAft>
                <a:spcPts val="0"/>
              </a:spcAft>
              <a:buSzPct val="64350"/>
              <a:buFont typeface="Times New Roman"/>
              <a:buAutoNum type="alphaLcParenR"/>
            </a:pPr>
            <a:r>
              <a:rPr lang="en-US" sz="2100">
                <a:latin typeface="Times New Roman"/>
                <a:ea typeface="Times New Roman"/>
                <a:cs typeface="Times New Roman"/>
                <a:sym typeface="Times New Roman"/>
              </a:rPr>
              <a:t>Bar reading</a:t>
            </a:r>
            <a:endParaRPr sz="1400">
              <a:latin typeface="Times New Roman"/>
              <a:ea typeface="Times New Roman"/>
              <a:cs typeface="Times New Roman"/>
              <a:sym typeface="Times New Roman"/>
            </a:endParaRPr>
          </a:p>
          <a:p>
            <a:pPr indent="-228600" lvl="2" marL="1143000" rtl="0" algn="l">
              <a:lnSpc>
                <a:spcPct val="100000"/>
              </a:lnSpc>
              <a:spcBef>
                <a:spcPts val="1190"/>
              </a:spcBef>
              <a:spcAft>
                <a:spcPts val="0"/>
              </a:spcAft>
              <a:buSzPct val="64350"/>
              <a:buFont typeface="Times New Roman"/>
              <a:buAutoNum type="alphaLcParenR"/>
            </a:pPr>
            <a:r>
              <a:rPr lang="en-US" sz="2100">
                <a:latin typeface="Times New Roman"/>
                <a:ea typeface="Times New Roman"/>
                <a:cs typeface="Times New Roman"/>
                <a:sym typeface="Times New Roman"/>
              </a:rPr>
              <a:t>Station level pressure</a:t>
            </a:r>
            <a:endParaRPr sz="1400">
              <a:latin typeface="Times New Roman"/>
              <a:ea typeface="Times New Roman"/>
              <a:cs typeface="Times New Roman"/>
              <a:sym typeface="Times New Roman"/>
            </a:endParaRPr>
          </a:p>
          <a:p>
            <a:pPr indent="-122872" lvl="0" marL="228600" rtl="0" algn="l">
              <a:lnSpc>
                <a:spcPct val="100000"/>
              </a:lnSpc>
              <a:spcBef>
                <a:spcPts val="1000"/>
              </a:spcBef>
              <a:spcAft>
                <a:spcPts val="0"/>
              </a:spcAft>
              <a:buSzPct val="100000"/>
              <a:buNone/>
            </a:pPr>
            <a:r>
              <a:t/>
            </a:r>
            <a:endParaRPr b="1">
              <a:latin typeface="Times New Roman"/>
              <a:ea typeface="Times New Roman"/>
              <a:cs typeface="Times New Roman"/>
              <a:sym typeface="Times New Roman"/>
            </a:endParaRPr>
          </a:p>
          <a:p>
            <a:pPr indent="-122872" lvl="0" marL="228600" rtl="0" algn="l">
              <a:lnSpc>
                <a:spcPct val="100000"/>
              </a:lnSpc>
              <a:spcBef>
                <a:spcPts val="1000"/>
              </a:spcBef>
              <a:spcAft>
                <a:spcPts val="0"/>
              </a:spcAft>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2060336" y="1903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Weather forecasting and Crop management</a:t>
            </a:r>
            <a:r>
              <a:rPr lang="en-US"/>
              <a:t> </a:t>
            </a:r>
            <a:endParaRPr/>
          </a:p>
        </p:txBody>
      </p:sp>
      <p:sp>
        <p:nvSpPr>
          <p:cNvPr id="192" name="Google Shape;192;p12"/>
          <p:cNvSpPr txBox="1"/>
          <p:nvPr>
            <p:ph idx="1" type="body"/>
          </p:nvPr>
        </p:nvSpPr>
        <p:spPr>
          <a:xfrm>
            <a:off x="814850" y="1607575"/>
            <a:ext cx="10220700" cy="4999500"/>
          </a:xfrm>
          <a:prstGeom prst="rect">
            <a:avLst/>
          </a:prstGeom>
          <a:noFill/>
          <a:ln>
            <a:noFill/>
          </a:ln>
        </p:spPr>
        <p:txBody>
          <a:bodyPr anchorCtr="0" anchor="t" bIns="45700" lIns="91425" spcFirstLastPara="1" rIns="91425" wrap="square" tIns="45700">
            <a:normAutofit fontScale="92500" lnSpcReduction="20000"/>
          </a:bodyPr>
          <a:lstStyle/>
          <a:p>
            <a:pPr indent="-114300" lvl="0" marL="228600" rtl="0" algn="l">
              <a:lnSpc>
                <a:spcPct val="100000"/>
              </a:lnSpc>
              <a:spcBef>
                <a:spcPts val="0"/>
              </a:spcBef>
              <a:spcAft>
                <a:spcPts val="0"/>
              </a:spcAft>
              <a:buSzPct val="100000"/>
              <a:buNone/>
            </a:pPr>
            <a:r>
              <a:rPr b="1" lang="en-US"/>
              <a:t>Introduction</a:t>
            </a:r>
            <a:r>
              <a:rPr lang="en-US"/>
              <a:t> </a:t>
            </a:r>
            <a:endParaRPr/>
          </a:p>
          <a:p>
            <a:pPr indent="-334327" lvl="0" marL="457200" rtl="0" algn="l">
              <a:lnSpc>
                <a:spcPct val="100000"/>
              </a:lnSpc>
              <a:spcBef>
                <a:spcPts val="0"/>
              </a:spcBef>
              <a:spcAft>
                <a:spcPts val="0"/>
              </a:spcAft>
              <a:buSzPct val="100000"/>
              <a:buChar char="•"/>
            </a:pPr>
            <a:r>
              <a:rPr lang="en-US"/>
              <a:t>The weather at place is always varying with time. </a:t>
            </a:r>
            <a:endParaRPr/>
          </a:p>
          <a:p>
            <a:pPr indent="-334327" lvl="0" marL="457200" rtl="0" algn="l">
              <a:lnSpc>
                <a:spcPct val="100000"/>
              </a:lnSpc>
              <a:spcBef>
                <a:spcPts val="0"/>
              </a:spcBef>
              <a:spcAft>
                <a:spcPts val="0"/>
              </a:spcAft>
              <a:buSzPct val="100000"/>
              <a:buChar char="•"/>
            </a:pPr>
            <a:r>
              <a:rPr lang="en-US"/>
              <a:t>Its variability is not only confined with time scale but also variable with space.</a:t>
            </a:r>
            <a:endParaRPr/>
          </a:p>
          <a:p>
            <a:pPr indent="-334327" lvl="0" marL="457200" rtl="0" algn="l">
              <a:lnSpc>
                <a:spcPct val="100000"/>
              </a:lnSpc>
              <a:spcBef>
                <a:spcPts val="0"/>
              </a:spcBef>
              <a:spcAft>
                <a:spcPts val="0"/>
              </a:spcAft>
              <a:buSzPct val="100000"/>
              <a:buChar char="•"/>
            </a:pPr>
            <a:r>
              <a:rPr lang="en-US"/>
              <a:t>More often; we assume that it behaves as usual as, we expect. </a:t>
            </a:r>
            <a:endParaRPr/>
          </a:p>
          <a:p>
            <a:pPr indent="-334327" lvl="0" marL="457200" rtl="0" algn="l">
              <a:lnSpc>
                <a:spcPct val="100000"/>
              </a:lnSpc>
              <a:spcBef>
                <a:spcPts val="0"/>
              </a:spcBef>
              <a:spcAft>
                <a:spcPts val="0"/>
              </a:spcAft>
              <a:buSzPct val="100000"/>
              <a:buChar char="•"/>
            </a:pPr>
            <a:r>
              <a:rPr lang="en-US"/>
              <a:t>Many a time we come across a situation where the unexpected changes in weather parameters have been observed beyond our expectation. </a:t>
            </a:r>
            <a:endParaRPr/>
          </a:p>
          <a:p>
            <a:pPr indent="-334327" lvl="0" marL="457200" rtl="0" algn="l">
              <a:lnSpc>
                <a:spcPct val="100000"/>
              </a:lnSpc>
              <a:spcBef>
                <a:spcPts val="0"/>
              </a:spcBef>
              <a:spcAft>
                <a:spcPts val="0"/>
              </a:spcAft>
              <a:buSzPct val="100000"/>
              <a:buChar char="•"/>
            </a:pPr>
            <a:r>
              <a:rPr lang="en-US"/>
              <a:t>It is imperative to know when the extreme weather events likely to happen i.e. heavy rainfall, heat and cold waves, occurrence of frost or cloud, high wind and so on so forth either on qualitative or quantitative basis.</a:t>
            </a:r>
            <a:endParaRPr/>
          </a:p>
          <a:p>
            <a:pPr indent="0" lvl="0" marL="0" rtl="0" algn="l">
              <a:lnSpc>
                <a:spcPct val="100000"/>
              </a:lnSpc>
              <a:spcBef>
                <a:spcPts val="0"/>
              </a:spcBef>
              <a:spcAft>
                <a:spcPts val="0"/>
              </a:spcAft>
              <a:buNone/>
            </a:pPr>
            <a:r>
              <a:rPr b="1" lang="en-US"/>
              <a:t>Weather forecasting</a:t>
            </a:r>
            <a:r>
              <a:rPr lang="en-US"/>
              <a:t> :</a:t>
            </a:r>
            <a:endParaRPr/>
          </a:p>
          <a:p>
            <a:pPr indent="-334327" lvl="0" marL="457200" rtl="0" algn="l">
              <a:lnSpc>
                <a:spcPct val="100000"/>
              </a:lnSpc>
              <a:spcBef>
                <a:spcPts val="0"/>
              </a:spcBef>
              <a:spcAft>
                <a:spcPts val="0"/>
              </a:spcAft>
              <a:buSzPct val="100000"/>
              <a:buChar char="•"/>
            </a:pPr>
            <a:r>
              <a:rPr lang="en-US"/>
              <a:t>It is a science to know that what will be the atmosphere or weather conditions is likely to happen at a particular place at particular time. </a:t>
            </a:r>
            <a:endParaRPr/>
          </a:p>
          <a:p>
            <a:pPr indent="-334327" lvl="0" marL="457200" rtl="0" algn="l">
              <a:lnSpc>
                <a:spcPct val="100000"/>
              </a:lnSpc>
              <a:spcBef>
                <a:spcPts val="0"/>
              </a:spcBef>
              <a:spcAft>
                <a:spcPts val="0"/>
              </a:spcAft>
              <a:buSzPct val="100000"/>
              <a:buChar char="•"/>
            </a:pPr>
            <a:r>
              <a:rPr lang="en-US"/>
              <a:t>Knowing the future weather conditions of a particular place at particular time with certain </a:t>
            </a:r>
            <a:r>
              <a:rPr lang="en-US"/>
              <a:t>probability</a:t>
            </a:r>
            <a:r>
              <a:rPr lang="en-US"/>
              <a:t> is known as weather forecasting. </a:t>
            </a:r>
            <a:endParaRPr/>
          </a:p>
          <a:p>
            <a:pPr indent="0" lvl="0" marL="0" rtl="0" algn="l">
              <a:lnSpc>
                <a:spcPct val="100000"/>
              </a:lnSpc>
              <a:spcBef>
                <a:spcPts val="0"/>
              </a:spcBef>
              <a:spcAft>
                <a:spcPts val="0"/>
              </a:spcAft>
              <a:buNone/>
            </a:pPr>
            <a:r>
              <a:rPr b="1" lang="en-US"/>
              <a:t>Weather forecast for crop management:</a:t>
            </a:r>
            <a:endParaRPr b="1"/>
          </a:p>
          <a:p>
            <a:pPr indent="-334327" lvl="0" marL="457200" rtl="0" algn="l">
              <a:lnSpc>
                <a:spcPct val="100000"/>
              </a:lnSpc>
              <a:spcBef>
                <a:spcPts val="0"/>
              </a:spcBef>
              <a:spcAft>
                <a:spcPts val="0"/>
              </a:spcAft>
              <a:buSzPct val="100000"/>
              <a:buChar char="•"/>
            </a:pPr>
            <a:r>
              <a:rPr lang="en-US"/>
              <a:t>Weather forecasting has been done in Indian province since time immortal.</a:t>
            </a:r>
            <a:endParaRPr/>
          </a:p>
          <a:p>
            <a:pPr indent="-334327" lvl="0" marL="457200" rtl="0" algn="l">
              <a:lnSpc>
                <a:spcPct val="100000"/>
              </a:lnSpc>
              <a:spcBef>
                <a:spcPts val="0"/>
              </a:spcBef>
              <a:spcAft>
                <a:spcPts val="0"/>
              </a:spcAft>
              <a:buSzPct val="100000"/>
              <a:buChar char="•"/>
            </a:pPr>
            <a:r>
              <a:rPr lang="en-US"/>
              <a:t>The ancient ear weather forecasting was based on observation of weather patterns.</a:t>
            </a:r>
            <a:endParaRPr/>
          </a:p>
          <a:p>
            <a:pPr indent="-334327" lvl="0" marL="457200" rtl="0" algn="l">
              <a:lnSpc>
                <a:spcPct val="100000"/>
              </a:lnSpc>
              <a:spcBef>
                <a:spcPts val="0"/>
              </a:spcBef>
              <a:spcAft>
                <a:spcPts val="0"/>
              </a:spcAft>
              <a:buSzPct val="100000"/>
              <a:buChar char="•"/>
            </a:pPr>
            <a:r>
              <a:rPr lang="en-US"/>
              <a:t>Mostly the type of wind and cloud types pattern and its color.</a:t>
            </a:r>
            <a:endParaRPr/>
          </a:p>
          <a:p>
            <a:pPr indent="-334327" lvl="0" marL="457200" rtl="0" algn="l">
              <a:lnSpc>
                <a:spcPct val="100000"/>
              </a:lnSpc>
              <a:spcBef>
                <a:spcPts val="0"/>
              </a:spcBef>
              <a:spcAft>
                <a:spcPts val="0"/>
              </a:spcAft>
              <a:buSzPct val="100000"/>
              <a:buChar char="•"/>
            </a:pPr>
            <a:r>
              <a:rPr lang="en-US"/>
              <a:t>Modern weather forecasting involves a combination of numerical weather models, and statistical tools for quantitative forecasting at different time scale. </a:t>
            </a:r>
            <a:endParaRPr/>
          </a:p>
          <a:p>
            <a:pPr indent="-334327" lvl="0" marL="457200" rtl="0" algn="l">
              <a:lnSpc>
                <a:spcPct val="100000"/>
              </a:lnSpc>
              <a:spcBef>
                <a:spcPts val="0"/>
              </a:spcBef>
              <a:spcAft>
                <a:spcPts val="0"/>
              </a:spcAft>
              <a:buSzPct val="100000"/>
              <a:buChar char="•"/>
            </a:pPr>
            <a:r>
              <a:rPr lang="en-US"/>
              <a:t>Weather plays an important role in agricultural production. It has a profound influence on the growth, development and yields of a crop, incidence of pests and diseases, water needs and fertilizer requirements. </a:t>
            </a:r>
            <a:endParaRPr/>
          </a:p>
          <a:p>
            <a:pPr indent="-334327" lvl="0" marL="457200" rtl="0" algn="l">
              <a:lnSpc>
                <a:spcPct val="100000"/>
              </a:lnSpc>
              <a:spcBef>
                <a:spcPts val="0"/>
              </a:spcBef>
              <a:spcAft>
                <a:spcPts val="0"/>
              </a:spcAft>
              <a:buSzPct val="100000"/>
              <a:buChar char="•"/>
            </a:pPr>
            <a:r>
              <a:rPr lang="en-US"/>
              <a:t>The most common one is delay in start of the crop season due to delay in monsoon onset in rainfed regions of India and temperature changes or high temperature differences or early cessation of monsoon.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999fd116d_1_13"/>
          <p:cNvSpPr txBox="1"/>
          <p:nvPr>
            <p:ph idx="1" type="body"/>
          </p:nvPr>
        </p:nvSpPr>
        <p:spPr>
          <a:xfrm>
            <a:off x="361325" y="425800"/>
            <a:ext cx="11205000" cy="6137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effects of weather changes from normal pattern on crops build up slowly but are often widespread enough for destabilize the national agricultural production scenario. </a:t>
            </a:r>
            <a:endParaRPr/>
          </a:p>
          <a:p>
            <a:pPr indent="-342900" lvl="0" marL="457200" rtl="0" algn="l">
              <a:spcBef>
                <a:spcPts val="0"/>
              </a:spcBef>
              <a:spcAft>
                <a:spcPts val="0"/>
              </a:spcAft>
              <a:buSzPts val="1800"/>
              <a:buChar char="•"/>
            </a:pPr>
            <a:r>
              <a:rPr lang="en-US"/>
              <a:t>Occurrences of erratic weather are beyond human control.</a:t>
            </a:r>
            <a:endParaRPr/>
          </a:p>
          <a:p>
            <a:pPr indent="-342900" lvl="0" marL="457200" rtl="0" algn="l">
              <a:spcBef>
                <a:spcPts val="0"/>
              </a:spcBef>
              <a:spcAft>
                <a:spcPts val="0"/>
              </a:spcAft>
              <a:buSzPts val="1800"/>
              <a:buChar char="•"/>
            </a:pPr>
            <a:r>
              <a:rPr lang="en-US"/>
              <a:t>It is possible to adapt to or mitigate the effects of adverse weather if a forecast of the expected weather can be made in time.</a:t>
            </a:r>
            <a:endParaRPr/>
          </a:p>
          <a:p>
            <a:pPr indent="-342900" lvl="0" marL="457200" rtl="0" algn="l">
              <a:spcBef>
                <a:spcPts val="0"/>
              </a:spcBef>
              <a:spcAft>
                <a:spcPts val="0"/>
              </a:spcAft>
              <a:buSzPts val="1800"/>
              <a:buChar char="•"/>
            </a:pPr>
            <a:r>
              <a:rPr lang="en-US"/>
              <a:t>Agronomic strategies to cope with changing weather are available.</a:t>
            </a:r>
            <a:endParaRPr/>
          </a:p>
          <a:p>
            <a:pPr indent="-342900" lvl="0" marL="457200" rtl="0" algn="l">
              <a:spcBef>
                <a:spcPts val="0"/>
              </a:spcBef>
              <a:spcAft>
                <a:spcPts val="0"/>
              </a:spcAft>
              <a:buSzPts val="1800"/>
              <a:buChar char="•"/>
            </a:pPr>
            <a:r>
              <a:rPr lang="en-US"/>
              <a:t> However, once the crop season starts and the only option then left is to adopt crop-cultural practices to minimize the effects of mid-seasonal hazardous weather phenomena on the basis of advanced intimation of their occurrences.</a:t>
            </a:r>
            <a:endParaRPr/>
          </a:p>
          <a:p>
            <a:pPr indent="0" lvl="0" marL="0" rtl="0" algn="l">
              <a:spcBef>
                <a:spcPts val="1000"/>
              </a:spcBef>
              <a:spcAft>
                <a:spcPts val="0"/>
              </a:spcAft>
              <a:buNone/>
            </a:pPr>
            <a:r>
              <a:rPr b="1" lang="en-US"/>
              <a:t>Nowcasting: </a:t>
            </a:r>
            <a:r>
              <a:rPr lang="en-US"/>
              <a:t>These types of forecast are valid for few hours to one day and more accurate and its area of application is very limited. This type of forecast is mainly used by fisherman. </a:t>
            </a:r>
            <a:endParaRPr/>
          </a:p>
          <a:p>
            <a:pPr indent="0" lvl="0" marL="0" rtl="0" algn="l">
              <a:spcBef>
                <a:spcPts val="1000"/>
              </a:spcBef>
              <a:spcAft>
                <a:spcPts val="0"/>
              </a:spcAft>
              <a:buNone/>
            </a:pPr>
            <a:r>
              <a:rPr b="1" lang="en-US"/>
              <a:t>Short range forecast: </a:t>
            </a:r>
            <a:r>
              <a:rPr lang="en-US"/>
              <a:t>This type of forecast is valid for one to three day and area of application is large with more accuracy. This type forecast is mainly used in agriculture, water management and for other use also. </a:t>
            </a:r>
            <a:endParaRPr/>
          </a:p>
          <a:p>
            <a:pPr indent="0" lvl="0" marL="0" rtl="0" algn="l">
              <a:spcBef>
                <a:spcPts val="1000"/>
              </a:spcBef>
              <a:spcAft>
                <a:spcPts val="0"/>
              </a:spcAft>
              <a:buNone/>
            </a:pPr>
            <a:r>
              <a:rPr b="1" lang="en-US"/>
              <a:t>Medium large forecast: </a:t>
            </a:r>
            <a:r>
              <a:rPr lang="en-US"/>
              <a:t>This type of forecast is valid for 3 to 10 days and area of applicability is of much large a region or district. This type of forecast is mainly used in agriculture. The forecast accuracy is around 70 per cent. </a:t>
            </a:r>
            <a:r>
              <a:rPr b="1" lang="en-US"/>
              <a:t>Extended range weather forecasting:</a:t>
            </a:r>
            <a:r>
              <a:rPr lang="en-US"/>
              <a:t> This type of forecast is valid for more than 10 days to 4 week. This type of forecast is also used in many areas including agriculture. This type of forecast is mainly related to give an idea of deviation from normal. </a:t>
            </a:r>
            <a:endParaRPr/>
          </a:p>
          <a:p>
            <a:pPr indent="0" lvl="0" marL="0" rtl="0" algn="l">
              <a:spcBef>
                <a:spcPts val="1000"/>
              </a:spcBef>
              <a:spcAft>
                <a:spcPts val="0"/>
              </a:spcAft>
              <a:buNone/>
            </a:pPr>
            <a:r>
              <a:rPr b="1" lang="en-US"/>
              <a:t>Long range forecast:</a:t>
            </a:r>
            <a:r>
              <a:rPr lang="en-US"/>
              <a:t> This type of forecast is valid for month to season and large area applicability a state or for combinations of many states. The monsoon forecast is a type of long range forecast.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1999fd116d_1_27"/>
          <p:cNvSpPr txBox="1"/>
          <p:nvPr>
            <p:ph idx="1" type="body"/>
          </p:nvPr>
        </p:nvSpPr>
        <p:spPr>
          <a:xfrm>
            <a:off x="438775" y="171350"/>
            <a:ext cx="11016900" cy="61152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In India under the network of Gramin Krishi Mausam Sewa projects.</a:t>
            </a:r>
            <a:endParaRPr/>
          </a:p>
          <a:p>
            <a:pPr indent="0" lvl="0" marL="0" rtl="0" algn="l">
              <a:spcBef>
                <a:spcPts val="1000"/>
              </a:spcBef>
              <a:spcAft>
                <a:spcPts val="0"/>
              </a:spcAft>
              <a:buNone/>
            </a:pPr>
            <a:r>
              <a:rPr b="1" lang="en-US"/>
              <a:t>Method of forecasting:</a:t>
            </a:r>
            <a:endParaRPr b="1"/>
          </a:p>
          <a:p>
            <a:pPr indent="-342900" lvl="0" marL="457200" rtl="0" algn="l">
              <a:spcBef>
                <a:spcPts val="1000"/>
              </a:spcBef>
              <a:spcAft>
                <a:spcPts val="0"/>
              </a:spcAft>
              <a:buSzPts val="1800"/>
              <a:buChar char="•"/>
            </a:pPr>
            <a:r>
              <a:rPr lang="en-US"/>
              <a:t>The science of forecasting the weather gets better as new weather satellites are launched into orbit and technology improves.</a:t>
            </a:r>
            <a:endParaRPr/>
          </a:p>
          <a:p>
            <a:pPr indent="-342900" lvl="0" marL="457200" rtl="0" algn="l">
              <a:spcBef>
                <a:spcPts val="0"/>
              </a:spcBef>
              <a:spcAft>
                <a:spcPts val="0"/>
              </a:spcAft>
              <a:buSzPts val="1800"/>
              <a:buChar char="•"/>
            </a:pPr>
            <a:r>
              <a:rPr lang="en-US"/>
              <a:t>While using these technologies and API service on web, we are making a system for online weather </a:t>
            </a:r>
            <a:r>
              <a:rPr lang="en-US"/>
              <a:t>forecasting</a:t>
            </a:r>
            <a:r>
              <a:rPr lang="en-US"/>
              <a:t> system which is use to show the online weather report of any particular location which we want.</a:t>
            </a:r>
            <a:endParaRPr/>
          </a:p>
          <a:p>
            <a:pPr indent="-342900" lvl="0" marL="457200" rtl="0" algn="l">
              <a:spcBef>
                <a:spcPts val="0"/>
              </a:spcBef>
              <a:spcAft>
                <a:spcPts val="0"/>
              </a:spcAft>
              <a:buSzPts val="1800"/>
              <a:buChar char="•"/>
            </a:pPr>
            <a:r>
              <a:rPr lang="en-US"/>
              <a:t>And we are also developing an offline system with the help of </a:t>
            </a:r>
            <a:r>
              <a:rPr lang="en-US">
                <a:solidFill>
                  <a:schemeClr val="dk1"/>
                </a:solidFill>
              </a:rPr>
              <a:t>Raspberry Pi Pico which will be used to show the real time temperature and humidity.</a:t>
            </a:r>
            <a:endParaRPr>
              <a:solidFill>
                <a:schemeClr val="dk1"/>
              </a:solidFill>
            </a:endParaRPr>
          </a:p>
          <a:p>
            <a:pPr indent="0" lvl="0" marL="0" rtl="0" algn="l">
              <a:spcBef>
                <a:spcPts val="1000"/>
              </a:spcBef>
              <a:spcAft>
                <a:spcPts val="0"/>
              </a:spcAft>
              <a:buNone/>
            </a:pPr>
            <a:r>
              <a:rPr b="1" lang="en-US">
                <a:solidFill>
                  <a:schemeClr val="dk1"/>
                </a:solidFill>
                <a:latin typeface="Book Antiqua"/>
                <a:ea typeface="Book Antiqua"/>
                <a:cs typeface="Book Antiqua"/>
                <a:sym typeface="Book Antiqua"/>
              </a:rPr>
              <a:t>Use of weather forecast in agriculture </a:t>
            </a:r>
            <a:endParaRPr b="1">
              <a:solidFill>
                <a:schemeClr val="dk1"/>
              </a:solidFill>
              <a:latin typeface="Book Antiqua"/>
              <a:ea typeface="Book Antiqua"/>
              <a:cs typeface="Book Antiqua"/>
              <a:sym typeface="Book Antiqua"/>
            </a:endParaRPr>
          </a:p>
          <a:p>
            <a:pPr indent="-342900" lvl="0" marL="457200" rtl="0" algn="l">
              <a:spcBef>
                <a:spcPts val="1000"/>
              </a:spcBef>
              <a:spcAft>
                <a:spcPts val="0"/>
              </a:spcAft>
              <a:buSzPts val="1800"/>
              <a:buChar char="•"/>
            </a:pPr>
            <a:r>
              <a:rPr lang="en-US"/>
              <a:t>Agriculture and farming are mainly dependent on seasons and weather. </a:t>
            </a:r>
            <a:endParaRPr/>
          </a:p>
          <a:p>
            <a:pPr indent="-342900" lvl="0" marL="457200" rtl="0" algn="l">
              <a:spcBef>
                <a:spcPts val="0"/>
              </a:spcBef>
              <a:spcAft>
                <a:spcPts val="0"/>
              </a:spcAft>
              <a:buSzPts val="1800"/>
              <a:buChar char="•"/>
            </a:pPr>
            <a:r>
              <a:rPr lang="en-US"/>
              <a:t>The temperature matters a lot in that case when it comes to the farming of different kinds of fruits, vegetables, and pulses.</a:t>
            </a:r>
            <a:endParaRPr/>
          </a:p>
          <a:p>
            <a:pPr indent="-342900" lvl="0" marL="457200" rtl="0" algn="l">
              <a:spcBef>
                <a:spcPts val="0"/>
              </a:spcBef>
              <a:spcAft>
                <a:spcPts val="0"/>
              </a:spcAft>
              <a:buSzPts val="1800"/>
              <a:buChar char="•"/>
            </a:pPr>
            <a:r>
              <a:rPr lang="en-US"/>
              <a:t>Now that the technology is developed and special weather forecasting mechanisms are available, the farmers can get all the updates are on a smartphone.  </a:t>
            </a:r>
            <a:endParaRPr/>
          </a:p>
          <a:p>
            <a:pPr indent="-342900" lvl="0" marL="457200" rtl="0" algn="l">
              <a:spcBef>
                <a:spcPts val="0"/>
              </a:spcBef>
              <a:spcAft>
                <a:spcPts val="0"/>
              </a:spcAft>
              <a:buSzPts val="1800"/>
              <a:buChar char="•"/>
            </a:pPr>
            <a:r>
              <a:rPr lang="en-US"/>
              <a:t>Weather forecasting is a prediction on conditions of atmosphere depending on location and time.</a:t>
            </a:r>
            <a:endParaRPr/>
          </a:p>
          <a:p>
            <a:pPr indent="-342900" lvl="0" marL="457200" rtl="0" algn="l">
              <a:spcBef>
                <a:spcPts val="0"/>
              </a:spcBef>
              <a:spcAft>
                <a:spcPts val="0"/>
              </a:spcAft>
              <a:buSzPts val="1800"/>
              <a:buChar char="•"/>
            </a:pPr>
            <a:r>
              <a:rPr lang="en-US"/>
              <a:t>Every area will have their different predictions related to the condition of weather which makes pretty easy for the farmers to know how and what to do when.</a:t>
            </a:r>
            <a:endParaRPr/>
          </a:p>
          <a:p>
            <a:pPr indent="-342900" lvl="0" marL="457200" rtl="0" algn="l">
              <a:spcBef>
                <a:spcPts val="0"/>
              </a:spcBef>
              <a:spcAft>
                <a:spcPts val="0"/>
              </a:spcAft>
              <a:buSzPts val="1800"/>
              <a:buChar char="•"/>
            </a:pPr>
            <a:r>
              <a:rPr lang="en-US"/>
              <a:t>The relationship between weather and agriculture has, therefore, necessitated the need for accurate prediction of the weather; to enable farmers to make an informed decision that will not bring losses to them.</a:t>
            </a:r>
            <a:endParaRPr/>
          </a:p>
          <a:p>
            <a:pPr indent="-342900" lvl="0" marL="457200" rtl="0" algn="l">
              <a:spcBef>
                <a:spcPts val="0"/>
              </a:spcBef>
              <a:spcAft>
                <a:spcPts val="0"/>
              </a:spcAft>
              <a:buSzPts val="1800"/>
              <a:buChar char="•"/>
            </a:pPr>
            <a:r>
              <a:rPr lang="en-US"/>
              <a:t>It helps to decide whether to undertake or with hold the sowing operation.</a:t>
            </a:r>
            <a:endParaRPr/>
          </a:p>
          <a:p>
            <a:pPr indent="-342900" lvl="0" marL="457200" rtl="0" algn="l">
              <a:spcBef>
                <a:spcPts val="0"/>
              </a:spcBef>
              <a:spcAft>
                <a:spcPts val="0"/>
              </a:spcAft>
              <a:buSzPts val="1800"/>
              <a:buChar char="•"/>
            </a:pPr>
            <a:r>
              <a:rPr lang="en-US"/>
              <a:t>Extended periods of dry conditions, commonly known as drought is one of the major impacts in the irrigation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999fd116d_1_44"/>
          <p:cNvSpPr txBox="1"/>
          <p:nvPr>
            <p:ph idx="1" type="body"/>
          </p:nvPr>
        </p:nvSpPr>
        <p:spPr>
          <a:xfrm>
            <a:off x="361325" y="346575"/>
            <a:ext cx="11470500" cy="5393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Managing under the extreme conditions, irrigators need to understand daily and seasonal crop water use patterns, as well as adopt practices and technology which result in good production of crops. </a:t>
            </a:r>
            <a:endParaRPr/>
          </a:p>
          <a:p>
            <a:pPr indent="-342900" lvl="0" marL="457200" rtl="0" algn="l">
              <a:spcBef>
                <a:spcPts val="0"/>
              </a:spcBef>
              <a:spcAft>
                <a:spcPts val="0"/>
              </a:spcAft>
              <a:buSzPts val="1800"/>
              <a:buChar char="•"/>
            </a:pPr>
            <a:r>
              <a:rPr lang="en-US"/>
              <a:t>Weather forecast can help the farmers to decide the timing on when to apply them and in which condition.</a:t>
            </a:r>
            <a:endParaRPr/>
          </a:p>
          <a:p>
            <a:pPr indent="-342900" lvl="0" marL="457200" rtl="0" algn="l">
              <a:spcBef>
                <a:spcPts val="0"/>
              </a:spcBef>
              <a:spcAft>
                <a:spcPts val="0"/>
              </a:spcAft>
              <a:buSzPts val="1800"/>
              <a:buChar char="•"/>
            </a:pPr>
            <a:r>
              <a:rPr lang="en-US"/>
              <a:t>Timing of fertilizer has a significant effect on crop yields. Proper timing of the fertilizer application increases yields, reduces nutrient losses and prevents damage to the environment. </a:t>
            </a:r>
            <a:endParaRPr/>
          </a:p>
          <a:p>
            <a:pPr indent="-342900" lvl="0" marL="457200" rtl="0" algn="l">
              <a:spcBef>
                <a:spcPts val="0"/>
              </a:spcBef>
              <a:spcAft>
                <a:spcPts val="0"/>
              </a:spcAft>
              <a:buSzPts val="1800"/>
              <a:buChar char="•"/>
            </a:pPr>
            <a:r>
              <a:rPr lang="en-US"/>
              <a:t>Unseasonably high temperatures may lead to lower plant productivity and more pests on the farm. </a:t>
            </a:r>
            <a:endParaRPr/>
          </a:p>
          <a:p>
            <a:pPr indent="-342900" lvl="0" marL="457200" rtl="0" algn="l">
              <a:spcBef>
                <a:spcPts val="0"/>
              </a:spcBef>
              <a:spcAft>
                <a:spcPts val="0"/>
              </a:spcAft>
              <a:buSzPts val="1800"/>
              <a:buChar char="•"/>
            </a:pPr>
            <a:r>
              <a:rPr lang="en-US"/>
              <a:t>Weather forecast helps the farmers to know when to apply the pests and chemicals to avoid the crop wastage.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nvSpPr>
        <p:spPr>
          <a:xfrm>
            <a:off x="377825" y="444925"/>
            <a:ext cx="11585700" cy="7595400"/>
          </a:xfrm>
          <a:prstGeom prst="rect">
            <a:avLst/>
          </a:prstGeom>
          <a:noFill/>
          <a:ln>
            <a:noFill/>
          </a:ln>
        </p:spPr>
        <p:txBody>
          <a:bodyPr anchorCtr="0" anchor="t" bIns="0" lIns="0" spcFirstLastPara="1" rIns="0" wrap="square" tIns="12050">
            <a:spAutoFit/>
          </a:bodyPr>
          <a:lstStyle/>
          <a:p>
            <a:pPr indent="0" lvl="0" marL="12700" marR="0" rtl="0" algn="l">
              <a:lnSpc>
                <a:spcPct val="119625"/>
              </a:lnSpc>
              <a:spcBef>
                <a:spcPts val="0"/>
              </a:spcBef>
              <a:spcAft>
                <a:spcPts val="0"/>
              </a:spcAft>
              <a:buNone/>
            </a:pPr>
            <a:r>
              <a:t/>
            </a:r>
            <a:endParaRPr b="1" sz="1600">
              <a:solidFill>
                <a:schemeClr val="dk1"/>
              </a:solidFill>
              <a:latin typeface="Book Antiqua"/>
              <a:ea typeface="Book Antiqua"/>
              <a:cs typeface="Book Antiqua"/>
              <a:sym typeface="Book Antiqua"/>
            </a:endParaRPr>
          </a:p>
          <a:p>
            <a:pPr indent="0" lvl="0" marL="12700" marR="0" rtl="0" algn="l">
              <a:lnSpc>
                <a:spcPct val="119625"/>
              </a:lnSpc>
              <a:spcBef>
                <a:spcPts val="95"/>
              </a:spcBef>
              <a:spcAft>
                <a:spcPts val="0"/>
              </a:spcAft>
              <a:buNone/>
            </a:pPr>
            <a:r>
              <a:rPr lang="en-US" sz="1600">
                <a:solidFill>
                  <a:schemeClr val="dk1"/>
                </a:solidFill>
                <a:latin typeface="Gill Sans"/>
                <a:ea typeface="Gill Sans"/>
                <a:cs typeface="Gill Sans"/>
                <a:sym typeface="Gill Sans"/>
              </a:rPr>
              <a:t>Normally </a:t>
            </a:r>
            <a:r>
              <a:rPr lang="en-US" sz="1600">
                <a:solidFill>
                  <a:schemeClr val="dk1"/>
                </a:solidFill>
                <a:latin typeface="Gill Sans"/>
                <a:ea typeface="Gill Sans"/>
                <a:cs typeface="Gill Sans"/>
                <a:sym typeface="Gill Sans"/>
              </a:rPr>
              <a:t>Weather refers to the condition of air on the earth at a given place and time. These properties make weather forecasting </a:t>
            </a:r>
            <a:r>
              <a:rPr lang="en-US" sz="1600">
                <a:solidFill>
                  <a:schemeClr val="dk1"/>
                </a:solidFill>
                <a:latin typeface="Gill Sans"/>
                <a:ea typeface="Gill Sans"/>
                <a:cs typeface="Gill Sans"/>
                <a:sym typeface="Gill Sans"/>
              </a:rPr>
              <a:t>boring</a:t>
            </a:r>
            <a:r>
              <a:rPr lang="en-US" sz="1600">
                <a:solidFill>
                  <a:schemeClr val="dk1"/>
                </a:solidFill>
                <a:latin typeface="Gill Sans"/>
                <a:ea typeface="Gill Sans"/>
                <a:cs typeface="Gill Sans"/>
                <a:sym typeface="Gill Sans"/>
              </a:rPr>
              <a:t> and useless. Forecasting is the process of estimation in unknown situations from the historical data. Weather forecasting is one of the most scientifically and technologically challenging problems around the world in the last century. To make an accurate, modern and interesting is indeed and will also increase the productivity. Since ancient times, weather prediction has been one of the most interesting and fascinating domains. Scientists have tried to forecast meteorological characteristics using a number of methods, some of these methods being more accurate than others.</a:t>
            </a:r>
            <a:endParaRPr/>
          </a:p>
          <a:p>
            <a:pPr indent="0" lvl="0" marL="12700" marR="0" rtl="0" algn="l">
              <a:lnSpc>
                <a:spcPct val="119625"/>
              </a:lnSpc>
              <a:spcBef>
                <a:spcPts val="95"/>
              </a:spcBef>
              <a:spcAft>
                <a:spcPts val="0"/>
              </a:spcAft>
              <a:buNone/>
            </a:pPr>
            <a:r>
              <a:rPr lang="en-US" sz="1600">
                <a:solidFill>
                  <a:schemeClr val="dk1"/>
                </a:solidFill>
                <a:latin typeface="Gill Sans"/>
                <a:ea typeface="Gill Sans"/>
                <a:cs typeface="Gill Sans"/>
                <a:sym typeface="Gill Sans"/>
              </a:rPr>
              <a:t>But now, we’re living in modern world with internet and IOT devices so why not implementing it in weather so that will make it more interesting and </a:t>
            </a:r>
            <a:r>
              <a:rPr lang="en-US" sz="1600">
                <a:solidFill>
                  <a:schemeClr val="dk1"/>
                </a:solidFill>
                <a:latin typeface="Gill Sans"/>
                <a:ea typeface="Gill Sans"/>
                <a:cs typeface="Gill Sans"/>
                <a:sym typeface="Gill Sans"/>
              </a:rPr>
              <a:t>modern</a:t>
            </a:r>
            <a:r>
              <a:rPr lang="en-US" sz="1600">
                <a:solidFill>
                  <a:schemeClr val="dk1"/>
                </a:solidFill>
                <a:latin typeface="Gill Sans"/>
                <a:ea typeface="Gill Sans"/>
                <a:cs typeface="Gill Sans"/>
                <a:sym typeface="Gill Sans"/>
              </a:rPr>
              <a:t>. Our weather assistant is modern and contains 2 mode offline and online mode and this system is linked with a Personal voice assistant, so user can </a:t>
            </a:r>
            <a:r>
              <a:rPr lang="en-US" sz="1600">
                <a:solidFill>
                  <a:schemeClr val="dk1"/>
                </a:solidFill>
                <a:latin typeface="Gill Sans"/>
                <a:ea typeface="Gill Sans"/>
                <a:cs typeface="Gill Sans"/>
                <a:sym typeface="Gill Sans"/>
              </a:rPr>
              <a:t>interact</a:t>
            </a:r>
            <a:r>
              <a:rPr lang="en-US" sz="1600">
                <a:solidFill>
                  <a:schemeClr val="dk1"/>
                </a:solidFill>
                <a:latin typeface="Gill Sans"/>
                <a:ea typeface="Gill Sans"/>
                <a:cs typeface="Gill Sans"/>
                <a:sym typeface="Gill Sans"/>
              </a:rPr>
              <a:t> with it via voice and touch, User Tasks/Reminders makes it more personal.</a:t>
            </a:r>
            <a:endParaRPr/>
          </a:p>
          <a:p>
            <a:pPr indent="0" lvl="0" marL="12700" marR="0" rtl="0" algn="l">
              <a:lnSpc>
                <a:spcPct val="119625"/>
              </a:lnSpc>
              <a:spcBef>
                <a:spcPts val="95"/>
              </a:spcBef>
              <a:spcAft>
                <a:spcPts val="0"/>
              </a:spcAft>
              <a:buNone/>
            </a:pPr>
            <a:r>
              <a:rPr lang="en-US" sz="1600">
                <a:solidFill>
                  <a:schemeClr val="dk1"/>
                </a:solidFill>
                <a:latin typeface="Gill Sans"/>
                <a:ea typeface="Gill Sans"/>
                <a:cs typeface="Gill Sans"/>
                <a:sym typeface="Gill Sans"/>
              </a:rPr>
              <a:t>And talking about our online weather so, </a:t>
            </a:r>
            <a:r>
              <a:rPr lang="en-US" sz="1600">
                <a:solidFill>
                  <a:schemeClr val="dk1"/>
                </a:solidFill>
                <a:latin typeface="Gill Sans"/>
                <a:ea typeface="Gill Sans"/>
                <a:cs typeface="Gill Sans"/>
                <a:sym typeface="Gill Sans"/>
              </a:rPr>
              <a:t>Accurate weather forecast models are important to third world countries, where the entire agriculture depends upon weather so they can utilise it for </a:t>
            </a:r>
            <a:r>
              <a:rPr lang="en-US" sz="1600">
                <a:solidFill>
                  <a:schemeClr val="dk1"/>
                </a:solidFill>
                <a:latin typeface="Gill Sans"/>
                <a:ea typeface="Gill Sans"/>
                <a:cs typeface="Gill Sans"/>
                <a:sym typeface="Gill Sans"/>
              </a:rPr>
              <a:t>their</a:t>
            </a:r>
            <a:r>
              <a:rPr lang="en-US" sz="1600">
                <a:solidFill>
                  <a:schemeClr val="dk1"/>
                </a:solidFill>
                <a:latin typeface="Gill Sans"/>
                <a:ea typeface="Gill Sans"/>
                <a:cs typeface="Gill Sans"/>
                <a:sym typeface="Gill Sans"/>
              </a:rPr>
              <a:t> profit.</a:t>
            </a:r>
            <a:endParaRPr/>
          </a:p>
          <a:p>
            <a:pPr indent="0" lvl="0" marL="12700" marR="0" rtl="0" algn="l">
              <a:lnSpc>
                <a:spcPct val="119625"/>
              </a:lnSpc>
              <a:spcBef>
                <a:spcPts val="95"/>
              </a:spcBef>
              <a:spcAft>
                <a:spcPts val="0"/>
              </a:spcAft>
              <a:buNone/>
            </a:pPr>
            <a:r>
              <a:rPr lang="en-US" sz="1600">
                <a:solidFill>
                  <a:schemeClr val="dk1"/>
                </a:solidFill>
                <a:latin typeface="Gill Sans"/>
                <a:ea typeface="Gill Sans"/>
                <a:cs typeface="Gill Sans"/>
                <a:sym typeface="Gill Sans"/>
              </a:rPr>
              <a:t>The </a:t>
            </a:r>
            <a:r>
              <a:rPr lang="en-US" sz="1600">
                <a:solidFill>
                  <a:schemeClr val="dk1"/>
                </a:solidFill>
                <a:latin typeface="Gill Sans"/>
                <a:ea typeface="Gill Sans"/>
                <a:cs typeface="Gill Sans"/>
                <a:sym typeface="Gill Sans"/>
              </a:rPr>
              <a:t>fear of weather has been aggravated due to threat by the global warming and </a:t>
            </a:r>
            <a:r>
              <a:rPr lang="en-US" sz="1600">
                <a:solidFill>
                  <a:schemeClr val="dk1"/>
                </a:solidFill>
                <a:latin typeface="Gill Sans"/>
                <a:ea typeface="Gill Sans"/>
                <a:cs typeface="Gill Sans"/>
                <a:sym typeface="Gill Sans"/>
              </a:rPr>
              <a:t>greenhouse</a:t>
            </a:r>
            <a:r>
              <a:rPr lang="en-US" sz="1600">
                <a:solidFill>
                  <a:schemeClr val="dk1"/>
                </a:solidFill>
                <a:latin typeface="Gill Sans"/>
                <a:ea typeface="Gill Sans"/>
                <a:cs typeface="Gill Sans"/>
                <a:sym typeface="Gill Sans"/>
              </a:rPr>
              <a:t> effect. The impact of extreme weather phenomena on society is growing more and more costly, causing infrastructure damage, injury and the loss of life So it’ll be good to keep monitoring it.</a:t>
            </a:r>
            <a:endParaRPr/>
          </a:p>
          <a:p>
            <a:pPr indent="0" lvl="0" marL="12700" marR="0" rtl="0" algn="l">
              <a:lnSpc>
                <a:spcPct val="119625"/>
              </a:lnSpc>
              <a:spcBef>
                <a:spcPts val="95"/>
              </a:spcBef>
              <a:spcAft>
                <a:spcPts val="0"/>
              </a:spcAft>
              <a:buNone/>
            </a:pPr>
            <a:r>
              <a:t/>
            </a:r>
            <a:endParaRPr sz="1600">
              <a:solidFill>
                <a:schemeClr val="dk1"/>
              </a:solidFill>
              <a:latin typeface="Book Antiqua"/>
              <a:ea typeface="Book Antiqua"/>
              <a:cs typeface="Book Antiqua"/>
              <a:sym typeface="Book Antiqua"/>
            </a:endParaRPr>
          </a:p>
          <a:p>
            <a:pPr indent="0" lvl="0" marL="12700" marR="0" rtl="0" algn="l">
              <a:lnSpc>
                <a:spcPct val="119625"/>
              </a:lnSpc>
              <a:spcBef>
                <a:spcPts val="95"/>
              </a:spcBef>
              <a:spcAft>
                <a:spcPts val="0"/>
              </a:spcAft>
              <a:buNone/>
            </a:pPr>
            <a:r>
              <a:t/>
            </a:r>
            <a:endParaRPr sz="1600">
              <a:solidFill>
                <a:schemeClr val="dk1"/>
              </a:solidFill>
              <a:latin typeface="Book Antiqua"/>
              <a:ea typeface="Book Antiqua"/>
              <a:cs typeface="Book Antiqua"/>
              <a:sym typeface="Book Antiqua"/>
            </a:endParaRPr>
          </a:p>
          <a:p>
            <a:pPr indent="-101600" lvl="0" marL="12700" marR="0" rtl="0" algn="l">
              <a:lnSpc>
                <a:spcPct val="119625"/>
              </a:lnSpc>
              <a:spcBef>
                <a:spcPts val="95"/>
              </a:spcBef>
              <a:spcAft>
                <a:spcPts val="0"/>
              </a:spcAft>
              <a:buClr>
                <a:schemeClr val="dk1"/>
              </a:buClr>
              <a:buSzPts val="1600"/>
              <a:buFont typeface="Noto Sans Symbols"/>
              <a:buChar char="❑"/>
            </a:pPr>
            <a:r>
              <a:rPr lang="en-US" sz="1600">
                <a:solidFill>
                  <a:schemeClr val="dk1"/>
                </a:solidFill>
                <a:latin typeface="Book Antiqua"/>
                <a:ea typeface="Book Antiqua"/>
                <a:cs typeface="Book Antiqua"/>
                <a:sym typeface="Book Antiqua"/>
              </a:rPr>
              <a:t>  </a:t>
            </a:r>
            <a:r>
              <a:rPr lang="en-US" sz="1600">
                <a:solidFill>
                  <a:schemeClr val="dk1"/>
                </a:solidFill>
                <a:latin typeface="Gill Sans"/>
                <a:ea typeface="Gill Sans"/>
                <a:cs typeface="Gill Sans"/>
                <a:sym typeface="Gill Sans"/>
              </a:rPr>
              <a:t>Weather forecasting is the application to predict the state of the atmosphere for a given location. </a:t>
            </a:r>
            <a:endParaRPr sz="1600">
              <a:solidFill>
                <a:schemeClr val="dk1"/>
              </a:solidFill>
              <a:latin typeface="Gill Sans"/>
              <a:ea typeface="Gill Sans"/>
              <a:cs typeface="Gill Sans"/>
              <a:sym typeface="Gill Sans"/>
            </a:endParaRPr>
          </a:p>
          <a:p>
            <a:pPr indent="-101600" lvl="0" marL="12700" marR="0" rtl="0" algn="l">
              <a:lnSpc>
                <a:spcPct val="119625"/>
              </a:lnSpc>
              <a:spcBef>
                <a:spcPts val="95"/>
              </a:spcBef>
              <a:spcAft>
                <a:spcPts val="0"/>
              </a:spcAft>
              <a:buClr>
                <a:schemeClr val="dk1"/>
              </a:buClr>
              <a:buSzPts val="1600"/>
              <a:buFont typeface="Noto Sans Symbols"/>
              <a:buChar char="❑"/>
            </a:pPr>
            <a:r>
              <a:rPr lang="en-US" sz="1600">
                <a:solidFill>
                  <a:schemeClr val="dk1"/>
                </a:solidFill>
                <a:latin typeface="Gill Sans"/>
                <a:ea typeface="Gill Sans"/>
                <a:cs typeface="Gill Sans"/>
                <a:sym typeface="Gill Sans"/>
              </a:rPr>
              <a:t> In ancient times, forecasting was mostly based on weather pattern observation. </a:t>
            </a:r>
            <a:endParaRPr sz="1600">
              <a:solidFill>
                <a:schemeClr val="dk1"/>
              </a:solidFill>
              <a:latin typeface="Gill Sans"/>
              <a:ea typeface="Gill Sans"/>
              <a:cs typeface="Gill Sans"/>
              <a:sym typeface="Gill Sans"/>
            </a:endParaRPr>
          </a:p>
          <a:p>
            <a:pPr indent="-101600" lvl="0" marL="12700" marR="0" rtl="0" algn="l">
              <a:lnSpc>
                <a:spcPct val="119625"/>
              </a:lnSpc>
              <a:spcBef>
                <a:spcPts val="95"/>
              </a:spcBef>
              <a:spcAft>
                <a:spcPts val="0"/>
              </a:spcAft>
              <a:buClr>
                <a:schemeClr val="dk1"/>
              </a:buClr>
              <a:buSzPts val="1600"/>
              <a:buFont typeface="Noto Sans Symbols"/>
              <a:buChar char="❑"/>
            </a:pPr>
            <a:r>
              <a:rPr lang="en-US" sz="1600">
                <a:solidFill>
                  <a:schemeClr val="dk1"/>
                </a:solidFill>
                <a:latin typeface="Gill Sans"/>
                <a:ea typeface="Gill Sans"/>
                <a:cs typeface="Gill Sans"/>
                <a:sym typeface="Gill Sans"/>
              </a:rPr>
              <a:t> Over the years, the study of weather patterns has resulted in various techniques for rainfall forecasting.</a:t>
            </a:r>
            <a:endParaRPr sz="1600">
              <a:solidFill>
                <a:schemeClr val="dk1"/>
              </a:solidFill>
              <a:latin typeface="Gill Sans"/>
              <a:ea typeface="Gill Sans"/>
              <a:cs typeface="Gill Sans"/>
              <a:sym typeface="Gill Sans"/>
            </a:endParaRPr>
          </a:p>
          <a:p>
            <a:pPr indent="-101600" lvl="0" marL="12700" marR="0" rtl="0" algn="l">
              <a:lnSpc>
                <a:spcPct val="119625"/>
              </a:lnSpc>
              <a:spcBef>
                <a:spcPts val="95"/>
              </a:spcBef>
              <a:spcAft>
                <a:spcPts val="0"/>
              </a:spcAft>
              <a:buClr>
                <a:schemeClr val="dk1"/>
              </a:buClr>
              <a:buSzPts val="1600"/>
              <a:buFont typeface="Noto Sans Symbols"/>
              <a:buChar char="❑"/>
            </a:pPr>
            <a:r>
              <a:rPr lang="en-US" sz="1600">
                <a:solidFill>
                  <a:schemeClr val="dk1"/>
                </a:solidFill>
                <a:latin typeface="Gill Sans"/>
                <a:ea typeface="Gill Sans"/>
                <a:cs typeface="Gill Sans"/>
                <a:sym typeface="Gill Sans"/>
              </a:rPr>
              <a:t> Present rainfall forecasting embodies a combination of computer models, acquaintance of weather patterns.</a:t>
            </a:r>
            <a:endParaRPr/>
          </a:p>
          <a:p>
            <a:pPr indent="0" lvl="0" marL="12700" marR="0" rtl="0" algn="l">
              <a:lnSpc>
                <a:spcPct val="119625"/>
              </a:lnSpc>
              <a:spcBef>
                <a:spcPts val="95"/>
              </a:spcBef>
              <a:spcAft>
                <a:spcPts val="0"/>
              </a:spcAft>
              <a:buNone/>
            </a:pPr>
            <a:r>
              <a:t/>
            </a:r>
            <a:endParaRPr sz="1600">
              <a:solidFill>
                <a:schemeClr val="dk1"/>
              </a:solidFill>
              <a:latin typeface="Book Antiqua"/>
              <a:ea typeface="Book Antiqua"/>
              <a:cs typeface="Book Antiqua"/>
              <a:sym typeface="Book Antiqua"/>
            </a:endParaRPr>
          </a:p>
          <a:p>
            <a:pPr indent="0" lvl="0" marL="0" marR="0" rtl="0" algn="l">
              <a:lnSpc>
                <a:spcPct val="119625"/>
              </a:lnSpc>
              <a:spcBef>
                <a:spcPts val="1664"/>
              </a:spcBef>
              <a:spcAft>
                <a:spcPts val="0"/>
              </a:spcAft>
              <a:buNone/>
            </a:pPr>
            <a:r>
              <a:t/>
            </a:r>
            <a:endParaRPr sz="1600">
              <a:solidFill>
                <a:schemeClr val="dk1"/>
              </a:solidFill>
              <a:latin typeface="Book Antiqua"/>
              <a:ea typeface="Book Antiqua"/>
              <a:cs typeface="Book Antiqua"/>
              <a:sym typeface="Book Antiqua"/>
            </a:endParaRPr>
          </a:p>
          <a:p>
            <a:pPr indent="0" lvl="0" marL="12700" marR="0" rtl="0" algn="l">
              <a:lnSpc>
                <a:spcPct val="119625"/>
              </a:lnSpc>
              <a:spcBef>
                <a:spcPts val="1664"/>
              </a:spcBef>
              <a:spcAft>
                <a:spcPts val="0"/>
              </a:spcAft>
              <a:buNone/>
            </a:pPr>
            <a:r>
              <a:t/>
            </a:r>
            <a:endParaRPr sz="1600">
              <a:solidFill>
                <a:schemeClr val="dk1"/>
              </a:solidFill>
              <a:latin typeface="Book Antiqua"/>
              <a:ea typeface="Book Antiqua"/>
              <a:cs typeface="Book Antiqua"/>
              <a:sym typeface="Book Antiqua"/>
            </a:endParaRPr>
          </a:p>
        </p:txBody>
      </p:sp>
      <p:sp>
        <p:nvSpPr>
          <p:cNvPr id="100" name="Google Shape;100;p2"/>
          <p:cNvSpPr txBox="1"/>
          <p:nvPr>
            <p:ph type="title"/>
          </p:nvPr>
        </p:nvSpPr>
        <p:spPr>
          <a:xfrm>
            <a:off x="314350" y="326737"/>
            <a:ext cx="4638650" cy="2564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0" lIns="0" spcFirstLastPara="1" rIns="0" wrap="square" tIns="12700">
            <a:spAutoFit/>
          </a:bodyPr>
          <a:lstStyle/>
          <a:p>
            <a:pPr indent="0" lvl="0" marL="12700" rtl="0" algn="ctr">
              <a:lnSpc>
                <a:spcPct val="106333"/>
              </a:lnSpc>
              <a:spcBef>
                <a:spcPts val="0"/>
              </a:spcBef>
              <a:spcAft>
                <a:spcPts val="0"/>
              </a:spcAft>
              <a:buClr>
                <a:srgbClr val="262626"/>
              </a:buClr>
              <a:buSzPts val="1800"/>
              <a:buFont typeface="Constantia"/>
              <a:buNone/>
            </a:pPr>
            <a:r>
              <a:rPr lang="en-US" sz="1800">
                <a:latin typeface="Constantia"/>
                <a:ea typeface="Constantia"/>
                <a:cs typeface="Constantia"/>
                <a:sym typeface="Constantia"/>
              </a:rPr>
              <a:t>WHY DO WE NEED THIS SYSTEM?</a:t>
            </a:r>
            <a:endParaRPr/>
          </a:p>
        </p:txBody>
      </p:sp>
      <p:sp>
        <p:nvSpPr>
          <p:cNvPr id="101" name="Google Shape;101;p2"/>
          <p:cNvSpPr txBox="1"/>
          <p:nvPr/>
        </p:nvSpPr>
        <p:spPr>
          <a:xfrm>
            <a:off x="314349" y="4981988"/>
            <a:ext cx="3079800" cy="2898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0" lIns="0" spcFirstLastPara="1" rIns="0" wrap="square" tIns="12700">
            <a:spAutoFit/>
          </a:bodyPr>
          <a:lstStyle/>
          <a:p>
            <a:pPr indent="0" lvl="0" marL="12700" marR="0" rtl="0" algn="ctr">
              <a:lnSpc>
                <a:spcPct val="106333"/>
              </a:lnSpc>
              <a:spcBef>
                <a:spcPts val="0"/>
              </a:spcBef>
              <a:spcAft>
                <a:spcPts val="0"/>
              </a:spcAft>
              <a:buClr>
                <a:srgbClr val="262626"/>
              </a:buClr>
              <a:buSzPts val="1800"/>
              <a:buFont typeface="Constantia"/>
              <a:buNone/>
            </a:pPr>
            <a:r>
              <a:rPr lang="en-US" sz="1800" cap="none">
                <a:solidFill>
                  <a:srgbClr val="262626"/>
                </a:solidFill>
                <a:latin typeface="Constantia"/>
                <a:ea typeface="Constantia"/>
                <a:cs typeface="Constantia"/>
                <a:sym typeface="Constantia"/>
              </a:rPr>
              <a:t>EXISTING SYSTEMS: </a:t>
            </a:r>
            <a:endParaRPr/>
          </a:p>
        </p:txBody>
      </p:sp>
      <p:pic>
        <p:nvPicPr>
          <p:cNvPr descr="image2.jpg" id="102" name="Google Shape;102;p2"/>
          <p:cNvPicPr preferRelativeResize="0"/>
          <p:nvPr/>
        </p:nvPicPr>
        <p:blipFill rotWithShape="1">
          <a:blip r:embed="rId3">
            <a:alphaModFix/>
          </a:blip>
          <a:srcRect b="0" l="0" r="0" t="0"/>
          <a:stretch/>
        </p:blipFill>
        <p:spPr>
          <a:xfrm>
            <a:off x="9267400" y="4671075"/>
            <a:ext cx="2743200"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228600" y="381000"/>
            <a:ext cx="11506200" cy="67069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The following technique was used for existing weather prediction. </a:t>
            </a:r>
            <a:endParaRPr/>
          </a:p>
          <a:p>
            <a:pPr indent="0" lvl="0" marL="0" marR="0" rtl="0" algn="l">
              <a:spcBef>
                <a:spcPts val="0"/>
              </a:spcBef>
              <a:spcAft>
                <a:spcPts val="0"/>
              </a:spcAft>
              <a:buNone/>
            </a:pPr>
            <a:r>
              <a:t/>
            </a:r>
            <a:endParaRPr b="1" sz="1800">
              <a:solidFill>
                <a:schemeClr val="dk1"/>
              </a:solidFill>
              <a:latin typeface="Gill Sans"/>
              <a:ea typeface="Gill Sans"/>
              <a:cs typeface="Gill Sans"/>
              <a:sym typeface="Gill Sans"/>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Gill Sans"/>
                <a:ea typeface="Gill Sans"/>
                <a:cs typeface="Gill Sans"/>
                <a:sym typeface="Gill Sans"/>
              </a:rPr>
              <a:t> Use of a barometer: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Measurements of barometric pressure and the pressure tendency have been used in forecasting since the late 19th century. The larger the change in pressure, the larger the change in weather can be expected. If the pressure drop is rapid, a low pressure system is approaching, and there is a greater chance of rain.</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Looking at the sky: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Along with pressure tendency, the condition of the sky is one of the most important parameters used to forecast weather in mountainous areas. Thickening of cloud cover or the invasion of a higher cloud deck is an indication of rain in the near future. At night, high thin clouds can lead to halos around the moon, which indicates the approach of a warm front and its associated rain. Morning fog portends fair conditions, as rainy conditions are preceded by wind or clouds which prevent fog formation</a:t>
            </a:r>
            <a:endParaRPr/>
          </a:p>
          <a:p>
            <a:pPr indent="0" lvl="0" marL="0" marR="0" rtl="0" algn="l">
              <a:spcBef>
                <a:spcPts val="0"/>
              </a:spcBef>
              <a:spcAft>
                <a:spcPts val="0"/>
              </a:spcAft>
              <a:buNone/>
            </a:pPr>
            <a:r>
              <a:t/>
            </a:r>
            <a:endParaRPr b="1" sz="1800">
              <a:solidFill>
                <a:schemeClr val="dk1"/>
              </a:solidFill>
              <a:latin typeface="Gill Sans"/>
              <a:ea typeface="Gill Sans"/>
              <a:cs typeface="Gill Sans"/>
              <a:sym typeface="Gill Sans"/>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Gill Sans"/>
                <a:ea typeface="Gill Sans"/>
                <a:cs typeface="Gill Sans"/>
                <a:sym typeface="Gill Sans"/>
              </a:rPr>
              <a:t>  Nowcasting:</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forecasting of the weather within the next six hours is often referred to as nowcasting. In this time range, it is possible to forecast smaller features such as individual showers and thunderstorms with reasonable accuracy, as well as other features too small to be resolved by a computer model</a:t>
            </a:r>
            <a:endParaRPr b="1" sz="18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Noto Sans Symbols"/>
              <a:buNone/>
            </a:pPr>
            <a:r>
              <a:t/>
            </a:r>
            <a:endParaRPr b="1" sz="1800">
              <a:solidFill>
                <a:schemeClr val="dk1"/>
              </a:solidFill>
              <a:latin typeface="Gill Sans"/>
              <a:ea typeface="Gill Sans"/>
              <a:cs typeface="Gill Sans"/>
              <a:sym typeface="Gill Sans"/>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Gill Sans"/>
                <a:ea typeface="Gill Sans"/>
                <a:cs typeface="Gill Sans"/>
                <a:sym typeface="Gill Sans"/>
              </a:rPr>
              <a:t>  Analog technique:</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analog technique is a complex way of making a forecast, requiring the forecaster to remember a previous weather event which is expected to be mimicked by an upcoming event.</a:t>
            </a:r>
            <a:endParaRPr b="1"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4"/>
          <p:cNvSpPr txBox="1"/>
          <p:nvPr>
            <p:ph type="title"/>
          </p:nvPr>
        </p:nvSpPr>
        <p:spPr>
          <a:xfrm>
            <a:off x="314350" y="310066"/>
            <a:ext cx="3343250" cy="28982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262626"/>
              </a:buClr>
              <a:buSzPts val="1800"/>
              <a:buFont typeface="Constantia"/>
              <a:buNone/>
            </a:pPr>
            <a:r>
              <a:rPr lang="en-US" sz="1800">
                <a:latin typeface="Constantia"/>
                <a:ea typeface="Constantia"/>
                <a:cs typeface="Constantia"/>
                <a:sym typeface="Constantia"/>
              </a:rPr>
              <a:t>SOLUTION/IDEA:</a:t>
            </a:r>
            <a:endParaRPr/>
          </a:p>
        </p:txBody>
      </p:sp>
      <p:sp>
        <p:nvSpPr>
          <p:cNvPr id="113" name="Google Shape;113;p4"/>
          <p:cNvSpPr txBox="1"/>
          <p:nvPr/>
        </p:nvSpPr>
        <p:spPr>
          <a:xfrm>
            <a:off x="314350" y="762100"/>
            <a:ext cx="11419800" cy="6055500"/>
          </a:xfrm>
          <a:prstGeom prst="rect">
            <a:avLst/>
          </a:prstGeom>
          <a:noFill/>
          <a:ln>
            <a:noFill/>
          </a:ln>
        </p:spPr>
        <p:txBody>
          <a:bodyPr anchorCtr="0" anchor="t" bIns="0" lIns="0" spcFirstLastPara="1" rIns="0" wrap="square" tIns="12050">
            <a:spAutoFit/>
          </a:bodyPr>
          <a:lstStyle/>
          <a:p>
            <a:pPr indent="0" lvl="0" marL="12065" marR="0" rtl="0" algn="l">
              <a:lnSpc>
                <a:spcPct val="100000"/>
              </a:lnSpc>
              <a:spcBef>
                <a:spcPts val="0"/>
              </a:spcBef>
              <a:spcAft>
                <a:spcPts val="0"/>
              </a:spcAft>
              <a:buClr>
                <a:schemeClr val="dk1"/>
              </a:buClr>
              <a:buSzPts val="1600"/>
              <a:buFont typeface="Book Antiqua"/>
              <a:buNone/>
            </a:pPr>
            <a:r>
              <a:rPr lang="en-US" sz="1600">
                <a:solidFill>
                  <a:schemeClr val="dk1"/>
                </a:solidFill>
                <a:latin typeface="Book Antiqua"/>
                <a:ea typeface="Book Antiqua"/>
                <a:cs typeface="Book Antiqua"/>
                <a:sym typeface="Book Antiqua"/>
              </a:rPr>
              <a:t>The idea is to implement a Weather Assistant in Home or Office that will Show Weather (Also time, date, day) on Big Display with Voice Assistant in it, she will tell you about News, Tech News also your reminders/tasks. It will contain 2 modes 1 for showing online weather with APIs and 2- Offline Weather (Home/Office) with the help of sensors connected to raspberry pi and it’ll have its own server. Just one wake up word you can start your morning via knowing about Today’s status, Temperature, and other weather information of your home and will also tell you the latest news or tech news and also tell you and show your daily reminders and tasks, And everything will also show on Display.   And it’s just not only a Morning Alarm, but you can also ask about weather anytime, Wikipedia search, and other basic tasks like open YouTube, google and we’ll keep adding things in it as user required. The Assistant will keep listening to you all the time just ask what you needed. This system will increase productivity and will be helpful in offices of Weather-related work like Agriculture and others. Basically, it’ll keep us updated about our weather, news, and tasks. You can also use this as a </a:t>
            </a:r>
            <a:r>
              <a:rPr lang="en-US" sz="1600">
                <a:solidFill>
                  <a:schemeClr val="dk1"/>
                </a:solidFill>
                <a:latin typeface="Book Antiqua"/>
                <a:ea typeface="Book Antiqua"/>
                <a:cs typeface="Book Antiqua"/>
                <a:sym typeface="Book Antiqua"/>
              </a:rPr>
              <a:t>screensaver</a:t>
            </a:r>
            <a:r>
              <a:rPr lang="en-US" sz="1600">
                <a:solidFill>
                  <a:schemeClr val="dk1"/>
                </a:solidFill>
                <a:latin typeface="Book Antiqua"/>
                <a:ea typeface="Book Antiqua"/>
                <a:cs typeface="Book Antiqua"/>
                <a:sym typeface="Book Antiqua"/>
              </a:rPr>
              <a:t>, This totally depends on the user, How and where they use</a:t>
            </a:r>
            <a:endParaRPr/>
          </a:p>
          <a:p>
            <a:pPr indent="0" lvl="0" marL="12065" marR="0" rtl="0" algn="l">
              <a:lnSpc>
                <a:spcPct val="100000"/>
              </a:lnSpc>
              <a:spcBef>
                <a:spcPts val="95"/>
              </a:spcBef>
              <a:spcAft>
                <a:spcPts val="0"/>
              </a:spcAft>
              <a:buClr>
                <a:schemeClr val="dk1"/>
              </a:buClr>
              <a:buSzPts val="1600"/>
              <a:buFont typeface="Gill Sans"/>
              <a:buNone/>
            </a:pPr>
            <a:r>
              <a:t/>
            </a:r>
            <a:endParaRPr sz="1600">
              <a:solidFill>
                <a:schemeClr val="dk1"/>
              </a:solidFill>
              <a:latin typeface="Book Antiqua"/>
              <a:ea typeface="Book Antiqua"/>
              <a:cs typeface="Book Antiqua"/>
              <a:sym typeface="Book Antiqua"/>
            </a:endParaRPr>
          </a:p>
          <a:p>
            <a:pPr indent="0" lvl="0" marL="12065" marR="0" rtl="0" algn="l">
              <a:lnSpc>
                <a:spcPct val="100000"/>
              </a:lnSpc>
              <a:spcBef>
                <a:spcPts val="95"/>
              </a:spcBef>
              <a:spcAft>
                <a:spcPts val="0"/>
              </a:spcAft>
              <a:buClr>
                <a:schemeClr val="dk1"/>
              </a:buClr>
              <a:buSzPts val="1600"/>
              <a:buFont typeface="Gill Sans"/>
              <a:buNone/>
            </a:pPr>
            <a:r>
              <a:t/>
            </a:r>
            <a:endParaRPr sz="1600">
              <a:solidFill>
                <a:schemeClr val="dk1"/>
              </a:solidFill>
              <a:latin typeface="Book Antiqua"/>
              <a:ea typeface="Book Antiqua"/>
              <a:cs typeface="Book Antiqua"/>
              <a:sym typeface="Book Antiqua"/>
            </a:endParaRPr>
          </a:p>
          <a:p>
            <a:pPr indent="-285750" lvl="0" marL="387985" marR="0" rtl="0" algn="l">
              <a:spcBef>
                <a:spcPts val="1195"/>
              </a:spcBef>
              <a:spcAft>
                <a:spcPts val="0"/>
              </a:spcAft>
              <a:buClr>
                <a:schemeClr val="dk1"/>
              </a:buClr>
              <a:buSzPts val="1800"/>
              <a:buFont typeface="Arial"/>
              <a:buChar char="•"/>
            </a:pPr>
            <a:r>
              <a:rPr lang="en-US" sz="1600">
                <a:solidFill>
                  <a:schemeClr val="dk1"/>
                </a:solidFill>
                <a:latin typeface="Times New Roman"/>
                <a:ea typeface="Times New Roman"/>
                <a:cs typeface="Times New Roman"/>
                <a:sym typeface="Times New Roman"/>
              </a:rPr>
              <a:t>Weather monitoring will be more interesting and </a:t>
            </a:r>
            <a:r>
              <a:rPr lang="en-US" sz="1600">
                <a:solidFill>
                  <a:schemeClr val="dk1"/>
                </a:solidFill>
                <a:latin typeface="Times New Roman"/>
                <a:ea typeface="Times New Roman"/>
                <a:cs typeface="Times New Roman"/>
                <a:sym typeface="Times New Roman"/>
              </a:rPr>
              <a:t>interacting</a:t>
            </a: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273050" lvl="0" marL="387985" marR="0" rtl="0" algn="l">
              <a:spcBef>
                <a:spcPts val="119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Everyone can get weather in the form of voice and screen</a:t>
            </a:r>
            <a:endParaRPr sz="1600">
              <a:solidFill>
                <a:schemeClr val="dk1"/>
              </a:solidFill>
              <a:latin typeface="Times New Roman"/>
              <a:ea typeface="Times New Roman"/>
              <a:cs typeface="Times New Roman"/>
              <a:sym typeface="Times New Roman"/>
            </a:endParaRPr>
          </a:p>
          <a:p>
            <a:pPr indent="-273050" lvl="0" marL="387985" marR="0" rtl="0" algn="l">
              <a:spcBef>
                <a:spcPts val="119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User will get Tasks and Reminders also any type of news</a:t>
            </a:r>
            <a:endParaRPr sz="1600">
              <a:solidFill>
                <a:schemeClr val="dk1"/>
              </a:solidFill>
              <a:latin typeface="Times New Roman"/>
              <a:ea typeface="Times New Roman"/>
              <a:cs typeface="Times New Roman"/>
              <a:sym typeface="Times New Roman"/>
            </a:endParaRPr>
          </a:p>
          <a:p>
            <a:pPr indent="-273050" lvl="0" marL="387985" marR="0" rtl="0" algn="l">
              <a:spcBef>
                <a:spcPts val="119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Loss of profits and life that caused by weather will solve by keep monitoring</a:t>
            </a:r>
            <a:endParaRPr sz="1600">
              <a:solidFill>
                <a:schemeClr val="dk1"/>
              </a:solidFill>
              <a:latin typeface="Times New Roman"/>
              <a:ea typeface="Times New Roman"/>
              <a:cs typeface="Times New Roman"/>
              <a:sym typeface="Times New Roman"/>
            </a:endParaRPr>
          </a:p>
          <a:p>
            <a:pPr indent="-273050" lvl="0" marL="387985" marR="0" rtl="0" algn="l">
              <a:spcBef>
                <a:spcPts val="119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is basically also a morning alarm start by Today’s status, Reminding tasks, reminders and also news .</a:t>
            </a:r>
            <a:endParaRPr sz="1600">
              <a:solidFill>
                <a:schemeClr val="dk1"/>
              </a:solidFill>
              <a:latin typeface="Times New Roman"/>
              <a:ea typeface="Times New Roman"/>
              <a:cs typeface="Times New Roman"/>
              <a:sym typeface="Times New Roman"/>
            </a:endParaRPr>
          </a:p>
          <a:p>
            <a:pPr indent="-184150" lvl="0" marL="387985" marR="0" rtl="0" algn="l">
              <a:spcBef>
                <a:spcPts val="1195"/>
              </a:spcBef>
              <a:spcAft>
                <a:spcPts val="0"/>
              </a:spcAft>
              <a:buClr>
                <a:schemeClr val="dk1"/>
              </a:buClr>
              <a:buSzPts val="1600"/>
              <a:buFont typeface="Arial"/>
              <a:buNone/>
            </a:pPr>
            <a:r>
              <a:t/>
            </a:r>
            <a:endParaRPr b="1" sz="1600">
              <a:solidFill>
                <a:schemeClr val="dk1"/>
              </a:solidFill>
              <a:latin typeface="Times New Roman"/>
              <a:ea typeface="Times New Roman"/>
              <a:cs typeface="Times New Roman"/>
              <a:sym typeface="Times New Roman"/>
            </a:endParaRPr>
          </a:p>
          <a:p>
            <a:pPr indent="0" lvl="0" marL="12700" marR="0" rtl="0" algn="l">
              <a:lnSpc>
                <a:spcPct val="119625"/>
              </a:lnSpc>
              <a:spcBef>
                <a:spcPts val="1115"/>
              </a:spcBef>
              <a:spcAft>
                <a:spcPts val="0"/>
              </a:spcAft>
              <a:buNone/>
            </a:pPr>
            <a:r>
              <a:t/>
            </a:r>
            <a:endParaRPr sz="1600">
              <a:solidFill>
                <a:schemeClr val="dk1"/>
              </a:solidFill>
              <a:latin typeface="Book Antiqua"/>
              <a:ea typeface="Book Antiqua"/>
              <a:cs typeface="Book Antiqua"/>
              <a:sym typeface="Book Antiqua"/>
            </a:endParaRPr>
          </a:p>
        </p:txBody>
      </p:sp>
      <p:sp>
        <p:nvSpPr>
          <p:cNvPr id="114" name="Google Shape;114;p4"/>
          <p:cNvSpPr txBox="1"/>
          <p:nvPr/>
        </p:nvSpPr>
        <p:spPr>
          <a:xfrm>
            <a:off x="294297" y="3536898"/>
            <a:ext cx="4714850" cy="2564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0" lIns="0" spcFirstLastPara="1" rIns="0" wrap="square" tIns="12700">
            <a:spAutoFit/>
          </a:bodyPr>
          <a:lstStyle/>
          <a:p>
            <a:pPr indent="0" lvl="0" marL="12700" marR="0" rtl="0" algn="ctr">
              <a:lnSpc>
                <a:spcPct val="106333"/>
              </a:lnSpc>
              <a:spcBef>
                <a:spcPts val="0"/>
              </a:spcBef>
              <a:spcAft>
                <a:spcPts val="0"/>
              </a:spcAft>
              <a:buClr>
                <a:srgbClr val="262626"/>
              </a:buClr>
              <a:buSzPts val="1800"/>
              <a:buFont typeface="Constantia"/>
              <a:buNone/>
            </a:pPr>
            <a:r>
              <a:rPr lang="en-US" sz="1800" cap="none">
                <a:solidFill>
                  <a:srgbClr val="262626"/>
                </a:solidFill>
                <a:latin typeface="Constantia"/>
                <a:ea typeface="Constantia"/>
                <a:cs typeface="Constantia"/>
                <a:sym typeface="Constantia"/>
              </a:rPr>
              <a:t>HOW THIS SYSTEMS WILL BE BETTER?</a:t>
            </a:r>
            <a:endParaRPr sz="1800" cap="none">
              <a:solidFill>
                <a:srgbClr val="262626"/>
              </a:solidFill>
              <a:latin typeface="Constantia"/>
              <a:ea typeface="Constantia"/>
              <a:cs typeface="Constantia"/>
              <a:sym typeface="Constantia"/>
            </a:endParaRPr>
          </a:p>
        </p:txBody>
      </p:sp>
      <p:pic>
        <p:nvPicPr>
          <p:cNvPr id="115" name="Google Shape;115;p4"/>
          <p:cNvPicPr preferRelativeResize="0"/>
          <p:nvPr/>
        </p:nvPicPr>
        <p:blipFill rotWithShape="1">
          <a:blip r:embed="rId3">
            <a:alphaModFix/>
          </a:blip>
          <a:srcRect b="0" l="0" r="0" t="0"/>
          <a:stretch/>
        </p:blipFill>
        <p:spPr>
          <a:xfrm>
            <a:off x="-12032" y="6031977"/>
            <a:ext cx="12344400" cy="1396819"/>
          </a:xfrm>
          <a:prstGeom prst="rect">
            <a:avLst/>
          </a:prstGeom>
          <a:noFill/>
          <a:ln>
            <a:noFill/>
          </a:ln>
        </p:spPr>
      </p:pic>
      <p:pic>
        <p:nvPicPr>
          <p:cNvPr id="116" name="Google Shape;116;p4"/>
          <p:cNvPicPr preferRelativeResize="0"/>
          <p:nvPr/>
        </p:nvPicPr>
        <p:blipFill>
          <a:blip r:embed="rId4">
            <a:alphaModFix/>
          </a:blip>
          <a:stretch>
            <a:fillRect/>
          </a:stretch>
        </p:blipFill>
        <p:spPr>
          <a:xfrm>
            <a:off x="7435850" y="3244873"/>
            <a:ext cx="4488525" cy="234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14348" y="122842"/>
            <a:ext cx="2200249" cy="303789"/>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1400"/>
              <a:buFont typeface="Constantia"/>
              <a:buNone/>
            </a:pPr>
            <a:r>
              <a:rPr lang="en-US" sz="1400">
                <a:latin typeface="Constantia"/>
                <a:ea typeface="Constantia"/>
                <a:cs typeface="Constantia"/>
                <a:sym typeface="Constantia"/>
              </a:rPr>
              <a:t>COST ANALYSIS:</a:t>
            </a:r>
            <a:endParaRPr sz="1400"/>
          </a:p>
        </p:txBody>
      </p:sp>
      <p:sp>
        <p:nvSpPr>
          <p:cNvPr id="122" name="Google Shape;122;p5"/>
          <p:cNvSpPr txBox="1"/>
          <p:nvPr>
            <p:ph idx="1" type="body"/>
          </p:nvPr>
        </p:nvSpPr>
        <p:spPr>
          <a:xfrm>
            <a:off x="990600" y="3097744"/>
            <a:ext cx="8763000" cy="416129"/>
          </a:xfrm>
          <a:prstGeom prst="rect">
            <a:avLst/>
          </a:prstGeom>
          <a:noFill/>
          <a:ln>
            <a:noFill/>
          </a:ln>
        </p:spPr>
        <p:txBody>
          <a:bodyPr anchorCtr="0" anchor="t" bIns="45700" lIns="91425" spcFirstLastPara="1" rIns="91425" wrap="square" tIns="45700">
            <a:noAutofit/>
          </a:bodyPr>
          <a:lstStyle/>
          <a:p>
            <a:pPr indent="0" lvl="8" marL="1654175" rtl="0" algn="l">
              <a:lnSpc>
                <a:spcPct val="100000"/>
              </a:lnSpc>
              <a:spcBef>
                <a:spcPts val="0"/>
              </a:spcBef>
              <a:spcAft>
                <a:spcPts val="0"/>
              </a:spcAft>
              <a:buSzPts val="1600"/>
              <a:buNone/>
            </a:pPr>
            <a:r>
              <a:rPr b="1" lang="en-US">
                <a:latin typeface="Book Antiqua"/>
                <a:ea typeface="Book Antiqua"/>
                <a:cs typeface="Book Antiqua"/>
                <a:sym typeface="Book Antiqua"/>
              </a:rPr>
              <a:t>IOT, HTML,CSS,JAVASCRIPT,MICRO-PYTHON,PYTHON</a:t>
            </a:r>
            <a:endParaRPr sz="1600">
              <a:latin typeface="Book Antiqua"/>
              <a:ea typeface="Book Antiqua"/>
              <a:cs typeface="Book Antiqua"/>
              <a:sym typeface="Book Antiqua"/>
            </a:endParaRPr>
          </a:p>
        </p:txBody>
      </p:sp>
      <p:sp>
        <p:nvSpPr>
          <p:cNvPr id="123" name="Google Shape;123;p5"/>
          <p:cNvSpPr txBox="1"/>
          <p:nvPr/>
        </p:nvSpPr>
        <p:spPr>
          <a:xfrm>
            <a:off x="314348" y="3657600"/>
            <a:ext cx="2200247" cy="303789"/>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262626"/>
              </a:buClr>
              <a:buSzPts val="1400"/>
              <a:buFont typeface="Constantia"/>
              <a:buNone/>
            </a:pPr>
            <a:r>
              <a:rPr lang="en-US" sz="1400" cap="none">
                <a:solidFill>
                  <a:srgbClr val="262626"/>
                </a:solidFill>
                <a:latin typeface="Constantia"/>
                <a:ea typeface="Constantia"/>
                <a:cs typeface="Constantia"/>
                <a:sym typeface="Constantia"/>
              </a:rPr>
              <a:t>USE CASES</a:t>
            </a:r>
            <a:endParaRPr sz="1400" cap="none">
              <a:solidFill>
                <a:srgbClr val="262626"/>
              </a:solidFill>
              <a:latin typeface="Gill Sans"/>
              <a:ea typeface="Gill Sans"/>
              <a:cs typeface="Gill Sans"/>
              <a:sym typeface="Gill Sans"/>
            </a:endParaRPr>
          </a:p>
        </p:txBody>
      </p:sp>
      <p:sp>
        <p:nvSpPr>
          <p:cNvPr id="124" name="Google Shape;124;p5"/>
          <p:cNvSpPr txBox="1"/>
          <p:nvPr/>
        </p:nvSpPr>
        <p:spPr>
          <a:xfrm>
            <a:off x="314350" y="3012875"/>
            <a:ext cx="2200200" cy="4161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262626"/>
              </a:buClr>
              <a:buSzPts val="1400"/>
              <a:buFont typeface="Constantia"/>
              <a:buNone/>
            </a:pPr>
            <a:r>
              <a:rPr lang="en-US" sz="1400" cap="none">
                <a:solidFill>
                  <a:srgbClr val="262626"/>
                </a:solidFill>
                <a:latin typeface="Constantia"/>
                <a:ea typeface="Constantia"/>
                <a:cs typeface="Constantia"/>
                <a:sym typeface="Constantia"/>
              </a:rPr>
              <a:t>TECHNOLOGY STACK:</a:t>
            </a:r>
            <a:endParaRPr sz="1400" cap="none">
              <a:solidFill>
                <a:srgbClr val="262626"/>
              </a:solidFill>
              <a:latin typeface="Gill Sans"/>
              <a:ea typeface="Gill Sans"/>
              <a:cs typeface="Gill Sans"/>
              <a:sym typeface="Gill Sans"/>
            </a:endParaRPr>
          </a:p>
        </p:txBody>
      </p:sp>
      <p:sp>
        <p:nvSpPr>
          <p:cNvPr id="125" name="Google Shape;125;p5"/>
          <p:cNvSpPr txBox="1"/>
          <p:nvPr/>
        </p:nvSpPr>
        <p:spPr>
          <a:xfrm>
            <a:off x="314351" y="2605633"/>
            <a:ext cx="2200248" cy="303789"/>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262626"/>
              </a:buClr>
              <a:buSzPts val="1400"/>
              <a:buFont typeface="Constantia"/>
              <a:buNone/>
            </a:pPr>
            <a:r>
              <a:rPr lang="en-US" sz="1400" cap="none">
                <a:solidFill>
                  <a:srgbClr val="262626"/>
                </a:solidFill>
                <a:latin typeface="Constantia"/>
                <a:ea typeface="Constantia"/>
                <a:cs typeface="Constantia"/>
                <a:sym typeface="Constantia"/>
              </a:rPr>
              <a:t>DEPENDENCIES:</a:t>
            </a:r>
            <a:endParaRPr sz="1400" cap="none">
              <a:solidFill>
                <a:srgbClr val="262626"/>
              </a:solidFill>
              <a:latin typeface="Gill Sans"/>
              <a:ea typeface="Gill Sans"/>
              <a:cs typeface="Gill Sans"/>
              <a:sym typeface="Gill Sans"/>
            </a:endParaRPr>
          </a:p>
        </p:txBody>
      </p:sp>
      <p:sp>
        <p:nvSpPr>
          <p:cNvPr id="126" name="Google Shape;126;p5"/>
          <p:cNvSpPr txBox="1"/>
          <p:nvPr/>
        </p:nvSpPr>
        <p:spPr>
          <a:xfrm>
            <a:off x="2600325" y="2469087"/>
            <a:ext cx="8915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Raspberry Pi Pico, API for Online reports, DHT11 Sensors, Breadboard, USB, Jumper Wires for connections. </a:t>
            </a:r>
            <a:endParaRPr sz="1800">
              <a:solidFill>
                <a:schemeClr val="dk1"/>
              </a:solidFill>
              <a:latin typeface="Gill Sans"/>
              <a:ea typeface="Gill Sans"/>
              <a:cs typeface="Gill Sans"/>
              <a:sym typeface="Gill Sans"/>
            </a:endParaRPr>
          </a:p>
        </p:txBody>
      </p:sp>
      <p:pic>
        <p:nvPicPr>
          <p:cNvPr id="127" name="Google Shape;127;p5"/>
          <p:cNvPicPr preferRelativeResize="0"/>
          <p:nvPr/>
        </p:nvPicPr>
        <p:blipFill rotWithShape="1">
          <a:blip r:embed="rId3">
            <a:alphaModFix/>
          </a:blip>
          <a:srcRect b="0" l="0" r="0" t="0"/>
          <a:stretch/>
        </p:blipFill>
        <p:spPr>
          <a:xfrm>
            <a:off x="3505200" y="137411"/>
            <a:ext cx="7843672" cy="1994031"/>
          </a:xfrm>
          <a:prstGeom prst="rect">
            <a:avLst/>
          </a:prstGeom>
          <a:noFill/>
          <a:ln>
            <a:noFill/>
          </a:ln>
        </p:spPr>
      </p:pic>
      <p:sp>
        <p:nvSpPr>
          <p:cNvPr id="128" name="Google Shape;128;p5"/>
          <p:cNvSpPr/>
          <p:nvPr/>
        </p:nvSpPr>
        <p:spPr>
          <a:xfrm>
            <a:off x="2209800" y="4419600"/>
            <a:ext cx="304795" cy="303789"/>
          </a:xfrm>
          <a:prstGeom prst="flowChartConnector">
            <a:avLst/>
          </a:prstGeom>
          <a:solidFill>
            <a:schemeClr val="accent2"/>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29" name="Google Shape;129;p5"/>
          <p:cNvCxnSpPr>
            <a:stCxn id="128" idx="4"/>
          </p:cNvCxnSpPr>
          <p:nvPr/>
        </p:nvCxnSpPr>
        <p:spPr>
          <a:xfrm>
            <a:off x="2362198" y="4723389"/>
            <a:ext cx="0" cy="365100"/>
          </a:xfrm>
          <a:prstGeom prst="straightConnector1">
            <a:avLst/>
          </a:prstGeom>
          <a:noFill/>
          <a:ln cap="flat" cmpd="sng" w="9525">
            <a:solidFill>
              <a:schemeClr val="accent2"/>
            </a:solidFill>
            <a:prstDash val="solid"/>
            <a:round/>
            <a:headEnd len="sm" w="sm" type="none"/>
            <a:tailEnd len="sm" w="sm" type="none"/>
          </a:ln>
        </p:spPr>
      </p:cxnSp>
      <p:cxnSp>
        <p:nvCxnSpPr>
          <p:cNvPr id="130" name="Google Shape;130;p5"/>
          <p:cNvCxnSpPr/>
          <p:nvPr/>
        </p:nvCxnSpPr>
        <p:spPr>
          <a:xfrm>
            <a:off x="2209800" y="4876800"/>
            <a:ext cx="304795" cy="0"/>
          </a:xfrm>
          <a:prstGeom prst="straightConnector1">
            <a:avLst/>
          </a:prstGeom>
          <a:noFill/>
          <a:ln cap="flat" cmpd="sng" w="9525">
            <a:solidFill>
              <a:schemeClr val="accent2"/>
            </a:solidFill>
            <a:prstDash val="solid"/>
            <a:round/>
            <a:headEnd len="sm" w="sm" type="none"/>
            <a:tailEnd len="sm" w="sm" type="none"/>
          </a:ln>
        </p:spPr>
      </p:cxnSp>
      <p:cxnSp>
        <p:nvCxnSpPr>
          <p:cNvPr id="131" name="Google Shape;131;p5"/>
          <p:cNvCxnSpPr/>
          <p:nvPr/>
        </p:nvCxnSpPr>
        <p:spPr>
          <a:xfrm flipH="1">
            <a:off x="2057400" y="5088424"/>
            <a:ext cx="304800" cy="303789"/>
          </a:xfrm>
          <a:prstGeom prst="straightConnector1">
            <a:avLst/>
          </a:prstGeom>
          <a:noFill/>
          <a:ln cap="flat" cmpd="sng" w="9525">
            <a:solidFill>
              <a:schemeClr val="accent2"/>
            </a:solidFill>
            <a:prstDash val="solid"/>
            <a:round/>
            <a:headEnd len="sm" w="sm" type="none"/>
            <a:tailEnd len="sm" w="sm" type="none"/>
          </a:ln>
        </p:spPr>
      </p:cxnSp>
      <p:cxnSp>
        <p:nvCxnSpPr>
          <p:cNvPr id="132" name="Google Shape;132;p5"/>
          <p:cNvCxnSpPr/>
          <p:nvPr/>
        </p:nvCxnSpPr>
        <p:spPr>
          <a:xfrm>
            <a:off x="2362199" y="5088424"/>
            <a:ext cx="238126" cy="303789"/>
          </a:xfrm>
          <a:prstGeom prst="straightConnector1">
            <a:avLst/>
          </a:prstGeom>
          <a:noFill/>
          <a:ln cap="flat" cmpd="sng" w="9525">
            <a:solidFill>
              <a:schemeClr val="accent2"/>
            </a:solidFill>
            <a:prstDash val="solid"/>
            <a:round/>
            <a:headEnd len="sm" w="sm" type="none"/>
            <a:tailEnd len="sm" w="sm" type="none"/>
          </a:ln>
        </p:spPr>
      </p:cxnSp>
      <p:sp>
        <p:nvSpPr>
          <p:cNvPr id="133" name="Google Shape;133;p5"/>
          <p:cNvSpPr/>
          <p:nvPr/>
        </p:nvSpPr>
        <p:spPr>
          <a:xfrm>
            <a:off x="4495800" y="3661936"/>
            <a:ext cx="1570110" cy="533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Start-up</a:t>
            </a:r>
            <a:endParaRPr sz="1800">
              <a:solidFill>
                <a:schemeClr val="lt1"/>
              </a:solidFill>
              <a:latin typeface="Gill Sans"/>
              <a:ea typeface="Gill Sans"/>
              <a:cs typeface="Gill Sans"/>
              <a:sym typeface="Gill Sans"/>
            </a:endParaRPr>
          </a:p>
        </p:txBody>
      </p:sp>
      <p:sp>
        <p:nvSpPr>
          <p:cNvPr id="134" name="Google Shape;134;p5"/>
          <p:cNvSpPr/>
          <p:nvPr/>
        </p:nvSpPr>
        <p:spPr>
          <a:xfrm>
            <a:off x="4495799" y="4267200"/>
            <a:ext cx="1600195" cy="533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Shutdown</a:t>
            </a:r>
            <a:endParaRPr sz="1800">
              <a:solidFill>
                <a:schemeClr val="lt1"/>
              </a:solidFill>
              <a:latin typeface="Gill Sans"/>
              <a:ea typeface="Gill Sans"/>
              <a:cs typeface="Gill Sans"/>
              <a:sym typeface="Gill Sans"/>
            </a:endParaRPr>
          </a:p>
        </p:txBody>
      </p:sp>
      <p:sp>
        <p:nvSpPr>
          <p:cNvPr id="135" name="Google Shape;135;p5"/>
          <p:cNvSpPr/>
          <p:nvPr/>
        </p:nvSpPr>
        <p:spPr>
          <a:xfrm>
            <a:off x="4495798" y="4953000"/>
            <a:ext cx="1600195" cy="533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Report</a:t>
            </a:r>
            <a:endParaRPr sz="1800">
              <a:solidFill>
                <a:schemeClr val="lt1"/>
              </a:solidFill>
              <a:latin typeface="Gill Sans"/>
              <a:ea typeface="Gill Sans"/>
              <a:cs typeface="Gill Sans"/>
              <a:sym typeface="Gill Sans"/>
            </a:endParaRPr>
          </a:p>
        </p:txBody>
      </p:sp>
      <p:sp>
        <p:nvSpPr>
          <p:cNvPr id="136" name="Google Shape;136;p5"/>
          <p:cNvSpPr/>
          <p:nvPr/>
        </p:nvSpPr>
        <p:spPr>
          <a:xfrm>
            <a:off x="4525878" y="5587179"/>
            <a:ext cx="1570115" cy="533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Calibrate</a:t>
            </a:r>
            <a:endParaRPr sz="1800">
              <a:solidFill>
                <a:schemeClr val="lt1"/>
              </a:solidFill>
              <a:latin typeface="Gill Sans"/>
              <a:ea typeface="Gill Sans"/>
              <a:cs typeface="Gill Sans"/>
              <a:sym typeface="Gill Sans"/>
            </a:endParaRPr>
          </a:p>
        </p:txBody>
      </p:sp>
      <p:sp>
        <p:nvSpPr>
          <p:cNvPr id="137" name="Google Shape;137;p5"/>
          <p:cNvSpPr/>
          <p:nvPr/>
        </p:nvSpPr>
        <p:spPr>
          <a:xfrm>
            <a:off x="4495799" y="6205267"/>
            <a:ext cx="1600193" cy="533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Test</a:t>
            </a:r>
            <a:endParaRPr sz="1800">
              <a:solidFill>
                <a:schemeClr val="lt1"/>
              </a:solidFill>
              <a:latin typeface="Gill Sans"/>
              <a:ea typeface="Gill Sans"/>
              <a:cs typeface="Gill Sans"/>
              <a:sym typeface="Gill Sans"/>
            </a:endParaRPr>
          </a:p>
        </p:txBody>
      </p:sp>
      <p:cxnSp>
        <p:nvCxnSpPr>
          <p:cNvPr id="138" name="Google Shape;138;p5"/>
          <p:cNvCxnSpPr/>
          <p:nvPr/>
        </p:nvCxnSpPr>
        <p:spPr>
          <a:xfrm flipH="1" rot="10800000">
            <a:off x="2557459" y="4012039"/>
            <a:ext cx="1895473" cy="866637"/>
          </a:xfrm>
          <a:prstGeom prst="straightConnector1">
            <a:avLst/>
          </a:prstGeom>
          <a:noFill/>
          <a:ln cap="flat" cmpd="sng" w="9525">
            <a:solidFill>
              <a:schemeClr val="accent2"/>
            </a:solidFill>
            <a:prstDash val="solid"/>
            <a:round/>
            <a:headEnd len="sm" w="sm" type="none"/>
            <a:tailEnd len="sm" w="sm" type="none"/>
          </a:ln>
        </p:spPr>
      </p:cxnSp>
      <p:cxnSp>
        <p:nvCxnSpPr>
          <p:cNvPr id="139" name="Google Shape;139;p5"/>
          <p:cNvCxnSpPr/>
          <p:nvPr/>
        </p:nvCxnSpPr>
        <p:spPr>
          <a:xfrm flipH="1" rot="10800000">
            <a:off x="2557461" y="4560441"/>
            <a:ext cx="1840710" cy="316361"/>
          </a:xfrm>
          <a:prstGeom prst="straightConnector1">
            <a:avLst/>
          </a:prstGeom>
          <a:noFill/>
          <a:ln cap="flat" cmpd="sng" w="9525">
            <a:solidFill>
              <a:schemeClr val="accent2"/>
            </a:solidFill>
            <a:prstDash val="solid"/>
            <a:round/>
            <a:headEnd len="sm" w="sm" type="none"/>
            <a:tailEnd len="sm" w="sm" type="none"/>
          </a:ln>
        </p:spPr>
      </p:cxnSp>
      <p:cxnSp>
        <p:nvCxnSpPr>
          <p:cNvPr id="140" name="Google Shape;140;p5"/>
          <p:cNvCxnSpPr/>
          <p:nvPr/>
        </p:nvCxnSpPr>
        <p:spPr>
          <a:xfrm>
            <a:off x="2557461" y="4885289"/>
            <a:ext cx="1852607" cy="334411"/>
          </a:xfrm>
          <a:prstGeom prst="straightConnector1">
            <a:avLst/>
          </a:prstGeom>
          <a:noFill/>
          <a:ln cap="flat" cmpd="sng" w="9525">
            <a:solidFill>
              <a:schemeClr val="accent2"/>
            </a:solidFill>
            <a:prstDash val="solid"/>
            <a:round/>
            <a:headEnd len="sm" w="sm" type="none"/>
            <a:tailEnd len="sm" w="sm" type="none"/>
          </a:ln>
        </p:spPr>
      </p:cxnSp>
      <p:cxnSp>
        <p:nvCxnSpPr>
          <p:cNvPr id="141" name="Google Shape;141;p5"/>
          <p:cNvCxnSpPr/>
          <p:nvPr/>
        </p:nvCxnSpPr>
        <p:spPr>
          <a:xfrm>
            <a:off x="2557461" y="4846721"/>
            <a:ext cx="1895471" cy="880931"/>
          </a:xfrm>
          <a:prstGeom prst="straightConnector1">
            <a:avLst/>
          </a:prstGeom>
          <a:noFill/>
          <a:ln cap="flat" cmpd="sng" w="9525">
            <a:solidFill>
              <a:schemeClr val="accent2"/>
            </a:solidFill>
            <a:prstDash val="solid"/>
            <a:round/>
            <a:headEnd len="sm" w="sm" type="none"/>
            <a:tailEnd len="sm" w="sm" type="none"/>
          </a:ln>
        </p:spPr>
      </p:cxnSp>
      <p:cxnSp>
        <p:nvCxnSpPr>
          <p:cNvPr id="142" name="Google Shape;142;p5"/>
          <p:cNvCxnSpPr/>
          <p:nvPr/>
        </p:nvCxnSpPr>
        <p:spPr>
          <a:xfrm>
            <a:off x="2600325" y="4895612"/>
            <a:ext cx="1809743" cy="1537749"/>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2317511" y="230517"/>
            <a:ext cx="7729800" cy="9402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USE CASE DESCRIPTION</a:t>
            </a:r>
            <a:endParaRPr/>
          </a:p>
        </p:txBody>
      </p:sp>
      <p:sp>
        <p:nvSpPr>
          <p:cNvPr id="148" name="Google Shape;148;p6"/>
          <p:cNvSpPr txBox="1"/>
          <p:nvPr>
            <p:ph idx="1" type="body"/>
          </p:nvPr>
        </p:nvSpPr>
        <p:spPr>
          <a:xfrm>
            <a:off x="698375" y="1317300"/>
            <a:ext cx="9067800" cy="51597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SzPts val="1800"/>
              <a:buChar char="•"/>
            </a:pPr>
            <a:r>
              <a:rPr b="1" lang="en-US"/>
              <a:t>System: </a:t>
            </a:r>
            <a:r>
              <a:rPr lang="en-US"/>
              <a:t>Weather Assistant</a:t>
            </a:r>
            <a:endParaRPr/>
          </a:p>
          <a:p>
            <a:pPr indent="-228600" lvl="0" marL="228600" rtl="0" algn="l">
              <a:lnSpc>
                <a:spcPct val="100000"/>
              </a:lnSpc>
              <a:spcBef>
                <a:spcPts val="1000"/>
              </a:spcBef>
              <a:spcAft>
                <a:spcPts val="0"/>
              </a:spcAft>
              <a:buSzPts val="1800"/>
              <a:buChar char="•"/>
            </a:pPr>
            <a:r>
              <a:rPr b="1" lang="en-US"/>
              <a:t>Use- case: </a:t>
            </a:r>
            <a:r>
              <a:rPr lang="en-US"/>
              <a:t>Report</a:t>
            </a:r>
            <a:endParaRPr/>
          </a:p>
          <a:p>
            <a:pPr indent="-228600" lvl="0" marL="228600" rtl="0" algn="l">
              <a:lnSpc>
                <a:spcPct val="100000"/>
              </a:lnSpc>
              <a:spcBef>
                <a:spcPts val="1000"/>
              </a:spcBef>
              <a:spcAft>
                <a:spcPts val="0"/>
              </a:spcAft>
              <a:buSzPts val="1800"/>
              <a:buChar char="•"/>
            </a:pPr>
            <a:r>
              <a:rPr b="1" lang="en-US"/>
              <a:t>Actors: </a:t>
            </a:r>
            <a:r>
              <a:rPr lang="en-US"/>
              <a:t>Weather data collections system, weather station, Voice Recognition </a:t>
            </a:r>
            <a:endParaRPr/>
          </a:p>
          <a:p>
            <a:pPr indent="-228600" lvl="0" marL="228600" rtl="0" algn="l">
              <a:lnSpc>
                <a:spcPct val="100000"/>
              </a:lnSpc>
              <a:spcBef>
                <a:spcPts val="1000"/>
              </a:spcBef>
              <a:spcAft>
                <a:spcPts val="0"/>
              </a:spcAft>
              <a:buSzPts val="1800"/>
              <a:buChar char="•"/>
            </a:pPr>
            <a:r>
              <a:rPr b="1" lang="en-US"/>
              <a:t>Data: </a:t>
            </a:r>
            <a:r>
              <a:rPr lang="en-US"/>
              <a:t>Sensors connected to Raspberry and it is linked to a system via PuTTY ssh and te</a:t>
            </a:r>
            <a:r>
              <a:rPr lang="en-US"/>
              <a:t>lnet connection it’ll send the live data and saves a summary of data of weather and user can summaries</a:t>
            </a:r>
            <a:r>
              <a:rPr lang="en-US"/>
              <a:t> of the weather data that has been collected </a:t>
            </a:r>
            <a:r>
              <a:rPr lang="en-US"/>
              <a:t>from</a:t>
            </a:r>
            <a:r>
              <a:rPr lang="en-US"/>
              <a:t> the instruments in the collection period to the weather data collection system. The data sent are the maximum, minimum and average temperature and humidity but user can upgrade it to air pressures, the maximum, minimum and average wind speeds, the total rainfall and the wind direction as sampled at 5 minute intervals. </a:t>
            </a:r>
            <a:endParaRPr/>
          </a:p>
          <a:p>
            <a:pPr indent="0" lvl="0" marL="228600" rtl="0" algn="l">
              <a:lnSpc>
                <a:spcPct val="100000"/>
              </a:lnSpc>
              <a:spcBef>
                <a:spcPts val="1000"/>
              </a:spcBef>
              <a:spcAft>
                <a:spcPts val="0"/>
              </a:spcAft>
              <a:buNone/>
            </a:pPr>
            <a:r>
              <a:rPr lang="en-US"/>
              <a:t>And the data log of sensors will send it to website via flask/django and Voice </a:t>
            </a:r>
            <a:r>
              <a:rPr lang="en-US"/>
              <a:t>Assistant</a:t>
            </a:r>
            <a:r>
              <a:rPr lang="en-US"/>
              <a:t> will also get the data and speak as per user required</a:t>
            </a:r>
            <a:endParaRPr/>
          </a:p>
          <a:p>
            <a:pPr indent="-228600" lvl="0" marL="228600" rtl="0" algn="l">
              <a:lnSpc>
                <a:spcPct val="100000"/>
              </a:lnSpc>
              <a:spcBef>
                <a:spcPts val="1000"/>
              </a:spcBef>
              <a:spcAft>
                <a:spcPts val="0"/>
              </a:spcAft>
              <a:buSzPts val="1800"/>
              <a:buChar char="•"/>
            </a:pPr>
            <a:r>
              <a:rPr b="1" lang="en-US"/>
              <a:t>Stimulus: </a:t>
            </a:r>
            <a:r>
              <a:rPr lang="en-US"/>
              <a:t>The weather data collection system establishes a modem link with the weather station and requests transmission of the data to Website and Voice Assistant data server.</a:t>
            </a:r>
            <a:endParaRPr/>
          </a:p>
          <a:p>
            <a:pPr indent="-228600" lvl="0" marL="228600" rtl="0" algn="l">
              <a:lnSpc>
                <a:spcPct val="100000"/>
              </a:lnSpc>
              <a:spcBef>
                <a:spcPts val="1000"/>
              </a:spcBef>
              <a:spcAft>
                <a:spcPts val="0"/>
              </a:spcAft>
              <a:buSzPts val="1800"/>
              <a:buChar char="•"/>
            </a:pPr>
            <a:r>
              <a:rPr b="1" lang="en-US"/>
              <a:t>Response: </a:t>
            </a:r>
            <a:r>
              <a:rPr lang="en-US"/>
              <a:t>The summarised data is sent to the weather site and Voice Assistant server</a:t>
            </a:r>
            <a:endParaRPr/>
          </a:p>
          <a:p>
            <a:pPr indent="-228600" lvl="0" marL="228600" rtl="0" algn="l">
              <a:lnSpc>
                <a:spcPct val="100000"/>
              </a:lnSpc>
              <a:spcBef>
                <a:spcPts val="1000"/>
              </a:spcBef>
              <a:spcAft>
                <a:spcPts val="0"/>
              </a:spcAft>
              <a:buSzPts val="1800"/>
              <a:buChar char="•"/>
            </a:pPr>
            <a:r>
              <a:rPr b="1" lang="en-US"/>
              <a:t>Comments: </a:t>
            </a:r>
            <a:r>
              <a:rPr lang="en-US"/>
              <a:t>Weather station are usually asked to report once per hour but this frequency may differ from one station to the other and may be modified in further.</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2231125" y="230525"/>
            <a:ext cx="7729800" cy="10263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ARCHITECTURAL DESIGN</a:t>
            </a:r>
            <a:endParaRPr/>
          </a:p>
        </p:txBody>
      </p:sp>
      <p:sp>
        <p:nvSpPr>
          <p:cNvPr id="154" name="Google Shape;154;p7"/>
          <p:cNvSpPr txBox="1"/>
          <p:nvPr>
            <p:ph idx="1" type="body"/>
          </p:nvPr>
        </p:nvSpPr>
        <p:spPr>
          <a:xfrm>
            <a:off x="637875" y="1878000"/>
            <a:ext cx="10995000" cy="33798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Once interactions between the system and its environment have been understood, you use this information for designing the system architecture.</a:t>
            </a:r>
            <a:endParaRPr/>
          </a:p>
          <a:p>
            <a:pPr indent="-228600" lvl="0" marL="228600" rtl="0" algn="l">
              <a:lnSpc>
                <a:spcPct val="100000"/>
              </a:lnSpc>
              <a:spcBef>
                <a:spcPts val="1000"/>
              </a:spcBef>
              <a:spcAft>
                <a:spcPts val="0"/>
              </a:spcAft>
              <a:buSzPts val="1800"/>
              <a:buChar char="•"/>
            </a:pPr>
            <a:r>
              <a:rPr lang="en-US"/>
              <a:t>Layered architecture is appropriate for the weather station.</a:t>
            </a:r>
            <a:endParaRPr/>
          </a:p>
          <a:p>
            <a:pPr indent="-228600" lvl="3" marL="914400" rtl="0" algn="l">
              <a:lnSpc>
                <a:spcPct val="100000"/>
              </a:lnSpc>
              <a:spcBef>
                <a:spcPts val="1000"/>
              </a:spcBef>
              <a:spcAft>
                <a:spcPts val="0"/>
              </a:spcAft>
              <a:buSzPts val="1600"/>
              <a:buFont typeface="Courier New"/>
              <a:buChar char="o"/>
            </a:pPr>
            <a:r>
              <a:rPr lang="en-US"/>
              <a:t>Interface layer for handling communications</a:t>
            </a:r>
            <a:endParaRPr/>
          </a:p>
          <a:p>
            <a:pPr indent="-228600" lvl="3" marL="914400" rtl="0" algn="l">
              <a:lnSpc>
                <a:spcPct val="100000"/>
              </a:lnSpc>
              <a:spcBef>
                <a:spcPts val="1000"/>
              </a:spcBef>
              <a:spcAft>
                <a:spcPts val="0"/>
              </a:spcAft>
              <a:buSzPts val="1600"/>
              <a:buFont typeface="Courier New"/>
              <a:buChar char="o"/>
            </a:pPr>
            <a:r>
              <a:rPr lang="en-US"/>
              <a:t>Data collection layer for managing instruments</a:t>
            </a:r>
            <a:endParaRPr/>
          </a:p>
          <a:p>
            <a:pPr indent="-228600" lvl="3" marL="914400" rtl="0" algn="l">
              <a:lnSpc>
                <a:spcPct val="100000"/>
              </a:lnSpc>
              <a:spcBef>
                <a:spcPts val="1000"/>
              </a:spcBef>
              <a:spcAft>
                <a:spcPts val="0"/>
              </a:spcAft>
              <a:buSzPts val="1600"/>
              <a:buFont typeface="Courier New"/>
              <a:buChar char="o"/>
            </a:pPr>
            <a:r>
              <a:rPr lang="en-US"/>
              <a:t>Instruments layer for collecting data</a:t>
            </a:r>
            <a:endParaRPr/>
          </a:p>
          <a:p>
            <a:pPr indent="-228600" lvl="0" marL="228600" rtl="0" algn="l">
              <a:lnSpc>
                <a:spcPct val="100000"/>
              </a:lnSpc>
              <a:spcBef>
                <a:spcPts val="1000"/>
              </a:spcBef>
              <a:spcAft>
                <a:spcPts val="0"/>
              </a:spcAft>
              <a:buSzPts val="1800"/>
              <a:buChar char="•"/>
            </a:pPr>
            <a:r>
              <a:rPr lang="en-US"/>
              <a:t>There should be no more than 7 entities in an architectural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2308861" y="3600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WEATHER STATION ARCHITECTURE</a:t>
            </a:r>
            <a:endParaRPr/>
          </a:p>
        </p:txBody>
      </p:sp>
      <p:pic>
        <p:nvPicPr>
          <p:cNvPr id="160" name="Google Shape;160;p8"/>
          <p:cNvPicPr preferRelativeResize="0"/>
          <p:nvPr/>
        </p:nvPicPr>
        <p:blipFill rotWithShape="1">
          <a:blip r:embed="rId3">
            <a:alphaModFix/>
          </a:blip>
          <a:srcRect b="0" l="0" r="0" t="0"/>
          <a:stretch/>
        </p:blipFill>
        <p:spPr>
          <a:xfrm>
            <a:off x="1866900" y="2286000"/>
            <a:ext cx="8458200" cy="4095750"/>
          </a:xfrm>
          <a:prstGeom prst="rect">
            <a:avLst/>
          </a:prstGeom>
          <a:noFill/>
          <a:ln>
            <a:noFill/>
          </a:ln>
        </p:spPr>
      </p:pic>
      <p:sp>
        <p:nvSpPr>
          <p:cNvPr id="161" name="Google Shape;161;p8"/>
          <p:cNvSpPr txBox="1"/>
          <p:nvPr/>
        </p:nvSpPr>
        <p:spPr>
          <a:xfrm>
            <a:off x="9828400" y="3165675"/>
            <a:ext cx="1753500" cy="646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latin typeface="Gill Sans"/>
                <a:ea typeface="Gill Sans"/>
                <a:cs typeface="Gill Sans"/>
                <a:sym typeface="Gill Sans"/>
              </a:rPr>
              <a:t>Voice input and Hardware input</a:t>
            </a:r>
            <a:endParaRPr sz="1500">
              <a:solidFill>
                <a:schemeClr val="lt1"/>
              </a:solidFill>
              <a:latin typeface="Gill Sans"/>
              <a:ea typeface="Gill Sans"/>
              <a:cs typeface="Gill Sans"/>
              <a:sym typeface="Gill Sans"/>
            </a:endParaRPr>
          </a:p>
        </p:txBody>
      </p:sp>
      <p:sp>
        <p:nvSpPr>
          <p:cNvPr id="162" name="Google Shape;162;p8"/>
          <p:cNvSpPr txBox="1"/>
          <p:nvPr/>
        </p:nvSpPr>
        <p:spPr>
          <a:xfrm>
            <a:off x="9920325" y="4354550"/>
            <a:ext cx="1753500" cy="646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latin typeface="Gill Sans"/>
                <a:ea typeface="Gill Sans"/>
                <a:cs typeface="Gill Sans"/>
                <a:sym typeface="Gill Sans"/>
              </a:rPr>
              <a:t>Python Flask and PuTTY</a:t>
            </a:r>
            <a:endParaRPr sz="1500">
              <a:solidFill>
                <a:schemeClr val="lt1"/>
              </a:solidFill>
              <a:latin typeface="Gill Sans"/>
              <a:ea typeface="Gill Sans"/>
              <a:cs typeface="Gill Sans"/>
              <a:sym typeface="Gill Sans"/>
            </a:endParaRPr>
          </a:p>
        </p:txBody>
      </p:sp>
      <p:sp>
        <p:nvSpPr>
          <p:cNvPr id="163" name="Google Shape;163;p8"/>
          <p:cNvSpPr txBox="1"/>
          <p:nvPr/>
        </p:nvSpPr>
        <p:spPr>
          <a:xfrm>
            <a:off x="9920325" y="5206550"/>
            <a:ext cx="1753500" cy="877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latin typeface="Gill Sans"/>
                <a:ea typeface="Gill Sans"/>
                <a:cs typeface="Gill Sans"/>
                <a:sym typeface="Gill Sans"/>
              </a:rPr>
              <a:t>Raspberry Pi Pico , Temperature and humidity sensors</a:t>
            </a:r>
            <a:endParaRPr sz="1500">
              <a:solidFill>
                <a:schemeClr val="lt1"/>
              </a:solidFill>
              <a:latin typeface="Gill Sans"/>
              <a:ea typeface="Gill Sans"/>
              <a:cs typeface="Gill Sans"/>
              <a:sym typeface="Gill Sans"/>
            </a:endParaRPr>
          </a:p>
        </p:txBody>
      </p:sp>
      <p:sp>
        <p:nvSpPr>
          <p:cNvPr id="164" name="Google Shape;164;p8"/>
          <p:cNvSpPr txBox="1"/>
          <p:nvPr/>
        </p:nvSpPr>
        <p:spPr>
          <a:xfrm>
            <a:off x="2734100" y="1677000"/>
            <a:ext cx="1753500" cy="646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latin typeface="Gill Sans"/>
                <a:ea typeface="Gill Sans"/>
                <a:cs typeface="Gill Sans"/>
                <a:sym typeface="Gill Sans"/>
              </a:rPr>
              <a:t>Displays On Display -Website</a:t>
            </a:r>
            <a:endParaRPr sz="1500">
              <a:solidFill>
                <a:schemeClr val="lt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999fd116d_0_15"/>
          <p:cNvSpPr txBox="1"/>
          <p:nvPr>
            <p:ph type="title"/>
          </p:nvPr>
        </p:nvSpPr>
        <p:spPr>
          <a:xfrm>
            <a:off x="2308861" y="3600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WEATHER STATION ARCHITECTURE</a:t>
            </a:r>
            <a:endParaRPr/>
          </a:p>
        </p:txBody>
      </p:sp>
      <p:pic>
        <p:nvPicPr>
          <p:cNvPr id="170" name="Google Shape;170;g11999fd116d_0_15"/>
          <p:cNvPicPr preferRelativeResize="0"/>
          <p:nvPr/>
        </p:nvPicPr>
        <p:blipFill>
          <a:blip r:embed="rId3">
            <a:alphaModFix/>
          </a:blip>
          <a:stretch>
            <a:fillRect/>
          </a:stretch>
        </p:blipFill>
        <p:spPr>
          <a:xfrm>
            <a:off x="212850" y="1828800"/>
            <a:ext cx="11979148" cy="473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2019-12-10T15:47:32Z</dcterms:created>
  <dc:creator>Nemish Doshi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2017-11-26T00:00:00Z</vt:filetime>
  </property>
  <property fmtid="{D5CDD505-2E9C-101B-9397-08002B2CF9AE}" pid="3" name="Creator">
    <vt:lpwstr>Microsoft® PowerPoint® 2016</vt:lpwstr>
  </property>
  <property fmtid="{D5CDD505-2E9C-101B-9397-08002B2CF9AE}" pid="4" name="LastSaved">
    <vt:filetime>2019-12-11T00:00:00Z</vt:filetime>
  </property>
</Properties>
</file>