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2257" y="1365630"/>
            <a:ext cx="708088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6251"/>
            <a:ext cx="12192000" cy="411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35629"/>
            <a:ext cx="12192000" cy="722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417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6251"/>
            <a:ext cx="12192000" cy="411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35629"/>
            <a:ext cx="12192000" cy="722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153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6251"/>
            <a:ext cx="12192000" cy="411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35629"/>
            <a:ext cx="12192000" cy="7223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417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8270" y="287858"/>
            <a:ext cx="417258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100834"/>
            <a:ext cx="8373109" cy="347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838200" y="533401"/>
            <a:ext cx="10972800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5400" spc="350" dirty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sz="5400" spc="30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5400" spc="-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25" dirty="0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5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spc="35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54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spc="260" dirty="0">
                <a:latin typeface="Times New Roman" pitchFamily="18" charset="0"/>
                <a:cs typeface="Times New Roman" pitchFamily="18" charset="0"/>
              </a:rPr>
              <a:t>Analytics and Data Science</a:t>
            </a:r>
            <a:br>
              <a:rPr lang="en-US" dirty="0"/>
            </a:b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4572000" y="3444986"/>
            <a:ext cx="5334000" cy="938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8160" algn="ctr">
              <a:lnSpc>
                <a:spcPct val="149200"/>
              </a:lnSpc>
              <a:spcBef>
                <a:spcPts val="1510"/>
              </a:spcBef>
            </a:pPr>
            <a:r>
              <a:rPr sz="1700" spc="30" dirty="0">
                <a:latin typeface="Times New Roman"/>
                <a:cs typeface="Times New Roman"/>
              </a:rPr>
              <a:t>DR. </a:t>
            </a:r>
            <a:r>
              <a:rPr lang="en-US" sz="1700" spc="70" dirty="0">
                <a:latin typeface="Times New Roman"/>
                <a:cs typeface="Times New Roman"/>
              </a:rPr>
              <a:t>BK VERMA</a:t>
            </a:r>
          </a:p>
          <a:p>
            <a:pPr marL="12700" marR="3058160" algn="ctr">
              <a:lnSpc>
                <a:spcPct val="149200"/>
              </a:lnSpc>
              <a:spcBef>
                <a:spcPts val="1510"/>
              </a:spcBef>
            </a:pP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PROFESSOR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152524"/>
            <a:ext cx="4023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40" dirty="0"/>
              <a:t>What </a:t>
            </a:r>
            <a:r>
              <a:rPr sz="4000" spc="90" dirty="0"/>
              <a:t>is </a:t>
            </a:r>
            <a:r>
              <a:rPr sz="4000" spc="15" dirty="0"/>
              <a:t>Big</a:t>
            </a:r>
            <a:r>
              <a:rPr sz="4000" spc="-434" dirty="0"/>
              <a:t> </a:t>
            </a:r>
            <a:r>
              <a:rPr sz="4000" spc="170" dirty="0"/>
              <a:t>Data?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30477" y="1667230"/>
            <a:ext cx="9276080" cy="2620645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3200" spc="145" dirty="0">
                <a:latin typeface="Times New Roman"/>
                <a:cs typeface="Times New Roman"/>
              </a:rPr>
              <a:t>As </a:t>
            </a:r>
            <a:r>
              <a:rPr sz="3200" spc="204" dirty="0">
                <a:latin typeface="Times New Roman"/>
                <a:cs typeface="Times New Roman"/>
              </a:rPr>
              <a:t>per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Wikipedia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000"/>
              </a:spcBef>
            </a:pPr>
            <a:r>
              <a:rPr sz="3200" b="1" spc="85" dirty="0">
                <a:latin typeface="Times New Roman"/>
                <a:cs typeface="Times New Roman"/>
              </a:rPr>
              <a:t>“Big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45" dirty="0">
                <a:latin typeface="Times New Roman"/>
                <a:cs typeface="Times New Roman"/>
              </a:rPr>
              <a:t>data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170" dirty="0">
                <a:latin typeface="Times New Roman"/>
                <a:cs typeface="Times New Roman"/>
              </a:rPr>
              <a:t>is</a:t>
            </a:r>
            <a:r>
              <a:rPr sz="3200" b="1" dirty="0">
                <a:latin typeface="Times New Roman"/>
                <a:cs typeface="Times New Roman"/>
              </a:rPr>
              <a:t> a </a:t>
            </a:r>
            <a:r>
              <a:rPr sz="3200" b="1" spc="40" dirty="0">
                <a:latin typeface="Times New Roman"/>
                <a:cs typeface="Times New Roman"/>
              </a:rPr>
              <a:t>term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for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45" dirty="0">
                <a:latin typeface="Times New Roman"/>
                <a:cs typeface="Times New Roman"/>
              </a:rPr>
              <a:t>data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135" dirty="0">
                <a:latin typeface="Times New Roman"/>
                <a:cs typeface="Times New Roman"/>
              </a:rPr>
              <a:t>sets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40" dirty="0">
                <a:latin typeface="Times New Roman"/>
                <a:cs typeface="Times New Roman"/>
              </a:rPr>
              <a:t>that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are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175" dirty="0">
                <a:latin typeface="Times New Roman"/>
                <a:cs typeface="Times New Roman"/>
              </a:rPr>
              <a:t>so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70" dirty="0">
                <a:latin typeface="Times New Roman"/>
                <a:cs typeface="Times New Roman"/>
              </a:rPr>
              <a:t>large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or  </a:t>
            </a:r>
            <a:r>
              <a:rPr sz="3200" b="1" spc="125" dirty="0">
                <a:latin typeface="Times New Roman"/>
                <a:cs typeface="Times New Roman"/>
              </a:rPr>
              <a:t>complex </a:t>
            </a:r>
            <a:r>
              <a:rPr sz="3200" b="1" spc="40" dirty="0">
                <a:latin typeface="Times New Roman"/>
                <a:cs typeface="Times New Roman"/>
              </a:rPr>
              <a:t>that </a:t>
            </a:r>
            <a:r>
              <a:rPr sz="3200" b="1" spc="80" dirty="0">
                <a:latin typeface="Times New Roman"/>
                <a:cs typeface="Times New Roman"/>
              </a:rPr>
              <a:t>traditional </a:t>
            </a:r>
            <a:r>
              <a:rPr sz="3200" b="1" spc="45" dirty="0">
                <a:latin typeface="Times New Roman"/>
                <a:cs typeface="Times New Roman"/>
              </a:rPr>
              <a:t>data </a:t>
            </a:r>
            <a:r>
              <a:rPr sz="3200" b="1" spc="125" dirty="0">
                <a:latin typeface="Times New Roman"/>
                <a:cs typeface="Times New Roman"/>
              </a:rPr>
              <a:t>processing  </a:t>
            </a:r>
            <a:r>
              <a:rPr sz="3200" b="1" spc="114" dirty="0">
                <a:latin typeface="Times New Roman"/>
                <a:cs typeface="Times New Roman"/>
              </a:rPr>
              <a:t>applications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are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120" dirty="0">
                <a:latin typeface="Times New Roman"/>
                <a:cs typeface="Times New Roman"/>
              </a:rPr>
              <a:t>inadequate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8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135" dirty="0">
                <a:latin typeface="Times New Roman"/>
                <a:cs typeface="Times New Roman"/>
              </a:rPr>
              <a:t>deal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170" dirty="0">
                <a:latin typeface="Times New Roman"/>
                <a:cs typeface="Times New Roman"/>
              </a:rPr>
              <a:t>with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120" dirty="0">
                <a:latin typeface="Times New Roman"/>
                <a:cs typeface="Times New Roman"/>
              </a:rPr>
              <a:t>them.</a:t>
            </a:r>
            <a:r>
              <a:rPr sz="3200" spc="120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0088" y="51815"/>
            <a:ext cx="1437131" cy="150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594" y="2331211"/>
            <a:ext cx="5069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Times New Roman"/>
                <a:cs typeface="Times New Roman"/>
              </a:rPr>
              <a:t>5V’s </a:t>
            </a:r>
            <a:r>
              <a:rPr sz="5400" b="1" spc="300" dirty="0">
                <a:latin typeface="Times New Roman"/>
                <a:cs typeface="Times New Roman"/>
              </a:rPr>
              <a:t>of </a:t>
            </a:r>
            <a:r>
              <a:rPr sz="5400" b="1" spc="185" dirty="0">
                <a:latin typeface="Times New Roman"/>
                <a:cs typeface="Times New Roman"/>
              </a:rPr>
              <a:t>Big</a:t>
            </a:r>
            <a:r>
              <a:rPr sz="5400" b="1" spc="-370" dirty="0">
                <a:latin typeface="Times New Roman"/>
                <a:cs typeface="Times New Roman"/>
              </a:rPr>
              <a:t> </a:t>
            </a:r>
            <a:r>
              <a:rPr sz="5400" b="1" spc="140" dirty="0">
                <a:latin typeface="Times New Roman"/>
                <a:cs typeface="Times New Roman"/>
              </a:rPr>
              <a:t>Data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16251"/>
              <a:ext cx="12192000" cy="4117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35629"/>
              <a:ext cx="12192000" cy="7223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14172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2594" y="136347"/>
            <a:ext cx="3764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5V’s </a:t>
            </a:r>
            <a:r>
              <a:rPr sz="4000" b="1" u="heavy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4000" b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Big</a:t>
            </a:r>
            <a:r>
              <a:rPr sz="4000" b="1" u="heavy" spc="-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5419" y="1118616"/>
            <a:ext cx="8150859" cy="897890"/>
            <a:chOff x="1455419" y="1118616"/>
            <a:chExt cx="8150859" cy="897890"/>
          </a:xfrm>
        </p:grpSpPr>
        <p:sp>
          <p:nvSpPr>
            <p:cNvPr id="9" name="object 9"/>
            <p:cNvSpPr/>
            <p:nvPr/>
          </p:nvSpPr>
          <p:spPr>
            <a:xfrm>
              <a:off x="1463039" y="1347216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69">
                  <a:moveTo>
                    <a:pt x="8135111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8135111" y="661415"/>
                  </a:lnTo>
                  <a:lnTo>
                    <a:pt x="81351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039" y="1347216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69">
                  <a:moveTo>
                    <a:pt x="0" y="661415"/>
                  </a:moveTo>
                  <a:lnTo>
                    <a:pt x="8135111" y="661415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9947" y="1126236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5">
                  <a:moveTo>
                    <a:pt x="5619750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619750" y="443484"/>
                  </a:lnTo>
                  <a:lnTo>
                    <a:pt x="5648497" y="437667"/>
                  </a:lnTo>
                  <a:lnTo>
                    <a:pt x="5671994" y="421814"/>
                  </a:lnTo>
                  <a:lnTo>
                    <a:pt x="5687847" y="398317"/>
                  </a:lnTo>
                  <a:lnTo>
                    <a:pt x="5693663" y="369569"/>
                  </a:lnTo>
                  <a:lnTo>
                    <a:pt x="5693663" y="73913"/>
                  </a:lnTo>
                  <a:lnTo>
                    <a:pt x="5687847" y="45166"/>
                  </a:lnTo>
                  <a:lnTo>
                    <a:pt x="5671994" y="21669"/>
                  </a:lnTo>
                  <a:lnTo>
                    <a:pt x="5648497" y="5816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AD8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9947" y="1126236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619750" y="0"/>
                  </a:lnTo>
                  <a:lnTo>
                    <a:pt x="5648497" y="5816"/>
                  </a:lnTo>
                  <a:lnTo>
                    <a:pt x="5671994" y="21669"/>
                  </a:lnTo>
                  <a:lnTo>
                    <a:pt x="5687847" y="45166"/>
                  </a:lnTo>
                  <a:lnTo>
                    <a:pt x="5693663" y="73913"/>
                  </a:lnTo>
                  <a:lnTo>
                    <a:pt x="5693663" y="369569"/>
                  </a:lnTo>
                  <a:lnTo>
                    <a:pt x="5687847" y="398317"/>
                  </a:lnTo>
                  <a:lnTo>
                    <a:pt x="5671994" y="421814"/>
                  </a:lnTo>
                  <a:lnTo>
                    <a:pt x="5648497" y="437667"/>
                  </a:lnTo>
                  <a:lnTo>
                    <a:pt x="5619750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81910" y="1203197"/>
            <a:ext cx="130302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Volume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buSzPct val="93333"/>
              <a:buChar char="•"/>
              <a:tabLst>
                <a:tab pos="128905" algn="l"/>
              </a:tabLst>
            </a:pPr>
            <a:r>
              <a:rPr sz="1500" spc="75" dirty="0">
                <a:latin typeface="Times New Roman"/>
                <a:cs typeface="Times New Roman"/>
              </a:rPr>
              <a:t>Data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quantity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55419" y="2083307"/>
            <a:ext cx="8150859" cy="897890"/>
            <a:chOff x="1455419" y="2083307"/>
            <a:chExt cx="8150859" cy="897890"/>
          </a:xfrm>
        </p:grpSpPr>
        <p:sp>
          <p:nvSpPr>
            <p:cNvPr id="15" name="object 15"/>
            <p:cNvSpPr/>
            <p:nvPr/>
          </p:nvSpPr>
          <p:spPr>
            <a:xfrm>
              <a:off x="1463039" y="2311907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69">
                  <a:moveTo>
                    <a:pt x="8135111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8135111" y="661415"/>
                  </a:lnTo>
                  <a:lnTo>
                    <a:pt x="81351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039" y="2311907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69">
                  <a:moveTo>
                    <a:pt x="0" y="661415"/>
                  </a:moveTo>
                  <a:lnTo>
                    <a:pt x="8135111" y="661415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9947" y="2090927"/>
              <a:ext cx="5694045" cy="441959"/>
            </a:xfrm>
            <a:custGeom>
              <a:avLst/>
              <a:gdLst/>
              <a:ahLst/>
              <a:cxnLst/>
              <a:rect l="l" t="t" r="r" b="b"/>
              <a:pathLst>
                <a:path w="5694045" h="441960">
                  <a:moveTo>
                    <a:pt x="5620004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59" y="441960"/>
                  </a:lnTo>
                  <a:lnTo>
                    <a:pt x="5620004" y="441960"/>
                  </a:lnTo>
                  <a:lnTo>
                    <a:pt x="5648658" y="436165"/>
                  </a:lnTo>
                  <a:lnTo>
                    <a:pt x="5672074" y="420370"/>
                  </a:lnTo>
                  <a:lnTo>
                    <a:pt x="5687869" y="396954"/>
                  </a:lnTo>
                  <a:lnTo>
                    <a:pt x="5693663" y="368300"/>
                  </a:lnTo>
                  <a:lnTo>
                    <a:pt x="5693663" y="73660"/>
                  </a:lnTo>
                  <a:lnTo>
                    <a:pt x="5687869" y="45005"/>
                  </a:lnTo>
                  <a:lnTo>
                    <a:pt x="5672074" y="21590"/>
                  </a:lnTo>
                  <a:lnTo>
                    <a:pt x="5648658" y="5794"/>
                  </a:lnTo>
                  <a:lnTo>
                    <a:pt x="5620004" y="0"/>
                  </a:lnTo>
                  <a:close/>
                </a:path>
              </a:pathLst>
            </a:custGeom>
            <a:solidFill>
              <a:srgbClr val="AD8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9947" y="2090927"/>
              <a:ext cx="5694045" cy="441959"/>
            </a:xfrm>
            <a:custGeom>
              <a:avLst/>
              <a:gdLst/>
              <a:ahLst/>
              <a:cxnLst/>
              <a:rect l="l" t="t" r="r" b="b"/>
              <a:pathLst>
                <a:path w="5694045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89"/>
                  </a:lnTo>
                  <a:lnTo>
                    <a:pt x="45005" y="5794"/>
                  </a:lnTo>
                  <a:lnTo>
                    <a:pt x="73659" y="0"/>
                  </a:lnTo>
                  <a:lnTo>
                    <a:pt x="5620004" y="0"/>
                  </a:lnTo>
                  <a:lnTo>
                    <a:pt x="5648658" y="5794"/>
                  </a:lnTo>
                  <a:lnTo>
                    <a:pt x="5672074" y="21590"/>
                  </a:lnTo>
                  <a:lnTo>
                    <a:pt x="5687869" y="45005"/>
                  </a:lnTo>
                  <a:lnTo>
                    <a:pt x="5693663" y="73660"/>
                  </a:lnTo>
                  <a:lnTo>
                    <a:pt x="5693663" y="368300"/>
                  </a:lnTo>
                  <a:lnTo>
                    <a:pt x="5687869" y="396954"/>
                  </a:lnTo>
                  <a:lnTo>
                    <a:pt x="5672074" y="420370"/>
                  </a:lnTo>
                  <a:lnTo>
                    <a:pt x="5648658" y="436165"/>
                  </a:lnTo>
                  <a:lnTo>
                    <a:pt x="5620004" y="441960"/>
                  </a:lnTo>
                  <a:lnTo>
                    <a:pt x="73659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55419" y="3046476"/>
            <a:ext cx="8150859" cy="897890"/>
            <a:chOff x="1455419" y="3046476"/>
            <a:chExt cx="8150859" cy="897890"/>
          </a:xfrm>
        </p:grpSpPr>
        <p:sp>
          <p:nvSpPr>
            <p:cNvPr id="20" name="object 20"/>
            <p:cNvSpPr/>
            <p:nvPr/>
          </p:nvSpPr>
          <p:spPr>
            <a:xfrm>
              <a:off x="1463039" y="3275076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70">
                  <a:moveTo>
                    <a:pt x="8135111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8135111" y="661416"/>
                  </a:lnTo>
                  <a:lnTo>
                    <a:pt x="81351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3039" y="3275076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70">
                  <a:moveTo>
                    <a:pt x="0" y="661416"/>
                  </a:moveTo>
                  <a:lnTo>
                    <a:pt x="8135111" y="661416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5668" y="3054096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4">
                  <a:moveTo>
                    <a:pt x="5619750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5619750" y="443483"/>
                  </a:lnTo>
                  <a:lnTo>
                    <a:pt x="5648497" y="437667"/>
                  </a:lnTo>
                  <a:lnTo>
                    <a:pt x="5671994" y="421814"/>
                  </a:lnTo>
                  <a:lnTo>
                    <a:pt x="5687847" y="398317"/>
                  </a:lnTo>
                  <a:lnTo>
                    <a:pt x="5693663" y="369569"/>
                  </a:lnTo>
                  <a:lnTo>
                    <a:pt x="5693663" y="73913"/>
                  </a:lnTo>
                  <a:lnTo>
                    <a:pt x="5687847" y="45166"/>
                  </a:lnTo>
                  <a:lnTo>
                    <a:pt x="5671994" y="21669"/>
                  </a:lnTo>
                  <a:lnTo>
                    <a:pt x="5648497" y="5816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AD8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5668" y="3054096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619750" y="0"/>
                  </a:lnTo>
                  <a:lnTo>
                    <a:pt x="5648497" y="5816"/>
                  </a:lnTo>
                  <a:lnTo>
                    <a:pt x="5671994" y="21669"/>
                  </a:lnTo>
                  <a:lnTo>
                    <a:pt x="5687847" y="45166"/>
                  </a:lnTo>
                  <a:lnTo>
                    <a:pt x="5693663" y="73913"/>
                  </a:lnTo>
                  <a:lnTo>
                    <a:pt x="5693663" y="369569"/>
                  </a:lnTo>
                  <a:lnTo>
                    <a:pt x="5687847" y="398317"/>
                  </a:lnTo>
                  <a:lnTo>
                    <a:pt x="5671994" y="421814"/>
                  </a:lnTo>
                  <a:lnTo>
                    <a:pt x="5648497" y="437667"/>
                  </a:lnTo>
                  <a:lnTo>
                    <a:pt x="5619750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63039" y="4239767"/>
            <a:ext cx="8135620" cy="661670"/>
          </a:xfrm>
          <a:custGeom>
            <a:avLst/>
            <a:gdLst/>
            <a:ahLst/>
            <a:cxnLst/>
            <a:rect l="l" t="t" r="r" b="b"/>
            <a:pathLst>
              <a:path w="8135620" h="661670">
                <a:moveTo>
                  <a:pt x="8135111" y="0"/>
                </a:moveTo>
                <a:lnTo>
                  <a:pt x="0" y="0"/>
                </a:lnTo>
                <a:lnTo>
                  <a:pt x="0" y="661416"/>
                </a:lnTo>
                <a:lnTo>
                  <a:pt x="8135111" y="661416"/>
                </a:lnTo>
                <a:lnTo>
                  <a:pt x="8135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455419" y="4011167"/>
            <a:ext cx="8150859" cy="897890"/>
            <a:chOff x="1455419" y="4011167"/>
            <a:chExt cx="8150859" cy="897890"/>
          </a:xfrm>
        </p:grpSpPr>
        <p:sp>
          <p:nvSpPr>
            <p:cNvPr id="26" name="object 26"/>
            <p:cNvSpPr/>
            <p:nvPr/>
          </p:nvSpPr>
          <p:spPr>
            <a:xfrm>
              <a:off x="1463039" y="4239767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70">
                  <a:moveTo>
                    <a:pt x="0" y="661416"/>
                  </a:moveTo>
                  <a:lnTo>
                    <a:pt x="8135111" y="661416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47" y="4018787"/>
              <a:ext cx="5694045" cy="441959"/>
            </a:xfrm>
            <a:custGeom>
              <a:avLst/>
              <a:gdLst/>
              <a:ahLst/>
              <a:cxnLst/>
              <a:rect l="l" t="t" r="r" b="b"/>
              <a:pathLst>
                <a:path w="5694045" h="441960">
                  <a:moveTo>
                    <a:pt x="5620004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59" y="441960"/>
                  </a:lnTo>
                  <a:lnTo>
                    <a:pt x="5620004" y="441960"/>
                  </a:lnTo>
                  <a:lnTo>
                    <a:pt x="5648658" y="436165"/>
                  </a:lnTo>
                  <a:lnTo>
                    <a:pt x="5672074" y="420369"/>
                  </a:lnTo>
                  <a:lnTo>
                    <a:pt x="5687869" y="396954"/>
                  </a:lnTo>
                  <a:lnTo>
                    <a:pt x="5693663" y="368300"/>
                  </a:lnTo>
                  <a:lnTo>
                    <a:pt x="5693663" y="73660"/>
                  </a:lnTo>
                  <a:lnTo>
                    <a:pt x="5687869" y="45005"/>
                  </a:lnTo>
                  <a:lnTo>
                    <a:pt x="5672074" y="21590"/>
                  </a:lnTo>
                  <a:lnTo>
                    <a:pt x="5648658" y="5794"/>
                  </a:lnTo>
                  <a:lnTo>
                    <a:pt x="5620004" y="0"/>
                  </a:lnTo>
                  <a:close/>
                </a:path>
              </a:pathLst>
            </a:custGeom>
            <a:solidFill>
              <a:srgbClr val="AD8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9947" y="4018787"/>
              <a:ext cx="5694045" cy="441959"/>
            </a:xfrm>
            <a:custGeom>
              <a:avLst/>
              <a:gdLst/>
              <a:ahLst/>
              <a:cxnLst/>
              <a:rect l="l" t="t" r="r" b="b"/>
              <a:pathLst>
                <a:path w="5694045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89"/>
                  </a:lnTo>
                  <a:lnTo>
                    <a:pt x="45005" y="5794"/>
                  </a:lnTo>
                  <a:lnTo>
                    <a:pt x="73659" y="0"/>
                  </a:lnTo>
                  <a:lnTo>
                    <a:pt x="5620004" y="0"/>
                  </a:lnTo>
                  <a:lnTo>
                    <a:pt x="5648658" y="5794"/>
                  </a:lnTo>
                  <a:lnTo>
                    <a:pt x="5672074" y="21590"/>
                  </a:lnTo>
                  <a:lnTo>
                    <a:pt x="5687869" y="45005"/>
                  </a:lnTo>
                  <a:lnTo>
                    <a:pt x="5693663" y="73660"/>
                  </a:lnTo>
                  <a:lnTo>
                    <a:pt x="5693663" y="368300"/>
                  </a:lnTo>
                  <a:lnTo>
                    <a:pt x="5687869" y="396954"/>
                  </a:lnTo>
                  <a:lnTo>
                    <a:pt x="5672074" y="420369"/>
                  </a:lnTo>
                  <a:lnTo>
                    <a:pt x="5648658" y="436165"/>
                  </a:lnTo>
                  <a:lnTo>
                    <a:pt x="5620004" y="441960"/>
                  </a:lnTo>
                  <a:lnTo>
                    <a:pt x="73659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81910" y="2167254"/>
            <a:ext cx="1844039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Velocity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buSzPct val="93333"/>
              <a:buChar char="•"/>
              <a:tabLst>
                <a:tab pos="128905" algn="l"/>
              </a:tabLst>
            </a:pPr>
            <a:r>
              <a:rPr sz="1500" spc="75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Speed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500" spc="35" dirty="0">
                <a:solidFill>
                  <a:srgbClr val="FFFFFF"/>
                </a:solidFill>
                <a:latin typeface="Times New Roman"/>
                <a:cs typeface="Times New Roman"/>
              </a:rPr>
              <a:t>Variety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buSzPct val="93333"/>
              <a:buChar char="•"/>
              <a:tabLst>
                <a:tab pos="129539" algn="l"/>
              </a:tabLst>
            </a:pPr>
            <a:r>
              <a:rPr sz="1500" spc="75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Types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500" spc="3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buSzPct val="93333"/>
              <a:buChar char="•"/>
              <a:tabLst>
                <a:tab pos="129539" algn="l"/>
              </a:tabLst>
            </a:pPr>
            <a:r>
              <a:rPr sz="1500" spc="70" dirty="0">
                <a:latin typeface="Times New Roman"/>
                <a:cs typeface="Times New Roman"/>
              </a:rPr>
              <a:t>Meaningful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Insights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63039" y="5202935"/>
            <a:ext cx="8135620" cy="661670"/>
          </a:xfrm>
          <a:custGeom>
            <a:avLst/>
            <a:gdLst/>
            <a:ahLst/>
            <a:cxnLst/>
            <a:rect l="l" t="t" r="r" b="b"/>
            <a:pathLst>
              <a:path w="8135620" h="661670">
                <a:moveTo>
                  <a:pt x="8135111" y="0"/>
                </a:moveTo>
                <a:lnTo>
                  <a:pt x="0" y="0"/>
                </a:lnTo>
                <a:lnTo>
                  <a:pt x="0" y="661416"/>
                </a:lnTo>
                <a:lnTo>
                  <a:pt x="8135111" y="661416"/>
                </a:lnTo>
                <a:lnTo>
                  <a:pt x="8135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455419" y="4974335"/>
            <a:ext cx="8150859" cy="897890"/>
            <a:chOff x="1455419" y="4974335"/>
            <a:chExt cx="8150859" cy="897890"/>
          </a:xfrm>
        </p:grpSpPr>
        <p:sp>
          <p:nvSpPr>
            <p:cNvPr id="32" name="object 32"/>
            <p:cNvSpPr/>
            <p:nvPr/>
          </p:nvSpPr>
          <p:spPr>
            <a:xfrm>
              <a:off x="1463039" y="5202935"/>
              <a:ext cx="8135620" cy="661670"/>
            </a:xfrm>
            <a:custGeom>
              <a:avLst/>
              <a:gdLst/>
              <a:ahLst/>
              <a:cxnLst/>
              <a:rect l="l" t="t" r="r" b="b"/>
              <a:pathLst>
                <a:path w="8135620" h="661670">
                  <a:moveTo>
                    <a:pt x="0" y="661416"/>
                  </a:moveTo>
                  <a:lnTo>
                    <a:pt x="8135111" y="661416"/>
                  </a:lnTo>
                  <a:lnTo>
                    <a:pt x="8135111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69947" y="4981955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4">
                  <a:moveTo>
                    <a:pt x="5619750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619750" y="443484"/>
                  </a:lnTo>
                  <a:lnTo>
                    <a:pt x="5648497" y="437667"/>
                  </a:lnTo>
                  <a:lnTo>
                    <a:pt x="5671994" y="421814"/>
                  </a:lnTo>
                  <a:lnTo>
                    <a:pt x="5687847" y="398317"/>
                  </a:lnTo>
                  <a:lnTo>
                    <a:pt x="5693663" y="369570"/>
                  </a:lnTo>
                  <a:lnTo>
                    <a:pt x="5693663" y="73914"/>
                  </a:lnTo>
                  <a:lnTo>
                    <a:pt x="5687847" y="45166"/>
                  </a:lnTo>
                  <a:lnTo>
                    <a:pt x="5671994" y="21669"/>
                  </a:lnTo>
                  <a:lnTo>
                    <a:pt x="5648497" y="5816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AD8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9947" y="4981955"/>
              <a:ext cx="5694045" cy="443865"/>
            </a:xfrm>
            <a:custGeom>
              <a:avLst/>
              <a:gdLst/>
              <a:ahLst/>
              <a:cxnLst/>
              <a:rect l="l" t="t" r="r" b="b"/>
              <a:pathLst>
                <a:path w="5694045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619750" y="0"/>
                  </a:lnTo>
                  <a:lnTo>
                    <a:pt x="5648497" y="5816"/>
                  </a:lnTo>
                  <a:lnTo>
                    <a:pt x="5671994" y="21669"/>
                  </a:lnTo>
                  <a:lnTo>
                    <a:pt x="5687847" y="45166"/>
                  </a:lnTo>
                  <a:lnTo>
                    <a:pt x="5693663" y="73914"/>
                  </a:lnTo>
                  <a:lnTo>
                    <a:pt x="5693663" y="369570"/>
                  </a:lnTo>
                  <a:lnTo>
                    <a:pt x="5687847" y="398317"/>
                  </a:lnTo>
                  <a:lnTo>
                    <a:pt x="5671994" y="421814"/>
                  </a:lnTo>
                  <a:lnTo>
                    <a:pt x="5648497" y="437667"/>
                  </a:lnTo>
                  <a:lnTo>
                    <a:pt x="5619750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81910" y="5059426"/>
            <a:ext cx="144399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FFFFFF"/>
                </a:solidFill>
                <a:latin typeface="Times New Roman"/>
                <a:cs typeface="Times New Roman"/>
              </a:rPr>
              <a:t>Veracity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buSzPct val="93333"/>
              <a:buChar char="•"/>
              <a:tabLst>
                <a:tab pos="128905" algn="l"/>
              </a:tabLst>
            </a:pPr>
            <a:r>
              <a:rPr sz="1500" spc="70" dirty="0">
                <a:latin typeface="Times New Roman"/>
                <a:cs typeface="Times New Roman"/>
              </a:rPr>
              <a:t>Quality </a:t>
            </a:r>
            <a:r>
              <a:rPr sz="1500" spc="25" dirty="0">
                <a:latin typeface="Times New Roman"/>
                <a:cs typeface="Times New Roman"/>
              </a:rPr>
              <a:t>of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517905"/>
            <a:ext cx="183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29" dirty="0">
                <a:latin typeface="Times New Roman"/>
                <a:cs typeface="Times New Roman"/>
              </a:rPr>
              <a:t>V</a:t>
            </a:r>
            <a:r>
              <a:rPr sz="4000" b="1" spc="215" dirty="0">
                <a:latin typeface="Times New Roman"/>
                <a:cs typeface="Times New Roman"/>
              </a:rPr>
              <a:t>olume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394" y="1649984"/>
            <a:ext cx="845756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Times New Roman"/>
                <a:cs typeface="Times New Roman"/>
              </a:rPr>
              <a:t>Volume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refers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65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total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amount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of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35" dirty="0">
                <a:latin typeface="Times New Roman"/>
                <a:cs typeface="Times New Roman"/>
              </a:rPr>
              <a:t>Today,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Facebook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ingests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terabytes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day.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14287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65" dirty="0">
                <a:latin typeface="Times New Roman"/>
                <a:cs typeface="Times New Roman"/>
              </a:rPr>
              <a:t>Boeing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737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generate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240 </a:t>
            </a:r>
            <a:r>
              <a:rPr sz="2400" spc="110" dirty="0">
                <a:latin typeface="Times New Roman"/>
                <a:cs typeface="Times New Roman"/>
              </a:rPr>
              <a:t>terabytes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flight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during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  </a:t>
            </a:r>
            <a:r>
              <a:rPr sz="2400" spc="90" dirty="0">
                <a:latin typeface="Times New Roman"/>
                <a:cs typeface="Times New Roman"/>
              </a:rPr>
              <a:t>single </a:t>
            </a:r>
            <a:r>
              <a:rPr sz="2400" spc="80" dirty="0">
                <a:latin typeface="Times New Roman"/>
                <a:cs typeface="Times New Roman"/>
              </a:rPr>
              <a:t>flight </a:t>
            </a:r>
            <a:r>
              <a:rPr sz="2400" spc="90" dirty="0">
                <a:latin typeface="Times New Roman"/>
                <a:cs typeface="Times New Roman"/>
              </a:rPr>
              <a:t>across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US.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95580" algn="l"/>
              </a:tabLst>
            </a:pP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smart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phones,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create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consume;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sensors  </a:t>
            </a:r>
            <a:r>
              <a:rPr sz="2400" spc="175" dirty="0">
                <a:latin typeface="Times New Roman"/>
                <a:cs typeface="Times New Roman"/>
              </a:rPr>
              <a:t>embedded </a:t>
            </a:r>
            <a:r>
              <a:rPr sz="2400" spc="105" dirty="0">
                <a:latin typeface="Times New Roman"/>
                <a:cs typeface="Times New Roman"/>
              </a:rPr>
              <a:t>into </a:t>
            </a:r>
            <a:r>
              <a:rPr sz="2400" spc="135" dirty="0">
                <a:latin typeface="Times New Roman"/>
                <a:cs typeface="Times New Roman"/>
              </a:rPr>
              <a:t>everyday </a:t>
            </a:r>
            <a:r>
              <a:rPr sz="2400" spc="60" dirty="0">
                <a:latin typeface="Times New Roman"/>
                <a:cs typeface="Times New Roman"/>
              </a:rPr>
              <a:t>objects </a:t>
            </a:r>
            <a:r>
              <a:rPr sz="2400" spc="90" dirty="0">
                <a:latin typeface="Times New Roman"/>
                <a:cs typeface="Times New Roman"/>
              </a:rPr>
              <a:t>will </a:t>
            </a:r>
            <a:r>
              <a:rPr sz="2400" spc="125" dirty="0">
                <a:latin typeface="Times New Roman"/>
                <a:cs typeface="Times New Roman"/>
              </a:rPr>
              <a:t>soon </a:t>
            </a:r>
            <a:r>
              <a:rPr sz="2400" spc="114" dirty="0">
                <a:latin typeface="Times New Roman"/>
                <a:cs typeface="Times New Roman"/>
              </a:rPr>
              <a:t>result </a:t>
            </a:r>
            <a:r>
              <a:rPr sz="2400" spc="105" dirty="0">
                <a:latin typeface="Times New Roman"/>
                <a:cs typeface="Times New Roman"/>
              </a:rPr>
              <a:t>in </a:t>
            </a:r>
            <a:r>
              <a:rPr sz="2400" spc="75" dirty="0">
                <a:latin typeface="Times New Roman"/>
                <a:cs typeface="Times New Roman"/>
              </a:rPr>
              <a:t>billions </a:t>
            </a:r>
            <a:r>
              <a:rPr sz="2400" spc="55" dirty="0">
                <a:latin typeface="Times New Roman"/>
                <a:cs typeface="Times New Roman"/>
              </a:rPr>
              <a:t>of  </a:t>
            </a:r>
            <a:r>
              <a:rPr sz="2400" spc="75" dirty="0">
                <a:latin typeface="Times New Roman"/>
                <a:cs typeface="Times New Roman"/>
              </a:rPr>
              <a:t>new, </a:t>
            </a:r>
            <a:r>
              <a:rPr sz="2400" spc="130" dirty="0">
                <a:latin typeface="Times New Roman"/>
                <a:cs typeface="Times New Roman"/>
              </a:rPr>
              <a:t>constantly-updated </a:t>
            </a:r>
            <a:r>
              <a:rPr sz="2400" spc="160" dirty="0">
                <a:latin typeface="Times New Roman"/>
                <a:cs typeface="Times New Roman"/>
              </a:rPr>
              <a:t>data </a:t>
            </a:r>
            <a:r>
              <a:rPr sz="2400" spc="100" dirty="0">
                <a:latin typeface="Times New Roman"/>
                <a:cs typeface="Times New Roman"/>
              </a:rPr>
              <a:t>feeds </a:t>
            </a:r>
            <a:r>
              <a:rPr sz="2400" spc="110" dirty="0">
                <a:latin typeface="Times New Roman"/>
                <a:cs typeface="Times New Roman"/>
              </a:rPr>
              <a:t>containing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environmental,  </a:t>
            </a:r>
            <a:r>
              <a:rPr sz="2400" spc="75" dirty="0">
                <a:latin typeface="Times New Roman"/>
                <a:cs typeface="Times New Roman"/>
              </a:rPr>
              <a:t>location, </a:t>
            </a:r>
            <a:r>
              <a:rPr sz="2400" spc="195" dirty="0">
                <a:latin typeface="Times New Roman"/>
                <a:cs typeface="Times New Roman"/>
              </a:rPr>
              <a:t>and </a:t>
            </a:r>
            <a:r>
              <a:rPr sz="2400" spc="125" dirty="0">
                <a:latin typeface="Times New Roman"/>
                <a:cs typeface="Times New Roman"/>
              </a:rPr>
              <a:t>other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431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V</a:t>
            </a:r>
            <a:r>
              <a:rPr spc="195" dirty="0"/>
              <a:t>olume</a:t>
            </a:r>
          </a:p>
        </p:txBody>
      </p:sp>
      <p:sp>
        <p:nvSpPr>
          <p:cNvPr id="4" name="object 4"/>
          <p:cNvSpPr/>
          <p:nvPr/>
        </p:nvSpPr>
        <p:spPr>
          <a:xfrm>
            <a:off x="3456432" y="2145792"/>
            <a:ext cx="6147816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3661" y="855040"/>
            <a:ext cx="9301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latin typeface="Times New Roman"/>
                <a:cs typeface="Times New Roman"/>
              </a:rPr>
              <a:t>Velocity: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Measure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50" dirty="0">
                <a:latin typeface="Times New Roman"/>
                <a:cs typeface="Times New Roman"/>
              </a:rPr>
              <a:t>how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fast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20" dirty="0">
                <a:latin typeface="Times New Roman"/>
                <a:cs typeface="Times New Roman"/>
              </a:rPr>
              <a:t>data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coming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in.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2696" y="2095500"/>
            <a:ext cx="7005828" cy="3710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6991" y="1726692"/>
            <a:ext cx="5316220" cy="368935"/>
          </a:xfrm>
          <a:prstGeom prst="rect">
            <a:avLst/>
          </a:prstGeom>
          <a:solidFill>
            <a:srgbClr val="DA606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95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generated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minute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digital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world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324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Variety</a:t>
            </a:r>
          </a:p>
        </p:txBody>
      </p:sp>
      <p:sp>
        <p:nvSpPr>
          <p:cNvPr id="4" name="object 4"/>
          <p:cNvSpPr/>
          <p:nvPr/>
        </p:nvSpPr>
        <p:spPr>
          <a:xfrm>
            <a:off x="2743200" y="2007107"/>
            <a:ext cx="7101840" cy="3907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785240"/>
            <a:ext cx="1324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Variety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700677"/>
            <a:ext cx="7798434" cy="40487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85" dirty="0">
                <a:latin typeface="Times New Roman"/>
                <a:cs typeface="Times New Roman"/>
              </a:rPr>
              <a:t>Structured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75" dirty="0">
                <a:latin typeface="Times New Roman"/>
                <a:cs typeface="Times New Roman"/>
              </a:rPr>
              <a:t>Data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which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stored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database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table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with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rows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columns.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90" dirty="0">
                <a:latin typeface="Times New Roman"/>
                <a:cs typeface="Times New Roman"/>
              </a:rPr>
              <a:t>Have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relational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key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and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easily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mapped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pre-designed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fields.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25" dirty="0">
                <a:latin typeface="Times New Roman"/>
                <a:cs typeface="Times New Roman"/>
              </a:rPr>
              <a:t>Eg. </a:t>
            </a:r>
            <a:r>
              <a:rPr sz="1500" spc="50" dirty="0">
                <a:latin typeface="Times New Roman"/>
                <a:cs typeface="Times New Roman"/>
              </a:rPr>
              <a:t>Relational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Database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50" dirty="0">
                <a:latin typeface="Times New Roman"/>
                <a:cs typeface="Times New Roman"/>
              </a:rPr>
              <a:t>Semi </a:t>
            </a:r>
            <a:r>
              <a:rPr sz="1700" spc="85" dirty="0">
                <a:latin typeface="Times New Roman"/>
                <a:cs typeface="Times New Roman"/>
              </a:rPr>
              <a:t>Structured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50" dirty="0">
                <a:latin typeface="Times New Roman"/>
                <a:cs typeface="Times New Roman"/>
              </a:rPr>
              <a:t>Partially </a:t>
            </a:r>
            <a:r>
              <a:rPr sz="1500" spc="80" dirty="0">
                <a:latin typeface="Times New Roman"/>
                <a:cs typeface="Times New Roman"/>
              </a:rPr>
              <a:t>organised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7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XML, </a:t>
            </a:r>
            <a:r>
              <a:rPr sz="1500" spc="5" dirty="0">
                <a:latin typeface="Times New Roman"/>
                <a:cs typeface="Times New Roman"/>
              </a:rPr>
              <a:t>CSV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files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100" dirty="0">
                <a:latin typeface="Times New Roman"/>
                <a:cs typeface="Times New Roman"/>
              </a:rPr>
              <a:t>Unstructured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0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75" dirty="0">
                <a:latin typeface="Times New Roman"/>
                <a:cs typeface="Times New Roman"/>
              </a:rPr>
              <a:t>Data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cannot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organized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pre-defined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manner.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25" dirty="0">
                <a:latin typeface="Times New Roman"/>
                <a:cs typeface="Times New Roman"/>
              </a:rPr>
              <a:t>Eg.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Email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messages</a:t>
            </a:r>
            <a:r>
              <a:rPr sz="1500" dirty="0">
                <a:latin typeface="Times New Roman"/>
                <a:cs typeface="Times New Roman"/>
              </a:rPr>
              <a:t> ,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Audio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files,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Video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files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70" dirty="0">
                <a:latin typeface="Times New Roman"/>
                <a:cs typeface="Times New Roman"/>
              </a:rPr>
              <a:t>Represent </a:t>
            </a:r>
            <a:r>
              <a:rPr sz="1500" spc="110" dirty="0">
                <a:latin typeface="Times New Roman"/>
                <a:cs typeface="Times New Roman"/>
              </a:rPr>
              <a:t>around </a:t>
            </a:r>
            <a:r>
              <a:rPr sz="1500" dirty="0">
                <a:latin typeface="Times New Roman"/>
                <a:cs typeface="Times New Roman"/>
              </a:rPr>
              <a:t>80% </a:t>
            </a:r>
            <a:r>
              <a:rPr sz="1500" spc="30" dirty="0">
                <a:latin typeface="Times New Roman"/>
                <a:cs typeface="Times New Roman"/>
              </a:rPr>
              <a:t>of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7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80" dirty="0">
                <a:latin typeface="Times New Roman"/>
                <a:cs typeface="Times New Roman"/>
              </a:rPr>
              <a:t>Growing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quickest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others,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their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exploitation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could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help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business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decision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508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V</a:t>
            </a:r>
            <a:r>
              <a:rPr spc="114" dirty="0"/>
              <a:t>erac</a:t>
            </a:r>
            <a:r>
              <a:rPr spc="80" dirty="0"/>
              <a:t>i</a:t>
            </a:r>
            <a:r>
              <a:rPr spc="160"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20316"/>
            <a:ext cx="9327515" cy="389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0" dirty="0">
                <a:latin typeface="Times New Roman"/>
                <a:cs typeface="Times New Roman"/>
              </a:rPr>
              <a:t>Veracity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quality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trustworthiness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collected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Twitter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posts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hash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tags,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abbreviations,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typos,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etc.,  </a:t>
            </a:r>
            <a:r>
              <a:rPr sz="2000" spc="70" dirty="0">
                <a:latin typeface="Times New Roman"/>
                <a:cs typeface="Times New Roman"/>
              </a:rPr>
              <a:t>reliable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accurate?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trust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you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have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collected?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credible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enough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collect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insights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from?</a:t>
            </a:r>
            <a:endParaRPr sz="2000">
              <a:latin typeface="Times New Roman"/>
              <a:cs typeface="Times New Roman"/>
            </a:endParaRPr>
          </a:p>
          <a:p>
            <a:pPr marL="241300" marR="307340" indent="-228600">
              <a:lnSpc>
                <a:spcPct val="120000"/>
              </a:lnSpc>
              <a:spcBef>
                <a:spcPts val="10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10" dirty="0">
                <a:latin typeface="Times New Roman"/>
                <a:cs typeface="Times New Roman"/>
              </a:rPr>
              <a:t>Should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basing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business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decisions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insights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gathered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this  </a:t>
            </a:r>
            <a:r>
              <a:rPr sz="2000" spc="110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25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processing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sets,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important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validity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000" spc="90" dirty="0">
                <a:latin typeface="Times New Roman"/>
                <a:cs typeface="Times New Roman"/>
              </a:rPr>
              <a:t>checked </a:t>
            </a:r>
            <a:r>
              <a:rPr sz="2000" spc="70" dirty="0">
                <a:latin typeface="Times New Roman"/>
                <a:cs typeface="Times New Roman"/>
              </a:rPr>
              <a:t>before </a:t>
            </a:r>
            <a:r>
              <a:rPr sz="2000" spc="105" dirty="0">
                <a:latin typeface="Times New Roman"/>
                <a:cs typeface="Times New Roman"/>
              </a:rPr>
              <a:t>proceeding </a:t>
            </a:r>
            <a:r>
              <a:rPr sz="2000" spc="70" dirty="0">
                <a:latin typeface="Times New Roman"/>
                <a:cs typeface="Times New Roman"/>
              </a:rPr>
              <a:t>for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05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V</a:t>
            </a:r>
            <a:r>
              <a:rPr spc="135" dirty="0"/>
              <a:t>a</a:t>
            </a:r>
            <a:r>
              <a:rPr spc="90" dirty="0"/>
              <a:t>l</a:t>
            </a:r>
            <a:r>
              <a:rPr spc="215" dirty="0"/>
              <a:t>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9097645" cy="29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latin typeface="Times New Roman"/>
                <a:cs typeface="Times New Roman"/>
              </a:rPr>
              <a:t>Refers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worth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being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extracted.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bulk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having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useful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needs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converted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something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valuable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achieve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business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gains.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80" dirty="0">
                <a:latin typeface="Times New Roman"/>
                <a:cs typeface="Times New Roman"/>
              </a:rPr>
              <a:t>calculating </a:t>
            </a:r>
            <a:r>
              <a:rPr sz="2000" spc="105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total </a:t>
            </a:r>
            <a:r>
              <a:rPr sz="2000" spc="65" dirty="0">
                <a:latin typeface="Times New Roman"/>
                <a:cs typeface="Times New Roman"/>
              </a:rPr>
              <a:t>cost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90" dirty="0">
                <a:latin typeface="Times New Roman"/>
                <a:cs typeface="Times New Roman"/>
              </a:rPr>
              <a:t>processing </a:t>
            </a:r>
            <a:r>
              <a:rPr sz="2000" spc="80" dirty="0">
                <a:latin typeface="Times New Roman"/>
                <a:cs typeface="Times New Roman"/>
              </a:rPr>
              <a:t>big </a:t>
            </a:r>
            <a:r>
              <a:rPr sz="2000" spc="135" dirty="0">
                <a:latin typeface="Times New Roman"/>
                <a:cs typeface="Times New Roman"/>
              </a:rPr>
              <a:t>data </a:t>
            </a:r>
            <a:r>
              <a:rPr sz="2000" spc="165" dirty="0">
                <a:latin typeface="Times New Roman"/>
                <a:cs typeface="Times New Roman"/>
              </a:rPr>
              <a:t>and </a:t>
            </a:r>
            <a:r>
              <a:rPr sz="2000" spc="110" dirty="0">
                <a:latin typeface="Times New Roman"/>
                <a:cs typeface="Times New Roman"/>
              </a:rPr>
              <a:t>comparing </a:t>
            </a:r>
            <a:r>
              <a:rPr sz="2000" spc="60" dirty="0">
                <a:latin typeface="Times New Roman"/>
                <a:cs typeface="Times New Roman"/>
              </a:rPr>
              <a:t>it </a:t>
            </a:r>
            <a:r>
              <a:rPr sz="2000" spc="125" dirty="0">
                <a:latin typeface="Times New Roman"/>
                <a:cs typeface="Times New Roman"/>
              </a:rPr>
              <a:t>with </a:t>
            </a:r>
            <a:r>
              <a:rPr sz="2000" spc="105" dirty="0">
                <a:latin typeface="Times New Roman"/>
                <a:cs typeface="Times New Roman"/>
              </a:rPr>
              <a:t>the  </a:t>
            </a:r>
            <a:r>
              <a:rPr sz="2000" spc="45" dirty="0">
                <a:latin typeface="Times New Roman"/>
                <a:cs typeface="Times New Roman"/>
              </a:rPr>
              <a:t>ROI </a:t>
            </a:r>
            <a:r>
              <a:rPr sz="2000" spc="114" dirty="0">
                <a:latin typeface="Times New Roman"/>
                <a:cs typeface="Times New Roman"/>
              </a:rPr>
              <a:t>that </a:t>
            </a:r>
            <a:r>
              <a:rPr sz="2000" spc="10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business </a:t>
            </a:r>
            <a:r>
              <a:rPr sz="2000" spc="90" dirty="0">
                <a:latin typeface="Times New Roman"/>
                <a:cs typeface="Times New Roman"/>
              </a:rPr>
              <a:t>insights </a:t>
            </a:r>
            <a:r>
              <a:rPr sz="2000" spc="100" dirty="0">
                <a:latin typeface="Times New Roman"/>
                <a:cs typeface="Times New Roman"/>
              </a:rPr>
              <a:t>are </a:t>
            </a:r>
            <a:r>
              <a:rPr sz="2000" spc="90" dirty="0">
                <a:latin typeface="Times New Roman"/>
                <a:cs typeface="Times New Roman"/>
              </a:rPr>
              <a:t>expected to </a:t>
            </a:r>
            <a:r>
              <a:rPr sz="2000" spc="85" dirty="0">
                <a:latin typeface="Times New Roman"/>
                <a:cs typeface="Times New Roman"/>
              </a:rPr>
              <a:t>generate, </a:t>
            </a:r>
            <a:r>
              <a:rPr sz="2000" spc="100" dirty="0">
                <a:latin typeface="Times New Roman"/>
                <a:cs typeface="Times New Roman"/>
              </a:rPr>
              <a:t>companies </a:t>
            </a:r>
            <a:r>
              <a:rPr sz="2000" spc="90" dirty="0">
                <a:latin typeface="Times New Roman"/>
                <a:cs typeface="Times New Roman"/>
              </a:rPr>
              <a:t>can  </a:t>
            </a:r>
            <a:r>
              <a:rPr sz="2000" spc="50" dirty="0">
                <a:latin typeface="Times New Roman"/>
                <a:cs typeface="Times New Roman"/>
              </a:rPr>
              <a:t>effectively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decide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whether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analytics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will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actually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add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value  </a:t>
            </a:r>
            <a:r>
              <a:rPr sz="2000" spc="90" dirty="0">
                <a:latin typeface="Times New Roman"/>
                <a:cs typeface="Times New Roman"/>
              </a:rPr>
              <a:t>to their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4256" y="0"/>
            <a:ext cx="4047743" cy="218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641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Conten</a:t>
            </a:r>
            <a:r>
              <a:rPr spc="12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3542029" cy="3642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85" dirty="0">
                <a:latin typeface="Times New Roman"/>
                <a:cs typeface="Times New Roman"/>
              </a:rPr>
              <a:t>Evolution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10">
                <a:latin typeface="Times New Roman"/>
                <a:cs typeface="Times New Roman"/>
              </a:rPr>
              <a:t>Big</a:t>
            </a:r>
            <a:r>
              <a:rPr sz="2000" spc="-18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Data</a:t>
            </a:r>
            <a:endParaRPr lang="en-US" sz="2000" spc="105" dirty="0">
              <a:latin typeface="Times New Roman"/>
              <a:cs typeface="Times New Roman"/>
            </a:endParaRPr>
          </a:p>
          <a:p>
            <a:pPr marL="241300" indent="-228600"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85" dirty="0">
                <a:latin typeface="Times New Roman"/>
                <a:cs typeface="Times New Roman"/>
              </a:rPr>
              <a:t>Evolution </a:t>
            </a:r>
            <a:r>
              <a:rPr lang="en-US" sz="2000" spc="45" dirty="0">
                <a:latin typeface="Times New Roman"/>
                <a:cs typeface="Times New Roman"/>
              </a:rPr>
              <a:t>of </a:t>
            </a:r>
            <a:r>
              <a:rPr lang="en-US" sz="2000" spc="-180" dirty="0">
                <a:latin typeface="Times New Roman"/>
                <a:cs typeface="Times New Roman"/>
              </a:rPr>
              <a:t> </a:t>
            </a:r>
            <a:r>
              <a:rPr lang="en-US" sz="2000" spc="105" dirty="0">
                <a:latin typeface="Times New Roman"/>
                <a:cs typeface="Times New Roman"/>
              </a:rPr>
              <a:t>Data Science</a:t>
            </a:r>
            <a:endParaRPr lang="en-US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5">
                <a:latin typeface="Times New Roman"/>
                <a:cs typeface="Times New Roman"/>
              </a:rPr>
              <a:t>Definition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Big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90" dirty="0">
                <a:latin typeface="Times New Roman"/>
                <a:cs typeface="Times New Roman"/>
              </a:rPr>
              <a:t>V’s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Big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20" dirty="0">
                <a:latin typeface="Times New Roman"/>
                <a:cs typeface="Times New Roman"/>
              </a:rPr>
              <a:t>What </a:t>
            </a:r>
            <a:r>
              <a:rPr sz="2000" spc="45" dirty="0">
                <a:latin typeface="Times New Roman"/>
                <a:cs typeface="Times New Roman"/>
              </a:rPr>
              <a:t>is </a:t>
            </a:r>
            <a:r>
              <a:rPr sz="2000" spc="10" dirty="0">
                <a:latin typeface="Times New Roman"/>
                <a:cs typeface="Times New Roman"/>
              </a:rPr>
              <a:t>Big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latin typeface="Times New Roman"/>
                <a:cs typeface="Times New Roman"/>
              </a:rPr>
              <a:t>Big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Analytics </a:t>
            </a:r>
            <a:r>
              <a:rPr sz="2000" spc="85" dirty="0">
                <a:latin typeface="Times New Roman"/>
                <a:cs typeface="Times New Roman"/>
              </a:rPr>
              <a:t>Use </a:t>
            </a:r>
            <a:r>
              <a:rPr sz="2000" spc="80" dirty="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latin typeface="Times New Roman"/>
                <a:cs typeface="Times New Roman"/>
              </a:rPr>
              <a:t>Big </a:t>
            </a:r>
            <a:r>
              <a:rPr sz="2000" spc="105" dirty="0">
                <a:latin typeface="Times New Roman"/>
                <a:cs typeface="Times New Roman"/>
              </a:rPr>
              <a:t>Data </a:t>
            </a:r>
            <a:r>
              <a:rPr sz="2000" spc="90" dirty="0">
                <a:latin typeface="Times New Roman"/>
                <a:cs typeface="Times New Roman"/>
              </a:rPr>
              <a:t>as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Boon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latin typeface="Times New Roman"/>
                <a:cs typeface="Times New Roman"/>
              </a:rPr>
              <a:t>Big </a:t>
            </a:r>
            <a:r>
              <a:rPr sz="2000" spc="105" dirty="0">
                <a:latin typeface="Times New Roman"/>
                <a:cs typeface="Times New Roman"/>
              </a:rPr>
              <a:t>Data </a:t>
            </a:r>
            <a:r>
              <a:rPr sz="2000" spc="80" dirty="0">
                <a:latin typeface="Times New Roman"/>
                <a:cs typeface="Times New Roman"/>
              </a:rPr>
              <a:t>Analytics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Tools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599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Challenges </a:t>
            </a:r>
            <a:r>
              <a:rPr spc="204" dirty="0"/>
              <a:t>with </a:t>
            </a:r>
            <a:r>
              <a:rPr spc="15" dirty="0"/>
              <a:t>Big</a:t>
            </a:r>
            <a:r>
              <a:rPr spc="-420" dirty="0"/>
              <a:t> </a:t>
            </a:r>
            <a:r>
              <a:rPr spc="170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5052" y="2010155"/>
            <a:ext cx="5948680" cy="615950"/>
            <a:chOff x="3845052" y="2010155"/>
            <a:chExt cx="5948680" cy="615950"/>
          </a:xfrm>
        </p:grpSpPr>
        <p:sp>
          <p:nvSpPr>
            <p:cNvPr id="4" name="object 4"/>
            <p:cNvSpPr/>
            <p:nvPr/>
          </p:nvSpPr>
          <p:spPr>
            <a:xfrm>
              <a:off x="4152900" y="2017775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0"/>
                  </a:moveTo>
                  <a:lnTo>
                    <a:pt x="300227" y="0"/>
                  </a:lnTo>
                  <a:lnTo>
                    <a:pt x="0" y="300227"/>
                  </a:lnTo>
                  <a:lnTo>
                    <a:pt x="300227" y="600456"/>
                  </a:lnTo>
                  <a:lnTo>
                    <a:pt x="5632704" y="600456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2900" y="2017775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600456"/>
                  </a:moveTo>
                  <a:lnTo>
                    <a:pt x="300227" y="600456"/>
                  </a:lnTo>
                  <a:lnTo>
                    <a:pt x="0" y="300227"/>
                  </a:lnTo>
                  <a:lnTo>
                    <a:pt x="300227" y="0"/>
                  </a:lnTo>
                  <a:lnTo>
                    <a:pt x="5632704" y="0"/>
                  </a:lnTo>
                  <a:lnTo>
                    <a:pt x="5632704" y="600456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2672" y="2017775"/>
              <a:ext cx="600455" cy="600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672" y="2017775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300227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48938" y="3928"/>
                  </a:lnTo>
                  <a:lnTo>
                    <a:pt x="395142" y="15300"/>
                  </a:lnTo>
                  <a:lnTo>
                    <a:pt x="438222" y="33501"/>
                  </a:lnTo>
                  <a:lnTo>
                    <a:pt x="477560" y="57912"/>
                  </a:lnTo>
                  <a:lnTo>
                    <a:pt x="512540" y="87915"/>
                  </a:lnTo>
                  <a:lnTo>
                    <a:pt x="542544" y="122895"/>
                  </a:lnTo>
                  <a:lnTo>
                    <a:pt x="566954" y="162233"/>
                  </a:lnTo>
                  <a:lnTo>
                    <a:pt x="585155" y="205313"/>
                  </a:lnTo>
                  <a:lnTo>
                    <a:pt x="596527" y="251517"/>
                  </a:lnTo>
                  <a:lnTo>
                    <a:pt x="600455" y="300227"/>
                  </a:lnTo>
                  <a:lnTo>
                    <a:pt x="596527" y="348938"/>
                  </a:lnTo>
                  <a:lnTo>
                    <a:pt x="585155" y="395142"/>
                  </a:lnTo>
                  <a:lnTo>
                    <a:pt x="566954" y="438222"/>
                  </a:lnTo>
                  <a:lnTo>
                    <a:pt x="542543" y="477560"/>
                  </a:lnTo>
                  <a:lnTo>
                    <a:pt x="512540" y="512540"/>
                  </a:lnTo>
                  <a:lnTo>
                    <a:pt x="477560" y="542544"/>
                  </a:lnTo>
                  <a:lnTo>
                    <a:pt x="438222" y="566954"/>
                  </a:lnTo>
                  <a:lnTo>
                    <a:pt x="395142" y="585155"/>
                  </a:lnTo>
                  <a:lnTo>
                    <a:pt x="348938" y="596527"/>
                  </a:lnTo>
                  <a:lnTo>
                    <a:pt x="300227" y="600456"/>
                  </a:lnTo>
                  <a:lnTo>
                    <a:pt x="251517" y="596527"/>
                  </a:lnTo>
                  <a:lnTo>
                    <a:pt x="205313" y="585155"/>
                  </a:lnTo>
                  <a:lnTo>
                    <a:pt x="162233" y="566954"/>
                  </a:lnTo>
                  <a:lnTo>
                    <a:pt x="122895" y="542543"/>
                  </a:lnTo>
                  <a:lnTo>
                    <a:pt x="87915" y="512540"/>
                  </a:lnTo>
                  <a:lnTo>
                    <a:pt x="57911" y="477560"/>
                  </a:lnTo>
                  <a:lnTo>
                    <a:pt x="33501" y="438222"/>
                  </a:lnTo>
                  <a:lnTo>
                    <a:pt x="15300" y="395142"/>
                  </a:lnTo>
                  <a:lnTo>
                    <a:pt x="3928" y="348938"/>
                  </a:lnTo>
                  <a:lnTo>
                    <a:pt x="0" y="3002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45052" y="2788920"/>
            <a:ext cx="5948680" cy="615950"/>
            <a:chOff x="3845052" y="2788920"/>
            <a:chExt cx="5948680" cy="615950"/>
          </a:xfrm>
        </p:grpSpPr>
        <p:sp>
          <p:nvSpPr>
            <p:cNvPr id="9" name="object 9"/>
            <p:cNvSpPr/>
            <p:nvPr/>
          </p:nvSpPr>
          <p:spPr>
            <a:xfrm>
              <a:off x="4152900" y="2796540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0"/>
                  </a:moveTo>
                  <a:lnTo>
                    <a:pt x="300227" y="0"/>
                  </a:lnTo>
                  <a:lnTo>
                    <a:pt x="0" y="300227"/>
                  </a:lnTo>
                  <a:lnTo>
                    <a:pt x="300227" y="600456"/>
                  </a:lnTo>
                  <a:lnTo>
                    <a:pt x="5632704" y="600456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2900" y="2796540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600456"/>
                  </a:moveTo>
                  <a:lnTo>
                    <a:pt x="300227" y="600456"/>
                  </a:lnTo>
                  <a:lnTo>
                    <a:pt x="0" y="300227"/>
                  </a:lnTo>
                  <a:lnTo>
                    <a:pt x="300227" y="0"/>
                  </a:lnTo>
                  <a:lnTo>
                    <a:pt x="5632704" y="0"/>
                  </a:lnTo>
                  <a:lnTo>
                    <a:pt x="5632704" y="600456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52672" y="2796540"/>
              <a:ext cx="600455" cy="600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2672" y="2796540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300227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48938" y="3928"/>
                  </a:lnTo>
                  <a:lnTo>
                    <a:pt x="395142" y="15300"/>
                  </a:lnTo>
                  <a:lnTo>
                    <a:pt x="438222" y="33501"/>
                  </a:lnTo>
                  <a:lnTo>
                    <a:pt x="477560" y="57912"/>
                  </a:lnTo>
                  <a:lnTo>
                    <a:pt x="512540" y="87915"/>
                  </a:lnTo>
                  <a:lnTo>
                    <a:pt x="542544" y="122895"/>
                  </a:lnTo>
                  <a:lnTo>
                    <a:pt x="566954" y="162233"/>
                  </a:lnTo>
                  <a:lnTo>
                    <a:pt x="585155" y="205313"/>
                  </a:lnTo>
                  <a:lnTo>
                    <a:pt x="596527" y="251517"/>
                  </a:lnTo>
                  <a:lnTo>
                    <a:pt x="600455" y="300227"/>
                  </a:lnTo>
                  <a:lnTo>
                    <a:pt x="596527" y="348938"/>
                  </a:lnTo>
                  <a:lnTo>
                    <a:pt x="585155" y="395142"/>
                  </a:lnTo>
                  <a:lnTo>
                    <a:pt x="566954" y="438222"/>
                  </a:lnTo>
                  <a:lnTo>
                    <a:pt x="542543" y="477560"/>
                  </a:lnTo>
                  <a:lnTo>
                    <a:pt x="512540" y="512540"/>
                  </a:lnTo>
                  <a:lnTo>
                    <a:pt x="477560" y="542544"/>
                  </a:lnTo>
                  <a:lnTo>
                    <a:pt x="438222" y="566954"/>
                  </a:lnTo>
                  <a:lnTo>
                    <a:pt x="395142" y="585155"/>
                  </a:lnTo>
                  <a:lnTo>
                    <a:pt x="348938" y="596527"/>
                  </a:lnTo>
                  <a:lnTo>
                    <a:pt x="300227" y="600456"/>
                  </a:lnTo>
                  <a:lnTo>
                    <a:pt x="251517" y="596527"/>
                  </a:lnTo>
                  <a:lnTo>
                    <a:pt x="205313" y="585155"/>
                  </a:lnTo>
                  <a:lnTo>
                    <a:pt x="162233" y="566954"/>
                  </a:lnTo>
                  <a:lnTo>
                    <a:pt x="122895" y="542543"/>
                  </a:lnTo>
                  <a:lnTo>
                    <a:pt x="87915" y="512540"/>
                  </a:lnTo>
                  <a:lnTo>
                    <a:pt x="57911" y="477560"/>
                  </a:lnTo>
                  <a:lnTo>
                    <a:pt x="33501" y="438222"/>
                  </a:lnTo>
                  <a:lnTo>
                    <a:pt x="15300" y="395142"/>
                  </a:lnTo>
                  <a:lnTo>
                    <a:pt x="3928" y="348938"/>
                  </a:lnTo>
                  <a:lnTo>
                    <a:pt x="0" y="3002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45052" y="3567684"/>
            <a:ext cx="5948680" cy="615950"/>
            <a:chOff x="3845052" y="3567684"/>
            <a:chExt cx="5948680" cy="615950"/>
          </a:xfrm>
        </p:grpSpPr>
        <p:sp>
          <p:nvSpPr>
            <p:cNvPr id="14" name="object 14"/>
            <p:cNvSpPr/>
            <p:nvPr/>
          </p:nvSpPr>
          <p:spPr>
            <a:xfrm>
              <a:off x="4152900" y="3575304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0"/>
                  </a:moveTo>
                  <a:lnTo>
                    <a:pt x="300227" y="0"/>
                  </a:lnTo>
                  <a:lnTo>
                    <a:pt x="0" y="300228"/>
                  </a:lnTo>
                  <a:lnTo>
                    <a:pt x="300227" y="600456"/>
                  </a:lnTo>
                  <a:lnTo>
                    <a:pt x="5632704" y="600456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2900" y="3575304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600456"/>
                  </a:moveTo>
                  <a:lnTo>
                    <a:pt x="300227" y="600456"/>
                  </a:lnTo>
                  <a:lnTo>
                    <a:pt x="0" y="300228"/>
                  </a:lnTo>
                  <a:lnTo>
                    <a:pt x="300227" y="0"/>
                  </a:lnTo>
                  <a:lnTo>
                    <a:pt x="5632704" y="0"/>
                  </a:lnTo>
                  <a:lnTo>
                    <a:pt x="5632704" y="600456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2672" y="3575304"/>
              <a:ext cx="600455" cy="600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2672" y="3575304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300228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2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48938" y="3928"/>
                  </a:lnTo>
                  <a:lnTo>
                    <a:pt x="395142" y="15300"/>
                  </a:lnTo>
                  <a:lnTo>
                    <a:pt x="438222" y="33501"/>
                  </a:lnTo>
                  <a:lnTo>
                    <a:pt x="477560" y="57912"/>
                  </a:lnTo>
                  <a:lnTo>
                    <a:pt x="512540" y="87915"/>
                  </a:lnTo>
                  <a:lnTo>
                    <a:pt x="542544" y="122895"/>
                  </a:lnTo>
                  <a:lnTo>
                    <a:pt x="566954" y="162233"/>
                  </a:lnTo>
                  <a:lnTo>
                    <a:pt x="585155" y="205313"/>
                  </a:lnTo>
                  <a:lnTo>
                    <a:pt x="596527" y="251517"/>
                  </a:lnTo>
                  <a:lnTo>
                    <a:pt x="600455" y="300228"/>
                  </a:lnTo>
                  <a:lnTo>
                    <a:pt x="596527" y="348938"/>
                  </a:lnTo>
                  <a:lnTo>
                    <a:pt x="585155" y="395142"/>
                  </a:lnTo>
                  <a:lnTo>
                    <a:pt x="566954" y="438222"/>
                  </a:lnTo>
                  <a:lnTo>
                    <a:pt x="542543" y="477560"/>
                  </a:lnTo>
                  <a:lnTo>
                    <a:pt x="512540" y="512540"/>
                  </a:lnTo>
                  <a:lnTo>
                    <a:pt x="477560" y="542544"/>
                  </a:lnTo>
                  <a:lnTo>
                    <a:pt x="438222" y="566954"/>
                  </a:lnTo>
                  <a:lnTo>
                    <a:pt x="395142" y="585155"/>
                  </a:lnTo>
                  <a:lnTo>
                    <a:pt x="348938" y="596527"/>
                  </a:lnTo>
                  <a:lnTo>
                    <a:pt x="300227" y="600456"/>
                  </a:lnTo>
                  <a:lnTo>
                    <a:pt x="251517" y="596527"/>
                  </a:lnTo>
                  <a:lnTo>
                    <a:pt x="205313" y="585155"/>
                  </a:lnTo>
                  <a:lnTo>
                    <a:pt x="162233" y="566954"/>
                  </a:lnTo>
                  <a:lnTo>
                    <a:pt x="122895" y="542544"/>
                  </a:lnTo>
                  <a:lnTo>
                    <a:pt x="87915" y="512540"/>
                  </a:lnTo>
                  <a:lnTo>
                    <a:pt x="57911" y="477560"/>
                  </a:lnTo>
                  <a:lnTo>
                    <a:pt x="33501" y="438222"/>
                  </a:lnTo>
                  <a:lnTo>
                    <a:pt x="15300" y="395142"/>
                  </a:lnTo>
                  <a:lnTo>
                    <a:pt x="3928" y="348938"/>
                  </a:lnTo>
                  <a:lnTo>
                    <a:pt x="0" y="30022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45052" y="4346447"/>
            <a:ext cx="5948680" cy="615950"/>
            <a:chOff x="3845052" y="4346447"/>
            <a:chExt cx="5948680" cy="615950"/>
          </a:xfrm>
        </p:grpSpPr>
        <p:sp>
          <p:nvSpPr>
            <p:cNvPr id="19" name="object 19"/>
            <p:cNvSpPr/>
            <p:nvPr/>
          </p:nvSpPr>
          <p:spPr>
            <a:xfrm>
              <a:off x="4152900" y="4354067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0"/>
                  </a:moveTo>
                  <a:lnTo>
                    <a:pt x="300227" y="0"/>
                  </a:lnTo>
                  <a:lnTo>
                    <a:pt x="0" y="300227"/>
                  </a:lnTo>
                  <a:lnTo>
                    <a:pt x="300227" y="600455"/>
                  </a:lnTo>
                  <a:lnTo>
                    <a:pt x="5632704" y="600455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2900" y="4354067"/>
              <a:ext cx="5633085" cy="600710"/>
            </a:xfrm>
            <a:custGeom>
              <a:avLst/>
              <a:gdLst/>
              <a:ahLst/>
              <a:cxnLst/>
              <a:rect l="l" t="t" r="r" b="b"/>
              <a:pathLst>
                <a:path w="5633084" h="600710">
                  <a:moveTo>
                    <a:pt x="5632704" y="600455"/>
                  </a:moveTo>
                  <a:lnTo>
                    <a:pt x="300227" y="600455"/>
                  </a:lnTo>
                  <a:lnTo>
                    <a:pt x="0" y="300227"/>
                  </a:lnTo>
                  <a:lnTo>
                    <a:pt x="300227" y="0"/>
                  </a:lnTo>
                  <a:lnTo>
                    <a:pt x="5632704" y="0"/>
                  </a:lnTo>
                  <a:lnTo>
                    <a:pt x="5632704" y="600455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2672" y="4354067"/>
              <a:ext cx="600455" cy="600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2672" y="4354067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300227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348938" y="3928"/>
                  </a:lnTo>
                  <a:lnTo>
                    <a:pt x="395142" y="15300"/>
                  </a:lnTo>
                  <a:lnTo>
                    <a:pt x="438222" y="33501"/>
                  </a:lnTo>
                  <a:lnTo>
                    <a:pt x="477560" y="57911"/>
                  </a:lnTo>
                  <a:lnTo>
                    <a:pt x="512540" y="87915"/>
                  </a:lnTo>
                  <a:lnTo>
                    <a:pt x="542544" y="122895"/>
                  </a:lnTo>
                  <a:lnTo>
                    <a:pt x="566954" y="162233"/>
                  </a:lnTo>
                  <a:lnTo>
                    <a:pt x="585155" y="205313"/>
                  </a:lnTo>
                  <a:lnTo>
                    <a:pt x="596527" y="251517"/>
                  </a:lnTo>
                  <a:lnTo>
                    <a:pt x="600455" y="300227"/>
                  </a:lnTo>
                  <a:lnTo>
                    <a:pt x="596527" y="348938"/>
                  </a:lnTo>
                  <a:lnTo>
                    <a:pt x="585155" y="395142"/>
                  </a:lnTo>
                  <a:lnTo>
                    <a:pt x="566954" y="438222"/>
                  </a:lnTo>
                  <a:lnTo>
                    <a:pt x="542543" y="477560"/>
                  </a:lnTo>
                  <a:lnTo>
                    <a:pt x="512540" y="512540"/>
                  </a:lnTo>
                  <a:lnTo>
                    <a:pt x="477560" y="542543"/>
                  </a:lnTo>
                  <a:lnTo>
                    <a:pt x="438222" y="566954"/>
                  </a:lnTo>
                  <a:lnTo>
                    <a:pt x="395142" y="585155"/>
                  </a:lnTo>
                  <a:lnTo>
                    <a:pt x="348938" y="596527"/>
                  </a:lnTo>
                  <a:lnTo>
                    <a:pt x="300227" y="600455"/>
                  </a:lnTo>
                  <a:lnTo>
                    <a:pt x="251517" y="596527"/>
                  </a:lnTo>
                  <a:lnTo>
                    <a:pt x="205313" y="585155"/>
                  </a:lnTo>
                  <a:lnTo>
                    <a:pt x="162233" y="566954"/>
                  </a:lnTo>
                  <a:lnTo>
                    <a:pt x="122895" y="542543"/>
                  </a:lnTo>
                  <a:lnTo>
                    <a:pt x="87915" y="512540"/>
                  </a:lnTo>
                  <a:lnTo>
                    <a:pt x="57911" y="477560"/>
                  </a:lnTo>
                  <a:lnTo>
                    <a:pt x="33501" y="438222"/>
                  </a:lnTo>
                  <a:lnTo>
                    <a:pt x="15300" y="395142"/>
                  </a:lnTo>
                  <a:lnTo>
                    <a:pt x="3928" y="348938"/>
                  </a:lnTo>
                  <a:lnTo>
                    <a:pt x="0" y="3002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145279" y="5126735"/>
            <a:ext cx="5648325" cy="614680"/>
            <a:chOff x="4145279" y="5126735"/>
            <a:chExt cx="5648325" cy="614680"/>
          </a:xfrm>
        </p:grpSpPr>
        <p:sp>
          <p:nvSpPr>
            <p:cNvPr id="24" name="object 24"/>
            <p:cNvSpPr/>
            <p:nvPr/>
          </p:nvSpPr>
          <p:spPr>
            <a:xfrm>
              <a:off x="4152899" y="5134355"/>
              <a:ext cx="5633085" cy="599440"/>
            </a:xfrm>
            <a:custGeom>
              <a:avLst/>
              <a:gdLst/>
              <a:ahLst/>
              <a:cxnLst/>
              <a:rect l="l" t="t" r="r" b="b"/>
              <a:pathLst>
                <a:path w="5633084" h="599439">
                  <a:moveTo>
                    <a:pt x="5632704" y="0"/>
                  </a:moveTo>
                  <a:lnTo>
                    <a:pt x="299465" y="0"/>
                  </a:lnTo>
                  <a:lnTo>
                    <a:pt x="0" y="299466"/>
                  </a:lnTo>
                  <a:lnTo>
                    <a:pt x="299465" y="598932"/>
                  </a:lnTo>
                  <a:lnTo>
                    <a:pt x="5632704" y="598932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2899" y="5134355"/>
              <a:ext cx="5633085" cy="599440"/>
            </a:xfrm>
            <a:custGeom>
              <a:avLst/>
              <a:gdLst/>
              <a:ahLst/>
              <a:cxnLst/>
              <a:rect l="l" t="t" r="r" b="b"/>
              <a:pathLst>
                <a:path w="5633084" h="599439">
                  <a:moveTo>
                    <a:pt x="5632704" y="598932"/>
                  </a:moveTo>
                  <a:lnTo>
                    <a:pt x="299465" y="598932"/>
                  </a:lnTo>
                  <a:lnTo>
                    <a:pt x="0" y="299466"/>
                  </a:lnTo>
                  <a:lnTo>
                    <a:pt x="299465" y="0"/>
                  </a:lnTo>
                  <a:lnTo>
                    <a:pt x="5632704" y="0"/>
                  </a:lnTo>
                  <a:lnTo>
                    <a:pt x="5632704" y="59893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72965" y="2139187"/>
            <a:ext cx="4870450" cy="3431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70" dirty="0">
                <a:solidFill>
                  <a:srgbClr val="FFFFFF"/>
                </a:solidFill>
                <a:latin typeface="Times New Roman"/>
                <a:cs typeface="Times New Roman"/>
              </a:rPr>
              <a:t>Storing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imes New Roman"/>
                <a:cs typeface="Times New Roman"/>
              </a:rPr>
              <a:t>exponentially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110" dirty="0">
                <a:solidFill>
                  <a:srgbClr val="FFFFFF"/>
                </a:solidFill>
                <a:latin typeface="Times New Roman"/>
                <a:cs typeface="Times New Roman"/>
              </a:rPr>
              <a:t>growing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FFFFFF"/>
                </a:solidFill>
                <a:latin typeface="Times New Roman"/>
                <a:cs typeface="Times New Roman"/>
              </a:rPr>
              <a:t>huge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endParaRPr sz="1900">
              <a:latin typeface="Times New Roman"/>
              <a:cs typeface="Times New Roman"/>
            </a:endParaRPr>
          </a:p>
          <a:p>
            <a:pPr marL="349250" marR="342265" indent="635" algn="ctr">
              <a:lnSpc>
                <a:spcPts val="6140"/>
              </a:lnSpc>
              <a:spcBef>
                <a:spcPts val="840"/>
              </a:spcBef>
            </a:pPr>
            <a:r>
              <a:rPr sz="1900" spc="85" dirty="0">
                <a:solidFill>
                  <a:srgbClr val="FFFFFF"/>
                </a:solidFill>
                <a:latin typeface="Times New Roman"/>
                <a:cs typeface="Times New Roman"/>
              </a:rPr>
              <a:t>Integrating </a:t>
            </a:r>
            <a:r>
              <a:rPr sz="1900" spc="105" dirty="0">
                <a:solidFill>
                  <a:srgbClr val="FFFFFF"/>
                </a:solidFill>
                <a:latin typeface="Times New Roman"/>
                <a:cs typeface="Times New Roman"/>
              </a:rPr>
              <a:t>disparate </a:t>
            </a:r>
            <a:r>
              <a:rPr sz="1900" spc="12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900" spc="80" dirty="0">
                <a:solidFill>
                  <a:srgbClr val="FFFFFF"/>
                </a:solidFill>
                <a:latin typeface="Times New Roman"/>
                <a:cs typeface="Times New Roman"/>
              </a:rPr>
              <a:t>sources  </a:t>
            </a:r>
            <a:r>
              <a:rPr sz="1900" spc="90" dirty="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imes New Roman"/>
                <a:cs typeface="Times New Roman"/>
              </a:rPr>
              <a:t>timely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FFFFFF"/>
                </a:solidFill>
                <a:latin typeface="Times New Roman"/>
                <a:cs typeface="Times New Roman"/>
              </a:rPr>
              <a:t>manner</a:t>
            </a:r>
            <a:endParaRPr sz="1900">
              <a:latin typeface="Times New Roman"/>
              <a:cs typeface="Times New Roman"/>
            </a:endParaRPr>
          </a:p>
          <a:p>
            <a:pPr marL="1511935" marR="1502410" algn="ctr">
              <a:lnSpc>
                <a:spcPts val="6130"/>
              </a:lnSpc>
            </a:pPr>
            <a:r>
              <a:rPr sz="1900" spc="9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imes New Roman"/>
                <a:cs typeface="Times New Roman"/>
              </a:rPr>
              <a:t>Governance  </a:t>
            </a:r>
            <a:r>
              <a:rPr sz="1900" spc="6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45052" y="5126735"/>
            <a:ext cx="615950" cy="614680"/>
            <a:chOff x="3845052" y="5126735"/>
            <a:chExt cx="615950" cy="614680"/>
          </a:xfrm>
        </p:grpSpPr>
        <p:sp>
          <p:nvSpPr>
            <p:cNvPr id="28" name="object 28"/>
            <p:cNvSpPr/>
            <p:nvPr/>
          </p:nvSpPr>
          <p:spPr>
            <a:xfrm>
              <a:off x="3852672" y="5134355"/>
              <a:ext cx="600455" cy="5989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2672" y="5134355"/>
              <a:ext cx="600710" cy="599440"/>
            </a:xfrm>
            <a:custGeom>
              <a:avLst/>
              <a:gdLst/>
              <a:ahLst/>
              <a:cxnLst/>
              <a:rect l="l" t="t" r="r" b="b"/>
              <a:pathLst>
                <a:path w="600710" h="599439">
                  <a:moveTo>
                    <a:pt x="0" y="299466"/>
                  </a:moveTo>
                  <a:lnTo>
                    <a:pt x="3928" y="250899"/>
                  </a:lnTo>
                  <a:lnTo>
                    <a:pt x="15300" y="204825"/>
                  </a:lnTo>
                  <a:lnTo>
                    <a:pt x="33501" y="161860"/>
                  </a:lnTo>
                  <a:lnTo>
                    <a:pt x="57912" y="122621"/>
                  </a:lnTo>
                  <a:lnTo>
                    <a:pt x="87915" y="87725"/>
                  </a:lnTo>
                  <a:lnTo>
                    <a:pt x="122895" y="57790"/>
                  </a:lnTo>
                  <a:lnTo>
                    <a:pt x="162233" y="33432"/>
                  </a:lnTo>
                  <a:lnTo>
                    <a:pt x="205313" y="15270"/>
                  </a:lnTo>
                  <a:lnTo>
                    <a:pt x="251517" y="3920"/>
                  </a:lnTo>
                  <a:lnTo>
                    <a:pt x="300227" y="0"/>
                  </a:lnTo>
                  <a:lnTo>
                    <a:pt x="348938" y="3920"/>
                  </a:lnTo>
                  <a:lnTo>
                    <a:pt x="395142" y="15270"/>
                  </a:lnTo>
                  <a:lnTo>
                    <a:pt x="438222" y="33432"/>
                  </a:lnTo>
                  <a:lnTo>
                    <a:pt x="477560" y="57790"/>
                  </a:lnTo>
                  <a:lnTo>
                    <a:pt x="512540" y="87725"/>
                  </a:lnTo>
                  <a:lnTo>
                    <a:pt x="542544" y="122621"/>
                  </a:lnTo>
                  <a:lnTo>
                    <a:pt x="566954" y="161860"/>
                  </a:lnTo>
                  <a:lnTo>
                    <a:pt x="585155" y="204825"/>
                  </a:lnTo>
                  <a:lnTo>
                    <a:pt x="596527" y="250899"/>
                  </a:lnTo>
                  <a:lnTo>
                    <a:pt x="600455" y="299466"/>
                  </a:lnTo>
                  <a:lnTo>
                    <a:pt x="596527" y="348041"/>
                  </a:lnTo>
                  <a:lnTo>
                    <a:pt x="585155" y="394121"/>
                  </a:lnTo>
                  <a:lnTo>
                    <a:pt x="566954" y="437088"/>
                  </a:lnTo>
                  <a:lnTo>
                    <a:pt x="542543" y="476327"/>
                  </a:lnTo>
                  <a:lnTo>
                    <a:pt x="512540" y="511221"/>
                  </a:lnTo>
                  <a:lnTo>
                    <a:pt x="477560" y="541152"/>
                  </a:lnTo>
                  <a:lnTo>
                    <a:pt x="438222" y="565506"/>
                  </a:lnTo>
                  <a:lnTo>
                    <a:pt x="395142" y="583665"/>
                  </a:lnTo>
                  <a:lnTo>
                    <a:pt x="348938" y="595012"/>
                  </a:lnTo>
                  <a:lnTo>
                    <a:pt x="300227" y="598932"/>
                  </a:lnTo>
                  <a:lnTo>
                    <a:pt x="251517" y="595012"/>
                  </a:lnTo>
                  <a:lnTo>
                    <a:pt x="205313" y="583665"/>
                  </a:lnTo>
                  <a:lnTo>
                    <a:pt x="162233" y="565506"/>
                  </a:lnTo>
                  <a:lnTo>
                    <a:pt x="122895" y="541152"/>
                  </a:lnTo>
                  <a:lnTo>
                    <a:pt x="87915" y="511221"/>
                  </a:lnTo>
                  <a:lnTo>
                    <a:pt x="57911" y="476327"/>
                  </a:lnTo>
                  <a:lnTo>
                    <a:pt x="33501" y="437088"/>
                  </a:lnTo>
                  <a:lnTo>
                    <a:pt x="15300" y="394121"/>
                  </a:lnTo>
                  <a:lnTo>
                    <a:pt x="3928" y="348041"/>
                  </a:lnTo>
                  <a:lnTo>
                    <a:pt x="0" y="29946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5021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What </a:t>
            </a:r>
            <a:r>
              <a:rPr spc="75" dirty="0"/>
              <a:t>is </a:t>
            </a:r>
            <a:r>
              <a:rPr spc="15" dirty="0"/>
              <a:t>Big </a:t>
            </a:r>
            <a:r>
              <a:rPr spc="170" dirty="0"/>
              <a:t>Data</a:t>
            </a:r>
            <a:r>
              <a:rPr spc="-490" dirty="0"/>
              <a:t> </a:t>
            </a:r>
            <a:r>
              <a:rPr spc="114" dirty="0"/>
              <a:t>Analytics?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693390"/>
            <a:ext cx="884809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150" dirty="0">
                <a:latin typeface="Times New Roman"/>
                <a:cs typeface="Times New Roman"/>
              </a:rPr>
              <a:t>Examining </a:t>
            </a:r>
            <a:r>
              <a:rPr sz="3200" spc="140" dirty="0">
                <a:latin typeface="Times New Roman"/>
                <a:cs typeface="Times New Roman"/>
              </a:rPr>
              <a:t>large </a:t>
            </a:r>
            <a:r>
              <a:rPr sz="3200" spc="265" dirty="0">
                <a:latin typeface="Times New Roman"/>
                <a:cs typeface="Times New Roman"/>
              </a:rPr>
              <a:t>and </a:t>
            </a:r>
            <a:r>
              <a:rPr sz="3200" spc="135" dirty="0">
                <a:latin typeface="Times New Roman"/>
                <a:cs typeface="Times New Roman"/>
              </a:rPr>
              <a:t>different </a:t>
            </a:r>
            <a:r>
              <a:rPr sz="3200" spc="170" dirty="0">
                <a:latin typeface="Times New Roman"/>
                <a:cs typeface="Times New Roman"/>
              </a:rPr>
              <a:t>types </a:t>
            </a:r>
            <a:r>
              <a:rPr sz="3200" spc="75" dirty="0">
                <a:latin typeface="Times New Roman"/>
                <a:cs typeface="Times New Roman"/>
              </a:rPr>
              <a:t>of </a:t>
            </a:r>
            <a:r>
              <a:rPr sz="3200" spc="215" dirty="0">
                <a:latin typeface="Times New Roman"/>
                <a:cs typeface="Times New Roman"/>
              </a:rPr>
              <a:t>data </a:t>
            </a:r>
            <a:r>
              <a:rPr sz="3200" spc="145" dirty="0">
                <a:latin typeface="Times New Roman"/>
                <a:cs typeface="Times New Roman"/>
              </a:rPr>
              <a:t>to  </a:t>
            </a:r>
            <a:r>
              <a:rPr sz="3200" spc="170" dirty="0">
                <a:latin typeface="Times New Roman"/>
                <a:cs typeface="Times New Roman"/>
              </a:rPr>
              <a:t>uncover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25" dirty="0">
                <a:latin typeface="Times New Roman"/>
                <a:cs typeface="Times New Roman"/>
              </a:rPr>
              <a:t>hidden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patterns,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correlations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265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other  </a:t>
            </a:r>
            <a:r>
              <a:rPr sz="3200" spc="125" dirty="0">
                <a:latin typeface="Times New Roman"/>
                <a:cs typeface="Times New Roman"/>
              </a:rPr>
              <a:t>insights.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476" y="2331211"/>
            <a:ext cx="9201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185" dirty="0">
                <a:latin typeface="Times New Roman"/>
                <a:cs typeface="Times New Roman"/>
              </a:rPr>
              <a:t>Big </a:t>
            </a:r>
            <a:r>
              <a:rPr sz="5400" b="1" spc="140" dirty="0">
                <a:latin typeface="Times New Roman"/>
                <a:cs typeface="Times New Roman"/>
              </a:rPr>
              <a:t>Data </a:t>
            </a:r>
            <a:r>
              <a:rPr sz="5400" b="1" spc="195" dirty="0">
                <a:latin typeface="Times New Roman"/>
                <a:cs typeface="Times New Roman"/>
              </a:rPr>
              <a:t>Analytics </a:t>
            </a:r>
            <a:r>
              <a:rPr sz="5400" b="1" spc="295" dirty="0">
                <a:latin typeface="Times New Roman"/>
                <a:cs typeface="Times New Roman"/>
              </a:rPr>
              <a:t>Use</a:t>
            </a:r>
            <a:r>
              <a:rPr sz="5400" b="1" spc="-550" dirty="0">
                <a:latin typeface="Times New Roman"/>
                <a:cs typeface="Times New Roman"/>
              </a:rPr>
              <a:t> </a:t>
            </a:r>
            <a:r>
              <a:rPr sz="5400" b="1" spc="170" dirty="0">
                <a:latin typeface="Times New Roman"/>
                <a:cs typeface="Times New Roman"/>
              </a:rPr>
              <a:t>Cases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857452"/>
            <a:ext cx="5265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Amazon’s “360-degree</a:t>
            </a:r>
            <a:r>
              <a:rPr spc="-190" dirty="0"/>
              <a:t> </a:t>
            </a:r>
            <a:r>
              <a:rPr spc="180" dirty="0"/>
              <a:t>view”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637157"/>
            <a:ext cx="949452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120" dirty="0">
                <a:latin typeface="Times New Roman"/>
                <a:cs typeface="Times New Roman"/>
              </a:rPr>
              <a:t>Amazon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uses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Big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gathered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customers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build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fine-tune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recommendation  </a:t>
            </a:r>
            <a:r>
              <a:rPr sz="1800" spc="75" dirty="0">
                <a:latin typeface="Times New Roman"/>
                <a:cs typeface="Times New Roman"/>
              </a:rPr>
              <a:t>engine.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114" dirty="0">
                <a:latin typeface="Times New Roman"/>
                <a:cs typeface="Times New Roman"/>
              </a:rPr>
              <a:t>what </a:t>
            </a:r>
            <a:r>
              <a:rPr sz="1600" spc="95" dirty="0">
                <a:latin typeface="Times New Roman"/>
                <a:cs typeface="Times New Roman"/>
              </a:rPr>
              <a:t>you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buy</a:t>
            </a:r>
            <a:endParaRPr sz="16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reviews/feedback</a:t>
            </a:r>
            <a:endParaRPr sz="16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95" dirty="0">
                <a:latin typeface="Times New Roman"/>
                <a:cs typeface="Times New Roman"/>
              </a:rPr>
              <a:t>any </a:t>
            </a:r>
            <a:r>
              <a:rPr sz="1600" spc="80" dirty="0">
                <a:latin typeface="Times New Roman"/>
                <a:cs typeface="Times New Roman"/>
              </a:rPr>
              <a:t>personal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details</a:t>
            </a:r>
            <a:endParaRPr sz="16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49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shipping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address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(to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guess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income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level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based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where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live)</a:t>
            </a:r>
            <a:endParaRPr sz="16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65" dirty="0">
                <a:latin typeface="Times New Roman"/>
                <a:cs typeface="Times New Roman"/>
              </a:rPr>
              <a:t>Browsing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behavior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FA434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7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more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Amazon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knows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about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you,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better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predict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what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you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want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buy.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100" dirty="0">
                <a:latin typeface="Times New Roman"/>
                <a:cs typeface="Times New Roman"/>
              </a:rPr>
              <a:t>May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make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recommendations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based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what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other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customers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similar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profile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bought.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65" dirty="0">
                <a:latin typeface="Times New Roman"/>
                <a:cs typeface="Times New Roman"/>
              </a:rPr>
              <a:t>Also </a:t>
            </a:r>
            <a:r>
              <a:rPr sz="1800" spc="90" dirty="0">
                <a:latin typeface="Times New Roman"/>
                <a:cs typeface="Times New Roman"/>
              </a:rPr>
              <a:t>helps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in </a:t>
            </a:r>
            <a:r>
              <a:rPr sz="1800" spc="85" dirty="0">
                <a:latin typeface="Times New Roman"/>
                <a:cs typeface="Times New Roman"/>
              </a:rPr>
              <a:t>retaining </a:t>
            </a:r>
            <a:r>
              <a:rPr sz="1800" spc="80" dirty="0">
                <a:latin typeface="Times New Roman"/>
                <a:cs typeface="Times New Roman"/>
              </a:rPr>
              <a:t>their </a:t>
            </a:r>
            <a:r>
              <a:rPr sz="1800" spc="90" dirty="0"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67157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5" dirty="0"/>
              <a:t>Amazon </a:t>
            </a:r>
            <a:r>
              <a:rPr spc="170" dirty="0"/>
              <a:t>–Improving </a:t>
            </a:r>
            <a:r>
              <a:rPr spc="185" dirty="0"/>
              <a:t>user</a:t>
            </a:r>
            <a:r>
              <a:rPr spc="-425" dirty="0"/>
              <a:t> </a:t>
            </a:r>
            <a:r>
              <a:rPr spc="130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932327"/>
            <a:ext cx="8260715" cy="2998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0" dirty="0">
                <a:latin typeface="Times New Roman"/>
                <a:cs typeface="Times New Roman"/>
              </a:rPr>
              <a:t>Analysing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clicks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every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visitor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their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website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aids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them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latin typeface="Times New Roman"/>
                <a:cs typeface="Times New Roman"/>
              </a:rPr>
              <a:t>understanding </a:t>
            </a:r>
            <a:r>
              <a:rPr sz="1800" spc="80" dirty="0">
                <a:latin typeface="Times New Roman"/>
                <a:cs typeface="Times New Roman"/>
              </a:rPr>
              <a:t>their </a:t>
            </a:r>
            <a:r>
              <a:rPr sz="1800" spc="75" dirty="0">
                <a:latin typeface="Times New Roman"/>
                <a:cs typeface="Times New Roman"/>
              </a:rPr>
              <a:t>site-navigation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behaviour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latin typeface="Times New Roman"/>
                <a:cs typeface="Times New Roman"/>
              </a:rPr>
              <a:t>paths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user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took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buy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latin typeface="Times New Roman"/>
                <a:cs typeface="Times New Roman"/>
              </a:rPr>
              <a:t>paths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led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leave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site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FA434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FA434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latin typeface="Times New Roman"/>
                <a:cs typeface="Times New Roman"/>
              </a:rPr>
              <a:t>All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helps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Amazon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improve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experience,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thereby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000" spc="120" dirty="0">
                <a:latin typeface="Times New Roman"/>
                <a:cs typeface="Times New Roman"/>
              </a:rPr>
              <a:t>improving </a:t>
            </a:r>
            <a:r>
              <a:rPr sz="2000" spc="90" dirty="0">
                <a:latin typeface="Times New Roman"/>
                <a:cs typeface="Times New Roman"/>
              </a:rPr>
              <a:t>their </a:t>
            </a:r>
            <a:r>
              <a:rPr sz="2000" spc="70" dirty="0">
                <a:latin typeface="Times New Roman"/>
                <a:cs typeface="Times New Roman"/>
              </a:rPr>
              <a:t>sales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marketing.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6586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Social</a:t>
            </a:r>
            <a:r>
              <a:rPr spc="-35" dirty="0"/>
              <a:t> </a:t>
            </a:r>
            <a:r>
              <a:rPr spc="175" dirty="0"/>
              <a:t>Media</a:t>
            </a:r>
            <a:r>
              <a:rPr spc="-130" dirty="0"/>
              <a:t> </a:t>
            </a:r>
            <a:r>
              <a:rPr spc="140" dirty="0"/>
              <a:t>Analysis</a:t>
            </a:r>
            <a:r>
              <a:rPr spc="-15" dirty="0"/>
              <a:t> </a:t>
            </a:r>
            <a:r>
              <a:rPr spc="265" dirty="0"/>
              <a:t>and</a:t>
            </a:r>
            <a:r>
              <a:rPr spc="-25" dirty="0"/>
              <a:t> </a:t>
            </a:r>
            <a:r>
              <a:rPr spc="14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00504"/>
            <a:ext cx="9358630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135" dirty="0">
                <a:latin typeface="Times New Roman"/>
                <a:cs typeface="Times New Roman"/>
              </a:rPr>
              <a:t>Companies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monitor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people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saying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about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their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products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  </a:t>
            </a:r>
            <a:r>
              <a:rPr sz="2400" spc="80" dirty="0">
                <a:latin typeface="Times New Roman"/>
                <a:cs typeface="Times New Roman"/>
              </a:rPr>
              <a:t>services </a:t>
            </a:r>
            <a:r>
              <a:rPr sz="2400" spc="110" dirty="0">
                <a:latin typeface="Times New Roman"/>
                <a:cs typeface="Times New Roman"/>
              </a:rPr>
              <a:t>in </a:t>
            </a:r>
            <a:r>
              <a:rPr sz="2400" spc="65" dirty="0">
                <a:latin typeface="Times New Roman"/>
                <a:cs typeface="Times New Roman"/>
              </a:rPr>
              <a:t>social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65" dirty="0">
                <a:latin typeface="Times New Roman"/>
                <a:cs typeface="Times New Roman"/>
              </a:rPr>
              <a:t>Collect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analyze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posts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Facebook,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Twitter,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Instagram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8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  <a:tab pos="3048635" algn="l"/>
              </a:tabLst>
            </a:pPr>
            <a:r>
              <a:rPr sz="2400" spc="135" dirty="0">
                <a:latin typeface="Times New Roman"/>
                <a:cs typeface="Times New Roman"/>
              </a:rPr>
              <a:t>Helps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improving	</a:t>
            </a:r>
            <a:r>
              <a:rPr sz="2400" spc="110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03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  <a:tab pos="5009515" algn="l"/>
              </a:tabLst>
            </a:pPr>
            <a:r>
              <a:rPr sz="2000" spc="110" dirty="0">
                <a:latin typeface="Times New Roman"/>
                <a:cs typeface="Times New Roman"/>
              </a:rPr>
              <a:t>Improve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Customer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Satisfaction	</a:t>
            </a:r>
            <a:r>
              <a:rPr sz="2000" spc="85" dirty="0">
                <a:latin typeface="Times New Roman"/>
                <a:cs typeface="Times New Roman"/>
              </a:rPr>
              <a:t>Retaining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0447" y="4277867"/>
            <a:ext cx="640080" cy="76200"/>
          </a:xfrm>
          <a:custGeom>
            <a:avLst/>
            <a:gdLst/>
            <a:ahLst/>
            <a:cxnLst/>
            <a:rect l="l" t="t" r="r" b="b"/>
            <a:pathLst>
              <a:path w="640079" h="76200">
                <a:moveTo>
                  <a:pt x="563879" y="0"/>
                </a:moveTo>
                <a:lnTo>
                  <a:pt x="563879" y="76199"/>
                </a:lnTo>
                <a:lnTo>
                  <a:pt x="627379" y="44449"/>
                </a:lnTo>
                <a:lnTo>
                  <a:pt x="576579" y="44449"/>
                </a:lnTo>
                <a:lnTo>
                  <a:pt x="576579" y="31749"/>
                </a:lnTo>
                <a:lnTo>
                  <a:pt x="627379" y="31749"/>
                </a:lnTo>
                <a:lnTo>
                  <a:pt x="563879" y="0"/>
                </a:lnTo>
                <a:close/>
              </a:path>
              <a:path w="640079" h="76200">
                <a:moveTo>
                  <a:pt x="56387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3879" y="44449"/>
                </a:lnTo>
                <a:lnTo>
                  <a:pt x="563879" y="31749"/>
                </a:lnTo>
                <a:close/>
              </a:path>
              <a:path w="640079" h="76200">
                <a:moveTo>
                  <a:pt x="627379" y="31749"/>
                </a:moveTo>
                <a:lnTo>
                  <a:pt x="576579" y="31749"/>
                </a:lnTo>
                <a:lnTo>
                  <a:pt x="576579" y="44449"/>
                </a:lnTo>
                <a:lnTo>
                  <a:pt x="627379" y="44449"/>
                </a:lnTo>
                <a:lnTo>
                  <a:pt x="640079" y="38099"/>
                </a:lnTo>
                <a:lnTo>
                  <a:pt x="627379" y="31749"/>
                </a:lnTo>
                <a:close/>
              </a:path>
            </a:pathLst>
          </a:custGeom>
          <a:solidFill>
            <a:srgbClr val="5FA4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781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IIoT </a:t>
            </a:r>
            <a:r>
              <a:rPr dirty="0"/>
              <a:t>- </a:t>
            </a:r>
            <a:r>
              <a:rPr spc="145" dirty="0"/>
              <a:t>Preventive </a:t>
            </a:r>
            <a:r>
              <a:rPr spc="155" dirty="0"/>
              <a:t>Maintenance </a:t>
            </a:r>
            <a:r>
              <a:rPr spc="265" dirty="0"/>
              <a:t>and</a:t>
            </a:r>
            <a:r>
              <a:rPr spc="-405" dirty="0"/>
              <a:t> </a:t>
            </a:r>
            <a:r>
              <a:rPr spc="195"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932327"/>
            <a:ext cx="9345930" cy="25774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5" dirty="0">
                <a:latin typeface="Times New Roman"/>
                <a:cs typeface="Times New Roman"/>
              </a:rPr>
              <a:t>Factories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other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facilities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expensive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equipment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deploying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sensors</a:t>
            </a:r>
            <a:endParaRPr sz="20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8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monitor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equipment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transmit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relevant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over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Internet.</a:t>
            </a:r>
            <a:endParaRPr sz="1800">
              <a:latin typeface="Times New Roman"/>
              <a:cs typeface="Times New Roman"/>
            </a:endParaRPr>
          </a:p>
          <a:p>
            <a:pPr marL="241300" marR="607060" indent="-228600">
              <a:lnSpc>
                <a:spcPct val="120000"/>
              </a:lnSpc>
              <a:spcBef>
                <a:spcPts val="97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solutions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analyze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information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often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detect  </a:t>
            </a:r>
            <a:r>
              <a:rPr sz="2000" spc="155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problem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about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occur.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/>
                <a:cs typeface="Times New Roman"/>
              </a:rPr>
              <a:t>Perform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preventive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maintenance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may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help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prevent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accidents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costly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130" dirty="0">
                <a:latin typeface="Times New Roman"/>
                <a:cs typeface="Times New Roman"/>
              </a:rPr>
              <a:t>shutdowns.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991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Healthcare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34032"/>
            <a:ext cx="9112885" cy="361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4986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dirty="0"/>
              <a:t>	</a:t>
            </a:r>
            <a:r>
              <a:rPr sz="1700" b="1" spc="60" dirty="0">
                <a:latin typeface="Times New Roman"/>
                <a:cs typeface="Times New Roman"/>
              </a:rPr>
              <a:t>Big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Times New Roman"/>
                <a:cs typeface="Times New Roman"/>
              </a:rPr>
              <a:t>Data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in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Times New Roman"/>
                <a:cs typeface="Times New Roman"/>
              </a:rPr>
              <a:t>healthcare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Times New Roman"/>
                <a:cs typeface="Times New Roman"/>
              </a:rPr>
              <a:t>pertains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Times New Roman"/>
                <a:cs typeface="Times New Roman"/>
              </a:rPr>
              <a:t>to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60" dirty="0">
                <a:latin typeface="Times New Roman"/>
                <a:cs typeface="Times New Roman"/>
              </a:rPr>
              <a:t>the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75" dirty="0">
                <a:latin typeface="Times New Roman"/>
                <a:cs typeface="Times New Roman"/>
              </a:rPr>
              <a:t>massive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65" dirty="0">
                <a:latin typeface="Times New Roman"/>
                <a:cs typeface="Times New Roman"/>
              </a:rPr>
              <a:t>amounts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90" dirty="0">
                <a:latin typeface="Times New Roman"/>
                <a:cs typeface="Times New Roman"/>
              </a:rPr>
              <a:t>of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35" dirty="0">
                <a:latin typeface="Times New Roman"/>
                <a:cs typeface="Times New Roman"/>
              </a:rPr>
              <a:t>healthcare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25" dirty="0">
                <a:latin typeface="Times New Roman"/>
                <a:cs typeface="Times New Roman"/>
              </a:rPr>
              <a:t>data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Times New Roman"/>
                <a:cs typeface="Times New Roman"/>
              </a:rPr>
              <a:t>gathered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40" dirty="0">
                <a:latin typeface="Times New Roman"/>
                <a:cs typeface="Times New Roman"/>
              </a:rPr>
              <a:t>from  </a:t>
            </a:r>
            <a:r>
              <a:rPr sz="1700" b="1" spc="80" dirty="0">
                <a:latin typeface="Times New Roman"/>
                <a:cs typeface="Times New Roman"/>
              </a:rPr>
              <a:t>multiple </a:t>
            </a:r>
            <a:r>
              <a:rPr sz="1700" b="1" spc="55" dirty="0">
                <a:latin typeface="Times New Roman"/>
                <a:cs typeface="Times New Roman"/>
              </a:rPr>
              <a:t>sources </a:t>
            </a:r>
            <a:r>
              <a:rPr sz="1700" b="1" spc="70" dirty="0">
                <a:latin typeface="Times New Roman"/>
                <a:cs typeface="Times New Roman"/>
              </a:rPr>
              <a:t>such</a:t>
            </a:r>
            <a:r>
              <a:rPr sz="1700" b="1" spc="-210" dirty="0">
                <a:latin typeface="Times New Roman"/>
                <a:cs typeface="Times New Roman"/>
              </a:rPr>
              <a:t> </a:t>
            </a:r>
            <a:r>
              <a:rPr sz="1700" b="1" spc="45" dirty="0">
                <a:latin typeface="Times New Roman"/>
                <a:cs typeface="Times New Roman"/>
              </a:rPr>
              <a:t>as</a:t>
            </a:r>
            <a:endParaRPr sz="17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70" dirty="0">
                <a:latin typeface="Times New Roman"/>
                <a:cs typeface="Times New Roman"/>
              </a:rPr>
              <a:t>wearable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devices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like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fitness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trackers,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smartwatches,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sensors,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40" dirty="0">
                <a:latin typeface="Times New Roman"/>
                <a:cs typeface="Times New Roman"/>
              </a:rPr>
              <a:t>Biometric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data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such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as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X-Rays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images,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MRI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scans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65" dirty="0">
                <a:latin typeface="Times New Roman"/>
                <a:cs typeface="Times New Roman"/>
              </a:rPr>
              <a:t>medical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documents</a:t>
            </a:r>
            <a:endParaRPr sz="1500">
              <a:latin typeface="Times New Roman"/>
              <a:cs typeface="Times New Roman"/>
            </a:endParaRPr>
          </a:p>
          <a:p>
            <a:pPr marL="698500" marR="47625" lvl="1" indent="-228600">
              <a:lnSpc>
                <a:spcPct val="100000"/>
              </a:lnSpc>
              <a:spcBef>
                <a:spcPts val="49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50" dirty="0">
                <a:latin typeface="Times New Roman"/>
                <a:cs typeface="Times New Roman"/>
              </a:rPr>
              <a:t>EHR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(electronic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health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records)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which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includes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demographics,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medical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history,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allergies,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laboratory  </a:t>
            </a:r>
            <a:r>
              <a:rPr sz="1500" spc="60" dirty="0">
                <a:latin typeface="Times New Roman"/>
                <a:cs typeface="Times New Roman"/>
              </a:rPr>
              <a:t>test </a:t>
            </a:r>
            <a:r>
              <a:rPr sz="1500" spc="65" dirty="0">
                <a:latin typeface="Times New Roman"/>
                <a:cs typeface="Times New Roman"/>
              </a:rPr>
              <a:t>results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95" dirty="0">
                <a:latin typeface="Times New Roman"/>
                <a:cs typeface="Times New Roman"/>
              </a:rPr>
              <a:t>Helps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doctors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medical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specialists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create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databases.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35" dirty="0">
                <a:latin typeface="Times New Roman"/>
                <a:cs typeface="Times New Roman"/>
              </a:rPr>
              <a:t>Vital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for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prediction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inherited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diseases.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For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instance,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patients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at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risk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developing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a  </a:t>
            </a:r>
            <a:r>
              <a:rPr sz="1700" spc="40" dirty="0">
                <a:latin typeface="Times New Roman"/>
                <a:cs typeface="Times New Roman"/>
              </a:rPr>
              <a:t>specific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disease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(e.g.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diabetes)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can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benefit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from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preventive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care.</a:t>
            </a:r>
            <a:endParaRPr sz="1700">
              <a:latin typeface="Times New Roman"/>
              <a:cs typeface="Times New Roman"/>
            </a:endParaRPr>
          </a:p>
          <a:p>
            <a:pPr marL="241300" marR="376555" indent="-228600">
              <a:lnSpc>
                <a:spcPct val="10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95" dirty="0">
                <a:latin typeface="Times New Roman"/>
                <a:cs typeface="Times New Roman"/>
              </a:rPr>
              <a:t>May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make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suggestions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for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each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patient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according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information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collected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from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other  </a:t>
            </a:r>
            <a:r>
              <a:rPr sz="1700" spc="145" dirty="0">
                <a:latin typeface="Times New Roman"/>
                <a:cs typeface="Times New Roman"/>
              </a:rPr>
              <a:t>human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beings.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3695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Healthcare</a:t>
            </a:r>
            <a:r>
              <a:rPr spc="-45" dirty="0"/>
              <a:t> </a:t>
            </a:r>
            <a:r>
              <a:rPr spc="114" dirty="0"/>
              <a:t>(Contd..)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18182"/>
            <a:ext cx="9322435" cy="333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7955" indent="-228600" algn="just">
              <a:lnSpc>
                <a:spcPct val="11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1900" spc="75" dirty="0">
                <a:latin typeface="Times New Roman"/>
                <a:cs typeface="Times New Roman"/>
              </a:rPr>
              <a:t>In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hospitals,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Clinical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Decision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Support</a:t>
            </a:r>
            <a:r>
              <a:rPr sz="1900" spc="20" dirty="0">
                <a:latin typeface="Times New Roman"/>
                <a:cs typeface="Times New Roman"/>
              </a:rPr>
              <a:t> (CDS)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software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analyzes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medical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data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on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the  </a:t>
            </a:r>
            <a:r>
              <a:rPr sz="1900" spc="85" dirty="0">
                <a:latin typeface="Times New Roman"/>
                <a:cs typeface="Times New Roman"/>
              </a:rPr>
              <a:t>spot,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providing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health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practitioners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with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advice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as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they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diagnose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patients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write  </a:t>
            </a:r>
            <a:r>
              <a:rPr sz="1900" spc="80" dirty="0">
                <a:latin typeface="Times New Roman"/>
                <a:cs typeface="Times New Roman"/>
              </a:rPr>
              <a:t>prescriptions.</a:t>
            </a:r>
            <a:endParaRPr sz="19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1225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1900" spc="50" dirty="0">
                <a:latin typeface="Times New Roman"/>
                <a:cs typeface="Times New Roman"/>
              </a:rPr>
              <a:t>Real-Time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Alerting</a:t>
            </a:r>
            <a:endParaRPr sz="19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52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65" dirty="0">
                <a:latin typeface="Times New Roman"/>
                <a:cs typeface="Times New Roman"/>
              </a:rPr>
              <a:t>Wearables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imes New Roman"/>
                <a:cs typeface="Times New Roman"/>
              </a:rPr>
              <a:t>collect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patients’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health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data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continuously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and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provide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doctors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with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information  </a:t>
            </a:r>
            <a:r>
              <a:rPr sz="1700" spc="14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changes.</a:t>
            </a:r>
            <a:endParaRPr sz="1700">
              <a:latin typeface="Times New Roman"/>
              <a:cs typeface="Times New Roman"/>
            </a:endParaRPr>
          </a:p>
          <a:p>
            <a:pPr marL="698500" marR="880110" lvl="1" indent="-228600">
              <a:lnSpc>
                <a:spcPct val="110100"/>
              </a:lnSpc>
              <a:spcBef>
                <a:spcPts val="50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10" dirty="0">
                <a:latin typeface="Times New Roman"/>
                <a:cs typeface="Times New Roman"/>
              </a:rPr>
              <a:t>if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something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wrong,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alert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will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automatically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sent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doctor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or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another  </a:t>
            </a:r>
            <a:r>
              <a:rPr sz="1700" spc="50" dirty="0">
                <a:latin typeface="Times New Roman"/>
                <a:cs typeface="Times New Roman"/>
              </a:rPr>
              <a:t>specialist.</a:t>
            </a:r>
            <a:endParaRPr sz="1700">
              <a:latin typeface="Times New Roman"/>
              <a:cs typeface="Times New Roman"/>
            </a:endParaRPr>
          </a:p>
          <a:p>
            <a:pPr marL="698500" marR="36195" lvl="1" indent="-228600">
              <a:lnSpc>
                <a:spcPct val="11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90" dirty="0">
                <a:latin typeface="Times New Roman"/>
                <a:cs typeface="Times New Roman"/>
              </a:rPr>
              <a:t>doctor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able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contact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patients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without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further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delay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and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give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them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necessary  </a:t>
            </a:r>
            <a:r>
              <a:rPr sz="1700" spc="75" dirty="0">
                <a:latin typeface="Times New Roman"/>
                <a:cs typeface="Times New Roman"/>
              </a:rPr>
              <a:t>instructions.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97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Insurance</a:t>
            </a:r>
            <a:r>
              <a:rPr spc="-60" dirty="0"/>
              <a:t> </a:t>
            </a:r>
            <a:r>
              <a:rPr spc="210" dirty="0"/>
              <a:t>Fraud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944771"/>
            <a:ext cx="9267190" cy="34232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90" dirty="0">
                <a:latin typeface="Times New Roman"/>
                <a:cs typeface="Times New Roman"/>
              </a:rPr>
              <a:t>Insurers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analyze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their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internal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data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gain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insight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into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potentially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fraudulent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claims,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such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as</a:t>
            </a:r>
            <a:endParaRPr sz="17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0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25" dirty="0">
                <a:latin typeface="Times New Roman"/>
                <a:cs typeface="Times New Roman"/>
              </a:rPr>
              <a:t>call </a:t>
            </a:r>
            <a:r>
              <a:rPr sz="1500" spc="60" dirty="0">
                <a:latin typeface="Times New Roman"/>
                <a:cs typeface="Times New Roman"/>
              </a:rPr>
              <a:t>center </a:t>
            </a:r>
            <a:r>
              <a:rPr sz="1500" spc="70" dirty="0">
                <a:latin typeface="Times New Roman"/>
                <a:cs typeface="Times New Roman"/>
              </a:rPr>
              <a:t>notes </a:t>
            </a:r>
            <a:r>
              <a:rPr sz="1500" spc="120" dirty="0">
                <a:latin typeface="Times New Roman"/>
                <a:cs typeface="Times New Roman"/>
              </a:rPr>
              <a:t>and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voice </a:t>
            </a:r>
            <a:r>
              <a:rPr sz="1500" spc="65" dirty="0">
                <a:latin typeface="Times New Roman"/>
                <a:cs typeface="Times New Roman"/>
              </a:rPr>
              <a:t>recordings,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35" dirty="0">
                <a:latin typeface="Times New Roman"/>
                <a:cs typeface="Times New Roman"/>
              </a:rPr>
              <a:t>social </a:t>
            </a:r>
            <a:r>
              <a:rPr sz="1500" spc="90" dirty="0">
                <a:latin typeface="Times New Roman"/>
                <a:cs typeface="Times New Roman"/>
              </a:rPr>
              <a:t>media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68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90" dirty="0">
                <a:latin typeface="Times New Roman"/>
                <a:cs typeface="Times New Roman"/>
              </a:rPr>
              <a:t>third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party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details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people’s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bills,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wages,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bankruptcies,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criminal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records,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address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changes</a:t>
            </a:r>
            <a:endParaRPr sz="1500">
              <a:latin typeface="Times New Roman"/>
              <a:cs typeface="Times New Roman"/>
            </a:endParaRPr>
          </a:p>
          <a:p>
            <a:pPr marL="241300" marR="92075" indent="-228600">
              <a:lnSpc>
                <a:spcPct val="110000"/>
              </a:lnSpc>
              <a:spcBef>
                <a:spcPts val="9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60" dirty="0">
                <a:latin typeface="Times New Roman"/>
                <a:cs typeface="Times New Roman"/>
              </a:rPr>
              <a:t>For </a:t>
            </a:r>
            <a:r>
              <a:rPr sz="1700" spc="75" dirty="0">
                <a:latin typeface="Times New Roman"/>
                <a:cs typeface="Times New Roman"/>
              </a:rPr>
              <a:t>example, </a:t>
            </a:r>
            <a:r>
              <a:rPr sz="1700" spc="80" dirty="0">
                <a:latin typeface="Times New Roman"/>
                <a:cs typeface="Times New Roman"/>
              </a:rPr>
              <a:t>while </a:t>
            </a:r>
            <a:r>
              <a:rPr sz="1700" spc="95" dirty="0">
                <a:latin typeface="Times New Roman"/>
                <a:cs typeface="Times New Roman"/>
              </a:rPr>
              <a:t>a </a:t>
            </a:r>
            <a:r>
              <a:rPr sz="1700" spc="80" dirty="0">
                <a:latin typeface="Times New Roman"/>
                <a:cs typeface="Times New Roman"/>
              </a:rPr>
              <a:t>claimant </a:t>
            </a:r>
            <a:r>
              <a:rPr sz="1700" spc="125" dirty="0">
                <a:latin typeface="Times New Roman"/>
                <a:cs typeface="Times New Roman"/>
              </a:rPr>
              <a:t>may </a:t>
            </a:r>
            <a:r>
              <a:rPr sz="1700" spc="75" dirty="0">
                <a:latin typeface="Times New Roman"/>
                <a:cs typeface="Times New Roman"/>
              </a:rPr>
              <a:t>declare their </a:t>
            </a:r>
            <a:r>
              <a:rPr sz="1700" spc="65" dirty="0">
                <a:latin typeface="Times New Roman"/>
                <a:cs typeface="Times New Roman"/>
              </a:rPr>
              <a:t>car </a:t>
            </a:r>
            <a:r>
              <a:rPr sz="1700" spc="95" dirty="0">
                <a:latin typeface="Times New Roman"/>
                <a:cs typeface="Times New Roman"/>
              </a:rPr>
              <a:t>was </a:t>
            </a:r>
            <a:r>
              <a:rPr sz="1700" spc="130" dirty="0">
                <a:latin typeface="Times New Roman"/>
                <a:cs typeface="Times New Roman"/>
              </a:rPr>
              <a:t>damaged </a:t>
            </a:r>
            <a:r>
              <a:rPr sz="1700" spc="95" dirty="0">
                <a:latin typeface="Times New Roman"/>
                <a:cs typeface="Times New Roman"/>
              </a:rPr>
              <a:t>by </a:t>
            </a:r>
            <a:r>
              <a:rPr sz="1700" spc="70" dirty="0">
                <a:latin typeface="Times New Roman"/>
                <a:cs typeface="Times New Roman"/>
              </a:rPr>
              <a:t>flooding, </a:t>
            </a:r>
            <a:r>
              <a:rPr sz="1700" spc="75" dirty="0">
                <a:latin typeface="Times New Roman"/>
                <a:cs typeface="Times New Roman"/>
              </a:rPr>
              <a:t>their </a:t>
            </a:r>
            <a:r>
              <a:rPr sz="1700" spc="45" dirty="0">
                <a:latin typeface="Times New Roman"/>
                <a:cs typeface="Times New Roman"/>
              </a:rPr>
              <a:t>social  </a:t>
            </a:r>
            <a:r>
              <a:rPr sz="1700" spc="110" dirty="0">
                <a:latin typeface="Times New Roman"/>
                <a:cs typeface="Times New Roman"/>
              </a:rPr>
              <a:t>media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feed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may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indicate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weather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conditions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were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sunny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day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supposed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incident.</a:t>
            </a:r>
            <a:endParaRPr sz="1700">
              <a:latin typeface="Times New Roman"/>
              <a:cs typeface="Times New Roman"/>
            </a:endParaRPr>
          </a:p>
          <a:p>
            <a:pPr marL="241300" marR="790575" indent="-228600">
              <a:lnSpc>
                <a:spcPct val="1101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90" dirty="0">
                <a:latin typeface="Times New Roman"/>
                <a:cs typeface="Times New Roman"/>
              </a:rPr>
              <a:t>Insurers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supplement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this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data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with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text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analytics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technology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detect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minor  </a:t>
            </a:r>
            <a:r>
              <a:rPr sz="1700" spc="75" dirty="0">
                <a:latin typeface="Times New Roman"/>
                <a:cs typeface="Times New Roman"/>
              </a:rPr>
              <a:t>discrepancies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hidden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claimant’s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case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report.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90" dirty="0">
                <a:latin typeface="Times New Roman"/>
                <a:cs typeface="Times New Roman"/>
              </a:rPr>
              <a:t>Fraudsters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tend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alter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their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story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over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time,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making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this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powerful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tool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detecting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criminal  </a:t>
            </a:r>
            <a:r>
              <a:rPr sz="1700" spc="30" dirty="0">
                <a:latin typeface="Times New Roman"/>
                <a:cs typeface="Times New Roman"/>
              </a:rPr>
              <a:t>activity.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2692730"/>
            <a:ext cx="898588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spc="330" dirty="0"/>
              <a:t>Evolution </a:t>
            </a:r>
            <a:r>
              <a:rPr sz="7400" spc="170" dirty="0"/>
              <a:t>of </a:t>
            </a:r>
            <a:r>
              <a:rPr sz="7400" spc="35" dirty="0"/>
              <a:t>Big</a:t>
            </a:r>
            <a:r>
              <a:rPr sz="7400" spc="-635" dirty="0"/>
              <a:t> </a:t>
            </a:r>
            <a:r>
              <a:rPr sz="7400" spc="395" dirty="0"/>
              <a:t>Data</a:t>
            </a:r>
            <a:endParaRPr sz="7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950721"/>
            <a:ext cx="3387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Big </a:t>
            </a:r>
            <a:r>
              <a:rPr spc="170" dirty="0"/>
              <a:t>Data </a:t>
            </a:r>
            <a:r>
              <a:rPr spc="145" dirty="0"/>
              <a:t>as </a:t>
            </a:r>
            <a:r>
              <a:rPr spc="180" dirty="0"/>
              <a:t>a</a:t>
            </a:r>
            <a:r>
              <a:rPr spc="-420" dirty="0"/>
              <a:t> </a:t>
            </a:r>
            <a:r>
              <a:rPr spc="90" dirty="0"/>
              <a:t>Boon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6357" y="2226691"/>
            <a:ext cx="9423400" cy="3768725"/>
            <a:chOff x="1586357" y="2226691"/>
            <a:chExt cx="9423400" cy="3768725"/>
          </a:xfrm>
        </p:grpSpPr>
        <p:sp>
          <p:nvSpPr>
            <p:cNvPr id="4" name="object 4"/>
            <p:cNvSpPr/>
            <p:nvPr/>
          </p:nvSpPr>
          <p:spPr>
            <a:xfrm>
              <a:off x="1593977" y="2234311"/>
              <a:ext cx="792480" cy="3753485"/>
            </a:xfrm>
            <a:custGeom>
              <a:avLst/>
              <a:gdLst/>
              <a:ahLst/>
              <a:cxnLst/>
              <a:rect l="l" t="t" r="r" b="b"/>
              <a:pathLst>
                <a:path w="792480" h="3753485">
                  <a:moveTo>
                    <a:pt x="15239" y="0"/>
                  </a:moveTo>
                  <a:lnTo>
                    <a:pt x="49033" y="34400"/>
                  </a:lnTo>
                  <a:lnTo>
                    <a:pt x="82075" y="69256"/>
                  </a:lnTo>
                  <a:lnTo>
                    <a:pt x="114366" y="104559"/>
                  </a:lnTo>
                  <a:lnTo>
                    <a:pt x="145906" y="140297"/>
                  </a:lnTo>
                  <a:lnTo>
                    <a:pt x="176695" y="176462"/>
                  </a:lnTo>
                  <a:lnTo>
                    <a:pt x="206734" y="213041"/>
                  </a:lnTo>
                  <a:lnTo>
                    <a:pt x="236021" y="250026"/>
                  </a:lnTo>
                  <a:lnTo>
                    <a:pt x="264558" y="287405"/>
                  </a:lnTo>
                  <a:lnTo>
                    <a:pt x="292343" y="325169"/>
                  </a:lnTo>
                  <a:lnTo>
                    <a:pt x="319377" y="363307"/>
                  </a:lnTo>
                  <a:lnTo>
                    <a:pt x="345661" y="401810"/>
                  </a:lnTo>
                  <a:lnTo>
                    <a:pt x="371194" y="440666"/>
                  </a:lnTo>
                  <a:lnTo>
                    <a:pt x="395975" y="479866"/>
                  </a:lnTo>
                  <a:lnTo>
                    <a:pt x="420006" y="519399"/>
                  </a:lnTo>
                  <a:lnTo>
                    <a:pt x="443285" y="559255"/>
                  </a:lnTo>
                  <a:lnTo>
                    <a:pt x="465814" y="599424"/>
                  </a:lnTo>
                  <a:lnTo>
                    <a:pt x="487592" y="639895"/>
                  </a:lnTo>
                  <a:lnTo>
                    <a:pt x="508619" y="680659"/>
                  </a:lnTo>
                  <a:lnTo>
                    <a:pt x="528895" y="721704"/>
                  </a:lnTo>
                  <a:lnTo>
                    <a:pt x="548420" y="763022"/>
                  </a:lnTo>
                  <a:lnTo>
                    <a:pt x="567194" y="804601"/>
                  </a:lnTo>
                  <a:lnTo>
                    <a:pt x="585217" y="846431"/>
                  </a:lnTo>
                  <a:lnTo>
                    <a:pt x="602489" y="888502"/>
                  </a:lnTo>
                  <a:lnTo>
                    <a:pt x="619010" y="930804"/>
                  </a:lnTo>
                  <a:lnTo>
                    <a:pt x="634780" y="973327"/>
                  </a:lnTo>
                  <a:lnTo>
                    <a:pt x="649799" y="1016060"/>
                  </a:lnTo>
                  <a:lnTo>
                    <a:pt x="664067" y="1058993"/>
                  </a:lnTo>
                  <a:lnTo>
                    <a:pt x="677584" y="1102115"/>
                  </a:lnTo>
                  <a:lnTo>
                    <a:pt x="690351" y="1145417"/>
                  </a:lnTo>
                  <a:lnTo>
                    <a:pt x="702366" y="1188888"/>
                  </a:lnTo>
                  <a:lnTo>
                    <a:pt x="713630" y="1232518"/>
                  </a:lnTo>
                  <a:lnTo>
                    <a:pt x="724144" y="1276297"/>
                  </a:lnTo>
                  <a:lnTo>
                    <a:pt x="733906" y="1320214"/>
                  </a:lnTo>
                  <a:lnTo>
                    <a:pt x="742918" y="1364260"/>
                  </a:lnTo>
                  <a:lnTo>
                    <a:pt x="751178" y="1408423"/>
                  </a:lnTo>
                  <a:lnTo>
                    <a:pt x="758688" y="1452694"/>
                  </a:lnTo>
                  <a:lnTo>
                    <a:pt x="765446" y="1497063"/>
                  </a:lnTo>
                  <a:lnTo>
                    <a:pt x="771454" y="1541519"/>
                  </a:lnTo>
                  <a:lnTo>
                    <a:pt x="776711" y="1586051"/>
                  </a:lnTo>
                  <a:lnTo>
                    <a:pt x="781217" y="1630651"/>
                  </a:lnTo>
                  <a:lnTo>
                    <a:pt x="784971" y="1675306"/>
                  </a:lnTo>
                  <a:lnTo>
                    <a:pt x="787975" y="1720008"/>
                  </a:lnTo>
                  <a:lnTo>
                    <a:pt x="790228" y="1764746"/>
                  </a:lnTo>
                  <a:lnTo>
                    <a:pt x="791730" y="1809509"/>
                  </a:lnTo>
                  <a:lnTo>
                    <a:pt x="792481" y="1854288"/>
                  </a:lnTo>
                  <a:lnTo>
                    <a:pt x="792481" y="1899072"/>
                  </a:lnTo>
                  <a:lnTo>
                    <a:pt x="791730" y="1943851"/>
                  </a:lnTo>
                  <a:lnTo>
                    <a:pt x="790228" y="1988614"/>
                  </a:lnTo>
                  <a:lnTo>
                    <a:pt x="787975" y="2033352"/>
                  </a:lnTo>
                  <a:lnTo>
                    <a:pt x="784971" y="2078054"/>
                  </a:lnTo>
                  <a:lnTo>
                    <a:pt x="781217" y="2122710"/>
                  </a:lnTo>
                  <a:lnTo>
                    <a:pt x="776711" y="2167309"/>
                  </a:lnTo>
                  <a:lnTo>
                    <a:pt x="771454" y="2211842"/>
                  </a:lnTo>
                  <a:lnTo>
                    <a:pt x="765446" y="2256298"/>
                  </a:lnTo>
                  <a:lnTo>
                    <a:pt x="758688" y="2300666"/>
                  </a:lnTo>
                  <a:lnTo>
                    <a:pt x="751178" y="2344937"/>
                  </a:lnTo>
                  <a:lnTo>
                    <a:pt x="742918" y="2389101"/>
                  </a:lnTo>
                  <a:lnTo>
                    <a:pt x="733906" y="2433147"/>
                  </a:lnTo>
                  <a:lnTo>
                    <a:pt x="724144" y="2477064"/>
                  </a:lnTo>
                  <a:lnTo>
                    <a:pt x="713630" y="2520843"/>
                  </a:lnTo>
                  <a:lnTo>
                    <a:pt x="702366" y="2564473"/>
                  </a:lnTo>
                  <a:lnTo>
                    <a:pt x="690351" y="2607944"/>
                  </a:lnTo>
                  <a:lnTo>
                    <a:pt x="677584" y="2651247"/>
                  </a:lnTo>
                  <a:lnTo>
                    <a:pt x="664067" y="2694369"/>
                  </a:lnTo>
                  <a:lnTo>
                    <a:pt x="649799" y="2737302"/>
                  </a:lnTo>
                  <a:lnTo>
                    <a:pt x="634780" y="2780035"/>
                  </a:lnTo>
                  <a:lnTo>
                    <a:pt x="619010" y="2822558"/>
                  </a:lnTo>
                  <a:lnTo>
                    <a:pt x="602489" y="2864860"/>
                  </a:lnTo>
                  <a:lnTo>
                    <a:pt x="585217" y="2906932"/>
                  </a:lnTo>
                  <a:lnTo>
                    <a:pt x="567194" y="2948762"/>
                  </a:lnTo>
                  <a:lnTo>
                    <a:pt x="548420" y="2990341"/>
                  </a:lnTo>
                  <a:lnTo>
                    <a:pt x="528895" y="3031659"/>
                  </a:lnTo>
                  <a:lnTo>
                    <a:pt x="508619" y="3072705"/>
                  </a:lnTo>
                  <a:lnTo>
                    <a:pt x="487592" y="3113469"/>
                  </a:lnTo>
                  <a:lnTo>
                    <a:pt x="465814" y="3153941"/>
                  </a:lnTo>
                  <a:lnTo>
                    <a:pt x="443285" y="3194110"/>
                  </a:lnTo>
                  <a:lnTo>
                    <a:pt x="420006" y="3233966"/>
                  </a:lnTo>
                  <a:lnTo>
                    <a:pt x="395975" y="3273500"/>
                  </a:lnTo>
                  <a:lnTo>
                    <a:pt x="371194" y="3312700"/>
                  </a:lnTo>
                  <a:lnTo>
                    <a:pt x="345661" y="3351556"/>
                  </a:lnTo>
                  <a:lnTo>
                    <a:pt x="319377" y="3390059"/>
                  </a:lnTo>
                  <a:lnTo>
                    <a:pt x="292343" y="3428197"/>
                  </a:lnTo>
                  <a:lnTo>
                    <a:pt x="264558" y="3465962"/>
                  </a:lnTo>
                  <a:lnTo>
                    <a:pt x="236021" y="3503341"/>
                  </a:lnTo>
                  <a:lnTo>
                    <a:pt x="206734" y="3540326"/>
                  </a:lnTo>
                  <a:lnTo>
                    <a:pt x="176695" y="3576906"/>
                  </a:lnTo>
                  <a:lnTo>
                    <a:pt x="145906" y="3613071"/>
                  </a:lnTo>
                  <a:lnTo>
                    <a:pt x="114366" y="3648810"/>
                  </a:lnTo>
                  <a:lnTo>
                    <a:pt x="82075" y="3684113"/>
                  </a:lnTo>
                  <a:lnTo>
                    <a:pt x="49033" y="3718970"/>
                  </a:lnTo>
                  <a:lnTo>
                    <a:pt x="15239" y="3753370"/>
                  </a:lnTo>
                  <a:lnTo>
                    <a:pt x="0" y="3738092"/>
                  </a:lnTo>
                  <a:lnTo>
                    <a:pt x="33888" y="3703589"/>
                  </a:lnTo>
                  <a:lnTo>
                    <a:pt x="67014" y="3668624"/>
                  </a:lnTo>
                  <a:lnTo>
                    <a:pt x="99379" y="3633206"/>
                  </a:lnTo>
                  <a:lnTo>
                    <a:pt x="130983" y="3597347"/>
                  </a:lnTo>
                  <a:lnTo>
                    <a:pt x="161825" y="3561057"/>
                  </a:lnTo>
                  <a:lnTo>
                    <a:pt x="191905" y="3524347"/>
                  </a:lnTo>
                  <a:lnTo>
                    <a:pt x="221224" y="3487226"/>
                  </a:lnTo>
                  <a:lnTo>
                    <a:pt x="249781" y="3449706"/>
                  </a:lnTo>
                  <a:lnTo>
                    <a:pt x="277577" y="3411796"/>
                  </a:lnTo>
                  <a:lnTo>
                    <a:pt x="304611" y="3373509"/>
                  </a:lnTo>
                  <a:lnTo>
                    <a:pt x="330884" y="3334853"/>
                  </a:lnTo>
                  <a:lnTo>
                    <a:pt x="356395" y="3295840"/>
                  </a:lnTo>
                  <a:lnTo>
                    <a:pt x="381145" y="3256480"/>
                  </a:lnTo>
                  <a:lnTo>
                    <a:pt x="405133" y="3216783"/>
                  </a:lnTo>
                  <a:lnTo>
                    <a:pt x="428360" y="3176760"/>
                  </a:lnTo>
                  <a:lnTo>
                    <a:pt x="450825" y="3136423"/>
                  </a:lnTo>
                  <a:lnTo>
                    <a:pt x="472529" y="3095780"/>
                  </a:lnTo>
                  <a:lnTo>
                    <a:pt x="493471" y="3054842"/>
                  </a:lnTo>
                  <a:lnTo>
                    <a:pt x="513651" y="3013621"/>
                  </a:lnTo>
                  <a:lnTo>
                    <a:pt x="533070" y="2972127"/>
                  </a:lnTo>
                  <a:lnTo>
                    <a:pt x="551728" y="2930370"/>
                  </a:lnTo>
                  <a:lnTo>
                    <a:pt x="569624" y="2888360"/>
                  </a:lnTo>
                  <a:lnTo>
                    <a:pt x="586758" y="2846109"/>
                  </a:lnTo>
                  <a:lnTo>
                    <a:pt x="603131" y="2803626"/>
                  </a:lnTo>
                  <a:lnTo>
                    <a:pt x="618742" y="2760922"/>
                  </a:lnTo>
                  <a:lnTo>
                    <a:pt x="633592" y="2718008"/>
                  </a:lnTo>
                  <a:lnTo>
                    <a:pt x="647680" y="2674895"/>
                  </a:lnTo>
                  <a:lnTo>
                    <a:pt x="661007" y="2631592"/>
                  </a:lnTo>
                  <a:lnTo>
                    <a:pt x="673572" y="2588110"/>
                  </a:lnTo>
                  <a:lnTo>
                    <a:pt x="685376" y="2544460"/>
                  </a:lnTo>
                  <a:lnTo>
                    <a:pt x="696418" y="2500653"/>
                  </a:lnTo>
                  <a:lnTo>
                    <a:pt x="706699" y="2456698"/>
                  </a:lnTo>
                  <a:lnTo>
                    <a:pt x="716218" y="2412607"/>
                  </a:lnTo>
                  <a:lnTo>
                    <a:pt x="724976" y="2368389"/>
                  </a:lnTo>
                  <a:lnTo>
                    <a:pt x="732972" y="2324056"/>
                  </a:lnTo>
                  <a:lnTo>
                    <a:pt x="740206" y="2279618"/>
                  </a:lnTo>
                  <a:lnTo>
                    <a:pt x="746679" y="2235085"/>
                  </a:lnTo>
                  <a:lnTo>
                    <a:pt x="752391" y="2190467"/>
                  </a:lnTo>
                  <a:lnTo>
                    <a:pt x="757341" y="2145777"/>
                  </a:lnTo>
                  <a:lnTo>
                    <a:pt x="761529" y="2101023"/>
                  </a:lnTo>
                  <a:lnTo>
                    <a:pt x="764956" y="2056216"/>
                  </a:lnTo>
                  <a:lnTo>
                    <a:pt x="767621" y="2011368"/>
                  </a:lnTo>
                  <a:lnTo>
                    <a:pt x="769525" y="1966488"/>
                  </a:lnTo>
                  <a:lnTo>
                    <a:pt x="770667" y="1921587"/>
                  </a:lnTo>
                  <a:lnTo>
                    <a:pt x="771048" y="1876675"/>
                  </a:lnTo>
                  <a:lnTo>
                    <a:pt x="770667" y="1831764"/>
                  </a:lnTo>
                  <a:lnTo>
                    <a:pt x="769525" y="1786863"/>
                  </a:lnTo>
                  <a:lnTo>
                    <a:pt x="767621" y="1741983"/>
                  </a:lnTo>
                  <a:lnTo>
                    <a:pt x="764956" y="1697134"/>
                  </a:lnTo>
                  <a:lnTo>
                    <a:pt x="761529" y="1652328"/>
                  </a:lnTo>
                  <a:lnTo>
                    <a:pt x="757341" y="1607574"/>
                  </a:lnTo>
                  <a:lnTo>
                    <a:pt x="752391" y="1562883"/>
                  </a:lnTo>
                  <a:lnTo>
                    <a:pt x="746679" y="1518265"/>
                  </a:lnTo>
                  <a:lnTo>
                    <a:pt x="740206" y="1473732"/>
                  </a:lnTo>
                  <a:lnTo>
                    <a:pt x="732972" y="1429294"/>
                  </a:lnTo>
                  <a:lnTo>
                    <a:pt x="724976" y="1384960"/>
                  </a:lnTo>
                  <a:lnTo>
                    <a:pt x="716218" y="1340742"/>
                  </a:lnTo>
                  <a:lnTo>
                    <a:pt x="706699" y="1296651"/>
                  </a:lnTo>
                  <a:lnTo>
                    <a:pt x="696418" y="1252696"/>
                  </a:lnTo>
                  <a:lnTo>
                    <a:pt x="685376" y="1208888"/>
                  </a:lnTo>
                  <a:lnTo>
                    <a:pt x="673572" y="1165238"/>
                  </a:lnTo>
                  <a:lnTo>
                    <a:pt x="661007" y="1121756"/>
                  </a:lnTo>
                  <a:lnTo>
                    <a:pt x="647680" y="1078453"/>
                  </a:lnTo>
                  <a:lnTo>
                    <a:pt x="633592" y="1035339"/>
                  </a:lnTo>
                  <a:lnTo>
                    <a:pt x="618742" y="992425"/>
                  </a:lnTo>
                  <a:lnTo>
                    <a:pt x="603131" y="949721"/>
                  </a:lnTo>
                  <a:lnTo>
                    <a:pt x="586758" y="907238"/>
                  </a:lnTo>
                  <a:lnTo>
                    <a:pt x="569624" y="864986"/>
                  </a:lnTo>
                  <a:lnTo>
                    <a:pt x="551728" y="822976"/>
                  </a:lnTo>
                  <a:lnTo>
                    <a:pt x="533070" y="781218"/>
                  </a:lnTo>
                  <a:lnTo>
                    <a:pt x="513651" y="739723"/>
                  </a:lnTo>
                  <a:lnTo>
                    <a:pt x="493471" y="698501"/>
                  </a:lnTo>
                  <a:lnTo>
                    <a:pt x="472529" y="657564"/>
                  </a:lnTo>
                  <a:lnTo>
                    <a:pt x="450825" y="616920"/>
                  </a:lnTo>
                  <a:lnTo>
                    <a:pt x="428360" y="576582"/>
                  </a:lnTo>
                  <a:lnTo>
                    <a:pt x="405133" y="536559"/>
                  </a:lnTo>
                  <a:lnTo>
                    <a:pt x="381145" y="496861"/>
                  </a:lnTo>
                  <a:lnTo>
                    <a:pt x="356395" y="457501"/>
                  </a:lnTo>
                  <a:lnTo>
                    <a:pt x="330884" y="418487"/>
                  </a:lnTo>
                  <a:lnTo>
                    <a:pt x="304611" y="379831"/>
                  </a:lnTo>
                  <a:lnTo>
                    <a:pt x="277577" y="341542"/>
                  </a:lnTo>
                  <a:lnTo>
                    <a:pt x="249781" y="303632"/>
                  </a:lnTo>
                  <a:lnTo>
                    <a:pt x="221224" y="266111"/>
                  </a:lnTo>
                  <a:lnTo>
                    <a:pt x="191905" y="228990"/>
                  </a:lnTo>
                  <a:lnTo>
                    <a:pt x="161825" y="192278"/>
                  </a:lnTo>
                  <a:lnTo>
                    <a:pt x="130983" y="155987"/>
                  </a:lnTo>
                  <a:lnTo>
                    <a:pt x="99379" y="120128"/>
                  </a:lnTo>
                  <a:lnTo>
                    <a:pt x="67014" y="84709"/>
                  </a:lnTo>
                  <a:lnTo>
                    <a:pt x="33888" y="49743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5240">
              <a:solidFill>
                <a:srgbClr val="498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8048" y="2386584"/>
              <a:ext cx="9093835" cy="492759"/>
            </a:xfrm>
            <a:custGeom>
              <a:avLst/>
              <a:gdLst/>
              <a:ahLst/>
              <a:cxnLst/>
              <a:rect l="l" t="t" r="r" b="b"/>
              <a:pathLst>
                <a:path w="9093835" h="492760">
                  <a:moveTo>
                    <a:pt x="9093708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9093708" y="492251"/>
                  </a:lnTo>
                  <a:lnTo>
                    <a:pt x="9093708" y="0"/>
                  </a:lnTo>
                  <a:close/>
                </a:path>
              </a:pathLst>
            </a:custGeom>
            <a:solidFill>
              <a:srgbClr val="60A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8048" y="2386584"/>
              <a:ext cx="9093835" cy="492759"/>
            </a:xfrm>
            <a:custGeom>
              <a:avLst/>
              <a:gdLst/>
              <a:ahLst/>
              <a:cxnLst/>
              <a:rect l="l" t="t" r="r" b="b"/>
              <a:pathLst>
                <a:path w="9093835" h="492760">
                  <a:moveTo>
                    <a:pt x="0" y="492251"/>
                  </a:moveTo>
                  <a:lnTo>
                    <a:pt x="9093708" y="492251"/>
                  </a:lnTo>
                  <a:lnTo>
                    <a:pt x="9093708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2325624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8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8" y="615696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2325624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3347" y="3337"/>
                  </a:lnTo>
                  <a:lnTo>
                    <a:pt x="396770" y="13031"/>
                  </a:lnTo>
                  <a:lnTo>
                    <a:pt x="437643" y="28606"/>
                  </a:lnTo>
                  <a:lnTo>
                    <a:pt x="475489" y="49587"/>
                  </a:lnTo>
                  <a:lnTo>
                    <a:pt x="509832" y="75498"/>
                  </a:lnTo>
                  <a:lnTo>
                    <a:pt x="540197" y="105863"/>
                  </a:lnTo>
                  <a:lnTo>
                    <a:pt x="566108" y="140206"/>
                  </a:lnTo>
                  <a:lnTo>
                    <a:pt x="587089" y="178052"/>
                  </a:lnTo>
                  <a:lnTo>
                    <a:pt x="602664" y="218925"/>
                  </a:lnTo>
                  <a:lnTo>
                    <a:pt x="612358" y="262348"/>
                  </a:lnTo>
                  <a:lnTo>
                    <a:pt x="615695" y="307848"/>
                  </a:lnTo>
                  <a:lnTo>
                    <a:pt x="612358" y="353347"/>
                  </a:lnTo>
                  <a:lnTo>
                    <a:pt x="602664" y="396770"/>
                  </a:lnTo>
                  <a:lnTo>
                    <a:pt x="587089" y="437643"/>
                  </a:lnTo>
                  <a:lnTo>
                    <a:pt x="566108" y="475489"/>
                  </a:lnTo>
                  <a:lnTo>
                    <a:pt x="540197" y="509832"/>
                  </a:lnTo>
                  <a:lnTo>
                    <a:pt x="509832" y="540197"/>
                  </a:lnTo>
                  <a:lnTo>
                    <a:pt x="475489" y="566108"/>
                  </a:lnTo>
                  <a:lnTo>
                    <a:pt x="437643" y="587089"/>
                  </a:lnTo>
                  <a:lnTo>
                    <a:pt x="396770" y="602664"/>
                  </a:lnTo>
                  <a:lnTo>
                    <a:pt x="353347" y="612358"/>
                  </a:lnTo>
                  <a:lnTo>
                    <a:pt x="307848" y="615696"/>
                  </a:lnTo>
                  <a:lnTo>
                    <a:pt x="262348" y="612358"/>
                  </a:lnTo>
                  <a:lnTo>
                    <a:pt x="218925" y="602664"/>
                  </a:lnTo>
                  <a:lnTo>
                    <a:pt x="178052" y="587089"/>
                  </a:lnTo>
                  <a:lnTo>
                    <a:pt x="140206" y="566108"/>
                  </a:lnTo>
                  <a:lnTo>
                    <a:pt x="105863" y="540197"/>
                  </a:lnTo>
                  <a:lnTo>
                    <a:pt x="75498" y="509832"/>
                  </a:lnTo>
                  <a:lnTo>
                    <a:pt x="49587" y="475489"/>
                  </a:lnTo>
                  <a:lnTo>
                    <a:pt x="28606" y="437643"/>
                  </a:lnTo>
                  <a:lnTo>
                    <a:pt x="13031" y="396770"/>
                  </a:lnTo>
                  <a:lnTo>
                    <a:pt x="3337" y="353347"/>
                  </a:lnTo>
                  <a:lnTo>
                    <a:pt x="0" y="307848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1616" y="3125724"/>
              <a:ext cx="8740140" cy="492759"/>
            </a:xfrm>
            <a:custGeom>
              <a:avLst/>
              <a:gdLst/>
              <a:ahLst/>
              <a:cxnLst/>
              <a:rect l="l" t="t" r="r" b="b"/>
              <a:pathLst>
                <a:path w="8740140" h="492760">
                  <a:moveTo>
                    <a:pt x="874014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0140" y="492251"/>
                  </a:lnTo>
                  <a:lnTo>
                    <a:pt x="874014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1616" y="3125724"/>
              <a:ext cx="8740140" cy="492759"/>
            </a:xfrm>
            <a:custGeom>
              <a:avLst/>
              <a:gdLst/>
              <a:ahLst/>
              <a:cxnLst/>
              <a:rect l="l" t="t" r="r" b="b"/>
              <a:pathLst>
                <a:path w="8740140" h="492760">
                  <a:moveTo>
                    <a:pt x="0" y="492251"/>
                  </a:moveTo>
                  <a:lnTo>
                    <a:pt x="8740140" y="492251"/>
                  </a:lnTo>
                  <a:lnTo>
                    <a:pt x="874014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53768" y="306324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307848" y="0"/>
                  </a:moveTo>
                  <a:lnTo>
                    <a:pt x="262348" y="3346"/>
                  </a:lnTo>
                  <a:lnTo>
                    <a:pt x="218925" y="13066"/>
                  </a:lnTo>
                  <a:lnTo>
                    <a:pt x="178052" y="28684"/>
                  </a:lnTo>
                  <a:lnTo>
                    <a:pt x="140206" y="49720"/>
                  </a:lnTo>
                  <a:lnTo>
                    <a:pt x="105863" y="75699"/>
                  </a:lnTo>
                  <a:lnTo>
                    <a:pt x="75498" y="106141"/>
                  </a:lnTo>
                  <a:lnTo>
                    <a:pt x="49587" y="140571"/>
                  </a:lnTo>
                  <a:lnTo>
                    <a:pt x="28606" y="178510"/>
                  </a:lnTo>
                  <a:lnTo>
                    <a:pt x="13031" y="219481"/>
                  </a:lnTo>
                  <a:lnTo>
                    <a:pt x="3337" y="263007"/>
                  </a:lnTo>
                  <a:lnTo>
                    <a:pt x="0" y="308610"/>
                  </a:lnTo>
                  <a:lnTo>
                    <a:pt x="3337" y="354212"/>
                  </a:lnTo>
                  <a:lnTo>
                    <a:pt x="13031" y="397738"/>
                  </a:lnTo>
                  <a:lnTo>
                    <a:pt x="28606" y="438709"/>
                  </a:lnTo>
                  <a:lnTo>
                    <a:pt x="49587" y="476648"/>
                  </a:lnTo>
                  <a:lnTo>
                    <a:pt x="75498" y="511078"/>
                  </a:lnTo>
                  <a:lnTo>
                    <a:pt x="105863" y="541520"/>
                  </a:lnTo>
                  <a:lnTo>
                    <a:pt x="140206" y="567499"/>
                  </a:lnTo>
                  <a:lnTo>
                    <a:pt x="178052" y="588535"/>
                  </a:lnTo>
                  <a:lnTo>
                    <a:pt x="218925" y="604153"/>
                  </a:lnTo>
                  <a:lnTo>
                    <a:pt x="262348" y="613873"/>
                  </a:lnTo>
                  <a:lnTo>
                    <a:pt x="307848" y="617220"/>
                  </a:lnTo>
                  <a:lnTo>
                    <a:pt x="353347" y="613873"/>
                  </a:lnTo>
                  <a:lnTo>
                    <a:pt x="396770" y="604153"/>
                  </a:lnTo>
                  <a:lnTo>
                    <a:pt x="437643" y="588535"/>
                  </a:lnTo>
                  <a:lnTo>
                    <a:pt x="475489" y="567499"/>
                  </a:lnTo>
                  <a:lnTo>
                    <a:pt x="509832" y="541520"/>
                  </a:lnTo>
                  <a:lnTo>
                    <a:pt x="540197" y="511078"/>
                  </a:lnTo>
                  <a:lnTo>
                    <a:pt x="566108" y="476648"/>
                  </a:lnTo>
                  <a:lnTo>
                    <a:pt x="587089" y="438709"/>
                  </a:lnTo>
                  <a:lnTo>
                    <a:pt x="602664" y="397738"/>
                  </a:lnTo>
                  <a:lnTo>
                    <a:pt x="612358" y="354212"/>
                  </a:lnTo>
                  <a:lnTo>
                    <a:pt x="615695" y="308610"/>
                  </a:lnTo>
                  <a:lnTo>
                    <a:pt x="612358" y="263007"/>
                  </a:lnTo>
                  <a:lnTo>
                    <a:pt x="602664" y="219481"/>
                  </a:lnTo>
                  <a:lnTo>
                    <a:pt x="587089" y="178510"/>
                  </a:lnTo>
                  <a:lnTo>
                    <a:pt x="566108" y="140571"/>
                  </a:lnTo>
                  <a:lnTo>
                    <a:pt x="540197" y="106141"/>
                  </a:lnTo>
                  <a:lnTo>
                    <a:pt x="509832" y="75699"/>
                  </a:lnTo>
                  <a:lnTo>
                    <a:pt x="475489" y="49720"/>
                  </a:lnTo>
                  <a:lnTo>
                    <a:pt x="437643" y="28684"/>
                  </a:lnTo>
                  <a:lnTo>
                    <a:pt x="396770" y="13066"/>
                  </a:lnTo>
                  <a:lnTo>
                    <a:pt x="353347" y="334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3768" y="306324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0" y="308610"/>
                  </a:moveTo>
                  <a:lnTo>
                    <a:pt x="3337" y="263007"/>
                  </a:lnTo>
                  <a:lnTo>
                    <a:pt x="13031" y="219481"/>
                  </a:lnTo>
                  <a:lnTo>
                    <a:pt x="28606" y="178510"/>
                  </a:lnTo>
                  <a:lnTo>
                    <a:pt x="49587" y="140571"/>
                  </a:lnTo>
                  <a:lnTo>
                    <a:pt x="75498" y="106141"/>
                  </a:lnTo>
                  <a:lnTo>
                    <a:pt x="105863" y="75699"/>
                  </a:lnTo>
                  <a:lnTo>
                    <a:pt x="140206" y="49720"/>
                  </a:lnTo>
                  <a:lnTo>
                    <a:pt x="178052" y="28684"/>
                  </a:lnTo>
                  <a:lnTo>
                    <a:pt x="218925" y="13066"/>
                  </a:lnTo>
                  <a:lnTo>
                    <a:pt x="262348" y="3346"/>
                  </a:lnTo>
                  <a:lnTo>
                    <a:pt x="307848" y="0"/>
                  </a:lnTo>
                  <a:lnTo>
                    <a:pt x="353347" y="3346"/>
                  </a:lnTo>
                  <a:lnTo>
                    <a:pt x="396770" y="13066"/>
                  </a:lnTo>
                  <a:lnTo>
                    <a:pt x="437643" y="28684"/>
                  </a:lnTo>
                  <a:lnTo>
                    <a:pt x="475489" y="49720"/>
                  </a:lnTo>
                  <a:lnTo>
                    <a:pt x="509832" y="75699"/>
                  </a:lnTo>
                  <a:lnTo>
                    <a:pt x="540197" y="106141"/>
                  </a:lnTo>
                  <a:lnTo>
                    <a:pt x="566108" y="140571"/>
                  </a:lnTo>
                  <a:lnTo>
                    <a:pt x="587089" y="178510"/>
                  </a:lnTo>
                  <a:lnTo>
                    <a:pt x="602664" y="219481"/>
                  </a:lnTo>
                  <a:lnTo>
                    <a:pt x="612358" y="263007"/>
                  </a:lnTo>
                  <a:lnTo>
                    <a:pt x="615695" y="308610"/>
                  </a:lnTo>
                  <a:lnTo>
                    <a:pt x="612358" y="354212"/>
                  </a:lnTo>
                  <a:lnTo>
                    <a:pt x="602664" y="397738"/>
                  </a:lnTo>
                  <a:lnTo>
                    <a:pt x="587089" y="438709"/>
                  </a:lnTo>
                  <a:lnTo>
                    <a:pt x="566108" y="476648"/>
                  </a:lnTo>
                  <a:lnTo>
                    <a:pt x="540197" y="511078"/>
                  </a:lnTo>
                  <a:lnTo>
                    <a:pt x="509832" y="541520"/>
                  </a:lnTo>
                  <a:lnTo>
                    <a:pt x="475489" y="567499"/>
                  </a:lnTo>
                  <a:lnTo>
                    <a:pt x="437643" y="588535"/>
                  </a:lnTo>
                  <a:lnTo>
                    <a:pt x="396770" y="604153"/>
                  </a:lnTo>
                  <a:lnTo>
                    <a:pt x="353347" y="613873"/>
                  </a:lnTo>
                  <a:lnTo>
                    <a:pt x="307848" y="617220"/>
                  </a:lnTo>
                  <a:lnTo>
                    <a:pt x="262348" y="613873"/>
                  </a:lnTo>
                  <a:lnTo>
                    <a:pt x="218925" y="604153"/>
                  </a:lnTo>
                  <a:lnTo>
                    <a:pt x="178052" y="588535"/>
                  </a:lnTo>
                  <a:lnTo>
                    <a:pt x="140206" y="567499"/>
                  </a:lnTo>
                  <a:lnTo>
                    <a:pt x="105863" y="541520"/>
                  </a:lnTo>
                  <a:lnTo>
                    <a:pt x="75498" y="511078"/>
                  </a:lnTo>
                  <a:lnTo>
                    <a:pt x="49587" y="476648"/>
                  </a:lnTo>
                  <a:lnTo>
                    <a:pt x="28606" y="438709"/>
                  </a:lnTo>
                  <a:lnTo>
                    <a:pt x="13031" y="397738"/>
                  </a:lnTo>
                  <a:lnTo>
                    <a:pt x="3337" y="354212"/>
                  </a:lnTo>
                  <a:lnTo>
                    <a:pt x="0" y="308610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9820" y="3864864"/>
              <a:ext cx="8632190" cy="492759"/>
            </a:xfrm>
            <a:custGeom>
              <a:avLst/>
              <a:gdLst/>
              <a:ahLst/>
              <a:cxnLst/>
              <a:rect l="l" t="t" r="r" b="b"/>
              <a:pathLst>
                <a:path w="8632190" h="492760">
                  <a:moveTo>
                    <a:pt x="8631936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631936" y="492251"/>
                  </a:lnTo>
                  <a:lnTo>
                    <a:pt x="86319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9820" y="3864864"/>
              <a:ext cx="8632190" cy="492759"/>
            </a:xfrm>
            <a:custGeom>
              <a:avLst/>
              <a:gdLst/>
              <a:ahLst/>
              <a:cxnLst/>
              <a:rect l="l" t="t" r="r" b="b"/>
              <a:pathLst>
                <a:path w="8632190" h="492760">
                  <a:moveTo>
                    <a:pt x="0" y="492251"/>
                  </a:moveTo>
                  <a:lnTo>
                    <a:pt x="8631936" y="492251"/>
                  </a:lnTo>
                  <a:lnTo>
                    <a:pt x="863193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1972" y="380238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307847" y="0"/>
                  </a:moveTo>
                  <a:lnTo>
                    <a:pt x="262348" y="3346"/>
                  </a:lnTo>
                  <a:lnTo>
                    <a:pt x="218925" y="13066"/>
                  </a:lnTo>
                  <a:lnTo>
                    <a:pt x="178052" y="28684"/>
                  </a:lnTo>
                  <a:lnTo>
                    <a:pt x="140206" y="49720"/>
                  </a:lnTo>
                  <a:lnTo>
                    <a:pt x="105863" y="75699"/>
                  </a:lnTo>
                  <a:lnTo>
                    <a:pt x="75498" y="106141"/>
                  </a:lnTo>
                  <a:lnTo>
                    <a:pt x="49587" y="140571"/>
                  </a:lnTo>
                  <a:lnTo>
                    <a:pt x="28606" y="178510"/>
                  </a:lnTo>
                  <a:lnTo>
                    <a:pt x="13031" y="219481"/>
                  </a:lnTo>
                  <a:lnTo>
                    <a:pt x="3337" y="263007"/>
                  </a:lnTo>
                  <a:lnTo>
                    <a:pt x="0" y="308610"/>
                  </a:lnTo>
                  <a:lnTo>
                    <a:pt x="3337" y="354212"/>
                  </a:lnTo>
                  <a:lnTo>
                    <a:pt x="13031" y="397738"/>
                  </a:lnTo>
                  <a:lnTo>
                    <a:pt x="28606" y="438709"/>
                  </a:lnTo>
                  <a:lnTo>
                    <a:pt x="49587" y="476648"/>
                  </a:lnTo>
                  <a:lnTo>
                    <a:pt x="75498" y="511078"/>
                  </a:lnTo>
                  <a:lnTo>
                    <a:pt x="105863" y="541520"/>
                  </a:lnTo>
                  <a:lnTo>
                    <a:pt x="140206" y="567499"/>
                  </a:lnTo>
                  <a:lnTo>
                    <a:pt x="178052" y="588535"/>
                  </a:lnTo>
                  <a:lnTo>
                    <a:pt x="218925" y="604153"/>
                  </a:lnTo>
                  <a:lnTo>
                    <a:pt x="262348" y="613873"/>
                  </a:lnTo>
                  <a:lnTo>
                    <a:pt x="307847" y="617220"/>
                  </a:lnTo>
                  <a:lnTo>
                    <a:pt x="353347" y="613873"/>
                  </a:lnTo>
                  <a:lnTo>
                    <a:pt x="396770" y="604153"/>
                  </a:lnTo>
                  <a:lnTo>
                    <a:pt x="437643" y="588535"/>
                  </a:lnTo>
                  <a:lnTo>
                    <a:pt x="475489" y="567499"/>
                  </a:lnTo>
                  <a:lnTo>
                    <a:pt x="509832" y="541520"/>
                  </a:lnTo>
                  <a:lnTo>
                    <a:pt x="540197" y="511078"/>
                  </a:lnTo>
                  <a:lnTo>
                    <a:pt x="566108" y="476648"/>
                  </a:lnTo>
                  <a:lnTo>
                    <a:pt x="587089" y="438709"/>
                  </a:lnTo>
                  <a:lnTo>
                    <a:pt x="602664" y="397738"/>
                  </a:lnTo>
                  <a:lnTo>
                    <a:pt x="612358" y="354212"/>
                  </a:lnTo>
                  <a:lnTo>
                    <a:pt x="615695" y="308610"/>
                  </a:lnTo>
                  <a:lnTo>
                    <a:pt x="612358" y="263007"/>
                  </a:lnTo>
                  <a:lnTo>
                    <a:pt x="602664" y="219481"/>
                  </a:lnTo>
                  <a:lnTo>
                    <a:pt x="587089" y="178510"/>
                  </a:lnTo>
                  <a:lnTo>
                    <a:pt x="566108" y="140571"/>
                  </a:lnTo>
                  <a:lnTo>
                    <a:pt x="540197" y="106141"/>
                  </a:lnTo>
                  <a:lnTo>
                    <a:pt x="509832" y="75699"/>
                  </a:lnTo>
                  <a:lnTo>
                    <a:pt x="475489" y="49720"/>
                  </a:lnTo>
                  <a:lnTo>
                    <a:pt x="437643" y="28684"/>
                  </a:lnTo>
                  <a:lnTo>
                    <a:pt x="396770" y="13066"/>
                  </a:lnTo>
                  <a:lnTo>
                    <a:pt x="353347" y="3346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1972" y="380238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0" y="308610"/>
                  </a:moveTo>
                  <a:lnTo>
                    <a:pt x="3337" y="263007"/>
                  </a:lnTo>
                  <a:lnTo>
                    <a:pt x="13031" y="219481"/>
                  </a:lnTo>
                  <a:lnTo>
                    <a:pt x="28606" y="178510"/>
                  </a:lnTo>
                  <a:lnTo>
                    <a:pt x="49587" y="140571"/>
                  </a:lnTo>
                  <a:lnTo>
                    <a:pt x="75498" y="106141"/>
                  </a:lnTo>
                  <a:lnTo>
                    <a:pt x="105863" y="75699"/>
                  </a:lnTo>
                  <a:lnTo>
                    <a:pt x="140206" y="49720"/>
                  </a:lnTo>
                  <a:lnTo>
                    <a:pt x="178052" y="28684"/>
                  </a:lnTo>
                  <a:lnTo>
                    <a:pt x="218925" y="13066"/>
                  </a:lnTo>
                  <a:lnTo>
                    <a:pt x="262348" y="3346"/>
                  </a:lnTo>
                  <a:lnTo>
                    <a:pt x="307847" y="0"/>
                  </a:lnTo>
                  <a:lnTo>
                    <a:pt x="353347" y="3346"/>
                  </a:lnTo>
                  <a:lnTo>
                    <a:pt x="396770" y="13066"/>
                  </a:lnTo>
                  <a:lnTo>
                    <a:pt x="437643" y="28684"/>
                  </a:lnTo>
                  <a:lnTo>
                    <a:pt x="475489" y="49720"/>
                  </a:lnTo>
                  <a:lnTo>
                    <a:pt x="509832" y="75699"/>
                  </a:lnTo>
                  <a:lnTo>
                    <a:pt x="540197" y="106141"/>
                  </a:lnTo>
                  <a:lnTo>
                    <a:pt x="566108" y="140571"/>
                  </a:lnTo>
                  <a:lnTo>
                    <a:pt x="587089" y="178510"/>
                  </a:lnTo>
                  <a:lnTo>
                    <a:pt x="602664" y="219481"/>
                  </a:lnTo>
                  <a:lnTo>
                    <a:pt x="612358" y="263007"/>
                  </a:lnTo>
                  <a:lnTo>
                    <a:pt x="615695" y="308610"/>
                  </a:lnTo>
                  <a:lnTo>
                    <a:pt x="612358" y="354212"/>
                  </a:lnTo>
                  <a:lnTo>
                    <a:pt x="602664" y="397738"/>
                  </a:lnTo>
                  <a:lnTo>
                    <a:pt x="587089" y="438709"/>
                  </a:lnTo>
                  <a:lnTo>
                    <a:pt x="566108" y="476648"/>
                  </a:lnTo>
                  <a:lnTo>
                    <a:pt x="540197" y="511078"/>
                  </a:lnTo>
                  <a:lnTo>
                    <a:pt x="509832" y="541520"/>
                  </a:lnTo>
                  <a:lnTo>
                    <a:pt x="475489" y="567499"/>
                  </a:lnTo>
                  <a:lnTo>
                    <a:pt x="437643" y="588535"/>
                  </a:lnTo>
                  <a:lnTo>
                    <a:pt x="396770" y="604153"/>
                  </a:lnTo>
                  <a:lnTo>
                    <a:pt x="353347" y="613873"/>
                  </a:lnTo>
                  <a:lnTo>
                    <a:pt x="307847" y="617220"/>
                  </a:lnTo>
                  <a:lnTo>
                    <a:pt x="262348" y="613873"/>
                  </a:lnTo>
                  <a:lnTo>
                    <a:pt x="218925" y="604153"/>
                  </a:lnTo>
                  <a:lnTo>
                    <a:pt x="178052" y="588535"/>
                  </a:lnTo>
                  <a:lnTo>
                    <a:pt x="140206" y="567499"/>
                  </a:lnTo>
                  <a:lnTo>
                    <a:pt x="105863" y="541520"/>
                  </a:lnTo>
                  <a:lnTo>
                    <a:pt x="75498" y="511078"/>
                  </a:lnTo>
                  <a:lnTo>
                    <a:pt x="49587" y="476648"/>
                  </a:lnTo>
                  <a:lnTo>
                    <a:pt x="28606" y="438709"/>
                  </a:lnTo>
                  <a:lnTo>
                    <a:pt x="13031" y="397738"/>
                  </a:lnTo>
                  <a:lnTo>
                    <a:pt x="3337" y="354212"/>
                  </a:lnTo>
                  <a:lnTo>
                    <a:pt x="0" y="308610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1616" y="4604004"/>
              <a:ext cx="8740140" cy="492759"/>
            </a:xfrm>
            <a:custGeom>
              <a:avLst/>
              <a:gdLst/>
              <a:ahLst/>
              <a:cxnLst/>
              <a:rect l="l" t="t" r="r" b="b"/>
              <a:pathLst>
                <a:path w="8740140" h="492760">
                  <a:moveTo>
                    <a:pt x="8740140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8740140" y="492252"/>
                  </a:lnTo>
                  <a:lnTo>
                    <a:pt x="8740140" y="0"/>
                  </a:lnTo>
                  <a:close/>
                </a:path>
              </a:pathLst>
            </a:custGeom>
            <a:solidFill>
              <a:srgbClr val="1A4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1616" y="4604004"/>
              <a:ext cx="8740140" cy="492759"/>
            </a:xfrm>
            <a:custGeom>
              <a:avLst/>
              <a:gdLst/>
              <a:ahLst/>
              <a:cxnLst/>
              <a:rect l="l" t="t" r="r" b="b"/>
              <a:pathLst>
                <a:path w="8740140" h="492760">
                  <a:moveTo>
                    <a:pt x="0" y="492252"/>
                  </a:moveTo>
                  <a:lnTo>
                    <a:pt x="8740140" y="492252"/>
                  </a:lnTo>
                  <a:lnTo>
                    <a:pt x="8740140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3768" y="454152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307848" y="0"/>
                  </a:moveTo>
                  <a:lnTo>
                    <a:pt x="262348" y="3346"/>
                  </a:lnTo>
                  <a:lnTo>
                    <a:pt x="218925" y="13066"/>
                  </a:lnTo>
                  <a:lnTo>
                    <a:pt x="178052" y="28684"/>
                  </a:lnTo>
                  <a:lnTo>
                    <a:pt x="140206" y="49720"/>
                  </a:lnTo>
                  <a:lnTo>
                    <a:pt x="105863" y="75699"/>
                  </a:lnTo>
                  <a:lnTo>
                    <a:pt x="75498" y="106141"/>
                  </a:lnTo>
                  <a:lnTo>
                    <a:pt x="49587" y="140571"/>
                  </a:lnTo>
                  <a:lnTo>
                    <a:pt x="28606" y="178510"/>
                  </a:lnTo>
                  <a:lnTo>
                    <a:pt x="13031" y="219481"/>
                  </a:lnTo>
                  <a:lnTo>
                    <a:pt x="3337" y="263007"/>
                  </a:lnTo>
                  <a:lnTo>
                    <a:pt x="0" y="308609"/>
                  </a:lnTo>
                  <a:lnTo>
                    <a:pt x="3337" y="354212"/>
                  </a:lnTo>
                  <a:lnTo>
                    <a:pt x="13031" y="397738"/>
                  </a:lnTo>
                  <a:lnTo>
                    <a:pt x="28606" y="438709"/>
                  </a:lnTo>
                  <a:lnTo>
                    <a:pt x="49587" y="476648"/>
                  </a:lnTo>
                  <a:lnTo>
                    <a:pt x="75498" y="511078"/>
                  </a:lnTo>
                  <a:lnTo>
                    <a:pt x="105863" y="541520"/>
                  </a:lnTo>
                  <a:lnTo>
                    <a:pt x="140206" y="567499"/>
                  </a:lnTo>
                  <a:lnTo>
                    <a:pt x="178052" y="588535"/>
                  </a:lnTo>
                  <a:lnTo>
                    <a:pt x="218925" y="604153"/>
                  </a:lnTo>
                  <a:lnTo>
                    <a:pt x="262348" y="613873"/>
                  </a:lnTo>
                  <a:lnTo>
                    <a:pt x="307848" y="617219"/>
                  </a:lnTo>
                  <a:lnTo>
                    <a:pt x="353347" y="613873"/>
                  </a:lnTo>
                  <a:lnTo>
                    <a:pt x="396770" y="604153"/>
                  </a:lnTo>
                  <a:lnTo>
                    <a:pt x="437643" y="588535"/>
                  </a:lnTo>
                  <a:lnTo>
                    <a:pt x="475489" y="567499"/>
                  </a:lnTo>
                  <a:lnTo>
                    <a:pt x="509832" y="541520"/>
                  </a:lnTo>
                  <a:lnTo>
                    <a:pt x="540197" y="511078"/>
                  </a:lnTo>
                  <a:lnTo>
                    <a:pt x="566108" y="476648"/>
                  </a:lnTo>
                  <a:lnTo>
                    <a:pt x="587089" y="438709"/>
                  </a:lnTo>
                  <a:lnTo>
                    <a:pt x="602664" y="397738"/>
                  </a:lnTo>
                  <a:lnTo>
                    <a:pt x="612358" y="354212"/>
                  </a:lnTo>
                  <a:lnTo>
                    <a:pt x="615695" y="308609"/>
                  </a:lnTo>
                  <a:lnTo>
                    <a:pt x="612358" y="263007"/>
                  </a:lnTo>
                  <a:lnTo>
                    <a:pt x="602664" y="219481"/>
                  </a:lnTo>
                  <a:lnTo>
                    <a:pt x="587089" y="178510"/>
                  </a:lnTo>
                  <a:lnTo>
                    <a:pt x="566108" y="140571"/>
                  </a:lnTo>
                  <a:lnTo>
                    <a:pt x="540197" y="106141"/>
                  </a:lnTo>
                  <a:lnTo>
                    <a:pt x="509832" y="75699"/>
                  </a:lnTo>
                  <a:lnTo>
                    <a:pt x="475489" y="49720"/>
                  </a:lnTo>
                  <a:lnTo>
                    <a:pt x="437643" y="28684"/>
                  </a:lnTo>
                  <a:lnTo>
                    <a:pt x="396770" y="13066"/>
                  </a:lnTo>
                  <a:lnTo>
                    <a:pt x="353347" y="334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3768" y="454152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0" y="308609"/>
                  </a:moveTo>
                  <a:lnTo>
                    <a:pt x="3337" y="263007"/>
                  </a:lnTo>
                  <a:lnTo>
                    <a:pt x="13031" y="219481"/>
                  </a:lnTo>
                  <a:lnTo>
                    <a:pt x="28606" y="178510"/>
                  </a:lnTo>
                  <a:lnTo>
                    <a:pt x="49587" y="140571"/>
                  </a:lnTo>
                  <a:lnTo>
                    <a:pt x="75498" y="106141"/>
                  </a:lnTo>
                  <a:lnTo>
                    <a:pt x="105863" y="75699"/>
                  </a:lnTo>
                  <a:lnTo>
                    <a:pt x="140206" y="49720"/>
                  </a:lnTo>
                  <a:lnTo>
                    <a:pt x="178052" y="28684"/>
                  </a:lnTo>
                  <a:lnTo>
                    <a:pt x="218925" y="13066"/>
                  </a:lnTo>
                  <a:lnTo>
                    <a:pt x="262348" y="3346"/>
                  </a:lnTo>
                  <a:lnTo>
                    <a:pt x="307848" y="0"/>
                  </a:lnTo>
                  <a:lnTo>
                    <a:pt x="353347" y="3346"/>
                  </a:lnTo>
                  <a:lnTo>
                    <a:pt x="396770" y="13066"/>
                  </a:lnTo>
                  <a:lnTo>
                    <a:pt x="437643" y="28684"/>
                  </a:lnTo>
                  <a:lnTo>
                    <a:pt x="475489" y="49720"/>
                  </a:lnTo>
                  <a:lnTo>
                    <a:pt x="509832" y="75699"/>
                  </a:lnTo>
                  <a:lnTo>
                    <a:pt x="540197" y="106141"/>
                  </a:lnTo>
                  <a:lnTo>
                    <a:pt x="566108" y="140571"/>
                  </a:lnTo>
                  <a:lnTo>
                    <a:pt x="587089" y="178510"/>
                  </a:lnTo>
                  <a:lnTo>
                    <a:pt x="602664" y="219481"/>
                  </a:lnTo>
                  <a:lnTo>
                    <a:pt x="612358" y="263007"/>
                  </a:lnTo>
                  <a:lnTo>
                    <a:pt x="615695" y="308609"/>
                  </a:lnTo>
                  <a:lnTo>
                    <a:pt x="612358" y="354212"/>
                  </a:lnTo>
                  <a:lnTo>
                    <a:pt x="602664" y="397738"/>
                  </a:lnTo>
                  <a:lnTo>
                    <a:pt x="587089" y="438709"/>
                  </a:lnTo>
                  <a:lnTo>
                    <a:pt x="566108" y="476648"/>
                  </a:lnTo>
                  <a:lnTo>
                    <a:pt x="540197" y="511078"/>
                  </a:lnTo>
                  <a:lnTo>
                    <a:pt x="509832" y="541520"/>
                  </a:lnTo>
                  <a:lnTo>
                    <a:pt x="475489" y="567499"/>
                  </a:lnTo>
                  <a:lnTo>
                    <a:pt x="437643" y="588535"/>
                  </a:lnTo>
                  <a:lnTo>
                    <a:pt x="396770" y="604153"/>
                  </a:lnTo>
                  <a:lnTo>
                    <a:pt x="353347" y="613873"/>
                  </a:lnTo>
                  <a:lnTo>
                    <a:pt x="307848" y="617219"/>
                  </a:lnTo>
                  <a:lnTo>
                    <a:pt x="262348" y="613873"/>
                  </a:lnTo>
                  <a:lnTo>
                    <a:pt x="218925" y="604153"/>
                  </a:lnTo>
                  <a:lnTo>
                    <a:pt x="178052" y="588535"/>
                  </a:lnTo>
                  <a:lnTo>
                    <a:pt x="140206" y="567499"/>
                  </a:lnTo>
                  <a:lnTo>
                    <a:pt x="105863" y="541520"/>
                  </a:lnTo>
                  <a:lnTo>
                    <a:pt x="75498" y="511078"/>
                  </a:lnTo>
                  <a:lnTo>
                    <a:pt x="49587" y="476648"/>
                  </a:lnTo>
                  <a:lnTo>
                    <a:pt x="28606" y="438709"/>
                  </a:lnTo>
                  <a:lnTo>
                    <a:pt x="13031" y="397738"/>
                  </a:lnTo>
                  <a:lnTo>
                    <a:pt x="3337" y="354212"/>
                  </a:lnTo>
                  <a:lnTo>
                    <a:pt x="0" y="308609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8048" y="5343144"/>
              <a:ext cx="9093835" cy="492759"/>
            </a:xfrm>
            <a:custGeom>
              <a:avLst/>
              <a:gdLst/>
              <a:ahLst/>
              <a:cxnLst/>
              <a:rect l="l" t="t" r="r" b="b"/>
              <a:pathLst>
                <a:path w="9093835" h="492760">
                  <a:moveTo>
                    <a:pt x="9093708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9093708" y="492251"/>
                  </a:lnTo>
                  <a:lnTo>
                    <a:pt x="90937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8048" y="5343144"/>
              <a:ext cx="9093835" cy="492759"/>
            </a:xfrm>
            <a:custGeom>
              <a:avLst/>
              <a:gdLst/>
              <a:ahLst/>
              <a:cxnLst/>
              <a:rect l="l" t="t" r="r" b="b"/>
              <a:pathLst>
                <a:path w="9093835" h="492760">
                  <a:moveTo>
                    <a:pt x="0" y="492251"/>
                  </a:moveTo>
                  <a:lnTo>
                    <a:pt x="9093708" y="492251"/>
                  </a:lnTo>
                  <a:lnTo>
                    <a:pt x="9093708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86761" y="2409825"/>
            <a:ext cx="5120005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Savings</a:t>
            </a:r>
            <a:endParaRPr sz="2400">
              <a:latin typeface="Times New Roman"/>
              <a:cs typeface="Times New Roman"/>
            </a:endParaRPr>
          </a:p>
          <a:p>
            <a:pPr marL="365760" marR="5080">
              <a:lnSpc>
                <a:spcPct val="202100"/>
              </a:lnSpc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Faster </a:t>
            </a:r>
            <a:r>
              <a:rPr sz="24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Better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Decision </a:t>
            </a: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Making  </a:t>
            </a:r>
            <a:r>
              <a:rPr sz="2400" spc="16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market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conditions 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Next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Generation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customer	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92580" y="324564"/>
            <a:ext cx="9184005" cy="5581015"/>
            <a:chOff x="1592580" y="324564"/>
            <a:chExt cx="9184005" cy="5581015"/>
          </a:xfrm>
        </p:grpSpPr>
        <p:sp>
          <p:nvSpPr>
            <p:cNvPr id="25" name="object 25"/>
            <p:cNvSpPr/>
            <p:nvPr/>
          </p:nvSpPr>
          <p:spPr>
            <a:xfrm>
              <a:off x="1600200" y="528066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307848" y="0"/>
                  </a:moveTo>
                  <a:lnTo>
                    <a:pt x="262348" y="3346"/>
                  </a:lnTo>
                  <a:lnTo>
                    <a:pt x="218925" y="13066"/>
                  </a:lnTo>
                  <a:lnTo>
                    <a:pt x="178052" y="28684"/>
                  </a:lnTo>
                  <a:lnTo>
                    <a:pt x="140206" y="49720"/>
                  </a:lnTo>
                  <a:lnTo>
                    <a:pt x="105863" y="75699"/>
                  </a:lnTo>
                  <a:lnTo>
                    <a:pt x="75498" y="106141"/>
                  </a:lnTo>
                  <a:lnTo>
                    <a:pt x="49587" y="140571"/>
                  </a:lnTo>
                  <a:lnTo>
                    <a:pt x="28606" y="178510"/>
                  </a:lnTo>
                  <a:lnTo>
                    <a:pt x="13031" y="219481"/>
                  </a:lnTo>
                  <a:lnTo>
                    <a:pt x="3337" y="263007"/>
                  </a:lnTo>
                  <a:lnTo>
                    <a:pt x="0" y="308609"/>
                  </a:lnTo>
                  <a:lnTo>
                    <a:pt x="3337" y="354215"/>
                  </a:lnTo>
                  <a:lnTo>
                    <a:pt x="13031" y="397742"/>
                  </a:lnTo>
                  <a:lnTo>
                    <a:pt x="28606" y="438714"/>
                  </a:lnTo>
                  <a:lnTo>
                    <a:pt x="49587" y="476654"/>
                  </a:lnTo>
                  <a:lnTo>
                    <a:pt x="75498" y="511083"/>
                  </a:lnTo>
                  <a:lnTo>
                    <a:pt x="105863" y="541525"/>
                  </a:lnTo>
                  <a:lnTo>
                    <a:pt x="140206" y="567502"/>
                  </a:lnTo>
                  <a:lnTo>
                    <a:pt x="178052" y="588537"/>
                  </a:lnTo>
                  <a:lnTo>
                    <a:pt x="218925" y="604154"/>
                  </a:lnTo>
                  <a:lnTo>
                    <a:pt x="262348" y="613874"/>
                  </a:lnTo>
                  <a:lnTo>
                    <a:pt x="307848" y="617219"/>
                  </a:lnTo>
                  <a:lnTo>
                    <a:pt x="353347" y="613874"/>
                  </a:lnTo>
                  <a:lnTo>
                    <a:pt x="396770" y="604154"/>
                  </a:lnTo>
                  <a:lnTo>
                    <a:pt x="437643" y="588537"/>
                  </a:lnTo>
                  <a:lnTo>
                    <a:pt x="475489" y="567502"/>
                  </a:lnTo>
                  <a:lnTo>
                    <a:pt x="509832" y="541525"/>
                  </a:lnTo>
                  <a:lnTo>
                    <a:pt x="540197" y="511083"/>
                  </a:lnTo>
                  <a:lnTo>
                    <a:pt x="566108" y="476654"/>
                  </a:lnTo>
                  <a:lnTo>
                    <a:pt x="587089" y="438714"/>
                  </a:lnTo>
                  <a:lnTo>
                    <a:pt x="602664" y="397742"/>
                  </a:lnTo>
                  <a:lnTo>
                    <a:pt x="612358" y="354215"/>
                  </a:lnTo>
                  <a:lnTo>
                    <a:pt x="615695" y="308609"/>
                  </a:lnTo>
                  <a:lnTo>
                    <a:pt x="612358" y="263007"/>
                  </a:lnTo>
                  <a:lnTo>
                    <a:pt x="602664" y="219481"/>
                  </a:lnTo>
                  <a:lnTo>
                    <a:pt x="587089" y="178510"/>
                  </a:lnTo>
                  <a:lnTo>
                    <a:pt x="566108" y="140571"/>
                  </a:lnTo>
                  <a:lnTo>
                    <a:pt x="540197" y="106141"/>
                  </a:lnTo>
                  <a:lnTo>
                    <a:pt x="509832" y="75699"/>
                  </a:lnTo>
                  <a:lnTo>
                    <a:pt x="475489" y="49720"/>
                  </a:lnTo>
                  <a:lnTo>
                    <a:pt x="437643" y="28684"/>
                  </a:lnTo>
                  <a:lnTo>
                    <a:pt x="396770" y="13066"/>
                  </a:lnTo>
                  <a:lnTo>
                    <a:pt x="353347" y="334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0200" y="5280660"/>
              <a:ext cx="615950" cy="617220"/>
            </a:xfrm>
            <a:custGeom>
              <a:avLst/>
              <a:gdLst/>
              <a:ahLst/>
              <a:cxnLst/>
              <a:rect l="l" t="t" r="r" b="b"/>
              <a:pathLst>
                <a:path w="615950" h="617220">
                  <a:moveTo>
                    <a:pt x="0" y="308609"/>
                  </a:moveTo>
                  <a:lnTo>
                    <a:pt x="3337" y="263007"/>
                  </a:lnTo>
                  <a:lnTo>
                    <a:pt x="13031" y="219481"/>
                  </a:lnTo>
                  <a:lnTo>
                    <a:pt x="28606" y="178510"/>
                  </a:lnTo>
                  <a:lnTo>
                    <a:pt x="49587" y="140571"/>
                  </a:lnTo>
                  <a:lnTo>
                    <a:pt x="75498" y="106141"/>
                  </a:lnTo>
                  <a:lnTo>
                    <a:pt x="105863" y="75699"/>
                  </a:lnTo>
                  <a:lnTo>
                    <a:pt x="140206" y="49720"/>
                  </a:lnTo>
                  <a:lnTo>
                    <a:pt x="178052" y="28684"/>
                  </a:lnTo>
                  <a:lnTo>
                    <a:pt x="218925" y="13066"/>
                  </a:lnTo>
                  <a:lnTo>
                    <a:pt x="262348" y="3346"/>
                  </a:lnTo>
                  <a:lnTo>
                    <a:pt x="307848" y="0"/>
                  </a:lnTo>
                  <a:lnTo>
                    <a:pt x="353347" y="3346"/>
                  </a:lnTo>
                  <a:lnTo>
                    <a:pt x="396770" y="13066"/>
                  </a:lnTo>
                  <a:lnTo>
                    <a:pt x="437643" y="28684"/>
                  </a:lnTo>
                  <a:lnTo>
                    <a:pt x="475489" y="49720"/>
                  </a:lnTo>
                  <a:lnTo>
                    <a:pt x="509832" y="75699"/>
                  </a:lnTo>
                  <a:lnTo>
                    <a:pt x="540197" y="106141"/>
                  </a:lnTo>
                  <a:lnTo>
                    <a:pt x="566108" y="140571"/>
                  </a:lnTo>
                  <a:lnTo>
                    <a:pt x="587089" y="178510"/>
                  </a:lnTo>
                  <a:lnTo>
                    <a:pt x="602664" y="219481"/>
                  </a:lnTo>
                  <a:lnTo>
                    <a:pt x="612358" y="263007"/>
                  </a:lnTo>
                  <a:lnTo>
                    <a:pt x="615695" y="308609"/>
                  </a:lnTo>
                  <a:lnTo>
                    <a:pt x="612358" y="354215"/>
                  </a:lnTo>
                  <a:lnTo>
                    <a:pt x="602664" y="397742"/>
                  </a:lnTo>
                  <a:lnTo>
                    <a:pt x="587089" y="438714"/>
                  </a:lnTo>
                  <a:lnTo>
                    <a:pt x="566108" y="476654"/>
                  </a:lnTo>
                  <a:lnTo>
                    <a:pt x="540197" y="511083"/>
                  </a:lnTo>
                  <a:lnTo>
                    <a:pt x="509832" y="541525"/>
                  </a:lnTo>
                  <a:lnTo>
                    <a:pt x="475489" y="567502"/>
                  </a:lnTo>
                  <a:lnTo>
                    <a:pt x="437643" y="588537"/>
                  </a:lnTo>
                  <a:lnTo>
                    <a:pt x="396770" y="604154"/>
                  </a:lnTo>
                  <a:lnTo>
                    <a:pt x="353347" y="613874"/>
                  </a:lnTo>
                  <a:lnTo>
                    <a:pt x="307848" y="617219"/>
                  </a:lnTo>
                  <a:lnTo>
                    <a:pt x="262348" y="613874"/>
                  </a:lnTo>
                  <a:lnTo>
                    <a:pt x="218925" y="604154"/>
                  </a:lnTo>
                  <a:lnTo>
                    <a:pt x="178052" y="588537"/>
                  </a:lnTo>
                  <a:lnTo>
                    <a:pt x="140206" y="567502"/>
                  </a:lnTo>
                  <a:lnTo>
                    <a:pt x="105863" y="541525"/>
                  </a:lnTo>
                  <a:lnTo>
                    <a:pt x="75498" y="511083"/>
                  </a:lnTo>
                  <a:lnTo>
                    <a:pt x="49587" y="476654"/>
                  </a:lnTo>
                  <a:lnTo>
                    <a:pt x="28606" y="438714"/>
                  </a:lnTo>
                  <a:lnTo>
                    <a:pt x="13031" y="397742"/>
                  </a:lnTo>
                  <a:lnTo>
                    <a:pt x="3337" y="354215"/>
                  </a:lnTo>
                  <a:lnTo>
                    <a:pt x="0" y="308609"/>
                  </a:lnTo>
                  <a:close/>
                </a:path>
              </a:pathLst>
            </a:custGeom>
            <a:ln w="1524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68303" y="332184"/>
              <a:ext cx="2100580" cy="1872614"/>
            </a:xfrm>
            <a:custGeom>
              <a:avLst/>
              <a:gdLst/>
              <a:ahLst/>
              <a:cxnLst/>
              <a:rect l="l" t="t" r="r" b="b"/>
              <a:pathLst>
                <a:path w="2100579" h="1872614">
                  <a:moveTo>
                    <a:pt x="1034218" y="0"/>
                  </a:moveTo>
                  <a:lnTo>
                    <a:pt x="985146" y="1539"/>
                  </a:lnTo>
                  <a:lnTo>
                    <a:pt x="936312" y="4884"/>
                  </a:lnTo>
                  <a:lnTo>
                    <a:pt x="887798" y="10018"/>
                  </a:lnTo>
                  <a:lnTo>
                    <a:pt x="839684" y="16923"/>
                  </a:lnTo>
                  <a:lnTo>
                    <a:pt x="792055" y="25579"/>
                  </a:lnTo>
                  <a:lnTo>
                    <a:pt x="744990" y="35969"/>
                  </a:lnTo>
                  <a:lnTo>
                    <a:pt x="698573" y="48075"/>
                  </a:lnTo>
                  <a:lnTo>
                    <a:pt x="652885" y="61878"/>
                  </a:lnTo>
                  <a:lnTo>
                    <a:pt x="608008" y="77361"/>
                  </a:lnTo>
                  <a:lnTo>
                    <a:pt x="564024" y="94506"/>
                  </a:lnTo>
                  <a:lnTo>
                    <a:pt x="521016" y="113293"/>
                  </a:lnTo>
                  <a:lnTo>
                    <a:pt x="479064" y="133705"/>
                  </a:lnTo>
                  <a:lnTo>
                    <a:pt x="438252" y="155724"/>
                  </a:lnTo>
                  <a:lnTo>
                    <a:pt x="398660" y="179332"/>
                  </a:lnTo>
                  <a:lnTo>
                    <a:pt x="360372" y="204511"/>
                  </a:lnTo>
                  <a:lnTo>
                    <a:pt x="323468" y="231242"/>
                  </a:lnTo>
                  <a:lnTo>
                    <a:pt x="288031" y="259507"/>
                  </a:lnTo>
                  <a:lnTo>
                    <a:pt x="254143" y="289288"/>
                  </a:lnTo>
                  <a:lnTo>
                    <a:pt x="221885" y="320567"/>
                  </a:lnTo>
                  <a:lnTo>
                    <a:pt x="191340" y="353326"/>
                  </a:lnTo>
                  <a:lnTo>
                    <a:pt x="162590" y="387547"/>
                  </a:lnTo>
                  <a:lnTo>
                    <a:pt x="135717" y="423211"/>
                  </a:lnTo>
                  <a:lnTo>
                    <a:pt x="109579" y="462271"/>
                  </a:lnTo>
                  <a:lnTo>
                    <a:pt x="86308" y="501923"/>
                  </a:lnTo>
                  <a:lnTo>
                    <a:pt x="65874" y="542087"/>
                  </a:lnTo>
                  <a:lnTo>
                    <a:pt x="48252" y="582685"/>
                  </a:lnTo>
                  <a:lnTo>
                    <a:pt x="33413" y="623640"/>
                  </a:lnTo>
                  <a:lnTo>
                    <a:pt x="21329" y="664872"/>
                  </a:lnTo>
                  <a:lnTo>
                    <a:pt x="11973" y="706303"/>
                  </a:lnTo>
                  <a:lnTo>
                    <a:pt x="5318" y="747855"/>
                  </a:lnTo>
                  <a:lnTo>
                    <a:pt x="1336" y="789450"/>
                  </a:lnTo>
                  <a:lnTo>
                    <a:pt x="0" y="831009"/>
                  </a:lnTo>
                  <a:lnTo>
                    <a:pt x="1281" y="872455"/>
                  </a:lnTo>
                  <a:lnTo>
                    <a:pt x="5152" y="913708"/>
                  </a:lnTo>
                  <a:lnTo>
                    <a:pt x="11587" y="954690"/>
                  </a:lnTo>
                  <a:lnTo>
                    <a:pt x="20557" y="995324"/>
                  </a:lnTo>
                  <a:lnTo>
                    <a:pt x="32034" y="1035530"/>
                  </a:lnTo>
                  <a:lnTo>
                    <a:pt x="45992" y="1075231"/>
                  </a:lnTo>
                  <a:lnTo>
                    <a:pt x="62402" y="1114347"/>
                  </a:lnTo>
                  <a:lnTo>
                    <a:pt x="81237" y="1152802"/>
                  </a:lnTo>
                  <a:lnTo>
                    <a:pt x="102470" y="1190516"/>
                  </a:lnTo>
                  <a:lnTo>
                    <a:pt x="126073" y="1227411"/>
                  </a:lnTo>
                  <a:lnTo>
                    <a:pt x="152018" y="1263409"/>
                  </a:lnTo>
                  <a:lnTo>
                    <a:pt x="180278" y="1298431"/>
                  </a:lnTo>
                  <a:lnTo>
                    <a:pt x="210825" y="1332400"/>
                  </a:lnTo>
                  <a:lnTo>
                    <a:pt x="243632" y="1365236"/>
                  </a:lnTo>
                  <a:lnTo>
                    <a:pt x="278672" y="1396862"/>
                  </a:lnTo>
                  <a:lnTo>
                    <a:pt x="315916" y="1427199"/>
                  </a:lnTo>
                  <a:lnTo>
                    <a:pt x="355337" y="1456170"/>
                  </a:lnTo>
                  <a:lnTo>
                    <a:pt x="396908" y="1483694"/>
                  </a:lnTo>
                  <a:lnTo>
                    <a:pt x="440601" y="1509695"/>
                  </a:lnTo>
                  <a:lnTo>
                    <a:pt x="486388" y="1534094"/>
                  </a:lnTo>
                  <a:lnTo>
                    <a:pt x="534243" y="1556813"/>
                  </a:lnTo>
                  <a:lnTo>
                    <a:pt x="612729" y="1872281"/>
                  </a:lnTo>
                  <a:lnTo>
                    <a:pt x="914354" y="1657270"/>
                  </a:lnTo>
                  <a:lnTo>
                    <a:pt x="967347" y="1661681"/>
                  </a:lnTo>
                  <a:lnTo>
                    <a:pt x="1020163" y="1663953"/>
                  </a:lnTo>
                  <a:lnTo>
                    <a:pt x="1072716" y="1664119"/>
                  </a:lnTo>
                  <a:lnTo>
                    <a:pt x="1124921" y="1662213"/>
                  </a:lnTo>
                  <a:lnTo>
                    <a:pt x="1176693" y="1658269"/>
                  </a:lnTo>
                  <a:lnTo>
                    <a:pt x="1227946" y="1652321"/>
                  </a:lnTo>
                  <a:lnTo>
                    <a:pt x="1278596" y="1644402"/>
                  </a:lnTo>
                  <a:lnTo>
                    <a:pt x="1328557" y="1634546"/>
                  </a:lnTo>
                  <a:lnTo>
                    <a:pt x="1377744" y="1622788"/>
                  </a:lnTo>
                  <a:lnTo>
                    <a:pt x="1426072" y="1609160"/>
                  </a:lnTo>
                  <a:lnTo>
                    <a:pt x="1473456" y="1593698"/>
                  </a:lnTo>
                  <a:lnTo>
                    <a:pt x="1519810" y="1576434"/>
                  </a:lnTo>
                  <a:lnTo>
                    <a:pt x="1565050" y="1557403"/>
                  </a:lnTo>
                  <a:lnTo>
                    <a:pt x="1609090" y="1536638"/>
                  </a:lnTo>
                  <a:lnTo>
                    <a:pt x="1651845" y="1514174"/>
                  </a:lnTo>
                  <a:lnTo>
                    <a:pt x="1693231" y="1490043"/>
                  </a:lnTo>
                  <a:lnTo>
                    <a:pt x="1733160" y="1464281"/>
                  </a:lnTo>
                  <a:lnTo>
                    <a:pt x="1771550" y="1436921"/>
                  </a:lnTo>
                  <a:lnTo>
                    <a:pt x="1808314" y="1407996"/>
                  </a:lnTo>
                  <a:lnTo>
                    <a:pt x="1843367" y="1377540"/>
                  </a:lnTo>
                  <a:lnTo>
                    <a:pt x="1876625" y="1345588"/>
                  </a:lnTo>
                  <a:lnTo>
                    <a:pt x="1908001" y="1312173"/>
                  </a:lnTo>
                  <a:lnTo>
                    <a:pt x="1937412" y="1277330"/>
                  </a:lnTo>
                  <a:lnTo>
                    <a:pt x="1964771" y="1241091"/>
                  </a:lnTo>
                  <a:lnTo>
                    <a:pt x="1990908" y="1202030"/>
                  </a:lnTo>
                  <a:lnTo>
                    <a:pt x="2014180" y="1162378"/>
                  </a:lnTo>
                  <a:lnTo>
                    <a:pt x="2034613" y="1122214"/>
                  </a:lnTo>
                  <a:lnTo>
                    <a:pt x="2052235" y="1081616"/>
                  </a:lnTo>
                  <a:lnTo>
                    <a:pt x="2067075" y="1040661"/>
                  </a:lnTo>
                  <a:lnTo>
                    <a:pt x="2079158" y="999429"/>
                  </a:lnTo>
                  <a:lnTo>
                    <a:pt x="2088514" y="957998"/>
                  </a:lnTo>
                  <a:lnTo>
                    <a:pt x="2095169" y="916446"/>
                  </a:lnTo>
                  <a:lnTo>
                    <a:pt x="2099151" y="874851"/>
                  </a:lnTo>
                  <a:lnTo>
                    <a:pt x="2100488" y="833292"/>
                  </a:lnTo>
                  <a:lnTo>
                    <a:pt x="2099206" y="791846"/>
                  </a:lnTo>
                  <a:lnTo>
                    <a:pt x="2095335" y="750593"/>
                  </a:lnTo>
                  <a:lnTo>
                    <a:pt x="2088900" y="709611"/>
                  </a:lnTo>
                  <a:lnTo>
                    <a:pt x="2079931" y="668977"/>
                  </a:lnTo>
                  <a:lnTo>
                    <a:pt x="2068453" y="628771"/>
                  </a:lnTo>
                  <a:lnTo>
                    <a:pt x="2054496" y="589071"/>
                  </a:lnTo>
                  <a:lnTo>
                    <a:pt x="2038085" y="549954"/>
                  </a:lnTo>
                  <a:lnTo>
                    <a:pt x="2019250" y="511499"/>
                  </a:lnTo>
                  <a:lnTo>
                    <a:pt x="1998017" y="473785"/>
                  </a:lnTo>
                  <a:lnTo>
                    <a:pt x="1974415" y="436890"/>
                  </a:lnTo>
                  <a:lnTo>
                    <a:pt x="1948469" y="400892"/>
                  </a:lnTo>
                  <a:lnTo>
                    <a:pt x="1920209" y="365870"/>
                  </a:lnTo>
                  <a:lnTo>
                    <a:pt x="1889662" y="331901"/>
                  </a:lnTo>
                  <a:lnTo>
                    <a:pt x="1856855" y="299065"/>
                  </a:lnTo>
                  <a:lnTo>
                    <a:pt x="1821815" y="267439"/>
                  </a:lnTo>
                  <a:lnTo>
                    <a:pt x="1784571" y="237102"/>
                  </a:lnTo>
                  <a:lnTo>
                    <a:pt x="1745150" y="208132"/>
                  </a:lnTo>
                  <a:lnTo>
                    <a:pt x="1703579" y="180607"/>
                  </a:lnTo>
                  <a:lnTo>
                    <a:pt x="1659886" y="154606"/>
                  </a:lnTo>
                  <a:lnTo>
                    <a:pt x="1614099" y="130207"/>
                  </a:lnTo>
                  <a:lnTo>
                    <a:pt x="1566245" y="107489"/>
                  </a:lnTo>
                  <a:lnTo>
                    <a:pt x="1519969" y="87958"/>
                  </a:lnTo>
                  <a:lnTo>
                    <a:pt x="1473030" y="70434"/>
                  </a:lnTo>
                  <a:lnTo>
                    <a:pt x="1425508" y="54898"/>
                  </a:lnTo>
                  <a:lnTo>
                    <a:pt x="1377486" y="41332"/>
                  </a:lnTo>
                  <a:lnTo>
                    <a:pt x="1329047" y="29717"/>
                  </a:lnTo>
                  <a:lnTo>
                    <a:pt x="1280271" y="20036"/>
                  </a:lnTo>
                  <a:lnTo>
                    <a:pt x="1231241" y="12271"/>
                  </a:lnTo>
                  <a:lnTo>
                    <a:pt x="1182039" y="6402"/>
                  </a:lnTo>
                  <a:lnTo>
                    <a:pt x="1132746" y="2413"/>
                  </a:lnTo>
                  <a:lnTo>
                    <a:pt x="1083445" y="285"/>
                  </a:lnTo>
                  <a:lnTo>
                    <a:pt x="1034218" y="0"/>
                  </a:lnTo>
                  <a:close/>
                </a:path>
              </a:pathLst>
            </a:custGeom>
            <a:solidFill>
              <a:srgbClr val="E8A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68303" y="332184"/>
              <a:ext cx="2100580" cy="1872614"/>
            </a:xfrm>
            <a:custGeom>
              <a:avLst/>
              <a:gdLst/>
              <a:ahLst/>
              <a:cxnLst/>
              <a:rect l="l" t="t" r="r" b="b"/>
              <a:pathLst>
                <a:path w="2100579" h="1872614">
                  <a:moveTo>
                    <a:pt x="612729" y="1872281"/>
                  </a:moveTo>
                  <a:lnTo>
                    <a:pt x="534243" y="1556813"/>
                  </a:lnTo>
                  <a:lnTo>
                    <a:pt x="486388" y="1534094"/>
                  </a:lnTo>
                  <a:lnTo>
                    <a:pt x="440601" y="1509695"/>
                  </a:lnTo>
                  <a:lnTo>
                    <a:pt x="396908" y="1483694"/>
                  </a:lnTo>
                  <a:lnTo>
                    <a:pt x="355337" y="1456170"/>
                  </a:lnTo>
                  <a:lnTo>
                    <a:pt x="315916" y="1427199"/>
                  </a:lnTo>
                  <a:lnTo>
                    <a:pt x="278672" y="1396862"/>
                  </a:lnTo>
                  <a:lnTo>
                    <a:pt x="243632" y="1365236"/>
                  </a:lnTo>
                  <a:lnTo>
                    <a:pt x="210825" y="1332400"/>
                  </a:lnTo>
                  <a:lnTo>
                    <a:pt x="180278" y="1298431"/>
                  </a:lnTo>
                  <a:lnTo>
                    <a:pt x="152018" y="1263409"/>
                  </a:lnTo>
                  <a:lnTo>
                    <a:pt x="126073" y="1227411"/>
                  </a:lnTo>
                  <a:lnTo>
                    <a:pt x="102470" y="1190516"/>
                  </a:lnTo>
                  <a:lnTo>
                    <a:pt x="81237" y="1152802"/>
                  </a:lnTo>
                  <a:lnTo>
                    <a:pt x="62402" y="1114347"/>
                  </a:lnTo>
                  <a:lnTo>
                    <a:pt x="45992" y="1075231"/>
                  </a:lnTo>
                  <a:lnTo>
                    <a:pt x="32034" y="1035530"/>
                  </a:lnTo>
                  <a:lnTo>
                    <a:pt x="20557" y="995324"/>
                  </a:lnTo>
                  <a:lnTo>
                    <a:pt x="11587" y="954690"/>
                  </a:lnTo>
                  <a:lnTo>
                    <a:pt x="5152" y="913708"/>
                  </a:lnTo>
                  <a:lnTo>
                    <a:pt x="1281" y="872455"/>
                  </a:lnTo>
                  <a:lnTo>
                    <a:pt x="0" y="831009"/>
                  </a:lnTo>
                  <a:lnTo>
                    <a:pt x="1336" y="789450"/>
                  </a:lnTo>
                  <a:lnTo>
                    <a:pt x="5318" y="747855"/>
                  </a:lnTo>
                  <a:lnTo>
                    <a:pt x="11973" y="706303"/>
                  </a:lnTo>
                  <a:lnTo>
                    <a:pt x="21329" y="664872"/>
                  </a:lnTo>
                  <a:lnTo>
                    <a:pt x="33413" y="623640"/>
                  </a:lnTo>
                  <a:lnTo>
                    <a:pt x="48252" y="582685"/>
                  </a:lnTo>
                  <a:lnTo>
                    <a:pt x="65874" y="542087"/>
                  </a:lnTo>
                  <a:lnTo>
                    <a:pt x="86308" y="501923"/>
                  </a:lnTo>
                  <a:lnTo>
                    <a:pt x="109579" y="462271"/>
                  </a:lnTo>
                  <a:lnTo>
                    <a:pt x="135717" y="423211"/>
                  </a:lnTo>
                  <a:lnTo>
                    <a:pt x="162590" y="387547"/>
                  </a:lnTo>
                  <a:lnTo>
                    <a:pt x="191340" y="353326"/>
                  </a:lnTo>
                  <a:lnTo>
                    <a:pt x="221885" y="320567"/>
                  </a:lnTo>
                  <a:lnTo>
                    <a:pt x="254143" y="289288"/>
                  </a:lnTo>
                  <a:lnTo>
                    <a:pt x="288031" y="259507"/>
                  </a:lnTo>
                  <a:lnTo>
                    <a:pt x="323468" y="231242"/>
                  </a:lnTo>
                  <a:lnTo>
                    <a:pt x="360372" y="204511"/>
                  </a:lnTo>
                  <a:lnTo>
                    <a:pt x="398660" y="179332"/>
                  </a:lnTo>
                  <a:lnTo>
                    <a:pt x="438252" y="155724"/>
                  </a:lnTo>
                  <a:lnTo>
                    <a:pt x="479064" y="133705"/>
                  </a:lnTo>
                  <a:lnTo>
                    <a:pt x="521016" y="113293"/>
                  </a:lnTo>
                  <a:lnTo>
                    <a:pt x="564024" y="94506"/>
                  </a:lnTo>
                  <a:lnTo>
                    <a:pt x="608008" y="77361"/>
                  </a:lnTo>
                  <a:lnTo>
                    <a:pt x="652885" y="61878"/>
                  </a:lnTo>
                  <a:lnTo>
                    <a:pt x="698573" y="48075"/>
                  </a:lnTo>
                  <a:lnTo>
                    <a:pt x="744990" y="35969"/>
                  </a:lnTo>
                  <a:lnTo>
                    <a:pt x="792055" y="25579"/>
                  </a:lnTo>
                  <a:lnTo>
                    <a:pt x="839684" y="16923"/>
                  </a:lnTo>
                  <a:lnTo>
                    <a:pt x="887798" y="10018"/>
                  </a:lnTo>
                  <a:lnTo>
                    <a:pt x="936312" y="4884"/>
                  </a:lnTo>
                  <a:lnTo>
                    <a:pt x="985146" y="1539"/>
                  </a:lnTo>
                  <a:lnTo>
                    <a:pt x="1034218" y="0"/>
                  </a:lnTo>
                  <a:lnTo>
                    <a:pt x="1083445" y="285"/>
                  </a:lnTo>
                  <a:lnTo>
                    <a:pt x="1132746" y="2413"/>
                  </a:lnTo>
                  <a:lnTo>
                    <a:pt x="1182039" y="6402"/>
                  </a:lnTo>
                  <a:lnTo>
                    <a:pt x="1231241" y="12271"/>
                  </a:lnTo>
                  <a:lnTo>
                    <a:pt x="1280271" y="20036"/>
                  </a:lnTo>
                  <a:lnTo>
                    <a:pt x="1329047" y="29717"/>
                  </a:lnTo>
                  <a:lnTo>
                    <a:pt x="1377486" y="41332"/>
                  </a:lnTo>
                  <a:lnTo>
                    <a:pt x="1425508" y="54898"/>
                  </a:lnTo>
                  <a:lnTo>
                    <a:pt x="1473030" y="70434"/>
                  </a:lnTo>
                  <a:lnTo>
                    <a:pt x="1519969" y="87958"/>
                  </a:lnTo>
                  <a:lnTo>
                    <a:pt x="1566245" y="107489"/>
                  </a:lnTo>
                  <a:lnTo>
                    <a:pt x="1614099" y="130207"/>
                  </a:lnTo>
                  <a:lnTo>
                    <a:pt x="1659886" y="154606"/>
                  </a:lnTo>
                  <a:lnTo>
                    <a:pt x="1703579" y="180607"/>
                  </a:lnTo>
                  <a:lnTo>
                    <a:pt x="1745150" y="208132"/>
                  </a:lnTo>
                  <a:lnTo>
                    <a:pt x="1784571" y="237102"/>
                  </a:lnTo>
                  <a:lnTo>
                    <a:pt x="1821815" y="267439"/>
                  </a:lnTo>
                  <a:lnTo>
                    <a:pt x="1856855" y="299065"/>
                  </a:lnTo>
                  <a:lnTo>
                    <a:pt x="1889662" y="331901"/>
                  </a:lnTo>
                  <a:lnTo>
                    <a:pt x="1920209" y="365870"/>
                  </a:lnTo>
                  <a:lnTo>
                    <a:pt x="1948469" y="400892"/>
                  </a:lnTo>
                  <a:lnTo>
                    <a:pt x="1974415" y="436890"/>
                  </a:lnTo>
                  <a:lnTo>
                    <a:pt x="1998017" y="473785"/>
                  </a:lnTo>
                  <a:lnTo>
                    <a:pt x="2019250" y="511499"/>
                  </a:lnTo>
                  <a:lnTo>
                    <a:pt x="2038085" y="549954"/>
                  </a:lnTo>
                  <a:lnTo>
                    <a:pt x="2054496" y="589071"/>
                  </a:lnTo>
                  <a:lnTo>
                    <a:pt x="2068453" y="628771"/>
                  </a:lnTo>
                  <a:lnTo>
                    <a:pt x="2079931" y="668977"/>
                  </a:lnTo>
                  <a:lnTo>
                    <a:pt x="2088900" y="709611"/>
                  </a:lnTo>
                  <a:lnTo>
                    <a:pt x="2095335" y="750593"/>
                  </a:lnTo>
                  <a:lnTo>
                    <a:pt x="2099206" y="791846"/>
                  </a:lnTo>
                  <a:lnTo>
                    <a:pt x="2100488" y="833292"/>
                  </a:lnTo>
                  <a:lnTo>
                    <a:pt x="2099151" y="874851"/>
                  </a:lnTo>
                  <a:lnTo>
                    <a:pt x="2095169" y="916446"/>
                  </a:lnTo>
                  <a:lnTo>
                    <a:pt x="2088514" y="957998"/>
                  </a:lnTo>
                  <a:lnTo>
                    <a:pt x="2079158" y="999429"/>
                  </a:lnTo>
                  <a:lnTo>
                    <a:pt x="2067075" y="1040661"/>
                  </a:lnTo>
                  <a:lnTo>
                    <a:pt x="2052235" y="1081616"/>
                  </a:lnTo>
                  <a:lnTo>
                    <a:pt x="2034613" y="1122214"/>
                  </a:lnTo>
                  <a:lnTo>
                    <a:pt x="2014180" y="1162378"/>
                  </a:lnTo>
                  <a:lnTo>
                    <a:pt x="1990908" y="1202030"/>
                  </a:lnTo>
                  <a:lnTo>
                    <a:pt x="1964771" y="1241091"/>
                  </a:lnTo>
                  <a:lnTo>
                    <a:pt x="1937412" y="1277330"/>
                  </a:lnTo>
                  <a:lnTo>
                    <a:pt x="1908001" y="1312173"/>
                  </a:lnTo>
                  <a:lnTo>
                    <a:pt x="1876625" y="1345588"/>
                  </a:lnTo>
                  <a:lnTo>
                    <a:pt x="1843367" y="1377540"/>
                  </a:lnTo>
                  <a:lnTo>
                    <a:pt x="1808314" y="1407996"/>
                  </a:lnTo>
                  <a:lnTo>
                    <a:pt x="1771550" y="1436921"/>
                  </a:lnTo>
                  <a:lnTo>
                    <a:pt x="1733160" y="1464281"/>
                  </a:lnTo>
                  <a:lnTo>
                    <a:pt x="1693231" y="1490043"/>
                  </a:lnTo>
                  <a:lnTo>
                    <a:pt x="1651845" y="1514174"/>
                  </a:lnTo>
                  <a:lnTo>
                    <a:pt x="1609090" y="1536638"/>
                  </a:lnTo>
                  <a:lnTo>
                    <a:pt x="1565050" y="1557403"/>
                  </a:lnTo>
                  <a:lnTo>
                    <a:pt x="1519810" y="1576434"/>
                  </a:lnTo>
                  <a:lnTo>
                    <a:pt x="1473456" y="1593698"/>
                  </a:lnTo>
                  <a:lnTo>
                    <a:pt x="1426072" y="1609160"/>
                  </a:lnTo>
                  <a:lnTo>
                    <a:pt x="1377744" y="1622788"/>
                  </a:lnTo>
                  <a:lnTo>
                    <a:pt x="1328557" y="1634546"/>
                  </a:lnTo>
                  <a:lnTo>
                    <a:pt x="1278596" y="1644402"/>
                  </a:lnTo>
                  <a:lnTo>
                    <a:pt x="1227946" y="1652321"/>
                  </a:lnTo>
                  <a:lnTo>
                    <a:pt x="1176693" y="1658269"/>
                  </a:lnTo>
                  <a:lnTo>
                    <a:pt x="1124921" y="1662213"/>
                  </a:lnTo>
                  <a:lnTo>
                    <a:pt x="1072716" y="1664119"/>
                  </a:lnTo>
                  <a:lnTo>
                    <a:pt x="1020163" y="1663953"/>
                  </a:lnTo>
                  <a:lnTo>
                    <a:pt x="967347" y="1661681"/>
                  </a:lnTo>
                  <a:lnTo>
                    <a:pt x="914354" y="1657270"/>
                  </a:lnTo>
                  <a:lnTo>
                    <a:pt x="612729" y="1872281"/>
                  </a:lnTo>
                  <a:close/>
                </a:path>
              </a:pathLst>
            </a:custGeom>
            <a:ln w="15240">
              <a:solidFill>
                <a:srgbClr val="4478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04756" y="606044"/>
            <a:ext cx="12280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latin typeface="Times New Roman"/>
                <a:cs typeface="Times New Roman"/>
              </a:rPr>
              <a:t>Efficient  </a:t>
            </a:r>
            <a:r>
              <a:rPr sz="1400" spc="60" dirty="0">
                <a:latin typeface="Times New Roman"/>
                <a:cs typeface="Times New Roman"/>
              </a:rPr>
              <a:t>utilization </a:t>
            </a:r>
            <a:r>
              <a:rPr sz="1400" spc="30" dirty="0">
                <a:latin typeface="Times New Roman"/>
                <a:cs typeface="Times New Roman"/>
              </a:rPr>
              <a:t>of  </a:t>
            </a:r>
            <a:r>
              <a:rPr sz="1400" spc="55" dirty="0">
                <a:latin typeface="Times New Roman"/>
                <a:cs typeface="Times New Roman"/>
              </a:rPr>
              <a:t>big </a:t>
            </a:r>
            <a:r>
              <a:rPr sz="1400" spc="90" dirty="0">
                <a:latin typeface="Times New Roman"/>
                <a:cs typeface="Times New Roman"/>
              </a:rPr>
              <a:t>data </a:t>
            </a:r>
            <a:r>
              <a:rPr sz="1400" spc="30" dirty="0">
                <a:latin typeface="Times New Roman"/>
                <a:cs typeface="Times New Roman"/>
              </a:rPr>
              <a:t>is </a:t>
            </a:r>
            <a:r>
              <a:rPr sz="1400" spc="70" dirty="0">
                <a:latin typeface="Times New Roman"/>
                <a:cs typeface="Times New Roman"/>
              </a:rPr>
              <a:t>the  </a:t>
            </a:r>
            <a:r>
              <a:rPr sz="1400" spc="65" dirty="0">
                <a:latin typeface="Times New Roman"/>
                <a:cs typeface="Times New Roman"/>
              </a:rPr>
              <a:t>key to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business  </a:t>
            </a:r>
            <a:r>
              <a:rPr sz="1400" spc="90" dirty="0">
                <a:latin typeface="Times New Roman"/>
                <a:cs typeface="Times New Roman"/>
              </a:rPr>
              <a:t>growth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584" y="2671394"/>
            <a:ext cx="551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" dirty="0"/>
              <a:t>Big </a:t>
            </a:r>
            <a:r>
              <a:rPr sz="4000" spc="210" dirty="0"/>
              <a:t>Data </a:t>
            </a:r>
            <a:r>
              <a:rPr sz="4000" spc="155" dirty="0"/>
              <a:t>Analytics</a:t>
            </a:r>
            <a:r>
              <a:rPr sz="4000" spc="-405" dirty="0"/>
              <a:t> </a:t>
            </a:r>
            <a:r>
              <a:rPr sz="4000" spc="50" dirty="0"/>
              <a:t>Tools</a:t>
            </a:r>
            <a:endParaRPr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98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Apache</a:t>
            </a:r>
            <a:r>
              <a:rPr spc="-55" dirty="0"/>
              <a:t> </a:t>
            </a:r>
            <a:r>
              <a:rPr spc="245" dirty="0"/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394940"/>
            <a:ext cx="368554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600" spc="204" dirty="0">
                <a:latin typeface="Times New Roman"/>
                <a:cs typeface="Times New Roman"/>
              </a:rPr>
              <a:t>Hadoop </a:t>
            </a:r>
            <a:r>
              <a:rPr sz="2600" spc="60" dirty="0">
                <a:latin typeface="Times New Roman"/>
                <a:cs typeface="Times New Roman"/>
              </a:rPr>
              <a:t>is </a:t>
            </a:r>
            <a:r>
              <a:rPr sz="2600" spc="180" dirty="0">
                <a:latin typeface="Times New Roman"/>
                <a:cs typeface="Times New Roman"/>
              </a:rPr>
              <a:t>an </a:t>
            </a:r>
            <a:r>
              <a:rPr sz="2600" spc="165" dirty="0">
                <a:latin typeface="Times New Roman"/>
                <a:cs typeface="Times New Roman"/>
              </a:rPr>
              <a:t>open  </a:t>
            </a:r>
            <a:r>
              <a:rPr sz="2600" spc="120" dirty="0">
                <a:latin typeface="Times New Roman"/>
                <a:cs typeface="Times New Roman"/>
              </a:rPr>
              <a:t>source software </a:t>
            </a:r>
            <a:r>
              <a:rPr sz="2600" spc="114" dirty="0">
                <a:latin typeface="Times New Roman"/>
                <a:cs typeface="Times New Roman"/>
              </a:rPr>
              <a:t>built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to  </a:t>
            </a:r>
            <a:r>
              <a:rPr sz="2600" spc="160" dirty="0">
                <a:latin typeface="Times New Roman"/>
                <a:cs typeface="Times New Roman"/>
              </a:rPr>
              <a:t>handle </a:t>
            </a:r>
            <a:r>
              <a:rPr sz="2600" spc="130" dirty="0">
                <a:latin typeface="Times New Roman"/>
                <a:cs typeface="Times New Roman"/>
              </a:rPr>
              <a:t>very </a:t>
            </a:r>
            <a:r>
              <a:rPr sz="2600" spc="114" dirty="0">
                <a:latin typeface="Times New Roman"/>
                <a:cs typeface="Times New Roman"/>
              </a:rPr>
              <a:t>large </a:t>
            </a:r>
            <a:r>
              <a:rPr sz="2600" spc="175" dirty="0">
                <a:latin typeface="Times New Roman"/>
                <a:cs typeface="Times New Roman"/>
              </a:rPr>
              <a:t>data  </a:t>
            </a:r>
            <a:r>
              <a:rPr sz="2600" spc="80" dirty="0">
                <a:latin typeface="Times New Roman"/>
                <a:cs typeface="Times New Roman"/>
              </a:rPr>
              <a:t>sets.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0447" y="853440"/>
            <a:ext cx="5961888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118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HDFS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711272"/>
            <a:ext cx="8343900" cy="181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0" dirty="0">
                <a:latin typeface="Times New Roman"/>
                <a:cs typeface="Times New Roman"/>
              </a:rPr>
              <a:t>HDFS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component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Hadoop.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5" dirty="0">
                <a:latin typeface="Times New Roman"/>
                <a:cs typeface="Times New Roman"/>
              </a:rPr>
              <a:t>Stores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splitting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blocks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pre-determined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25" dirty="0">
                <a:latin typeface="Times New Roman"/>
                <a:cs typeface="Times New Roman"/>
              </a:rPr>
              <a:t>Blocks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stored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across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cluster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0" dirty="0">
                <a:latin typeface="Times New Roman"/>
                <a:cs typeface="Times New Roman"/>
              </a:rPr>
              <a:t>Follows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Master/Slave</a:t>
            </a:r>
            <a:r>
              <a:rPr sz="2000" i="1" spc="-45" dirty="0">
                <a:latin typeface="Palladio Uralic"/>
                <a:cs typeface="Palladio Uralic"/>
              </a:rPr>
              <a:t> </a:t>
            </a:r>
            <a:r>
              <a:rPr sz="2000" i="1" spc="-10" dirty="0">
                <a:latin typeface="Palladio Uralic"/>
                <a:cs typeface="Palladio Uralic"/>
              </a:rPr>
              <a:t>Architecture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where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cluster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comprises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single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261" y="4556252"/>
            <a:ext cx="898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latin typeface="Times New Roman"/>
                <a:cs typeface="Times New Roman"/>
              </a:rPr>
              <a:t>NameNode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(Master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node)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other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DataNodes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(Slave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nodes).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91243" y="0"/>
            <a:ext cx="3001010" cy="2476500"/>
            <a:chOff x="9191243" y="0"/>
            <a:chExt cx="3001010" cy="2476500"/>
          </a:xfrm>
        </p:grpSpPr>
        <p:sp>
          <p:nvSpPr>
            <p:cNvPr id="6" name="object 6"/>
            <p:cNvSpPr/>
            <p:nvPr/>
          </p:nvSpPr>
          <p:spPr>
            <a:xfrm>
              <a:off x="9191243" y="0"/>
              <a:ext cx="3000755" cy="247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48671" y="24383"/>
              <a:ext cx="1884045" cy="378460"/>
            </a:xfrm>
            <a:custGeom>
              <a:avLst/>
              <a:gdLst/>
              <a:ahLst/>
              <a:cxnLst/>
              <a:rect l="l" t="t" r="r" b="b"/>
              <a:pathLst>
                <a:path w="1884045" h="378460">
                  <a:moveTo>
                    <a:pt x="1883664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1883664" y="377952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48671" y="2657855"/>
            <a:ext cx="1884045" cy="37846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111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45"/>
              </a:spcBef>
            </a:pP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DataNodes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8016" y="42418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NameNode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495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HDFS </a:t>
            </a:r>
            <a:r>
              <a:rPr spc="150" dirty="0"/>
              <a:t>Core</a:t>
            </a:r>
            <a:r>
              <a:rPr spc="-200" dirty="0"/>
              <a:t> </a:t>
            </a:r>
            <a:r>
              <a:rPr spc="200" dirty="0"/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7835" y="2205227"/>
            <a:ext cx="3051175" cy="948055"/>
            <a:chOff x="2497835" y="2205227"/>
            <a:chExt cx="3051175" cy="948055"/>
          </a:xfrm>
        </p:grpSpPr>
        <p:sp>
          <p:nvSpPr>
            <p:cNvPr id="4" name="object 4"/>
            <p:cNvSpPr/>
            <p:nvPr/>
          </p:nvSpPr>
          <p:spPr>
            <a:xfrm>
              <a:off x="2505455" y="2212847"/>
              <a:ext cx="3035935" cy="932815"/>
            </a:xfrm>
            <a:custGeom>
              <a:avLst/>
              <a:gdLst/>
              <a:ahLst/>
              <a:cxnLst/>
              <a:rect l="l" t="t" r="r" b="b"/>
              <a:pathLst>
                <a:path w="3035935" h="932814">
                  <a:moveTo>
                    <a:pt x="2880360" y="0"/>
                  </a:moveTo>
                  <a:lnTo>
                    <a:pt x="155448" y="0"/>
                  </a:ln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0" y="777239"/>
                  </a:lnTo>
                  <a:lnTo>
                    <a:pt x="7924" y="826373"/>
                  </a:lnTo>
                  <a:lnTo>
                    <a:pt x="29992" y="869045"/>
                  </a:lnTo>
                  <a:lnTo>
                    <a:pt x="63642" y="902695"/>
                  </a:lnTo>
                  <a:lnTo>
                    <a:pt x="106314" y="924763"/>
                  </a:lnTo>
                  <a:lnTo>
                    <a:pt x="155448" y="932688"/>
                  </a:lnTo>
                  <a:lnTo>
                    <a:pt x="2880360" y="932688"/>
                  </a:lnTo>
                  <a:lnTo>
                    <a:pt x="2929493" y="924763"/>
                  </a:lnTo>
                  <a:lnTo>
                    <a:pt x="2972165" y="902695"/>
                  </a:lnTo>
                  <a:lnTo>
                    <a:pt x="3005815" y="869045"/>
                  </a:lnTo>
                  <a:lnTo>
                    <a:pt x="3027883" y="826373"/>
                  </a:lnTo>
                  <a:lnTo>
                    <a:pt x="3035808" y="777239"/>
                  </a:lnTo>
                  <a:lnTo>
                    <a:pt x="3035808" y="155448"/>
                  </a:lnTo>
                  <a:lnTo>
                    <a:pt x="3027883" y="106314"/>
                  </a:lnTo>
                  <a:lnTo>
                    <a:pt x="3005815" y="63642"/>
                  </a:lnTo>
                  <a:lnTo>
                    <a:pt x="2972165" y="29992"/>
                  </a:lnTo>
                  <a:lnTo>
                    <a:pt x="2929493" y="7924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455" y="2212847"/>
              <a:ext cx="3035935" cy="932815"/>
            </a:xfrm>
            <a:custGeom>
              <a:avLst/>
              <a:gdLst/>
              <a:ahLst/>
              <a:cxnLst/>
              <a:rect l="l" t="t" r="r" b="b"/>
              <a:pathLst>
                <a:path w="3035935" h="932814">
                  <a:moveTo>
                    <a:pt x="0" y="155448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2880360" y="0"/>
                  </a:lnTo>
                  <a:lnTo>
                    <a:pt x="2929493" y="7924"/>
                  </a:lnTo>
                  <a:lnTo>
                    <a:pt x="2972165" y="29992"/>
                  </a:lnTo>
                  <a:lnTo>
                    <a:pt x="3005815" y="63642"/>
                  </a:lnTo>
                  <a:lnTo>
                    <a:pt x="3027883" y="106314"/>
                  </a:lnTo>
                  <a:lnTo>
                    <a:pt x="3035808" y="155448"/>
                  </a:lnTo>
                  <a:lnTo>
                    <a:pt x="3035808" y="777239"/>
                  </a:lnTo>
                  <a:lnTo>
                    <a:pt x="3027883" y="826373"/>
                  </a:lnTo>
                  <a:lnTo>
                    <a:pt x="3005815" y="869045"/>
                  </a:lnTo>
                  <a:lnTo>
                    <a:pt x="2972165" y="902695"/>
                  </a:lnTo>
                  <a:lnTo>
                    <a:pt x="2929493" y="924763"/>
                  </a:lnTo>
                  <a:lnTo>
                    <a:pt x="2880360" y="932688"/>
                  </a:lnTo>
                  <a:lnTo>
                    <a:pt x="155448" y="932688"/>
                  </a:lnTo>
                  <a:lnTo>
                    <a:pt x="106314" y="924763"/>
                  </a:lnTo>
                  <a:lnTo>
                    <a:pt x="63642" y="902695"/>
                  </a:lnTo>
                  <a:lnTo>
                    <a:pt x="29992" y="869045"/>
                  </a:lnTo>
                  <a:lnTo>
                    <a:pt x="7924" y="826373"/>
                  </a:lnTo>
                  <a:lnTo>
                    <a:pt x="0" y="777239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4478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23641" y="2464434"/>
            <a:ext cx="159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solidFill>
                  <a:srgbClr val="FFFFFF"/>
                </a:solidFill>
                <a:latin typeface="Times New Roman"/>
                <a:cs typeface="Times New Roman"/>
              </a:rPr>
              <a:t>NameNode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85076" y="2183892"/>
            <a:ext cx="3296920" cy="914400"/>
            <a:chOff x="7085076" y="2183892"/>
            <a:chExt cx="3296920" cy="914400"/>
          </a:xfrm>
        </p:grpSpPr>
        <p:sp>
          <p:nvSpPr>
            <p:cNvPr id="8" name="object 8"/>
            <p:cNvSpPr/>
            <p:nvPr/>
          </p:nvSpPr>
          <p:spPr>
            <a:xfrm>
              <a:off x="7096506" y="2195322"/>
              <a:ext cx="3274060" cy="891540"/>
            </a:xfrm>
            <a:custGeom>
              <a:avLst/>
              <a:gdLst/>
              <a:ahLst/>
              <a:cxnLst/>
              <a:rect l="l" t="t" r="r" b="b"/>
              <a:pathLst>
                <a:path w="3274059" h="891539">
                  <a:moveTo>
                    <a:pt x="3124962" y="0"/>
                  </a:moveTo>
                  <a:lnTo>
                    <a:pt x="148590" y="0"/>
                  </a:ln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0" y="742950"/>
                  </a:lnTo>
                  <a:lnTo>
                    <a:pt x="7577" y="789907"/>
                  </a:lnTo>
                  <a:lnTo>
                    <a:pt x="28675" y="830695"/>
                  </a:lnTo>
                  <a:lnTo>
                    <a:pt x="60844" y="862864"/>
                  </a:lnTo>
                  <a:lnTo>
                    <a:pt x="101632" y="883962"/>
                  </a:lnTo>
                  <a:lnTo>
                    <a:pt x="148590" y="891539"/>
                  </a:lnTo>
                  <a:lnTo>
                    <a:pt x="3124962" y="891539"/>
                  </a:lnTo>
                  <a:lnTo>
                    <a:pt x="3171919" y="883962"/>
                  </a:lnTo>
                  <a:lnTo>
                    <a:pt x="3212707" y="862864"/>
                  </a:lnTo>
                  <a:lnTo>
                    <a:pt x="3244876" y="830695"/>
                  </a:lnTo>
                  <a:lnTo>
                    <a:pt x="3265974" y="789907"/>
                  </a:lnTo>
                  <a:lnTo>
                    <a:pt x="3273552" y="742950"/>
                  </a:lnTo>
                  <a:lnTo>
                    <a:pt x="3273552" y="148589"/>
                  </a:lnTo>
                  <a:lnTo>
                    <a:pt x="3265974" y="101632"/>
                  </a:lnTo>
                  <a:lnTo>
                    <a:pt x="3244876" y="60844"/>
                  </a:lnTo>
                  <a:lnTo>
                    <a:pt x="3212707" y="28675"/>
                  </a:lnTo>
                  <a:lnTo>
                    <a:pt x="3171919" y="7577"/>
                  </a:lnTo>
                  <a:lnTo>
                    <a:pt x="3124962" y="0"/>
                  </a:lnTo>
                  <a:close/>
                </a:path>
              </a:pathLst>
            </a:custGeom>
            <a:solidFill>
              <a:srgbClr val="D26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6506" y="2195322"/>
              <a:ext cx="3274060" cy="891540"/>
            </a:xfrm>
            <a:custGeom>
              <a:avLst/>
              <a:gdLst/>
              <a:ahLst/>
              <a:cxnLst/>
              <a:rect l="l" t="t" r="r" b="b"/>
              <a:pathLst>
                <a:path w="3274059" h="89153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90" y="0"/>
                  </a:lnTo>
                  <a:lnTo>
                    <a:pt x="3124962" y="0"/>
                  </a:lnTo>
                  <a:lnTo>
                    <a:pt x="3171919" y="7577"/>
                  </a:lnTo>
                  <a:lnTo>
                    <a:pt x="3212707" y="28675"/>
                  </a:lnTo>
                  <a:lnTo>
                    <a:pt x="3244876" y="60844"/>
                  </a:lnTo>
                  <a:lnTo>
                    <a:pt x="3265974" y="101632"/>
                  </a:lnTo>
                  <a:lnTo>
                    <a:pt x="3273552" y="148589"/>
                  </a:lnTo>
                  <a:lnTo>
                    <a:pt x="3273552" y="742950"/>
                  </a:lnTo>
                  <a:lnTo>
                    <a:pt x="3265974" y="789907"/>
                  </a:lnTo>
                  <a:lnTo>
                    <a:pt x="3244876" y="830695"/>
                  </a:lnTo>
                  <a:lnTo>
                    <a:pt x="3212707" y="862864"/>
                  </a:lnTo>
                  <a:lnTo>
                    <a:pt x="3171919" y="883962"/>
                  </a:lnTo>
                  <a:lnTo>
                    <a:pt x="3124962" y="891539"/>
                  </a:lnTo>
                  <a:lnTo>
                    <a:pt x="148590" y="891539"/>
                  </a:lnTo>
                  <a:lnTo>
                    <a:pt x="101632" y="883962"/>
                  </a:lnTo>
                  <a:lnTo>
                    <a:pt x="60844" y="862864"/>
                  </a:lnTo>
                  <a:lnTo>
                    <a:pt x="28675" y="830695"/>
                  </a:lnTo>
                  <a:lnTo>
                    <a:pt x="7577" y="789907"/>
                  </a:lnTo>
                  <a:lnTo>
                    <a:pt x="0" y="742950"/>
                  </a:lnTo>
                  <a:lnTo>
                    <a:pt x="0" y="148589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42961" y="2458974"/>
            <a:ext cx="2581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Secondary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NameNode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4667" y="3950208"/>
            <a:ext cx="1792605" cy="786765"/>
          </a:xfrm>
          <a:prstGeom prst="rect">
            <a:avLst/>
          </a:prstGeom>
          <a:solidFill>
            <a:srgbClr val="5FA434"/>
          </a:solidFill>
          <a:ln w="15240">
            <a:solidFill>
              <a:srgbClr val="44782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DataNode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9040" y="3950208"/>
            <a:ext cx="1792605" cy="786765"/>
          </a:xfrm>
          <a:prstGeom prst="rect">
            <a:avLst/>
          </a:prstGeom>
          <a:solidFill>
            <a:srgbClr val="5FA434"/>
          </a:solidFill>
          <a:ln w="15240">
            <a:solidFill>
              <a:srgbClr val="44782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DataNode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9632" y="3994403"/>
            <a:ext cx="1792605" cy="786765"/>
          </a:xfrm>
          <a:prstGeom prst="rect">
            <a:avLst/>
          </a:prstGeom>
          <a:solidFill>
            <a:srgbClr val="5FA434"/>
          </a:solidFill>
          <a:ln w="15240">
            <a:solidFill>
              <a:srgbClr val="4478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DataNode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8255" y="2546578"/>
            <a:ext cx="845070" cy="33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60" y="3145535"/>
            <a:ext cx="4263390" cy="805180"/>
          </a:xfrm>
          <a:custGeom>
            <a:avLst/>
            <a:gdLst/>
            <a:ahLst/>
            <a:cxnLst/>
            <a:rect l="l" t="t" r="r" b="b"/>
            <a:pathLst>
              <a:path w="4263390" h="805179">
                <a:moveTo>
                  <a:pt x="0" y="804671"/>
                </a:moveTo>
                <a:lnTo>
                  <a:pt x="675131" y="0"/>
                </a:lnTo>
              </a:path>
              <a:path w="4263390" h="805179">
                <a:moveTo>
                  <a:pt x="675131" y="0"/>
                </a:moveTo>
                <a:lnTo>
                  <a:pt x="1792224" y="804671"/>
                </a:lnTo>
              </a:path>
              <a:path w="4263390" h="805179">
                <a:moveTo>
                  <a:pt x="675131" y="0"/>
                </a:moveTo>
                <a:lnTo>
                  <a:pt x="4263263" y="804671"/>
                </a:lnTo>
              </a:path>
            </a:pathLst>
          </a:custGeom>
          <a:ln w="9144">
            <a:solidFill>
              <a:srgbClr val="DCAB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125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NameNode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10335260" cy="3787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/>
                <a:cs typeface="Times New Roman"/>
              </a:rPr>
              <a:t>Master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node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HDFS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0" dirty="0">
                <a:latin typeface="Times New Roman"/>
                <a:cs typeface="Times New Roman"/>
              </a:rPr>
              <a:t>Maintains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manages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blocks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present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DataNodes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/>
                <a:cs typeface="Times New Roman"/>
              </a:rPr>
              <a:t>highly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available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controls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access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files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clients.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/>
                <a:cs typeface="Times New Roman"/>
              </a:rPr>
              <a:t>records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metadata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files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stored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cluster,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e.g.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location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blocks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stored,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size 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40" dirty="0">
                <a:latin typeface="Times New Roman"/>
                <a:cs typeface="Times New Roman"/>
              </a:rPr>
              <a:t>files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/>
                <a:cs typeface="Times New Roman"/>
              </a:rPr>
              <a:t>Metadata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maintained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files:</a:t>
            </a:r>
            <a:endParaRPr sz="2000">
              <a:latin typeface="Times New Roman"/>
              <a:cs typeface="Times New Roman"/>
            </a:endParaRPr>
          </a:p>
          <a:p>
            <a:pPr marL="698500" marR="45720" lvl="1" indent="-228600">
              <a:lnSpc>
                <a:spcPct val="120000"/>
              </a:lnSpc>
              <a:spcBef>
                <a:spcPts val="53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b="1" spc="15" dirty="0">
                <a:latin typeface="Times New Roman"/>
                <a:cs typeface="Times New Roman"/>
              </a:rPr>
              <a:t>FsImage:</a:t>
            </a:r>
            <a:r>
              <a:rPr sz="1800" b="1" spc="4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contains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modifications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ever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made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across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Hadoop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Cluster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since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start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 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30" dirty="0">
                <a:latin typeface="Times New Roman"/>
                <a:cs typeface="Times New Roman"/>
              </a:rPr>
              <a:t>NameNode </a:t>
            </a:r>
            <a:r>
              <a:rPr sz="1800" spc="80" dirty="0">
                <a:latin typeface="Times New Roman"/>
                <a:cs typeface="Times New Roman"/>
              </a:rPr>
              <a:t>(stored </a:t>
            </a:r>
            <a:r>
              <a:rPr sz="1800" spc="114" dirty="0">
                <a:latin typeface="Times New Roman"/>
                <a:cs typeface="Times New Roman"/>
              </a:rPr>
              <a:t>on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disk).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b="1" spc="10" dirty="0">
                <a:latin typeface="Times New Roman"/>
                <a:cs typeface="Times New Roman"/>
              </a:rPr>
              <a:t>EditLogs: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contains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recent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modifications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made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may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last</a:t>
            </a:r>
            <a:r>
              <a:rPr sz="1800" dirty="0">
                <a:latin typeface="Times New Roman"/>
                <a:cs typeface="Times New Roman"/>
              </a:rPr>
              <a:t> 1 </a:t>
            </a:r>
            <a:r>
              <a:rPr sz="1800" spc="125" dirty="0">
                <a:latin typeface="Times New Roman"/>
                <a:cs typeface="Times New Roman"/>
              </a:rPr>
              <a:t>hr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(stored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RAM).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125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NameNode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10066020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latin typeface="Times New Roman"/>
                <a:cs typeface="Times New Roman"/>
              </a:rPr>
              <a:t>responsible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take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care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replication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factor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100"/>
              </a:lnSpc>
              <a:spcBef>
                <a:spcPts val="9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5" dirty="0">
                <a:latin typeface="Times New Roman"/>
                <a:cs typeface="Times New Roman"/>
              </a:rPr>
              <a:t>receives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Heartbeat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(default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sec)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block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report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DataNodes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ensure  </a:t>
            </a:r>
            <a:r>
              <a:rPr sz="2000" spc="120" dirty="0">
                <a:latin typeface="Times New Roman"/>
                <a:cs typeface="Times New Roman"/>
              </a:rPr>
              <a:t>DataNodes </a:t>
            </a:r>
            <a:r>
              <a:rPr sz="2000" spc="100" dirty="0">
                <a:latin typeface="Times New Roman"/>
                <a:cs typeface="Times New Roman"/>
              </a:rPr>
              <a:t>are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live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80" dirty="0">
                <a:latin typeface="Times New Roman"/>
                <a:cs typeface="Times New Roman"/>
              </a:rPr>
              <a:t>Responsible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choosing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new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DataNodes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DataNode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0567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DataNodes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8846820" cy="2175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5" dirty="0">
                <a:latin typeface="Times New Roman"/>
                <a:cs typeface="Times New Roman"/>
              </a:rPr>
              <a:t>slave </a:t>
            </a:r>
            <a:r>
              <a:rPr sz="2000" spc="120" dirty="0">
                <a:latin typeface="Times New Roman"/>
                <a:cs typeface="Times New Roman"/>
              </a:rPr>
              <a:t>nodes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HDFS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5" dirty="0">
                <a:latin typeface="Times New Roman"/>
                <a:cs typeface="Times New Roman"/>
              </a:rPr>
              <a:t>Stores </a:t>
            </a:r>
            <a:r>
              <a:rPr sz="2000" spc="90" dirty="0">
                <a:latin typeface="Times New Roman"/>
                <a:cs typeface="Times New Roman"/>
              </a:rPr>
              <a:t>actual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/>
                <a:cs typeface="Times New Roman"/>
              </a:rPr>
              <a:t>commodity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hardware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90" dirty="0">
                <a:latin typeface="Times New Roman"/>
                <a:cs typeface="Times New Roman"/>
              </a:rPr>
              <a:t>non-expensive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high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quality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or  </a:t>
            </a:r>
            <a:r>
              <a:rPr sz="2000" spc="75" dirty="0">
                <a:latin typeface="Times New Roman"/>
                <a:cs typeface="Times New Roman"/>
              </a:rPr>
              <a:t>high-availability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60" dirty="0">
                <a:latin typeface="Times New Roman"/>
                <a:cs typeface="Times New Roman"/>
              </a:rPr>
              <a:t>Serve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write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requests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clients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135629"/>
              <a:ext cx="12192000" cy="722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4172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2361" y="799337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0"/>
                  </a:moveTo>
                  <a:lnTo>
                    <a:pt x="0" y="1067181"/>
                  </a:lnTo>
                </a:path>
              </a:pathLst>
            </a:custGeom>
            <a:ln w="3810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112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Secondary</a:t>
            </a:r>
            <a:r>
              <a:rPr spc="-85" dirty="0"/>
              <a:t> </a:t>
            </a:r>
            <a:r>
              <a:rPr spc="240" dirty="0"/>
              <a:t>NameNode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3661" y="2046224"/>
            <a:ext cx="9246235" cy="304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80" dirty="0">
                <a:latin typeface="Times New Roman"/>
                <a:cs typeface="Times New Roman"/>
              </a:rPr>
              <a:t>Secondary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NameNode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works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concurrently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with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primary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NameNode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as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b="1" spc="60" dirty="0">
                <a:latin typeface="Times New Roman"/>
                <a:cs typeface="Times New Roman"/>
              </a:rPr>
              <a:t>helper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Times New Roman"/>
                <a:cs typeface="Times New Roman"/>
              </a:rPr>
              <a:t>daemon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1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65" dirty="0">
                <a:latin typeface="Times New Roman"/>
                <a:cs typeface="Times New Roman"/>
              </a:rPr>
              <a:t>Responsible </a:t>
            </a:r>
            <a:r>
              <a:rPr sz="1700" spc="60" dirty="0">
                <a:latin typeface="Times New Roman"/>
                <a:cs typeface="Times New Roman"/>
              </a:rPr>
              <a:t>for </a:t>
            </a:r>
            <a:r>
              <a:rPr sz="1700" spc="90" dirty="0">
                <a:latin typeface="Times New Roman"/>
                <a:cs typeface="Times New Roman"/>
              </a:rPr>
              <a:t>performing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checkpointing.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85" dirty="0">
                <a:latin typeface="Times New Roman"/>
                <a:cs typeface="Times New Roman"/>
              </a:rPr>
              <a:t>combining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EditLogs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with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FsImage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from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NameNode.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114" dirty="0">
                <a:latin typeface="Times New Roman"/>
                <a:cs typeface="Times New Roman"/>
              </a:rPr>
              <a:t>downloads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EditLogs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from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NameNode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at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regular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intervals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applies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FsImage.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6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new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FsImage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copied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back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NameNode,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which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used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whenever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NameNode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is  </a:t>
            </a:r>
            <a:r>
              <a:rPr sz="1700" spc="95" dirty="0">
                <a:latin typeface="Times New Roman"/>
                <a:cs typeface="Times New Roman"/>
              </a:rPr>
              <a:t>started </a:t>
            </a:r>
            <a:r>
              <a:rPr sz="1700" spc="90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next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time.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75" dirty="0">
                <a:latin typeface="Times New Roman"/>
                <a:cs typeface="Times New Roman"/>
              </a:rPr>
              <a:t>Performs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regular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checkpoints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(deafault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 </a:t>
            </a:r>
            <a:r>
              <a:rPr sz="1700" spc="80" dirty="0">
                <a:latin typeface="Times New Roman"/>
                <a:cs typeface="Times New Roman"/>
              </a:rPr>
              <a:t>hr)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hence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also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called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as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CheckpointNode.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100" dirty="0">
                <a:latin typeface="Times New Roman"/>
                <a:cs typeface="Times New Roman"/>
              </a:rPr>
              <a:t>During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checkpointing,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latest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changes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are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stored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new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EditLogs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file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547" y="717295"/>
            <a:ext cx="361696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-160" dirty="0">
                <a:solidFill>
                  <a:srgbClr val="CC3300"/>
                </a:solidFill>
                <a:latin typeface="Trebuchet MS"/>
                <a:cs typeface="Trebuchet MS"/>
              </a:rPr>
              <a:t>Secondary</a:t>
            </a:r>
            <a:r>
              <a:rPr spc="-375" dirty="0">
                <a:solidFill>
                  <a:srgbClr val="CC3300"/>
                </a:solidFill>
                <a:latin typeface="Trebuchet MS"/>
                <a:cs typeface="Trebuchet MS"/>
              </a:rPr>
              <a:t> </a:t>
            </a:r>
            <a:r>
              <a:rPr spc="-130" dirty="0">
                <a:solidFill>
                  <a:srgbClr val="CC3300"/>
                </a:solidFill>
                <a:latin typeface="Trebuchet MS"/>
                <a:cs typeface="Trebuchet MS"/>
              </a:rPr>
              <a:t>NameNode  </a:t>
            </a:r>
            <a:r>
              <a:rPr spc="-140" dirty="0">
                <a:solidFill>
                  <a:srgbClr val="CC3300"/>
                </a:solidFill>
                <a:latin typeface="Trebuchet MS"/>
                <a:cs typeface="Trebuchet MS"/>
              </a:rPr>
              <a:t>and</a:t>
            </a:r>
            <a:r>
              <a:rPr spc="-315" dirty="0">
                <a:solidFill>
                  <a:srgbClr val="CC3300"/>
                </a:solidFill>
                <a:latin typeface="Trebuchet MS"/>
                <a:cs typeface="Trebuchet MS"/>
              </a:rPr>
              <a:t> </a:t>
            </a:r>
            <a:r>
              <a:rPr spc="-175" dirty="0">
                <a:solidFill>
                  <a:srgbClr val="CC3300"/>
                </a:solidFill>
                <a:latin typeface="Trebuchet MS"/>
                <a:cs typeface="Trebuchet MS"/>
              </a:rPr>
              <a:t>Checkpointing</a:t>
            </a:r>
          </a:p>
        </p:txBody>
      </p:sp>
      <p:sp>
        <p:nvSpPr>
          <p:cNvPr id="3" name="object 3"/>
          <p:cNvSpPr/>
          <p:nvPr/>
        </p:nvSpPr>
        <p:spPr>
          <a:xfrm>
            <a:off x="5393435" y="365759"/>
            <a:ext cx="6109716" cy="5859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58000"/>
            <a:chOff x="-635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135629"/>
              <a:ext cx="12192000" cy="722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4172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2361" y="799337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0"/>
                  </a:moveTo>
                  <a:lnTo>
                    <a:pt x="0" y="1067181"/>
                  </a:lnTo>
                </a:path>
              </a:pathLst>
            </a:custGeom>
            <a:ln w="3810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5192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Advancement </a:t>
            </a:r>
            <a:r>
              <a:rPr spc="150" dirty="0"/>
              <a:t>in</a:t>
            </a:r>
            <a:r>
              <a:rPr spc="-254" dirty="0"/>
              <a:t> </a:t>
            </a:r>
            <a:r>
              <a:rPr spc="110" dirty="0"/>
              <a:t>Technology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13076" y="2345435"/>
            <a:ext cx="5366385" cy="3256915"/>
            <a:chOff x="2513076" y="2345435"/>
            <a:chExt cx="5366385" cy="3256915"/>
          </a:xfrm>
        </p:grpSpPr>
        <p:sp>
          <p:nvSpPr>
            <p:cNvPr id="9" name="object 9"/>
            <p:cNvSpPr/>
            <p:nvPr/>
          </p:nvSpPr>
          <p:spPr>
            <a:xfrm>
              <a:off x="5896355" y="4453127"/>
              <a:ext cx="1982724" cy="1042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4244" y="4331207"/>
              <a:ext cx="1271016" cy="12710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3076" y="2345435"/>
              <a:ext cx="1472184" cy="11780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4247" y="2345435"/>
              <a:ext cx="2084831" cy="11780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9752" y="3582923"/>
              <a:ext cx="105410" cy="510540"/>
            </a:xfrm>
            <a:custGeom>
              <a:avLst/>
              <a:gdLst/>
              <a:ahLst/>
              <a:cxnLst/>
              <a:rect l="l" t="t" r="r" b="b"/>
              <a:pathLst>
                <a:path w="105410" h="510539">
                  <a:moveTo>
                    <a:pt x="78867" y="0"/>
                  </a:moveTo>
                  <a:lnTo>
                    <a:pt x="26288" y="0"/>
                  </a:lnTo>
                  <a:lnTo>
                    <a:pt x="26288" y="457962"/>
                  </a:lnTo>
                  <a:lnTo>
                    <a:pt x="0" y="457962"/>
                  </a:lnTo>
                  <a:lnTo>
                    <a:pt x="52577" y="510539"/>
                  </a:lnTo>
                  <a:lnTo>
                    <a:pt x="105156" y="457962"/>
                  </a:lnTo>
                  <a:lnTo>
                    <a:pt x="78867" y="457962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9752" y="3582923"/>
              <a:ext cx="105410" cy="510540"/>
            </a:xfrm>
            <a:custGeom>
              <a:avLst/>
              <a:gdLst/>
              <a:ahLst/>
              <a:cxnLst/>
              <a:rect l="l" t="t" r="r" b="b"/>
              <a:pathLst>
                <a:path w="105410" h="510539">
                  <a:moveTo>
                    <a:pt x="0" y="457962"/>
                  </a:moveTo>
                  <a:lnTo>
                    <a:pt x="26288" y="457962"/>
                  </a:lnTo>
                  <a:lnTo>
                    <a:pt x="26288" y="0"/>
                  </a:lnTo>
                  <a:lnTo>
                    <a:pt x="78867" y="0"/>
                  </a:lnTo>
                  <a:lnTo>
                    <a:pt x="78867" y="457962"/>
                  </a:lnTo>
                  <a:lnTo>
                    <a:pt x="105156" y="457962"/>
                  </a:lnTo>
                  <a:lnTo>
                    <a:pt x="52577" y="510539"/>
                  </a:lnTo>
                  <a:lnTo>
                    <a:pt x="0" y="457962"/>
                  </a:lnTo>
                  <a:close/>
                </a:path>
              </a:pathLst>
            </a:custGeom>
            <a:ln w="15240">
              <a:solidFill>
                <a:srgbClr val="4478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4952" y="3572255"/>
              <a:ext cx="105410" cy="510540"/>
            </a:xfrm>
            <a:custGeom>
              <a:avLst/>
              <a:gdLst/>
              <a:ahLst/>
              <a:cxnLst/>
              <a:rect l="l" t="t" r="r" b="b"/>
              <a:pathLst>
                <a:path w="105409" h="510539">
                  <a:moveTo>
                    <a:pt x="78867" y="0"/>
                  </a:moveTo>
                  <a:lnTo>
                    <a:pt x="26289" y="0"/>
                  </a:lnTo>
                  <a:lnTo>
                    <a:pt x="26289" y="457962"/>
                  </a:lnTo>
                  <a:lnTo>
                    <a:pt x="0" y="457962"/>
                  </a:lnTo>
                  <a:lnTo>
                    <a:pt x="52577" y="510540"/>
                  </a:lnTo>
                  <a:lnTo>
                    <a:pt x="105155" y="457962"/>
                  </a:lnTo>
                  <a:lnTo>
                    <a:pt x="78867" y="457962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4952" y="3572255"/>
              <a:ext cx="105410" cy="510540"/>
            </a:xfrm>
            <a:custGeom>
              <a:avLst/>
              <a:gdLst/>
              <a:ahLst/>
              <a:cxnLst/>
              <a:rect l="l" t="t" r="r" b="b"/>
              <a:pathLst>
                <a:path w="105409" h="510539">
                  <a:moveTo>
                    <a:pt x="0" y="457962"/>
                  </a:moveTo>
                  <a:lnTo>
                    <a:pt x="26289" y="457962"/>
                  </a:lnTo>
                  <a:lnTo>
                    <a:pt x="26289" y="0"/>
                  </a:lnTo>
                  <a:lnTo>
                    <a:pt x="78867" y="0"/>
                  </a:lnTo>
                  <a:lnTo>
                    <a:pt x="78867" y="457962"/>
                  </a:lnTo>
                  <a:lnTo>
                    <a:pt x="105155" y="457962"/>
                  </a:lnTo>
                  <a:lnTo>
                    <a:pt x="52577" y="510540"/>
                  </a:lnTo>
                  <a:lnTo>
                    <a:pt x="0" y="457962"/>
                  </a:lnTo>
                  <a:close/>
                </a:path>
              </a:pathLst>
            </a:custGeom>
            <a:ln w="15240">
              <a:solidFill>
                <a:srgbClr val="4478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00733" y="2782011"/>
            <a:ext cx="1072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elephon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4483" y="4756530"/>
            <a:ext cx="126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imes New Roman"/>
                <a:cs typeface="Times New Roman"/>
              </a:rPr>
              <a:t>Smartphone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5980" y="2741803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5980" y="4800676"/>
            <a:ext cx="1050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Smart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16251"/>
              <a:ext cx="12192000" cy="4117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35629"/>
              <a:ext cx="12192000" cy="7223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2361" y="799337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0"/>
                  </a:moveTo>
                  <a:lnTo>
                    <a:pt x="0" y="1067181"/>
                  </a:lnTo>
                </a:path>
              </a:pathLst>
            </a:custGeom>
            <a:ln w="38100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33420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HDFS </a:t>
            </a:r>
            <a:r>
              <a:rPr spc="170" dirty="0"/>
              <a:t>Data</a:t>
            </a:r>
            <a:r>
              <a:rPr spc="-215" dirty="0"/>
              <a:t> </a:t>
            </a:r>
            <a:r>
              <a:rPr spc="50" dirty="0"/>
              <a:t>Blocks</a:t>
            </a:r>
          </a:p>
        </p:txBody>
      </p:sp>
      <p:sp>
        <p:nvSpPr>
          <p:cNvPr id="8" name="object 8"/>
          <p:cNvSpPr/>
          <p:nvPr/>
        </p:nvSpPr>
        <p:spPr>
          <a:xfrm>
            <a:off x="4347971" y="2199131"/>
            <a:ext cx="7368540" cy="3310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6350" y="2016251"/>
          <a:ext cx="12191998" cy="4125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756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693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406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190500" marR="182245" indent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Block1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22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15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48055" y="2574035"/>
            <a:ext cx="2153412" cy="1153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545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Replication</a:t>
            </a:r>
            <a:r>
              <a:rPr spc="-85" dirty="0"/>
              <a:t> </a:t>
            </a:r>
            <a:r>
              <a:rPr spc="19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408676" y="2327148"/>
            <a:ext cx="5646420" cy="3448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3661" y="2340305"/>
            <a:ext cx="313372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033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HDFS </a:t>
            </a:r>
            <a:r>
              <a:rPr sz="2400" spc="135" dirty="0">
                <a:latin typeface="Times New Roman"/>
                <a:cs typeface="Times New Roman"/>
              </a:rPr>
              <a:t>provides  </a:t>
            </a:r>
            <a:r>
              <a:rPr sz="2400" spc="80" dirty="0">
                <a:latin typeface="Times New Roman"/>
                <a:cs typeface="Times New Roman"/>
              </a:rPr>
              <a:t>reliability </a:t>
            </a:r>
            <a:r>
              <a:rPr sz="2400" spc="125" dirty="0">
                <a:latin typeface="Times New Roman"/>
                <a:cs typeface="Times New Roman"/>
              </a:rPr>
              <a:t>by  </a:t>
            </a:r>
            <a:r>
              <a:rPr sz="2400" spc="100" dirty="0">
                <a:latin typeface="Times New Roman"/>
                <a:cs typeface="Times New Roman"/>
              </a:rPr>
              <a:t>replicating </a:t>
            </a:r>
            <a:r>
              <a:rPr sz="2400" spc="75" dirty="0">
                <a:latin typeface="Times New Roman"/>
                <a:cs typeface="Times New Roman"/>
              </a:rPr>
              <a:t>blocks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to  </a:t>
            </a:r>
            <a:r>
              <a:rPr sz="2400" spc="100" dirty="0">
                <a:latin typeface="Times New Roman"/>
                <a:cs typeface="Times New Roman"/>
              </a:rPr>
              <a:t>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nodes.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default  </a:t>
            </a:r>
            <a:r>
              <a:rPr sz="2400" spc="100" dirty="0">
                <a:latin typeface="Times New Roman"/>
                <a:cs typeface="Times New Roman"/>
              </a:rPr>
              <a:t>replication </a:t>
            </a:r>
            <a:r>
              <a:rPr sz="2400" spc="80" dirty="0">
                <a:latin typeface="Times New Roman"/>
                <a:cs typeface="Times New Roman"/>
              </a:rPr>
              <a:t>factor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  </a:t>
            </a:r>
            <a:r>
              <a:rPr sz="2400" spc="135" dirty="0">
                <a:latin typeface="Times New Roman"/>
                <a:cs typeface="Times New Roman"/>
              </a:rPr>
              <a:t>which </a:t>
            </a:r>
            <a:r>
              <a:rPr sz="2400" spc="50" dirty="0">
                <a:latin typeface="Times New Roman"/>
                <a:cs typeface="Times New Roman"/>
              </a:rPr>
              <a:t>is  </a:t>
            </a:r>
            <a:r>
              <a:rPr sz="2400" spc="95" dirty="0">
                <a:latin typeface="Times New Roman"/>
                <a:cs typeface="Times New Roman"/>
              </a:rPr>
              <a:t>configurable.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19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MapReduce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2069083"/>
            <a:ext cx="9218295" cy="2175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5" dirty="0">
                <a:latin typeface="Times New Roman"/>
                <a:cs typeface="Times New Roman"/>
              </a:rPr>
              <a:t>MapReduce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processing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engine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Hadoop.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55" dirty="0">
                <a:latin typeface="Times New Roman"/>
                <a:cs typeface="Times New Roman"/>
              </a:rPr>
              <a:t>Hadoop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processes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delivering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process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parallel.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45" dirty="0">
                <a:latin typeface="Times New Roman"/>
                <a:cs typeface="Times New Roman"/>
              </a:rPr>
              <a:t>Map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transforms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piece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key-value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pairs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0" dirty="0">
                <a:latin typeface="Times New Roman"/>
                <a:cs typeface="Times New Roman"/>
              </a:rPr>
              <a:t>Then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keys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sorted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reduce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applied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merge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values  </a:t>
            </a:r>
            <a:r>
              <a:rPr sz="2000" spc="110" dirty="0">
                <a:latin typeface="Times New Roman"/>
                <a:cs typeface="Times New Roman"/>
              </a:rPr>
              <a:t>based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key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single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323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Working </a:t>
            </a:r>
            <a:r>
              <a:rPr spc="75" dirty="0"/>
              <a:t>of</a:t>
            </a:r>
            <a:r>
              <a:rPr spc="-215" dirty="0"/>
              <a:t> </a:t>
            </a:r>
            <a:r>
              <a:rPr spc="175" dirty="0"/>
              <a:t>MapReduce</a:t>
            </a:r>
          </a:p>
        </p:txBody>
      </p:sp>
      <p:sp>
        <p:nvSpPr>
          <p:cNvPr id="4" name="object 4"/>
          <p:cNvSpPr/>
          <p:nvPr/>
        </p:nvSpPr>
        <p:spPr>
          <a:xfrm>
            <a:off x="3002279" y="2016252"/>
            <a:ext cx="6586728" cy="3448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5915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MapReduce </a:t>
            </a:r>
            <a:r>
              <a:rPr dirty="0"/>
              <a:t>- </a:t>
            </a:r>
            <a:r>
              <a:rPr spc="105" dirty="0"/>
              <a:t>Parallel</a:t>
            </a:r>
            <a:r>
              <a:rPr spc="-210" dirty="0"/>
              <a:t> </a:t>
            </a:r>
            <a:r>
              <a:rPr spc="13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291" y="2008733"/>
            <a:ext cx="580644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10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30" dirty="0">
                <a:latin typeface="Times New Roman"/>
                <a:cs typeface="Times New Roman"/>
              </a:rPr>
              <a:t>Job </a:t>
            </a:r>
            <a:r>
              <a:rPr sz="2000" spc="45" dirty="0">
                <a:latin typeface="Times New Roman"/>
                <a:cs typeface="Times New Roman"/>
              </a:rPr>
              <a:t>is </a:t>
            </a:r>
            <a:r>
              <a:rPr sz="2000" spc="130" dirty="0">
                <a:latin typeface="Times New Roman"/>
                <a:cs typeface="Times New Roman"/>
              </a:rPr>
              <a:t>divided </a:t>
            </a:r>
            <a:r>
              <a:rPr sz="2000" spc="140" dirty="0">
                <a:latin typeface="Times New Roman"/>
                <a:cs typeface="Times New Roman"/>
              </a:rPr>
              <a:t>among </a:t>
            </a:r>
            <a:r>
              <a:rPr sz="2000" spc="105" dirty="0">
                <a:latin typeface="Times New Roman"/>
                <a:cs typeface="Times New Roman"/>
              </a:rPr>
              <a:t>multiple </a:t>
            </a:r>
            <a:r>
              <a:rPr sz="2000" spc="120" dirty="0">
                <a:latin typeface="Times New Roman"/>
                <a:cs typeface="Times New Roman"/>
              </a:rPr>
              <a:t>nodes </a:t>
            </a:r>
            <a:r>
              <a:rPr sz="2000" spc="165" dirty="0">
                <a:latin typeface="Times New Roman"/>
                <a:cs typeface="Times New Roman"/>
              </a:rPr>
              <a:t>and </a:t>
            </a:r>
            <a:r>
              <a:rPr sz="2000" spc="85" dirty="0">
                <a:latin typeface="Times New Roman"/>
                <a:cs typeface="Times New Roman"/>
              </a:rPr>
              <a:t>each  </a:t>
            </a:r>
            <a:r>
              <a:rPr sz="2000" spc="135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works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part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job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simultaneously.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FA434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A434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marR="265430" indent="-229235">
              <a:lnSpc>
                <a:spcPct val="120000"/>
              </a:lnSpc>
              <a:buClr>
                <a:srgbClr val="5FA434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90" dirty="0">
                <a:latin typeface="Times New Roman"/>
                <a:cs typeface="Times New Roman"/>
              </a:rPr>
              <a:t>As </a:t>
            </a:r>
            <a:r>
              <a:rPr sz="2000" spc="105" dirty="0">
                <a:latin typeface="Times New Roman"/>
                <a:cs typeface="Times New Roman"/>
              </a:rPr>
              <a:t>the </a:t>
            </a:r>
            <a:r>
              <a:rPr sz="2000" spc="135" dirty="0">
                <a:latin typeface="Times New Roman"/>
                <a:cs typeface="Times New Roman"/>
              </a:rPr>
              <a:t>data </a:t>
            </a:r>
            <a:r>
              <a:rPr sz="2000" spc="45" dirty="0">
                <a:latin typeface="Times New Roman"/>
                <a:cs typeface="Times New Roman"/>
              </a:rPr>
              <a:t>is </a:t>
            </a:r>
            <a:r>
              <a:rPr sz="2000" spc="95" dirty="0">
                <a:latin typeface="Times New Roman"/>
                <a:cs typeface="Times New Roman"/>
              </a:rPr>
              <a:t>processed </a:t>
            </a:r>
            <a:r>
              <a:rPr sz="2000" spc="105" dirty="0">
                <a:latin typeface="Times New Roman"/>
                <a:cs typeface="Times New Roman"/>
              </a:rPr>
              <a:t>by multiple </a:t>
            </a:r>
            <a:r>
              <a:rPr sz="2000" spc="100" dirty="0">
                <a:latin typeface="Times New Roman"/>
                <a:cs typeface="Times New Roman"/>
              </a:rPr>
              <a:t>machines  </a:t>
            </a:r>
            <a:r>
              <a:rPr sz="2000" spc="105" dirty="0">
                <a:latin typeface="Times New Roman"/>
                <a:cs typeface="Times New Roman"/>
              </a:rPr>
              <a:t>instead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single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parallel,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time  </a:t>
            </a:r>
            <a:r>
              <a:rPr sz="2000" spc="105" dirty="0">
                <a:latin typeface="Times New Roman"/>
                <a:cs typeface="Times New Roman"/>
              </a:rPr>
              <a:t>taken </a:t>
            </a:r>
            <a:r>
              <a:rPr sz="2000" spc="90" dirty="0">
                <a:latin typeface="Times New Roman"/>
                <a:cs typeface="Times New Roman"/>
              </a:rPr>
              <a:t>to </a:t>
            </a:r>
            <a:r>
              <a:rPr sz="2000" spc="85" dirty="0">
                <a:latin typeface="Times New Roman"/>
                <a:cs typeface="Times New Roman"/>
              </a:rPr>
              <a:t>process </a:t>
            </a:r>
            <a:r>
              <a:rPr sz="2000" spc="105" dirty="0">
                <a:latin typeface="Times New Roman"/>
                <a:cs typeface="Times New Roman"/>
              </a:rPr>
              <a:t>the </a:t>
            </a:r>
            <a:r>
              <a:rPr sz="2000" spc="135" dirty="0">
                <a:latin typeface="Times New Roman"/>
                <a:cs typeface="Times New Roman"/>
              </a:rPr>
              <a:t>data </a:t>
            </a:r>
            <a:r>
              <a:rPr sz="2000" spc="85" dirty="0">
                <a:latin typeface="Times New Roman"/>
                <a:cs typeface="Times New Roman"/>
              </a:rPr>
              <a:t>gets </a:t>
            </a:r>
            <a:r>
              <a:rPr sz="2000" spc="125" dirty="0">
                <a:latin typeface="Times New Roman"/>
                <a:cs typeface="Times New Roman"/>
              </a:rPr>
              <a:t>reduced </a:t>
            </a:r>
            <a:r>
              <a:rPr sz="2000" spc="105" dirty="0">
                <a:latin typeface="Times New Roman"/>
                <a:cs typeface="Times New Roman"/>
              </a:rPr>
              <a:t>by </a:t>
            </a:r>
            <a:r>
              <a:rPr sz="2000" spc="110" dirty="0">
                <a:latin typeface="Times New Roman"/>
                <a:cs typeface="Times New Roman"/>
              </a:rPr>
              <a:t>a  </a:t>
            </a:r>
            <a:r>
              <a:rPr sz="2000" spc="130" dirty="0">
                <a:latin typeface="Times New Roman"/>
                <a:cs typeface="Times New Roman"/>
              </a:rPr>
              <a:t>tremendous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amount.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5576" y="2502407"/>
            <a:ext cx="4788408" cy="2478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1460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Benefits</a:t>
            </a:r>
          </a:p>
        </p:txBody>
      </p:sp>
      <p:sp>
        <p:nvSpPr>
          <p:cNvPr id="4" name="object 4"/>
          <p:cNvSpPr/>
          <p:nvPr/>
        </p:nvSpPr>
        <p:spPr>
          <a:xfrm>
            <a:off x="4032503" y="548639"/>
            <a:ext cx="7214616" cy="503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Big </a:t>
            </a:r>
            <a:r>
              <a:rPr spc="220" dirty="0"/>
              <a:t>data </a:t>
            </a:r>
            <a:r>
              <a:rPr spc="130" dirty="0"/>
              <a:t>analytics</a:t>
            </a:r>
            <a:r>
              <a:rPr spc="-335" dirty="0"/>
              <a:t> </a:t>
            </a:r>
            <a:r>
              <a:rPr spc="114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782193"/>
            <a:ext cx="8529320" cy="14706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130" dirty="0">
                <a:latin typeface="Times New Roman"/>
                <a:cs typeface="Times New Roman"/>
              </a:rPr>
              <a:t>Hive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00"/>
              </a:spcBef>
              <a:buClr>
                <a:srgbClr val="5FA434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120" dirty="0">
                <a:latin typeface="Times New Roman"/>
                <a:cs typeface="Times New Roman"/>
              </a:rPr>
              <a:t>Hive </a:t>
            </a:r>
            <a:r>
              <a:rPr sz="2400" spc="140" dirty="0">
                <a:latin typeface="Times New Roman"/>
                <a:cs typeface="Times New Roman"/>
              </a:rPr>
              <a:t>was designed </a:t>
            </a:r>
            <a:r>
              <a:rPr sz="2400" spc="110" dirty="0">
                <a:latin typeface="Times New Roman"/>
                <a:cs typeface="Times New Roman"/>
              </a:rPr>
              <a:t>to automatically translate </a:t>
            </a:r>
            <a:r>
              <a:rPr sz="2400" spc="40" dirty="0">
                <a:latin typeface="Times New Roman"/>
                <a:cs typeface="Times New Roman"/>
              </a:rPr>
              <a:t>SQL-like  </a:t>
            </a:r>
            <a:r>
              <a:rPr sz="2400" spc="110" dirty="0">
                <a:latin typeface="Times New Roman"/>
                <a:cs typeface="Times New Roman"/>
              </a:rPr>
              <a:t>queries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MapReduce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jobs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Hadoop—all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through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670"/>
              </a:spcBef>
            </a:pPr>
            <a:r>
              <a:rPr spc="135" dirty="0"/>
              <a:t>use </a:t>
            </a:r>
            <a:r>
              <a:rPr spc="55" dirty="0"/>
              <a:t>of </a:t>
            </a:r>
            <a:r>
              <a:rPr spc="130" dirty="0"/>
              <a:t>a language</a:t>
            </a:r>
            <a:r>
              <a:rPr spc="-400" dirty="0"/>
              <a:t> </a:t>
            </a:r>
            <a:r>
              <a:rPr spc="90" dirty="0"/>
              <a:t>called </a:t>
            </a:r>
            <a:r>
              <a:rPr spc="85" dirty="0"/>
              <a:t>HiveQL.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b="1" spc="50" dirty="0">
                <a:latin typeface="Times New Roman"/>
                <a:cs typeface="Times New Roman"/>
              </a:rPr>
              <a:t>Spark</a:t>
            </a:r>
          </a:p>
          <a:p>
            <a:pPr marL="698500" marR="5080" lvl="1" indent="-228600">
              <a:lnSpc>
                <a:spcPct val="120000"/>
              </a:lnSpc>
              <a:spcBef>
                <a:spcPts val="505"/>
              </a:spcBef>
              <a:buClr>
                <a:srgbClr val="5FA434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114" dirty="0">
                <a:latin typeface="Times New Roman"/>
                <a:cs typeface="Times New Roman"/>
              </a:rPr>
              <a:t>Spark </a:t>
            </a:r>
            <a:r>
              <a:rPr sz="2400" spc="55" dirty="0">
                <a:latin typeface="Times New Roman"/>
                <a:cs typeface="Times New Roman"/>
              </a:rPr>
              <a:t>is </a:t>
            </a:r>
            <a:r>
              <a:rPr sz="2400" spc="114" dirty="0">
                <a:latin typeface="Times New Roman"/>
                <a:cs typeface="Times New Roman"/>
              </a:rPr>
              <a:t>frequently </a:t>
            </a:r>
            <a:r>
              <a:rPr sz="2400" spc="165" dirty="0">
                <a:latin typeface="Times New Roman"/>
                <a:cs typeface="Times New Roman"/>
              </a:rPr>
              <a:t>used </a:t>
            </a:r>
            <a:r>
              <a:rPr sz="2400" spc="110" dirty="0">
                <a:latin typeface="Times New Roman"/>
                <a:cs typeface="Times New Roman"/>
              </a:rPr>
              <a:t>as </a:t>
            </a:r>
            <a:r>
              <a:rPr sz="2400" spc="165" dirty="0">
                <a:latin typeface="Times New Roman"/>
                <a:cs typeface="Times New Roman"/>
              </a:rPr>
              <a:t>an </a:t>
            </a:r>
            <a:r>
              <a:rPr sz="2400" spc="114" dirty="0">
                <a:latin typeface="Times New Roman"/>
                <a:cs typeface="Times New Roman"/>
              </a:rPr>
              <a:t>alternate </a:t>
            </a:r>
            <a:r>
              <a:rPr sz="2400" spc="110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Hadoop’s  </a:t>
            </a:r>
            <a:r>
              <a:rPr sz="2400" spc="130" dirty="0">
                <a:latin typeface="Times New Roman"/>
                <a:cs typeface="Times New Roman"/>
              </a:rPr>
              <a:t>MapReduce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analyze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  </a:t>
            </a:r>
            <a:r>
              <a:rPr sz="2400" spc="105" dirty="0">
                <a:latin typeface="Times New Roman"/>
                <a:cs typeface="Times New Roman"/>
              </a:rPr>
              <a:t>times </a:t>
            </a:r>
            <a:r>
              <a:rPr sz="2400" spc="95" dirty="0">
                <a:latin typeface="Times New Roman"/>
                <a:cs typeface="Times New Roman"/>
              </a:rPr>
              <a:t>faster </a:t>
            </a:r>
            <a:r>
              <a:rPr sz="2400" spc="85" dirty="0">
                <a:latin typeface="Times New Roman"/>
                <a:cs typeface="Times New Roman"/>
              </a:rPr>
              <a:t>for </a:t>
            </a:r>
            <a:r>
              <a:rPr sz="2400" spc="100" dirty="0">
                <a:latin typeface="Times New Roman"/>
                <a:cs typeface="Times New Roman"/>
              </a:rPr>
              <a:t>certain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Clr>
                <a:srgbClr val="5FA434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170" dirty="0">
                <a:latin typeface="Times New Roman"/>
                <a:cs typeface="Times New Roman"/>
              </a:rPr>
              <a:t>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Apache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Spark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include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streaming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75"/>
              </a:spcBef>
            </a:pPr>
            <a:r>
              <a:rPr spc="130" dirty="0"/>
              <a:t>data, </a:t>
            </a:r>
            <a:r>
              <a:rPr spc="125" dirty="0"/>
              <a:t>machine </a:t>
            </a:r>
            <a:r>
              <a:rPr spc="114" dirty="0"/>
              <a:t>learning </a:t>
            </a:r>
            <a:r>
              <a:rPr spc="195" dirty="0"/>
              <a:t>and</a:t>
            </a:r>
            <a:r>
              <a:rPr spc="-420" dirty="0"/>
              <a:t> </a:t>
            </a:r>
            <a:r>
              <a:rPr spc="90" dirty="0"/>
              <a:t>interactive </a:t>
            </a:r>
            <a:r>
              <a:rPr spc="85" dirty="0"/>
              <a:t>analysis.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4172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Big </a:t>
            </a:r>
            <a:r>
              <a:rPr spc="215" dirty="0"/>
              <a:t>data </a:t>
            </a:r>
            <a:r>
              <a:rPr spc="125" dirty="0"/>
              <a:t>analytics</a:t>
            </a:r>
            <a:r>
              <a:rPr spc="-270" dirty="0"/>
              <a:t> </a:t>
            </a:r>
            <a:r>
              <a:rPr spc="114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1" y="1936937"/>
            <a:ext cx="9091295" cy="28498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100" dirty="0">
                <a:latin typeface="Times New Roman"/>
                <a:cs typeface="Times New Roman"/>
              </a:rPr>
              <a:t>NoSQL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Clr>
                <a:srgbClr val="5FA434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Times New Roman"/>
                <a:cs typeface="Times New Roman"/>
              </a:rPr>
              <a:t>RDBMS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no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longer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meet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management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needs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80"/>
              </a:spcBef>
            </a:pPr>
            <a:r>
              <a:rPr sz="2400" spc="10" dirty="0">
                <a:latin typeface="Times New Roman"/>
                <a:cs typeface="Times New Roman"/>
              </a:rPr>
              <a:t>Big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698500" marR="163830" lvl="1" indent="-228600">
              <a:lnSpc>
                <a:spcPct val="120100"/>
              </a:lnSpc>
              <a:spcBef>
                <a:spcPts val="484"/>
              </a:spcBef>
              <a:buClr>
                <a:srgbClr val="5FA434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155" dirty="0">
                <a:latin typeface="Times New Roman"/>
                <a:cs typeface="Times New Roman"/>
              </a:rPr>
              <a:t>Not </a:t>
            </a:r>
            <a:r>
              <a:rPr sz="2400" spc="120" dirty="0">
                <a:latin typeface="Times New Roman"/>
                <a:cs typeface="Times New Roman"/>
              </a:rPr>
              <a:t>Only </a:t>
            </a:r>
            <a:r>
              <a:rPr sz="2400" spc="25" dirty="0">
                <a:latin typeface="Times New Roman"/>
                <a:cs typeface="Times New Roman"/>
              </a:rPr>
              <a:t>SQL </a:t>
            </a:r>
            <a:r>
              <a:rPr sz="2400" spc="60" dirty="0">
                <a:latin typeface="Times New Roman"/>
                <a:cs typeface="Times New Roman"/>
              </a:rPr>
              <a:t>(NoSQL) </a:t>
            </a:r>
            <a:r>
              <a:rPr sz="2400" spc="105" dirty="0">
                <a:latin typeface="Times New Roman"/>
                <a:cs typeface="Times New Roman"/>
              </a:rPr>
              <a:t>allows </a:t>
            </a:r>
            <a:r>
              <a:rPr sz="2400" spc="100" dirty="0">
                <a:latin typeface="Times New Roman"/>
                <a:cs typeface="Times New Roman"/>
              </a:rPr>
              <a:t>storing, </a:t>
            </a:r>
            <a:r>
              <a:rPr sz="2400" spc="110" dirty="0">
                <a:latin typeface="Times New Roman"/>
                <a:cs typeface="Times New Roman"/>
              </a:rPr>
              <a:t>retrieving </a:t>
            </a:r>
            <a:r>
              <a:rPr sz="2400" spc="195" dirty="0">
                <a:latin typeface="Times New Roman"/>
                <a:cs typeface="Times New Roman"/>
              </a:rPr>
              <a:t>and  </a:t>
            </a:r>
            <a:r>
              <a:rPr sz="2400" spc="120" dirty="0">
                <a:latin typeface="Times New Roman"/>
                <a:cs typeface="Times New Roman"/>
              </a:rPr>
              <a:t>analyzing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massively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large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volumes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disparate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complex  </a:t>
            </a:r>
            <a:r>
              <a:rPr sz="2400" spc="160" dirty="0">
                <a:latin typeface="Times New Roman"/>
                <a:cs typeface="Times New Roman"/>
              </a:rPr>
              <a:t>data </a:t>
            </a:r>
            <a:r>
              <a:rPr sz="2400" spc="125" dirty="0">
                <a:latin typeface="Times New Roman"/>
                <a:cs typeface="Times New Roman"/>
              </a:rPr>
              <a:t>at </a:t>
            </a:r>
            <a:r>
              <a:rPr sz="2400" spc="110" dirty="0">
                <a:latin typeface="Times New Roman"/>
                <a:cs typeface="Times New Roman"/>
              </a:rPr>
              <a:t>lightning </a:t>
            </a:r>
            <a:r>
              <a:rPr sz="2400" spc="80" dirty="0">
                <a:latin typeface="Times New Roman"/>
                <a:cs typeface="Times New Roman"/>
              </a:rPr>
              <a:t>fast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speeds.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0055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>
                <a:latin typeface="Trebuchet MS"/>
                <a:cs typeface="Trebuchet MS"/>
              </a:rPr>
              <a:t>Internet </a:t>
            </a:r>
            <a:r>
              <a:rPr sz="4400" spc="-190" dirty="0">
                <a:latin typeface="Trebuchet MS"/>
                <a:cs typeface="Trebuchet MS"/>
              </a:rPr>
              <a:t>of</a:t>
            </a:r>
            <a:r>
              <a:rPr sz="4400" spc="-530" dirty="0">
                <a:latin typeface="Trebuchet MS"/>
                <a:cs typeface="Trebuchet MS"/>
              </a:rPr>
              <a:t> </a:t>
            </a:r>
            <a:r>
              <a:rPr sz="4400" spc="-200" dirty="0">
                <a:latin typeface="Trebuchet MS"/>
                <a:cs typeface="Trebuchet MS"/>
              </a:rPr>
              <a:t>Things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" y="1513332"/>
            <a:ext cx="11869420" cy="4602480"/>
            <a:chOff x="164592" y="1513332"/>
            <a:chExt cx="11869420" cy="4602480"/>
          </a:xfrm>
        </p:grpSpPr>
        <p:sp>
          <p:nvSpPr>
            <p:cNvPr id="4" name="object 4"/>
            <p:cNvSpPr/>
            <p:nvPr/>
          </p:nvSpPr>
          <p:spPr>
            <a:xfrm>
              <a:off x="164592" y="2215896"/>
              <a:ext cx="3959352" cy="3450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9163" y="1513332"/>
              <a:ext cx="8054340" cy="4602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80706" y="6141821"/>
            <a:ext cx="3636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Source:</a:t>
            </a:r>
            <a:r>
              <a:rPr sz="1000" spc="6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https://gigazine.net/gsc_news/en/20170412-iot-market-2023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661" y="1280540"/>
            <a:ext cx="2334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Social</a:t>
            </a:r>
            <a:r>
              <a:rPr spc="-105" dirty="0"/>
              <a:t> </a:t>
            </a:r>
            <a:r>
              <a:rPr spc="175" dirty="0"/>
              <a:t>Media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8011" y="5846775"/>
            <a:ext cx="946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Source: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Edureka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2900" y="2136648"/>
            <a:ext cx="3886200" cy="36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684021"/>
            <a:ext cx="2523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65" dirty="0">
                <a:latin typeface="Times New Roman"/>
                <a:cs typeface="Times New Roman"/>
              </a:rPr>
              <a:t>Other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444" y="1971712"/>
            <a:ext cx="8322945" cy="35623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5FA434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60" dirty="0">
                <a:latin typeface="Times New Roman"/>
                <a:cs typeface="Times New Roman"/>
              </a:rPr>
              <a:t>Retail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130" dirty="0">
                <a:latin typeface="Times New Roman"/>
                <a:cs typeface="Times New Roman"/>
              </a:rPr>
              <a:t>Customer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Transactions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(Walmart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handles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more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than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 </a:t>
            </a:r>
            <a:r>
              <a:rPr sz="2200" spc="85" dirty="0">
                <a:latin typeface="Times New Roman"/>
                <a:cs typeface="Times New Roman"/>
              </a:rPr>
              <a:t>million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200" spc="114" dirty="0">
                <a:latin typeface="Times New Roman"/>
                <a:cs typeface="Times New Roman"/>
              </a:rPr>
              <a:t>customer </a:t>
            </a:r>
            <a:r>
              <a:rPr sz="2200" spc="100" dirty="0">
                <a:latin typeface="Times New Roman"/>
                <a:cs typeface="Times New Roman"/>
              </a:rPr>
              <a:t>transactions every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hour)</a:t>
            </a:r>
            <a:endParaRPr sz="22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lr>
                <a:srgbClr val="5FA43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70" dirty="0">
                <a:latin typeface="Times New Roman"/>
                <a:cs typeface="Times New Roman"/>
              </a:rPr>
              <a:t>Search </a:t>
            </a:r>
            <a:r>
              <a:rPr sz="2200" spc="100" dirty="0">
                <a:latin typeface="Times New Roman"/>
                <a:cs typeface="Times New Roman"/>
              </a:rPr>
              <a:t>history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details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FA434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buClr>
                <a:srgbClr val="5FA434"/>
              </a:buClr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600" spc="105" dirty="0">
                <a:latin typeface="Times New Roman"/>
                <a:cs typeface="Times New Roman"/>
              </a:rPr>
              <a:t>Banking </a:t>
            </a:r>
            <a:r>
              <a:rPr sz="2600" spc="215" dirty="0">
                <a:latin typeface="Times New Roman"/>
                <a:cs typeface="Times New Roman"/>
              </a:rPr>
              <a:t>and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Finance</a:t>
            </a:r>
            <a:endParaRPr sz="26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600" spc="130" dirty="0">
                <a:latin typeface="Times New Roman"/>
                <a:cs typeface="Times New Roman"/>
              </a:rPr>
              <a:t>Healthcare</a:t>
            </a:r>
            <a:endParaRPr sz="26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994"/>
              </a:spcBef>
              <a:buClr>
                <a:srgbClr val="5FA434"/>
              </a:buClr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600" spc="100" dirty="0">
                <a:latin typeface="Times New Roman"/>
                <a:cs typeface="Times New Roman"/>
              </a:rPr>
              <a:t>Research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Activities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200" spc="90" dirty="0">
                <a:latin typeface="Times New Roman"/>
                <a:cs typeface="Times New Roman"/>
              </a:rPr>
              <a:t>Decoding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human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genome)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3893" y="6638645"/>
            <a:ext cx="1529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Maximilien 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Brice, 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©</a:t>
            </a:r>
            <a:r>
              <a:rPr sz="1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CERN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394" y="6420103"/>
            <a:ext cx="619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CERN’s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Large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Hydron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Collider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(LHC)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generates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 </a:t>
            </a:r>
            <a:r>
              <a:rPr sz="1800" spc="-10" dirty="0">
                <a:latin typeface="Times New Roman"/>
                <a:cs typeface="Times New Roman"/>
              </a:rPr>
              <a:t>PB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2484882"/>
            <a:ext cx="6220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5020" algn="l"/>
                <a:tab pos="2847340" algn="l"/>
              </a:tabLst>
            </a:pPr>
            <a:r>
              <a:rPr sz="6000" b="1" spc="80" dirty="0">
                <a:latin typeface="Times New Roman"/>
                <a:cs typeface="Times New Roman"/>
              </a:rPr>
              <a:t>What	</a:t>
            </a:r>
            <a:r>
              <a:rPr sz="6000" b="1" spc="325" dirty="0">
                <a:latin typeface="Times New Roman"/>
                <a:cs typeface="Times New Roman"/>
              </a:rPr>
              <a:t>is	</a:t>
            </a:r>
            <a:r>
              <a:rPr sz="6000" b="1" spc="204" dirty="0">
                <a:latin typeface="Times New Roman"/>
                <a:cs typeface="Times New Roman"/>
              </a:rPr>
              <a:t>Big</a:t>
            </a:r>
            <a:r>
              <a:rPr sz="6000" b="1" spc="-70" dirty="0">
                <a:latin typeface="Times New Roman"/>
                <a:cs typeface="Times New Roman"/>
              </a:rPr>
              <a:t> </a:t>
            </a:r>
            <a:r>
              <a:rPr sz="6000" b="1" spc="55" dirty="0">
                <a:latin typeface="Times New Roman"/>
                <a:cs typeface="Times New Roman"/>
              </a:rPr>
              <a:t>Data?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1840</Words>
  <Application>Microsoft Office PowerPoint</Application>
  <PresentationFormat>Widescreen</PresentationFormat>
  <Paragraphs>248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Carlito</vt:lpstr>
      <vt:lpstr>Palladio Uralic</vt:lpstr>
      <vt:lpstr>Times New Roman</vt:lpstr>
      <vt:lpstr>Trebuchet MS</vt:lpstr>
      <vt:lpstr>Office Theme</vt:lpstr>
      <vt:lpstr>Introduction to Big Data Analytics and Data Science </vt:lpstr>
      <vt:lpstr>Contents</vt:lpstr>
      <vt:lpstr>Evolution of Big Data</vt:lpstr>
      <vt:lpstr>Advancement in Technology</vt:lpstr>
      <vt:lpstr>Internet of Things</vt:lpstr>
      <vt:lpstr>Social Media</vt:lpstr>
      <vt:lpstr>Other Factors</vt:lpstr>
      <vt:lpstr>PowerPoint Presentation</vt:lpstr>
      <vt:lpstr>What is Big Data?</vt:lpstr>
      <vt:lpstr>What is Big Data?</vt:lpstr>
      <vt:lpstr>5V’s of Big Data</vt:lpstr>
      <vt:lpstr> 5V’s of Big Data</vt:lpstr>
      <vt:lpstr>Volume</vt:lpstr>
      <vt:lpstr>Volume</vt:lpstr>
      <vt:lpstr>PowerPoint Presentation</vt:lpstr>
      <vt:lpstr>Variety</vt:lpstr>
      <vt:lpstr>Variety</vt:lpstr>
      <vt:lpstr>Veracity</vt:lpstr>
      <vt:lpstr>Value</vt:lpstr>
      <vt:lpstr>Challenges with Big Data</vt:lpstr>
      <vt:lpstr>What is Big Data Analytics?</vt:lpstr>
      <vt:lpstr>Big Data Analytics Use Cases</vt:lpstr>
      <vt:lpstr>Amazon’s “360-degree view”</vt:lpstr>
      <vt:lpstr>Amazon –Improving user experience</vt:lpstr>
      <vt:lpstr>Social Media Analysis and Response</vt:lpstr>
      <vt:lpstr>IIoT - Preventive Maintenance and Support</vt:lpstr>
      <vt:lpstr>Healthcare</vt:lpstr>
      <vt:lpstr>Healthcare (Contd..)</vt:lpstr>
      <vt:lpstr>Insurance Fraud</vt:lpstr>
      <vt:lpstr>Big Data as a Boon</vt:lpstr>
      <vt:lpstr>Big Data Analytics Tools</vt:lpstr>
      <vt:lpstr>Apache Hadoop</vt:lpstr>
      <vt:lpstr>HDFS</vt:lpstr>
      <vt:lpstr>HDFS Core Components</vt:lpstr>
      <vt:lpstr>NameNode</vt:lpstr>
      <vt:lpstr>NameNode</vt:lpstr>
      <vt:lpstr>DataNodes</vt:lpstr>
      <vt:lpstr>Secondary NameNode</vt:lpstr>
      <vt:lpstr>Secondary NameNode  and Checkpointing</vt:lpstr>
      <vt:lpstr>HDFS Data Blocks</vt:lpstr>
      <vt:lpstr>Replication Management</vt:lpstr>
      <vt:lpstr>MapReduce</vt:lpstr>
      <vt:lpstr>Working of MapReduce</vt:lpstr>
      <vt:lpstr>MapReduce - Parallel Processing</vt:lpstr>
      <vt:lpstr>Benefits</vt:lpstr>
      <vt:lpstr>Big data analytics tools</vt:lpstr>
      <vt:lpstr>Big data analytics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Mala_AP</dc:creator>
  <cp:lastModifiedBy>Dr. BK Verma</cp:lastModifiedBy>
  <cp:revision>5</cp:revision>
  <dcterms:created xsi:type="dcterms:W3CDTF">2020-05-28T11:29:35Z</dcterms:created>
  <dcterms:modified xsi:type="dcterms:W3CDTF">2023-02-10T08:55:50Z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2020-05-28T00:00:00Z</vt:filetime>
  </property>
</Properties>
</file>