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</p:sldIdLst>
  <p:sldSz cx="7772400" cy="10699750"/>
  <p:notesSz cx="7772400" cy="106997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0"/>
        <p:guide pos="21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3404" y="648715"/>
            <a:ext cx="6425590" cy="764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97964" y="7405369"/>
            <a:ext cx="4776470" cy="1816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404" y="394208"/>
            <a:ext cx="6241415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3404" y="4645278"/>
            <a:ext cx="6380480" cy="4922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2.png"/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9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1.jpeg"/><Relationship Id="rId1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8.jpeg"/><Relationship Id="rId1" Type="http://schemas.openxmlformats.org/officeDocument/2006/relationships/image" Target="../media/image47.jpe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0.jpe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527" y="1421447"/>
            <a:ext cx="1848485" cy="65214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613717" y="1421764"/>
            <a:ext cx="1247775" cy="608965"/>
            <a:chOff x="5613717" y="1421764"/>
            <a:chExt cx="1247775" cy="608965"/>
          </a:xfrm>
        </p:grpSpPr>
        <p:sp>
          <p:nvSpPr>
            <p:cNvPr id="4" name="object 4"/>
            <p:cNvSpPr/>
            <p:nvPr/>
          </p:nvSpPr>
          <p:spPr>
            <a:xfrm>
              <a:off x="5618479" y="1535429"/>
              <a:ext cx="192405" cy="412750"/>
            </a:xfrm>
            <a:custGeom>
              <a:avLst/>
              <a:gdLst/>
              <a:ahLst/>
              <a:cxnLst/>
              <a:rect l="l" t="t" r="r" b="b"/>
              <a:pathLst>
                <a:path w="192404" h="412750">
                  <a:moveTo>
                    <a:pt x="184150" y="222885"/>
                  </a:moveTo>
                  <a:lnTo>
                    <a:pt x="98425" y="222885"/>
                  </a:lnTo>
                  <a:lnTo>
                    <a:pt x="105410" y="225425"/>
                  </a:lnTo>
                  <a:lnTo>
                    <a:pt x="108585" y="231140"/>
                  </a:lnTo>
                  <a:lnTo>
                    <a:pt x="110490" y="236854"/>
                  </a:lnTo>
                  <a:lnTo>
                    <a:pt x="111760" y="245110"/>
                  </a:lnTo>
                  <a:lnTo>
                    <a:pt x="112395" y="256540"/>
                  </a:lnTo>
                  <a:lnTo>
                    <a:pt x="112395" y="407670"/>
                  </a:lnTo>
                  <a:lnTo>
                    <a:pt x="192405" y="412750"/>
                  </a:lnTo>
                  <a:lnTo>
                    <a:pt x="192405" y="260985"/>
                  </a:lnTo>
                  <a:lnTo>
                    <a:pt x="191770" y="247650"/>
                  </a:lnTo>
                  <a:lnTo>
                    <a:pt x="190500" y="239395"/>
                  </a:lnTo>
                  <a:lnTo>
                    <a:pt x="189230" y="233679"/>
                  </a:lnTo>
                  <a:lnTo>
                    <a:pt x="186690" y="227965"/>
                  </a:lnTo>
                  <a:lnTo>
                    <a:pt x="184150" y="222885"/>
                  </a:lnTo>
                  <a:close/>
                </a:path>
                <a:path w="192404" h="412750">
                  <a:moveTo>
                    <a:pt x="112395" y="0"/>
                  </a:moveTo>
                  <a:lnTo>
                    <a:pt x="89535" y="635"/>
                  </a:lnTo>
                  <a:lnTo>
                    <a:pt x="60960" y="1904"/>
                  </a:lnTo>
                  <a:lnTo>
                    <a:pt x="0" y="6350"/>
                  </a:lnTo>
                  <a:lnTo>
                    <a:pt x="0" y="401320"/>
                  </a:lnTo>
                  <a:lnTo>
                    <a:pt x="86360" y="406400"/>
                  </a:lnTo>
                  <a:lnTo>
                    <a:pt x="86360" y="222885"/>
                  </a:lnTo>
                  <a:lnTo>
                    <a:pt x="184150" y="222885"/>
                  </a:lnTo>
                  <a:lnTo>
                    <a:pt x="145415" y="193675"/>
                  </a:lnTo>
                  <a:lnTo>
                    <a:pt x="158115" y="191135"/>
                  </a:lnTo>
                  <a:lnTo>
                    <a:pt x="187325" y="162560"/>
                  </a:lnTo>
                  <a:lnTo>
                    <a:pt x="187960" y="160020"/>
                  </a:lnTo>
                  <a:lnTo>
                    <a:pt x="86360" y="160020"/>
                  </a:lnTo>
                  <a:lnTo>
                    <a:pt x="86360" y="69850"/>
                  </a:lnTo>
                  <a:lnTo>
                    <a:pt x="96520" y="69215"/>
                  </a:lnTo>
                  <a:lnTo>
                    <a:pt x="190500" y="69215"/>
                  </a:lnTo>
                  <a:lnTo>
                    <a:pt x="189230" y="60960"/>
                  </a:lnTo>
                  <a:lnTo>
                    <a:pt x="172085" y="19050"/>
                  </a:lnTo>
                  <a:lnTo>
                    <a:pt x="130810" y="635"/>
                  </a:lnTo>
                  <a:lnTo>
                    <a:pt x="112395" y="0"/>
                  </a:lnTo>
                  <a:close/>
                </a:path>
                <a:path w="192404" h="412750">
                  <a:moveTo>
                    <a:pt x="190500" y="69215"/>
                  </a:moveTo>
                  <a:lnTo>
                    <a:pt x="96520" y="69215"/>
                  </a:lnTo>
                  <a:lnTo>
                    <a:pt x="102870" y="71120"/>
                  </a:lnTo>
                  <a:lnTo>
                    <a:pt x="106680" y="74929"/>
                  </a:lnTo>
                  <a:lnTo>
                    <a:pt x="109220" y="78740"/>
                  </a:lnTo>
                  <a:lnTo>
                    <a:pt x="111125" y="83820"/>
                  </a:lnTo>
                  <a:lnTo>
                    <a:pt x="112395" y="91440"/>
                  </a:lnTo>
                  <a:lnTo>
                    <a:pt x="112395" y="134620"/>
                  </a:lnTo>
                  <a:lnTo>
                    <a:pt x="95885" y="160020"/>
                  </a:lnTo>
                  <a:lnTo>
                    <a:pt x="187960" y="160020"/>
                  </a:lnTo>
                  <a:lnTo>
                    <a:pt x="189865" y="147954"/>
                  </a:lnTo>
                  <a:lnTo>
                    <a:pt x="191770" y="129540"/>
                  </a:lnTo>
                  <a:lnTo>
                    <a:pt x="192405" y="107315"/>
                  </a:lnTo>
                  <a:lnTo>
                    <a:pt x="191770" y="82550"/>
                  </a:lnTo>
                  <a:lnTo>
                    <a:pt x="190500" y="69215"/>
                  </a:lnTo>
                  <a:close/>
                </a:path>
              </a:pathLst>
            </a:custGeom>
            <a:solidFill>
              <a:srgbClr val="00A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39459" y="1421764"/>
              <a:ext cx="1021714" cy="6089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18479" y="1535429"/>
              <a:ext cx="192405" cy="412750"/>
            </a:xfrm>
            <a:custGeom>
              <a:avLst/>
              <a:gdLst/>
              <a:ahLst/>
              <a:cxnLst/>
              <a:rect l="l" t="t" r="r" b="b"/>
              <a:pathLst>
                <a:path w="192404" h="412750">
                  <a:moveTo>
                    <a:pt x="0" y="6350"/>
                  </a:moveTo>
                  <a:lnTo>
                    <a:pt x="15240" y="5715"/>
                  </a:lnTo>
                  <a:lnTo>
                    <a:pt x="30480" y="4445"/>
                  </a:lnTo>
                  <a:lnTo>
                    <a:pt x="45720" y="3175"/>
                  </a:lnTo>
                  <a:lnTo>
                    <a:pt x="60960" y="1904"/>
                  </a:lnTo>
                  <a:lnTo>
                    <a:pt x="89535" y="635"/>
                  </a:lnTo>
                  <a:lnTo>
                    <a:pt x="112395" y="0"/>
                  </a:lnTo>
                  <a:lnTo>
                    <a:pt x="130810" y="635"/>
                  </a:lnTo>
                  <a:lnTo>
                    <a:pt x="172085" y="19050"/>
                  </a:lnTo>
                  <a:lnTo>
                    <a:pt x="189230" y="60960"/>
                  </a:lnTo>
                  <a:lnTo>
                    <a:pt x="192405" y="107315"/>
                  </a:lnTo>
                  <a:lnTo>
                    <a:pt x="191770" y="129540"/>
                  </a:lnTo>
                  <a:lnTo>
                    <a:pt x="182880" y="173354"/>
                  </a:lnTo>
                  <a:lnTo>
                    <a:pt x="145415" y="193675"/>
                  </a:lnTo>
                  <a:lnTo>
                    <a:pt x="156845" y="198120"/>
                  </a:lnTo>
                  <a:lnTo>
                    <a:pt x="186690" y="227965"/>
                  </a:lnTo>
                  <a:lnTo>
                    <a:pt x="192405" y="260985"/>
                  </a:lnTo>
                  <a:lnTo>
                    <a:pt x="192405" y="278765"/>
                  </a:lnTo>
                  <a:lnTo>
                    <a:pt x="192405" y="301625"/>
                  </a:lnTo>
                  <a:lnTo>
                    <a:pt x="192405" y="329565"/>
                  </a:lnTo>
                  <a:lnTo>
                    <a:pt x="192405" y="357504"/>
                  </a:lnTo>
                  <a:lnTo>
                    <a:pt x="192405" y="384810"/>
                  </a:lnTo>
                  <a:lnTo>
                    <a:pt x="192405" y="412750"/>
                  </a:lnTo>
                  <a:lnTo>
                    <a:pt x="172720" y="411479"/>
                  </a:lnTo>
                  <a:lnTo>
                    <a:pt x="152400" y="410210"/>
                  </a:lnTo>
                  <a:lnTo>
                    <a:pt x="132715" y="408940"/>
                  </a:lnTo>
                  <a:lnTo>
                    <a:pt x="112395" y="407670"/>
                  </a:lnTo>
                  <a:lnTo>
                    <a:pt x="112395" y="256540"/>
                  </a:lnTo>
                  <a:lnTo>
                    <a:pt x="111760" y="245110"/>
                  </a:lnTo>
                  <a:lnTo>
                    <a:pt x="110490" y="236854"/>
                  </a:lnTo>
                  <a:lnTo>
                    <a:pt x="108585" y="231140"/>
                  </a:lnTo>
                  <a:lnTo>
                    <a:pt x="105410" y="225425"/>
                  </a:lnTo>
                  <a:lnTo>
                    <a:pt x="98425" y="222885"/>
                  </a:lnTo>
                  <a:lnTo>
                    <a:pt x="86360" y="222885"/>
                  </a:lnTo>
                  <a:lnTo>
                    <a:pt x="86360" y="269240"/>
                  </a:lnTo>
                  <a:lnTo>
                    <a:pt x="86360" y="314960"/>
                  </a:lnTo>
                  <a:lnTo>
                    <a:pt x="86360" y="360679"/>
                  </a:lnTo>
                  <a:lnTo>
                    <a:pt x="86360" y="406400"/>
                  </a:lnTo>
                  <a:lnTo>
                    <a:pt x="64770" y="405129"/>
                  </a:lnTo>
                  <a:lnTo>
                    <a:pt x="43180" y="403860"/>
                  </a:lnTo>
                  <a:lnTo>
                    <a:pt x="21590" y="402590"/>
                  </a:lnTo>
                  <a:lnTo>
                    <a:pt x="0" y="401320"/>
                  </a:lnTo>
                  <a:lnTo>
                    <a:pt x="0" y="55879"/>
                  </a:lnTo>
                  <a:lnTo>
                    <a:pt x="0" y="6350"/>
                  </a:lnTo>
                  <a:close/>
                </a:path>
                <a:path w="192404" h="412750">
                  <a:moveTo>
                    <a:pt x="86360" y="69850"/>
                  </a:moveTo>
                  <a:lnTo>
                    <a:pt x="86360" y="92710"/>
                  </a:lnTo>
                  <a:lnTo>
                    <a:pt x="86360" y="114935"/>
                  </a:lnTo>
                  <a:lnTo>
                    <a:pt x="86360" y="137795"/>
                  </a:lnTo>
                  <a:lnTo>
                    <a:pt x="86360" y="160020"/>
                  </a:lnTo>
                  <a:lnTo>
                    <a:pt x="95885" y="160020"/>
                  </a:lnTo>
                  <a:lnTo>
                    <a:pt x="112395" y="134620"/>
                  </a:lnTo>
                  <a:lnTo>
                    <a:pt x="112395" y="122554"/>
                  </a:lnTo>
                  <a:lnTo>
                    <a:pt x="112395" y="114935"/>
                  </a:lnTo>
                  <a:lnTo>
                    <a:pt x="112395" y="107315"/>
                  </a:lnTo>
                  <a:lnTo>
                    <a:pt x="112395" y="100329"/>
                  </a:lnTo>
                  <a:lnTo>
                    <a:pt x="112395" y="91440"/>
                  </a:lnTo>
                  <a:lnTo>
                    <a:pt x="111125" y="83820"/>
                  </a:lnTo>
                  <a:lnTo>
                    <a:pt x="109220" y="78740"/>
                  </a:lnTo>
                  <a:lnTo>
                    <a:pt x="106680" y="74929"/>
                  </a:lnTo>
                  <a:lnTo>
                    <a:pt x="102870" y="71120"/>
                  </a:lnTo>
                  <a:lnTo>
                    <a:pt x="96520" y="69215"/>
                  </a:lnTo>
                  <a:lnTo>
                    <a:pt x="86360" y="698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23289" y="2720975"/>
            <a:ext cx="1325880" cy="663575"/>
            <a:chOff x="923289" y="2720975"/>
            <a:chExt cx="1325880" cy="663575"/>
          </a:xfrm>
        </p:grpSpPr>
        <p:sp>
          <p:nvSpPr>
            <p:cNvPr id="8" name="object 8"/>
            <p:cNvSpPr/>
            <p:nvPr/>
          </p:nvSpPr>
          <p:spPr>
            <a:xfrm>
              <a:off x="948689" y="2746375"/>
              <a:ext cx="1300480" cy="638175"/>
            </a:xfrm>
            <a:custGeom>
              <a:avLst/>
              <a:gdLst/>
              <a:ahLst/>
              <a:cxnLst/>
              <a:rect l="l" t="t" r="r" b="b"/>
              <a:pathLst>
                <a:path w="1300480" h="638175">
                  <a:moveTo>
                    <a:pt x="71754" y="12700"/>
                  </a:moveTo>
                  <a:lnTo>
                    <a:pt x="0" y="12700"/>
                  </a:lnTo>
                  <a:lnTo>
                    <a:pt x="0" y="625475"/>
                  </a:lnTo>
                  <a:lnTo>
                    <a:pt x="121284" y="625475"/>
                  </a:lnTo>
                  <a:lnTo>
                    <a:pt x="151129" y="624204"/>
                  </a:lnTo>
                  <a:lnTo>
                    <a:pt x="188594" y="610870"/>
                  </a:lnTo>
                  <a:lnTo>
                    <a:pt x="211454" y="578484"/>
                  </a:lnTo>
                  <a:lnTo>
                    <a:pt x="219709" y="536575"/>
                  </a:lnTo>
                  <a:lnTo>
                    <a:pt x="220344" y="520700"/>
                  </a:lnTo>
                  <a:lnTo>
                    <a:pt x="95884" y="520700"/>
                  </a:lnTo>
                  <a:lnTo>
                    <a:pt x="95884" y="117475"/>
                  </a:lnTo>
                  <a:lnTo>
                    <a:pt x="126365" y="117475"/>
                  </a:lnTo>
                  <a:lnTo>
                    <a:pt x="126365" y="15240"/>
                  </a:lnTo>
                  <a:lnTo>
                    <a:pt x="103504" y="13334"/>
                  </a:lnTo>
                  <a:lnTo>
                    <a:pt x="71754" y="12700"/>
                  </a:lnTo>
                  <a:close/>
                </a:path>
                <a:path w="1300480" h="638175">
                  <a:moveTo>
                    <a:pt x="130175" y="15240"/>
                  </a:moveTo>
                  <a:lnTo>
                    <a:pt x="126365" y="15240"/>
                  </a:lnTo>
                  <a:lnTo>
                    <a:pt x="126365" y="431800"/>
                  </a:lnTo>
                  <a:lnTo>
                    <a:pt x="125729" y="459740"/>
                  </a:lnTo>
                  <a:lnTo>
                    <a:pt x="121284" y="506729"/>
                  </a:lnTo>
                  <a:lnTo>
                    <a:pt x="95884" y="520700"/>
                  </a:lnTo>
                  <a:lnTo>
                    <a:pt x="220344" y="520700"/>
                  </a:lnTo>
                  <a:lnTo>
                    <a:pt x="220979" y="512445"/>
                  </a:lnTo>
                  <a:lnTo>
                    <a:pt x="222250" y="481329"/>
                  </a:lnTo>
                  <a:lnTo>
                    <a:pt x="222250" y="189229"/>
                  </a:lnTo>
                  <a:lnTo>
                    <a:pt x="221615" y="156209"/>
                  </a:lnTo>
                  <a:lnTo>
                    <a:pt x="220344" y="130809"/>
                  </a:lnTo>
                  <a:lnTo>
                    <a:pt x="219709" y="117475"/>
                  </a:lnTo>
                  <a:lnTo>
                    <a:pt x="208915" y="70484"/>
                  </a:lnTo>
                  <a:lnTo>
                    <a:pt x="187325" y="37465"/>
                  </a:lnTo>
                  <a:lnTo>
                    <a:pt x="151129" y="19050"/>
                  </a:lnTo>
                  <a:lnTo>
                    <a:pt x="130175" y="15240"/>
                  </a:lnTo>
                  <a:close/>
                </a:path>
                <a:path w="1300480" h="638175">
                  <a:moveTo>
                    <a:pt x="126365" y="117475"/>
                  </a:moveTo>
                  <a:lnTo>
                    <a:pt x="106679" y="117475"/>
                  </a:lnTo>
                  <a:lnTo>
                    <a:pt x="113665" y="119379"/>
                  </a:lnTo>
                  <a:lnTo>
                    <a:pt x="121284" y="127000"/>
                  </a:lnTo>
                  <a:lnTo>
                    <a:pt x="123825" y="132715"/>
                  </a:lnTo>
                  <a:lnTo>
                    <a:pt x="124459" y="140334"/>
                  </a:lnTo>
                  <a:lnTo>
                    <a:pt x="125729" y="147954"/>
                  </a:lnTo>
                  <a:lnTo>
                    <a:pt x="125729" y="159384"/>
                  </a:lnTo>
                  <a:lnTo>
                    <a:pt x="126365" y="174625"/>
                  </a:lnTo>
                  <a:lnTo>
                    <a:pt x="126365" y="117475"/>
                  </a:lnTo>
                  <a:close/>
                </a:path>
                <a:path w="1300480" h="638175">
                  <a:moveTo>
                    <a:pt x="354329" y="367665"/>
                  </a:moveTo>
                  <a:lnTo>
                    <a:pt x="328929" y="367665"/>
                  </a:lnTo>
                  <a:lnTo>
                    <a:pt x="328929" y="478154"/>
                  </a:lnTo>
                  <a:lnTo>
                    <a:pt x="354329" y="478154"/>
                  </a:lnTo>
                  <a:lnTo>
                    <a:pt x="354329" y="367665"/>
                  </a:lnTo>
                  <a:close/>
                </a:path>
                <a:path w="1300480" h="638175">
                  <a:moveTo>
                    <a:pt x="414019" y="252095"/>
                  </a:moveTo>
                  <a:lnTo>
                    <a:pt x="388619" y="252095"/>
                  </a:lnTo>
                  <a:lnTo>
                    <a:pt x="388619" y="342265"/>
                  </a:lnTo>
                  <a:lnTo>
                    <a:pt x="257809" y="342265"/>
                  </a:lnTo>
                  <a:lnTo>
                    <a:pt x="257809" y="367665"/>
                  </a:lnTo>
                  <a:lnTo>
                    <a:pt x="414019" y="367665"/>
                  </a:lnTo>
                  <a:lnTo>
                    <a:pt x="414019" y="252095"/>
                  </a:lnTo>
                  <a:close/>
                </a:path>
                <a:path w="1300480" h="638175">
                  <a:moveTo>
                    <a:pt x="354329" y="135254"/>
                  </a:moveTo>
                  <a:lnTo>
                    <a:pt x="328929" y="135254"/>
                  </a:lnTo>
                  <a:lnTo>
                    <a:pt x="328929" y="226695"/>
                  </a:lnTo>
                  <a:lnTo>
                    <a:pt x="354329" y="226695"/>
                  </a:lnTo>
                  <a:lnTo>
                    <a:pt x="354329" y="135254"/>
                  </a:lnTo>
                  <a:close/>
                </a:path>
                <a:path w="1300480" h="638175">
                  <a:moveTo>
                    <a:pt x="418465" y="13334"/>
                  </a:moveTo>
                  <a:lnTo>
                    <a:pt x="393065" y="13334"/>
                  </a:lnTo>
                  <a:lnTo>
                    <a:pt x="393065" y="109854"/>
                  </a:lnTo>
                  <a:lnTo>
                    <a:pt x="257809" y="109854"/>
                  </a:lnTo>
                  <a:lnTo>
                    <a:pt x="257809" y="135254"/>
                  </a:lnTo>
                  <a:lnTo>
                    <a:pt x="418465" y="135254"/>
                  </a:lnTo>
                  <a:lnTo>
                    <a:pt x="418465" y="13334"/>
                  </a:lnTo>
                  <a:close/>
                </a:path>
                <a:path w="1300480" h="638175">
                  <a:moveTo>
                    <a:pt x="424815" y="503554"/>
                  </a:moveTo>
                  <a:lnTo>
                    <a:pt x="257809" y="503554"/>
                  </a:lnTo>
                  <a:lnTo>
                    <a:pt x="257809" y="625475"/>
                  </a:lnTo>
                  <a:lnTo>
                    <a:pt x="424815" y="625475"/>
                  </a:lnTo>
                  <a:lnTo>
                    <a:pt x="424815" y="503554"/>
                  </a:lnTo>
                  <a:close/>
                </a:path>
                <a:path w="1300480" h="638175">
                  <a:moveTo>
                    <a:pt x="536575" y="406400"/>
                  </a:moveTo>
                  <a:lnTo>
                    <a:pt x="447040" y="406400"/>
                  </a:lnTo>
                  <a:lnTo>
                    <a:pt x="447675" y="478790"/>
                  </a:lnTo>
                  <a:lnTo>
                    <a:pt x="452119" y="531495"/>
                  </a:lnTo>
                  <a:lnTo>
                    <a:pt x="461009" y="570229"/>
                  </a:lnTo>
                  <a:lnTo>
                    <a:pt x="491490" y="614045"/>
                  </a:lnTo>
                  <a:lnTo>
                    <a:pt x="538479" y="636904"/>
                  </a:lnTo>
                  <a:lnTo>
                    <a:pt x="556894" y="638175"/>
                  </a:lnTo>
                  <a:lnTo>
                    <a:pt x="574040" y="636904"/>
                  </a:lnTo>
                  <a:lnTo>
                    <a:pt x="618490" y="617220"/>
                  </a:lnTo>
                  <a:lnTo>
                    <a:pt x="648969" y="580390"/>
                  </a:lnTo>
                  <a:lnTo>
                    <a:pt x="659989" y="534670"/>
                  </a:lnTo>
                  <a:lnTo>
                    <a:pt x="547369" y="534670"/>
                  </a:lnTo>
                  <a:lnTo>
                    <a:pt x="542925" y="531495"/>
                  </a:lnTo>
                  <a:lnTo>
                    <a:pt x="540385" y="525145"/>
                  </a:lnTo>
                  <a:lnTo>
                    <a:pt x="538479" y="518795"/>
                  </a:lnTo>
                  <a:lnTo>
                    <a:pt x="537210" y="509270"/>
                  </a:lnTo>
                  <a:lnTo>
                    <a:pt x="536701" y="499109"/>
                  </a:lnTo>
                  <a:lnTo>
                    <a:pt x="536575" y="406400"/>
                  </a:lnTo>
                  <a:close/>
                </a:path>
                <a:path w="1300480" h="638175">
                  <a:moveTo>
                    <a:pt x="548640" y="0"/>
                  </a:moveTo>
                  <a:lnTo>
                    <a:pt x="502919" y="10159"/>
                  </a:lnTo>
                  <a:lnTo>
                    <a:pt x="469265" y="40640"/>
                  </a:lnTo>
                  <a:lnTo>
                    <a:pt x="450215" y="87629"/>
                  </a:lnTo>
                  <a:lnTo>
                    <a:pt x="445178" y="138429"/>
                  </a:lnTo>
                  <a:lnTo>
                    <a:pt x="444500" y="195579"/>
                  </a:lnTo>
                  <a:lnTo>
                    <a:pt x="446404" y="216534"/>
                  </a:lnTo>
                  <a:lnTo>
                    <a:pt x="455929" y="267334"/>
                  </a:lnTo>
                  <a:lnTo>
                    <a:pt x="478154" y="311784"/>
                  </a:lnTo>
                  <a:lnTo>
                    <a:pt x="488950" y="324484"/>
                  </a:lnTo>
                  <a:lnTo>
                    <a:pt x="502284" y="340359"/>
                  </a:lnTo>
                  <a:lnTo>
                    <a:pt x="534669" y="377190"/>
                  </a:lnTo>
                  <a:lnTo>
                    <a:pt x="563244" y="414654"/>
                  </a:lnTo>
                  <a:lnTo>
                    <a:pt x="572135" y="460375"/>
                  </a:lnTo>
                  <a:lnTo>
                    <a:pt x="572135" y="496570"/>
                  </a:lnTo>
                  <a:lnTo>
                    <a:pt x="560069" y="534670"/>
                  </a:lnTo>
                  <a:lnTo>
                    <a:pt x="659989" y="534670"/>
                  </a:lnTo>
                  <a:lnTo>
                    <a:pt x="661035" y="525779"/>
                  </a:lnTo>
                  <a:lnTo>
                    <a:pt x="662940" y="499109"/>
                  </a:lnTo>
                  <a:lnTo>
                    <a:pt x="663575" y="469265"/>
                  </a:lnTo>
                  <a:lnTo>
                    <a:pt x="662304" y="426720"/>
                  </a:lnTo>
                  <a:lnTo>
                    <a:pt x="654050" y="361950"/>
                  </a:lnTo>
                  <a:lnTo>
                    <a:pt x="635635" y="316865"/>
                  </a:lnTo>
                  <a:lnTo>
                    <a:pt x="594994" y="265429"/>
                  </a:lnTo>
                  <a:lnTo>
                    <a:pt x="565785" y="234950"/>
                  </a:lnTo>
                  <a:lnTo>
                    <a:pt x="556260" y="224154"/>
                  </a:lnTo>
                  <a:lnTo>
                    <a:pt x="536575" y="189229"/>
                  </a:lnTo>
                  <a:lnTo>
                    <a:pt x="534035" y="165734"/>
                  </a:lnTo>
                  <a:lnTo>
                    <a:pt x="534035" y="140334"/>
                  </a:lnTo>
                  <a:lnTo>
                    <a:pt x="546100" y="103504"/>
                  </a:lnTo>
                  <a:lnTo>
                    <a:pt x="652522" y="103504"/>
                  </a:lnTo>
                  <a:lnTo>
                    <a:pt x="650875" y="88265"/>
                  </a:lnTo>
                  <a:lnTo>
                    <a:pt x="634365" y="42545"/>
                  </a:lnTo>
                  <a:lnTo>
                    <a:pt x="598804" y="11429"/>
                  </a:lnTo>
                  <a:lnTo>
                    <a:pt x="566419" y="1270"/>
                  </a:lnTo>
                  <a:lnTo>
                    <a:pt x="548640" y="0"/>
                  </a:lnTo>
                  <a:close/>
                </a:path>
                <a:path w="1300480" h="638175">
                  <a:moveTo>
                    <a:pt x="652522" y="103504"/>
                  </a:moveTo>
                  <a:lnTo>
                    <a:pt x="556894" y="103504"/>
                  </a:lnTo>
                  <a:lnTo>
                    <a:pt x="560704" y="106679"/>
                  </a:lnTo>
                  <a:lnTo>
                    <a:pt x="563244" y="112395"/>
                  </a:lnTo>
                  <a:lnTo>
                    <a:pt x="564515" y="118109"/>
                  </a:lnTo>
                  <a:lnTo>
                    <a:pt x="565785" y="127000"/>
                  </a:lnTo>
                  <a:lnTo>
                    <a:pt x="566419" y="138429"/>
                  </a:lnTo>
                  <a:lnTo>
                    <a:pt x="566419" y="198120"/>
                  </a:lnTo>
                  <a:lnTo>
                    <a:pt x="655319" y="198120"/>
                  </a:lnTo>
                  <a:lnTo>
                    <a:pt x="655193" y="138429"/>
                  </a:lnTo>
                  <a:lnTo>
                    <a:pt x="653457" y="112395"/>
                  </a:lnTo>
                  <a:lnTo>
                    <a:pt x="653346" y="111125"/>
                  </a:lnTo>
                  <a:lnTo>
                    <a:pt x="652522" y="103504"/>
                  </a:lnTo>
                  <a:close/>
                </a:path>
                <a:path w="1300480" h="638175">
                  <a:moveTo>
                    <a:pt x="789940" y="12700"/>
                  </a:moveTo>
                  <a:lnTo>
                    <a:pt x="693420" y="12700"/>
                  </a:lnTo>
                  <a:lnTo>
                    <a:pt x="693420" y="625475"/>
                  </a:lnTo>
                  <a:lnTo>
                    <a:pt x="789940" y="625475"/>
                  </a:lnTo>
                  <a:lnTo>
                    <a:pt x="789940" y="12700"/>
                  </a:lnTo>
                  <a:close/>
                </a:path>
                <a:path w="1300480" h="638175">
                  <a:moveTo>
                    <a:pt x="934085" y="0"/>
                  </a:moveTo>
                  <a:lnTo>
                    <a:pt x="894715" y="8254"/>
                  </a:lnTo>
                  <a:lnTo>
                    <a:pt x="864235" y="33020"/>
                  </a:lnTo>
                  <a:lnTo>
                    <a:pt x="842645" y="67945"/>
                  </a:lnTo>
                  <a:lnTo>
                    <a:pt x="831215" y="106045"/>
                  </a:lnTo>
                  <a:lnTo>
                    <a:pt x="826770" y="157479"/>
                  </a:lnTo>
                  <a:lnTo>
                    <a:pt x="825499" y="233679"/>
                  </a:lnTo>
                  <a:lnTo>
                    <a:pt x="825499" y="445134"/>
                  </a:lnTo>
                  <a:lnTo>
                    <a:pt x="826135" y="470534"/>
                  </a:lnTo>
                  <a:lnTo>
                    <a:pt x="827404" y="492759"/>
                  </a:lnTo>
                  <a:lnTo>
                    <a:pt x="828040" y="509904"/>
                  </a:lnTo>
                  <a:lnTo>
                    <a:pt x="836929" y="556259"/>
                  </a:lnTo>
                  <a:lnTo>
                    <a:pt x="855345" y="596900"/>
                  </a:lnTo>
                  <a:lnTo>
                    <a:pt x="884554" y="627379"/>
                  </a:lnTo>
                  <a:lnTo>
                    <a:pt x="919479" y="638175"/>
                  </a:lnTo>
                  <a:lnTo>
                    <a:pt x="929004" y="637540"/>
                  </a:lnTo>
                  <a:lnTo>
                    <a:pt x="961390" y="615950"/>
                  </a:lnTo>
                  <a:lnTo>
                    <a:pt x="979170" y="581659"/>
                  </a:lnTo>
                  <a:lnTo>
                    <a:pt x="1048385" y="581659"/>
                  </a:lnTo>
                  <a:lnTo>
                    <a:pt x="1048385" y="534670"/>
                  </a:lnTo>
                  <a:lnTo>
                    <a:pt x="930910" y="534670"/>
                  </a:lnTo>
                  <a:lnTo>
                    <a:pt x="927099" y="530225"/>
                  </a:lnTo>
                  <a:lnTo>
                    <a:pt x="922020" y="486409"/>
                  </a:lnTo>
                  <a:lnTo>
                    <a:pt x="921385" y="173354"/>
                  </a:lnTo>
                  <a:lnTo>
                    <a:pt x="922020" y="152400"/>
                  </a:lnTo>
                  <a:lnTo>
                    <a:pt x="927099" y="107315"/>
                  </a:lnTo>
                  <a:lnTo>
                    <a:pt x="930910" y="103504"/>
                  </a:lnTo>
                  <a:lnTo>
                    <a:pt x="1041250" y="103504"/>
                  </a:lnTo>
                  <a:lnTo>
                    <a:pt x="1040129" y="97154"/>
                  </a:lnTo>
                  <a:lnTo>
                    <a:pt x="1026795" y="60325"/>
                  </a:lnTo>
                  <a:lnTo>
                    <a:pt x="1003935" y="28575"/>
                  </a:lnTo>
                  <a:lnTo>
                    <a:pt x="954404" y="1904"/>
                  </a:lnTo>
                  <a:lnTo>
                    <a:pt x="934085" y="0"/>
                  </a:lnTo>
                  <a:close/>
                </a:path>
                <a:path w="1300480" h="638175">
                  <a:moveTo>
                    <a:pt x="1048385" y="581659"/>
                  </a:moveTo>
                  <a:lnTo>
                    <a:pt x="979170" y="581659"/>
                  </a:lnTo>
                  <a:lnTo>
                    <a:pt x="988060" y="625475"/>
                  </a:lnTo>
                  <a:lnTo>
                    <a:pt x="1048385" y="625475"/>
                  </a:lnTo>
                  <a:lnTo>
                    <a:pt x="1048385" y="581659"/>
                  </a:lnTo>
                  <a:close/>
                </a:path>
                <a:path w="1300480" h="638175">
                  <a:moveTo>
                    <a:pt x="1048385" y="296545"/>
                  </a:moveTo>
                  <a:lnTo>
                    <a:pt x="935990" y="296545"/>
                  </a:lnTo>
                  <a:lnTo>
                    <a:pt x="935990" y="389890"/>
                  </a:lnTo>
                  <a:lnTo>
                    <a:pt x="955674" y="389890"/>
                  </a:lnTo>
                  <a:lnTo>
                    <a:pt x="955040" y="481965"/>
                  </a:lnTo>
                  <a:lnTo>
                    <a:pt x="951865" y="520065"/>
                  </a:lnTo>
                  <a:lnTo>
                    <a:pt x="944245" y="534670"/>
                  </a:lnTo>
                  <a:lnTo>
                    <a:pt x="1048385" y="534670"/>
                  </a:lnTo>
                  <a:lnTo>
                    <a:pt x="1048385" y="296545"/>
                  </a:lnTo>
                  <a:close/>
                </a:path>
                <a:path w="1300480" h="638175">
                  <a:moveTo>
                    <a:pt x="1041250" y="103504"/>
                  </a:moveTo>
                  <a:lnTo>
                    <a:pt x="943610" y="103504"/>
                  </a:lnTo>
                  <a:lnTo>
                    <a:pt x="948054" y="108584"/>
                  </a:lnTo>
                  <a:lnTo>
                    <a:pt x="949960" y="116840"/>
                  </a:lnTo>
                  <a:lnTo>
                    <a:pt x="951229" y="125729"/>
                  </a:lnTo>
                  <a:lnTo>
                    <a:pt x="951865" y="139700"/>
                  </a:lnTo>
                  <a:lnTo>
                    <a:pt x="952457" y="157479"/>
                  </a:lnTo>
                  <a:lnTo>
                    <a:pt x="952499" y="238759"/>
                  </a:lnTo>
                  <a:lnTo>
                    <a:pt x="1048385" y="238759"/>
                  </a:lnTo>
                  <a:lnTo>
                    <a:pt x="1048385" y="176529"/>
                  </a:lnTo>
                  <a:lnTo>
                    <a:pt x="1046479" y="145415"/>
                  </a:lnTo>
                  <a:lnTo>
                    <a:pt x="1043940" y="118745"/>
                  </a:lnTo>
                  <a:lnTo>
                    <a:pt x="1041250" y="103504"/>
                  </a:lnTo>
                  <a:close/>
                </a:path>
                <a:path w="1300480" h="638175">
                  <a:moveTo>
                    <a:pt x="1165860" y="12700"/>
                  </a:moveTo>
                  <a:lnTo>
                    <a:pt x="1085849" y="12700"/>
                  </a:lnTo>
                  <a:lnTo>
                    <a:pt x="1085849" y="625475"/>
                  </a:lnTo>
                  <a:lnTo>
                    <a:pt x="1165860" y="625475"/>
                  </a:lnTo>
                  <a:lnTo>
                    <a:pt x="1165860" y="347345"/>
                  </a:lnTo>
                  <a:lnTo>
                    <a:pt x="1300480" y="347345"/>
                  </a:lnTo>
                  <a:lnTo>
                    <a:pt x="1300480" y="288925"/>
                  </a:lnTo>
                  <a:lnTo>
                    <a:pt x="1219835" y="288925"/>
                  </a:lnTo>
                  <a:lnTo>
                    <a:pt x="1165860" y="12700"/>
                  </a:lnTo>
                  <a:close/>
                </a:path>
                <a:path w="1300480" h="638175">
                  <a:moveTo>
                    <a:pt x="1300480" y="347345"/>
                  </a:moveTo>
                  <a:lnTo>
                    <a:pt x="1165860" y="347345"/>
                  </a:lnTo>
                  <a:lnTo>
                    <a:pt x="1216024" y="625475"/>
                  </a:lnTo>
                  <a:lnTo>
                    <a:pt x="1300480" y="625475"/>
                  </a:lnTo>
                  <a:lnTo>
                    <a:pt x="1300480" y="347345"/>
                  </a:lnTo>
                  <a:close/>
                </a:path>
                <a:path w="1300480" h="638175">
                  <a:moveTo>
                    <a:pt x="1300480" y="12700"/>
                  </a:moveTo>
                  <a:lnTo>
                    <a:pt x="1219835" y="12700"/>
                  </a:lnTo>
                  <a:lnTo>
                    <a:pt x="1219835" y="288925"/>
                  </a:lnTo>
                  <a:lnTo>
                    <a:pt x="1300480" y="288925"/>
                  </a:lnTo>
                  <a:lnTo>
                    <a:pt x="1300480" y="12700"/>
                  </a:lnTo>
                  <a:close/>
                </a:path>
              </a:pathLst>
            </a:custGeom>
            <a:solidFill>
              <a:srgbClr val="C0C0C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23289" y="2720975"/>
              <a:ext cx="1299845" cy="638175"/>
            </a:xfrm>
            <a:custGeom>
              <a:avLst/>
              <a:gdLst/>
              <a:ahLst/>
              <a:cxnLst/>
              <a:rect l="l" t="t" r="r" b="b"/>
              <a:pathLst>
                <a:path w="1299845" h="638175">
                  <a:moveTo>
                    <a:pt x="71754" y="12700"/>
                  </a:moveTo>
                  <a:lnTo>
                    <a:pt x="0" y="12700"/>
                  </a:lnTo>
                  <a:lnTo>
                    <a:pt x="0" y="625475"/>
                  </a:lnTo>
                  <a:lnTo>
                    <a:pt x="121284" y="625475"/>
                  </a:lnTo>
                  <a:lnTo>
                    <a:pt x="151129" y="624204"/>
                  </a:lnTo>
                  <a:lnTo>
                    <a:pt x="188594" y="610870"/>
                  </a:lnTo>
                  <a:lnTo>
                    <a:pt x="211454" y="578484"/>
                  </a:lnTo>
                  <a:lnTo>
                    <a:pt x="219709" y="536575"/>
                  </a:lnTo>
                  <a:lnTo>
                    <a:pt x="220344" y="520700"/>
                  </a:lnTo>
                  <a:lnTo>
                    <a:pt x="95884" y="520700"/>
                  </a:lnTo>
                  <a:lnTo>
                    <a:pt x="95884" y="117475"/>
                  </a:lnTo>
                  <a:lnTo>
                    <a:pt x="126365" y="117475"/>
                  </a:lnTo>
                  <a:lnTo>
                    <a:pt x="126365" y="15240"/>
                  </a:lnTo>
                  <a:lnTo>
                    <a:pt x="103504" y="13334"/>
                  </a:lnTo>
                  <a:lnTo>
                    <a:pt x="71754" y="12700"/>
                  </a:lnTo>
                  <a:close/>
                </a:path>
                <a:path w="1299845" h="638175">
                  <a:moveTo>
                    <a:pt x="130175" y="15240"/>
                  </a:moveTo>
                  <a:lnTo>
                    <a:pt x="126365" y="15240"/>
                  </a:lnTo>
                  <a:lnTo>
                    <a:pt x="126365" y="431800"/>
                  </a:lnTo>
                  <a:lnTo>
                    <a:pt x="125729" y="459740"/>
                  </a:lnTo>
                  <a:lnTo>
                    <a:pt x="121284" y="506729"/>
                  </a:lnTo>
                  <a:lnTo>
                    <a:pt x="95884" y="520700"/>
                  </a:lnTo>
                  <a:lnTo>
                    <a:pt x="220344" y="520700"/>
                  </a:lnTo>
                  <a:lnTo>
                    <a:pt x="220979" y="512445"/>
                  </a:lnTo>
                  <a:lnTo>
                    <a:pt x="222250" y="481329"/>
                  </a:lnTo>
                  <a:lnTo>
                    <a:pt x="222250" y="189229"/>
                  </a:lnTo>
                  <a:lnTo>
                    <a:pt x="221615" y="156209"/>
                  </a:lnTo>
                  <a:lnTo>
                    <a:pt x="220344" y="130809"/>
                  </a:lnTo>
                  <a:lnTo>
                    <a:pt x="219709" y="117475"/>
                  </a:lnTo>
                  <a:lnTo>
                    <a:pt x="208915" y="70484"/>
                  </a:lnTo>
                  <a:lnTo>
                    <a:pt x="187325" y="37465"/>
                  </a:lnTo>
                  <a:lnTo>
                    <a:pt x="151129" y="19050"/>
                  </a:lnTo>
                  <a:lnTo>
                    <a:pt x="130175" y="15240"/>
                  </a:lnTo>
                  <a:close/>
                </a:path>
                <a:path w="1299845" h="638175">
                  <a:moveTo>
                    <a:pt x="126365" y="117475"/>
                  </a:moveTo>
                  <a:lnTo>
                    <a:pt x="106679" y="117475"/>
                  </a:lnTo>
                  <a:lnTo>
                    <a:pt x="113665" y="119379"/>
                  </a:lnTo>
                  <a:lnTo>
                    <a:pt x="121284" y="127000"/>
                  </a:lnTo>
                  <a:lnTo>
                    <a:pt x="123825" y="132715"/>
                  </a:lnTo>
                  <a:lnTo>
                    <a:pt x="124459" y="140334"/>
                  </a:lnTo>
                  <a:lnTo>
                    <a:pt x="125729" y="147954"/>
                  </a:lnTo>
                  <a:lnTo>
                    <a:pt x="125729" y="159384"/>
                  </a:lnTo>
                  <a:lnTo>
                    <a:pt x="126365" y="174625"/>
                  </a:lnTo>
                  <a:lnTo>
                    <a:pt x="126365" y="117475"/>
                  </a:lnTo>
                  <a:close/>
                </a:path>
                <a:path w="1299845" h="638175">
                  <a:moveTo>
                    <a:pt x="418465" y="13334"/>
                  </a:moveTo>
                  <a:lnTo>
                    <a:pt x="257809" y="13334"/>
                  </a:lnTo>
                  <a:lnTo>
                    <a:pt x="257809" y="625475"/>
                  </a:lnTo>
                  <a:lnTo>
                    <a:pt x="424815" y="625475"/>
                  </a:lnTo>
                  <a:lnTo>
                    <a:pt x="424815" y="503554"/>
                  </a:lnTo>
                  <a:lnTo>
                    <a:pt x="354329" y="503554"/>
                  </a:lnTo>
                  <a:lnTo>
                    <a:pt x="354329" y="367665"/>
                  </a:lnTo>
                  <a:lnTo>
                    <a:pt x="414019" y="367665"/>
                  </a:lnTo>
                  <a:lnTo>
                    <a:pt x="414019" y="252095"/>
                  </a:lnTo>
                  <a:lnTo>
                    <a:pt x="354329" y="252095"/>
                  </a:lnTo>
                  <a:lnTo>
                    <a:pt x="354329" y="135254"/>
                  </a:lnTo>
                  <a:lnTo>
                    <a:pt x="418465" y="135254"/>
                  </a:lnTo>
                  <a:lnTo>
                    <a:pt x="418465" y="13334"/>
                  </a:lnTo>
                  <a:close/>
                </a:path>
                <a:path w="1299845" h="638175">
                  <a:moveTo>
                    <a:pt x="536575" y="406400"/>
                  </a:moveTo>
                  <a:lnTo>
                    <a:pt x="447040" y="406400"/>
                  </a:lnTo>
                  <a:lnTo>
                    <a:pt x="447675" y="478790"/>
                  </a:lnTo>
                  <a:lnTo>
                    <a:pt x="452119" y="531495"/>
                  </a:lnTo>
                  <a:lnTo>
                    <a:pt x="461009" y="570229"/>
                  </a:lnTo>
                  <a:lnTo>
                    <a:pt x="491490" y="614045"/>
                  </a:lnTo>
                  <a:lnTo>
                    <a:pt x="538479" y="636904"/>
                  </a:lnTo>
                  <a:lnTo>
                    <a:pt x="556894" y="638175"/>
                  </a:lnTo>
                  <a:lnTo>
                    <a:pt x="574040" y="636904"/>
                  </a:lnTo>
                  <a:lnTo>
                    <a:pt x="618490" y="617220"/>
                  </a:lnTo>
                  <a:lnTo>
                    <a:pt x="648969" y="580390"/>
                  </a:lnTo>
                  <a:lnTo>
                    <a:pt x="659989" y="534670"/>
                  </a:lnTo>
                  <a:lnTo>
                    <a:pt x="547369" y="534670"/>
                  </a:lnTo>
                  <a:lnTo>
                    <a:pt x="542925" y="531495"/>
                  </a:lnTo>
                  <a:lnTo>
                    <a:pt x="540385" y="525145"/>
                  </a:lnTo>
                  <a:lnTo>
                    <a:pt x="538479" y="518795"/>
                  </a:lnTo>
                  <a:lnTo>
                    <a:pt x="537210" y="509270"/>
                  </a:lnTo>
                  <a:lnTo>
                    <a:pt x="536701" y="499109"/>
                  </a:lnTo>
                  <a:lnTo>
                    <a:pt x="536575" y="406400"/>
                  </a:lnTo>
                  <a:close/>
                </a:path>
                <a:path w="1299845" h="638175">
                  <a:moveTo>
                    <a:pt x="548640" y="0"/>
                  </a:moveTo>
                  <a:lnTo>
                    <a:pt x="502919" y="10159"/>
                  </a:lnTo>
                  <a:lnTo>
                    <a:pt x="469265" y="40640"/>
                  </a:lnTo>
                  <a:lnTo>
                    <a:pt x="450215" y="87629"/>
                  </a:lnTo>
                  <a:lnTo>
                    <a:pt x="445178" y="138429"/>
                  </a:lnTo>
                  <a:lnTo>
                    <a:pt x="444500" y="195579"/>
                  </a:lnTo>
                  <a:lnTo>
                    <a:pt x="446404" y="216534"/>
                  </a:lnTo>
                  <a:lnTo>
                    <a:pt x="455929" y="267334"/>
                  </a:lnTo>
                  <a:lnTo>
                    <a:pt x="478154" y="311784"/>
                  </a:lnTo>
                  <a:lnTo>
                    <a:pt x="488950" y="324484"/>
                  </a:lnTo>
                  <a:lnTo>
                    <a:pt x="502284" y="340359"/>
                  </a:lnTo>
                  <a:lnTo>
                    <a:pt x="534669" y="377190"/>
                  </a:lnTo>
                  <a:lnTo>
                    <a:pt x="563244" y="414654"/>
                  </a:lnTo>
                  <a:lnTo>
                    <a:pt x="572135" y="460375"/>
                  </a:lnTo>
                  <a:lnTo>
                    <a:pt x="572135" y="496570"/>
                  </a:lnTo>
                  <a:lnTo>
                    <a:pt x="560069" y="534670"/>
                  </a:lnTo>
                  <a:lnTo>
                    <a:pt x="659989" y="534670"/>
                  </a:lnTo>
                  <a:lnTo>
                    <a:pt x="661035" y="525779"/>
                  </a:lnTo>
                  <a:lnTo>
                    <a:pt x="662940" y="499109"/>
                  </a:lnTo>
                  <a:lnTo>
                    <a:pt x="663575" y="469265"/>
                  </a:lnTo>
                  <a:lnTo>
                    <a:pt x="662304" y="426720"/>
                  </a:lnTo>
                  <a:lnTo>
                    <a:pt x="654050" y="361950"/>
                  </a:lnTo>
                  <a:lnTo>
                    <a:pt x="635635" y="316865"/>
                  </a:lnTo>
                  <a:lnTo>
                    <a:pt x="594994" y="265429"/>
                  </a:lnTo>
                  <a:lnTo>
                    <a:pt x="565785" y="234950"/>
                  </a:lnTo>
                  <a:lnTo>
                    <a:pt x="556260" y="224154"/>
                  </a:lnTo>
                  <a:lnTo>
                    <a:pt x="536575" y="189229"/>
                  </a:lnTo>
                  <a:lnTo>
                    <a:pt x="534035" y="165734"/>
                  </a:lnTo>
                  <a:lnTo>
                    <a:pt x="534035" y="140334"/>
                  </a:lnTo>
                  <a:lnTo>
                    <a:pt x="546100" y="103504"/>
                  </a:lnTo>
                  <a:lnTo>
                    <a:pt x="652522" y="103504"/>
                  </a:lnTo>
                  <a:lnTo>
                    <a:pt x="650875" y="88265"/>
                  </a:lnTo>
                  <a:lnTo>
                    <a:pt x="634365" y="42545"/>
                  </a:lnTo>
                  <a:lnTo>
                    <a:pt x="598804" y="11429"/>
                  </a:lnTo>
                  <a:lnTo>
                    <a:pt x="566419" y="1270"/>
                  </a:lnTo>
                  <a:lnTo>
                    <a:pt x="548640" y="0"/>
                  </a:lnTo>
                  <a:close/>
                </a:path>
                <a:path w="1299845" h="638175">
                  <a:moveTo>
                    <a:pt x="652522" y="103504"/>
                  </a:moveTo>
                  <a:lnTo>
                    <a:pt x="556894" y="103504"/>
                  </a:lnTo>
                  <a:lnTo>
                    <a:pt x="560704" y="106679"/>
                  </a:lnTo>
                  <a:lnTo>
                    <a:pt x="563244" y="112395"/>
                  </a:lnTo>
                  <a:lnTo>
                    <a:pt x="564515" y="118109"/>
                  </a:lnTo>
                  <a:lnTo>
                    <a:pt x="565785" y="127000"/>
                  </a:lnTo>
                  <a:lnTo>
                    <a:pt x="566419" y="138429"/>
                  </a:lnTo>
                  <a:lnTo>
                    <a:pt x="566419" y="198120"/>
                  </a:lnTo>
                  <a:lnTo>
                    <a:pt x="655319" y="198120"/>
                  </a:lnTo>
                  <a:lnTo>
                    <a:pt x="655193" y="138429"/>
                  </a:lnTo>
                  <a:lnTo>
                    <a:pt x="653457" y="112395"/>
                  </a:lnTo>
                  <a:lnTo>
                    <a:pt x="653346" y="111125"/>
                  </a:lnTo>
                  <a:lnTo>
                    <a:pt x="652522" y="103504"/>
                  </a:lnTo>
                  <a:close/>
                </a:path>
                <a:path w="1299845" h="638175">
                  <a:moveTo>
                    <a:pt x="789940" y="12700"/>
                  </a:moveTo>
                  <a:lnTo>
                    <a:pt x="693419" y="12700"/>
                  </a:lnTo>
                  <a:lnTo>
                    <a:pt x="693419" y="625475"/>
                  </a:lnTo>
                  <a:lnTo>
                    <a:pt x="789940" y="625475"/>
                  </a:lnTo>
                  <a:lnTo>
                    <a:pt x="789940" y="12700"/>
                  </a:lnTo>
                  <a:close/>
                </a:path>
                <a:path w="1299845" h="638175">
                  <a:moveTo>
                    <a:pt x="934085" y="0"/>
                  </a:moveTo>
                  <a:lnTo>
                    <a:pt x="894715" y="8254"/>
                  </a:lnTo>
                  <a:lnTo>
                    <a:pt x="864235" y="33020"/>
                  </a:lnTo>
                  <a:lnTo>
                    <a:pt x="842645" y="67945"/>
                  </a:lnTo>
                  <a:lnTo>
                    <a:pt x="831215" y="106045"/>
                  </a:lnTo>
                  <a:lnTo>
                    <a:pt x="826770" y="157479"/>
                  </a:lnTo>
                  <a:lnTo>
                    <a:pt x="825499" y="233679"/>
                  </a:lnTo>
                  <a:lnTo>
                    <a:pt x="825499" y="445134"/>
                  </a:lnTo>
                  <a:lnTo>
                    <a:pt x="826135" y="470534"/>
                  </a:lnTo>
                  <a:lnTo>
                    <a:pt x="827404" y="492759"/>
                  </a:lnTo>
                  <a:lnTo>
                    <a:pt x="828040" y="509904"/>
                  </a:lnTo>
                  <a:lnTo>
                    <a:pt x="836929" y="556259"/>
                  </a:lnTo>
                  <a:lnTo>
                    <a:pt x="855345" y="596900"/>
                  </a:lnTo>
                  <a:lnTo>
                    <a:pt x="884554" y="627379"/>
                  </a:lnTo>
                  <a:lnTo>
                    <a:pt x="919479" y="638175"/>
                  </a:lnTo>
                  <a:lnTo>
                    <a:pt x="929004" y="637540"/>
                  </a:lnTo>
                  <a:lnTo>
                    <a:pt x="961390" y="615950"/>
                  </a:lnTo>
                  <a:lnTo>
                    <a:pt x="979170" y="581659"/>
                  </a:lnTo>
                  <a:lnTo>
                    <a:pt x="1048385" y="581659"/>
                  </a:lnTo>
                  <a:lnTo>
                    <a:pt x="1048385" y="534670"/>
                  </a:lnTo>
                  <a:lnTo>
                    <a:pt x="930910" y="534670"/>
                  </a:lnTo>
                  <a:lnTo>
                    <a:pt x="927099" y="530225"/>
                  </a:lnTo>
                  <a:lnTo>
                    <a:pt x="922020" y="486409"/>
                  </a:lnTo>
                  <a:lnTo>
                    <a:pt x="921385" y="173354"/>
                  </a:lnTo>
                  <a:lnTo>
                    <a:pt x="922020" y="152400"/>
                  </a:lnTo>
                  <a:lnTo>
                    <a:pt x="927099" y="107315"/>
                  </a:lnTo>
                  <a:lnTo>
                    <a:pt x="930910" y="103504"/>
                  </a:lnTo>
                  <a:lnTo>
                    <a:pt x="1041250" y="103504"/>
                  </a:lnTo>
                  <a:lnTo>
                    <a:pt x="1040129" y="97154"/>
                  </a:lnTo>
                  <a:lnTo>
                    <a:pt x="1026795" y="60325"/>
                  </a:lnTo>
                  <a:lnTo>
                    <a:pt x="1003935" y="28575"/>
                  </a:lnTo>
                  <a:lnTo>
                    <a:pt x="954404" y="1904"/>
                  </a:lnTo>
                  <a:lnTo>
                    <a:pt x="934085" y="0"/>
                  </a:lnTo>
                  <a:close/>
                </a:path>
                <a:path w="1299845" h="638175">
                  <a:moveTo>
                    <a:pt x="1048385" y="581659"/>
                  </a:moveTo>
                  <a:lnTo>
                    <a:pt x="979170" y="581659"/>
                  </a:lnTo>
                  <a:lnTo>
                    <a:pt x="988060" y="625475"/>
                  </a:lnTo>
                  <a:lnTo>
                    <a:pt x="1048385" y="625475"/>
                  </a:lnTo>
                  <a:lnTo>
                    <a:pt x="1048385" y="581659"/>
                  </a:lnTo>
                  <a:close/>
                </a:path>
                <a:path w="1299845" h="638175">
                  <a:moveTo>
                    <a:pt x="1048385" y="296545"/>
                  </a:moveTo>
                  <a:lnTo>
                    <a:pt x="935990" y="296545"/>
                  </a:lnTo>
                  <a:lnTo>
                    <a:pt x="935990" y="389890"/>
                  </a:lnTo>
                  <a:lnTo>
                    <a:pt x="955674" y="389890"/>
                  </a:lnTo>
                  <a:lnTo>
                    <a:pt x="955040" y="481965"/>
                  </a:lnTo>
                  <a:lnTo>
                    <a:pt x="951865" y="520065"/>
                  </a:lnTo>
                  <a:lnTo>
                    <a:pt x="944245" y="534670"/>
                  </a:lnTo>
                  <a:lnTo>
                    <a:pt x="1048385" y="534670"/>
                  </a:lnTo>
                  <a:lnTo>
                    <a:pt x="1048385" y="296545"/>
                  </a:lnTo>
                  <a:close/>
                </a:path>
                <a:path w="1299845" h="638175">
                  <a:moveTo>
                    <a:pt x="1041250" y="103504"/>
                  </a:moveTo>
                  <a:lnTo>
                    <a:pt x="943610" y="103504"/>
                  </a:lnTo>
                  <a:lnTo>
                    <a:pt x="948054" y="108584"/>
                  </a:lnTo>
                  <a:lnTo>
                    <a:pt x="949960" y="116840"/>
                  </a:lnTo>
                  <a:lnTo>
                    <a:pt x="951229" y="125729"/>
                  </a:lnTo>
                  <a:lnTo>
                    <a:pt x="951865" y="139700"/>
                  </a:lnTo>
                  <a:lnTo>
                    <a:pt x="952457" y="157479"/>
                  </a:lnTo>
                  <a:lnTo>
                    <a:pt x="952499" y="238759"/>
                  </a:lnTo>
                  <a:lnTo>
                    <a:pt x="1048385" y="238759"/>
                  </a:lnTo>
                  <a:lnTo>
                    <a:pt x="1048385" y="176529"/>
                  </a:lnTo>
                  <a:lnTo>
                    <a:pt x="1046479" y="145415"/>
                  </a:lnTo>
                  <a:lnTo>
                    <a:pt x="1043940" y="118745"/>
                  </a:lnTo>
                  <a:lnTo>
                    <a:pt x="1041250" y="103504"/>
                  </a:lnTo>
                  <a:close/>
                </a:path>
                <a:path w="1299845" h="638175">
                  <a:moveTo>
                    <a:pt x="1165860" y="12700"/>
                  </a:moveTo>
                  <a:lnTo>
                    <a:pt x="1085849" y="12700"/>
                  </a:lnTo>
                  <a:lnTo>
                    <a:pt x="1085849" y="625475"/>
                  </a:lnTo>
                  <a:lnTo>
                    <a:pt x="1165860" y="625475"/>
                  </a:lnTo>
                  <a:lnTo>
                    <a:pt x="1165860" y="347345"/>
                  </a:lnTo>
                  <a:lnTo>
                    <a:pt x="1299845" y="347345"/>
                  </a:lnTo>
                  <a:lnTo>
                    <a:pt x="1299845" y="288925"/>
                  </a:lnTo>
                  <a:lnTo>
                    <a:pt x="1219835" y="288925"/>
                  </a:lnTo>
                  <a:lnTo>
                    <a:pt x="1165860" y="12700"/>
                  </a:lnTo>
                  <a:close/>
                </a:path>
                <a:path w="1299845" h="638175">
                  <a:moveTo>
                    <a:pt x="1299845" y="347345"/>
                  </a:moveTo>
                  <a:lnTo>
                    <a:pt x="1165860" y="347345"/>
                  </a:lnTo>
                  <a:lnTo>
                    <a:pt x="1216024" y="625475"/>
                  </a:lnTo>
                  <a:lnTo>
                    <a:pt x="1299845" y="625475"/>
                  </a:lnTo>
                  <a:lnTo>
                    <a:pt x="1299845" y="347345"/>
                  </a:lnTo>
                  <a:close/>
                </a:path>
                <a:path w="1299845" h="638175">
                  <a:moveTo>
                    <a:pt x="1299845" y="12700"/>
                  </a:moveTo>
                  <a:lnTo>
                    <a:pt x="1219835" y="12700"/>
                  </a:lnTo>
                  <a:lnTo>
                    <a:pt x="1219835" y="288925"/>
                  </a:lnTo>
                  <a:lnTo>
                    <a:pt x="1299845" y="288925"/>
                  </a:lnTo>
                  <a:lnTo>
                    <a:pt x="1299845" y="127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2341245" y="2720975"/>
            <a:ext cx="445770" cy="663575"/>
            <a:chOff x="2341245" y="2720975"/>
            <a:chExt cx="445770" cy="663575"/>
          </a:xfrm>
        </p:grpSpPr>
        <p:sp>
          <p:nvSpPr>
            <p:cNvPr id="11" name="object 11"/>
            <p:cNvSpPr/>
            <p:nvPr/>
          </p:nvSpPr>
          <p:spPr>
            <a:xfrm>
              <a:off x="2366645" y="2746375"/>
              <a:ext cx="420370" cy="638175"/>
            </a:xfrm>
            <a:custGeom>
              <a:avLst/>
              <a:gdLst/>
              <a:ahLst/>
              <a:cxnLst/>
              <a:rect l="l" t="t" r="r" b="b"/>
              <a:pathLst>
                <a:path w="420369" h="638175">
                  <a:moveTo>
                    <a:pt x="110490" y="0"/>
                  </a:moveTo>
                  <a:lnTo>
                    <a:pt x="67944" y="9525"/>
                  </a:lnTo>
                  <a:lnTo>
                    <a:pt x="34925" y="38100"/>
                  </a:lnTo>
                  <a:lnTo>
                    <a:pt x="12700" y="82550"/>
                  </a:lnTo>
                  <a:lnTo>
                    <a:pt x="2540" y="135890"/>
                  </a:lnTo>
                  <a:lnTo>
                    <a:pt x="635" y="187959"/>
                  </a:lnTo>
                  <a:lnTo>
                    <a:pt x="0" y="415290"/>
                  </a:lnTo>
                  <a:lnTo>
                    <a:pt x="635" y="452120"/>
                  </a:lnTo>
                  <a:lnTo>
                    <a:pt x="2540" y="504190"/>
                  </a:lnTo>
                  <a:lnTo>
                    <a:pt x="13335" y="557529"/>
                  </a:lnTo>
                  <a:lnTo>
                    <a:pt x="36194" y="601979"/>
                  </a:lnTo>
                  <a:lnTo>
                    <a:pt x="69850" y="629284"/>
                  </a:lnTo>
                  <a:lnTo>
                    <a:pt x="110490" y="638175"/>
                  </a:lnTo>
                  <a:lnTo>
                    <a:pt x="125730" y="637540"/>
                  </a:lnTo>
                  <a:lnTo>
                    <a:pt x="165735" y="621665"/>
                  </a:lnTo>
                  <a:lnTo>
                    <a:pt x="195580" y="587375"/>
                  </a:lnTo>
                  <a:lnTo>
                    <a:pt x="213994" y="539115"/>
                  </a:lnTo>
                  <a:lnTo>
                    <a:pt x="214630" y="534670"/>
                  </a:lnTo>
                  <a:lnTo>
                    <a:pt x="104140" y="534670"/>
                  </a:lnTo>
                  <a:lnTo>
                    <a:pt x="100330" y="530859"/>
                  </a:lnTo>
                  <a:lnTo>
                    <a:pt x="98425" y="522604"/>
                  </a:lnTo>
                  <a:lnTo>
                    <a:pt x="97155" y="513715"/>
                  </a:lnTo>
                  <a:lnTo>
                    <a:pt x="96519" y="499745"/>
                  </a:lnTo>
                  <a:lnTo>
                    <a:pt x="95885" y="481329"/>
                  </a:lnTo>
                  <a:lnTo>
                    <a:pt x="95885" y="149225"/>
                  </a:lnTo>
                  <a:lnTo>
                    <a:pt x="102235" y="106679"/>
                  </a:lnTo>
                  <a:lnTo>
                    <a:pt x="106044" y="103504"/>
                  </a:lnTo>
                  <a:lnTo>
                    <a:pt x="125730" y="103504"/>
                  </a:lnTo>
                  <a:lnTo>
                    <a:pt x="125730" y="1270"/>
                  </a:lnTo>
                  <a:lnTo>
                    <a:pt x="125094" y="1270"/>
                  </a:lnTo>
                  <a:lnTo>
                    <a:pt x="110490" y="0"/>
                  </a:lnTo>
                  <a:close/>
                </a:path>
                <a:path w="420369" h="638175">
                  <a:moveTo>
                    <a:pt x="125730" y="1270"/>
                  </a:moveTo>
                  <a:lnTo>
                    <a:pt x="125607" y="480059"/>
                  </a:lnTo>
                  <a:lnTo>
                    <a:pt x="123190" y="520700"/>
                  </a:lnTo>
                  <a:lnTo>
                    <a:pt x="117475" y="534670"/>
                  </a:lnTo>
                  <a:lnTo>
                    <a:pt x="214630" y="534670"/>
                  </a:lnTo>
                  <a:lnTo>
                    <a:pt x="220344" y="480059"/>
                  </a:lnTo>
                  <a:lnTo>
                    <a:pt x="221603" y="415290"/>
                  </a:lnTo>
                  <a:lnTo>
                    <a:pt x="221615" y="222884"/>
                  </a:lnTo>
                  <a:lnTo>
                    <a:pt x="220980" y="186054"/>
                  </a:lnTo>
                  <a:lnTo>
                    <a:pt x="219075" y="134620"/>
                  </a:lnTo>
                  <a:lnTo>
                    <a:pt x="208280" y="80645"/>
                  </a:lnTo>
                  <a:lnTo>
                    <a:pt x="185419" y="36195"/>
                  </a:lnTo>
                  <a:lnTo>
                    <a:pt x="151765" y="8890"/>
                  </a:lnTo>
                  <a:lnTo>
                    <a:pt x="139065" y="3809"/>
                  </a:lnTo>
                  <a:lnTo>
                    <a:pt x="125730" y="1270"/>
                  </a:lnTo>
                  <a:close/>
                </a:path>
                <a:path w="420369" h="638175">
                  <a:moveTo>
                    <a:pt x="125730" y="103504"/>
                  </a:moveTo>
                  <a:lnTo>
                    <a:pt x="117475" y="103504"/>
                  </a:lnTo>
                  <a:lnTo>
                    <a:pt x="121285" y="107315"/>
                  </a:lnTo>
                  <a:lnTo>
                    <a:pt x="123190" y="115570"/>
                  </a:lnTo>
                  <a:lnTo>
                    <a:pt x="124460" y="123190"/>
                  </a:lnTo>
                  <a:lnTo>
                    <a:pt x="125094" y="134620"/>
                  </a:lnTo>
                  <a:lnTo>
                    <a:pt x="125094" y="135890"/>
                  </a:lnTo>
                  <a:lnTo>
                    <a:pt x="125730" y="149225"/>
                  </a:lnTo>
                  <a:lnTo>
                    <a:pt x="125730" y="103504"/>
                  </a:lnTo>
                  <a:close/>
                </a:path>
                <a:path w="420369" h="638175">
                  <a:moveTo>
                    <a:pt x="412750" y="252095"/>
                  </a:moveTo>
                  <a:lnTo>
                    <a:pt x="387350" y="252095"/>
                  </a:lnTo>
                  <a:lnTo>
                    <a:pt x="387350" y="342265"/>
                  </a:lnTo>
                  <a:lnTo>
                    <a:pt x="257810" y="342265"/>
                  </a:lnTo>
                  <a:lnTo>
                    <a:pt x="257810" y="625475"/>
                  </a:lnTo>
                  <a:lnTo>
                    <a:pt x="353694" y="625475"/>
                  </a:lnTo>
                  <a:lnTo>
                    <a:pt x="353694" y="367665"/>
                  </a:lnTo>
                  <a:lnTo>
                    <a:pt x="412750" y="367665"/>
                  </a:lnTo>
                  <a:lnTo>
                    <a:pt x="412750" y="252095"/>
                  </a:lnTo>
                  <a:close/>
                </a:path>
                <a:path w="420369" h="638175">
                  <a:moveTo>
                    <a:pt x="353694" y="135254"/>
                  </a:moveTo>
                  <a:lnTo>
                    <a:pt x="328294" y="135254"/>
                  </a:lnTo>
                  <a:lnTo>
                    <a:pt x="328294" y="226695"/>
                  </a:lnTo>
                  <a:lnTo>
                    <a:pt x="353694" y="226695"/>
                  </a:lnTo>
                  <a:lnTo>
                    <a:pt x="353694" y="135254"/>
                  </a:lnTo>
                  <a:close/>
                </a:path>
                <a:path w="420369" h="638175">
                  <a:moveTo>
                    <a:pt x="420369" y="13334"/>
                  </a:moveTo>
                  <a:lnTo>
                    <a:pt x="394969" y="13334"/>
                  </a:lnTo>
                  <a:lnTo>
                    <a:pt x="394969" y="109854"/>
                  </a:lnTo>
                  <a:lnTo>
                    <a:pt x="257810" y="109854"/>
                  </a:lnTo>
                  <a:lnTo>
                    <a:pt x="257810" y="135254"/>
                  </a:lnTo>
                  <a:lnTo>
                    <a:pt x="420369" y="135254"/>
                  </a:lnTo>
                  <a:lnTo>
                    <a:pt x="420369" y="13334"/>
                  </a:lnTo>
                  <a:close/>
                </a:path>
              </a:pathLst>
            </a:custGeom>
            <a:solidFill>
              <a:srgbClr val="C0C0C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41245" y="2720975"/>
              <a:ext cx="420370" cy="638175"/>
            </a:xfrm>
            <a:custGeom>
              <a:avLst/>
              <a:gdLst/>
              <a:ahLst/>
              <a:cxnLst/>
              <a:rect l="l" t="t" r="r" b="b"/>
              <a:pathLst>
                <a:path w="420369" h="638175">
                  <a:moveTo>
                    <a:pt x="110490" y="0"/>
                  </a:moveTo>
                  <a:lnTo>
                    <a:pt x="67944" y="9525"/>
                  </a:lnTo>
                  <a:lnTo>
                    <a:pt x="34925" y="38100"/>
                  </a:lnTo>
                  <a:lnTo>
                    <a:pt x="12700" y="82550"/>
                  </a:lnTo>
                  <a:lnTo>
                    <a:pt x="2540" y="135890"/>
                  </a:lnTo>
                  <a:lnTo>
                    <a:pt x="635" y="187959"/>
                  </a:lnTo>
                  <a:lnTo>
                    <a:pt x="0" y="415290"/>
                  </a:lnTo>
                  <a:lnTo>
                    <a:pt x="635" y="452120"/>
                  </a:lnTo>
                  <a:lnTo>
                    <a:pt x="2540" y="504190"/>
                  </a:lnTo>
                  <a:lnTo>
                    <a:pt x="13335" y="557529"/>
                  </a:lnTo>
                  <a:lnTo>
                    <a:pt x="36194" y="601979"/>
                  </a:lnTo>
                  <a:lnTo>
                    <a:pt x="69850" y="629284"/>
                  </a:lnTo>
                  <a:lnTo>
                    <a:pt x="110490" y="638175"/>
                  </a:lnTo>
                  <a:lnTo>
                    <a:pt x="125730" y="637540"/>
                  </a:lnTo>
                  <a:lnTo>
                    <a:pt x="165735" y="621665"/>
                  </a:lnTo>
                  <a:lnTo>
                    <a:pt x="195580" y="587375"/>
                  </a:lnTo>
                  <a:lnTo>
                    <a:pt x="213994" y="539115"/>
                  </a:lnTo>
                  <a:lnTo>
                    <a:pt x="214630" y="534670"/>
                  </a:lnTo>
                  <a:lnTo>
                    <a:pt x="104140" y="534670"/>
                  </a:lnTo>
                  <a:lnTo>
                    <a:pt x="100330" y="530859"/>
                  </a:lnTo>
                  <a:lnTo>
                    <a:pt x="98425" y="522604"/>
                  </a:lnTo>
                  <a:lnTo>
                    <a:pt x="97155" y="513715"/>
                  </a:lnTo>
                  <a:lnTo>
                    <a:pt x="96519" y="499745"/>
                  </a:lnTo>
                  <a:lnTo>
                    <a:pt x="95885" y="481329"/>
                  </a:lnTo>
                  <a:lnTo>
                    <a:pt x="95885" y="149225"/>
                  </a:lnTo>
                  <a:lnTo>
                    <a:pt x="102235" y="106679"/>
                  </a:lnTo>
                  <a:lnTo>
                    <a:pt x="106044" y="103504"/>
                  </a:lnTo>
                  <a:lnTo>
                    <a:pt x="125730" y="103504"/>
                  </a:lnTo>
                  <a:lnTo>
                    <a:pt x="125730" y="1270"/>
                  </a:lnTo>
                  <a:lnTo>
                    <a:pt x="125094" y="1270"/>
                  </a:lnTo>
                  <a:lnTo>
                    <a:pt x="110490" y="0"/>
                  </a:lnTo>
                  <a:close/>
                </a:path>
                <a:path w="420369" h="638175">
                  <a:moveTo>
                    <a:pt x="125730" y="1270"/>
                  </a:moveTo>
                  <a:lnTo>
                    <a:pt x="125607" y="480059"/>
                  </a:lnTo>
                  <a:lnTo>
                    <a:pt x="123190" y="520700"/>
                  </a:lnTo>
                  <a:lnTo>
                    <a:pt x="117475" y="534670"/>
                  </a:lnTo>
                  <a:lnTo>
                    <a:pt x="214630" y="534670"/>
                  </a:lnTo>
                  <a:lnTo>
                    <a:pt x="220344" y="480059"/>
                  </a:lnTo>
                  <a:lnTo>
                    <a:pt x="221603" y="415290"/>
                  </a:lnTo>
                  <a:lnTo>
                    <a:pt x="221615" y="222884"/>
                  </a:lnTo>
                  <a:lnTo>
                    <a:pt x="220980" y="186054"/>
                  </a:lnTo>
                  <a:lnTo>
                    <a:pt x="219075" y="134620"/>
                  </a:lnTo>
                  <a:lnTo>
                    <a:pt x="208280" y="80645"/>
                  </a:lnTo>
                  <a:lnTo>
                    <a:pt x="185419" y="36195"/>
                  </a:lnTo>
                  <a:lnTo>
                    <a:pt x="151765" y="8890"/>
                  </a:lnTo>
                  <a:lnTo>
                    <a:pt x="139065" y="3809"/>
                  </a:lnTo>
                  <a:lnTo>
                    <a:pt x="125730" y="1270"/>
                  </a:lnTo>
                  <a:close/>
                </a:path>
                <a:path w="420369" h="638175">
                  <a:moveTo>
                    <a:pt x="125730" y="103504"/>
                  </a:moveTo>
                  <a:lnTo>
                    <a:pt x="117475" y="103504"/>
                  </a:lnTo>
                  <a:lnTo>
                    <a:pt x="121285" y="107315"/>
                  </a:lnTo>
                  <a:lnTo>
                    <a:pt x="123190" y="115570"/>
                  </a:lnTo>
                  <a:lnTo>
                    <a:pt x="124460" y="123190"/>
                  </a:lnTo>
                  <a:lnTo>
                    <a:pt x="125094" y="134620"/>
                  </a:lnTo>
                  <a:lnTo>
                    <a:pt x="125094" y="135890"/>
                  </a:lnTo>
                  <a:lnTo>
                    <a:pt x="125730" y="149225"/>
                  </a:lnTo>
                  <a:lnTo>
                    <a:pt x="125730" y="103504"/>
                  </a:lnTo>
                  <a:close/>
                </a:path>
                <a:path w="420369" h="638175">
                  <a:moveTo>
                    <a:pt x="420369" y="13334"/>
                  </a:moveTo>
                  <a:lnTo>
                    <a:pt x="257810" y="13334"/>
                  </a:lnTo>
                  <a:lnTo>
                    <a:pt x="257810" y="625475"/>
                  </a:lnTo>
                  <a:lnTo>
                    <a:pt x="353694" y="625475"/>
                  </a:lnTo>
                  <a:lnTo>
                    <a:pt x="353694" y="367665"/>
                  </a:lnTo>
                  <a:lnTo>
                    <a:pt x="412750" y="367665"/>
                  </a:lnTo>
                  <a:lnTo>
                    <a:pt x="412750" y="252095"/>
                  </a:lnTo>
                  <a:lnTo>
                    <a:pt x="353694" y="252095"/>
                  </a:lnTo>
                  <a:lnTo>
                    <a:pt x="353694" y="135254"/>
                  </a:lnTo>
                  <a:lnTo>
                    <a:pt x="420369" y="135254"/>
                  </a:lnTo>
                  <a:lnTo>
                    <a:pt x="420369" y="1333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2867660" y="2720975"/>
            <a:ext cx="2407285" cy="663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5367654" y="2720975"/>
            <a:ext cx="1524635" cy="663575"/>
            <a:chOff x="5367654" y="2720975"/>
            <a:chExt cx="1524635" cy="663575"/>
          </a:xfrm>
        </p:grpSpPr>
        <p:sp>
          <p:nvSpPr>
            <p:cNvPr id="15" name="object 15"/>
            <p:cNvSpPr/>
            <p:nvPr/>
          </p:nvSpPr>
          <p:spPr>
            <a:xfrm>
              <a:off x="5393054" y="2746375"/>
              <a:ext cx="1499235" cy="638175"/>
            </a:xfrm>
            <a:custGeom>
              <a:avLst/>
              <a:gdLst/>
              <a:ahLst/>
              <a:cxnLst/>
              <a:rect l="l" t="t" r="r" b="b"/>
              <a:pathLst>
                <a:path w="1499234" h="638175">
                  <a:moveTo>
                    <a:pt x="112395" y="0"/>
                  </a:moveTo>
                  <a:lnTo>
                    <a:pt x="69215" y="9525"/>
                  </a:lnTo>
                  <a:lnTo>
                    <a:pt x="35560" y="38734"/>
                  </a:lnTo>
                  <a:lnTo>
                    <a:pt x="13335" y="81279"/>
                  </a:lnTo>
                  <a:lnTo>
                    <a:pt x="2540" y="129540"/>
                  </a:lnTo>
                  <a:lnTo>
                    <a:pt x="1905" y="147954"/>
                  </a:lnTo>
                  <a:lnTo>
                    <a:pt x="635" y="170815"/>
                  </a:lnTo>
                  <a:lnTo>
                    <a:pt x="0" y="198120"/>
                  </a:lnTo>
                  <a:lnTo>
                    <a:pt x="0" y="408304"/>
                  </a:lnTo>
                  <a:lnTo>
                    <a:pt x="635" y="450215"/>
                  </a:lnTo>
                  <a:lnTo>
                    <a:pt x="5080" y="517525"/>
                  </a:lnTo>
                  <a:lnTo>
                    <a:pt x="14605" y="563879"/>
                  </a:lnTo>
                  <a:lnTo>
                    <a:pt x="33020" y="598804"/>
                  </a:lnTo>
                  <a:lnTo>
                    <a:pt x="76200" y="632459"/>
                  </a:lnTo>
                  <a:lnTo>
                    <a:pt x="114935" y="638175"/>
                  </a:lnTo>
                  <a:lnTo>
                    <a:pt x="134620" y="636270"/>
                  </a:lnTo>
                  <a:lnTo>
                    <a:pt x="183515" y="608329"/>
                  </a:lnTo>
                  <a:lnTo>
                    <a:pt x="205740" y="575945"/>
                  </a:lnTo>
                  <a:lnTo>
                    <a:pt x="219075" y="539115"/>
                  </a:lnTo>
                  <a:lnTo>
                    <a:pt x="219675" y="534670"/>
                  </a:lnTo>
                  <a:lnTo>
                    <a:pt x="106045" y="534670"/>
                  </a:lnTo>
                  <a:lnTo>
                    <a:pt x="101600" y="530225"/>
                  </a:lnTo>
                  <a:lnTo>
                    <a:pt x="96520" y="483234"/>
                  </a:lnTo>
                  <a:lnTo>
                    <a:pt x="95885" y="462915"/>
                  </a:lnTo>
                  <a:lnTo>
                    <a:pt x="95885" y="178434"/>
                  </a:lnTo>
                  <a:lnTo>
                    <a:pt x="97155" y="139700"/>
                  </a:lnTo>
                  <a:lnTo>
                    <a:pt x="106680" y="103504"/>
                  </a:lnTo>
                  <a:lnTo>
                    <a:pt x="219815" y="103504"/>
                  </a:lnTo>
                  <a:lnTo>
                    <a:pt x="218440" y="95250"/>
                  </a:lnTo>
                  <a:lnTo>
                    <a:pt x="205105" y="57784"/>
                  </a:lnTo>
                  <a:lnTo>
                    <a:pt x="167640" y="15240"/>
                  </a:lnTo>
                  <a:lnTo>
                    <a:pt x="132715" y="1904"/>
                  </a:lnTo>
                  <a:lnTo>
                    <a:pt x="112395" y="0"/>
                  </a:lnTo>
                  <a:close/>
                </a:path>
                <a:path w="1499234" h="638175">
                  <a:moveTo>
                    <a:pt x="226695" y="379729"/>
                  </a:moveTo>
                  <a:lnTo>
                    <a:pt x="130810" y="379729"/>
                  </a:lnTo>
                  <a:lnTo>
                    <a:pt x="130700" y="483234"/>
                  </a:lnTo>
                  <a:lnTo>
                    <a:pt x="130175" y="498475"/>
                  </a:lnTo>
                  <a:lnTo>
                    <a:pt x="129540" y="511809"/>
                  </a:lnTo>
                  <a:lnTo>
                    <a:pt x="127635" y="521334"/>
                  </a:lnTo>
                  <a:lnTo>
                    <a:pt x="125730" y="530225"/>
                  </a:lnTo>
                  <a:lnTo>
                    <a:pt x="120650" y="534670"/>
                  </a:lnTo>
                  <a:lnTo>
                    <a:pt x="219675" y="534670"/>
                  </a:lnTo>
                  <a:lnTo>
                    <a:pt x="222250" y="515620"/>
                  </a:lnTo>
                  <a:lnTo>
                    <a:pt x="224790" y="485140"/>
                  </a:lnTo>
                  <a:lnTo>
                    <a:pt x="226596" y="450215"/>
                  </a:lnTo>
                  <a:lnTo>
                    <a:pt x="226695" y="379729"/>
                  </a:lnTo>
                  <a:close/>
                </a:path>
                <a:path w="1499234" h="638175">
                  <a:moveTo>
                    <a:pt x="219815" y="103504"/>
                  </a:moveTo>
                  <a:lnTo>
                    <a:pt x="121285" y="103504"/>
                  </a:lnTo>
                  <a:lnTo>
                    <a:pt x="126365" y="107315"/>
                  </a:lnTo>
                  <a:lnTo>
                    <a:pt x="128270" y="114934"/>
                  </a:lnTo>
                  <a:lnTo>
                    <a:pt x="129540" y="123190"/>
                  </a:lnTo>
                  <a:lnTo>
                    <a:pt x="130175" y="135254"/>
                  </a:lnTo>
                  <a:lnTo>
                    <a:pt x="130810" y="152400"/>
                  </a:lnTo>
                  <a:lnTo>
                    <a:pt x="130810" y="280034"/>
                  </a:lnTo>
                  <a:lnTo>
                    <a:pt x="226695" y="280034"/>
                  </a:lnTo>
                  <a:lnTo>
                    <a:pt x="226695" y="181609"/>
                  </a:lnTo>
                  <a:lnTo>
                    <a:pt x="224790" y="147320"/>
                  </a:lnTo>
                  <a:lnTo>
                    <a:pt x="222250" y="118109"/>
                  </a:lnTo>
                  <a:lnTo>
                    <a:pt x="219815" y="103504"/>
                  </a:lnTo>
                  <a:close/>
                </a:path>
                <a:path w="1499234" h="638175">
                  <a:moveTo>
                    <a:pt x="369570" y="0"/>
                  </a:moveTo>
                  <a:lnTo>
                    <a:pt x="327025" y="9525"/>
                  </a:lnTo>
                  <a:lnTo>
                    <a:pt x="294005" y="38100"/>
                  </a:lnTo>
                  <a:lnTo>
                    <a:pt x="271780" y="82550"/>
                  </a:lnTo>
                  <a:lnTo>
                    <a:pt x="261620" y="135890"/>
                  </a:lnTo>
                  <a:lnTo>
                    <a:pt x="259715" y="187959"/>
                  </a:lnTo>
                  <a:lnTo>
                    <a:pt x="258445" y="266700"/>
                  </a:lnTo>
                  <a:lnTo>
                    <a:pt x="258445" y="371475"/>
                  </a:lnTo>
                  <a:lnTo>
                    <a:pt x="259080" y="415290"/>
                  </a:lnTo>
                  <a:lnTo>
                    <a:pt x="260350" y="481329"/>
                  </a:lnTo>
                  <a:lnTo>
                    <a:pt x="263525" y="522604"/>
                  </a:lnTo>
                  <a:lnTo>
                    <a:pt x="278765" y="574040"/>
                  </a:lnTo>
                  <a:lnTo>
                    <a:pt x="305435" y="613409"/>
                  </a:lnTo>
                  <a:lnTo>
                    <a:pt x="341630" y="634365"/>
                  </a:lnTo>
                  <a:lnTo>
                    <a:pt x="369570" y="638175"/>
                  </a:lnTo>
                  <a:lnTo>
                    <a:pt x="384810" y="637540"/>
                  </a:lnTo>
                  <a:lnTo>
                    <a:pt x="424815" y="621665"/>
                  </a:lnTo>
                  <a:lnTo>
                    <a:pt x="454660" y="587375"/>
                  </a:lnTo>
                  <a:lnTo>
                    <a:pt x="473075" y="539115"/>
                  </a:lnTo>
                  <a:lnTo>
                    <a:pt x="473710" y="534670"/>
                  </a:lnTo>
                  <a:lnTo>
                    <a:pt x="363220" y="534670"/>
                  </a:lnTo>
                  <a:lnTo>
                    <a:pt x="358775" y="530859"/>
                  </a:lnTo>
                  <a:lnTo>
                    <a:pt x="357232" y="520700"/>
                  </a:lnTo>
                  <a:lnTo>
                    <a:pt x="356235" y="513715"/>
                  </a:lnTo>
                  <a:lnTo>
                    <a:pt x="355600" y="499745"/>
                  </a:lnTo>
                  <a:lnTo>
                    <a:pt x="354965" y="481329"/>
                  </a:lnTo>
                  <a:lnTo>
                    <a:pt x="354965" y="149225"/>
                  </a:lnTo>
                  <a:lnTo>
                    <a:pt x="361315" y="106679"/>
                  </a:lnTo>
                  <a:lnTo>
                    <a:pt x="365125" y="103504"/>
                  </a:lnTo>
                  <a:lnTo>
                    <a:pt x="384810" y="103504"/>
                  </a:lnTo>
                  <a:lnTo>
                    <a:pt x="384810" y="1270"/>
                  </a:lnTo>
                  <a:lnTo>
                    <a:pt x="384175" y="1270"/>
                  </a:lnTo>
                  <a:lnTo>
                    <a:pt x="369570" y="0"/>
                  </a:lnTo>
                  <a:close/>
                </a:path>
                <a:path w="1499234" h="638175">
                  <a:moveTo>
                    <a:pt x="384810" y="1270"/>
                  </a:moveTo>
                  <a:lnTo>
                    <a:pt x="384687" y="480059"/>
                  </a:lnTo>
                  <a:lnTo>
                    <a:pt x="382270" y="520700"/>
                  </a:lnTo>
                  <a:lnTo>
                    <a:pt x="375920" y="534670"/>
                  </a:lnTo>
                  <a:lnTo>
                    <a:pt x="473710" y="534670"/>
                  </a:lnTo>
                  <a:lnTo>
                    <a:pt x="479425" y="480059"/>
                  </a:lnTo>
                  <a:lnTo>
                    <a:pt x="480683" y="415290"/>
                  </a:lnTo>
                  <a:lnTo>
                    <a:pt x="480695" y="222884"/>
                  </a:lnTo>
                  <a:lnTo>
                    <a:pt x="480060" y="186054"/>
                  </a:lnTo>
                  <a:lnTo>
                    <a:pt x="478155" y="134620"/>
                  </a:lnTo>
                  <a:lnTo>
                    <a:pt x="467360" y="80645"/>
                  </a:lnTo>
                  <a:lnTo>
                    <a:pt x="444500" y="36195"/>
                  </a:lnTo>
                  <a:lnTo>
                    <a:pt x="410845" y="8890"/>
                  </a:lnTo>
                  <a:lnTo>
                    <a:pt x="398145" y="3809"/>
                  </a:lnTo>
                  <a:lnTo>
                    <a:pt x="384810" y="1270"/>
                  </a:lnTo>
                  <a:close/>
                </a:path>
                <a:path w="1499234" h="638175">
                  <a:moveTo>
                    <a:pt x="384810" y="103504"/>
                  </a:moveTo>
                  <a:lnTo>
                    <a:pt x="375920" y="103504"/>
                  </a:lnTo>
                  <a:lnTo>
                    <a:pt x="380365" y="107315"/>
                  </a:lnTo>
                  <a:lnTo>
                    <a:pt x="382270" y="115570"/>
                  </a:lnTo>
                  <a:lnTo>
                    <a:pt x="383540" y="123190"/>
                  </a:lnTo>
                  <a:lnTo>
                    <a:pt x="384175" y="134620"/>
                  </a:lnTo>
                  <a:lnTo>
                    <a:pt x="384175" y="135890"/>
                  </a:lnTo>
                  <a:lnTo>
                    <a:pt x="384810" y="149225"/>
                  </a:lnTo>
                  <a:lnTo>
                    <a:pt x="384810" y="103504"/>
                  </a:lnTo>
                  <a:close/>
                </a:path>
                <a:path w="1499234" h="638175">
                  <a:moveTo>
                    <a:pt x="612775" y="13334"/>
                  </a:moveTo>
                  <a:lnTo>
                    <a:pt x="587375" y="13334"/>
                  </a:lnTo>
                  <a:lnTo>
                    <a:pt x="587375" y="478154"/>
                  </a:lnTo>
                  <a:lnTo>
                    <a:pt x="612775" y="478154"/>
                  </a:lnTo>
                  <a:lnTo>
                    <a:pt x="612775" y="13334"/>
                  </a:lnTo>
                  <a:close/>
                </a:path>
                <a:path w="1499234" h="638175">
                  <a:moveTo>
                    <a:pt x="671195" y="503554"/>
                  </a:moveTo>
                  <a:lnTo>
                    <a:pt x="516890" y="503554"/>
                  </a:lnTo>
                  <a:lnTo>
                    <a:pt x="516890" y="625475"/>
                  </a:lnTo>
                  <a:lnTo>
                    <a:pt x="671195" y="625475"/>
                  </a:lnTo>
                  <a:lnTo>
                    <a:pt x="671195" y="503554"/>
                  </a:lnTo>
                  <a:close/>
                </a:path>
                <a:path w="1499234" h="638175">
                  <a:moveTo>
                    <a:pt x="789305" y="12700"/>
                  </a:moveTo>
                  <a:lnTo>
                    <a:pt x="692785" y="12700"/>
                  </a:lnTo>
                  <a:lnTo>
                    <a:pt x="693420" y="422909"/>
                  </a:lnTo>
                  <a:lnTo>
                    <a:pt x="693420" y="461009"/>
                  </a:lnTo>
                  <a:lnTo>
                    <a:pt x="695325" y="511175"/>
                  </a:lnTo>
                  <a:lnTo>
                    <a:pt x="704850" y="558165"/>
                  </a:lnTo>
                  <a:lnTo>
                    <a:pt x="725805" y="599440"/>
                  </a:lnTo>
                  <a:lnTo>
                    <a:pt x="760730" y="628015"/>
                  </a:lnTo>
                  <a:lnTo>
                    <a:pt x="806450" y="638175"/>
                  </a:lnTo>
                  <a:lnTo>
                    <a:pt x="821055" y="637540"/>
                  </a:lnTo>
                  <a:lnTo>
                    <a:pt x="858520" y="622934"/>
                  </a:lnTo>
                  <a:lnTo>
                    <a:pt x="886460" y="591820"/>
                  </a:lnTo>
                  <a:lnTo>
                    <a:pt x="904240" y="548640"/>
                  </a:lnTo>
                  <a:lnTo>
                    <a:pt x="907884" y="534670"/>
                  </a:lnTo>
                  <a:lnTo>
                    <a:pt x="796925" y="534670"/>
                  </a:lnTo>
                  <a:lnTo>
                    <a:pt x="793115" y="530859"/>
                  </a:lnTo>
                  <a:lnTo>
                    <a:pt x="791729" y="522604"/>
                  </a:lnTo>
                  <a:lnTo>
                    <a:pt x="790575" y="516254"/>
                  </a:lnTo>
                  <a:lnTo>
                    <a:pt x="789940" y="505459"/>
                  </a:lnTo>
                  <a:lnTo>
                    <a:pt x="789305" y="490854"/>
                  </a:lnTo>
                  <a:lnTo>
                    <a:pt x="789305" y="12700"/>
                  </a:lnTo>
                  <a:close/>
                </a:path>
                <a:path w="1499234" h="638175">
                  <a:moveTo>
                    <a:pt x="912495" y="12700"/>
                  </a:moveTo>
                  <a:lnTo>
                    <a:pt x="816610" y="12700"/>
                  </a:lnTo>
                  <a:lnTo>
                    <a:pt x="816610" y="485140"/>
                  </a:lnTo>
                  <a:lnTo>
                    <a:pt x="815975" y="501650"/>
                  </a:lnTo>
                  <a:lnTo>
                    <a:pt x="815340" y="514350"/>
                  </a:lnTo>
                  <a:lnTo>
                    <a:pt x="814070" y="522604"/>
                  </a:lnTo>
                  <a:lnTo>
                    <a:pt x="812165" y="530859"/>
                  </a:lnTo>
                  <a:lnTo>
                    <a:pt x="808355" y="534670"/>
                  </a:lnTo>
                  <a:lnTo>
                    <a:pt x="907884" y="534670"/>
                  </a:lnTo>
                  <a:lnTo>
                    <a:pt x="911860" y="481965"/>
                  </a:lnTo>
                  <a:lnTo>
                    <a:pt x="912495" y="454659"/>
                  </a:lnTo>
                  <a:lnTo>
                    <a:pt x="912495" y="12700"/>
                  </a:lnTo>
                  <a:close/>
                </a:path>
                <a:path w="1499234" h="638175">
                  <a:moveTo>
                    <a:pt x="1073785" y="12700"/>
                  </a:moveTo>
                  <a:lnTo>
                    <a:pt x="949960" y="12700"/>
                  </a:lnTo>
                  <a:lnTo>
                    <a:pt x="949960" y="625475"/>
                  </a:lnTo>
                  <a:lnTo>
                    <a:pt x="1033780" y="625475"/>
                  </a:lnTo>
                  <a:lnTo>
                    <a:pt x="1033780" y="221615"/>
                  </a:lnTo>
                  <a:lnTo>
                    <a:pt x="1092228" y="221615"/>
                  </a:lnTo>
                  <a:lnTo>
                    <a:pt x="1085215" y="143509"/>
                  </a:lnTo>
                  <a:lnTo>
                    <a:pt x="1079500" y="73025"/>
                  </a:lnTo>
                  <a:lnTo>
                    <a:pt x="1073785" y="12700"/>
                  </a:lnTo>
                  <a:close/>
                </a:path>
                <a:path w="1499234" h="638175">
                  <a:moveTo>
                    <a:pt x="1092228" y="221615"/>
                  </a:moveTo>
                  <a:lnTo>
                    <a:pt x="1033780" y="221615"/>
                  </a:lnTo>
                  <a:lnTo>
                    <a:pt x="1069340" y="625475"/>
                  </a:lnTo>
                  <a:lnTo>
                    <a:pt x="1128395" y="625475"/>
                  </a:lnTo>
                  <a:lnTo>
                    <a:pt x="1154967" y="299084"/>
                  </a:lnTo>
                  <a:lnTo>
                    <a:pt x="1099185" y="299084"/>
                  </a:lnTo>
                  <a:lnTo>
                    <a:pt x="1092228" y="221615"/>
                  </a:lnTo>
                  <a:close/>
                </a:path>
                <a:path w="1499234" h="638175">
                  <a:moveTo>
                    <a:pt x="1245870" y="212090"/>
                  </a:moveTo>
                  <a:lnTo>
                    <a:pt x="1162050" y="212090"/>
                  </a:lnTo>
                  <a:lnTo>
                    <a:pt x="1162050" y="625475"/>
                  </a:lnTo>
                  <a:lnTo>
                    <a:pt x="1245870" y="625475"/>
                  </a:lnTo>
                  <a:lnTo>
                    <a:pt x="1245870" y="212090"/>
                  </a:lnTo>
                  <a:close/>
                </a:path>
                <a:path w="1499234" h="638175">
                  <a:moveTo>
                    <a:pt x="1245870" y="12700"/>
                  </a:moveTo>
                  <a:lnTo>
                    <a:pt x="1120775" y="12700"/>
                  </a:lnTo>
                  <a:lnTo>
                    <a:pt x="1099185" y="299084"/>
                  </a:lnTo>
                  <a:lnTo>
                    <a:pt x="1154967" y="299084"/>
                  </a:lnTo>
                  <a:lnTo>
                    <a:pt x="1162050" y="212090"/>
                  </a:lnTo>
                  <a:lnTo>
                    <a:pt x="1245870" y="212090"/>
                  </a:lnTo>
                  <a:lnTo>
                    <a:pt x="1245870" y="12700"/>
                  </a:lnTo>
                  <a:close/>
                </a:path>
                <a:path w="1499234" h="638175">
                  <a:moveTo>
                    <a:pt x="1364615" y="12700"/>
                  </a:moveTo>
                  <a:lnTo>
                    <a:pt x="1284604" y="12700"/>
                  </a:lnTo>
                  <a:lnTo>
                    <a:pt x="1284604" y="625475"/>
                  </a:lnTo>
                  <a:lnTo>
                    <a:pt x="1364615" y="625475"/>
                  </a:lnTo>
                  <a:lnTo>
                    <a:pt x="1364615" y="347345"/>
                  </a:lnTo>
                  <a:lnTo>
                    <a:pt x="1499235" y="347345"/>
                  </a:lnTo>
                  <a:lnTo>
                    <a:pt x="1499235" y="288925"/>
                  </a:lnTo>
                  <a:lnTo>
                    <a:pt x="1418590" y="288925"/>
                  </a:lnTo>
                  <a:lnTo>
                    <a:pt x="1364615" y="12700"/>
                  </a:lnTo>
                  <a:close/>
                </a:path>
                <a:path w="1499234" h="638175">
                  <a:moveTo>
                    <a:pt x="1499235" y="347345"/>
                  </a:moveTo>
                  <a:lnTo>
                    <a:pt x="1364615" y="347345"/>
                  </a:lnTo>
                  <a:lnTo>
                    <a:pt x="1414779" y="625475"/>
                  </a:lnTo>
                  <a:lnTo>
                    <a:pt x="1499235" y="625475"/>
                  </a:lnTo>
                  <a:lnTo>
                    <a:pt x="1499235" y="347345"/>
                  </a:lnTo>
                  <a:close/>
                </a:path>
                <a:path w="1499234" h="638175">
                  <a:moveTo>
                    <a:pt x="1499235" y="12700"/>
                  </a:moveTo>
                  <a:lnTo>
                    <a:pt x="1418590" y="12700"/>
                  </a:lnTo>
                  <a:lnTo>
                    <a:pt x="1418590" y="288925"/>
                  </a:lnTo>
                  <a:lnTo>
                    <a:pt x="1499235" y="288925"/>
                  </a:lnTo>
                  <a:lnTo>
                    <a:pt x="1499235" y="12700"/>
                  </a:lnTo>
                  <a:close/>
                </a:path>
              </a:pathLst>
            </a:custGeom>
            <a:solidFill>
              <a:srgbClr val="C0C0C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367654" y="2720975"/>
              <a:ext cx="1499235" cy="638175"/>
            </a:xfrm>
            <a:custGeom>
              <a:avLst/>
              <a:gdLst/>
              <a:ahLst/>
              <a:cxnLst/>
              <a:rect l="l" t="t" r="r" b="b"/>
              <a:pathLst>
                <a:path w="1499234" h="638175">
                  <a:moveTo>
                    <a:pt x="112395" y="0"/>
                  </a:moveTo>
                  <a:lnTo>
                    <a:pt x="69215" y="9525"/>
                  </a:lnTo>
                  <a:lnTo>
                    <a:pt x="35560" y="38734"/>
                  </a:lnTo>
                  <a:lnTo>
                    <a:pt x="13335" y="81279"/>
                  </a:lnTo>
                  <a:lnTo>
                    <a:pt x="2540" y="129540"/>
                  </a:lnTo>
                  <a:lnTo>
                    <a:pt x="1905" y="147954"/>
                  </a:lnTo>
                  <a:lnTo>
                    <a:pt x="635" y="170815"/>
                  </a:lnTo>
                  <a:lnTo>
                    <a:pt x="0" y="198120"/>
                  </a:lnTo>
                  <a:lnTo>
                    <a:pt x="0" y="408304"/>
                  </a:lnTo>
                  <a:lnTo>
                    <a:pt x="635" y="450215"/>
                  </a:lnTo>
                  <a:lnTo>
                    <a:pt x="5080" y="517525"/>
                  </a:lnTo>
                  <a:lnTo>
                    <a:pt x="14605" y="563879"/>
                  </a:lnTo>
                  <a:lnTo>
                    <a:pt x="33020" y="598804"/>
                  </a:lnTo>
                  <a:lnTo>
                    <a:pt x="76200" y="632459"/>
                  </a:lnTo>
                  <a:lnTo>
                    <a:pt x="114935" y="638175"/>
                  </a:lnTo>
                  <a:lnTo>
                    <a:pt x="134620" y="636270"/>
                  </a:lnTo>
                  <a:lnTo>
                    <a:pt x="183515" y="608329"/>
                  </a:lnTo>
                  <a:lnTo>
                    <a:pt x="205740" y="575945"/>
                  </a:lnTo>
                  <a:lnTo>
                    <a:pt x="219075" y="539115"/>
                  </a:lnTo>
                  <a:lnTo>
                    <a:pt x="219675" y="534670"/>
                  </a:lnTo>
                  <a:lnTo>
                    <a:pt x="106045" y="534670"/>
                  </a:lnTo>
                  <a:lnTo>
                    <a:pt x="101600" y="530225"/>
                  </a:lnTo>
                  <a:lnTo>
                    <a:pt x="96520" y="483234"/>
                  </a:lnTo>
                  <a:lnTo>
                    <a:pt x="95885" y="462915"/>
                  </a:lnTo>
                  <a:lnTo>
                    <a:pt x="95885" y="178434"/>
                  </a:lnTo>
                  <a:lnTo>
                    <a:pt x="97155" y="139700"/>
                  </a:lnTo>
                  <a:lnTo>
                    <a:pt x="106680" y="103504"/>
                  </a:lnTo>
                  <a:lnTo>
                    <a:pt x="219815" y="103504"/>
                  </a:lnTo>
                  <a:lnTo>
                    <a:pt x="218440" y="95250"/>
                  </a:lnTo>
                  <a:lnTo>
                    <a:pt x="205105" y="57784"/>
                  </a:lnTo>
                  <a:lnTo>
                    <a:pt x="167640" y="15240"/>
                  </a:lnTo>
                  <a:lnTo>
                    <a:pt x="132715" y="1904"/>
                  </a:lnTo>
                  <a:lnTo>
                    <a:pt x="112395" y="0"/>
                  </a:lnTo>
                  <a:close/>
                </a:path>
                <a:path w="1499234" h="638175">
                  <a:moveTo>
                    <a:pt x="226695" y="379729"/>
                  </a:moveTo>
                  <a:lnTo>
                    <a:pt x="130810" y="379729"/>
                  </a:lnTo>
                  <a:lnTo>
                    <a:pt x="130700" y="483234"/>
                  </a:lnTo>
                  <a:lnTo>
                    <a:pt x="130175" y="498475"/>
                  </a:lnTo>
                  <a:lnTo>
                    <a:pt x="129540" y="511809"/>
                  </a:lnTo>
                  <a:lnTo>
                    <a:pt x="127635" y="521334"/>
                  </a:lnTo>
                  <a:lnTo>
                    <a:pt x="125730" y="530225"/>
                  </a:lnTo>
                  <a:lnTo>
                    <a:pt x="120650" y="534670"/>
                  </a:lnTo>
                  <a:lnTo>
                    <a:pt x="219675" y="534670"/>
                  </a:lnTo>
                  <a:lnTo>
                    <a:pt x="222250" y="515620"/>
                  </a:lnTo>
                  <a:lnTo>
                    <a:pt x="224790" y="485140"/>
                  </a:lnTo>
                  <a:lnTo>
                    <a:pt x="226596" y="450215"/>
                  </a:lnTo>
                  <a:lnTo>
                    <a:pt x="226695" y="379729"/>
                  </a:lnTo>
                  <a:close/>
                </a:path>
                <a:path w="1499234" h="638175">
                  <a:moveTo>
                    <a:pt x="219815" y="103504"/>
                  </a:moveTo>
                  <a:lnTo>
                    <a:pt x="121285" y="103504"/>
                  </a:lnTo>
                  <a:lnTo>
                    <a:pt x="126365" y="107315"/>
                  </a:lnTo>
                  <a:lnTo>
                    <a:pt x="128270" y="114934"/>
                  </a:lnTo>
                  <a:lnTo>
                    <a:pt x="129540" y="123190"/>
                  </a:lnTo>
                  <a:lnTo>
                    <a:pt x="130175" y="135254"/>
                  </a:lnTo>
                  <a:lnTo>
                    <a:pt x="130810" y="152400"/>
                  </a:lnTo>
                  <a:lnTo>
                    <a:pt x="130810" y="280034"/>
                  </a:lnTo>
                  <a:lnTo>
                    <a:pt x="226695" y="280034"/>
                  </a:lnTo>
                  <a:lnTo>
                    <a:pt x="226695" y="181609"/>
                  </a:lnTo>
                  <a:lnTo>
                    <a:pt x="224790" y="147320"/>
                  </a:lnTo>
                  <a:lnTo>
                    <a:pt x="222250" y="118109"/>
                  </a:lnTo>
                  <a:lnTo>
                    <a:pt x="219815" y="103504"/>
                  </a:lnTo>
                  <a:close/>
                </a:path>
                <a:path w="1499234" h="638175">
                  <a:moveTo>
                    <a:pt x="369570" y="0"/>
                  </a:moveTo>
                  <a:lnTo>
                    <a:pt x="327025" y="9525"/>
                  </a:lnTo>
                  <a:lnTo>
                    <a:pt x="294005" y="38100"/>
                  </a:lnTo>
                  <a:lnTo>
                    <a:pt x="271780" y="82550"/>
                  </a:lnTo>
                  <a:lnTo>
                    <a:pt x="261620" y="135890"/>
                  </a:lnTo>
                  <a:lnTo>
                    <a:pt x="259715" y="187959"/>
                  </a:lnTo>
                  <a:lnTo>
                    <a:pt x="258445" y="266700"/>
                  </a:lnTo>
                  <a:lnTo>
                    <a:pt x="258445" y="371475"/>
                  </a:lnTo>
                  <a:lnTo>
                    <a:pt x="259080" y="415290"/>
                  </a:lnTo>
                  <a:lnTo>
                    <a:pt x="260350" y="481329"/>
                  </a:lnTo>
                  <a:lnTo>
                    <a:pt x="263525" y="522604"/>
                  </a:lnTo>
                  <a:lnTo>
                    <a:pt x="278765" y="574040"/>
                  </a:lnTo>
                  <a:lnTo>
                    <a:pt x="305435" y="613409"/>
                  </a:lnTo>
                  <a:lnTo>
                    <a:pt x="341630" y="634365"/>
                  </a:lnTo>
                  <a:lnTo>
                    <a:pt x="369570" y="638175"/>
                  </a:lnTo>
                  <a:lnTo>
                    <a:pt x="384810" y="637540"/>
                  </a:lnTo>
                  <a:lnTo>
                    <a:pt x="424815" y="621665"/>
                  </a:lnTo>
                  <a:lnTo>
                    <a:pt x="454660" y="587375"/>
                  </a:lnTo>
                  <a:lnTo>
                    <a:pt x="473075" y="539115"/>
                  </a:lnTo>
                  <a:lnTo>
                    <a:pt x="473710" y="534670"/>
                  </a:lnTo>
                  <a:lnTo>
                    <a:pt x="363220" y="534670"/>
                  </a:lnTo>
                  <a:lnTo>
                    <a:pt x="358775" y="530859"/>
                  </a:lnTo>
                  <a:lnTo>
                    <a:pt x="357232" y="520700"/>
                  </a:lnTo>
                  <a:lnTo>
                    <a:pt x="356235" y="513715"/>
                  </a:lnTo>
                  <a:lnTo>
                    <a:pt x="355600" y="499745"/>
                  </a:lnTo>
                  <a:lnTo>
                    <a:pt x="354965" y="481329"/>
                  </a:lnTo>
                  <a:lnTo>
                    <a:pt x="354965" y="149225"/>
                  </a:lnTo>
                  <a:lnTo>
                    <a:pt x="361315" y="106679"/>
                  </a:lnTo>
                  <a:lnTo>
                    <a:pt x="365125" y="103504"/>
                  </a:lnTo>
                  <a:lnTo>
                    <a:pt x="384810" y="103504"/>
                  </a:lnTo>
                  <a:lnTo>
                    <a:pt x="384810" y="1270"/>
                  </a:lnTo>
                  <a:lnTo>
                    <a:pt x="384175" y="1270"/>
                  </a:lnTo>
                  <a:lnTo>
                    <a:pt x="369570" y="0"/>
                  </a:lnTo>
                  <a:close/>
                </a:path>
                <a:path w="1499234" h="638175">
                  <a:moveTo>
                    <a:pt x="384810" y="1270"/>
                  </a:moveTo>
                  <a:lnTo>
                    <a:pt x="384687" y="480059"/>
                  </a:lnTo>
                  <a:lnTo>
                    <a:pt x="382270" y="520700"/>
                  </a:lnTo>
                  <a:lnTo>
                    <a:pt x="375920" y="534670"/>
                  </a:lnTo>
                  <a:lnTo>
                    <a:pt x="473710" y="534670"/>
                  </a:lnTo>
                  <a:lnTo>
                    <a:pt x="479425" y="480059"/>
                  </a:lnTo>
                  <a:lnTo>
                    <a:pt x="480683" y="415290"/>
                  </a:lnTo>
                  <a:lnTo>
                    <a:pt x="480695" y="222884"/>
                  </a:lnTo>
                  <a:lnTo>
                    <a:pt x="480060" y="186054"/>
                  </a:lnTo>
                  <a:lnTo>
                    <a:pt x="478155" y="134620"/>
                  </a:lnTo>
                  <a:lnTo>
                    <a:pt x="467360" y="80645"/>
                  </a:lnTo>
                  <a:lnTo>
                    <a:pt x="444500" y="36195"/>
                  </a:lnTo>
                  <a:lnTo>
                    <a:pt x="410845" y="8890"/>
                  </a:lnTo>
                  <a:lnTo>
                    <a:pt x="398145" y="3809"/>
                  </a:lnTo>
                  <a:lnTo>
                    <a:pt x="384810" y="1270"/>
                  </a:lnTo>
                  <a:close/>
                </a:path>
                <a:path w="1499234" h="638175">
                  <a:moveTo>
                    <a:pt x="384810" y="103504"/>
                  </a:moveTo>
                  <a:lnTo>
                    <a:pt x="375920" y="103504"/>
                  </a:lnTo>
                  <a:lnTo>
                    <a:pt x="380365" y="107315"/>
                  </a:lnTo>
                  <a:lnTo>
                    <a:pt x="382270" y="115570"/>
                  </a:lnTo>
                  <a:lnTo>
                    <a:pt x="383540" y="123190"/>
                  </a:lnTo>
                  <a:lnTo>
                    <a:pt x="384175" y="134620"/>
                  </a:lnTo>
                  <a:lnTo>
                    <a:pt x="384175" y="135890"/>
                  </a:lnTo>
                  <a:lnTo>
                    <a:pt x="384810" y="149225"/>
                  </a:lnTo>
                  <a:lnTo>
                    <a:pt x="384810" y="103504"/>
                  </a:lnTo>
                  <a:close/>
                </a:path>
                <a:path w="1499234" h="638175">
                  <a:moveTo>
                    <a:pt x="612775" y="13334"/>
                  </a:moveTo>
                  <a:lnTo>
                    <a:pt x="516890" y="13334"/>
                  </a:lnTo>
                  <a:lnTo>
                    <a:pt x="516890" y="625475"/>
                  </a:lnTo>
                  <a:lnTo>
                    <a:pt x="671195" y="625475"/>
                  </a:lnTo>
                  <a:lnTo>
                    <a:pt x="671195" y="503554"/>
                  </a:lnTo>
                  <a:lnTo>
                    <a:pt x="612775" y="503554"/>
                  </a:lnTo>
                  <a:lnTo>
                    <a:pt x="612775" y="13334"/>
                  </a:lnTo>
                  <a:close/>
                </a:path>
                <a:path w="1499234" h="638175">
                  <a:moveTo>
                    <a:pt x="789305" y="12700"/>
                  </a:moveTo>
                  <a:lnTo>
                    <a:pt x="692785" y="12700"/>
                  </a:lnTo>
                  <a:lnTo>
                    <a:pt x="693420" y="422909"/>
                  </a:lnTo>
                  <a:lnTo>
                    <a:pt x="693420" y="461009"/>
                  </a:lnTo>
                  <a:lnTo>
                    <a:pt x="695325" y="511175"/>
                  </a:lnTo>
                  <a:lnTo>
                    <a:pt x="704850" y="558165"/>
                  </a:lnTo>
                  <a:lnTo>
                    <a:pt x="725805" y="599440"/>
                  </a:lnTo>
                  <a:lnTo>
                    <a:pt x="760730" y="628015"/>
                  </a:lnTo>
                  <a:lnTo>
                    <a:pt x="806450" y="638175"/>
                  </a:lnTo>
                  <a:lnTo>
                    <a:pt x="821055" y="637540"/>
                  </a:lnTo>
                  <a:lnTo>
                    <a:pt x="858520" y="622934"/>
                  </a:lnTo>
                  <a:lnTo>
                    <a:pt x="886460" y="591820"/>
                  </a:lnTo>
                  <a:lnTo>
                    <a:pt x="904240" y="548640"/>
                  </a:lnTo>
                  <a:lnTo>
                    <a:pt x="907884" y="534670"/>
                  </a:lnTo>
                  <a:lnTo>
                    <a:pt x="796925" y="534670"/>
                  </a:lnTo>
                  <a:lnTo>
                    <a:pt x="793115" y="530859"/>
                  </a:lnTo>
                  <a:lnTo>
                    <a:pt x="791729" y="522604"/>
                  </a:lnTo>
                  <a:lnTo>
                    <a:pt x="790575" y="516254"/>
                  </a:lnTo>
                  <a:lnTo>
                    <a:pt x="789940" y="505459"/>
                  </a:lnTo>
                  <a:lnTo>
                    <a:pt x="789305" y="490854"/>
                  </a:lnTo>
                  <a:lnTo>
                    <a:pt x="789305" y="12700"/>
                  </a:lnTo>
                  <a:close/>
                </a:path>
                <a:path w="1499234" h="638175">
                  <a:moveTo>
                    <a:pt x="912495" y="12700"/>
                  </a:moveTo>
                  <a:lnTo>
                    <a:pt x="816610" y="12700"/>
                  </a:lnTo>
                  <a:lnTo>
                    <a:pt x="816610" y="485140"/>
                  </a:lnTo>
                  <a:lnTo>
                    <a:pt x="815975" y="501650"/>
                  </a:lnTo>
                  <a:lnTo>
                    <a:pt x="815340" y="514350"/>
                  </a:lnTo>
                  <a:lnTo>
                    <a:pt x="814070" y="522604"/>
                  </a:lnTo>
                  <a:lnTo>
                    <a:pt x="812165" y="530859"/>
                  </a:lnTo>
                  <a:lnTo>
                    <a:pt x="808355" y="534670"/>
                  </a:lnTo>
                  <a:lnTo>
                    <a:pt x="907884" y="534670"/>
                  </a:lnTo>
                  <a:lnTo>
                    <a:pt x="911860" y="481965"/>
                  </a:lnTo>
                  <a:lnTo>
                    <a:pt x="912495" y="454659"/>
                  </a:lnTo>
                  <a:lnTo>
                    <a:pt x="912495" y="12700"/>
                  </a:lnTo>
                  <a:close/>
                </a:path>
                <a:path w="1499234" h="638175">
                  <a:moveTo>
                    <a:pt x="1073785" y="12700"/>
                  </a:moveTo>
                  <a:lnTo>
                    <a:pt x="949960" y="12700"/>
                  </a:lnTo>
                  <a:lnTo>
                    <a:pt x="949960" y="625475"/>
                  </a:lnTo>
                  <a:lnTo>
                    <a:pt x="1033780" y="625475"/>
                  </a:lnTo>
                  <a:lnTo>
                    <a:pt x="1033780" y="221615"/>
                  </a:lnTo>
                  <a:lnTo>
                    <a:pt x="1092228" y="221615"/>
                  </a:lnTo>
                  <a:lnTo>
                    <a:pt x="1085215" y="143509"/>
                  </a:lnTo>
                  <a:lnTo>
                    <a:pt x="1079500" y="73025"/>
                  </a:lnTo>
                  <a:lnTo>
                    <a:pt x="1073785" y="12700"/>
                  </a:lnTo>
                  <a:close/>
                </a:path>
                <a:path w="1499234" h="638175">
                  <a:moveTo>
                    <a:pt x="1092228" y="221615"/>
                  </a:moveTo>
                  <a:lnTo>
                    <a:pt x="1033780" y="221615"/>
                  </a:lnTo>
                  <a:lnTo>
                    <a:pt x="1069340" y="625475"/>
                  </a:lnTo>
                  <a:lnTo>
                    <a:pt x="1128395" y="625475"/>
                  </a:lnTo>
                  <a:lnTo>
                    <a:pt x="1154967" y="299084"/>
                  </a:lnTo>
                  <a:lnTo>
                    <a:pt x="1099185" y="299084"/>
                  </a:lnTo>
                  <a:lnTo>
                    <a:pt x="1092228" y="221615"/>
                  </a:lnTo>
                  <a:close/>
                </a:path>
                <a:path w="1499234" h="638175">
                  <a:moveTo>
                    <a:pt x="1245870" y="212090"/>
                  </a:moveTo>
                  <a:lnTo>
                    <a:pt x="1162050" y="212090"/>
                  </a:lnTo>
                  <a:lnTo>
                    <a:pt x="1162050" y="625475"/>
                  </a:lnTo>
                  <a:lnTo>
                    <a:pt x="1245870" y="625475"/>
                  </a:lnTo>
                  <a:lnTo>
                    <a:pt x="1245870" y="212090"/>
                  </a:lnTo>
                  <a:close/>
                </a:path>
                <a:path w="1499234" h="638175">
                  <a:moveTo>
                    <a:pt x="1245870" y="12700"/>
                  </a:moveTo>
                  <a:lnTo>
                    <a:pt x="1120775" y="12700"/>
                  </a:lnTo>
                  <a:lnTo>
                    <a:pt x="1099185" y="299084"/>
                  </a:lnTo>
                  <a:lnTo>
                    <a:pt x="1154967" y="299084"/>
                  </a:lnTo>
                  <a:lnTo>
                    <a:pt x="1162050" y="212090"/>
                  </a:lnTo>
                  <a:lnTo>
                    <a:pt x="1245870" y="212090"/>
                  </a:lnTo>
                  <a:lnTo>
                    <a:pt x="1245870" y="12700"/>
                  </a:lnTo>
                  <a:close/>
                </a:path>
                <a:path w="1499234" h="638175">
                  <a:moveTo>
                    <a:pt x="1364615" y="12700"/>
                  </a:moveTo>
                  <a:lnTo>
                    <a:pt x="1284604" y="12700"/>
                  </a:lnTo>
                  <a:lnTo>
                    <a:pt x="1284604" y="625475"/>
                  </a:lnTo>
                  <a:lnTo>
                    <a:pt x="1364615" y="625475"/>
                  </a:lnTo>
                  <a:lnTo>
                    <a:pt x="1364615" y="347345"/>
                  </a:lnTo>
                  <a:lnTo>
                    <a:pt x="1499235" y="347345"/>
                  </a:lnTo>
                  <a:lnTo>
                    <a:pt x="1499235" y="288925"/>
                  </a:lnTo>
                  <a:lnTo>
                    <a:pt x="1418590" y="288925"/>
                  </a:lnTo>
                  <a:lnTo>
                    <a:pt x="1364615" y="12700"/>
                  </a:lnTo>
                  <a:close/>
                </a:path>
                <a:path w="1499234" h="638175">
                  <a:moveTo>
                    <a:pt x="1499235" y="347345"/>
                  </a:moveTo>
                  <a:lnTo>
                    <a:pt x="1364615" y="347345"/>
                  </a:lnTo>
                  <a:lnTo>
                    <a:pt x="1414779" y="625475"/>
                  </a:lnTo>
                  <a:lnTo>
                    <a:pt x="1499235" y="625475"/>
                  </a:lnTo>
                  <a:lnTo>
                    <a:pt x="1499235" y="347345"/>
                  </a:lnTo>
                  <a:close/>
                </a:path>
                <a:path w="1499234" h="638175">
                  <a:moveTo>
                    <a:pt x="1499235" y="12700"/>
                  </a:moveTo>
                  <a:lnTo>
                    <a:pt x="1418590" y="12700"/>
                  </a:lnTo>
                  <a:lnTo>
                    <a:pt x="1418590" y="288925"/>
                  </a:lnTo>
                  <a:lnTo>
                    <a:pt x="1499235" y="288925"/>
                  </a:lnTo>
                  <a:lnTo>
                    <a:pt x="1499235" y="127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432175" y="882142"/>
            <a:ext cx="467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AN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68166" y="2185161"/>
            <a:ext cx="483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ON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47925" y="3345815"/>
            <a:ext cx="2827020" cy="172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400" marR="640715" indent="-509270">
              <a:lnSpc>
                <a:spcPct val="143000"/>
              </a:lnSpc>
              <a:spcBef>
                <a:spcPts val="100"/>
              </a:spcBef>
            </a:pPr>
            <a:r>
              <a:rPr sz="2000" b="1" spc="-280" dirty="0">
                <a:latin typeface="Arial" panose="020B0604020202020204"/>
                <a:cs typeface="Arial" panose="020B0604020202020204"/>
              </a:rPr>
              <a:t>S U B </a:t>
            </a:r>
            <a:r>
              <a:rPr sz="2000" b="1" spc="-335" dirty="0">
                <a:latin typeface="Arial" panose="020B0604020202020204"/>
                <a:cs typeface="Arial" panose="020B0604020202020204"/>
              </a:rPr>
              <a:t>M  </a:t>
            </a:r>
            <a:r>
              <a:rPr sz="2000" b="1" spc="-13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45" dirty="0">
                <a:latin typeface="Arial" panose="020B0604020202020204"/>
                <a:cs typeface="Arial" panose="020B0604020202020204"/>
              </a:rPr>
              <a:t>T </a:t>
            </a:r>
            <a:r>
              <a:rPr sz="2000" b="1" spc="-240" dirty="0">
                <a:latin typeface="Arial" panose="020B0604020202020204"/>
                <a:cs typeface="Arial" panose="020B0604020202020204"/>
              </a:rPr>
              <a:t>T </a:t>
            </a:r>
            <a:r>
              <a:rPr sz="2000" b="1" spc="-280" dirty="0">
                <a:latin typeface="Arial" panose="020B0604020202020204"/>
                <a:cs typeface="Arial" panose="020B0604020202020204"/>
              </a:rPr>
              <a:t>E </a:t>
            </a:r>
            <a:r>
              <a:rPr sz="2000" b="1" spc="-170" dirty="0">
                <a:latin typeface="Arial" panose="020B0604020202020204"/>
                <a:cs typeface="Arial" panose="020B0604020202020204"/>
              </a:rPr>
              <a:t>D  </a:t>
            </a:r>
            <a:endParaRPr sz="2000" b="1" spc="-170" dirty="0">
              <a:latin typeface="Arial" panose="020B0604020202020204"/>
              <a:cs typeface="Arial" panose="020B0604020202020204"/>
            </a:endParaRPr>
          </a:p>
          <a:p>
            <a:pPr marL="1041400" marR="640715" indent="-509270">
              <a:lnSpc>
                <a:spcPct val="143000"/>
              </a:lnSpc>
              <a:spcBef>
                <a:spcPts val="100"/>
              </a:spcBef>
            </a:pPr>
            <a:r>
              <a:rPr sz="2000" b="1" spc="-170" dirty="0">
                <a:latin typeface="Arial" panose="020B0604020202020204"/>
                <a:cs typeface="Arial" panose="020B0604020202020204"/>
              </a:rPr>
              <a:t>           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IN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54990" marR="5080" indent="-542925">
              <a:lnSpc>
                <a:spcPct val="148000"/>
              </a:lnSpc>
              <a:spcBef>
                <a:spcPts val="5"/>
              </a:spcBef>
            </a:pPr>
            <a:r>
              <a:rPr sz="1800" spc="-225" dirty="0">
                <a:latin typeface="Arial" panose="020B0604020202020204"/>
                <a:cs typeface="Arial" panose="020B0604020202020204"/>
              </a:rPr>
              <a:t>P A R T I A L   </a:t>
            </a:r>
            <a:r>
              <a:rPr sz="1800" spc="-229" dirty="0">
                <a:latin typeface="Arial" panose="020B0604020202020204"/>
                <a:cs typeface="Arial" panose="020B0604020202020204"/>
              </a:rPr>
              <a:t>F U L F I L L M E N T</a:t>
            </a:r>
            <a:endParaRPr sz="1800" spc="-229" dirty="0">
              <a:latin typeface="Arial" panose="020B0604020202020204"/>
              <a:cs typeface="Arial" panose="020B0604020202020204"/>
            </a:endParaRPr>
          </a:p>
          <a:p>
            <a:pPr marL="554990" marR="5080" indent="-542925">
              <a:lnSpc>
                <a:spcPct val="148000"/>
              </a:lnSpc>
              <a:spcBef>
                <a:spcPts val="5"/>
              </a:spcBef>
            </a:pPr>
            <a:r>
              <a:rPr sz="1800" spc="-260" dirty="0">
                <a:latin typeface="Arial" panose="020B0604020202020204"/>
                <a:cs typeface="Arial" panose="020B0604020202020204"/>
              </a:rPr>
              <a:t>O F  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DIPLOMA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IN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01520" y="5188585"/>
            <a:ext cx="4266565" cy="25654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1800" b="1" spc="-13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CHEM ICAL </a:t>
            </a:r>
            <a:r>
              <a:rPr sz="1800" b="1" spc="-13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T ECHNOLOGY</a:t>
            </a:r>
            <a:r>
              <a:rPr sz="1800" b="1" spc="-21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800" b="1" spc="-11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FERT I LIZER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01266" y="6814693"/>
            <a:ext cx="2846070" cy="26289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lang="en-US" sz="1800" b="1" spc="-14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      </a:t>
            </a:r>
            <a:r>
              <a:rPr sz="1800" b="1" spc="-14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A N K U</a:t>
            </a:r>
            <a:r>
              <a:rPr lang="en-US" sz="1800" b="1" spc="-14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S H </a:t>
            </a:r>
            <a:r>
              <a:rPr sz="18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GUPTA</a:t>
            </a:r>
            <a:endParaRPr lang="en-US" sz="1800" b="1" dirty="0">
              <a:solidFill>
                <a:srgbClr val="001F5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74038" y="7081950"/>
            <a:ext cx="3949700" cy="2145030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800" spc="-114" dirty="0">
                <a:latin typeface="Arial" panose="020B0604020202020204"/>
                <a:cs typeface="Arial" panose="020B0604020202020204"/>
              </a:rPr>
              <a:t>(CHEMICAL 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TECHNOLOGY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5" dirty="0">
                <a:latin typeface="Arial" panose="020B0604020202020204"/>
                <a:cs typeface="Arial" panose="020B0604020202020204"/>
              </a:rPr>
              <a:t>FERTILIZER)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75970" marR="565150" indent="-228600">
              <a:lnSpc>
                <a:spcPct val="135000"/>
              </a:lnSpc>
              <a:spcBef>
                <a:spcPts val="150"/>
              </a:spcBef>
            </a:pPr>
            <a:r>
              <a:rPr sz="2000" b="1" i="1" spc="-5" dirty="0">
                <a:latin typeface="Arial" panose="020B0604020202020204"/>
                <a:cs typeface="Arial" panose="020B0604020202020204"/>
              </a:rPr>
              <a:t>GOVERNMENT  </a:t>
            </a:r>
            <a:r>
              <a:rPr sz="2000" b="1" i="1" dirty="0">
                <a:latin typeface="Arial" panose="020B0604020202020204"/>
                <a:cs typeface="Arial" panose="020B0604020202020204"/>
              </a:rPr>
              <a:t>POLYTECHNIC  LAKHIMPUR KHERI 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SESSION-</a:t>
            </a:r>
            <a:r>
              <a:rPr sz="2400" b="1" spc="-51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2019-20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31309" y="1543113"/>
            <a:ext cx="1398905" cy="390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67000" y="5587365"/>
            <a:ext cx="1982175" cy="1109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51150" y="1574774"/>
            <a:ext cx="1174114" cy="333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56375" y="0"/>
                </a:moveTo>
                <a:lnTo>
                  <a:pt x="0" y="0"/>
                </a:lnTo>
                <a:lnTo>
                  <a:pt x="0" y="9450324"/>
                </a:lnTo>
                <a:lnTo>
                  <a:pt x="56375" y="9450324"/>
                </a:lnTo>
                <a:lnTo>
                  <a:pt x="56375" y="0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07936" y="0"/>
                </a:lnTo>
                <a:lnTo>
                  <a:pt x="56388" y="0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64324" y="945032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744" y="3801109"/>
            <a:ext cx="6457950" cy="3648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35"/>
              </a:spcBef>
            </a:pPr>
            <a:r>
              <a:rPr sz="7200" b="1" spc="-245" dirty="0">
                <a:latin typeface="Arial" panose="020B0604020202020204"/>
                <a:cs typeface="Arial" panose="020B0604020202020204"/>
              </a:rPr>
              <a:t>TYPES</a:t>
            </a:r>
            <a:r>
              <a:rPr sz="7200" b="1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7200" b="1" spc="-254" dirty="0">
                <a:latin typeface="Arial" panose="020B0604020202020204"/>
                <a:cs typeface="Arial" panose="020B0604020202020204"/>
              </a:rPr>
              <a:t>OF</a:t>
            </a:r>
            <a:endParaRPr sz="7200">
              <a:latin typeface="Arial" panose="020B0604020202020204"/>
              <a:cs typeface="Arial" panose="020B0604020202020204"/>
            </a:endParaRPr>
          </a:p>
          <a:p>
            <a:pPr marL="707390" marR="707390" algn="ctr">
              <a:lnSpc>
                <a:spcPct val="106000"/>
              </a:lnSpc>
              <a:spcBef>
                <a:spcPts val="10"/>
              </a:spcBef>
            </a:pPr>
            <a:r>
              <a:rPr sz="7200" b="1" spc="-730" dirty="0">
                <a:latin typeface="Arial" panose="020B0604020202020204"/>
                <a:cs typeface="Arial" panose="020B0604020202020204"/>
              </a:rPr>
              <a:t>DI</a:t>
            </a:r>
            <a:r>
              <a:rPr sz="7200" b="1" spc="-960" dirty="0">
                <a:latin typeface="Arial" panose="020B0604020202020204"/>
                <a:cs typeface="Arial" panose="020B0604020202020204"/>
              </a:rPr>
              <a:t>S</a:t>
            </a:r>
            <a:r>
              <a:rPr sz="7200" b="1" spc="-880" dirty="0">
                <a:latin typeface="Arial" panose="020B0604020202020204"/>
                <a:cs typeface="Arial" panose="020B0604020202020204"/>
              </a:rPr>
              <a:t>T</a:t>
            </a:r>
            <a:r>
              <a:rPr sz="7200" b="1" spc="-810" dirty="0">
                <a:latin typeface="Arial" panose="020B0604020202020204"/>
                <a:cs typeface="Arial" panose="020B0604020202020204"/>
              </a:rPr>
              <a:t>ILLA</a:t>
            </a:r>
            <a:r>
              <a:rPr sz="7200" b="1" spc="-875" dirty="0">
                <a:latin typeface="Arial" panose="020B0604020202020204"/>
                <a:cs typeface="Arial" panose="020B0604020202020204"/>
              </a:rPr>
              <a:t>T</a:t>
            </a:r>
            <a:r>
              <a:rPr sz="7200" b="1" spc="-405" dirty="0">
                <a:latin typeface="Arial" panose="020B0604020202020204"/>
                <a:cs typeface="Arial" panose="020B0604020202020204"/>
              </a:rPr>
              <a:t>I</a:t>
            </a:r>
            <a:r>
              <a:rPr sz="7200" b="1" spc="-1115" dirty="0">
                <a:latin typeface="Arial" panose="020B0604020202020204"/>
                <a:cs typeface="Arial" panose="020B0604020202020204"/>
              </a:rPr>
              <a:t>O</a:t>
            </a:r>
            <a:r>
              <a:rPr sz="7200" b="1" spc="-625" dirty="0">
                <a:latin typeface="Arial" panose="020B0604020202020204"/>
                <a:cs typeface="Arial" panose="020B0604020202020204"/>
              </a:rPr>
              <a:t>N  </a:t>
            </a:r>
            <a:r>
              <a:rPr sz="7200" b="1" spc="-260" dirty="0">
                <a:latin typeface="Arial" panose="020B0604020202020204"/>
                <a:cs typeface="Arial" panose="020B0604020202020204"/>
              </a:rPr>
              <a:t>PROCESS</a:t>
            </a:r>
            <a:endParaRPr sz="7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2479293"/>
            <a:ext cx="6263005" cy="710501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9525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There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several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types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depending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procedure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andthe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instrument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setup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Each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type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purification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compounds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having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different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properties.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Following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are the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common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types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40"/>
              </a:spcBef>
            </a:pPr>
            <a:r>
              <a:rPr sz="1900" b="1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1-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Simple</a:t>
            </a:r>
            <a:r>
              <a:rPr sz="2000" b="1" u="heavy" spc="-16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or</a:t>
            </a:r>
            <a:r>
              <a:rPr sz="2000" b="1" u="heavy" spc="-17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differential</a:t>
            </a:r>
            <a:r>
              <a:rPr sz="2000" b="1" u="heavy" spc="-17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distillation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 indent="228600" algn="just">
              <a:lnSpc>
                <a:spcPct val="117000"/>
              </a:lnSpc>
              <a:spcBef>
                <a:spcPts val="74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In this distillation technique, a known quantity of a liquid mixture is  charged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into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keted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kettle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still.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jacket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provided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heating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mass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still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belp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heating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medium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such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steam.  The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charge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boiled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slowly,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formed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ithdrawn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fed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  condenser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where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liquified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collected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receiver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distillate.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  the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early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stage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distillation,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thevapour,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so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distillate,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leaving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thestill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rich the </a:t>
            </a:r>
            <a:r>
              <a:rPr sz="1600" dirty="0">
                <a:latin typeface="Arial" panose="020B0604020202020204"/>
                <a:cs typeface="Arial" panose="020B0604020202020204"/>
              </a:rPr>
              <a:t>more volatile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 and as the distillation proceeds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still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becomes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respect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component. 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composition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less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ionent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thereby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increases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hence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  boiling point increases.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product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(distillate)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such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units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can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collected 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inseveral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receivers,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called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cuts,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give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products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latin typeface="Arial" panose="020B0604020202020204"/>
                <a:cs typeface="Arial" panose="020B0604020202020204"/>
              </a:rPr>
              <a:t>ofus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purities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over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length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period.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continued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till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rig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 the liquid </a:t>
            </a:r>
            <a:r>
              <a:rPr sz="1600" dirty="0">
                <a:latin typeface="Arial" panose="020B0604020202020204"/>
                <a:cs typeface="Arial" panose="020B0604020202020204"/>
              </a:rPr>
              <a:t>reaches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 predetermined value and the </a:t>
            </a:r>
            <a:r>
              <a:rPr sz="1600" dirty="0">
                <a:latin typeface="Arial" panose="020B0604020202020204"/>
                <a:cs typeface="Arial" panose="020B0604020202020204"/>
              </a:rPr>
              <a:t>content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the still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finally ,ved as residual liquid containing majority </a:t>
            </a:r>
            <a:r>
              <a:rPr sz="1600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less volatile  component.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6985" indent="414020" algn="just">
              <a:lnSpc>
                <a:spcPct val="118000"/>
              </a:lnSpc>
              <a:spcBef>
                <a:spcPts val="118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different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simple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generated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liquid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drawn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contact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condensed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fast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  it formed. It is a single stage batch distillation. It is start with a still pot,  initially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fully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heatedataconstant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rate.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process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one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8995" y="1766569"/>
            <a:ext cx="3676650" cy="635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285"/>
              </a:spcBef>
            </a:pPr>
            <a:r>
              <a:rPr sz="2400" b="1" spc="-160" dirty="0">
                <a:latin typeface="Arial" panose="020B0604020202020204"/>
                <a:cs typeface="Arial" panose="020B0604020202020204"/>
              </a:rPr>
              <a:t>TYPES</a:t>
            </a:r>
            <a:r>
              <a:rPr sz="2400" b="1" spc="-42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40" dirty="0">
                <a:latin typeface="Arial" panose="020B0604020202020204"/>
                <a:cs typeface="Arial" panose="020B0604020202020204"/>
              </a:rPr>
              <a:t>OFDISTILLATION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685951"/>
            <a:ext cx="6259830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100"/>
              </a:spcBef>
            </a:pPr>
            <a:r>
              <a:rPr sz="1600" spc="30" dirty="0">
                <a:latin typeface="Arial" panose="020B0604020202020204"/>
                <a:cs typeface="Arial" panose="020B0604020202020204"/>
              </a:rPr>
              <a:t>ofthe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removed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once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thesystem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since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thevapour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richer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component.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remaining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becomes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weaker  in this component regularly volatile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2487828"/>
            <a:ext cx="6259195" cy="2825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18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Though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simple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differential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method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not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effective,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many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such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units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used,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especially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where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components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separated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have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widely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different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methods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giving  sharp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not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necessary.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130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Simple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practiced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components differ by at least </a:t>
            </a:r>
            <a:r>
              <a:rPr sz="1600" dirty="0">
                <a:latin typeface="Arial" panose="020B0604020202020204"/>
                <a:cs typeface="Arial" panose="020B0604020202020204"/>
              </a:rPr>
              <a:t>70°c.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 is also followed for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  Contaminated </a:t>
            </a:r>
            <a:r>
              <a:rPr sz="1600" dirty="0">
                <a:latin typeface="Arial" panose="020B0604020202020204"/>
                <a:cs typeface="Arial" panose="020B0604020202020204"/>
              </a:rPr>
              <a:t>with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 volatile particles (solid or oil) and those that are  nearly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pure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less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than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10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percent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contamination.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Double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  the process of </a:t>
            </a:r>
            <a:r>
              <a:rPr sz="1600" dirty="0">
                <a:latin typeface="Arial" panose="020B0604020202020204"/>
                <a:cs typeface="Arial" panose="020B0604020202020204"/>
              </a:rPr>
              <a:t>repeating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 on the collected liquid in order </a:t>
            </a:r>
            <a:r>
              <a:rPr sz="1600" dirty="0">
                <a:latin typeface="Arial" panose="020B0604020202020204"/>
                <a:cs typeface="Arial" panose="020B0604020202020204"/>
              </a:rPr>
              <a:t>to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enhance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theseparated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compound.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404" y="8357607"/>
            <a:ext cx="6260465" cy="201930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55"/>
              </a:spcBef>
            </a:pPr>
            <a:r>
              <a:rPr sz="1900" b="1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2-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Flash</a:t>
            </a:r>
            <a:r>
              <a:rPr sz="2000" b="1" u="heavy" spc="-16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or</a:t>
            </a:r>
            <a:r>
              <a:rPr sz="2000" b="1" u="heavy" spc="-17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equilibrium</a:t>
            </a:r>
            <a:r>
              <a:rPr sz="2000" b="1" u="heavy" spc="-16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distillation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17000"/>
              </a:lnSpc>
              <a:spcBef>
                <a:spcPts val="75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Flash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normally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carried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out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continuous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manner.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method, a liquid ture is partially vaporised, the vapour and liquid are  allowed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attain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equilibrium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viding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sufficient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contact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time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finally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withdrawn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separately.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heated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tubular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exchanger.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hot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then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latin typeface="Arial" panose="020B0604020202020204"/>
                <a:cs typeface="Arial" panose="020B0604020202020204"/>
              </a:rPr>
              <a:t>fedtoa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arator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viaa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reducing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valve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whereby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6929" y="5626099"/>
            <a:ext cx="3330829" cy="24383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304" y="483261"/>
            <a:ext cx="6338570" cy="4671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marR="46355" algn="just">
              <a:lnSpc>
                <a:spcPct val="117000"/>
              </a:lnSpc>
              <a:spcBef>
                <a:spcPts val="10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pressure is reduced and the vapour is formed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expense of liquid  adiabatically.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withdrawn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bottom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arator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equilibrium </a:t>
            </a:r>
            <a:r>
              <a:rPr sz="1600" dirty="0">
                <a:latin typeface="Arial" panose="020B0604020202020204"/>
                <a:cs typeface="Arial" panose="020B0604020202020204"/>
              </a:rPr>
              <a:t>vapour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leaves the separator </a:t>
            </a:r>
            <a:r>
              <a:rPr sz="1600" dirty="0">
                <a:latin typeface="Arial" panose="020B0604020202020204"/>
                <a:cs typeface="Arial" panose="020B0604020202020204"/>
              </a:rPr>
              <a:t>from 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top which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then  liquified a condenser. Flash distillation </a:t>
            </a:r>
            <a:r>
              <a:rPr sz="1600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commonly used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3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petroleum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industry,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handling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multi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mponent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systems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pipe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stills.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 panose="020B0604020202020204"/>
              <a:cs typeface="Arial" panose="020B0604020202020204"/>
            </a:endParaRPr>
          </a:p>
          <a:p>
            <a:pPr marL="50800" marR="43180" algn="just">
              <a:lnSpc>
                <a:spcPct val="118000"/>
              </a:lnSpc>
              <a:spcBef>
                <a:spcPts val="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Equilibrium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involves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definite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batch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liquid,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keeping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all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liquid and all the vapour in intimate contact so </a:t>
            </a:r>
            <a:r>
              <a:rPr sz="1600" dirty="0">
                <a:latin typeface="Arial" panose="020B0604020202020204"/>
                <a:cs typeface="Arial" panose="020B0604020202020204"/>
              </a:rPr>
              <a:t>that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 </a:t>
            </a:r>
            <a:r>
              <a:rPr sz="1600" dirty="0">
                <a:latin typeface="Arial" panose="020B0604020202020204"/>
                <a:cs typeface="Arial" panose="020B0604020202020204"/>
              </a:rPr>
              <a:t>the end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operation the vapour is in equilibrium with the liquid with drawing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condensing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it.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method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multi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component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system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oil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refining,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however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where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petroleum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heated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underpressure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0800" algn="just">
              <a:lnSpc>
                <a:spcPct val="100000"/>
              </a:lnSpc>
              <a:spcBef>
                <a:spcPts val="755"/>
              </a:spcBef>
            </a:pP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pipe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still,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(entering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temp.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crude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oil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440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k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&amp;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900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kg/m</a:t>
            </a:r>
            <a:r>
              <a:rPr sz="2400" spc="-7" baseline="14000" dirty="0"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0800" marR="45085" algn="just">
              <a:lnSpc>
                <a:spcPct val="118000"/>
              </a:lnSpc>
              <a:spcBef>
                <a:spcPts val="40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and leaves at 500 k and a pressure of only 400 </a:t>
            </a:r>
            <a:r>
              <a:rPr sz="1600" dirty="0">
                <a:latin typeface="Arial" panose="020B0604020202020204"/>
                <a:cs typeface="Arial" panose="020B0604020202020204"/>
              </a:rPr>
              <a:t>kg/m</a:t>
            </a:r>
            <a:r>
              <a:rPr sz="2400" baseline="14000" dirty="0">
                <a:latin typeface="Arial" panose="020B0604020202020204"/>
                <a:cs typeface="Arial" panose="020B0604020202020204"/>
              </a:rPr>
              <a:t>2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 the </a:t>
            </a:r>
            <a:r>
              <a:rPr sz="1600" dirty="0">
                <a:latin typeface="Arial" panose="020B0604020202020204"/>
                <a:cs typeface="Arial" panose="020B0604020202020204"/>
              </a:rPr>
              <a:t>vapour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flashed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under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approximately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equilibrium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condition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thesuper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heated  liquid.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9345573"/>
            <a:ext cx="625538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Consider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mole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having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xF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mole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fraction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  volatile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component,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fed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flash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unit.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Let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'f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fraction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9875" y="5581649"/>
            <a:ext cx="4342765" cy="30048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483261"/>
            <a:ext cx="625411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105"/>
              </a:spcBef>
            </a:pPr>
            <a:r>
              <a:rPr sz="1600" spc="30" dirty="0">
                <a:latin typeface="Arial" panose="020B0604020202020204"/>
                <a:cs typeface="Arial" panose="020B0604020202020204"/>
              </a:rPr>
              <a:t>thefeedthat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isvaporised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ofcomposition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'y'.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Then,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(1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—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f)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moles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residual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obtained.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Let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mole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fraction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more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204" y="3223386"/>
            <a:ext cx="6351905" cy="6545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Then, the </a:t>
            </a:r>
            <a:r>
              <a:rPr sz="1600" dirty="0">
                <a:latin typeface="Arial" panose="020B0604020202020204"/>
                <a:cs typeface="Arial" panose="020B0604020202020204"/>
              </a:rPr>
              <a:t>material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balance of the more volatile component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Arial" panose="020B0604020202020204"/>
              <a:cs typeface="Arial" panose="020B0604020202020204"/>
            </a:endParaRPr>
          </a:p>
          <a:p>
            <a:pPr marL="88900">
              <a:lnSpc>
                <a:spcPct val="1000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X</a:t>
            </a:r>
            <a:r>
              <a:rPr sz="2400" spc="-7" baseline="-12000" dirty="0">
                <a:latin typeface="Arial" panose="020B0604020202020204"/>
                <a:cs typeface="Arial" panose="020B0604020202020204"/>
              </a:rPr>
              <a:t>F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= f . y +(1 – f) .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88900">
              <a:lnSpc>
                <a:spcPct val="100000"/>
              </a:lnSpc>
              <a:spcBef>
                <a:spcPts val="174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y = -(1-f)x/f +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</a:t>
            </a:r>
            <a:r>
              <a:rPr sz="2400" spc="-7" baseline="-12000" dirty="0">
                <a:latin typeface="Arial" panose="020B0604020202020204"/>
                <a:cs typeface="Arial" panose="020B0604020202020204"/>
              </a:rPr>
              <a:t>F/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100">
              <a:latin typeface="Arial" panose="020B0604020202020204"/>
              <a:cs typeface="Arial" panose="020B0604020202020204"/>
            </a:endParaRPr>
          </a:p>
          <a:p>
            <a:pPr marL="88900" marR="81280">
              <a:lnSpc>
                <a:spcPct val="116000"/>
              </a:lnSpc>
              <a:spcBef>
                <a:spcPts val="1680"/>
              </a:spcBef>
              <a:tabLst>
                <a:tab pos="207327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above</a:t>
            </a:r>
            <a:r>
              <a:rPr sz="1600" spc="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equation	is the material balance/operating line for flash  distillation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slope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equal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—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(1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—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f)/f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intercept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equal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xF/f.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88900" marR="1100455">
              <a:lnSpc>
                <a:spcPct val="169000"/>
              </a:lnSpc>
              <a:spcBef>
                <a:spcPts val="2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intersection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oftheoperating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andthe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diagonal  ( x = y) is (x</a:t>
            </a:r>
            <a:r>
              <a:rPr sz="2400" spc="-7" baseline="-12000" dirty="0">
                <a:latin typeface="Arial" panose="020B0604020202020204"/>
                <a:cs typeface="Arial" panose="020B0604020202020204"/>
              </a:rPr>
              <a:t>F = </a:t>
            </a:r>
            <a:r>
              <a:rPr sz="1600" dirty="0">
                <a:latin typeface="Arial" panose="020B0604020202020204"/>
                <a:cs typeface="Arial" panose="020B0604020202020204"/>
              </a:rPr>
              <a:t>y</a:t>
            </a:r>
            <a:r>
              <a:rPr sz="2400" baseline="-12000" dirty="0">
                <a:latin typeface="Arial" panose="020B0604020202020204"/>
                <a:cs typeface="Arial" panose="020B0604020202020204"/>
              </a:rPr>
              <a:t>F</a:t>
            </a:r>
            <a:r>
              <a:rPr sz="2400" spc="7" baseline="-120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71780" marR="4626610" indent="-147955">
              <a:lnSpc>
                <a:spcPts val="3660"/>
              </a:lnSpc>
              <a:spcBef>
                <a:spcPts val="4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y = -(1-f)x/f +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X</a:t>
            </a:r>
            <a:r>
              <a:rPr sz="2400" baseline="-12000" dirty="0">
                <a:latin typeface="Arial" panose="020B0604020202020204"/>
                <a:cs typeface="Arial" panose="020B0604020202020204"/>
              </a:rPr>
              <a:t>F/</a:t>
            </a:r>
            <a:r>
              <a:rPr sz="1600" dirty="0">
                <a:latin typeface="Arial" panose="020B0604020202020204"/>
                <a:cs typeface="Arial" panose="020B0604020202020204"/>
              </a:rPr>
              <a:t>f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 =</a:t>
            </a:r>
            <a:r>
              <a:rPr sz="1600" spc="-3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y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25425">
              <a:lnSpc>
                <a:spcPct val="100000"/>
              </a:lnSpc>
              <a:spcBef>
                <a:spcPts val="9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x = -(1-f)x/f +</a:t>
            </a:r>
            <a:r>
              <a:rPr sz="1600" spc="3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X</a:t>
            </a:r>
            <a:r>
              <a:rPr sz="2400" baseline="-12000" dirty="0">
                <a:latin typeface="Arial" panose="020B0604020202020204"/>
                <a:cs typeface="Arial" panose="020B0604020202020204"/>
              </a:rPr>
              <a:t>F/</a:t>
            </a:r>
            <a:r>
              <a:rPr sz="1600" dirty="0">
                <a:latin typeface="Arial" panose="020B0604020202020204"/>
                <a:cs typeface="Arial" panose="020B0604020202020204"/>
              </a:rPr>
              <a:t>f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88900">
              <a:lnSpc>
                <a:spcPct val="100000"/>
              </a:lnSpc>
              <a:spcBef>
                <a:spcPts val="1715"/>
              </a:spcBef>
            </a:pPr>
            <a:r>
              <a:rPr sz="1600" spc="-110" dirty="0">
                <a:latin typeface="Arial" panose="020B0604020202020204"/>
                <a:cs typeface="Arial" panose="020B0604020202020204"/>
              </a:rPr>
              <a:t>so,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00380">
              <a:lnSpc>
                <a:spcPct val="100000"/>
              </a:lnSpc>
              <a:spcBef>
                <a:spcPts val="1330"/>
              </a:spcBef>
            </a:pPr>
            <a:r>
              <a:rPr sz="1600" spc="-45" dirty="0">
                <a:latin typeface="Arial" panose="020B0604020202020204"/>
                <a:cs typeface="Arial" panose="020B0604020202020204"/>
              </a:rPr>
              <a:t>x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=X</a:t>
            </a:r>
            <a:r>
              <a:rPr sz="2400" spc="-82" baseline="-12000" dirty="0">
                <a:latin typeface="Arial" panose="020B0604020202020204"/>
                <a:cs typeface="Arial" panose="020B0604020202020204"/>
              </a:rPr>
              <a:t>F</a:t>
            </a:r>
            <a:endParaRPr sz="2400" baseline="-12000">
              <a:latin typeface="Arial" panose="020B0604020202020204"/>
              <a:cs typeface="Arial" panose="020B0604020202020204"/>
            </a:endParaRPr>
          </a:p>
          <a:p>
            <a:pPr marL="88900">
              <a:lnSpc>
                <a:spcPct val="100000"/>
              </a:lnSpc>
              <a:spcBef>
                <a:spcPts val="1740"/>
              </a:spcBef>
              <a:tabLst>
                <a:tab pos="62801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and	y =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</a:t>
            </a:r>
            <a:r>
              <a:rPr sz="2400" spc="-7" baseline="-12000" dirty="0">
                <a:latin typeface="Arial" panose="020B0604020202020204"/>
                <a:cs typeface="Arial" panose="020B0604020202020204"/>
              </a:rPr>
              <a:t>F</a:t>
            </a:r>
            <a:endParaRPr sz="2400" baseline="-12000">
              <a:latin typeface="Arial" panose="020B0604020202020204"/>
              <a:cs typeface="Arial" panose="020B0604020202020204"/>
            </a:endParaRPr>
          </a:p>
          <a:p>
            <a:pPr marL="88900">
              <a:lnSpc>
                <a:spcPct val="100000"/>
              </a:lnSpc>
              <a:spcBef>
                <a:spcPts val="173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for f = 1, feed totally vaporized (feed 100 mole </a:t>
            </a:r>
            <a:r>
              <a:rPr sz="1600" dirty="0">
                <a:latin typeface="Arial" panose="020B0604020202020204"/>
                <a:cs typeface="Arial" panose="020B0604020202020204"/>
              </a:rPr>
              <a:t>percent</a:t>
            </a:r>
            <a:r>
              <a:rPr sz="16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vaporized)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304" y="615187"/>
            <a:ext cx="6334760" cy="2125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Slope = -(1-f)/f =</a:t>
            </a:r>
            <a:r>
              <a:rPr sz="1600" spc="-3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0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0800" marR="43180">
              <a:lnSpc>
                <a:spcPct val="138000"/>
              </a:lnSpc>
              <a:spcBef>
                <a:spcPts val="61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hence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operating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parallel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tox-axis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(X</a:t>
            </a:r>
            <a:r>
              <a:rPr sz="2400" spc="-7" baseline="-12000" dirty="0">
                <a:latin typeface="Arial" panose="020B0604020202020204"/>
                <a:cs typeface="Arial" panose="020B0604020202020204"/>
              </a:rPr>
              <a:t>F,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</a:t>
            </a:r>
            <a:r>
              <a:rPr sz="2400" spc="-7" baseline="-12000" dirty="0">
                <a:latin typeface="Arial" panose="020B0604020202020204"/>
                <a:cs typeface="Arial" panose="020B0604020202020204"/>
              </a:rPr>
              <a:t>F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)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  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diagonal.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0800">
              <a:lnSpc>
                <a:spcPct val="100000"/>
              </a:lnSpc>
              <a:spcBef>
                <a:spcPts val="130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For f = 0, </a:t>
            </a:r>
            <a:r>
              <a:rPr sz="1600" dirty="0">
                <a:latin typeface="Arial" panose="020B0604020202020204"/>
                <a:cs typeface="Arial" panose="020B0604020202020204"/>
              </a:rPr>
              <a:t>no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 is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vaporized.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0800" marR="43815">
              <a:lnSpc>
                <a:spcPct val="116000"/>
              </a:lnSpc>
              <a:spcBef>
                <a:spcPts val="103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Slope =-(1-f)/f = </a:t>
            </a:r>
            <a:r>
              <a:rPr sz="1600" dirty="0">
                <a:latin typeface="Arial" panose="020B0604020202020204"/>
                <a:cs typeface="Arial" panose="020B0604020202020204"/>
              </a:rPr>
              <a:t>infinite,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 the operating line will be parallel to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y-axis  through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(x</a:t>
            </a:r>
            <a:r>
              <a:rPr sz="2400" spc="-7" baseline="-12000" dirty="0">
                <a:latin typeface="Arial" panose="020B0604020202020204"/>
                <a:cs typeface="Arial" panose="020B0604020202020204"/>
              </a:rPr>
              <a:t>F</a:t>
            </a:r>
            <a:r>
              <a:rPr sz="2400" spc="-187" baseline="-120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" baseline="-12000" dirty="0">
                <a:latin typeface="Arial" panose="020B0604020202020204"/>
                <a:cs typeface="Arial" panose="020B0604020202020204"/>
              </a:rPr>
              <a:t>=</a:t>
            </a:r>
            <a:r>
              <a:rPr sz="2400" spc="-179" baseline="-120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y</a:t>
            </a:r>
            <a:r>
              <a:rPr sz="2400" baseline="-12000" dirty="0">
                <a:latin typeface="Arial" panose="020B0604020202020204"/>
                <a:cs typeface="Arial" panose="020B0604020202020204"/>
              </a:rPr>
              <a:t>F</a:t>
            </a:r>
            <a:r>
              <a:rPr sz="2400" spc="-187" baseline="-120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)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diagonal.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3721125"/>
            <a:ext cx="6262370" cy="644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985" algn="just">
              <a:lnSpc>
                <a:spcPct val="117000"/>
              </a:lnSpc>
              <a:spcBef>
                <a:spcPts val="10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Flash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(sometimes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called"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equilibrium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distillation")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single  stage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technique.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pumped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  heater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raise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temperature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enthalpy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mixture.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then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flows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valve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enthalpy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.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flows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  has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equilibrium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given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c,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approximately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0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8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  fraction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approximately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50%richer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than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original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350"/>
              </a:spcBef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3-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Fractional</a:t>
            </a:r>
            <a:r>
              <a:rPr sz="1800" b="1" u="heavy" spc="-1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distillation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13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 fractionating </a:t>
            </a:r>
            <a:r>
              <a:rPr sz="1600" dirty="0">
                <a:latin typeface="Arial" panose="020B0604020202020204"/>
                <a:cs typeface="Arial" panose="020B0604020202020204"/>
              </a:rPr>
              <a:t>column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 fractionator consists of </a:t>
            </a:r>
            <a:r>
              <a:rPr sz="1600" dirty="0">
                <a:latin typeface="Arial" panose="020B0604020202020204"/>
                <a:cs typeface="Arial" panose="020B0604020202020204"/>
              </a:rPr>
              <a:t>(i)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 cylindrical shell  divided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into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sections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byaseries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perforated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trays,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(ii)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reboiler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(iii)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  condenser. The liquid mixture to be separated is introduced in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cylindrical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less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centrally.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itself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divided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into 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twosections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-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rectifying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andstripping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section.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above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feed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called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rectifying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section,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wherein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washed  to remove the </a:t>
            </a:r>
            <a:r>
              <a:rPr sz="1600" dirty="0">
                <a:latin typeface="Arial" panose="020B0604020202020204"/>
                <a:cs typeface="Arial" panose="020B0604020202020204"/>
              </a:rPr>
              <a:t>less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 component with the liquid returned </a:t>
            </a:r>
            <a:r>
              <a:rPr sz="1600" dirty="0">
                <a:latin typeface="Arial" panose="020B0604020202020204"/>
                <a:cs typeface="Arial" panose="020B0604020202020204"/>
              </a:rPr>
              <a:t>to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column from </a:t>
            </a:r>
            <a:r>
              <a:rPr sz="1600" dirty="0">
                <a:latin typeface="Arial" panose="020B0604020202020204"/>
                <a:cs typeface="Arial" panose="020B0604020202020204"/>
              </a:rPr>
              <a:t>top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(known as reflux).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portion below the </a:t>
            </a:r>
            <a:r>
              <a:rPr sz="1600" dirty="0">
                <a:latin typeface="Arial" panose="020B0604020202020204"/>
                <a:cs typeface="Arial" panose="020B0604020202020204"/>
              </a:rPr>
              <a:t>feed plate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including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called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stripping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wherein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stripped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off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component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rising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vapour.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Perforated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trays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are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nothing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but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gas-liquid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contacting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devices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gas/vapour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  are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brought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into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intimate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contact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mass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transfer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occur.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715" algn="just">
              <a:lnSpc>
                <a:spcPct val="101000"/>
              </a:lnSpc>
              <a:spcBef>
                <a:spcPts val="106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Vapours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generated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60" dirty="0">
                <a:latin typeface="Arial" panose="020B0604020202020204"/>
                <a:cs typeface="Arial" panose="020B0604020202020204"/>
              </a:rPr>
              <a:t>ina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reboiler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(generally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steam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heated)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fed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bottom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column.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removed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fractionator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rich 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intheless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volatilecomponent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iscalled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bottoms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orbottom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product.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vapour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issuing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top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fed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condenser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where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525272"/>
            <a:ext cx="6261100" cy="24942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latent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removed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help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circulated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coolant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condenser. A </a:t>
            </a:r>
            <a:r>
              <a:rPr sz="1600" dirty="0">
                <a:latin typeface="Arial" panose="020B0604020202020204"/>
                <a:cs typeface="Arial" panose="020B0604020202020204"/>
              </a:rPr>
              <a:t>part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the condensed liquid is returned </a:t>
            </a:r>
            <a:r>
              <a:rPr sz="1600" dirty="0">
                <a:latin typeface="Arial" panose="020B0604020202020204"/>
                <a:cs typeface="Arial" panose="020B0604020202020204"/>
              </a:rPr>
              <a:t>to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column  (reflux)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remaining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part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withdrawn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top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distillate  which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rich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component.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move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column, 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thevapour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becomes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richer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richer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latin typeface="Arial" panose="020B0604020202020204"/>
                <a:cs typeface="Arial" panose="020B0604020202020204"/>
              </a:rPr>
              <a:t>inthemore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we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move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down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column,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becomes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richer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richer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less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component.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its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bubble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 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dew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point,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temperature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maximum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bottom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minimum  at the top. The </a:t>
            </a:r>
            <a:r>
              <a:rPr sz="1600" dirty="0">
                <a:latin typeface="Arial" panose="020B0604020202020204"/>
                <a:cs typeface="Arial" panose="020B0604020202020204"/>
              </a:rPr>
              <a:t>part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the condensed liquid returning to the top of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called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reflux.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8244" y="3992854"/>
            <a:ext cx="5307964" cy="55131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433831"/>
            <a:ext cx="6260465" cy="27457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In analysing the operation on </a:t>
            </a:r>
            <a:r>
              <a:rPr sz="1600" dirty="0">
                <a:latin typeface="Arial" panose="020B0604020202020204"/>
                <a:cs typeface="Arial" panose="020B0604020202020204"/>
              </a:rPr>
              <a:t>each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 it is important to note that the  vapour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rising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it,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reflux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flowing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down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it,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not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equilibrium,  and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adequate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rates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mass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transfer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essential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proper  functioning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ofthe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tray.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described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isknown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asasieve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andit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perforations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about.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3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12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mm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diameter,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although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there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several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alternative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arrangements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  promoting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mass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transfer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onthe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tray,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such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asvalve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units,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bubble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caps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and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other devices described in Section 11.10.1. In all cases the aim is to  promote </a:t>
            </a:r>
            <a:r>
              <a:rPr sz="1600" dirty="0">
                <a:latin typeface="Arial" panose="020B0604020202020204"/>
                <a:cs typeface="Arial" panose="020B0604020202020204"/>
              </a:rPr>
              <a:t>good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mixing of vapour and liquid with a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low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drop in </a:t>
            </a:r>
            <a:r>
              <a:rPr sz="1600" dirty="0">
                <a:latin typeface="Arial" panose="020B0604020202020204"/>
                <a:cs typeface="Arial" panose="020B0604020202020204"/>
              </a:rPr>
              <a:t>pressure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across the tray.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On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each </a:t>
            </a:r>
            <a:r>
              <a:rPr sz="1600" dirty="0">
                <a:latin typeface="Arial" panose="020B0604020202020204"/>
                <a:cs typeface="Arial" panose="020B0604020202020204"/>
              </a:rPr>
              <a:t>tray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system tends to reach equilibrium  because.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3906138"/>
            <a:ext cx="6260465" cy="5963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6985" algn="just">
              <a:lnSpc>
                <a:spcPct val="102000"/>
              </a:lnSpc>
              <a:spcBef>
                <a:spcPts val="65"/>
              </a:spcBef>
              <a:buAutoNum type="alphaLcParenBoth"/>
              <a:tabLst>
                <a:tab pos="294640" algn="l"/>
              </a:tabLst>
            </a:pPr>
            <a:r>
              <a:rPr sz="1600" spc="-60" dirty="0">
                <a:latin typeface="Arial" panose="020B0604020202020204"/>
                <a:cs typeface="Arial" panose="020B0604020202020204"/>
              </a:rPr>
              <a:t>Some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 the less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volatile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component condenses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from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rising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vapour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into the liquid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thus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increasing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concentration of the more volatile  component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(MVC)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20"/>
              </a:spcBef>
              <a:buAutoNum type="alphaLcParenBoth"/>
              <a:tabLst>
                <a:tab pos="35306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Some of the MVC is vaporised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from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liquid on the tray thus  decreasing the concentration of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MVC in the liquid. The </a:t>
            </a:r>
            <a:r>
              <a:rPr sz="1600" dirty="0">
                <a:latin typeface="Arial" panose="020B0604020202020204"/>
                <a:cs typeface="Arial" panose="020B0604020202020204"/>
              </a:rPr>
              <a:t>number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 molecules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passing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each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direction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andin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reverse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  approximately the same since the heat given out by one mole of the  vapour on condensing is approximately equal to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 required to  vaporise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mole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liquid.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problem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thus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one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equimolecular  counter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diffusion.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3335" indent="182880">
              <a:lnSpc>
                <a:spcPct val="101000"/>
              </a:lnSpc>
              <a:spcBef>
                <a:spcPts val="35"/>
              </a:spcBef>
              <a:tabLst>
                <a:tab pos="658495" algn="l"/>
                <a:tab pos="1605280" algn="l"/>
                <a:tab pos="2877820" algn="l"/>
                <a:tab pos="4359910" algn="l"/>
                <a:tab pos="5012055" algn="l"/>
                <a:tab pos="5962015" algn="l"/>
              </a:tabLst>
            </a:pPr>
            <a:r>
              <a:rPr sz="1600" spc="25" dirty="0">
                <a:latin typeface="Arial" panose="020B0604020202020204"/>
                <a:cs typeface="Arial" panose="020B0604020202020204"/>
              </a:rPr>
              <a:t>Ifthemolar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heats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ofvaporisation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approximately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constant,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flows  of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each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part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not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vary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  tray.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concept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constant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molar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overflow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discussed  under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balance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heading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11.4.2.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Conditions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varying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</a:t>
            </a:r>
            <a:r>
              <a:rPr sz="1600" dirty="0">
                <a:latin typeface="Arial" panose="020B0604020202020204"/>
                <a:cs typeface="Arial" panose="020B0604020202020204"/>
              </a:rPr>
              <a:t>l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</a:t>
            </a:r>
            <a:r>
              <a:rPr sz="1600" dirty="0">
                <a:latin typeface="Arial" panose="020B0604020202020204"/>
                <a:cs typeface="Arial" panose="020B0604020202020204"/>
              </a:rPr>
              <a:t>	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overflow,</a:t>
            </a:r>
            <a:r>
              <a:rPr sz="1600" dirty="0">
                <a:latin typeface="Arial" panose="020B0604020202020204"/>
                <a:cs typeface="Arial" panose="020B0604020202020204"/>
              </a:rPr>
              <a:t>	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ari</a:t>
            </a:r>
            <a:r>
              <a:rPr sz="1600" dirty="0">
                <a:latin typeface="Arial" panose="020B0604020202020204"/>
                <a:cs typeface="Arial" panose="020B0604020202020204"/>
              </a:rPr>
              <a:t>s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ng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dirty="0">
                <a:latin typeface="Arial" panose="020B0604020202020204"/>
                <a:cs typeface="Arial" panose="020B0604020202020204"/>
              </a:rPr>
              <a:t>	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unequal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</a:t>
            </a:r>
            <a:r>
              <a:rPr sz="1600" dirty="0">
                <a:latin typeface="Arial" panose="020B0604020202020204"/>
                <a:cs typeface="Arial" panose="020B0604020202020204"/>
              </a:rPr>
              <a:t>l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</a:t>
            </a:r>
            <a:r>
              <a:rPr sz="1600" dirty="0">
                <a:latin typeface="Arial" panose="020B0604020202020204"/>
                <a:cs typeface="Arial" panose="020B0604020202020204"/>
              </a:rPr>
              <a:t>	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atent</a:t>
            </a:r>
            <a:r>
              <a:rPr sz="1600" dirty="0">
                <a:latin typeface="Arial" panose="020B0604020202020204"/>
                <a:cs typeface="Arial" panose="020B0604020202020204"/>
              </a:rPr>
              <a:t>	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heats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dirty="0">
                <a:latin typeface="Arial" panose="020B0604020202020204"/>
                <a:cs typeface="Arial" panose="020B0604020202020204"/>
              </a:rPr>
              <a:t>	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components,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discussed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11.5.In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arrangement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discussed,  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introduced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continuously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andtwo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product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streams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obtained,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one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top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much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richer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than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MVC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second from the base of the column weaker in the MVC. For these  separation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small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quantities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mixtures,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batch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still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may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used.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Here  the column rises directly from a </a:t>
            </a:r>
            <a:r>
              <a:rPr sz="1600" dirty="0">
                <a:latin typeface="Arial" panose="020B0604020202020204"/>
                <a:cs typeface="Arial" panose="020B0604020202020204"/>
              </a:rPr>
              <a:t>large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drum which acts as the still and  reboiler and holds the charge of </a:t>
            </a:r>
            <a:r>
              <a:rPr sz="1600" dirty="0">
                <a:latin typeface="Arial" panose="020B0604020202020204"/>
                <a:cs typeface="Arial" panose="020B0604020202020204"/>
              </a:rPr>
              <a:t>feed. The trays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 the column form a  rectifying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continued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until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longer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possible  to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obtain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desired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quality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thecolumn.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concentration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525272"/>
            <a:ext cx="6261735" cy="97834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6350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of the MVC steadily falls in the liquid remaining in the still so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that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enrichment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tothe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desired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level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latin typeface="Arial" panose="020B0604020202020204"/>
                <a:cs typeface="Arial" panose="020B0604020202020204"/>
              </a:rPr>
              <a:t>MVCisnot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possible.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problem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discussed </a:t>
            </a:r>
            <a:r>
              <a:rPr sz="1600" dirty="0">
                <a:latin typeface="Arial" panose="020B0604020202020204"/>
                <a:cs typeface="Arial" panose="020B0604020202020204"/>
              </a:rPr>
              <a:t>in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 detail </a:t>
            </a:r>
            <a:r>
              <a:rPr sz="1600" dirty="0">
                <a:latin typeface="Arial" panose="020B0604020202020204"/>
                <a:cs typeface="Arial" panose="020B0604020202020204"/>
              </a:rPr>
              <a:t>in Section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11.6. A complete unit will normally  consist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latin typeface="Arial" panose="020B0604020202020204"/>
                <a:cs typeface="Arial" panose="020B0604020202020204"/>
              </a:rPr>
              <a:t>ofafeed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tank,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afeed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heater,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acolumn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boiler,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acondenser,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  arrangement for returning </a:t>
            </a:r>
            <a:r>
              <a:rPr sz="1600" dirty="0">
                <a:latin typeface="Arial" panose="020B0604020202020204"/>
                <a:cs typeface="Arial" panose="020B0604020202020204"/>
              </a:rPr>
              <a:t>part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the condensed liquid as reflux, </a:t>
            </a:r>
            <a:r>
              <a:rPr sz="1600" dirty="0">
                <a:latin typeface="Arial" panose="020B0604020202020204"/>
                <a:cs typeface="Arial" panose="020B0604020202020204"/>
              </a:rPr>
              <a:t>and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coolers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cool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two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products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before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passing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them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storage.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7620" algn="just">
              <a:lnSpc>
                <a:spcPct val="101000"/>
              </a:lnSpc>
              <a:spcBef>
                <a:spcPts val="1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reflux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liquor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may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allowed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back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gravity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top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 the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or,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larger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units,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run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back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drum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pumped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top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column.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control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reflux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very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small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units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conveniently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effected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hand-operated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valves,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larger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units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adjusting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delivery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pump.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many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cases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reflux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divided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by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means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electromagnetically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operated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device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diverts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top product either to the product line or to the reflux line for  controlled time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intervals.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7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ts val="1900"/>
              </a:lnSpc>
              <a:spcBef>
                <a:spcPts val="5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11.4.2. Number of plates required in a distillation</a:t>
            </a:r>
            <a:r>
              <a:rPr sz="160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column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6350" algn="just">
              <a:lnSpc>
                <a:spcPts val="1940"/>
              </a:lnSpc>
              <a:spcBef>
                <a:spcPts val="3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order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develop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method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units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give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desired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fractionation,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necessary,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first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instance,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develop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analytical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approach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enables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necessary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number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ts val="1885"/>
              </a:lnSpc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calculated.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First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material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flows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over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trays,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condenser,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6350" algn="just">
              <a:lnSpc>
                <a:spcPct val="101000"/>
              </a:lnSpc>
              <a:spcBef>
                <a:spcPts val="5"/>
              </a:spcBef>
            </a:pPr>
            <a:r>
              <a:rPr sz="1600" spc="-5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reboiler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must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established.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Thermodynamic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data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required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to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establish how much mass transfer is needed to establish equilibrium  between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streams </a:t>
            </a:r>
            <a:r>
              <a:rPr sz="1600" dirty="0">
                <a:latin typeface="Arial" panose="020B0604020202020204"/>
                <a:cs typeface="Arial" panose="020B0604020202020204"/>
              </a:rPr>
              <a:t>leaving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each tray. The required diameter of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 will be dictated by the necessity to accommodate the desired  flowrates, to </a:t>
            </a:r>
            <a:r>
              <a:rPr sz="1600" dirty="0">
                <a:latin typeface="Arial" panose="020B0604020202020204"/>
                <a:cs typeface="Arial" panose="020B0604020202020204"/>
              </a:rPr>
              <a:t>operate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within the available drop </a:t>
            </a:r>
            <a:r>
              <a:rPr sz="1600" dirty="0">
                <a:latin typeface="Arial" panose="020B0604020202020204"/>
                <a:cs typeface="Arial" panose="020B0604020202020204"/>
              </a:rPr>
              <a:t>in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pressure, while at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same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time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effecting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desired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degree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mixing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streams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each  tray.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7620" algn="just">
              <a:lnSpc>
                <a:spcPts val="1870"/>
              </a:lnSpc>
              <a:spcBef>
                <a:spcPts val="1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Four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streams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involved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transfer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material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across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  plate, as shown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Figure 11.12 </a:t>
            </a:r>
            <a:r>
              <a:rPr sz="1600" dirty="0">
                <a:latin typeface="Arial" panose="020B0604020202020204"/>
                <a:cs typeface="Arial" panose="020B0604020202020204"/>
              </a:rPr>
              <a:t>in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 plate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receives liquid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Ln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+1  from</a:t>
            </a:r>
            <a:r>
              <a:rPr sz="1600" spc="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n</a:t>
            </a:r>
            <a:r>
              <a:rPr sz="1600" i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+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above,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Vn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−1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n</a:t>
            </a:r>
            <a:r>
              <a:rPr sz="1600" i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−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below.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supplies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Ln</a:t>
            </a:r>
            <a:r>
              <a:rPr sz="1600" i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n</a:t>
            </a:r>
            <a:r>
              <a:rPr sz="1600" i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−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1,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Vn</a:t>
            </a:r>
            <a:r>
              <a:rPr sz="1600" i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toplate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n</a:t>
            </a:r>
            <a:r>
              <a:rPr sz="1600" i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+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ts val="1850"/>
              </a:lnSpc>
              <a:spcBef>
                <a:spcPts val="3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 action of the plate </a:t>
            </a:r>
            <a:r>
              <a:rPr sz="1600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 bring about mixing </a:t>
            </a:r>
            <a:r>
              <a:rPr sz="1600" dirty="0">
                <a:latin typeface="Arial" panose="020B0604020202020204"/>
                <a:cs typeface="Arial" panose="020B0604020202020204"/>
              </a:rPr>
              <a:t>so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that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vapour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Vn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,  of   composition 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yn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,  approaches  equilibrium  with  the  liquid 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Ln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1600" spc="3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ts val="178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composition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xn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. The streams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Ln</a:t>
            </a:r>
            <a:r>
              <a:rPr sz="1600" dirty="0">
                <a:latin typeface="Arial" panose="020B0604020202020204"/>
                <a:cs typeface="Arial" panose="020B0604020202020204"/>
              </a:rPr>
              <a:t>+1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Vn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−1 cannot be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equilibrium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97000"/>
              </a:lnSpc>
              <a:spcBef>
                <a:spcPts val="3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and, during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interchange process on the plate, some of the </a:t>
            </a:r>
            <a:r>
              <a:rPr sz="1600" dirty="0">
                <a:latin typeface="Arial" panose="020B0604020202020204"/>
                <a:cs typeface="Arial" panose="020B0604020202020204"/>
              </a:rPr>
              <a:t>more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 component is vaporised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from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liquid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Ln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+1, decreasing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its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concentration to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xn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, and some of the less volatile component </a:t>
            </a:r>
            <a:r>
              <a:rPr sz="1600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condensed from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Vn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−1, increasing thevapour concentration to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yn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. The  heat required to vaporise the </a:t>
            </a:r>
            <a:r>
              <a:rPr sz="1600" dirty="0">
                <a:latin typeface="Arial" panose="020B0604020202020204"/>
                <a:cs typeface="Arial" panose="020B0604020202020204"/>
              </a:rPr>
              <a:t>more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 component from the liquid 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supplied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partial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condensation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522223"/>
            <a:ext cx="6167120" cy="10039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 vapour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Vn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−1. Thus the resulting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effect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 that the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more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  component </a:t>
            </a:r>
            <a:r>
              <a:rPr sz="1600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passed from the liquid running down the column to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rising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up,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whilst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less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transferred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opposite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direction.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8676893"/>
            <a:ext cx="6193155" cy="169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Heat balance over a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plate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00"/>
              </a:lnSpc>
              <a:spcBef>
                <a:spcPts val="8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 heat balance across plate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may be written</a:t>
            </a:r>
            <a:r>
              <a:rPr sz="16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96000"/>
              </a:lnSpc>
              <a:spcBef>
                <a:spcPts val="55"/>
              </a:spcBef>
            </a:pPr>
            <a:r>
              <a:rPr sz="1600" spc="-50" dirty="0">
                <a:latin typeface="Arial" panose="020B0604020202020204"/>
                <a:cs typeface="Arial" panose="020B0604020202020204"/>
              </a:rPr>
              <a:t>Ln+1HLn+1+Vn−1HVn−1=</a:t>
            </a:r>
            <a:r>
              <a:rPr sz="1600" spc="-3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VnHVn+LnHLn+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losses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+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mixing</a:t>
            </a:r>
            <a:r>
              <a:rPr sz="1600" i="1" spc="-45" dirty="0">
                <a:latin typeface="Arial" panose="020B0604020202020204"/>
                <a:cs typeface="Arial" panose="020B0604020202020204"/>
              </a:rPr>
              <a:t>(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11</a:t>
            </a:r>
            <a:r>
              <a:rPr sz="1600" i="1" spc="-45" dirty="0">
                <a:latin typeface="Arial" panose="020B0604020202020204"/>
                <a:cs typeface="Arial" panose="020B0604020202020204"/>
              </a:rPr>
              <a:t>.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32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where: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HL</a:t>
            </a:r>
            <a:r>
              <a:rPr sz="1600" i="1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n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enthalpy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per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mole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10" dirty="0">
                <a:latin typeface="Arial" panose="020B0604020202020204"/>
                <a:cs typeface="Arial" panose="020B0604020202020204"/>
              </a:rPr>
              <a:t>HV</a:t>
            </a:r>
            <a:r>
              <a:rPr sz="1600" i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 the enthalpy </a:t>
            </a:r>
            <a:r>
              <a:rPr sz="1600" dirty="0">
                <a:latin typeface="Arial" panose="020B0604020202020204"/>
                <a:cs typeface="Arial" panose="020B0604020202020204"/>
              </a:rPr>
              <a:t>per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mole of the vapour rising from </a:t>
            </a:r>
            <a:r>
              <a:rPr sz="1600" dirty="0">
                <a:latin typeface="Arial" panose="020B0604020202020204"/>
                <a:cs typeface="Arial" panose="020B0604020202020204"/>
              </a:rPr>
              <a:t>plate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. This  equation is difficult to handle </a:t>
            </a:r>
            <a:r>
              <a:rPr sz="1600" dirty="0">
                <a:latin typeface="Arial" panose="020B0604020202020204"/>
                <a:cs typeface="Arial" panose="020B0604020202020204"/>
              </a:rPr>
              <a:t>for 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majority of mixtures, and some  simplifying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7150" y="4688204"/>
            <a:ext cx="4051680" cy="380174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4682" y="883665"/>
            <a:ext cx="3453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ACNOWLEDGEMENT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455165"/>
            <a:ext cx="5895975" cy="21894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58165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Before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presenting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actual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matter,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wish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tooffermy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sincere  gratitude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all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those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who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have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directly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orindirectly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helped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latin typeface="Arial" panose="020B0604020202020204"/>
                <a:cs typeface="Arial" panose="020B0604020202020204"/>
              </a:rPr>
              <a:t>usin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completing this project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work.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indent="45720">
              <a:lnSpc>
                <a:spcPct val="101000"/>
              </a:lnSpc>
              <a:spcBef>
                <a:spcPts val="1020"/>
              </a:spcBef>
            </a:pPr>
            <a:r>
              <a:rPr sz="1600" spc="15" dirty="0">
                <a:latin typeface="Arial" panose="020B0604020202020204"/>
                <a:cs typeface="Arial" panose="020B0604020202020204"/>
              </a:rPr>
              <a:t>Weshould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liketo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express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our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heartiest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respect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greatfulness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  </a:t>
            </a:r>
            <a:r>
              <a:rPr sz="1800" b="1" spc="-50" dirty="0">
                <a:latin typeface="Arial" panose="020B0604020202020204"/>
                <a:cs typeface="Arial" panose="020B0604020202020204"/>
              </a:rPr>
              <a:t>Mr. </a:t>
            </a:r>
            <a:r>
              <a:rPr sz="1800" b="1" spc="-55" dirty="0">
                <a:latin typeface="Arial" panose="020B0604020202020204"/>
                <a:cs typeface="Arial" panose="020B0604020202020204"/>
              </a:rPr>
              <a:t>Virendra </a:t>
            </a:r>
            <a:r>
              <a:rPr sz="1800" b="1" spc="-65" dirty="0">
                <a:latin typeface="Arial" panose="020B0604020202020204"/>
                <a:cs typeface="Arial" panose="020B0604020202020204"/>
              </a:rPr>
              <a:t>Kumar </a:t>
            </a:r>
            <a:r>
              <a:rPr sz="1800" b="1" spc="-45" dirty="0">
                <a:latin typeface="Arial" panose="020B0604020202020204"/>
                <a:cs typeface="Arial" panose="020B0604020202020204"/>
              </a:rPr>
              <a:t>(project </a:t>
            </a:r>
            <a:r>
              <a:rPr sz="1800" b="1" spc="-50" dirty="0">
                <a:latin typeface="Arial" panose="020B0604020202020204"/>
                <a:cs typeface="Arial" panose="020B0604020202020204"/>
              </a:rPr>
              <a:t>guide), Mr.P. </a:t>
            </a:r>
            <a:r>
              <a:rPr sz="1800" b="1" spc="-55" dirty="0">
                <a:latin typeface="Arial" panose="020B0604020202020204"/>
                <a:cs typeface="Arial" panose="020B0604020202020204"/>
              </a:rPr>
              <a:t>pankaj </a:t>
            </a:r>
            <a:r>
              <a:rPr sz="1800" b="1" spc="-50" dirty="0">
                <a:latin typeface="Arial" panose="020B0604020202020204"/>
                <a:cs typeface="Arial" panose="020B0604020202020204"/>
              </a:rPr>
              <a:t>(H.O.D),  </a:t>
            </a:r>
            <a:r>
              <a:rPr sz="1800" b="1" spc="-15" dirty="0">
                <a:latin typeface="Arial" panose="020B0604020202020204"/>
                <a:cs typeface="Arial" panose="020B0604020202020204"/>
              </a:rPr>
              <a:t>Mrs.</a:t>
            </a:r>
            <a:r>
              <a:rPr sz="1800" b="1" spc="-33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latin typeface="Arial" panose="020B0604020202020204"/>
                <a:cs typeface="Arial" panose="020B0604020202020204"/>
              </a:rPr>
              <a:t>Manisha</a:t>
            </a:r>
            <a:r>
              <a:rPr sz="1800" b="1" spc="-33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latin typeface="Arial" panose="020B0604020202020204"/>
                <a:cs typeface="Arial" panose="020B0604020202020204"/>
              </a:rPr>
              <a:t>Asthana</a:t>
            </a:r>
            <a:r>
              <a:rPr sz="1800" b="1" spc="-33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45" dirty="0">
                <a:latin typeface="Arial" panose="020B0604020202020204"/>
                <a:cs typeface="Arial" panose="020B0604020202020204"/>
              </a:rPr>
              <a:t>(Principal)</a:t>
            </a:r>
            <a:r>
              <a:rPr sz="1800" b="1" spc="-3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fortheirexcellent</a:t>
            </a:r>
            <a:r>
              <a:rPr sz="1600" spc="-3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guidance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and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encouragement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time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time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found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able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present  this project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report.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56375" y="0"/>
                </a:moveTo>
                <a:lnTo>
                  <a:pt x="0" y="0"/>
                </a:lnTo>
                <a:lnTo>
                  <a:pt x="0" y="9450324"/>
                </a:lnTo>
                <a:lnTo>
                  <a:pt x="56375" y="9450324"/>
                </a:lnTo>
                <a:lnTo>
                  <a:pt x="56375" y="0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07936" y="0"/>
                </a:lnTo>
                <a:lnTo>
                  <a:pt x="56388" y="0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64324" y="945032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526796"/>
            <a:ext cx="6259830" cy="2672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r>
              <a:rPr sz="1600" spc="-45" dirty="0">
                <a:latin typeface="Arial" panose="020B0604020202020204"/>
                <a:cs typeface="Arial" panose="020B0604020202020204"/>
              </a:rPr>
              <a:t>assumptions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usually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made.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Thus,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good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lagging,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losses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will 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besmall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may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neglected,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foranideal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system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latin typeface="Arial" panose="020B0604020202020204"/>
                <a:cs typeface="Arial" panose="020B0604020202020204"/>
              </a:rPr>
              <a:t>theheatof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mixing 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iszero.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such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mixtures,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molar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heatofvaporisation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may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taken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  constant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independent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composition.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Thus,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mole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  </a:t>
            </a:r>
            <a:r>
              <a:rPr sz="1600" i="1" spc="-55" dirty="0">
                <a:latin typeface="Arial" panose="020B0604020202020204"/>
                <a:cs typeface="Arial" panose="020B0604020202020204"/>
              </a:rPr>
              <a:t>Vn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−1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condensing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releases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sufficient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liberate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one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mole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vapour 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Vn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.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follows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Vn</a:t>
            </a:r>
            <a:r>
              <a:rPr sz="1600" i="1" spc="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=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Vn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−1,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so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molar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constant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unless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material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enters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withdrawn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section.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temperature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change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one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next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small,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20" dirty="0">
                <a:latin typeface="Arial" panose="020B0604020202020204"/>
                <a:cs typeface="Arial" panose="020B0604020202020204"/>
              </a:rPr>
              <a:t>HL 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may be taken as equal to </a:t>
            </a:r>
            <a:r>
              <a:rPr sz="1600" i="1" spc="-10" dirty="0">
                <a:latin typeface="Arial" panose="020B0604020202020204"/>
                <a:cs typeface="Arial" panose="020B0604020202020204"/>
              </a:rPr>
              <a:t>HL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n</a:t>
            </a:r>
            <a:r>
              <a:rPr sz="1600" dirty="0">
                <a:latin typeface="Arial" panose="020B0604020202020204"/>
                <a:cs typeface="Arial" panose="020B0604020202020204"/>
              </a:rPr>
              <a:t>+1.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Applying </a:t>
            </a:r>
            <a:r>
              <a:rPr sz="1600" dirty="0">
                <a:latin typeface="Arial" panose="020B0604020202020204"/>
                <a:cs typeface="Arial" panose="020B0604020202020204"/>
              </a:rPr>
              <a:t>these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simplifications to  equation 11.32,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it </a:t>
            </a:r>
            <a:r>
              <a:rPr sz="1600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seen that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Ln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=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Ln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+1, </a:t>
            </a:r>
            <a:r>
              <a:rPr sz="1600" dirty="0">
                <a:latin typeface="Arial" panose="020B0604020202020204"/>
                <a:cs typeface="Arial" panose="020B0604020202020204"/>
              </a:rPr>
              <a:t>so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 the moles of liquid  reflux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also constant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4372482"/>
            <a:ext cx="6186805" cy="5220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9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Thus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Vn</a:t>
            </a:r>
            <a:r>
              <a:rPr sz="1600" i="1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Ln</a:t>
            </a:r>
            <a:r>
              <a:rPr sz="1600" i="1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constant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over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rectifying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section,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Vm</a:t>
            </a:r>
            <a:r>
              <a:rPr sz="1600" i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Lm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9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are constant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over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stripping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1000"/>
              </a:lnSpc>
              <a:spcBef>
                <a:spcPts val="1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these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conditions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there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two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basic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methods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determining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number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plates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required.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first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due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SOREL</a:t>
            </a:r>
            <a:r>
              <a:rPr sz="1600" i="1" spc="-50" dirty="0">
                <a:latin typeface="Arial" panose="020B0604020202020204"/>
                <a:cs typeface="Arial" panose="020B0604020202020204"/>
              </a:rPr>
              <a:t>(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25</a:t>
            </a:r>
            <a:r>
              <a:rPr sz="1600" i="1" spc="-50" dirty="0">
                <a:latin typeface="Arial" panose="020B0604020202020204"/>
                <a:cs typeface="Arial" panose="020B0604020202020204"/>
              </a:rPr>
              <a:t>)</a:t>
            </a:r>
            <a:r>
              <a:rPr sz="1600" i="1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later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modified  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LEWIS</a:t>
            </a:r>
            <a:r>
              <a:rPr sz="1600" i="1" spc="-90" dirty="0">
                <a:latin typeface="Arial" panose="020B0604020202020204"/>
                <a:cs typeface="Arial" panose="020B0604020202020204"/>
              </a:rPr>
              <a:t>(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26</a:t>
            </a:r>
            <a:r>
              <a:rPr sz="1600" i="1" spc="-90" dirty="0">
                <a:latin typeface="Arial" panose="020B0604020202020204"/>
                <a:cs typeface="Arial" panose="020B0604020202020204"/>
              </a:rPr>
              <a:t>)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,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second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due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MCCABE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THIELE</a:t>
            </a:r>
            <a:r>
              <a:rPr sz="1600" i="1" spc="-85" dirty="0">
                <a:latin typeface="Arial" panose="020B0604020202020204"/>
                <a:cs typeface="Arial" panose="020B0604020202020204"/>
              </a:rPr>
              <a:t>(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27</a:t>
            </a:r>
            <a:r>
              <a:rPr sz="1600" i="1" spc="-85" dirty="0">
                <a:latin typeface="Arial" panose="020B0604020202020204"/>
                <a:cs typeface="Arial" panose="020B0604020202020204"/>
              </a:rPr>
              <a:t>)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.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Lewis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method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here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binary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systems,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also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11.7.4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for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calculations involving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multicomponent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mixtures.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This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method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also the  basis of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modern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computerised methods.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McCabe–Thiele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method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particularly important since </a:t>
            </a:r>
            <a:r>
              <a:rPr sz="1600" dirty="0">
                <a:latin typeface="Arial" panose="020B0604020202020204"/>
                <a:cs typeface="Arial" panose="020B0604020202020204"/>
              </a:rPr>
              <a:t>it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introduces the idea of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operating line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important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common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concept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multistage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operations.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best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assessment of these methods and their varioWhen the molar heat of  vaporisation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varies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appreciably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mixing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86690">
              <a:lnSpc>
                <a:spcPct val="101000"/>
              </a:lnSpc>
              <a:spcBef>
                <a:spcPts val="5"/>
              </a:spcBef>
            </a:pPr>
            <a:r>
              <a:rPr sz="1600" spc="-55" dirty="0">
                <a:latin typeface="Arial" panose="020B0604020202020204"/>
                <a:cs typeface="Arial" panose="020B0604020202020204"/>
              </a:rPr>
              <a:t>no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longer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negligible,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these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methods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have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modified,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alternative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techniques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discussed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chapter.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12700" marR="56515">
              <a:lnSpc>
                <a:spcPct val="102000"/>
              </a:lnSpc>
            </a:pPr>
            <a:r>
              <a:rPr sz="1700" b="1" spc="-50" dirty="0">
                <a:latin typeface="Arial" panose="020B0604020202020204"/>
                <a:cs typeface="Arial" panose="020B0604020202020204"/>
              </a:rPr>
              <a:t>Calculation </a:t>
            </a:r>
            <a:r>
              <a:rPr sz="1700" b="1" spc="-45" dirty="0">
                <a:latin typeface="Arial" panose="020B0604020202020204"/>
                <a:cs typeface="Arial" panose="020B0604020202020204"/>
              </a:rPr>
              <a:t>of </a:t>
            </a:r>
            <a:r>
              <a:rPr sz="1700" b="1" spc="-60" dirty="0">
                <a:latin typeface="Arial" panose="020B0604020202020204"/>
                <a:cs typeface="Arial" panose="020B0604020202020204"/>
              </a:rPr>
              <a:t>number </a:t>
            </a:r>
            <a:r>
              <a:rPr sz="1700" b="1" spc="-45" dirty="0">
                <a:latin typeface="Arial" panose="020B0604020202020204"/>
                <a:cs typeface="Arial" panose="020B0604020202020204"/>
              </a:rPr>
              <a:t>of plates </a:t>
            </a:r>
            <a:r>
              <a:rPr sz="1700" b="1" spc="-55" dirty="0">
                <a:latin typeface="Arial" panose="020B0604020202020204"/>
                <a:cs typeface="Arial" panose="020B0604020202020204"/>
              </a:rPr>
              <a:t>using </a:t>
            </a:r>
            <a:r>
              <a:rPr sz="1700" b="1" spc="-50" dirty="0">
                <a:latin typeface="Arial" panose="020B0604020202020204"/>
                <a:cs typeface="Arial" panose="020B0604020202020204"/>
              </a:rPr>
              <a:t>the </a:t>
            </a:r>
            <a:r>
              <a:rPr sz="1700" b="1" spc="-45" dirty="0">
                <a:latin typeface="Arial" panose="020B0604020202020204"/>
                <a:cs typeface="Arial" panose="020B0604020202020204"/>
              </a:rPr>
              <a:t>Lewis–Sorel </a:t>
            </a:r>
            <a:r>
              <a:rPr sz="1700" b="1" spc="-55" dirty="0">
                <a:latin typeface="Arial" panose="020B0604020202020204"/>
                <a:cs typeface="Arial" panose="020B0604020202020204"/>
              </a:rPr>
              <a:t>method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If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unit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operating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asshown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Figure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11.13,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sothat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binary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distilled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give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top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bottom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W,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xf</a:t>
            </a:r>
            <a:r>
              <a:rPr sz="1600" i="1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xd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 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xw</a:t>
            </a:r>
            <a:r>
              <a:rPr sz="16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asthecorresponding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mole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fractions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ofthe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component, 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andthevapour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Vt</a:t>
            </a:r>
            <a:r>
              <a:rPr sz="1600" i="1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rising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thetop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condensed,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part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run  back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reflux,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remainder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612139"/>
            <a:ext cx="5583555" cy="10147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z="1600" spc="-45" dirty="0">
                <a:latin typeface="Arial" panose="020B0604020202020204"/>
                <a:cs typeface="Arial" panose="020B0604020202020204"/>
              </a:rPr>
              <a:t>being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withdrawn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product,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then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material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balance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above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40" dirty="0">
                <a:latin typeface="Arial" panose="020B0604020202020204"/>
                <a:cs typeface="Arial" panose="020B0604020202020204"/>
              </a:rPr>
              <a:t>n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,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indicated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loop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Figure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11.13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gives: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 panose="020B0604020202020204"/>
              <a:cs typeface="Arial" panose="020B0604020202020204"/>
            </a:endParaRPr>
          </a:p>
          <a:p>
            <a:pPr marL="629920" algn="ctr">
              <a:lnSpc>
                <a:spcPct val="100000"/>
              </a:lnSpc>
            </a:pPr>
            <a:r>
              <a:rPr sz="1600" spc="-105" dirty="0">
                <a:latin typeface="Arial" panose="020B0604020202020204"/>
                <a:cs typeface="Arial" panose="020B0604020202020204"/>
              </a:rPr>
              <a:t>Vn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=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Ln+1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+D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8097773"/>
            <a:ext cx="5146675" cy="1233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Figure 11.13. Material balances at top and bottom of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column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Expressing this balance for the more volatile component</a:t>
            </a:r>
            <a:r>
              <a:rPr sz="16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gives: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203327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ynVn = Ln+1xn+1 + Dxd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692" y="9551923"/>
            <a:ext cx="532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Thus: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635" y="9551923"/>
            <a:ext cx="2251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latin typeface="Arial" panose="020B0604020202020204"/>
                <a:cs typeface="Arial" panose="020B0604020202020204"/>
              </a:rPr>
              <a:t>yn=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Ln+1Vnxn+1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+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DVn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xd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6114" y="9551923"/>
            <a:ext cx="6680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(11.34)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21204" y="4194809"/>
            <a:ext cx="3316604" cy="37658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433831"/>
            <a:ext cx="6231255" cy="2721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685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equation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relates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thecomposition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rising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tothe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to 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thecomposition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theliquid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onany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above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thefeed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plate.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Since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molar liquid overflow </a:t>
            </a:r>
            <a:r>
              <a:rPr sz="1600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constant,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Ln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may be replaced by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Ln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+1 and:  yn = LnVnxn+1 + DVnxd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(11.35)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indent="137160" algn="just">
              <a:lnSpc>
                <a:spcPct val="101000"/>
              </a:lnSpc>
              <a:spcBef>
                <a:spcPts val="50"/>
              </a:spcBef>
            </a:pPr>
            <a:r>
              <a:rPr sz="1600" spc="10" dirty="0">
                <a:latin typeface="Arial" panose="020B0604020202020204"/>
                <a:cs typeface="Arial" panose="020B0604020202020204"/>
              </a:rPr>
              <a:t>Similarly,takingamaterial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balanceforthetotal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streams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andforthe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  volatile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75260">
              <a:lnSpc>
                <a:spcPts val="1860"/>
              </a:lnSpc>
              <a:spcBef>
                <a:spcPts val="15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component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bottomto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above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m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asindicated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bytheloop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II  in Figure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11.13,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and noting that </a:t>
            </a:r>
            <a:r>
              <a:rPr sz="1600" dirty="0">
                <a:latin typeface="Arial" panose="020B0604020202020204"/>
                <a:cs typeface="Arial" panose="020B0604020202020204"/>
              </a:rPr>
              <a:t>Lm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= Lm+1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gives: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2126615">
              <a:lnSpc>
                <a:spcPts val="1970"/>
              </a:lnSpc>
              <a:spcBef>
                <a:spcPts val="60"/>
              </a:spcBef>
            </a:pPr>
            <a:r>
              <a:rPr sz="1600" spc="-65" dirty="0">
                <a:latin typeface="Arial" panose="020B0604020202020204"/>
                <a:cs typeface="Arial" panose="020B0604020202020204"/>
              </a:rPr>
              <a:t>Lm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=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Vm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+W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(11.36)and: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ymVm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=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Lmxm+1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−Wxw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Thus: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ym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=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LmVmxm+1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−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WVmxw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(11.37)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3848226"/>
            <a:ext cx="6261735" cy="642048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36830">
              <a:lnSpc>
                <a:spcPct val="101000"/>
              </a:lnSpc>
              <a:spcBef>
                <a:spcPts val="70"/>
              </a:spcBef>
            </a:pPr>
            <a:r>
              <a:rPr sz="1600" spc="-4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equation,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similar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equation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11.35,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gives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corresponding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relation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between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thecompositions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rising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60" dirty="0">
                <a:latin typeface="Arial" panose="020B0604020202020204"/>
                <a:cs typeface="Arial" panose="020B0604020202020204"/>
              </a:rPr>
              <a:t>toa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 on the plate, for the section below the feed plate. These </a:t>
            </a:r>
            <a:r>
              <a:rPr sz="1600" dirty="0">
                <a:latin typeface="Arial" panose="020B0604020202020204"/>
                <a:cs typeface="Arial" panose="020B0604020202020204"/>
              </a:rPr>
              <a:t>two 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equationsarethe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equationsoftheoperatinglines.Inordertocalculatethe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change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incomposition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one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tothe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next,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theequilibrium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data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  used to find the composition of the vapour above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liquid, and the  enrichment line to calculate the composition of the liquid on the next  plate.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method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may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thenbe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repeated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column,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using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equation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343535">
              <a:lnSpc>
                <a:spcPct val="101000"/>
              </a:lnSpc>
              <a:spcBef>
                <a:spcPts val="45"/>
              </a:spcBef>
            </a:pPr>
            <a:r>
              <a:rPr sz="1600" spc="-45" dirty="0">
                <a:latin typeface="Arial" panose="020B0604020202020204"/>
                <a:cs typeface="Arial" panose="020B0604020202020204"/>
              </a:rPr>
              <a:t>11.37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sections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below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point,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equation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11.35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sections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above the feed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point.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The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method of McCabe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and</a:t>
            </a:r>
            <a:r>
              <a:rPr sz="18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Thiele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9525" algn="just">
              <a:lnSpc>
                <a:spcPct val="101000"/>
              </a:lnSpc>
              <a:spcBef>
                <a:spcPts val="3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simplifying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assumptions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constant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molar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vaporisation,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  heat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losses,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mixing,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lead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constant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molar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flow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constant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molar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reflux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any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column,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15" dirty="0">
                <a:latin typeface="Arial" panose="020B0604020202020204"/>
                <a:cs typeface="Arial" panose="020B0604020202020204"/>
              </a:rPr>
              <a:t>Vn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=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10"/>
              </a:lnSpc>
              <a:spcBef>
                <a:spcPts val="20"/>
              </a:spcBef>
            </a:pPr>
            <a:r>
              <a:rPr sz="1600" i="1" spc="-5" dirty="0">
                <a:latin typeface="Arial" panose="020B0604020202020204"/>
                <a:cs typeface="Arial" panose="020B0604020202020204"/>
              </a:rPr>
              <a:t>Vn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+1,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Ln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=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Ln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+1, and </a:t>
            </a:r>
            <a:r>
              <a:rPr sz="1600" dirty="0">
                <a:latin typeface="Arial" panose="020B0604020202020204"/>
                <a:cs typeface="Arial" panose="020B0604020202020204"/>
              </a:rPr>
              <a:t>so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on. </a:t>
            </a:r>
            <a:r>
              <a:rPr sz="1600" dirty="0">
                <a:latin typeface="Arial" panose="020B0604020202020204"/>
                <a:cs typeface="Arial" panose="020B0604020202020204"/>
              </a:rPr>
              <a:t>Using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these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1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simplifications,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two enrichment equations are</a:t>
            </a:r>
            <a:r>
              <a:rPr sz="16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obtained: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85"/>
              </a:lnSpc>
              <a:spcBef>
                <a:spcPts val="15"/>
              </a:spcBef>
            </a:pPr>
            <a:r>
              <a:rPr sz="1600" i="1" spc="-5" dirty="0">
                <a:latin typeface="Arial" panose="020B0604020202020204"/>
                <a:cs typeface="Arial" panose="020B0604020202020204"/>
              </a:rPr>
              <a:t>yn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=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LnVn xn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+1 +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DVn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xd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(equation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11.35)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55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and: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ym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=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LmVm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xm</a:t>
            </a:r>
            <a:r>
              <a:rPr sz="1600" dirty="0">
                <a:latin typeface="Arial" panose="020B0604020202020204"/>
                <a:cs typeface="Arial" panose="020B0604020202020204"/>
              </a:rPr>
              <a:t>+1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–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W Vm xw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(equation</a:t>
            </a:r>
            <a:r>
              <a:rPr sz="16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11.37)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6350" algn="just">
              <a:lnSpc>
                <a:spcPts val="1910"/>
              </a:lnSpc>
              <a:spcBef>
                <a:spcPts val="4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These equations are used in the </a:t>
            </a:r>
            <a:r>
              <a:rPr sz="1600" dirty="0">
                <a:latin typeface="Arial" panose="020B0604020202020204"/>
                <a:cs typeface="Arial" panose="020B0604020202020204"/>
              </a:rPr>
              <a:t>Lewis–Sorel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method to calculate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relation between the composition of the liquid on a plate and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 of the vapour rising to that plate. MCCABE and  THIELE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27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1600" i="1" spc="3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pointed</a:t>
            </a:r>
            <a:r>
              <a:rPr sz="1600" spc="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out</a:t>
            </a:r>
            <a:r>
              <a:rPr sz="1600" spc="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that,</a:t>
            </a:r>
            <a:r>
              <a:rPr sz="1600" spc="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since</a:t>
            </a:r>
            <a:r>
              <a:rPr sz="1600" spc="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these</a:t>
            </a:r>
            <a:r>
              <a:rPr sz="1600" spc="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equations</a:t>
            </a:r>
            <a:r>
              <a:rPr sz="1600" spc="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represent</a:t>
            </a:r>
            <a:r>
              <a:rPr sz="1600" spc="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straight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ts val="1835"/>
              </a:lnSpc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lines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connecting</a:t>
            </a:r>
            <a:r>
              <a:rPr sz="16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5" dirty="0">
                <a:latin typeface="Arial" panose="020B0604020202020204"/>
                <a:cs typeface="Arial" panose="020B0604020202020204"/>
              </a:rPr>
              <a:t>yn</a:t>
            </a:r>
            <a:r>
              <a:rPr sz="1600" i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xn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+1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ym</a:t>
            </a:r>
            <a:r>
              <a:rPr sz="1600" i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xm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+1,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they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can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drawn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6350" algn="just">
              <a:lnSpc>
                <a:spcPts val="1910"/>
              </a:lnSpc>
              <a:spcBef>
                <a:spcPts val="6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 same diagram as the equilibrium curve to give a simple </a:t>
            </a:r>
            <a:r>
              <a:rPr sz="1600" dirty="0">
                <a:latin typeface="Arial" panose="020B0604020202020204"/>
                <a:cs typeface="Arial" panose="020B0604020202020204"/>
              </a:rPr>
              <a:t>graphical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solution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forthe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number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stages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required.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Thus,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equation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426211"/>
            <a:ext cx="6597650" cy="2665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11.35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pass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points 2, 4 and 6 shown in Figure 11.14, and similarly the line of</a:t>
            </a:r>
            <a:r>
              <a:rPr sz="16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equation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344805">
              <a:lnSpc>
                <a:spcPts val="1860"/>
              </a:lnSpc>
              <a:spcBef>
                <a:spcPts val="15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11.37 will pass through points </a:t>
            </a:r>
            <a:r>
              <a:rPr sz="1600" dirty="0">
                <a:latin typeface="Arial" panose="020B0604020202020204"/>
                <a:cs typeface="Arial" panose="020B0604020202020204"/>
              </a:rPr>
              <a:t>8,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10, </a:t>
            </a:r>
            <a:r>
              <a:rPr sz="1600" dirty="0">
                <a:latin typeface="Arial" panose="020B0604020202020204"/>
                <a:cs typeface="Arial" panose="020B0604020202020204"/>
              </a:rPr>
              <a:t>12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 </a:t>
            </a:r>
            <a:r>
              <a:rPr sz="1600" dirty="0">
                <a:latin typeface="Arial" panose="020B0604020202020204"/>
                <a:cs typeface="Arial" panose="020B0604020202020204"/>
              </a:rPr>
              <a:t>14.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If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xn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+1 =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xd </a:t>
            </a:r>
            <a:r>
              <a:rPr sz="1600" dirty="0">
                <a:latin typeface="Arial" panose="020B0604020202020204"/>
                <a:cs typeface="Arial" panose="020B0604020202020204"/>
              </a:rPr>
              <a:t>in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equation 11.35,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then: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30"/>
              </a:lnSpc>
            </a:pPr>
            <a:r>
              <a:rPr sz="1600" i="1" spc="-5" dirty="0">
                <a:latin typeface="Arial" panose="020B0604020202020204"/>
                <a:cs typeface="Arial" panose="020B0604020202020204"/>
              </a:rPr>
              <a:t>vnyn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=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Lnxd</a:t>
            </a:r>
            <a:r>
              <a:rPr sz="1600" i="1" spc="-3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+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771515">
              <a:lnSpc>
                <a:spcPts val="1850"/>
              </a:lnSpc>
              <a:spcBef>
                <a:spcPts val="95"/>
              </a:spcBef>
            </a:pPr>
            <a:r>
              <a:rPr sz="1600" i="1" spc="-5" dirty="0">
                <a:latin typeface="Arial" panose="020B0604020202020204"/>
                <a:cs typeface="Arial" panose="020B0604020202020204"/>
              </a:rPr>
              <a:t>D</a:t>
            </a:r>
            <a:r>
              <a:rPr sz="1600" i="1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xd</a:t>
            </a:r>
            <a:r>
              <a:rPr sz="1600" i="1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=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xd 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11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.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38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77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equation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represents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passing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yn</a:t>
            </a:r>
            <a:r>
              <a:rPr sz="1600" i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=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5" dirty="0">
                <a:latin typeface="Arial" panose="020B0604020202020204"/>
                <a:cs typeface="Arial" panose="020B0604020202020204"/>
              </a:rPr>
              <a:t>xn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+1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344805" algn="just">
              <a:lnSpc>
                <a:spcPct val="97000"/>
              </a:lnSpc>
              <a:spcBef>
                <a:spcPts val="3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=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xd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. If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xn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+1 </a:t>
            </a:r>
            <a:r>
              <a:rPr sz="1600" dirty="0">
                <a:latin typeface="Arial" panose="020B0604020202020204"/>
                <a:cs typeface="Arial" panose="020B0604020202020204"/>
              </a:rPr>
              <a:t>is put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equal </a:t>
            </a:r>
            <a:r>
              <a:rPr sz="1600" dirty="0">
                <a:latin typeface="Arial" panose="020B0604020202020204"/>
                <a:cs typeface="Arial" panose="020B0604020202020204"/>
              </a:rPr>
              <a:t>to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zero, then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yn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=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Dxd/Vn</a:t>
            </a:r>
            <a:r>
              <a:rPr sz="1600" dirty="0">
                <a:latin typeface="Arial" panose="020B0604020202020204"/>
                <a:cs typeface="Arial" panose="020B0604020202020204"/>
              </a:rPr>
              <a:t>,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giving a second  easily determined point. The top operating line </a:t>
            </a:r>
            <a:r>
              <a:rPr sz="1600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therefore drawn  through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two </a:t>
            </a:r>
            <a:r>
              <a:rPr sz="1600" dirty="0">
                <a:latin typeface="Arial" panose="020B0604020202020204"/>
                <a:cs typeface="Arial" panose="020B0604020202020204"/>
              </a:rPr>
              <a:t>points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coordinates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(xd,</a:t>
            </a:r>
            <a:r>
              <a:rPr sz="1600" i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xd</a:t>
            </a:r>
            <a:r>
              <a:rPr sz="1600" i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1600" i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(0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1600" i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(Dxd/Vn)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).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4055490"/>
            <a:ext cx="6261735" cy="6370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For the bottom operating line, equation 11.30, if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xm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+1 =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xw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1600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then: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ts val="1900"/>
              </a:lnSpc>
              <a:spcBef>
                <a:spcPts val="25"/>
              </a:spcBef>
            </a:pPr>
            <a:r>
              <a:rPr sz="1600" i="1" spc="-5" dirty="0">
                <a:latin typeface="Arial" panose="020B0604020202020204"/>
                <a:cs typeface="Arial" panose="020B0604020202020204"/>
              </a:rPr>
              <a:t>ym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=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Lmvmxw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−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WVmxw</a:t>
            </a:r>
            <a:r>
              <a:rPr sz="1600" i="1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11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.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39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ts val="1930"/>
              </a:lnSpc>
              <a:spcBef>
                <a:spcPts val="3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Since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Vm</a:t>
            </a:r>
            <a:r>
              <a:rPr sz="1600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=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Lm</a:t>
            </a:r>
            <a:r>
              <a:rPr sz="1600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−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W</a:t>
            </a:r>
            <a:r>
              <a:rPr sz="1600" dirty="0">
                <a:latin typeface="Arial" panose="020B0604020202020204"/>
                <a:cs typeface="Arial" panose="020B0604020202020204"/>
              </a:rPr>
              <a:t>,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follows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ym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=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xw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.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Thus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bottom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operating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</a:t>
            </a:r>
            <a:r>
              <a:rPr sz="16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passes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C,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(xw,</a:t>
            </a:r>
            <a:r>
              <a:rPr sz="1600" i="1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xw)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slope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Lm/Vm</a:t>
            </a:r>
            <a:r>
              <a:rPr sz="1600" dirty="0">
                <a:latin typeface="Arial" panose="020B0604020202020204"/>
                <a:cs typeface="Arial" panose="020B0604020202020204"/>
              </a:rPr>
              <a:t>.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When</a:t>
            </a:r>
            <a:r>
              <a:rPr sz="1600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two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operating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lines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have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been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drawn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in,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number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stages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ts val="1930"/>
              </a:lnSpc>
              <a:spcBef>
                <a:spcPts val="1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required may be found by drawing steps between the operating line  and the equilibrium curve starting from point A. This method </a:t>
            </a:r>
            <a:r>
              <a:rPr sz="1600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one of  the most important concepts </a:t>
            </a:r>
            <a:r>
              <a:rPr sz="1600" dirty="0">
                <a:latin typeface="Arial" panose="020B0604020202020204"/>
                <a:cs typeface="Arial" panose="020B0604020202020204"/>
              </a:rPr>
              <a:t>in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chemical engineering and </a:t>
            </a:r>
            <a:r>
              <a:rPr sz="1600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an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invaluable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tool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solution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problems.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assumption  of constant molar overflow </a:t>
            </a:r>
            <a:r>
              <a:rPr sz="1600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not limiting since </a:t>
            </a:r>
            <a:r>
              <a:rPr sz="1600" dirty="0">
                <a:latin typeface="Arial" panose="020B0604020202020204"/>
                <a:cs typeface="Arial" panose="020B0604020202020204"/>
              </a:rPr>
              <a:t>in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very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few systems do  the molar heats of vaporisation </a:t>
            </a:r>
            <a:r>
              <a:rPr sz="1600" dirty="0">
                <a:latin typeface="Arial" panose="020B0604020202020204"/>
                <a:cs typeface="Arial" panose="020B0604020202020204"/>
              </a:rPr>
              <a:t>differ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 </a:t>
            </a:r>
            <a:r>
              <a:rPr sz="1600" dirty="0">
                <a:latin typeface="Arial" panose="020B0604020202020204"/>
                <a:cs typeface="Arial" panose="020B0604020202020204"/>
              </a:rPr>
              <a:t>more than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10 per cent. The  method does </a:t>
            </a:r>
            <a:r>
              <a:rPr sz="1600" dirty="0">
                <a:latin typeface="Arial" panose="020B0604020202020204"/>
                <a:cs typeface="Arial" panose="020B0604020202020204"/>
              </a:rPr>
              <a:t>have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limitations, however, and </a:t>
            </a:r>
            <a:r>
              <a:rPr sz="1600" dirty="0">
                <a:latin typeface="Arial" panose="020B0604020202020204"/>
                <a:cs typeface="Arial" panose="020B0604020202020204"/>
              </a:rPr>
              <a:t>should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not be </a:t>
            </a:r>
            <a:r>
              <a:rPr sz="1600" dirty="0">
                <a:latin typeface="Arial" panose="020B0604020202020204"/>
                <a:cs typeface="Arial" panose="020B0604020202020204"/>
              </a:rPr>
              <a:t>employed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when the  relative volatility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less than 1.3 or </a:t>
            </a:r>
            <a:r>
              <a:rPr sz="1600" dirty="0">
                <a:latin typeface="Arial" panose="020B0604020202020204"/>
                <a:cs typeface="Arial" panose="020B0604020202020204"/>
              </a:rPr>
              <a:t>greater than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5,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when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ts val="1885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reflux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ratio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less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than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7620" algn="just">
              <a:lnSpc>
                <a:spcPct val="101000"/>
              </a:lnSpc>
              <a:spcBef>
                <a:spcPts val="3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1.1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times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minimum,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when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twenty-five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theoretical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  are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required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50">
              <a:latin typeface="Arial" panose="020B0604020202020204"/>
              <a:cs typeface="Arial" panose="020B0604020202020204"/>
            </a:endParaRPr>
          </a:p>
          <a:p>
            <a:pPr marL="12700" marR="8255" algn="just">
              <a:lnSpc>
                <a:spcPct val="102000"/>
              </a:lnSpc>
            </a:pPr>
            <a:r>
              <a:rPr sz="1700" b="1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4-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Steam</a:t>
            </a:r>
            <a:r>
              <a:rPr sz="1800" b="1" u="heavy" spc="-16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distillation-</a:t>
            </a:r>
            <a:r>
              <a:rPr sz="1800" b="1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Steam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purification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 mixture,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temperature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sensitive,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example,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organic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Compounds.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instrument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setup,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steam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introduced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 heating water, which allows the compounds to boil at a lower  temperature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way,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continuously.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continuous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operation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used  commonly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industrial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applications.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115"/>
              </a:spcBef>
            </a:pPr>
            <a:r>
              <a:rPr sz="1800" b="1" spc="-50" dirty="0">
                <a:latin typeface="Arial" panose="020B0604020202020204"/>
                <a:cs typeface="Arial" panose="020B0604020202020204"/>
              </a:rPr>
              <a:t>Azeotropic </a:t>
            </a:r>
            <a:r>
              <a:rPr sz="1800" b="1" spc="-40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35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99675"/>
          </a:xfrm>
          <a:custGeom>
            <a:avLst/>
            <a:gdLst/>
            <a:ahLst/>
            <a:cxnLst/>
            <a:rect l="l" t="t" r="r" b="b"/>
            <a:pathLst>
              <a:path w="6955790" h="10099675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381304" y="10085832"/>
                </a:lnTo>
                <a:lnTo>
                  <a:pt x="381304" y="10099548"/>
                </a:lnTo>
                <a:lnTo>
                  <a:pt x="2783382" y="10099548"/>
                </a:lnTo>
                <a:lnTo>
                  <a:pt x="2783382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280766"/>
            <a:ext cx="6259195" cy="256032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Azeotropes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6350" algn="just">
              <a:lnSpc>
                <a:spcPct val="101000"/>
              </a:lnSpc>
              <a:spcBef>
                <a:spcPts val="103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An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azeotrope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two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cannot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separated  by distillation. it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also known as a constant boiling mixture. When an  azeotrope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boiled,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resultant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gaseous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vapor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has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same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1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:.1/4.)rnposition,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ratio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state,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why  separation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isn't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possible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distillation.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split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azeotrope,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material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agent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entertainer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added,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basically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"breaks"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azeotrope,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various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parameters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classify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azeotropes.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Givei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below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two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ways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classify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them.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3701922"/>
            <a:ext cx="6261735" cy="64281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6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positive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azeotrope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lower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than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any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its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components. An example is a water-ethanol mixture, composed of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95.63%ethanol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4.37%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water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weight.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azeotrope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boils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78.2c'c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c;h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lower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than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water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(100°c)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ethanol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(78.4'c)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azeotrope  caked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minimum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mixture,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maximum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azeotuL,...t.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.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conversely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azeotVrop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negative,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if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its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hydrochloric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acid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20.2% </a:t>
            </a:r>
            <a:r>
              <a:rPr sz="1600" dirty="0">
                <a:latin typeface="Arial" panose="020B0604020202020204"/>
                <a:cs typeface="Arial" panose="020B0604020202020204"/>
              </a:rPr>
              <a:t>and 79.8%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water (by weight). The boiling </a:t>
            </a:r>
            <a:r>
              <a:rPr sz="1600" dirty="0">
                <a:latin typeface="Arial" panose="020B0604020202020204"/>
                <a:cs typeface="Arial" panose="020B0604020202020204"/>
              </a:rPr>
              <a:t>point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this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azeotrop  110°c which is highert hanthat </a:t>
            </a:r>
            <a:r>
              <a:rPr sz="1600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water as well </a:t>
            </a:r>
            <a:r>
              <a:rPr sz="1600" dirty="0">
                <a:latin typeface="Arial" panose="020B0604020202020204"/>
                <a:cs typeface="Arial" panose="020B0604020202020204"/>
              </a:rPr>
              <a:t>a61-iydrogen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chloride.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Negative azeotropes are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also called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maximum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boiling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mixture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pressure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mitthmirri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azeotropes.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55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Number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of</a:t>
            </a:r>
            <a:r>
              <a:rPr sz="2000" b="1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components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6985" indent="137160" algn="just">
              <a:lnSpc>
                <a:spcPct val="101000"/>
              </a:lnSpc>
              <a:spcBef>
                <a:spcPts val="104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most azeotropes are binary (made up of </a:t>
            </a:r>
            <a:r>
              <a:rPr sz="1600" dirty="0">
                <a:latin typeface="Arial" panose="020B0604020202020204"/>
                <a:cs typeface="Arial" panose="020B0604020202020204"/>
              </a:rPr>
              <a:t>two constituents)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 tenary  (maade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three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constituents)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though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they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can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mode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three constituents as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well.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Entrainers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7620" algn="just">
              <a:lnSpc>
                <a:spcPct val="102000"/>
              </a:lnSpc>
              <a:spcBef>
                <a:spcPts val="99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This is a substance that is added to an azeotrope to facilitate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separation. A specific entrainer </a:t>
            </a:r>
            <a:r>
              <a:rPr sz="1600" dirty="0">
                <a:latin typeface="Arial" panose="020B0604020202020204"/>
                <a:cs typeface="Arial" panose="020B0604020202020204"/>
              </a:rPr>
              <a:t>has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 be identified for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process of  azeotrope distillation, as not all entrainers will work with a </a:t>
            </a:r>
            <a:r>
              <a:rPr sz="1600" dirty="0">
                <a:latin typeface="Arial" panose="020B0604020202020204"/>
                <a:cs typeface="Arial" panose="020B0604020202020204"/>
              </a:rPr>
              <a:t>given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azeotrope. A residoal curve </a:t>
            </a:r>
            <a:r>
              <a:rPr sz="1600" dirty="0">
                <a:latin typeface="Arial" panose="020B0604020202020204"/>
                <a:cs typeface="Arial" panose="020B0604020202020204"/>
              </a:rPr>
              <a:t>map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used to identify which entrainer is  suitable.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,:a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r-11.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►■;.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e4re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divided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into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different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types,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depending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function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tileperform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enable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3335" algn="just">
              <a:lnSpc>
                <a:spcPct val="102000"/>
              </a:lnSpc>
              <a:spcBef>
                <a:spcPts val="96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Entrainers that </a:t>
            </a:r>
            <a:r>
              <a:rPr sz="1600" dirty="0">
                <a:latin typeface="Arial" panose="020B0604020202020204"/>
                <a:cs typeface="Arial" panose="020B0604020202020204"/>
              </a:rPr>
              <a:t>react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 one of the components of the azeotrope  El:trainers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induce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liquid-phase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El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trainers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ion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ically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467359"/>
            <a:ext cx="6260465" cy="20002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dissociate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o►ltrainers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do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not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cause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phase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There  are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different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types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azeotropic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well,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like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homogeny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-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eoias  and heterogeneous azeotropic distillation. Homogeneous azeotropic  distillation is </a:t>
            </a:r>
            <a:r>
              <a:rPr sz="1600" dirty="0">
                <a:latin typeface="Arial" panose="020B0604020202020204"/>
                <a:cs typeface="Arial" panose="020B0604020202020204"/>
              </a:rPr>
              <a:t>a-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 </a:t>
            </a:r>
            <a:r>
              <a:rPr sz="1600" dirty="0">
                <a:latin typeface="Arial" panose="020B0604020202020204"/>
                <a:cs typeface="Arial" panose="020B0604020202020204"/>
              </a:rPr>
              <a:t>process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azeotropes where the entrainer  completely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miscible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liquid.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Depending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whether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single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corn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-  ponent </a:t>
            </a:r>
            <a:r>
              <a:rPr sz="1600" dirty="0">
                <a:latin typeface="Arial" panose="020B0604020202020204"/>
                <a:cs typeface="Arial" panose="020B0604020202020204"/>
              </a:rPr>
              <a:t>or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all the components of </a:t>
            </a:r>
            <a:r>
              <a:rPr sz="1600" dirty="0">
                <a:latin typeface="Arial" panose="020B0604020202020204"/>
                <a:cs typeface="Arial" panose="020B0604020202020204"/>
              </a:rPr>
              <a:t>as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azeotrope </a:t>
            </a:r>
            <a:r>
              <a:rPr sz="1600" dirty="0">
                <a:latin typeface="Arial" panose="020B0604020202020204"/>
                <a:cs typeface="Arial" panose="020B0604020202020204"/>
              </a:rPr>
              <a:t>need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 be separated,  continuous distillationis carried out, until the desired constituent is 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achieved.Inheterogeneousazeotropicdistillation,theentrainerwillform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3703447"/>
            <a:ext cx="6260465" cy="30035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azrotrope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initial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azeotropic  mixture,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enabling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remaining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constituent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  sequence.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715" algn="just">
              <a:lnSpc>
                <a:spcPct val="102000"/>
              </a:lnSpc>
              <a:spcBef>
                <a:spcPts val="101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Azeotrupic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important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process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chemical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engineering.  Understanding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terms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discussion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azeotropic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  will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give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you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ability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grasp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intricacies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topic.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2400" b="1" spc="-55" dirty="0">
                <a:latin typeface="Arial" panose="020B0604020202020204"/>
                <a:cs typeface="Arial" panose="020B0604020202020204"/>
              </a:rPr>
              <a:t>Distillations </a:t>
            </a:r>
            <a:r>
              <a:rPr sz="2400" b="1" spc="-65" dirty="0">
                <a:latin typeface="Arial" panose="020B0604020202020204"/>
                <a:cs typeface="Arial" panose="020B0604020202020204"/>
              </a:rPr>
              <a:t>defined</a:t>
            </a:r>
            <a:r>
              <a:rPr sz="2400" b="1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latin typeface="Arial" panose="020B0604020202020204"/>
                <a:cs typeface="Arial" panose="020B0604020202020204"/>
              </a:rPr>
              <a:t>as: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6350" algn="just">
              <a:lnSpc>
                <a:spcPct val="101000"/>
              </a:lnSpc>
              <a:spcBef>
                <a:spcPts val="106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process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orvapour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twoor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substances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separated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into its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component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fractions of desired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purity,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by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application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 removal of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heat.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404" y="9423907"/>
            <a:ext cx="6254115" cy="5156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based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fact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  richer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have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lower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points.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Therefore,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when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4120" y="6846569"/>
            <a:ext cx="3561841" cy="20529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525272"/>
            <a:ext cx="6312535" cy="20097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60960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cooled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condensed,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condensate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contain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  volatile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components.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same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time,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original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contain  more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less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material.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4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Distillation columns are designed </a:t>
            </a:r>
            <a:r>
              <a:rPr sz="1600" dirty="0">
                <a:latin typeface="Arial" panose="020B0604020202020204"/>
                <a:cs typeface="Arial" panose="020B0604020202020204"/>
              </a:rPr>
              <a:t>to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achieve this separation</a:t>
            </a:r>
            <a:r>
              <a:rPr sz="1600" spc="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efficiently.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9055" algn="just">
              <a:lnSpc>
                <a:spcPct val="102000"/>
              </a:lnSpc>
              <a:spcBef>
                <a:spcPts val="10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Although many </a:t>
            </a:r>
            <a:r>
              <a:rPr sz="1600" dirty="0">
                <a:latin typeface="Arial" panose="020B0604020202020204"/>
                <a:cs typeface="Arial" panose="020B0604020202020204"/>
              </a:rPr>
              <a:t>people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have a fair idea what "distillation" means,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important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aspects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thatseem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tobe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missed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manufacturing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 view are that distillation is the most common separation</a:t>
            </a:r>
            <a:r>
              <a:rPr sz="16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technique.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3768978"/>
            <a:ext cx="6258560" cy="290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70"/>
              </a:spcBef>
            </a:pP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consumes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enormous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amounts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energy</a:t>
            </a:r>
            <a:r>
              <a:rPr sz="1600" spc="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both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terms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cooling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heating requirements it can contribute to more than 50% of plant  operating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costs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'le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Lest: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way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reduce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operating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costs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existing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units,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 improve their efficiency and operation via process optimization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and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control. To </a:t>
            </a:r>
            <a:r>
              <a:rPr sz="1600" dirty="0">
                <a:latin typeface="Arial" panose="020B0604020202020204"/>
                <a:cs typeface="Arial" panose="020B0604020202020204"/>
              </a:rPr>
              <a:t>achieve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 improvement, a thorough understanding of 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principles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how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systems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designed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essential.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3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The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10" dirty="0">
                <a:latin typeface="Arial" panose="020B0604020202020204"/>
                <a:cs typeface="Arial" panose="020B0604020202020204"/>
              </a:rPr>
              <a:t>pointdiagram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7620" algn="just">
              <a:lnSpc>
                <a:spcPct val="101000"/>
              </a:lnSpc>
              <a:spcBef>
                <a:spcPts val="103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shows how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equilibrium compositions of the components </a:t>
            </a:r>
            <a:r>
              <a:rPr sz="1600" dirty="0">
                <a:latin typeface="Arial" panose="020B0604020202020204"/>
                <a:cs typeface="Arial" panose="020B0604020202020204"/>
              </a:rPr>
              <a:t>in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very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temperature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fixed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consider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example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containing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2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(a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b)-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binary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.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has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following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diagram.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3889374"/>
            <a:ext cx="6261100" cy="58280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 boiling point of a Is that at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which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mole fraction of a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1_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mole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fraction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0.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ti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example  A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therefore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tower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point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than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b.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upper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curve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diagram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called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dew-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curve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while  the lower one is called the bubble-point curve. tiew-poiLl. Is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tarnperature at which the saturaded vapour </a:t>
            </a:r>
            <a:r>
              <a:rPr sz="1600" dirty="0">
                <a:latin typeface="Arial" panose="020B0604020202020204"/>
                <a:cs typeface="Arial" panose="020B0604020202020204"/>
              </a:rPr>
              <a:t>::;..arts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 condense. Trie  bubble-point is the temperature at which the liquid starts to boil. The  region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above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dew-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curve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shows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equilibrium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 the superheated vapour while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rigion below the bubble- point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curve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,:lows the equilibrium composition of the subcooled</a:t>
            </a:r>
            <a:r>
              <a:rPr sz="16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0160" algn="just">
              <a:lnSpc>
                <a:spcPct val="1010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example,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when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asubcooled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mole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fraction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A=0.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4(pointAl  is heated , its concentration remains constant until it reaches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bubble-peint(pcintB)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when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starts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.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thevapours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evolved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during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 higher boiling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20"/>
              </a:spcBef>
            </a:pPr>
            <a:r>
              <a:rPr sz="2200" b="1" u="heavy" spc="-6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Tray</a:t>
            </a:r>
            <a:r>
              <a:rPr sz="2200" b="1" u="heavy" spc="-3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b="1" u="heavy" spc="-6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designs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5715" algn="just">
              <a:lnSpc>
                <a:spcPct val="101000"/>
              </a:lnSpc>
              <a:spcBef>
                <a:spcPts val="105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essentially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acts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60" dirty="0">
                <a:latin typeface="Arial" panose="020B0604020202020204"/>
                <a:cs typeface="Arial" panose="020B0604020202020204"/>
              </a:rPr>
              <a:t>asa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mini-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column,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each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accomplishing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fraction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 the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task.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can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deduce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there  are,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k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"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i--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degree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overall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afficiency  wili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depend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significantly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tray.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Trays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designed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to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ifiaximize vapour-liquid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contactby.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279399"/>
            <a:ext cx="6955790" cy="10111740"/>
            <a:chOff x="304800" y="279399"/>
            <a:chExt cx="6955790" cy="10111740"/>
          </a:xfrm>
        </p:grpSpPr>
        <p:sp>
          <p:nvSpPr>
            <p:cNvPr id="4" name="object 4"/>
            <p:cNvSpPr/>
            <p:nvPr/>
          </p:nvSpPr>
          <p:spPr>
            <a:xfrm>
              <a:off x="2021204" y="279399"/>
              <a:ext cx="4096258" cy="335787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800" y="304799"/>
              <a:ext cx="6955790" cy="10086340"/>
            </a:xfrm>
            <a:custGeom>
              <a:avLst/>
              <a:gdLst/>
              <a:ahLst/>
              <a:cxnLst/>
              <a:rect l="l" t="t" r="r" b="b"/>
              <a:pathLst>
                <a:path w="6955790" h="10086340">
                  <a:moveTo>
                    <a:pt x="6955536" y="0"/>
                  </a:moveTo>
                  <a:lnTo>
                    <a:pt x="6917436" y="0"/>
                  </a:lnTo>
                  <a:lnTo>
                    <a:pt x="6917436" y="38100"/>
                  </a:lnTo>
                  <a:lnTo>
                    <a:pt x="6917436" y="10047732"/>
                  </a:lnTo>
                  <a:lnTo>
                    <a:pt x="38100" y="10047732"/>
                  </a:lnTo>
                  <a:lnTo>
                    <a:pt x="38100" y="38100"/>
                  </a:lnTo>
                  <a:lnTo>
                    <a:pt x="6917436" y="38100"/>
                  </a:lnTo>
                  <a:lnTo>
                    <a:pt x="6917436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10085832"/>
                  </a:lnTo>
                  <a:lnTo>
                    <a:pt x="38100" y="10085832"/>
                  </a:lnTo>
                  <a:lnTo>
                    <a:pt x="6917436" y="10085832"/>
                  </a:lnTo>
                  <a:lnTo>
                    <a:pt x="6955536" y="10085832"/>
                  </a:lnTo>
                  <a:lnTo>
                    <a:pt x="6955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6905900"/>
            <a:ext cx="6258560" cy="255778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55"/>
              </a:spcBef>
            </a:pPr>
            <a:r>
              <a:rPr sz="2000" b="1" u="heavy" spc="-1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DISTILLATION</a:t>
            </a:r>
            <a:r>
              <a:rPr sz="2000" b="1" u="heavy" spc="-6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12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PRINCIPLES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1050"/>
              </a:spcBef>
            </a:pPr>
            <a:r>
              <a:rPr sz="1600" spc="-45" dirty="0">
                <a:latin typeface="Arial" panose="020B0604020202020204"/>
                <a:cs typeface="Arial" panose="020B0604020202020204"/>
              </a:rPr>
              <a:t>Separation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components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from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liquid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mixture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via distillation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depends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oil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differences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points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individual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components.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Also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depend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ing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concentrations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present,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  will have different boiling point characteristics. Therefore, distillation  processes depends on the vapour pressure </a:t>
            </a:r>
            <a:r>
              <a:rPr sz="1600" dirty="0">
                <a:latin typeface="Arial" panose="020B0604020202020204"/>
                <a:cs typeface="Arial" panose="020B0604020202020204"/>
              </a:rPr>
              <a:t>characteristics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liquid  mixtures.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2000" b="1" spc="-55" dirty="0">
                <a:latin typeface="Arial" panose="020B0604020202020204"/>
                <a:cs typeface="Arial" panose="020B0604020202020204"/>
              </a:rPr>
              <a:t>vapour </a:t>
            </a:r>
            <a:r>
              <a:rPr sz="2000" b="1" spc="-60" dirty="0">
                <a:latin typeface="Arial" panose="020B0604020202020204"/>
                <a:cs typeface="Arial" panose="020B0604020202020204"/>
              </a:rPr>
              <a:t>pressure and</a:t>
            </a:r>
            <a:r>
              <a:rPr sz="2000" b="1" spc="-30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boiling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525272"/>
            <a:ext cx="6244590" cy="47440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8255">
              <a:lnSpc>
                <a:spcPct val="102000"/>
              </a:lnSpc>
              <a:spcBef>
                <a:spcPts val="4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particular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temperature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equilib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rium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exerted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molecules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leaving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entering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surface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1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. here are some important points regarding vapour</a:t>
            </a:r>
            <a:r>
              <a:rPr sz="16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469900" indent="-228600">
              <a:lnSpc>
                <a:spcPct val="100000"/>
              </a:lnSpc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Energy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input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raises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900" indent="-228600">
              <a:lnSpc>
                <a:spcPct val="100000"/>
              </a:lnSpc>
              <a:spcBef>
                <a:spcPts val="1020"/>
              </a:spcBef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related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900" marR="5080" indent="-228600">
              <a:lnSpc>
                <a:spcPct val="101000"/>
              </a:lnSpc>
              <a:spcBef>
                <a:spcPts val="1025"/>
              </a:spcBef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sz="1600" spc="20" dirty="0">
                <a:latin typeface="Arial" panose="020B0604020202020204"/>
                <a:cs typeface="Arial" panose="020B0604020202020204"/>
              </a:rPr>
              <a:t>Aiquid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issaud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latin typeface="Arial" panose="020B0604020202020204"/>
                <a:cs typeface="Arial" panose="020B0604020202020204"/>
              </a:rPr>
              <a:t>to,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boil,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when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its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equals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surrounding  pressure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900" indent="-228600">
              <a:lnSpc>
                <a:spcPct val="100000"/>
              </a:lnSpc>
              <a:spcBef>
                <a:spcPts val="1035"/>
              </a:spcBef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ease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depends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volatility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900" marR="5715" indent="-228600">
              <a:lnSpc>
                <a:spcPct val="101000"/>
              </a:lnSpc>
              <a:spcBef>
                <a:spcPts val="995"/>
              </a:spcBef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LicFirds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high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pressures(volatile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liquids)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low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  temperatures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900" marR="5080" indent="-228600">
              <a:lnSpc>
                <a:spcPct val="101000"/>
              </a:lnSpc>
              <a:spcBef>
                <a:spcPts val="1020"/>
              </a:spcBef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pressuPand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hence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 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dependsonthe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relative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amounts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inthe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900" marR="187960" indent="-228600">
              <a:lnSpc>
                <a:spcPct val="101000"/>
              </a:lnSpc>
              <a:spcBef>
                <a:spcPts val="1020"/>
              </a:spcBef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Distillation occurs because of the differences in the volatility of  components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8458581"/>
            <a:ext cx="6244590" cy="162433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Extractive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distillation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715">
              <a:lnSpc>
                <a:spcPct val="102000"/>
              </a:lnSpc>
              <a:spcBef>
                <a:spcPts val="101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Extractive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defined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Inthe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presence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latin typeface="Arial" panose="020B0604020202020204"/>
                <a:cs typeface="Arial" panose="020B0604020202020204"/>
              </a:rPr>
              <a:t>ofa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miscible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high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boiling,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relatively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non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volatile;e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component,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solvent,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forms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no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1000"/>
              </a:lnSpc>
              <a:spcBef>
                <a:spcPts val="1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:-12.eotiopes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other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mixture.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method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mixtures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having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low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value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relative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volatility,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nearing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unity.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21740"/>
            <a:ext cx="5681980" cy="186372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R="476885" algn="ctr">
              <a:lnSpc>
                <a:spcPct val="100000"/>
              </a:lnSpc>
              <a:spcBef>
                <a:spcPts val="1440"/>
              </a:spcBef>
            </a:pPr>
            <a:r>
              <a:rPr sz="2000" b="1" u="dbl" spc="-12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CERTIFICATE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1000"/>
              </a:lnSpc>
              <a:spcBef>
                <a:spcPts val="103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It is certified that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lang="en-US" sz="1600" b="1" spc="-5" dirty="0">
                <a:latin typeface="Arial" panose="020B0604020202020204"/>
                <a:cs typeface="Arial" panose="020B0604020202020204"/>
              </a:rPr>
              <a:t>nkush Gupta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student of diploma  in </a:t>
            </a:r>
            <a:r>
              <a:rPr lang="en-US" sz="1600" b="1" spc="-5" dirty="0">
                <a:latin typeface="Arial" panose="020B0604020202020204"/>
                <a:cs typeface="Arial" panose="020B0604020202020204"/>
              </a:rPr>
              <a:t>C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hemical </a:t>
            </a:r>
            <a:r>
              <a:rPr lang="en-US" sz="1600" b="1" spc="-5" dirty="0">
                <a:latin typeface="Arial" panose="020B0604020202020204"/>
                <a:cs typeface="Arial" panose="020B0604020202020204"/>
              </a:rPr>
              <a:t>Technology fertilizer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session-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2019-20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Govt. Polytehnic,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lakhimpur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kheri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has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made an equipment design project report  entitled “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Design of </a:t>
            </a:r>
            <a:r>
              <a:rPr sz="1600" b="1" spc="-40" dirty="0">
                <a:latin typeface="Arial" panose="020B0604020202020204"/>
                <a:cs typeface="Arial" panose="020B0604020202020204"/>
              </a:rPr>
              <a:t>Distillation </a:t>
            </a:r>
            <a:r>
              <a:rPr sz="1600" b="1" spc="-50" dirty="0">
                <a:latin typeface="Arial" panose="020B0604020202020204"/>
                <a:cs typeface="Arial" panose="020B0604020202020204"/>
              </a:rPr>
              <a:t>column”.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This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report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their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own 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sole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efforts.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549265"/>
            <a:ext cx="5927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Mr.</a:t>
            </a:r>
            <a:r>
              <a:rPr sz="1800" b="1" spc="-31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Virendra</a:t>
            </a:r>
            <a:r>
              <a:rPr sz="1800" b="1" spc="-32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kumar</a:t>
            </a:r>
            <a:r>
              <a:rPr sz="1800" b="1" spc="42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Mr.</a:t>
            </a:r>
            <a:r>
              <a:rPr sz="1800" b="1" spc="-31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P.</a:t>
            </a:r>
            <a:r>
              <a:rPr sz="1800" b="1" spc="-30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Pankaj</a:t>
            </a:r>
            <a:r>
              <a:rPr sz="1800" b="1" spc="31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Mrs.</a:t>
            </a:r>
            <a:r>
              <a:rPr sz="1800" b="1" spc="-30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Manisha</a:t>
            </a:r>
            <a:r>
              <a:rPr sz="1800" b="1" spc="-31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Asthana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913501"/>
            <a:ext cx="1778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(project guide)  </a:t>
            </a:r>
            <a:r>
              <a:rPr sz="1800" dirty="0">
                <a:latin typeface="Arial" panose="020B0604020202020204"/>
                <a:cs typeface="Arial" panose="020B0604020202020204"/>
              </a:rPr>
              <a:t>Govt.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polytechnic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2510" y="5913501"/>
            <a:ext cx="1451610" cy="6654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460"/>
              </a:spcBef>
            </a:pPr>
            <a:r>
              <a:rPr sz="1800" spc="-50" dirty="0">
                <a:latin typeface="Arial" panose="020B0604020202020204"/>
                <a:cs typeface="Arial" panose="020B0604020202020204"/>
              </a:rPr>
              <a:t>(H.O.D)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Department</a:t>
            </a:r>
            <a:r>
              <a:rPr sz="18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of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0936" y="5913501"/>
            <a:ext cx="16605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5325">
              <a:lnSpc>
                <a:spcPct val="117000"/>
              </a:lnSpc>
              <a:spcBef>
                <a:spcPts val="100"/>
              </a:spcBef>
            </a:pPr>
            <a:r>
              <a:rPr sz="1800" spc="-95" dirty="0">
                <a:latin typeface="Arial" panose="020B0604020202020204"/>
                <a:cs typeface="Arial" panose="020B0604020202020204"/>
              </a:rPr>
              <a:t>(Principal) 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Govt.</a:t>
            </a:r>
            <a:r>
              <a:rPr sz="18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polytechnic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6599301"/>
            <a:ext cx="540004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Lakhimpur </a:t>
            </a:r>
            <a:r>
              <a:rPr sz="1800" dirty="0">
                <a:latin typeface="Arial" panose="020B0604020202020204"/>
                <a:cs typeface="Arial" panose="020B0604020202020204"/>
              </a:rPr>
              <a:t>kheri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chem. Engineering Lakhimpur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Kheri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184400" marR="1685290" indent="-104140">
              <a:lnSpc>
                <a:spcPct val="147000"/>
              </a:lnSpc>
              <a:spcBef>
                <a:spcPts val="320"/>
              </a:spcBef>
            </a:pPr>
            <a:r>
              <a:rPr sz="1800" spc="-50" dirty="0">
                <a:latin typeface="Arial" panose="020B0604020202020204"/>
                <a:cs typeface="Arial" panose="020B0604020202020204"/>
              </a:rPr>
              <a:t>Govt.</a:t>
            </a:r>
            <a:r>
              <a:rPr sz="1800" spc="-3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polytechnic  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Lakhimpur</a:t>
            </a:r>
            <a:r>
              <a:rPr sz="1800" spc="-95" dirty="0">
                <a:latin typeface="Arial" panose="020B0604020202020204"/>
                <a:cs typeface="Arial" panose="020B0604020202020204"/>
              </a:rPr>
              <a:t> Kheri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56375" y="0"/>
                </a:moveTo>
                <a:lnTo>
                  <a:pt x="0" y="0"/>
                </a:lnTo>
                <a:lnTo>
                  <a:pt x="0" y="9450324"/>
                </a:lnTo>
                <a:lnTo>
                  <a:pt x="56375" y="9450324"/>
                </a:lnTo>
                <a:lnTo>
                  <a:pt x="56375" y="0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07936" y="0"/>
                </a:lnTo>
                <a:lnTo>
                  <a:pt x="56388" y="0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64324" y="945032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433831"/>
            <a:ext cx="6259830" cy="55918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715" algn="just">
              <a:lnSpc>
                <a:spcPct val="101000"/>
              </a:lnSpc>
              <a:spcBef>
                <a:spcPts val="6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Such mixtures cannot be separted by simple distillation, because the  volatility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ofthetwocomponents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inthe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nearly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thesame,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causing 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themto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,aperete,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nearly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thesame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temperature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asimilar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rate,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making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normal iLtillation impractical.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102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method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extractive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solvent,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generally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nonvolatilie,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latin typeface="Arial" panose="020B0604020202020204"/>
                <a:cs typeface="Arial" panose="020B0604020202020204"/>
              </a:rPr>
              <a:t>hasa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high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miscible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mixture,  but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doesn't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form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azeotropic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mixture.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solvent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interacts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differently  components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theredy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causing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their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relative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volatillation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change.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enable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new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three-part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z,epar,,teJ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normal 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distillation.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original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component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with the greatest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volatilityu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separates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out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top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product.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bottom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consists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solvent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other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component,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again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separeited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easily  because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solvent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doesn't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form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azeotrope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bottom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product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canbe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separated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0" dirty="0">
                <a:latin typeface="Arial" panose="020B0604020202020204"/>
                <a:cs typeface="Arial" panose="020B0604020202020204"/>
              </a:rPr>
              <a:t>byanyof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methods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available_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important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toselect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suitable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solvent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type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distillation.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solvent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must  alter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relative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volatility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wide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enough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marin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successful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result.  The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quantity,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cost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availability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solvent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should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considered.  Solvent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should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easily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separable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Pottom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product,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should  not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react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chemically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mixture,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corrosion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  the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equipment.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classic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example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cited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here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  azeotropic mixture of benzene </a:t>
            </a:r>
            <a:r>
              <a:rPr sz="1600" dirty="0"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cyclohexane, where aniline is one  suitable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solvent.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8598853"/>
            <a:ext cx="6258560" cy="137287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3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Batch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distillation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 indent="45720" algn="just">
              <a:lnSpc>
                <a:spcPct val="101000"/>
              </a:lnSpc>
              <a:spcBef>
                <a:spcPts val="103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Batch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refers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tothe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batches,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meaning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thata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distilled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into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its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fractions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before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 still is again charged with more mixture and the </a:t>
            </a:r>
            <a:r>
              <a:rPr sz="1600" dirty="0">
                <a:latin typeface="Arial" panose="020B0604020202020204"/>
                <a:cs typeface="Arial" panose="020B0604020202020204"/>
              </a:rPr>
              <a:t>process</a:t>
            </a:r>
            <a:r>
              <a:rPr sz="1600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525272"/>
            <a:ext cx="6256655" cy="163322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6985" algn="just">
              <a:lnSpc>
                <a:spcPct val="102000"/>
              </a:lnSpc>
              <a:spcBef>
                <a:spcPts val="4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repeated. This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 contrast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with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continuous distillation where the  feedstock is added and the distillate drawn off </a:t>
            </a:r>
            <a:r>
              <a:rPr sz="1600" dirty="0">
                <a:latin typeface="Arial" panose="020B0604020202020204"/>
                <a:cs typeface="Arial" panose="020B0604020202020204"/>
              </a:rPr>
              <a:t>without</a:t>
            </a:r>
            <a:r>
              <a:rPr sz="16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interruption.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10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batcn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has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always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been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important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part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production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cd  seasonal,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low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capacity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high-purity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chemicals.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very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frequel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  separation process in the pharmaceutical industry and wastewater  treatment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units.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359" y="9055734"/>
            <a:ext cx="6692900" cy="6711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85"/>
              </a:spcBef>
            </a:pPr>
            <a:r>
              <a:rPr sz="2400" b="1" spc="-229" dirty="0">
                <a:latin typeface="Arial" panose="020B0604020202020204"/>
                <a:cs typeface="Arial" panose="020B0604020202020204"/>
              </a:rPr>
              <a:t>BASIC </a:t>
            </a:r>
            <a:r>
              <a:rPr sz="2400" b="1" spc="-215" dirty="0">
                <a:latin typeface="Arial" panose="020B0604020202020204"/>
                <a:cs typeface="Arial" panose="020B0604020202020204"/>
              </a:rPr>
              <a:t>DISTILLATION </a:t>
            </a:r>
            <a:r>
              <a:rPr sz="2400" b="1" spc="-245" dirty="0">
                <a:latin typeface="Arial" panose="020B0604020202020204"/>
                <a:cs typeface="Arial" panose="020B0604020202020204"/>
              </a:rPr>
              <a:t>EQUIPMENT </a:t>
            </a:r>
            <a:r>
              <a:rPr sz="2400" b="1" spc="-270" dirty="0">
                <a:latin typeface="Arial" panose="020B0604020202020204"/>
                <a:cs typeface="Arial" panose="020B0604020202020204"/>
              </a:rPr>
              <a:t>AND</a:t>
            </a:r>
            <a:r>
              <a:rPr sz="24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245" dirty="0">
                <a:latin typeface="Arial" panose="020B0604020202020204"/>
                <a:cs typeface="Arial" panose="020B0604020202020204"/>
              </a:rPr>
              <a:t>OPERATION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214" y="1584324"/>
            <a:ext cx="5855970" cy="36379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419735" marR="422275" algn="ctr">
              <a:lnSpc>
                <a:spcPct val="101000"/>
              </a:lnSpc>
              <a:spcBef>
                <a:spcPts val="90"/>
              </a:spcBef>
            </a:pPr>
            <a:r>
              <a:rPr sz="4800" b="1" spc="-605" dirty="0">
                <a:latin typeface="Arial" panose="020B0604020202020204"/>
                <a:cs typeface="Arial" panose="020B0604020202020204"/>
              </a:rPr>
              <a:t>BASIC </a:t>
            </a:r>
            <a:r>
              <a:rPr sz="4800" b="1" spc="-555" dirty="0">
                <a:latin typeface="Arial" panose="020B0604020202020204"/>
                <a:cs typeface="Arial" panose="020B0604020202020204"/>
              </a:rPr>
              <a:t>DISTILLATION  </a:t>
            </a:r>
            <a:r>
              <a:rPr sz="4800" b="1" spc="-165" dirty="0">
                <a:latin typeface="Arial" panose="020B0604020202020204"/>
                <a:cs typeface="Arial" panose="020B0604020202020204"/>
              </a:rPr>
              <a:t>EQUIPMENT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1476375" marR="1478280" indent="3810" algn="ctr">
              <a:lnSpc>
                <a:spcPct val="119000"/>
              </a:lnSpc>
              <a:spcBef>
                <a:spcPts val="45"/>
              </a:spcBef>
            </a:pPr>
            <a:r>
              <a:rPr sz="4800" b="1" spc="-5" dirty="0">
                <a:latin typeface="Arial" panose="020B0604020202020204"/>
                <a:cs typeface="Arial" panose="020B0604020202020204"/>
              </a:rPr>
              <a:t>AND  </a:t>
            </a:r>
            <a:r>
              <a:rPr sz="4800" b="1" spc="-765" dirty="0">
                <a:latin typeface="Arial" panose="020B0604020202020204"/>
                <a:cs typeface="Arial" panose="020B0604020202020204"/>
              </a:rPr>
              <a:t>O</a:t>
            </a:r>
            <a:r>
              <a:rPr sz="4800" b="1" spc="-640" dirty="0">
                <a:latin typeface="Arial" panose="020B0604020202020204"/>
                <a:cs typeface="Arial" panose="020B0604020202020204"/>
              </a:rPr>
              <a:t>P</a:t>
            </a:r>
            <a:r>
              <a:rPr sz="4800" b="1" spc="-655" dirty="0">
                <a:latin typeface="Arial" panose="020B0604020202020204"/>
                <a:cs typeface="Arial" panose="020B0604020202020204"/>
              </a:rPr>
              <a:t>E</a:t>
            </a:r>
            <a:r>
              <a:rPr sz="4800" b="1" spc="-680" dirty="0">
                <a:latin typeface="Arial" panose="020B0604020202020204"/>
                <a:cs typeface="Arial" panose="020B0604020202020204"/>
              </a:rPr>
              <a:t>R</a:t>
            </a:r>
            <a:r>
              <a:rPr sz="4800" b="1" spc="-700" dirty="0">
                <a:latin typeface="Arial" panose="020B0604020202020204"/>
                <a:cs typeface="Arial" panose="020B0604020202020204"/>
              </a:rPr>
              <a:t>A</a:t>
            </a:r>
            <a:r>
              <a:rPr sz="4800" b="1" spc="-600" dirty="0">
                <a:latin typeface="Arial" panose="020B0604020202020204"/>
                <a:cs typeface="Arial" panose="020B0604020202020204"/>
              </a:rPr>
              <a:t>T</a:t>
            </a:r>
            <a:r>
              <a:rPr sz="4800" b="1" spc="-270" dirty="0">
                <a:latin typeface="Arial" panose="020B0604020202020204"/>
                <a:cs typeface="Arial" panose="020B0604020202020204"/>
              </a:rPr>
              <a:t>I</a:t>
            </a:r>
            <a:r>
              <a:rPr sz="4800" b="1" spc="-740" dirty="0">
                <a:latin typeface="Arial" panose="020B0604020202020204"/>
                <a:cs typeface="Arial" panose="020B0604020202020204"/>
              </a:rPr>
              <a:t>ON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573176"/>
            <a:ext cx="6259195" cy="549465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3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Main components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of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distillation</a:t>
            </a:r>
            <a:r>
              <a:rPr sz="1600" b="1" u="heavy" spc="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columns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2000"/>
              </a:lnSpc>
              <a:spcBef>
                <a:spcPts val="10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made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several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components,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each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  used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either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transfer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energy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enhance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material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transfer.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typical  distillation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contains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several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major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components;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900" marR="16510" indent="-228600">
              <a:lnSpc>
                <a:spcPct val="101000"/>
              </a:lnSpc>
              <a:spcBef>
                <a:spcPts val="1035"/>
              </a:spcBef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vertical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shell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where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carried  out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900" marR="57150" indent="-228600">
              <a:lnSpc>
                <a:spcPct val="101000"/>
              </a:lnSpc>
              <a:spcBef>
                <a:spcPts val="1005"/>
              </a:spcBef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sz="1600" spc="-95" dirty="0">
                <a:latin typeface="Arial" panose="020B0604020202020204"/>
                <a:cs typeface="Arial" panose="020B0604020202020204"/>
              </a:rPr>
              <a:t>Column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internals 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such 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as </a:t>
            </a:r>
            <a:r>
              <a:rPr sz="1600" b="1" spc="-85" dirty="0">
                <a:latin typeface="Arial" panose="020B0604020202020204"/>
                <a:cs typeface="Arial" panose="020B0604020202020204"/>
              </a:rPr>
              <a:t>trays/plates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and/or </a:t>
            </a:r>
            <a:r>
              <a:rPr sz="1600" b="1" spc="-165" dirty="0">
                <a:latin typeface="Arial" panose="020B0604020202020204"/>
                <a:cs typeface="Arial" panose="020B0604020202020204"/>
              </a:rPr>
              <a:t>packings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which 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are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enhance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900" marR="20320" indent="-228600">
              <a:lnSpc>
                <a:spcPct val="101000"/>
              </a:lnSpc>
              <a:spcBef>
                <a:spcPts val="1015"/>
              </a:spcBef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reboiler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provide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necessary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vaporisation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  process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900" marR="19685" indent="-228600">
              <a:lnSpc>
                <a:spcPct val="101000"/>
              </a:lnSpc>
              <a:spcBef>
                <a:spcPts val="1005"/>
              </a:spcBef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condenser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cool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condense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leaving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top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900" marR="137160" indent="-228600">
              <a:lnSpc>
                <a:spcPct val="101000"/>
              </a:lnSpc>
              <a:spcBef>
                <a:spcPts val="1005"/>
              </a:spcBef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 reflux drum to hold the condensed vapour from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top of the  column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so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(reflux)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can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recycled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back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715" algn="just">
              <a:lnSpc>
                <a:spcPct val="101000"/>
              </a:lnSpc>
              <a:spcBef>
                <a:spcPts val="100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 vertical shell houses the column internals </a:t>
            </a:r>
            <a:r>
              <a:rPr sz="1600" dirty="0"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together with </a:t>
            </a:r>
            <a:r>
              <a:rPr sz="1600" dirty="0">
                <a:latin typeface="Arial" panose="020B0604020202020204"/>
                <a:cs typeface="Arial" panose="020B0604020202020204"/>
              </a:rPr>
              <a:t>tih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condenser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reboiler,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constitute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column.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schematic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  typical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unit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single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feedand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two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product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strems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isshovvn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below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66950" y="6262369"/>
            <a:ext cx="3695954" cy="27793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600176"/>
            <a:ext cx="6256655" cy="187833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85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Basic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operation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and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terminology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106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 liquid mixture that is to be processed is the feed </a:t>
            </a:r>
            <a:r>
              <a:rPr sz="1600" dirty="0"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 is  introduci21..i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scrnewhere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nearthe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middle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ofthecolumn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latin typeface="Arial" panose="020B0604020202020204"/>
                <a:cs typeface="Arial" panose="020B0604020202020204"/>
              </a:rPr>
              <a:t>toa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trayknown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  feed tray. The </a:t>
            </a:r>
            <a:r>
              <a:rPr sz="1600" dirty="0">
                <a:latin typeface="Arial" panose="020B0604020202020204"/>
                <a:cs typeface="Arial" panose="020B0604020202020204"/>
              </a:rPr>
              <a:t>feed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 divides the column into a top (enriching oi  rectification)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latin typeface="Arial" panose="020B0604020202020204"/>
                <a:cs typeface="Arial" panose="020B0604020202020204"/>
              </a:rPr>
              <a:t>alidabottom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(stripping)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section.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flow!-;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chit  is the column where it </a:t>
            </a:r>
            <a:r>
              <a:rPr sz="1600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collected at the bottom </a:t>
            </a:r>
            <a:r>
              <a:rPr sz="1600" dirty="0">
                <a:latin typeface="Arial" panose="020B0604020202020204"/>
                <a:cs typeface="Arial" panose="020B0604020202020204"/>
              </a:rPr>
              <a:t>in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reboiler.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4820538"/>
            <a:ext cx="6260465" cy="15049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7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.supplied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reboiler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generate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suitable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fliud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although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n-.  cnemical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plants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normally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steam.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refineries,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tile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heating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source  may be the output streams of </a:t>
            </a:r>
            <a:r>
              <a:rPr sz="1600" dirty="0">
                <a:latin typeface="Arial" panose="020B0604020202020204"/>
                <a:cs typeface="Arial" panose="020B0604020202020204"/>
              </a:rPr>
              <a:t>other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column;:. The vapour raised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reboiler is re-introduced into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unit at the bottom of the cc umn The  liquid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removed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reboiler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known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bottoms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picduct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simply.  bottorns.The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moves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404" y="9419335"/>
            <a:ext cx="6259830" cy="51879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4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exits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top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unit,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cooled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condenser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con-denscr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isstored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inaholding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vessel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known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asthe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reflux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drum.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49879" y="2798444"/>
            <a:ext cx="2060194" cy="16935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6670" y="6586854"/>
            <a:ext cx="3202939" cy="2178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795273"/>
            <a:ext cx="6532245" cy="917638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278765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some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recycled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back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top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called  the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reflux.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condensed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thatis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removed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thesystem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isknown 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asthe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ortop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product.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Thus,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there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internal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flows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ofvapour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  liquid within the column as well as external flows of feeds and </a:t>
            </a:r>
            <a:r>
              <a:rPr sz="1600" dirty="0">
                <a:latin typeface="Arial" panose="020B0604020202020204"/>
                <a:cs typeface="Arial" panose="020B0604020202020204"/>
              </a:rPr>
              <a:t>product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streams,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into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out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000" b="1" u="heavy" spc="-17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Types </a:t>
            </a:r>
            <a:r>
              <a:rPr sz="2000" b="1" u="heavy" spc="-15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of </a:t>
            </a:r>
            <a:r>
              <a:rPr sz="2000" b="1" u="heavy" spc="-1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distillation</a:t>
            </a:r>
            <a:r>
              <a:rPr sz="2000" b="1" u="heavy" spc="-5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18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columns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280670" indent="45720" algn="just">
              <a:lnSpc>
                <a:spcPct val="101000"/>
              </a:lnSpc>
              <a:spcBef>
                <a:spcPts val="105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There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many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types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columns,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each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designed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perform 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specific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types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separation,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each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design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differs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terms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complexity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000" b="1" spc="-55" dirty="0">
                <a:latin typeface="Arial" panose="020B0604020202020204"/>
                <a:cs typeface="Arial" panose="020B0604020202020204"/>
              </a:rPr>
              <a:t>Batch </a:t>
            </a:r>
            <a:r>
              <a:rPr sz="2000" b="1" spc="-65" dirty="0">
                <a:latin typeface="Arial" panose="020B0604020202020204"/>
                <a:cs typeface="Arial" panose="020B0604020202020204"/>
              </a:rPr>
              <a:t>and 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continuous</a:t>
            </a:r>
            <a:r>
              <a:rPr sz="2000" b="1" spc="-3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60" dirty="0">
                <a:latin typeface="Arial" panose="020B0604020202020204"/>
                <a:cs typeface="Arial" panose="020B0604020202020204"/>
              </a:rPr>
              <a:t>columns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768985" indent="45720">
              <a:lnSpc>
                <a:spcPct val="154000"/>
              </a:lnSpc>
              <a:spcBef>
                <a:spcPts val="1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one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way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classifying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type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istolook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athowthey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  Operated. Thus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wehave: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4807585">
              <a:lnSpc>
                <a:spcPct val="1540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Batch and  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Continuous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columns.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000" b="1" u="heavy" spc="-114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Batch</a:t>
            </a:r>
            <a:r>
              <a:rPr sz="2000" b="1" u="heavy" spc="-6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1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columns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1000"/>
              </a:lnSpc>
              <a:spcBef>
                <a:spcPts val="106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In batch operation, the feed to the column </a:t>
            </a:r>
            <a:r>
              <a:rPr sz="1600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introduced </a:t>
            </a:r>
            <a:r>
              <a:rPr sz="1600" dirty="0">
                <a:latin typeface="Arial" panose="020B0604020202020204"/>
                <a:cs typeface="Arial" panose="020B0604020202020204"/>
              </a:rPr>
              <a:t>batch-wise.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  </a:t>
            </a:r>
            <a:r>
              <a:rPr sz="1600" dirty="0">
                <a:latin typeface="Arial" panose="020B0604020202020204"/>
                <a:cs typeface="Arial" panose="020B0604020202020204"/>
              </a:rPr>
              <a:t>is.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charged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'batch'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then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process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carried out. </a:t>
            </a:r>
            <a:r>
              <a:rPr sz="1600" dirty="0">
                <a:latin typeface="Arial" panose="020B0604020202020204"/>
                <a:cs typeface="Arial" panose="020B0604020202020204"/>
              </a:rPr>
              <a:t>When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desired </a:t>
            </a:r>
            <a:r>
              <a:rPr sz="1600" dirty="0">
                <a:latin typeface="Arial" panose="020B0604020202020204"/>
                <a:cs typeface="Arial" panose="020B0604020202020204"/>
              </a:rPr>
              <a:t>task is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achieved, a next batch of </a:t>
            </a:r>
            <a:r>
              <a:rPr sz="1600" dirty="0">
                <a:latin typeface="Arial" panose="020B0604020202020204"/>
                <a:cs typeface="Arial" panose="020B0604020202020204"/>
              </a:rPr>
              <a:t>feed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  introduced.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00" b="1" u="heavy" spc="-5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continuous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6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columns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276860" algn="just">
              <a:lnSpc>
                <a:spcPct val="101000"/>
              </a:lnSpc>
              <a:spcBef>
                <a:spcPts val="103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contrast,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continuous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columns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process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continuous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stream.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  interruptions occur unless there is a problem with the column or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surrounding process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units.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They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are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capable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 handling high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throughputs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most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common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two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types.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shall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concentrate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only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class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 columns.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00" b="1" u="heavy" spc="-6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Types </a:t>
            </a:r>
            <a:r>
              <a:rPr sz="2000" b="1" u="heavy" spc="-5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of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5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continuouscolumns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276860" algn="just">
              <a:lnSpc>
                <a:spcPct val="101000"/>
              </a:lnSpc>
              <a:spcBef>
                <a:spcPts val="103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Continuous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columns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can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further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classified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according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to;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nature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 the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they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processing,Binary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column-feed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contains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only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two  components </a:t>
            </a:r>
            <a:r>
              <a:rPr sz="1600" dirty="0">
                <a:latin typeface="Arial" panose="020B0604020202020204"/>
                <a:cs typeface="Arial" panose="020B0604020202020204"/>
              </a:rPr>
              <a:t>Multi-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 </a:t>
            </a:r>
            <a:r>
              <a:rPr sz="1600" dirty="0">
                <a:latin typeface="Arial" panose="020B0604020202020204"/>
                <a:cs typeface="Arial" panose="020B0604020202020204"/>
              </a:rPr>
              <a:t>column-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 contains more than </a:t>
            </a:r>
            <a:r>
              <a:rPr sz="1600" dirty="0">
                <a:latin typeface="Arial" panose="020B0604020202020204"/>
                <a:cs typeface="Arial" panose="020B0604020202020204"/>
              </a:rPr>
              <a:t>two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402652"/>
            <a:ext cx="6261735" cy="454342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The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number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of product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streams they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have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marR="8890" indent="-228600" algn="just">
              <a:lnSpc>
                <a:spcPct val="101000"/>
              </a:lnSpc>
              <a:spcBef>
                <a:spcPts val="1035"/>
              </a:spcBef>
              <a:buFont typeface="Symbol" panose="05050102010706020507"/>
              <a:buChar char=""/>
              <a:tabLst>
                <a:tab pos="46990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Multi-product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—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has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thantwo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streams  where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extra feed exits when it is used to help with the  separation.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900" marR="8890" indent="-228600" algn="just">
              <a:lnSpc>
                <a:spcPct val="101000"/>
              </a:lnSpc>
              <a:spcBef>
                <a:spcPts val="995"/>
              </a:spcBef>
              <a:buFont typeface="Symbol" panose="05050102010706020507"/>
              <a:buChar char=""/>
              <a:tabLst>
                <a:tab pos="46990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Extractive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—where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extra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appears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bottom  product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steam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900" marR="6350" indent="-228600" algn="just">
              <a:lnSpc>
                <a:spcPct val="101000"/>
              </a:lnSpc>
              <a:spcBef>
                <a:spcPts val="1010"/>
              </a:spcBef>
              <a:buFont typeface="Symbol" panose="05050102010706020507"/>
              <a:buChar char=""/>
              <a:tabLst>
                <a:tab pos="469900" algn="l"/>
              </a:tabLst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Azeotropic</a:t>
            </a:r>
            <a:r>
              <a:rPr sz="16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—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where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extra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appears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top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stream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The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type 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columninternals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marR="7620" indent="-228600" algn="just">
              <a:lnSpc>
                <a:spcPct val="101000"/>
              </a:lnSpc>
              <a:spcBef>
                <a:spcPts val="1060"/>
              </a:spcBef>
              <a:buFont typeface="Symbol" panose="05050102010706020507"/>
              <a:buChar char=""/>
              <a:tabLst>
                <a:tab pos="469900" algn="l"/>
              </a:tabLst>
            </a:pPr>
            <a:r>
              <a:rPr sz="1600" spc="-4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—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where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trays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various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designs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hold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 to provide better contact between vapor and liquid, hence  better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900" marR="5080" indent="-228600" algn="just">
              <a:lnSpc>
                <a:spcPct val="101000"/>
              </a:lnSpc>
              <a:spcBef>
                <a:spcPts val="1035"/>
              </a:spcBef>
              <a:buFont typeface="Symbol" panose="05050102010706020507"/>
              <a:buChar char=""/>
              <a:tabLst>
                <a:tab pos="469900" algn="l"/>
              </a:tabLst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Packed</a:t>
            </a:r>
            <a:r>
              <a:rPr sz="16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—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where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instead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trays,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'packing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s'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  enhance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contact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between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9319" y="2733674"/>
            <a:ext cx="5885180" cy="389127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45"/>
              </a:spcBef>
            </a:pPr>
            <a:r>
              <a:rPr sz="7200" b="1" spc="-830" dirty="0">
                <a:latin typeface="Arial" panose="020B0604020202020204"/>
                <a:cs typeface="Arial" panose="020B0604020202020204"/>
              </a:rPr>
              <a:t>DISTILLATION</a:t>
            </a:r>
            <a:endParaRPr sz="7200">
              <a:latin typeface="Arial" panose="020B0604020202020204"/>
              <a:cs typeface="Arial" panose="020B0604020202020204"/>
            </a:endParaRPr>
          </a:p>
          <a:p>
            <a:pPr marL="820420" marR="351155" indent="582295">
              <a:lnSpc>
                <a:spcPct val="102000"/>
              </a:lnSpc>
              <a:spcBef>
                <a:spcPts val="920"/>
              </a:spcBef>
            </a:pPr>
            <a:r>
              <a:rPr sz="7200" b="1" spc="-270" dirty="0">
                <a:latin typeface="Arial" panose="020B0604020202020204"/>
                <a:cs typeface="Arial" panose="020B0604020202020204"/>
              </a:rPr>
              <a:t>COLUMN  </a:t>
            </a:r>
            <a:r>
              <a:rPr sz="7200" b="1" spc="-415" dirty="0">
                <a:latin typeface="Arial" panose="020B0604020202020204"/>
                <a:cs typeface="Arial" panose="020B0604020202020204"/>
              </a:rPr>
              <a:t>INTE</a:t>
            </a:r>
            <a:r>
              <a:rPr sz="7200" b="1" spc="-520" dirty="0">
                <a:latin typeface="Arial" panose="020B0604020202020204"/>
                <a:cs typeface="Arial" panose="020B0604020202020204"/>
              </a:rPr>
              <a:t>R</a:t>
            </a:r>
            <a:r>
              <a:rPr sz="7200" b="1" spc="-500" dirty="0">
                <a:latin typeface="Arial" panose="020B0604020202020204"/>
                <a:cs typeface="Arial" panose="020B0604020202020204"/>
              </a:rPr>
              <a:t>NALS</a:t>
            </a:r>
            <a:endParaRPr sz="7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2274697"/>
            <a:ext cx="6257290" cy="221742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b="1" spc="-55" dirty="0">
                <a:latin typeface="Arial" panose="020B0604020202020204"/>
                <a:cs typeface="Arial" panose="020B0604020202020204"/>
              </a:rPr>
              <a:t>Trays </a:t>
            </a:r>
            <a:r>
              <a:rPr sz="2000" b="1" spc="-65" dirty="0">
                <a:latin typeface="Arial" panose="020B0604020202020204"/>
                <a:cs typeface="Arial" panose="020B0604020202020204"/>
              </a:rPr>
              <a:t>and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Plates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 indent="45720">
              <a:lnSpc>
                <a:spcPct val="103000"/>
              </a:lnSpc>
              <a:spcBef>
                <a:spcPts val="1010"/>
              </a:spcBef>
            </a:pPr>
            <a:r>
              <a:rPr sz="1600" spc="-5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terms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"trays"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and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"plates"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are used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interchangeably.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There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many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types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designs,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but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most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common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ones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74930">
              <a:lnSpc>
                <a:spcPct val="100000"/>
              </a:lnSpc>
              <a:spcBef>
                <a:spcPts val="985"/>
              </a:spcBef>
            </a:pPr>
            <a:r>
              <a:rPr sz="2200" b="1" u="heavy" spc="-7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Bubble cap</a:t>
            </a:r>
            <a:r>
              <a:rPr sz="2200" b="1" u="heavy" spc="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b="1" u="heavy" spc="-6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trays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8255" indent="45720">
              <a:lnSpc>
                <a:spcPct val="101000"/>
              </a:lnSpc>
              <a:spcBef>
                <a:spcPts val="108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bubble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cap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riser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chimney</a:t>
            </a:r>
            <a:r>
              <a:rPr sz="1600" spc="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fitted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over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each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hole,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cap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 covers the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riser.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7957565"/>
            <a:ext cx="6255385" cy="101091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6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cap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mounted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sothat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there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latin typeface="Arial" panose="020B0604020202020204"/>
                <a:cs typeface="Arial" panose="020B0604020202020204"/>
              </a:rPr>
              <a:t>isaspace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between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riser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andcap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allow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passage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vapour.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rises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JiluotjH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ciie/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directed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downward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Ui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cay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finally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discharging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slots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cap,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finally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bubbling  through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8369" y="1551939"/>
            <a:ext cx="5914390" cy="7016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270"/>
              </a:spcBef>
            </a:pPr>
            <a:r>
              <a:rPr sz="2800" b="1" spc="-245" dirty="0">
                <a:latin typeface="Arial" panose="020B0604020202020204"/>
                <a:cs typeface="Arial" panose="020B0604020202020204"/>
              </a:rPr>
              <a:t>DISTILLATION </a:t>
            </a:r>
            <a:r>
              <a:rPr sz="2800" b="1" spc="-315" dirty="0">
                <a:latin typeface="Arial" panose="020B0604020202020204"/>
                <a:cs typeface="Arial" panose="020B0604020202020204"/>
              </a:rPr>
              <a:t>COLUMN</a:t>
            </a:r>
            <a:r>
              <a:rPr sz="2800" b="1" spc="-34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275" dirty="0">
                <a:latin typeface="Arial" panose="020B0604020202020204"/>
                <a:cs typeface="Arial" panose="020B0604020202020204"/>
              </a:rPr>
              <a:t>INTERNALS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1675" y="5034279"/>
            <a:ext cx="2577973" cy="21393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52520" y="5008879"/>
            <a:ext cx="2948939" cy="2321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567804"/>
            <a:ext cx="50165" cy="248285"/>
          </a:xfrm>
          <a:custGeom>
            <a:avLst/>
            <a:gdLst/>
            <a:ahLst/>
            <a:cxnLst/>
            <a:rect l="l" t="t" r="r" b="b"/>
            <a:pathLst>
              <a:path w="50165" h="248284">
                <a:moveTo>
                  <a:pt x="50165" y="0"/>
                </a:moveTo>
                <a:lnTo>
                  <a:pt x="0" y="0"/>
                </a:lnTo>
                <a:lnTo>
                  <a:pt x="0" y="248285"/>
                </a:lnTo>
                <a:lnTo>
                  <a:pt x="50165" y="248285"/>
                </a:lnTo>
                <a:lnTo>
                  <a:pt x="50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85800" y="5808344"/>
            <a:ext cx="3706495" cy="2201545"/>
            <a:chOff x="685800" y="5808344"/>
            <a:chExt cx="3706495" cy="2201545"/>
          </a:xfrm>
        </p:grpSpPr>
        <p:sp>
          <p:nvSpPr>
            <p:cNvPr id="4" name="object 4"/>
            <p:cNvSpPr/>
            <p:nvPr/>
          </p:nvSpPr>
          <p:spPr>
            <a:xfrm>
              <a:off x="685800" y="5808344"/>
              <a:ext cx="50165" cy="247650"/>
            </a:xfrm>
            <a:custGeom>
              <a:avLst/>
              <a:gdLst/>
              <a:ahLst/>
              <a:cxnLst/>
              <a:rect l="l" t="t" r="r" b="b"/>
              <a:pathLst>
                <a:path w="50165" h="247650">
                  <a:moveTo>
                    <a:pt x="50165" y="0"/>
                  </a:moveTo>
                  <a:lnTo>
                    <a:pt x="0" y="0"/>
                  </a:lnTo>
                  <a:lnTo>
                    <a:pt x="0" y="247650"/>
                  </a:lnTo>
                  <a:lnTo>
                    <a:pt x="50165" y="247650"/>
                  </a:lnTo>
                  <a:lnTo>
                    <a:pt x="5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2309" y="5838189"/>
              <a:ext cx="3689985" cy="217170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73404" y="1165593"/>
            <a:ext cx="6259195" cy="1669414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57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Valve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trays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5080" indent="45720" algn="just">
              <a:lnSpc>
                <a:spcPct val="101000"/>
              </a:lnSpc>
              <a:spcBef>
                <a:spcPts val="1040"/>
              </a:spcBef>
            </a:pPr>
            <a:r>
              <a:rPr sz="1600" spc="20" dirty="0">
                <a:latin typeface="Arial" panose="020B0604020202020204"/>
                <a:cs typeface="Arial" panose="020B0604020202020204"/>
              </a:rPr>
              <a:t>Invalve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trays,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perforations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covered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byliftable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caps.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flows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lifts  the</a:t>
            </a:r>
            <a:r>
              <a:rPr sz="1600" spc="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caps,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thus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self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creating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area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for-,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passage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vapour.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lifting cap directs the vapour to flow horizontally ' into the liquid, </a:t>
            </a:r>
            <a:r>
              <a:rPr sz="1600" dirty="0">
                <a:latin typeface="Arial" panose="020B0604020202020204"/>
                <a:cs typeface="Arial" panose="020B0604020202020204"/>
              </a:rPr>
              <a:t>thus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providing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better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ot:i.h!rig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LLidri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possibie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sieve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2185" y="3079749"/>
            <a:ext cx="2907665" cy="2180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50740" y="5838189"/>
            <a:ext cx="2390775" cy="1914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947" y="882141"/>
            <a:ext cx="13665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u="heavy" spc="-26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P</a:t>
            </a:r>
            <a:r>
              <a:rPr sz="2600" b="1" u="heavy" spc="-28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R</a:t>
            </a:r>
            <a:r>
              <a:rPr sz="2600" b="1" u="heavy" spc="-26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</a:t>
            </a:r>
            <a:r>
              <a:rPr sz="2600" b="1" u="heavy" spc="-23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F</a:t>
            </a:r>
            <a:r>
              <a:rPr sz="2600" b="1" u="heavy" spc="-29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</a:t>
            </a:r>
            <a:r>
              <a:rPr sz="2600" b="1" u="heavy" spc="-28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</a:t>
            </a:r>
            <a:r>
              <a:rPr sz="2600" b="1" u="heavy" spc="-26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423162"/>
            <a:ext cx="5974080" cy="42976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715" algn="just">
              <a:lnSpc>
                <a:spcPct val="101000"/>
              </a:lnSpc>
              <a:spcBef>
                <a:spcPts val="70"/>
              </a:spcBef>
            </a:pPr>
            <a:r>
              <a:rPr sz="1600" spc="-45" dirty="0">
                <a:latin typeface="Arial" panose="020B0604020202020204"/>
                <a:cs typeface="Arial" panose="020B0604020202020204"/>
              </a:rPr>
              <a:t>Chemical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industries involve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problems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process design,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unit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operation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equipment design and overall </a:t>
            </a:r>
            <a:r>
              <a:rPr sz="1600" dirty="0">
                <a:latin typeface="Arial" panose="020B0604020202020204"/>
                <a:cs typeface="Arial" panose="020B0604020202020204"/>
              </a:rPr>
              <a:t>plant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designing </a:t>
            </a:r>
            <a:r>
              <a:rPr sz="1600" dirty="0">
                <a:latin typeface="Arial" panose="020B0604020202020204"/>
                <a:cs typeface="Arial" panose="020B0604020202020204"/>
              </a:rPr>
              <a:t>process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problems  primarily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physic-chemical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nature.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Unit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operation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problems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for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pure physical, while equipment design problems are to a extent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material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equipment design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 essentially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limited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to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mechanical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aspects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construction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feature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process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equipment.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2000"/>
              </a:lnSpc>
              <a:spcBef>
                <a:spcPts val="101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 object of </a:t>
            </a:r>
            <a:r>
              <a:rPr sz="1600" dirty="0">
                <a:latin typeface="Arial" panose="020B0604020202020204"/>
                <a:cs typeface="Arial" panose="020B0604020202020204"/>
              </a:rPr>
              <a:t>this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project report is to design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1600" dirty="0">
                <a:latin typeface="Arial" panose="020B0604020202020204"/>
                <a:cs typeface="Arial" panose="020B0604020202020204"/>
              </a:rPr>
              <a:t>“</a:t>
            </a:r>
            <a:r>
              <a:rPr sz="1800" b="1" dirty="0">
                <a:latin typeface="Arial" panose="020B0604020202020204"/>
                <a:cs typeface="Arial" panose="020B0604020202020204"/>
              </a:rPr>
              <a:t>Design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of   </a:t>
            </a:r>
            <a:r>
              <a:rPr sz="1800" b="1" spc="-4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8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60" dirty="0">
                <a:latin typeface="Arial" panose="020B0604020202020204"/>
                <a:cs typeface="Arial" panose="020B0604020202020204"/>
              </a:rPr>
              <a:t>column”</a:t>
            </a:r>
            <a:r>
              <a:rPr sz="18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report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gives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preview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essential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feature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necessary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designing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7620" algn="just">
              <a:lnSpc>
                <a:spcPct val="101000"/>
              </a:lnSpc>
              <a:spcBef>
                <a:spcPts val="100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Initially basic concept of evaporator is described give an idea of 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mechanism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evaporator,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afterwards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various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stresses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acting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column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has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been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given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after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designing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procedure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been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described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  detail.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last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instrumentation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control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safety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reserved 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its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space.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Essential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figures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have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been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also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given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give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better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idea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column. I hope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report of mine fulfill purpose </a:t>
            </a:r>
            <a:r>
              <a:rPr sz="1600" dirty="0"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give complete  information regarding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Evaporator.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56375" y="0"/>
                </a:moveTo>
                <a:lnTo>
                  <a:pt x="0" y="0"/>
                </a:lnTo>
                <a:lnTo>
                  <a:pt x="0" y="9450324"/>
                </a:lnTo>
                <a:lnTo>
                  <a:pt x="56375" y="9450324"/>
                </a:lnTo>
                <a:lnTo>
                  <a:pt x="56375" y="0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07936" y="0"/>
                </a:lnTo>
                <a:lnTo>
                  <a:pt x="56388" y="0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64324" y="945032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404" y="1407921"/>
            <a:ext cx="16795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u="heavy" spc="-7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Sieve</a:t>
            </a:r>
            <a:r>
              <a:rPr sz="2600" b="1" u="heavy" spc="-9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600" b="1" u="heavy" spc="-7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trays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1947417"/>
            <a:ext cx="6258560" cy="15036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Sieve trays are simply metal plates with holes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3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them. Vapour passes  strght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upward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plate.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arrangement,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number  and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size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holes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parameters.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Because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their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efficiency,  wide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operating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range,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case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maintenance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cost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factors,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sieve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  valve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have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R.:placed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once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highly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thought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bubble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cap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  many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applications.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404" y="5662955"/>
            <a:ext cx="6252210" cy="102235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600" b="1" u="heavy" spc="-5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Liquid </a:t>
            </a:r>
            <a:r>
              <a:rPr sz="1600" b="1" u="heavy" spc="-6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and </a:t>
            </a:r>
            <a:r>
              <a:rPr sz="1600" b="1" u="heavy" spc="-5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Vapour Fiows </a:t>
            </a:r>
            <a:r>
              <a:rPr sz="1600" b="1" u="heavy" spc="-4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in </a:t>
            </a:r>
            <a:r>
              <a:rPr sz="1600" b="1" u="heavy" spc="-6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 </a:t>
            </a:r>
            <a:r>
              <a:rPr sz="1600" b="1" u="heavy" spc="-5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Tray</a:t>
            </a:r>
            <a:r>
              <a:rPr sz="1600" b="1" u="heavy" spc="24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600" b="1" u="heavy" spc="-6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Column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1000"/>
              </a:lnSpc>
              <a:spcBef>
                <a:spcPts val="101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next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few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figures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show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direction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ofvapour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andliquid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fiovv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ross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  tray, and across a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40125" y="3574414"/>
            <a:ext cx="2425954" cy="19297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5660" y="6806564"/>
            <a:ext cx="2986278" cy="2659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67784" y="6774179"/>
            <a:ext cx="3093847" cy="2530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615187"/>
            <a:ext cx="6258560" cy="20097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Each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2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conduits,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one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each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side,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called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falls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downcomers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by,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gravity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[heone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below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it.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across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each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shown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above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diagram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right.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6350" algn="just">
              <a:lnSpc>
                <a:spcPct val="1020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weir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ensures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there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always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(holdup)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cn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tray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designed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Isuch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holdup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suitable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height,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e.g.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such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bubble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caps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covered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5970" y="2969894"/>
            <a:ext cx="2667635" cy="332663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705103"/>
            <a:ext cx="6258560" cy="20002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Being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lighter,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flows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it,,-...i.d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l..i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pass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throuili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liquid,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via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topenings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each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tray.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area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allowed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passage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vapour on </a:t>
            </a:r>
            <a:r>
              <a:rPr sz="1600" dirty="0">
                <a:latin typeface="Arial" panose="020B0604020202020204"/>
                <a:cs typeface="Arial" panose="020B0604020202020204"/>
              </a:rPr>
              <a:t>each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 active tray area. The picture on the left is a  photograph of a section of a pilot scale column equipped with bubble  capped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trays.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tops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4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bubble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caps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can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just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seen.  The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down-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corner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case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pipe,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shown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right.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frothing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active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area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due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bolt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passage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  from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below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well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5799200"/>
            <a:ext cx="6259830" cy="42411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65"/>
              </a:spcBef>
            </a:pPr>
            <a:r>
              <a:rPr sz="1600" spc="25" dirty="0">
                <a:latin typeface="Arial" panose="020B0604020202020204"/>
                <a:cs typeface="Arial" panose="020B0604020202020204"/>
              </a:rPr>
              <a:t>Asthehottervapour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passes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L:id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onthe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above,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transfers 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heattotheliquid.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doing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so,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some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ofthevapour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condenses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adding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tothe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tray.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condensate,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however,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richer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less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  components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than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vapour.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Additionally,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because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input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vapour,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boils,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generating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vapour.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  vapour,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moves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colur;in,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richer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more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 I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1040"/>
              </a:spcBef>
            </a:pPr>
            <a:r>
              <a:rPr sz="1600" spc="-45" dirty="0">
                <a:latin typeface="Arial" panose="020B0604020202020204"/>
                <a:cs typeface="Arial" panose="020B0604020202020204"/>
              </a:rPr>
              <a:t>This continuous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contacting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between vapour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and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liquid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occurs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equilibrium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stage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each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inthecolumn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brings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abouttheseparation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between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low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components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high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components.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because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better vapour-liquid contact means better separation at each tray,  translating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better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performance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required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achieve  the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same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degree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separation.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Attendant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benefits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include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less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energy  usage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lower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construction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costs.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There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clear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trend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improve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supplementing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trays by additions of packing’s.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Packings are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passive devices that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1729" y="2806699"/>
            <a:ext cx="3372993" cy="23437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615187"/>
            <a:ext cx="6254750" cy="11391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715">
              <a:lnSpc>
                <a:spcPct val="103000"/>
              </a:lnSpc>
              <a:spcBef>
                <a:spcPts val="4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designed to increase the interfacial area for vapour liquid contact.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following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picture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shows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different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types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packing’s.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1000"/>
              </a:lnSpc>
              <a:spcBef>
                <a:spcPts val="9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These strangely shaped pieces proposed to impart good vapour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  contact.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6001892"/>
            <a:ext cx="6260465" cy="7645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6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without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causing excessive pressure-drop across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packed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section.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This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important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because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high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drop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would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mean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latin typeface="Arial" panose="020B0604020202020204"/>
                <a:cs typeface="Arial" panose="020B0604020202020204"/>
              </a:rPr>
              <a:t>thatgyis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required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  drive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404" y="9350146"/>
            <a:ext cx="4630420" cy="77533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Structured packing (photo courtesy of Paul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Phillips)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600" b="1" spc="-50" dirty="0">
                <a:latin typeface="Arial" panose="020B0604020202020204"/>
                <a:cs typeface="Arial" panose="020B0604020202020204"/>
              </a:rPr>
              <a:t>Packtings versus</a:t>
            </a:r>
            <a:r>
              <a:rPr sz="16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0" dirty="0">
                <a:latin typeface="Arial" panose="020B0604020202020204"/>
                <a:cs typeface="Arial" panose="020B0604020202020204"/>
              </a:rPr>
              <a:t>Trays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1729" y="1930399"/>
            <a:ext cx="4435475" cy="40957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65375" y="6943725"/>
            <a:ext cx="2687193" cy="2326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615187"/>
            <a:ext cx="6259830" cy="287845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36830" indent="45720">
              <a:lnSpc>
                <a:spcPct val="103000"/>
              </a:lnSpc>
              <a:spcBef>
                <a:spcPts val="45"/>
              </a:spcBef>
            </a:pPr>
            <a:r>
              <a:rPr sz="1600" spc="-6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facing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throughput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problems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may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de-bottlenecked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replacing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packings.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because: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69365" marR="6350" algn="just">
              <a:lnSpc>
                <a:spcPct val="101000"/>
              </a:lnSpc>
              <a:spcBef>
                <a:spcPts val="9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packings provide extra </a:t>
            </a:r>
            <a:r>
              <a:rPr sz="1600" dirty="0">
                <a:latin typeface="Arial" panose="020B0604020202020204"/>
                <a:cs typeface="Arial" panose="020B0604020202020204"/>
              </a:rPr>
              <a:t>inter-facial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area for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liquid-vapour  contact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69365" marR="5715" algn="just">
              <a:lnSpc>
                <a:spcPct val="101000"/>
              </a:lnSpc>
              <a:spcBef>
                <a:spcPts val="100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efficiency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increased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same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column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height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clzed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shorter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than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trayed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69365" marR="5080" algn="just">
              <a:lnSpc>
                <a:spcPct val="101000"/>
              </a:lnSpc>
              <a:spcBef>
                <a:spcPts val="100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Packed columns are called </a:t>
            </a:r>
            <a:r>
              <a:rPr sz="1600" dirty="0">
                <a:latin typeface="Arial" panose="020B0604020202020204"/>
                <a:cs typeface="Arial" panose="020B0604020202020204"/>
              </a:rPr>
              <a:t>continuous-contact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columns  while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trayed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columns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called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staged-contact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columns  because of the manner in which vapour </a:t>
            </a:r>
            <a:r>
              <a:rPr sz="1600" dirty="0"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 are  contacted.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4375" y="7391400"/>
            <a:ext cx="3249295" cy="7016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70"/>
              </a:spcBef>
            </a:pPr>
            <a:r>
              <a:rPr sz="2800" b="1" spc="-390" dirty="0">
                <a:latin typeface="Arial" panose="020B0604020202020204"/>
                <a:cs typeface="Arial" panose="020B0604020202020204"/>
              </a:rPr>
              <a:t>COLUMNREBOILARS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8117585"/>
            <a:ext cx="6261735" cy="1257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There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number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reboilers.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beyond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scope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Lit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introductory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notes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to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delve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into their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design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Iprinciples.</a:t>
            </a:r>
            <a:r>
              <a:rPr sz="1600" spc="-3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However, they can 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regarded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heat-exchangers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arc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required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transfer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enough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energy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to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bring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1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bottom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boint.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following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  examples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typical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reboiler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types.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3989" y="403224"/>
            <a:ext cx="4805680" cy="29121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88925" marR="473075" indent="368300">
              <a:lnSpc>
                <a:spcPts val="8760"/>
              </a:lnSpc>
              <a:spcBef>
                <a:spcPts val="235"/>
              </a:spcBef>
            </a:pPr>
            <a:r>
              <a:rPr sz="7200" b="1" spc="-530" dirty="0">
                <a:latin typeface="Arial" panose="020B0604020202020204"/>
                <a:cs typeface="Arial" panose="020B0604020202020204"/>
              </a:rPr>
              <a:t>COLUMN  </a:t>
            </a:r>
            <a:r>
              <a:rPr sz="7200" b="1" spc="-1275" dirty="0">
                <a:latin typeface="Arial" panose="020B0604020202020204"/>
                <a:cs typeface="Arial" panose="020B0604020202020204"/>
              </a:rPr>
              <a:t>REB</a:t>
            </a:r>
            <a:r>
              <a:rPr sz="7200" b="1" spc="-1400" dirty="0">
                <a:latin typeface="Arial" panose="020B0604020202020204"/>
                <a:cs typeface="Arial" panose="020B0604020202020204"/>
              </a:rPr>
              <a:t>O</a:t>
            </a:r>
            <a:r>
              <a:rPr sz="7200" b="1" spc="-1085" dirty="0">
                <a:latin typeface="Arial" panose="020B0604020202020204"/>
                <a:cs typeface="Arial" panose="020B0604020202020204"/>
              </a:rPr>
              <a:t>ILARS</a:t>
            </a:r>
            <a:endParaRPr sz="7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9284" y="3039109"/>
            <a:ext cx="2979420" cy="2616200"/>
            <a:chOff x="629284" y="3039109"/>
            <a:chExt cx="2979420" cy="2616200"/>
          </a:xfrm>
        </p:grpSpPr>
        <p:sp>
          <p:nvSpPr>
            <p:cNvPr id="3" name="object 3"/>
            <p:cNvSpPr/>
            <p:nvPr/>
          </p:nvSpPr>
          <p:spPr>
            <a:xfrm>
              <a:off x="685799" y="3039109"/>
              <a:ext cx="50165" cy="248285"/>
            </a:xfrm>
            <a:custGeom>
              <a:avLst/>
              <a:gdLst/>
              <a:ahLst/>
              <a:cxnLst/>
              <a:rect l="l" t="t" r="r" b="b"/>
              <a:pathLst>
                <a:path w="50165" h="248285">
                  <a:moveTo>
                    <a:pt x="50165" y="0"/>
                  </a:moveTo>
                  <a:lnTo>
                    <a:pt x="0" y="0"/>
                  </a:lnTo>
                  <a:lnTo>
                    <a:pt x="0" y="248284"/>
                  </a:lnTo>
                  <a:lnTo>
                    <a:pt x="50165" y="248284"/>
                  </a:lnTo>
                  <a:lnTo>
                    <a:pt x="5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29284" y="3047999"/>
              <a:ext cx="2979419" cy="260730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73404" y="7503414"/>
            <a:ext cx="6259830" cy="1257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70"/>
              </a:spcBef>
            </a:pPr>
            <a:r>
              <a:rPr sz="1600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novel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development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in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reboiler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design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 self-cleaning shell-and-tube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exchangers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e7-1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Klarex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Technology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applications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where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•..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4  Ltc'uLl'ic.'"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exchange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surfaces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prone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fouling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.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_Jr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(4—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process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fluid.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Particles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introduced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into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process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stream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these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scouring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action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exchange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3269" y="571499"/>
            <a:ext cx="3104642" cy="1889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49115" y="743584"/>
            <a:ext cx="2570352" cy="2041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27525" y="3096259"/>
            <a:ext cx="2653029" cy="2455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0250" y="561339"/>
            <a:ext cx="3000375" cy="15234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74820" y="380999"/>
            <a:ext cx="2827781" cy="1602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6440" y="2169794"/>
            <a:ext cx="3129915" cy="2327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86629" y="2244724"/>
            <a:ext cx="1904364" cy="2648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8980" y="5081269"/>
            <a:ext cx="2466975" cy="1847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04995" y="5130164"/>
            <a:ext cx="2466975" cy="1847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7335" y="8482329"/>
            <a:ext cx="5019675" cy="7016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270"/>
              </a:spcBef>
            </a:pPr>
            <a:r>
              <a:rPr sz="2800" b="1" spc="-245" dirty="0">
                <a:latin typeface="Arial" panose="020B0604020202020204"/>
                <a:cs typeface="Arial" panose="020B0604020202020204"/>
              </a:rPr>
              <a:t>DISTILLATION </a:t>
            </a:r>
            <a:r>
              <a:rPr sz="2800" b="1" spc="-315" dirty="0">
                <a:latin typeface="Arial" panose="020B0604020202020204"/>
                <a:cs typeface="Arial" panose="020B0604020202020204"/>
              </a:rPr>
              <a:t>COLUMN</a:t>
            </a:r>
            <a:r>
              <a:rPr sz="2800" b="1" spc="-33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275" dirty="0">
                <a:latin typeface="Arial" panose="020B0604020202020204"/>
                <a:cs typeface="Arial" panose="020B0604020202020204"/>
              </a:rPr>
              <a:t>DESIGN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9044177"/>
            <a:ext cx="6261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mentioned,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columns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designed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using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VLE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data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404" y="9291015"/>
            <a:ext cx="6259830" cy="5162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separated.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—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equilibrium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characteristics  (indicated</a:t>
            </a:r>
            <a:r>
              <a:rPr sz="16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shape</a:t>
            </a:r>
            <a:r>
              <a:rPr sz="1600" spc="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equilibrium</a:t>
            </a:r>
            <a:r>
              <a:rPr sz="16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curve</a:t>
            </a:r>
            <a:r>
              <a:rPr sz="16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)</a:t>
            </a:r>
            <a:r>
              <a:rPr sz="1600" spc="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1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will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800" y="2144394"/>
            <a:ext cx="6527165" cy="35020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40335" algn="ctr">
              <a:lnSpc>
                <a:spcPct val="100000"/>
              </a:lnSpc>
              <a:spcBef>
                <a:spcPts val="35"/>
              </a:spcBef>
            </a:pPr>
            <a:r>
              <a:rPr sz="7200" b="1" spc="-630" dirty="0">
                <a:latin typeface="Arial" panose="020B0604020202020204"/>
                <a:cs typeface="Arial" panose="020B0604020202020204"/>
              </a:rPr>
              <a:t>DISTILLATION</a:t>
            </a:r>
            <a:endParaRPr sz="7200">
              <a:latin typeface="Arial" panose="020B0604020202020204"/>
              <a:cs typeface="Arial" panose="020B0604020202020204"/>
            </a:endParaRPr>
          </a:p>
          <a:p>
            <a:pPr marR="7620" algn="ctr">
              <a:lnSpc>
                <a:spcPct val="100000"/>
              </a:lnSpc>
              <a:spcBef>
                <a:spcPts val="1130"/>
              </a:spcBef>
            </a:pPr>
            <a:r>
              <a:rPr sz="7200" b="1" spc="-805" dirty="0">
                <a:latin typeface="Arial" panose="020B0604020202020204"/>
                <a:cs typeface="Arial" panose="020B0604020202020204"/>
              </a:rPr>
              <a:t>COLUM</a:t>
            </a:r>
            <a:r>
              <a:rPr sz="7200" b="1" spc="-765" dirty="0">
                <a:latin typeface="Arial" panose="020B0604020202020204"/>
                <a:cs typeface="Arial" panose="020B0604020202020204"/>
              </a:rPr>
              <a:t> </a:t>
            </a:r>
            <a:r>
              <a:rPr sz="7200" b="1" spc="-710" dirty="0">
                <a:latin typeface="Arial" panose="020B0604020202020204"/>
                <a:cs typeface="Arial" panose="020B0604020202020204"/>
              </a:rPr>
              <a:t>DESIGN</a:t>
            </a:r>
            <a:endParaRPr sz="7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705103"/>
            <a:ext cx="6263005" cy="61385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3335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determine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number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stages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hence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number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trays,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required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fce- te separation.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This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 illustrated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clearly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by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applying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mccabe-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thiele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method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binary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35"/>
              </a:spcBef>
            </a:pPr>
            <a:r>
              <a:rPr sz="1800" b="1" spc="-65" dirty="0">
                <a:latin typeface="Arial" panose="020B0604020202020204"/>
                <a:cs typeface="Arial" panose="020B0604020202020204"/>
              </a:rPr>
              <a:t>Mc </a:t>
            </a:r>
            <a:r>
              <a:rPr sz="1800" b="1" spc="-60" dirty="0">
                <a:latin typeface="Arial" panose="020B0604020202020204"/>
                <a:cs typeface="Arial" panose="020B0604020202020204"/>
              </a:rPr>
              <a:t>CASE- </a:t>
            </a:r>
            <a:r>
              <a:rPr sz="1800" b="1" spc="-55" dirty="0">
                <a:latin typeface="Arial" panose="020B0604020202020204"/>
                <a:cs typeface="Arial" panose="020B0604020202020204"/>
              </a:rPr>
              <a:t>THIELE </a:t>
            </a:r>
            <a:r>
              <a:rPr sz="1800" b="1" spc="-65" dirty="0">
                <a:latin typeface="Arial" panose="020B0604020202020204"/>
                <a:cs typeface="Arial" panose="020B0604020202020204"/>
              </a:rPr>
              <a:t>DESIGN</a:t>
            </a:r>
            <a:r>
              <a:rPr sz="1800" b="1" spc="9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70" dirty="0">
                <a:latin typeface="Arial" panose="020B0604020202020204"/>
                <a:cs typeface="Arial" panose="020B0604020202020204"/>
              </a:rPr>
              <a:t>METHOD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8890" algn="just">
              <a:lnSpc>
                <a:spcPct val="101000"/>
              </a:lnSpc>
              <a:spcBef>
                <a:spcPts val="101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McCabe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Thiele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approach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60" dirty="0">
                <a:latin typeface="Arial" panose="020B0604020202020204"/>
                <a:cs typeface="Arial" panose="020B0604020202020204"/>
              </a:rPr>
              <a:t>isa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graphical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one,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uses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VLE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plot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  determine the theoretical number of stages required to effect the  separation</a:t>
            </a:r>
            <a:r>
              <a:rPr sz="1600" spc="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binary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mixture.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assumes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constant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molar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overflow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implies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25780" marR="10795" indent="-228600" algn="just">
              <a:lnSpc>
                <a:spcPct val="102000"/>
              </a:lnSpc>
              <a:spcBef>
                <a:spcPts val="1020"/>
              </a:spcBef>
              <a:buFont typeface="Symbol" panose="05050102010706020507"/>
              <a:buChar char=""/>
              <a:tabLst>
                <a:tab pos="52641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Moial heats of vaporisation of the components are roughly the 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same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effects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(heats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solution,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losses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column,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etc )are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negligible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25780" marR="13335" indent="-228600" algn="just">
              <a:lnSpc>
                <a:spcPct val="101000"/>
              </a:lnSpc>
              <a:spcBef>
                <a:spcPts val="1000"/>
              </a:spcBef>
              <a:buFont typeface="Symbol" panose="05050102010706020507"/>
              <a:buChar char=""/>
              <a:tabLst>
                <a:tab pos="52641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every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mole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condensed,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mole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vaporized  design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procedure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simple.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Given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VLE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diagram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binwy  mixture,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operating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lines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drawn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first.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25780" marR="13335" indent="-228600" algn="just">
              <a:lnSpc>
                <a:spcPct val="101000"/>
              </a:lnSpc>
              <a:spcBef>
                <a:spcPts val="1030"/>
              </a:spcBef>
              <a:buFont typeface="Symbol" panose="05050102010706020507"/>
              <a:buChar char=""/>
              <a:tabLst>
                <a:tab pos="526415" algn="l"/>
              </a:tabLst>
            </a:pPr>
            <a:r>
              <a:rPr sz="1600" spc="-45" dirty="0">
                <a:latin typeface="Arial" panose="020B0604020202020204"/>
                <a:cs typeface="Arial" panose="020B0604020202020204"/>
              </a:rPr>
              <a:t>Operating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lines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define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mass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balance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relationships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between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liquid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phases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25780" marR="5080" indent="-228600" algn="just">
              <a:lnSpc>
                <a:spcPct val="101000"/>
              </a:lnSpc>
              <a:spcBef>
                <a:spcPts val="1010"/>
              </a:spcBef>
              <a:buFont typeface="Symbol" panose="05050102010706020507"/>
              <a:buChar char=""/>
              <a:tabLst>
                <a:tab pos="52641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There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operating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bottom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(stripping)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saction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oclemn,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top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(rectification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enriching)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column.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25780" marR="13335" indent="-228600" algn="just">
              <a:lnSpc>
                <a:spcPct val="101000"/>
              </a:lnSpc>
              <a:spcBef>
                <a:spcPts val="1030"/>
              </a:spcBef>
              <a:buFont typeface="Symbol" panose="05050102010706020507"/>
              <a:buChar char=""/>
              <a:tabLst>
                <a:tab pos="526415" algn="l"/>
              </a:tabLst>
            </a:pPr>
            <a:r>
              <a:rPr sz="1600" spc="-50" dirty="0">
                <a:latin typeface="Arial" panose="020B0604020202020204"/>
                <a:cs typeface="Arial" panose="020B0604020202020204"/>
              </a:rPr>
              <a:t>Use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constant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molar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overflow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assumption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also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ensures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operation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straight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9577831"/>
            <a:ext cx="4156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Operating fine for 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Rectification</a:t>
            </a:r>
            <a:r>
              <a:rPr sz="16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Section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1526184"/>
            <a:ext cx="5913120" cy="679450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353695" algn="l"/>
                <a:tab pos="354330" algn="l"/>
              </a:tabLst>
            </a:pPr>
            <a:r>
              <a:rPr sz="2200" b="1" spc="-80" dirty="0">
                <a:latin typeface="Arial" panose="020B0604020202020204"/>
                <a:cs typeface="Arial" panose="020B0604020202020204"/>
              </a:rPr>
              <a:t>INTRODUCTION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16560" indent="-341630">
              <a:lnSpc>
                <a:spcPct val="100000"/>
              </a:lnSpc>
              <a:spcBef>
                <a:spcPts val="1055"/>
              </a:spcBef>
              <a:buSzPct val="110000"/>
              <a:buAutoNum type="arabicPeriod"/>
              <a:tabLst>
                <a:tab pos="415925" algn="l"/>
                <a:tab pos="415925" algn="l"/>
              </a:tabLst>
            </a:pPr>
            <a:r>
              <a:rPr sz="2000" b="1" spc="-130" dirty="0">
                <a:latin typeface="Arial" panose="020B0604020202020204"/>
                <a:cs typeface="Arial" panose="020B0604020202020204"/>
              </a:rPr>
              <a:t>TYPES </a:t>
            </a:r>
            <a:r>
              <a:rPr sz="2000" b="1" spc="-140" dirty="0">
                <a:latin typeface="Arial" panose="020B0604020202020204"/>
                <a:cs typeface="Arial" panose="020B0604020202020204"/>
              </a:rPr>
              <a:t>OF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20" dirty="0">
                <a:latin typeface="Arial" panose="020B0604020202020204"/>
                <a:cs typeface="Arial" panose="020B0604020202020204"/>
              </a:rPr>
              <a:t>DISTILLATIONPROCESS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13385" marR="1076960" indent="-401320">
              <a:lnSpc>
                <a:spcPct val="101000"/>
              </a:lnSpc>
              <a:spcBef>
                <a:spcPts val="970"/>
              </a:spcBef>
              <a:buAutoNum type="arabicPeriod"/>
              <a:tabLst>
                <a:tab pos="412750" algn="l"/>
                <a:tab pos="414020" algn="l"/>
              </a:tabLst>
            </a:pPr>
            <a:r>
              <a:rPr sz="2200" b="1" spc="-215" dirty="0">
                <a:latin typeface="Arial" panose="020B0604020202020204"/>
                <a:cs typeface="Arial" panose="020B0604020202020204"/>
              </a:rPr>
              <a:t>BASIC </a:t>
            </a:r>
            <a:r>
              <a:rPr sz="2200" b="1" spc="-200" dirty="0">
                <a:latin typeface="Arial" panose="020B0604020202020204"/>
                <a:cs typeface="Arial" panose="020B0604020202020204"/>
              </a:rPr>
              <a:t>DISTILLATION </a:t>
            </a:r>
            <a:r>
              <a:rPr sz="2200" b="1" spc="-225" dirty="0">
                <a:latin typeface="Arial" panose="020B0604020202020204"/>
                <a:cs typeface="Arial" panose="020B0604020202020204"/>
              </a:rPr>
              <a:t>EQUIPMENT</a:t>
            </a:r>
            <a:r>
              <a:rPr sz="2200" b="1" spc="-440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250" dirty="0">
                <a:latin typeface="Arial" panose="020B0604020202020204"/>
                <a:cs typeface="Arial" panose="020B0604020202020204"/>
              </a:rPr>
              <a:t>AND  </a:t>
            </a:r>
            <a:r>
              <a:rPr sz="2200" b="1" spc="-80" dirty="0">
                <a:latin typeface="Arial" panose="020B0604020202020204"/>
                <a:cs typeface="Arial" panose="020B0604020202020204"/>
              </a:rPr>
              <a:t>OPERATION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16560" indent="-34353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415925" algn="l"/>
                <a:tab pos="415925" algn="l"/>
              </a:tabLst>
            </a:pPr>
            <a:r>
              <a:rPr sz="2200" b="1" spc="-70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22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70" dirty="0">
                <a:latin typeface="Arial" panose="020B0604020202020204"/>
                <a:cs typeface="Arial" panose="020B0604020202020204"/>
              </a:rPr>
              <a:t>COLUMNINTERNALS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16560" indent="-34353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415925" algn="l"/>
                <a:tab pos="415925" algn="l"/>
              </a:tabLst>
            </a:pPr>
            <a:r>
              <a:rPr sz="2200" b="1" spc="-90" dirty="0">
                <a:latin typeface="Arial" panose="020B0604020202020204"/>
                <a:cs typeface="Arial" panose="020B0604020202020204"/>
              </a:rPr>
              <a:t>COLUMN</a:t>
            </a:r>
            <a:r>
              <a:rPr sz="2200" b="1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80" dirty="0">
                <a:latin typeface="Arial" panose="020B0604020202020204"/>
                <a:cs typeface="Arial" panose="020B0604020202020204"/>
              </a:rPr>
              <a:t>REBOILARS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16560" indent="-343535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415925" algn="l"/>
                <a:tab pos="415925" algn="l"/>
              </a:tabLst>
            </a:pPr>
            <a:r>
              <a:rPr sz="2200" b="1" spc="-70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22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60" dirty="0">
                <a:latin typeface="Arial" panose="020B0604020202020204"/>
                <a:cs typeface="Arial" panose="020B0604020202020204"/>
              </a:rPr>
              <a:t>COLUMNDESIGN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16560" indent="-34353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15925" algn="l"/>
                <a:tab pos="415925" algn="l"/>
              </a:tabLst>
            </a:pPr>
            <a:r>
              <a:rPr sz="2200" b="1" spc="-165" dirty="0">
                <a:latin typeface="Arial" panose="020B0604020202020204"/>
                <a:cs typeface="Arial" panose="020B0604020202020204"/>
              </a:rPr>
              <a:t>DESAGN</a:t>
            </a:r>
            <a:r>
              <a:rPr sz="2200" b="1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165" dirty="0">
                <a:latin typeface="Arial" panose="020B0604020202020204"/>
                <a:cs typeface="Arial" panose="020B0604020202020204"/>
              </a:rPr>
              <a:t>PROBLEM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16560" indent="-34353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415925" algn="l"/>
                <a:tab pos="415925" algn="l"/>
              </a:tabLst>
            </a:pPr>
            <a:r>
              <a:rPr sz="2200" b="1" spc="-150" dirty="0">
                <a:latin typeface="Arial" panose="020B0604020202020204"/>
                <a:cs typeface="Arial" panose="020B0604020202020204"/>
              </a:rPr>
              <a:t>EFFECTS</a:t>
            </a:r>
            <a:r>
              <a:rPr sz="2200" b="1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165" dirty="0">
                <a:latin typeface="Arial" panose="020B0604020202020204"/>
                <a:cs typeface="Arial" panose="020B0604020202020204"/>
              </a:rPr>
              <a:t>OF</a:t>
            </a:r>
            <a:r>
              <a:rPr sz="2200" b="1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170" dirty="0">
                <a:latin typeface="Arial" panose="020B0604020202020204"/>
                <a:cs typeface="Arial" panose="020B0604020202020204"/>
              </a:rPr>
              <a:t>NUMBER</a:t>
            </a:r>
            <a:r>
              <a:rPr sz="2200" b="1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165" dirty="0">
                <a:latin typeface="Arial" panose="020B0604020202020204"/>
                <a:cs typeface="Arial" panose="020B0604020202020204"/>
              </a:rPr>
              <a:t>OF</a:t>
            </a:r>
            <a:r>
              <a:rPr sz="2200" b="1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155" dirty="0">
                <a:latin typeface="Arial" panose="020B0604020202020204"/>
                <a:cs typeface="Arial" panose="020B0604020202020204"/>
              </a:rPr>
              <a:t>TRAYS</a:t>
            </a:r>
            <a:r>
              <a:rPr sz="2200" b="1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165" dirty="0">
                <a:latin typeface="Arial" panose="020B0604020202020204"/>
                <a:cs typeface="Arial" panose="020B0604020202020204"/>
              </a:rPr>
              <a:t>OF</a:t>
            </a:r>
            <a:r>
              <a:rPr sz="2200" b="1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155" dirty="0">
                <a:latin typeface="Arial" panose="020B0604020202020204"/>
                <a:cs typeface="Arial" panose="020B0604020202020204"/>
              </a:rPr>
              <a:t>STAGES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13385" marR="429895" indent="-338455">
              <a:lnSpc>
                <a:spcPct val="102000"/>
              </a:lnSpc>
              <a:spcBef>
                <a:spcPts val="1020"/>
              </a:spcBef>
              <a:buAutoNum type="arabicPeriod"/>
              <a:tabLst>
                <a:tab pos="414020" algn="l"/>
              </a:tabLst>
            </a:pPr>
            <a:r>
              <a:rPr sz="2200" b="1" spc="-310" dirty="0">
                <a:latin typeface="Arial" panose="020B0604020202020204"/>
                <a:cs typeface="Arial" panose="020B0604020202020204"/>
              </a:rPr>
              <a:t>FACTORS </a:t>
            </a:r>
            <a:r>
              <a:rPr sz="2200" b="1" spc="-285" dirty="0">
                <a:latin typeface="Arial" panose="020B0604020202020204"/>
                <a:cs typeface="Arial" panose="020B0604020202020204"/>
              </a:rPr>
              <a:t>AFFECTING </a:t>
            </a:r>
            <a:r>
              <a:rPr sz="2200" b="1" spc="-254" dirty="0">
                <a:latin typeface="Arial" panose="020B0604020202020204"/>
                <a:cs typeface="Arial" panose="020B0604020202020204"/>
              </a:rPr>
              <a:t>DISTILLATION </a:t>
            </a:r>
            <a:r>
              <a:rPr sz="2200" b="1" spc="-330" dirty="0">
                <a:latin typeface="Arial" panose="020B0604020202020204"/>
                <a:cs typeface="Arial" panose="020B0604020202020204"/>
              </a:rPr>
              <a:t>COLUMN  </a:t>
            </a:r>
            <a:r>
              <a:rPr sz="2200" b="1" spc="-80" dirty="0">
                <a:latin typeface="Arial" panose="020B0604020202020204"/>
                <a:cs typeface="Arial" panose="020B0604020202020204"/>
              </a:rPr>
              <a:t>OPERATION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33070" indent="-42100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433705" algn="l"/>
              </a:tabLst>
            </a:pPr>
            <a:r>
              <a:rPr sz="2200" b="1" spc="-75" dirty="0">
                <a:latin typeface="Arial" panose="020B0604020202020204"/>
                <a:cs typeface="Arial" panose="020B0604020202020204"/>
              </a:rPr>
              <a:t>INSTRUMENTALION</a:t>
            </a:r>
            <a:r>
              <a:rPr sz="2200" b="1" spc="-335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95" dirty="0">
                <a:latin typeface="Arial" panose="020B0604020202020204"/>
                <a:cs typeface="Arial" panose="020B0604020202020204"/>
              </a:rPr>
              <a:t>&amp;</a:t>
            </a:r>
            <a:r>
              <a:rPr sz="2200" b="1" spc="-350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85" dirty="0">
                <a:latin typeface="Arial" panose="020B0604020202020204"/>
                <a:cs typeface="Arial" panose="020B0604020202020204"/>
              </a:rPr>
              <a:t>PROCESS</a:t>
            </a:r>
            <a:r>
              <a:rPr sz="2200" b="1" spc="-330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85" dirty="0">
                <a:latin typeface="Arial" panose="020B0604020202020204"/>
                <a:cs typeface="Arial" panose="020B0604020202020204"/>
              </a:rPr>
              <a:t>CONTROL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33070" indent="-42100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433705" algn="l"/>
              </a:tabLst>
            </a:pPr>
            <a:r>
              <a:rPr sz="2200" b="1" spc="-145" dirty="0">
                <a:latin typeface="Arial" panose="020B0604020202020204"/>
                <a:cs typeface="Arial" panose="020B0604020202020204"/>
              </a:rPr>
              <a:t>DESIGN</a:t>
            </a:r>
            <a:r>
              <a:rPr sz="2200" b="1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165" dirty="0">
                <a:latin typeface="Arial" panose="020B0604020202020204"/>
                <a:cs typeface="Arial" panose="020B0604020202020204"/>
              </a:rPr>
              <a:t>PROBLEM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33070" indent="-421005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433705" algn="l"/>
              </a:tabLst>
            </a:pPr>
            <a:r>
              <a:rPr sz="2200" b="1" spc="-225" dirty="0">
                <a:latin typeface="Arial" panose="020B0604020202020204"/>
                <a:cs typeface="Arial" panose="020B0604020202020204"/>
              </a:rPr>
              <a:t>SAFETY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33070" indent="-42100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433705" algn="l"/>
              </a:tabLst>
            </a:pPr>
            <a:r>
              <a:rPr sz="2200" b="1" spc="-80" dirty="0">
                <a:latin typeface="Arial" panose="020B0604020202020204"/>
                <a:cs typeface="Arial" panose="020B0604020202020204"/>
              </a:rPr>
              <a:t>BIBLIOGRAPHY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760" y="581024"/>
            <a:ext cx="2392680" cy="825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15"/>
              </a:spcBef>
            </a:pPr>
            <a:r>
              <a:rPr sz="3600" b="1" spc="-375" dirty="0">
                <a:latin typeface="Arial" panose="020B0604020202020204"/>
                <a:cs typeface="Arial" panose="020B0604020202020204"/>
              </a:rPr>
              <a:t>CONTENTS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705103"/>
            <a:ext cx="6260465" cy="1258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operating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line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rectification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constructed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follom.;  First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desired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top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located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VLE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diagram,  and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vertical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produced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until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intersects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diagonal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splits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int:: VLE plot in half. A line with Slope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R/(R+1)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 then drawn </a:t>
            </a:r>
            <a:r>
              <a:rPr sz="1600" dirty="0">
                <a:latin typeface="Arial" panose="020B0604020202020204"/>
                <a:cs typeface="Arial" panose="020B0604020202020204"/>
              </a:rPr>
              <a:t>from this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instersection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shown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diagram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below.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5806820"/>
            <a:ext cx="6256655" cy="225488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9525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R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ratio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reflux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(L)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distillate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(D)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called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ratio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 is a measure of how much of the material going up the top of Cle  column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returned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back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reflux.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45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Operating line for 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Stripping</a:t>
            </a:r>
            <a:r>
              <a:rPr sz="16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Section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indent="45720" algn="just">
              <a:lnSpc>
                <a:spcPct val="101000"/>
              </a:lnSpc>
              <a:spcBef>
                <a:spcPts val="100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 operating </a:t>
            </a:r>
            <a:r>
              <a:rPr sz="1600" dirty="0">
                <a:latin typeface="Arial" panose="020B0604020202020204"/>
                <a:cs typeface="Arial" panose="020B0604020202020204"/>
              </a:rPr>
              <a:t>line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 </a:t>
            </a:r>
            <a:r>
              <a:rPr sz="1600" dirty="0">
                <a:latin typeface="Arial" panose="020B0604020202020204"/>
                <a:cs typeface="Arial" panose="020B0604020202020204"/>
              </a:rPr>
              <a:t>tree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stripping section is constructed in a similar  manner. However, the starting point is the </a:t>
            </a:r>
            <a:r>
              <a:rPr sz="1600" dirty="0">
                <a:latin typeface="Arial" panose="020B0604020202020204"/>
                <a:cs typeface="Arial" panose="020B0604020202020204"/>
              </a:rPr>
              <a:t>desired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bottom </a:t>
            </a:r>
            <a:r>
              <a:rPr sz="1600" dirty="0">
                <a:latin typeface="Arial" panose="020B0604020202020204"/>
                <a:cs typeface="Arial" panose="020B0604020202020204"/>
              </a:rPr>
              <a:t>product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composition.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vertical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drawn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diagonal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line,  and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slope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Ls/Vs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drawn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illustrated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diagram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below.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5550" y="2469514"/>
            <a:ext cx="4967224" cy="32016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705103"/>
            <a:ext cx="6261100" cy="10115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6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Ls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rate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down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stripping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column,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while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thevapour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rate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thestriping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ofthecolumn.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Thus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theslope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operating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stripping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ratio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between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4323334"/>
            <a:ext cx="6260465" cy="137287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3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Equilibrium and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operating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lines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104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McCabe_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thiele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method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assumes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ti-;f:-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above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equilibrium.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How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related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VLE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plot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arc'  the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operating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lines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depicted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graphically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diagram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right.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835" y="2007869"/>
            <a:ext cx="4228465" cy="23018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7390" y="5997574"/>
            <a:ext cx="3928491" cy="3177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3889374"/>
            <a:ext cx="6260465" cy="39941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magnified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operation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forthestripping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isshown 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relation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correspoiding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n'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stage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column.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L'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  V's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the,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flows.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y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denote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compositions  and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subscripts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denote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origin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composi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tion.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  'n-1'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mean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stage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below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stage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'n'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while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'n-4-1'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mean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  the stage above stage 'n' and the vapour a hove it are in equilibrium,  therefor,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Xn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Yn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lie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equilibrium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line.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Since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carried  to the tray above witout changine composition,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this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 depited as a  horizonatal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VLE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plot.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11:-,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intersection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operating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  will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</a:t>
            </a:r>
            <a:r>
              <a:rPr sz="1600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give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900" marR="5715" algn="just">
              <a:lnSpc>
                <a:spcPct val="101000"/>
              </a:lnSpc>
              <a:spcBef>
                <a:spcPts val="105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0.2 0.4 0.8 </a:t>
            </a:r>
            <a:r>
              <a:rPr sz="1600" dirty="0">
                <a:latin typeface="Arial" panose="020B0604020202020204"/>
                <a:cs typeface="Arial" panose="020B0604020202020204"/>
              </a:rPr>
              <a:t>02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10 •'f, tray </a:t>
            </a:r>
            <a:r>
              <a:rPr sz="1600" dirty="0">
                <a:latin typeface="Arial" panose="020B0604020202020204"/>
                <a:cs typeface="Arial" panose="020B0604020202020204"/>
              </a:rPr>
              <a:t>'n+1'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 the operating line defines the  material</a:t>
            </a:r>
            <a:r>
              <a:rPr sz="16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balance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onthetrays.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ofthevapour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above  the ‘n+1' tray is obtained from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intersection of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vertical line  from this point to the equilibrium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45"/>
              </a:spcBef>
            </a:pPr>
            <a:r>
              <a:rPr sz="1600" spc="-50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IA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9439" y="533399"/>
            <a:ext cx="3981450" cy="32552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419771"/>
            <a:ext cx="6258560" cy="163195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8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Number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of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Stages and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trays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 indent="45720" algn="just">
              <a:lnSpc>
                <a:spcPct val="101000"/>
              </a:lnSpc>
              <a:spcBef>
                <a:spcPts val="10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g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tile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graphical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consruction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repeatedly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give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rise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latin typeface="Arial" panose="020B0604020202020204"/>
                <a:cs typeface="Arial" panose="020B0604020202020204"/>
              </a:rPr>
              <a:t>toa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number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c:'corner'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sections,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each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equivalent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stage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distillation.  This is the basis of sizing distillation column using the McCabe Thiele  graphical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methodology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shown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following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example.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7018400"/>
            <a:ext cx="6259830" cy="18865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6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Given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operating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both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stripping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rectification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section,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graphical construction described above was applied. This particular  e,&lt;;:mrle shows that 7 theoretical stages are required to achieve the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desired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separation.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required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number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trays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(asopposed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ki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stages)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one less then </a:t>
            </a:r>
            <a:r>
              <a:rPr sz="1600" dirty="0">
                <a:latin typeface="Arial" panose="020B0604020202020204"/>
                <a:cs typeface="Arial" panose="020B0604020202020204"/>
              </a:rPr>
              <a:t>the number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stages sincethe graphical construction  includes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contribution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carrying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out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 actual number of trays required </a:t>
            </a:r>
            <a:r>
              <a:rPr sz="1600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given by the</a:t>
            </a:r>
            <a:r>
              <a:rPr sz="16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formula: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1475" y="2549524"/>
            <a:ext cx="4140200" cy="39420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370684"/>
            <a:ext cx="6259195" cy="815276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65405" algn="just">
              <a:lnSpc>
                <a:spcPct val="100000"/>
              </a:lnSpc>
              <a:spcBef>
                <a:spcPts val="1290"/>
              </a:spcBef>
            </a:pPr>
            <a:r>
              <a:rPr sz="1800" b="1" spc="-114" dirty="0">
                <a:latin typeface="Arial" panose="020B0604020202020204"/>
                <a:cs typeface="Arial" panose="020B0604020202020204"/>
              </a:rPr>
              <a:t>(Number </a:t>
            </a:r>
            <a:r>
              <a:rPr sz="1800" b="1" spc="-85" dirty="0">
                <a:latin typeface="Arial" panose="020B0604020202020204"/>
                <a:cs typeface="Arial" panose="020B0604020202020204"/>
              </a:rPr>
              <a:t>of </a:t>
            </a:r>
            <a:r>
              <a:rPr sz="1800" b="1" spc="-95" dirty="0">
                <a:latin typeface="Arial" panose="020B0604020202020204"/>
                <a:cs typeface="Arial" panose="020B0604020202020204"/>
              </a:rPr>
              <a:t>theoretical </a:t>
            </a:r>
            <a:r>
              <a:rPr sz="1800" b="1" spc="-65" dirty="0">
                <a:latin typeface="Arial" panose="020B0604020202020204"/>
                <a:cs typeface="Arial" panose="020B0604020202020204"/>
              </a:rPr>
              <a:t>trays)/(tray</a:t>
            </a:r>
            <a:r>
              <a:rPr sz="18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20" dirty="0">
                <a:latin typeface="Arial" panose="020B0604020202020204"/>
                <a:cs typeface="Arial" panose="020B0604020202020204"/>
              </a:rPr>
              <a:t>efficiency)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103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Typical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values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efficiency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ranges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0.5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0.7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depends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  number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factors.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such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asthe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type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being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used,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andinternal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 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andvapour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flow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conditions.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Sometimes,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additional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added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(up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  10%) to accommodate the possibility that the column may be </a:t>
            </a:r>
            <a:r>
              <a:rPr sz="1600" dirty="0">
                <a:latin typeface="Arial" panose="020B0604020202020204"/>
                <a:cs typeface="Arial" panose="020B0604020202020204"/>
              </a:rPr>
              <a:t>under-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designed.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The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feed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line(q-line)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5715" algn="just">
              <a:lnSpc>
                <a:spcPct val="101000"/>
              </a:lnSpc>
              <a:spcBef>
                <a:spcPts val="1050"/>
              </a:spcBef>
            </a:pPr>
            <a:r>
              <a:rPr sz="1600" spc="-5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diagram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above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also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shows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binary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should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introduced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4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stage.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However,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if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such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does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not  coincide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intersection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operating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lines,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means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feedisnotasaturated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liquid.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thecondition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o9fthefeedcan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deduced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  the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slope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q-line.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q-line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drawn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between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intersection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ofthe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operating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lines,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where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thefeedcomposition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lies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on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diagonal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Depending on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state of the </a:t>
            </a:r>
            <a:r>
              <a:rPr sz="1600" dirty="0">
                <a:latin typeface="Arial" panose="020B0604020202020204"/>
                <a:cs typeface="Arial" panose="020B0604020202020204"/>
              </a:rPr>
              <a:t>feed,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feed lines will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have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Different slopes.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For</a:t>
            </a:r>
            <a:r>
              <a:rPr sz="180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example,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4317365">
              <a:lnSpc>
                <a:spcPct val="154000"/>
              </a:lnSpc>
              <a:spcBef>
                <a:spcPts val="35"/>
              </a:spcBef>
            </a:pPr>
            <a:r>
              <a:rPr sz="1600" spc="45" dirty="0">
                <a:latin typeface="Arial" panose="020B0604020202020204"/>
                <a:cs typeface="Arial" panose="020B0604020202020204"/>
              </a:rPr>
              <a:t>Q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=0(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u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r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ate</a:t>
            </a:r>
            <a:r>
              <a:rPr sz="1600" spc="70" dirty="0">
                <a:latin typeface="Arial" panose="020B0604020202020204"/>
                <a:cs typeface="Arial" panose="020B0604020202020204"/>
              </a:rPr>
              <a:t>d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v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po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u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r) 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Q=1(saturatedliquid)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600" spc="-50" dirty="0">
                <a:latin typeface="Arial" panose="020B0604020202020204"/>
                <a:cs typeface="Arial" panose="020B0604020202020204"/>
              </a:rPr>
              <a:t>O&lt;q&lt;1(mix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vapour)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3933825">
              <a:lnSpc>
                <a:spcPct val="154000"/>
              </a:lnSpc>
              <a:spcBef>
                <a:spcPts val="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Q&gt;1(subcooled liquid)  Q&lt;0(superheated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24130">
              <a:lnSpc>
                <a:spcPct val="101000"/>
              </a:lnSpc>
              <a:spcBef>
                <a:spcPts val="9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q-line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various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feedconditions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shown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inthe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diagram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left.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843394"/>
            <a:ext cx="50165" cy="229235"/>
          </a:xfrm>
          <a:custGeom>
            <a:avLst/>
            <a:gdLst/>
            <a:ahLst/>
            <a:cxnLst/>
            <a:rect l="l" t="t" r="r" b="b"/>
            <a:pathLst>
              <a:path w="50165" h="229234">
                <a:moveTo>
                  <a:pt x="50165" y="0"/>
                </a:moveTo>
                <a:lnTo>
                  <a:pt x="0" y="0"/>
                </a:lnTo>
                <a:lnTo>
                  <a:pt x="0" y="229235"/>
                </a:lnTo>
                <a:lnTo>
                  <a:pt x="50165" y="229235"/>
                </a:lnTo>
                <a:lnTo>
                  <a:pt x="50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300380"/>
            <a:ext cx="6259195" cy="640143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4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Using operating </a:t>
            </a:r>
            <a:r>
              <a:rPr sz="1600" dirty="0">
                <a:latin typeface="Arial" panose="020B0604020202020204"/>
                <a:cs typeface="Arial" panose="020B0604020202020204"/>
              </a:rPr>
              <a:t>lines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 the feed line </a:t>
            </a:r>
            <a:r>
              <a:rPr sz="1600" dirty="0">
                <a:latin typeface="Arial" panose="020B0604020202020204"/>
                <a:cs typeface="Arial" panose="020B0604020202020204"/>
              </a:rPr>
              <a:t>in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McCabe-Thiele</a:t>
            </a:r>
            <a:r>
              <a:rPr sz="16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41300" marR="6985" algn="just">
              <a:lnSpc>
                <a:spcPct val="101000"/>
              </a:lnSpc>
              <a:spcBef>
                <a:spcPts val="102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Lf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have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information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about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thecondition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ofthe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mixture,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then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we  cup construct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q-line </a:t>
            </a:r>
            <a:r>
              <a:rPr sz="1600" dirty="0"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 it in the </a:t>
            </a:r>
            <a:r>
              <a:rPr sz="1600" dirty="0">
                <a:latin typeface="Arial" panose="020B0604020202020204"/>
                <a:cs typeface="Arial" panose="020B0604020202020204"/>
              </a:rPr>
              <a:t>McCabe-Thiele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design.  However,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excluder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equilibrium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line,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only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two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other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pairs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lines  can be used </a:t>
            </a:r>
            <a:r>
              <a:rPr sz="1600" dirty="0">
                <a:latin typeface="Arial" panose="020B0604020202020204"/>
                <a:cs typeface="Arial" panose="020B0604020202020204"/>
              </a:rPr>
              <a:t>in 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McCabe-thiele procedure. These</a:t>
            </a:r>
            <a:r>
              <a:rPr sz="16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Arial" panose="020B0604020202020204"/>
              <a:cs typeface="Arial" panose="020B0604020202020204"/>
            </a:endParaRPr>
          </a:p>
          <a:p>
            <a:pPr marL="697865" indent="-228600">
              <a:lnSpc>
                <a:spcPct val="100000"/>
              </a:lnSpc>
              <a:buFont typeface="Symbol" panose="05050102010706020507"/>
              <a:buChar char=""/>
              <a:tabLst>
                <a:tab pos="697865" algn="l"/>
                <a:tab pos="69850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Feed-line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rectification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operating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743585" indent="-274320">
              <a:lnSpc>
                <a:spcPct val="100000"/>
              </a:lnSpc>
              <a:spcBef>
                <a:spcPts val="1020"/>
              </a:spcBef>
              <a:buFont typeface="Symbol" panose="05050102010706020507"/>
              <a:buChar char=""/>
              <a:tabLst>
                <a:tab pos="743585" algn="l"/>
                <a:tab pos="74422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Feed-line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stripping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operating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97865" indent="-228600">
              <a:lnSpc>
                <a:spcPct val="100000"/>
              </a:lnSpc>
              <a:spcBef>
                <a:spcPts val="1035"/>
              </a:spcBef>
              <a:buFont typeface="Symbol" panose="05050102010706020507"/>
              <a:buChar char=""/>
              <a:tabLst>
                <a:tab pos="697865" algn="l"/>
                <a:tab pos="69850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Stripping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rectification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operating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lines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2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This is because these pairs of lines determine the</a:t>
            </a:r>
            <a:r>
              <a:rPr sz="16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third.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Overall </a:t>
            </a:r>
            <a:r>
              <a:rPr sz="1800" b="1" u="heavy" spc="-6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column</a:t>
            </a: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b="1" u="heavy" spc="-5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design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5080" indent="45720" algn="just">
              <a:lnSpc>
                <a:spcPct val="101000"/>
              </a:lnSpc>
              <a:spcBef>
                <a:spcPts val="102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number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stages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required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desired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degree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1.-ztaparz-Ition  and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location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merely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first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steps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producing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  overall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design.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Other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things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thatneed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tobeconsidered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spacing’s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diameter;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internal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configurations,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heating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cooling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duties.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All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these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can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lead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conflicting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design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parameters.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Thus,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often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iterative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procedure.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If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conflicts  are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riot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resolved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stage,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then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not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perform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well 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practice.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next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set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notes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discuss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factors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can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affect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 column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performance.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015" y="2893059"/>
            <a:ext cx="6687820" cy="47809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065" rIns="0" bIns="0" rtlCol="0">
            <a:spAutoFit/>
          </a:bodyPr>
          <a:lstStyle/>
          <a:p>
            <a:pPr marR="283210" algn="ctr">
              <a:lnSpc>
                <a:spcPct val="100000"/>
              </a:lnSpc>
              <a:spcBef>
                <a:spcPts val="3095"/>
              </a:spcBef>
            </a:pPr>
            <a:r>
              <a:rPr sz="4800" b="1" dirty="0">
                <a:latin typeface="Arial" panose="020B0604020202020204"/>
                <a:cs typeface="Arial" panose="020B0604020202020204"/>
              </a:rPr>
              <a:t>INSTRUMENTALION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R="230505" algn="ctr">
              <a:lnSpc>
                <a:spcPct val="100000"/>
              </a:lnSpc>
              <a:spcBef>
                <a:spcPts val="1370"/>
              </a:spcBef>
            </a:pPr>
            <a:r>
              <a:rPr sz="8000" b="1" spc="-180" dirty="0">
                <a:latin typeface="Arial" panose="020B0604020202020204"/>
                <a:cs typeface="Arial" panose="020B0604020202020204"/>
              </a:rPr>
              <a:t>&amp;</a:t>
            </a:r>
            <a:endParaRPr sz="8000">
              <a:latin typeface="Arial" panose="020B0604020202020204"/>
              <a:cs typeface="Arial" panose="020B0604020202020204"/>
            </a:endParaRPr>
          </a:p>
          <a:p>
            <a:pPr marR="5080" algn="ctr">
              <a:lnSpc>
                <a:spcPct val="100000"/>
              </a:lnSpc>
              <a:spcBef>
                <a:spcPts val="3110"/>
              </a:spcBef>
            </a:pPr>
            <a:r>
              <a:rPr sz="7200" spc="195" dirty="0">
                <a:latin typeface="Trebuchet MS" panose="020B0603020202020204"/>
                <a:cs typeface="Trebuchet MS" panose="020B0603020202020204"/>
              </a:rPr>
              <a:t>PROCESS</a:t>
            </a:r>
            <a:endParaRPr sz="7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1260093"/>
            <a:ext cx="6259830" cy="577278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6985" indent="45720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Process may be controlled more precisely to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give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uniform and higher  quality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application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control,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often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leading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higher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profits.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Additionally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processes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respond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controlled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human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operators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can be controlled automatically it is also beneficial in certain remote  hazardous on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routineoperation.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8255" algn="just">
              <a:lnSpc>
                <a:spcPct val="101000"/>
              </a:lnSpc>
              <a:spcBef>
                <a:spcPts val="106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 economic return reduced operating cost, maintenance </a:t>
            </a:r>
            <a:r>
              <a:rPr sz="1600" dirty="0">
                <a:latin typeface="Arial" panose="020B0604020202020204"/>
                <a:cs typeface="Arial" panose="020B0604020202020204"/>
              </a:rPr>
              <a:t>and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specification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along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with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improved process operation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and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increase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through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put.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25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Temperature Measurement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5080" indent="548640" algn="just">
              <a:lnSpc>
                <a:spcPct val="101000"/>
              </a:lnSpc>
              <a:spcBef>
                <a:spcPts val="102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industrial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gas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filled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system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thermometers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extensively  used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following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reasons,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snagged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construction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minimizing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possibility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damage.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case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system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failure,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entire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unit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must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replaced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repaired.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mixing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temperature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limited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than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some 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electrical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measuring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devices.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capillary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allows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considerable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separation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between the </a:t>
            </a:r>
            <a:r>
              <a:rPr sz="1600" dirty="0">
                <a:latin typeface="Arial" panose="020B0604020202020204"/>
                <a:cs typeface="Arial" panose="020B0604020202020204"/>
              </a:rPr>
              <a:t>point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temperature indication. These devices are self  contained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need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auxiliary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power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supply.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22860" indent="365760">
              <a:lnSpc>
                <a:spcPct val="103000"/>
              </a:lnSpc>
              <a:spcBef>
                <a:spcPts val="995"/>
              </a:spcBef>
            </a:pPr>
            <a:r>
              <a:rPr sz="1600" spc="10" dirty="0">
                <a:latin typeface="Arial" panose="020B0604020202020204"/>
                <a:cs typeface="Arial" panose="020B0604020202020204"/>
              </a:rPr>
              <a:t>Themotion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can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amplified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byamechanical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linage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orgearsystem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  drive the pointer of temperature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indicator.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600" b="1" u="heavy" spc="-5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Pressure</a:t>
            </a:r>
            <a:r>
              <a:rPr sz="1600" b="1" u="heavy" spc="-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600" b="1" u="heavy" spc="-5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measurement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8420" algn="just">
              <a:lnSpc>
                <a:spcPct val="100000"/>
              </a:lnSpc>
              <a:spcBef>
                <a:spcPts val="104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Pressure measuring devices may be divided </a:t>
            </a:r>
            <a:r>
              <a:rPr sz="1600" dirty="0">
                <a:latin typeface="Arial" panose="020B0604020202020204"/>
                <a:cs typeface="Arial" panose="020B0604020202020204"/>
              </a:rPr>
              <a:t>in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 three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groups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760969"/>
            <a:ext cx="229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0" dirty="0">
                <a:latin typeface="Arial" panose="020B0604020202020204"/>
                <a:cs typeface="Arial" panose="020B0604020202020204"/>
              </a:rPr>
              <a:t>(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384285"/>
            <a:ext cx="270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0" dirty="0">
                <a:latin typeface="Arial" panose="020B0604020202020204"/>
                <a:cs typeface="Arial" panose="020B0604020202020204"/>
              </a:rPr>
              <a:t>(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ii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138796"/>
            <a:ext cx="6014720" cy="15144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69265" marR="5080" indent="-457200">
              <a:lnSpc>
                <a:spcPct val="101000"/>
              </a:lnSpc>
              <a:spcBef>
                <a:spcPts val="70"/>
              </a:spcBef>
              <a:tabLst>
                <a:tab pos="469265" algn="l"/>
              </a:tabLst>
            </a:pPr>
            <a:r>
              <a:rPr sz="1600" spc="-50" dirty="0">
                <a:latin typeface="Arial" panose="020B0604020202020204"/>
                <a:cs typeface="Arial" panose="020B0604020202020204"/>
              </a:rPr>
              <a:t>(i)	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Those,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based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measurement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height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column.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265" marR="139065">
              <a:lnSpc>
                <a:spcPct val="101000"/>
              </a:lnSpc>
              <a:spcBef>
                <a:spcPts val="100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which are based on measurement of distrirsllon of an elastic  pressure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chamber.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  <a:spcBef>
                <a:spcPts val="104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Electrical sensing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devices.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3944" y="555624"/>
            <a:ext cx="5204460" cy="6064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300"/>
              </a:spcBef>
            </a:pPr>
            <a:r>
              <a:rPr sz="2200" b="1" spc="-220" dirty="0">
                <a:latin typeface="Arial" panose="020B0604020202020204"/>
                <a:cs typeface="Arial" panose="020B0604020202020204"/>
              </a:rPr>
              <a:t>INSTRUMENTATION </a:t>
            </a:r>
            <a:r>
              <a:rPr sz="2200" b="1" spc="-260" dirty="0">
                <a:latin typeface="Arial" panose="020B0604020202020204"/>
                <a:cs typeface="Arial" panose="020B0604020202020204"/>
              </a:rPr>
              <a:t>&amp; </a:t>
            </a:r>
            <a:r>
              <a:rPr sz="2200" b="1" spc="-240" dirty="0">
                <a:latin typeface="Arial" panose="020B0604020202020204"/>
                <a:cs typeface="Arial" panose="020B0604020202020204"/>
              </a:rPr>
              <a:t>PROCESS</a:t>
            </a:r>
            <a:r>
              <a:rPr sz="2200" b="1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245" dirty="0">
                <a:latin typeface="Arial" panose="020B0604020202020204"/>
                <a:cs typeface="Arial" panose="020B0604020202020204"/>
              </a:rPr>
              <a:t>CONTROL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888237"/>
            <a:ext cx="6261735" cy="87439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6985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standards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industrial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controlled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laboratory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assured  with processing plants usually consists of precision mercury column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temperature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sensitive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compounds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are separated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before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decomposition 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vapors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collect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condensed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same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way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other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distillation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types The resultant liquid consists of two phases, water </a:t>
            </a:r>
            <a:r>
              <a:rPr sz="1600" dirty="0">
                <a:latin typeface="Arial" panose="020B0604020202020204"/>
                <a:cs typeface="Arial" panose="020B0604020202020204"/>
              </a:rPr>
              <a:t>and 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compoundwhich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then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purified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using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simple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essential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oils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perfumes.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4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Vacuum distillation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104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Vacuum distillation is a special method of separating compounds at  pressu-re lower </a:t>
            </a:r>
            <a:r>
              <a:rPr sz="1600" dirty="0">
                <a:latin typeface="Arial" panose="020B0604020202020204"/>
                <a:cs typeface="Arial" panose="020B0604020202020204"/>
              </a:rPr>
              <a:t>than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standard atmospheric pressure. Under </a:t>
            </a:r>
            <a:r>
              <a:rPr sz="1600" dirty="0">
                <a:latin typeface="Arial" panose="020B0604020202020204"/>
                <a:cs typeface="Arial" panose="020B0604020202020204"/>
              </a:rPr>
              <a:t>this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condition,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;pew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below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their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normal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tern-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perature.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Hence,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vaccurne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best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suited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compounds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higher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peil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Its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(more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than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200°c),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tendto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decompose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their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  temperature.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Vacuum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distilla-tion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can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conducted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without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heating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tyre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mixture,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usually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followed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other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types.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  of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aromatic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compounds,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vacuum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types.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 some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aromatic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compounds,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vacuum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along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steam  distillation.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6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Snort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part</a:t>
            </a:r>
            <a:r>
              <a:rPr sz="2000" b="1" u="heavy" spc="-27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distillation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104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Thermal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sensitive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compounds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can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also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separated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following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short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path distillation. In this technique, the separated compounds are 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condensed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immediately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without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traveling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condenser.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condensed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configured' in a vertical me finer between the heating flask and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collating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flask.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Sim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vacuum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type,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maintained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below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atmospheric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pressure.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Short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path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 organic compounds with high molecular weight, especially in the  pharmaceutical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industries.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6350" algn="just">
              <a:lnSpc>
                <a:spcPct val="101000"/>
              </a:lnSpc>
              <a:spcBef>
                <a:spcPts val="1040"/>
              </a:spcBef>
            </a:pPr>
            <a:r>
              <a:rPr sz="1600" spc="-45" dirty="0">
                <a:latin typeface="Arial" panose="020B0604020202020204"/>
                <a:cs typeface="Arial" panose="020B0604020202020204"/>
              </a:rPr>
              <a:t>Another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method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classifying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based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type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used 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process.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There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two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types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columns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namely,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batch  and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continuous.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former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case,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provided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batch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wise  manner,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whereas,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latter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type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introduced  measurement . a deed weight </a:t>
            </a:r>
            <a:r>
              <a:rPr sz="1600" dirty="0">
                <a:latin typeface="Arial" panose="020B0604020202020204"/>
                <a:cs typeface="Arial" panose="020B0604020202020204"/>
              </a:rPr>
              <a:t>tester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 test gauges depending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upon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433831"/>
            <a:ext cx="6261100" cy="905764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17145" algn="just">
              <a:lnSpc>
                <a:spcPct val="103000"/>
              </a:lnSpc>
              <a:spcBef>
                <a:spcPts val="35"/>
              </a:spcBef>
            </a:pPr>
            <a:r>
              <a:rPr sz="1600" spc="-45" dirty="0">
                <a:latin typeface="Arial" panose="020B0604020202020204"/>
                <a:cs typeface="Arial" panose="020B0604020202020204"/>
              </a:rPr>
              <a:t>accuracy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required.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auxiliary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measurements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required are barometric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 temperature, length and </a:t>
            </a:r>
            <a:r>
              <a:rPr sz="1600" dirty="0">
                <a:latin typeface="Arial" panose="020B0604020202020204"/>
                <a:cs typeface="Arial" panose="020B0604020202020204"/>
              </a:rPr>
              <a:t>gravitational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constant.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6350" algn="just">
              <a:lnSpc>
                <a:spcPct val="1010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mercury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manometer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normally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25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psi.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higher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height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mercury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columns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becomes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inconvenient.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The  dead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weight testers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commonly used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for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higher pressure. Indicating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device 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constant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spring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bourdon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tube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gauges,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materials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selected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on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basis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gauge,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resistance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corrosion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process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material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effect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temperature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calibration.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most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commonly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visual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process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level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device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gauge.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gauge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glass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may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thought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manometer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process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fluid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level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seeks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same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elevation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  that </a:t>
            </a:r>
            <a:r>
              <a:rPr sz="1600" dirty="0">
                <a:latin typeface="Arial" panose="020B0604020202020204"/>
                <a:cs typeface="Arial" panose="020B0604020202020204"/>
              </a:rPr>
              <a:t>in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3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vessel.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105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In pressurized vessels floats actuated level and shaft mechanism sic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frequently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used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for level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measurements.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This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type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mechanism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consists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a hollow mental flat and a </a:t>
            </a:r>
            <a:r>
              <a:rPr sz="1600" dirty="0">
                <a:latin typeface="Arial" panose="020B0604020202020204"/>
                <a:cs typeface="Arial" panose="020B0604020202020204"/>
              </a:rPr>
              <a:t>lever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attached to a rotary shaft which  transmits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float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motion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outside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vessel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rotary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seal. 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Measurements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deed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wt.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Tester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test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gauges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depending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upon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accuracy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required.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Tile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auxiliary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measurements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required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barometric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pressure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temperature, length gravitational constant. The mercury manometer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  normally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25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psig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higher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height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 mercury columns becomes inconvenient The </a:t>
            </a:r>
            <a:r>
              <a:rPr sz="1600" dirty="0">
                <a:latin typeface="Arial" panose="020B0604020202020204"/>
                <a:cs typeface="Arial" panose="020B0604020202020204"/>
              </a:rPr>
              <a:t>dead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weight testers  commonly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higher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pressure.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Indicating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device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constant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spring  bourdon </a:t>
            </a:r>
            <a:r>
              <a:rPr sz="1600" dirty="0">
                <a:latin typeface="Arial" panose="020B0604020202020204"/>
                <a:cs typeface="Arial" panose="020B0604020202020204"/>
              </a:rPr>
              <a:t>tube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 gauges, materials are</a:t>
            </a:r>
            <a:r>
              <a:rPr sz="1600" spc="-3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:A-lected on the basic of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gauge,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resistance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corrosion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pi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ucess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material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effect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temperature of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calibration.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7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Level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Measurement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8890" algn="just">
              <a:lnSpc>
                <a:spcPct val="101000"/>
              </a:lnSpc>
              <a:spcBef>
                <a:spcPts val="105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most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commonly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visual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process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level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device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gauge.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gauge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glass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may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thought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manometer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process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flu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level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seeks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same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elevation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vessel.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6985" indent="593725" algn="just">
              <a:lnSpc>
                <a:spcPct val="101000"/>
              </a:lnSpc>
              <a:spcBef>
                <a:spcPts val="101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pressurized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vessels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floats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actuated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level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shaft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mechanism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are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frequently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level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measurements.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type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machismo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consists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hollow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mental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float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liver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attached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rotary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shaft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transmits  the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Float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motion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outside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vessel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rotary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seal.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469" y="4228464"/>
            <a:ext cx="6543675" cy="1377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55"/>
              </a:spcBef>
            </a:pPr>
            <a:r>
              <a:rPr sz="7200" b="1" spc="-695" dirty="0">
                <a:latin typeface="Arial" panose="020B0604020202020204"/>
                <a:cs typeface="Arial" panose="020B0604020202020204"/>
              </a:rPr>
              <a:t>INTRODUCTION</a:t>
            </a:r>
            <a:endParaRPr sz="7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314" y="4641214"/>
            <a:ext cx="5457190" cy="27330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27330" algn="ctr">
              <a:lnSpc>
                <a:spcPct val="100000"/>
              </a:lnSpc>
            </a:pPr>
            <a:r>
              <a:rPr sz="7200" b="1" spc="-5" dirty="0">
                <a:latin typeface="Times New Roman" panose="02020603050405020304"/>
                <a:cs typeface="Times New Roman" panose="02020603050405020304"/>
              </a:rPr>
              <a:t>DESIGN</a:t>
            </a:r>
            <a:endParaRPr sz="7200">
              <a:latin typeface="Times New Roman" panose="02020603050405020304"/>
              <a:cs typeface="Times New Roman" panose="02020603050405020304"/>
            </a:endParaRPr>
          </a:p>
          <a:p>
            <a:pPr marR="185420" algn="ctr">
              <a:lnSpc>
                <a:spcPct val="100000"/>
              </a:lnSpc>
              <a:spcBef>
                <a:spcPts val="875"/>
              </a:spcBef>
            </a:pPr>
            <a:r>
              <a:rPr sz="7200" b="1" spc="-5" dirty="0">
                <a:latin typeface="Times New Roman" panose="02020603050405020304"/>
                <a:cs typeface="Times New Roman" panose="02020603050405020304"/>
              </a:rPr>
              <a:t>PROBLEM</a:t>
            </a:r>
            <a:endParaRPr sz="7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2328417"/>
            <a:ext cx="6259830" cy="71951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6985" indent="457200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 continuous fractionation column operation at </a:t>
            </a:r>
            <a:r>
              <a:rPr sz="1600" dirty="0">
                <a:latin typeface="Arial" panose="020B0604020202020204"/>
                <a:cs typeface="Arial" panose="020B0604020202020204"/>
              </a:rPr>
              <a:t>147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psi is to be  designed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30000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lb/hr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solution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Benzene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Toluene,  containing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0.97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mass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fraction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Benzene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bottom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containing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2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0.99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mass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fraction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Toluene.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reflux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ratio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3.5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lb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reflux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per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round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 product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used.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its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point,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reflux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returned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100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F.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A-Determine the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quantity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top and bottom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products.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99085" marR="641985" indent="-287020">
              <a:lnSpc>
                <a:spcPts val="1940"/>
              </a:lnSpc>
              <a:spcBef>
                <a:spcPts val="60"/>
              </a:spcBef>
              <a:tabLst>
                <a:tab pos="1307465" algn="l"/>
                <a:tab pos="1757680" algn="l"/>
                <a:tab pos="2911475" algn="l"/>
                <a:tab pos="3490595" algn="l"/>
                <a:tab pos="3997960" algn="l"/>
                <a:tab pos="4448175" algn="l"/>
                <a:tab pos="4972685" algn="l"/>
                <a:tab pos="5280025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Calc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late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conden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ser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duty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rate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 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input to the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rebuilder.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99085" marR="615950" indent="-287020">
              <a:lnSpc>
                <a:spcPts val="1930"/>
              </a:lnSpc>
              <a:spcBef>
                <a:spcPts val="15"/>
              </a:spcBef>
              <a:tabLst>
                <a:tab pos="746760" algn="l"/>
                <a:tab pos="1668780" algn="l"/>
                <a:tab pos="1985010" algn="l"/>
                <a:tab pos="3176905" algn="l"/>
                <a:tab pos="3908425" algn="l"/>
                <a:tab pos="4882515" algn="l"/>
                <a:tab pos="5396230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nu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ber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theoretical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plates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req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ired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correct feed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location.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55600" marR="156845" indent="-342900">
              <a:lnSpc>
                <a:spcPts val="1930"/>
              </a:lnSpc>
              <a:spcBef>
                <a:spcPts val="5"/>
              </a:spcBef>
              <a:tabLst>
                <a:tab pos="812165" algn="l"/>
                <a:tab pos="1699895" algn="l"/>
                <a:tab pos="2443480" algn="l"/>
                <a:tab pos="3470910" algn="l"/>
                <a:tab pos="3787775" algn="l"/>
                <a:tab pos="4298950" algn="l"/>
                <a:tab pos="5041265" algn="l"/>
                <a:tab pos="5855335" algn="l"/>
              </a:tabLst>
            </a:pP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cooling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wate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req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ired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wate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en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ters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condenser at 80 and leaves at 120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55600" marR="131445" indent="-342900">
              <a:lnSpc>
                <a:spcPts val="1930"/>
              </a:lnSpc>
              <a:spcBef>
                <a:spcPts val="2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F- The quantity of steam required if saturated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steam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35 psi is used as the  heating medium in the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rebuilder.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810"/>
              </a:lnSpc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SOLUTION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spcBef>
                <a:spcPts val="1005"/>
              </a:spcBef>
            </a:pP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a-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Taking material</a:t>
            </a:r>
            <a:r>
              <a:rPr sz="1600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balance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tabLst>
                <a:tab pos="3848735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F=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D+W</a:t>
            </a:r>
            <a:r>
              <a:rPr sz="1600" u="dash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(1)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spcBef>
                <a:spcPts val="102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Taking component balance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spcBef>
                <a:spcPts val="103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30000* 0.4 = 0.97 DOMESTIC +0.02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spcBef>
                <a:spcPts val="101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120000 = 0.97 ( F –W) +0.02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spcBef>
                <a:spcPts val="102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120000 = 0.97*30000 – 0.97 + 0.02 W W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spcBef>
                <a:spcPts val="9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180000 lb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spcBef>
                <a:spcPts val="9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 = 120000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lb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5545" y="1593849"/>
            <a:ext cx="2616835" cy="692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310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PROBLEM-1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04" y="481075"/>
            <a:ext cx="2040255" cy="687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b-q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cd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 (R+1)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(H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+H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137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from graph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204" y="2771901"/>
            <a:ext cx="4255770" cy="1861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aseline="-12000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 73.5 Btu/lb;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aseline="-12000" dirty="0">
                <a:latin typeface="Times New Roman" panose="02020603050405020304"/>
                <a:cs typeface="Times New Roman" panose="02020603050405020304"/>
              </a:rPr>
              <a:t>o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15" baseline="-12000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 28.7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Btu/lb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232.0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Btu/lb ;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R=3.5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/d = (35+1)(9232.00.28-7)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=915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804" y="5523356"/>
            <a:ext cx="3710304" cy="4100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qc = 915*12000 = 10000000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Btu/hr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 taking energy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balance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88900" marR="1141730">
              <a:lnSpc>
                <a:spcPts val="6260"/>
              </a:lnSpc>
              <a:spcBef>
                <a:spcPts val="650"/>
              </a:spcBef>
            </a:pPr>
            <a:r>
              <a:rPr sz="160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aseline="-12000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 D.H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+W H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w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+ qc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–F.H</a:t>
            </a:r>
            <a:r>
              <a:rPr sz="2400" baseline="-12000" dirty="0">
                <a:latin typeface="Times New Roman" panose="02020603050405020304"/>
                <a:cs typeface="Times New Roman" panose="02020603050405020304"/>
              </a:rPr>
              <a:t>f 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Where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spcBef>
                <a:spcPts val="1055"/>
              </a:spcBef>
            </a:pP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15" baseline="-12000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 28.7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Btu/lb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spcBef>
                <a:spcPts val="188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=344000 + 1559000 + 11000000 –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2205000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72515"/>
            <a:ext cx="1472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 1069800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Btu/hr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904" y="3120669"/>
            <a:ext cx="6105525" cy="1516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0" marR="43180" indent="-228600" algn="just">
              <a:lnSpc>
                <a:spcPct val="120000"/>
              </a:lnSpc>
              <a:spcBef>
                <a:spcPts val="105"/>
              </a:spcBef>
            </a:pPr>
            <a:r>
              <a:rPr sz="1600" dirty="0">
                <a:latin typeface="Times New Roman" panose="02020603050405020304"/>
                <a:cs typeface="Times New Roman" panose="02020603050405020304"/>
              </a:rPr>
              <a:t>b-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from the above date, plot the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points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(x</a:t>
            </a:r>
            <a:r>
              <a:rPr sz="2400" spc="7" baseline="-12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).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(x</a:t>
            </a:r>
            <a:r>
              <a:rPr sz="2400" baseline="-120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) and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(x</a:t>
            </a:r>
            <a:r>
              <a:rPr sz="2400" baseline="-1200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)  on the enthalpy composition diagram. The point 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(x</a:t>
            </a:r>
            <a:r>
              <a:rPr sz="2400" spc="15" baseline="-12000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,h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+q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cd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) is  located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next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279400">
              <a:lnSpc>
                <a:spcPct val="100000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cd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 915 Btu/lb ; H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 28.7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Btu/lb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5204" y="5157596"/>
            <a:ext cx="831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15" baseline="-12000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cd</a:t>
            </a:r>
            <a:endParaRPr sz="24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7442" y="5157596"/>
            <a:ext cx="19297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 28.7 + 915944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Btu/lb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2504" y="6431051"/>
            <a:ext cx="5877560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 algn="just">
              <a:lnSpc>
                <a:spcPct val="119000"/>
              </a:lnSpc>
              <a:spcBef>
                <a:spcPts val="10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Construct the line joining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point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(x</a:t>
            </a:r>
            <a:r>
              <a:rPr sz="2400" spc="7" baseline="-12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+q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cd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) and (x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, H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) and  determine it intersection with line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x=x</a:t>
            </a:r>
            <a:r>
              <a:rPr sz="2400" baseline="-1200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 point of intersection is  (x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,h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-q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rw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). From diagram it is foun that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7" baseline="-12000" dirty="0">
                <a:latin typeface="Times New Roman" panose="02020603050405020304"/>
                <a:cs typeface="Times New Roman" panose="02020603050405020304"/>
              </a:rPr>
              <a:t>w</a:t>
            </a:r>
            <a:endParaRPr sz="2400" baseline="-1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50800" algn="just">
              <a:lnSpc>
                <a:spcPct val="100000"/>
              </a:lnSpc>
              <a:spcBef>
                <a:spcPts val="1870"/>
              </a:spcBef>
            </a:pP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15" baseline="-12000" dirty="0">
                <a:latin typeface="Times New Roman" panose="02020603050405020304"/>
                <a:cs typeface="Times New Roman" panose="02020603050405020304"/>
              </a:rPr>
              <a:t>w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–q</a:t>
            </a:r>
            <a:r>
              <a:rPr sz="2400" baseline="-12000" dirty="0">
                <a:latin typeface="Times New Roman" panose="02020603050405020304"/>
                <a:cs typeface="Times New Roman" panose="02020603050405020304"/>
              </a:rPr>
              <a:t>rw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 - 50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Btu/lb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2838" y="8634221"/>
            <a:ext cx="9404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1045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plates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8634221"/>
            <a:ext cx="450659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456565">
              <a:lnSpc>
                <a:spcPct val="101000"/>
              </a:lnSpc>
              <a:spcBef>
                <a:spcPts val="85"/>
              </a:spcBef>
              <a:tabLst>
                <a:tab pos="970915" algn="l"/>
                <a:tab pos="1847850" algn="l"/>
                <a:tab pos="2781935" algn="l"/>
                <a:tab pos="3184525" algn="l"/>
                <a:tab pos="3636645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grap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ic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lution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theoretical 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started either at the top at the bottom of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column.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662431"/>
            <a:ext cx="5796915" cy="5143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456565">
              <a:lnSpc>
                <a:spcPct val="101000"/>
              </a:lnSpc>
              <a:spcBef>
                <a:spcPts val="8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 fig.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construction was started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 top, and it is found that  introduction of the feed is the sixth theoretical plate from the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top.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249038"/>
            <a:ext cx="5793740" cy="1747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Where reboiler is used , it is customary to assume that the vapour and  liquid leaving the reboiler are in equillibrium, although this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not  always be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true.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 marR="5080" indent="456565">
              <a:lnSpc>
                <a:spcPct val="101000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Consequently, the reboiler is counted as one theoretical plate,  and ten theoretical plate are respected in the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column.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6471284"/>
            <a:ext cx="279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–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3082" y="6471284"/>
            <a:ext cx="19043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aseline="-12000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 11000000</a:t>
            </a: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Btu/hr.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9804" y="6885812"/>
            <a:ext cx="5911850" cy="2532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therefore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condenser water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rate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 11000000 /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(120-80)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 275000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lb/hr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63500" marR="62230">
              <a:lnSpc>
                <a:spcPct val="119000"/>
              </a:lnSpc>
              <a:tabLst>
                <a:tab pos="1392555" algn="l"/>
              </a:tabLst>
            </a:pP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e-	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aseline="-12000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 10700000 Btu/hr. from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steam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tables, saturated  steam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49.7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psi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latent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heat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evaporation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924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Btu/lb.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Assuming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63500" marR="62230">
              <a:lnSpc>
                <a:spcPct val="100000"/>
              </a:lnSpc>
              <a:spcBef>
                <a:spcPts val="10"/>
              </a:spcBef>
              <a:tabLst>
                <a:tab pos="3084195" algn="l"/>
                <a:tab pos="3820160" algn="l"/>
                <a:tab pos="4547870" algn="l"/>
                <a:tab pos="4822190" algn="l"/>
                <a:tab pos="5669915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conden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sate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reb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iler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heating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ace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oved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as 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saturated</a:t>
            </a:r>
            <a:r>
              <a:rPr sz="16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liquid,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0629" y="4259579"/>
            <a:ext cx="2451100" cy="625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25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PROBLEM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–2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662431"/>
            <a:ext cx="5579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 steam consumption will be steam = 10700000/924 = 11600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lb/hr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404" y="5652896"/>
            <a:ext cx="6254115" cy="27762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 mixture of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40%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by mole Benzene and 60 %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mole Acetone to be  rectified continuously. It is desired to obtained and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overhead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469900" marR="6985" algn="just">
              <a:lnSpc>
                <a:spcPct val="101000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distillate containing not less than 99.0% by mole Benzene and a  bottom product containing not more than the min. reflux ratio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are 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used. Plate efficiency 60% . assumes that feed enter at its boiling 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point.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Calculate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–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697865">
              <a:lnSpc>
                <a:spcPct val="100000"/>
              </a:lnSpc>
              <a:tabLst>
                <a:tab pos="1155065" algn="l"/>
              </a:tabLst>
            </a:pP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(i)	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Min.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reflux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8775953"/>
            <a:ext cx="269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(ii)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354" y="8775953"/>
            <a:ext cx="3372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No. of theoretical &amp; actual plate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required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570991"/>
            <a:ext cx="956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6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given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3274" y="952499"/>
          <a:ext cx="5628005" cy="3536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1145"/>
                <a:gridCol w="2807970"/>
              </a:tblGrid>
              <a:tr h="612901">
                <a:tc>
                  <a:txBody>
                    <a:bodyPr/>
                    <a:lstStyle/>
                    <a:p>
                      <a:pPr marR="73660" algn="ctr">
                        <a:lnSpc>
                          <a:spcPts val="1845"/>
                        </a:lnSpc>
                      </a:pP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8455" algn="ctr">
                        <a:lnSpc>
                          <a:spcPts val="1845"/>
                        </a:lnSpc>
                      </a:pP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039"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5.81%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12.78%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15.78%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30.43%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347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25.60%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45.28%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442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32.60%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59.50%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366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50.77%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72.07%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347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65.89%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82.97%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347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82.27%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92.23%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2805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100.00%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100.00%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8004" y="6126250"/>
            <a:ext cx="3162300" cy="388048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SOLUTION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8100" marR="1028700" indent="685165">
              <a:lnSpc>
                <a:spcPts val="3260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min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=x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82" baseline="-1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–y/y-x  By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graph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723265">
              <a:lnSpc>
                <a:spcPct val="100000"/>
              </a:lnSpc>
              <a:spcBef>
                <a:spcPts val="675"/>
              </a:spcBef>
            </a:pP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15" baseline="-12000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0.99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723265">
              <a:lnSpc>
                <a:spcPct val="100000"/>
              </a:lnSpc>
              <a:spcBef>
                <a:spcPts val="138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X =</a:t>
            </a:r>
            <a:r>
              <a:rPr sz="16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0.40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723265">
              <a:lnSpc>
                <a:spcPct val="100000"/>
              </a:lnSpc>
              <a:spcBef>
                <a:spcPts val="102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Y =</a:t>
            </a:r>
            <a:r>
              <a:rPr sz="1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0.64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102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min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 (0.99 –0.64) /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(0.64-0.40)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49045">
              <a:lnSpc>
                <a:spcPct val="100000"/>
              </a:lnSpc>
              <a:spcBef>
                <a:spcPts val="136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1.466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8100" marR="30480">
              <a:lnSpc>
                <a:spcPct val="151000"/>
              </a:lnSpc>
              <a:spcBef>
                <a:spcPts val="4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Reflux ratio = 146 + 1.46*50/100 R =  2.29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4420" y="6595744"/>
            <a:ext cx="2344420" cy="673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265"/>
              </a:spcBef>
            </a:pPr>
            <a:r>
              <a:rPr sz="2600" b="1" spc="-175" dirty="0">
                <a:latin typeface="Arial" panose="020B0604020202020204"/>
                <a:cs typeface="Arial" panose="020B0604020202020204"/>
              </a:rPr>
              <a:t>PROBELEM-</a:t>
            </a:r>
            <a:r>
              <a:rPr sz="2600" b="1" spc="-455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-155" dirty="0">
                <a:latin typeface="Arial" panose="020B0604020202020204"/>
                <a:cs typeface="Arial" panose="020B0604020202020204"/>
              </a:rPr>
              <a:t>3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7913" y="2194305"/>
            <a:ext cx="379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17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004" y="536600"/>
            <a:ext cx="3755390" cy="3417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265" marR="30480" indent="-685800">
              <a:lnSpc>
                <a:spcPct val="151000"/>
              </a:lnSpc>
              <a:spcBef>
                <a:spcPts val="10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Intersects of upper operation line Intersects =  x</a:t>
            </a:r>
            <a:r>
              <a:rPr sz="2400" spc="-7" baseline="-12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/R+1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837690">
              <a:lnSpc>
                <a:spcPct val="100000"/>
              </a:lnSpc>
              <a:spcBef>
                <a:spcPts val="1365"/>
              </a:spcBef>
              <a:tabLst>
                <a:tab pos="2091055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	0.99/2.29+1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837690">
              <a:lnSpc>
                <a:spcPct val="100000"/>
              </a:lnSpc>
              <a:spcBef>
                <a:spcPts val="101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0.3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723265" marR="208280">
              <a:lnSpc>
                <a:spcPct val="152000"/>
              </a:lnSpc>
              <a:spcBef>
                <a:spcPts val="2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No. of theoretical plate required  No. of actual plate required =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17-1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723265">
              <a:lnSpc>
                <a:spcPct val="100000"/>
              </a:lnSpc>
              <a:spcBef>
                <a:spcPts val="9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16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104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plate efficiency = 60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%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102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Actual plate required =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16/60*100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4427346"/>
            <a:ext cx="2013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=26.6 plates = 27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plates.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404" y="7245857"/>
            <a:ext cx="6262370" cy="27641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325245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binary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isopropyl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alcohol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n-butaynol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  separated into </a:t>
            </a:r>
            <a:r>
              <a:rPr sz="1600" dirty="0">
                <a:latin typeface="Arial" panose="020B0604020202020204"/>
                <a:cs typeface="Arial" panose="020B0604020202020204"/>
              </a:rPr>
              <a:t>its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 is a distillation column equipied with a 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totally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condenser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partial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rebuilder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condenser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specified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below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saturated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term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mass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fraction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  component.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06425">
              <a:lnSpc>
                <a:spcPct val="100000"/>
              </a:lnSpc>
              <a:spcBef>
                <a:spcPts val="105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Feed =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0.33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06425">
              <a:lnSpc>
                <a:spcPct val="100000"/>
              </a:lnSpc>
              <a:spcBef>
                <a:spcPts val="1030"/>
              </a:spcBef>
            </a:pPr>
            <a:r>
              <a:rPr sz="1600" spc="-35" dirty="0">
                <a:latin typeface="Arial" panose="020B0604020202020204"/>
                <a:cs typeface="Arial" panose="020B0604020202020204"/>
              </a:rPr>
              <a:t>Distillate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=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0.997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06425" marR="4257675">
              <a:lnSpc>
                <a:spcPct val="1540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Bottom = 0.05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Reflux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ratio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=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1.7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8004" y="393344"/>
            <a:ext cx="6152515" cy="556514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631825">
              <a:lnSpc>
                <a:spcPct val="100000"/>
              </a:lnSpc>
              <a:spcBef>
                <a:spcPts val="113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Relative volatility =</a:t>
            </a:r>
            <a:r>
              <a:rPr sz="1600" spc="-3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2.7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ct val="100000"/>
              </a:lnSpc>
              <a:spcBef>
                <a:spcPts val="1030"/>
              </a:spcBef>
            </a:pPr>
            <a:r>
              <a:rPr sz="1600" b="1" u="heavy" spc="-5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SOLUTION-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67385">
              <a:lnSpc>
                <a:spcPct val="100000"/>
              </a:lnSpc>
              <a:spcBef>
                <a:spcPts val="103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Given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data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67385">
              <a:lnSpc>
                <a:spcPct val="100000"/>
              </a:lnSpc>
              <a:spcBef>
                <a:spcPts val="103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Feed rate = 13000 Kg/hr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804545" marR="30480" indent="-137160">
              <a:lnSpc>
                <a:spcPct val="103000"/>
              </a:lnSpc>
              <a:spcBef>
                <a:spcPts val="975"/>
              </a:spcBef>
            </a:pPr>
            <a:r>
              <a:rPr sz="1600" spc="-50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component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isopropyl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alcohol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less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n-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butane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67385" marR="2913380">
              <a:lnSpc>
                <a:spcPts val="2980"/>
              </a:lnSpc>
              <a:spcBef>
                <a:spcPts val="225"/>
              </a:spcBef>
            </a:pPr>
            <a:r>
              <a:rPr sz="1600" spc="-30" dirty="0">
                <a:latin typeface="Arial" panose="020B0604020202020204"/>
                <a:cs typeface="Arial" panose="020B0604020202020204"/>
              </a:rPr>
              <a:t>Takingoverall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material</a:t>
            </a:r>
            <a:r>
              <a:rPr sz="1600" spc="-3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balance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 = D +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67385">
              <a:lnSpc>
                <a:spcPct val="100000"/>
              </a:lnSpc>
              <a:spcBef>
                <a:spcPts val="705"/>
              </a:spcBef>
              <a:tabLst>
                <a:tab pos="223139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13000 = D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+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	……(1)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67385" marR="3274695" indent="10160">
              <a:lnSpc>
                <a:spcPct val="154000"/>
              </a:lnSpc>
              <a:spcBef>
                <a:spcPts val="25"/>
              </a:spcBef>
            </a:pPr>
            <a:r>
              <a:rPr sz="1600" spc="-85" dirty="0">
                <a:latin typeface="Arial" panose="020B0604020202020204"/>
                <a:cs typeface="Arial" panose="020B0604020202020204"/>
              </a:rPr>
              <a:t>Taking 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component 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balance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</a:t>
            </a:r>
            <a:r>
              <a:rPr sz="2400" b="1" spc="-7" baseline="-12000" dirty="0">
                <a:latin typeface="Arial" panose="020B0604020202020204"/>
                <a:cs typeface="Arial" panose="020B0604020202020204"/>
              </a:rPr>
              <a:t>F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.F = X</a:t>
            </a:r>
            <a:r>
              <a:rPr sz="2400" spc="-7" baseline="-12000" dirty="0">
                <a:latin typeface="Arial" panose="020B0604020202020204"/>
                <a:cs typeface="Arial" panose="020B0604020202020204"/>
              </a:rPr>
              <a:t>D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.D +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X</a:t>
            </a:r>
            <a:r>
              <a:rPr sz="2400" baseline="-12000" dirty="0">
                <a:latin typeface="Arial" panose="020B0604020202020204"/>
                <a:cs typeface="Arial" panose="020B0604020202020204"/>
              </a:rPr>
              <a:t>W</a:t>
            </a:r>
            <a:r>
              <a:rPr sz="1600" dirty="0">
                <a:latin typeface="Arial" panose="020B0604020202020204"/>
                <a:cs typeface="Arial" panose="020B0604020202020204"/>
              </a:rPr>
              <a:t>.W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67385">
              <a:lnSpc>
                <a:spcPct val="100000"/>
              </a:lnSpc>
              <a:spcBef>
                <a:spcPts val="133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0.33x13000 = 0.997xD +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0.05Xw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67385" marR="1260475">
              <a:lnSpc>
                <a:spcPct val="154000"/>
              </a:lnSpc>
              <a:spcBef>
                <a:spcPts val="35"/>
              </a:spcBef>
              <a:tabLst>
                <a:tab pos="109982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Putting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thevalue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above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equation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(1)  So,	D = 3843.717</a:t>
            </a:r>
            <a:r>
              <a:rPr sz="1600" spc="3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Kg/hr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77545">
              <a:lnSpc>
                <a:spcPct val="100000"/>
              </a:lnSpc>
              <a:spcBef>
                <a:spcPts val="9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W = 9156.283 </a:t>
            </a:r>
            <a:r>
              <a:rPr sz="1600" dirty="0">
                <a:latin typeface="Arial" panose="020B0604020202020204"/>
                <a:cs typeface="Arial" panose="020B0604020202020204"/>
              </a:rPr>
              <a:t>Kg/hr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304" y="6818756"/>
            <a:ext cx="5835015" cy="2564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latin typeface="Arial" panose="020B0604020202020204"/>
                <a:cs typeface="Arial" panose="020B0604020202020204"/>
              </a:rPr>
              <a:t>Andinterceptony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axisforrectifyingsectionisequaltoX</a:t>
            </a:r>
            <a:r>
              <a:rPr sz="2400" spc="37" baseline="-12000" dirty="0">
                <a:latin typeface="Arial" panose="020B0604020202020204"/>
                <a:cs typeface="Arial" panose="020B0604020202020204"/>
              </a:rPr>
              <a:t>D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/(R+1).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0800">
              <a:lnSpc>
                <a:spcPct val="100000"/>
              </a:lnSpc>
              <a:spcBef>
                <a:spcPts val="13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So intercept = 0.997/(1.7 + </a:t>
            </a:r>
            <a:r>
              <a:rPr sz="1600" dirty="0">
                <a:latin typeface="Arial" panose="020B0604020202020204"/>
                <a:cs typeface="Arial" panose="020B0604020202020204"/>
              </a:rPr>
              <a:t>1)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=0.369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0800" marR="814705">
              <a:lnSpc>
                <a:spcPct val="154000"/>
              </a:lnSpc>
              <a:spcBef>
                <a:spcPts val="10"/>
              </a:spcBef>
            </a:pPr>
            <a:r>
              <a:rPr sz="1600" spc="-5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relation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between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compositions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and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relative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volatility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y = x/[1+(-1)x]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79400">
              <a:lnSpc>
                <a:spcPct val="100000"/>
              </a:lnSpc>
              <a:spcBef>
                <a:spcPts val="9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= 2.7x/[1+ 1.7x]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50800">
              <a:lnSpc>
                <a:spcPct val="1000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From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above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equation, </a:t>
            </a:r>
            <a:r>
              <a:rPr sz="1600" dirty="0">
                <a:latin typeface="Arial" panose="020B0604020202020204"/>
                <a:cs typeface="Arial" panose="020B0604020202020204"/>
              </a:rPr>
              <a:t>we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generate the value of x and y</a:t>
            </a:r>
            <a:r>
              <a:rPr sz="16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6951345" cy="10083165"/>
          </a:xfrm>
          <a:custGeom>
            <a:avLst/>
            <a:gdLst/>
            <a:ahLst/>
            <a:cxnLst/>
            <a:rect l="l" t="t" r="r" b="b"/>
            <a:pathLst>
              <a:path w="6951345" h="10083165">
                <a:moveTo>
                  <a:pt x="6951345" y="0"/>
                </a:moveTo>
                <a:lnTo>
                  <a:pt x="6913245" y="0"/>
                </a:lnTo>
                <a:lnTo>
                  <a:pt x="6913245" y="508"/>
                </a:lnTo>
                <a:lnTo>
                  <a:pt x="6913245" y="38608"/>
                </a:lnTo>
                <a:lnTo>
                  <a:pt x="6913245" y="10044938"/>
                </a:lnTo>
                <a:lnTo>
                  <a:pt x="38100" y="10044938"/>
                </a:lnTo>
                <a:lnTo>
                  <a:pt x="38100" y="38608"/>
                </a:lnTo>
                <a:lnTo>
                  <a:pt x="6913245" y="38608"/>
                </a:lnTo>
                <a:lnTo>
                  <a:pt x="6913245" y="508"/>
                </a:lnTo>
                <a:lnTo>
                  <a:pt x="0" y="508"/>
                </a:lnTo>
                <a:lnTo>
                  <a:pt x="0" y="38608"/>
                </a:lnTo>
                <a:lnTo>
                  <a:pt x="0" y="10044938"/>
                </a:lnTo>
                <a:lnTo>
                  <a:pt x="0" y="10083038"/>
                </a:lnTo>
                <a:lnTo>
                  <a:pt x="6951345" y="10083038"/>
                </a:lnTo>
                <a:lnTo>
                  <a:pt x="6951345" y="10045065"/>
                </a:lnTo>
                <a:lnTo>
                  <a:pt x="6951345" y="10044938"/>
                </a:lnTo>
                <a:lnTo>
                  <a:pt x="6951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0676" y="719327"/>
          <a:ext cx="6186170" cy="1181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715"/>
                <a:gridCol w="514984"/>
                <a:gridCol w="515619"/>
                <a:gridCol w="514984"/>
                <a:gridCol w="514985"/>
                <a:gridCol w="514985"/>
                <a:gridCol w="514985"/>
                <a:gridCol w="513714"/>
                <a:gridCol w="515620"/>
                <a:gridCol w="514985"/>
                <a:gridCol w="514985"/>
                <a:gridCol w="512445"/>
              </a:tblGrid>
              <a:tr h="664717">
                <a:tc>
                  <a:txBody>
                    <a:bodyPr/>
                    <a:lstStyle/>
                    <a:p>
                      <a:pPr marL="63500">
                        <a:lnSpc>
                          <a:spcPts val="1855"/>
                        </a:lnSpc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0.1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0.2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0.3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0.4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0.5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0.6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0.7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0.8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0.9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1.0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marL="63500">
                        <a:lnSpc>
                          <a:spcPts val="1870"/>
                        </a:lnSpc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y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70"/>
                        </a:lnSpc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0.23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0.40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0.53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0.64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0.72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0.81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0.86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0.91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0.96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1.0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1273200"/>
            <a:ext cx="6261735" cy="8402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11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unit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operation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constituents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(solution) are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separated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using thermal energy.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Basically,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 difference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in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 pressures (volatilities) of different constituents at the same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temperature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responsible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such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separation.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unit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operation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also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termed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fractional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fractionation.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technique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  possible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into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its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almost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pure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form and due to this distillation is the most important of all the </a:t>
            </a:r>
            <a:r>
              <a:rPr sz="1600" dirty="0">
                <a:latin typeface="Arial" panose="020B0604020202020204"/>
                <a:cs typeface="Arial" panose="020B0604020202020204"/>
              </a:rPr>
              <a:t>mass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transfer operations. In distillation, the phases involved are : liquid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and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(the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phase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created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supplying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heat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liquid)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mass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transferred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both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phases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another,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vaporisation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phase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condensation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phase.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net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effect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increase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vapour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(phase)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less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liquid.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basic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requirement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foraseparation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ofcomponents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isthat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different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  with which it is in equilibrium - the vapour is always richer in the </a:t>
            </a:r>
            <a:r>
              <a:rPr sz="1600" dirty="0">
                <a:latin typeface="Arial" panose="020B0604020202020204"/>
                <a:cs typeface="Arial" panose="020B0604020202020204"/>
              </a:rPr>
              <a:t>more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than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formed.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If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  composition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same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composition,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technique  will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not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effect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separation.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commonly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chemical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  petroleum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industries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means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separating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into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its  component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parts.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ethanol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water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mixture,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production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absolute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alcohol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95%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ethanol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using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benzene,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petroleum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crude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into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gasoline,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kerosene,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fuel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oils,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etc.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typical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examples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 distillation.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0795" indent="457200" algn="just">
              <a:lnSpc>
                <a:spcPct val="117000"/>
              </a:lnSpc>
              <a:spcBef>
                <a:spcPts val="1015"/>
              </a:spcBef>
            </a:pPr>
            <a:r>
              <a:rPr sz="1600" spc="-5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most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widely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used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separation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process in the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chemical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industry 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 is applied only to those operations </a:t>
            </a:r>
            <a:r>
              <a:rPr sz="1600" dirty="0">
                <a:latin typeface="Arial" panose="020B0604020202020204"/>
                <a:cs typeface="Arial" panose="020B0604020202020204"/>
              </a:rPr>
              <a:t>where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vaporization of a 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gives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phase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containing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than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one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constituents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desired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recover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these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constituents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nearly  pure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state.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4270" y="619124"/>
            <a:ext cx="2809875" cy="635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400685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INTRODUCTION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144" y="7687309"/>
            <a:ext cx="6245225" cy="673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260"/>
              </a:spcBef>
            </a:pPr>
            <a:r>
              <a:rPr sz="2600" b="1" spc="-260" dirty="0">
                <a:latin typeface="Arial" panose="020B0604020202020204"/>
                <a:cs typeface="Arial" panose="020B0604020202020204"/>
              </a:rPr>
              <a:t>EFFECTS</a:t>
            </a:r>
            <a:r>
              <a:rPr sz="2600" b="1" spc="-459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-285" dirty="0">
                <a:latin typeface="Arial" panose="020B0604020202020204"/>
                <a:cs typeface="Arial" panose="020B0604020202020204"/>
              </a:rPr>
              <a:t>OF</a:t>
            </a:r>
            <a:r>
              <a:rPr sz="2600" b="1" spc="-465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-290" dirty="0">
                <a:latin typeface="Arial" panose="020B0604020202020204"/>
                <a:cs typeface="Arial" panose="020B0604020202020204"/>
              </a:rPr>
              <a:t>NUMBER</a:t>
            </a:r>
            <a:r>
              <a:rPr sz="2600" b="1" spc="-475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-275" dirty="0">
                <a:latin typeface="Arial" panose="020B0604020202020204"/>
                <a:cs typeface="Arial" panose="020B0604020202020204"/>
              </a:rPr>
              <a:t>OF</a:t>
            </a:r>
            <a:r>
              <a:rPr sz="2600" b="1" spc="-465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-270" dirty="0">
                <a:latin typeface="Arial" panose="020B0604020202020204"/>
                <a:cs typeface="Arial" panose="020B0604020202020204"/>
              </a:rPr>
              <a:t>TRAYS</a:t>
            </a:r>
            <a:r>
              <a:rPr sz="2600" b="1" spc="-465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-300" dirty="0">
                <a:latin typeface="Arial" panose="020B0604020202020204"/>
                <a:cs typeface="Arial" panose="020B0604020202020204"/>
              </a:rPr>
              <a:t>OR</a:t>
            </a:r>
            <a:r>
              <a:rPr sz="2600" b="1" spc="-470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-275" dirty="0">
                <a:latin typeface="Arial" panose="020B0604020202020204"/>
                <a:cs typeface="Arial" panose="020B0604020202020204"/>
              </a:rPr>
              <a:t>STAGES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153" y="207009"/>
            <a:ext cx="5019040" cy="4456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10"/>
              </a:spcBef>
            </a:pPr>
            <a:r>
              <a:rPr sz="7200" b="1" spc="-475" dirty="0">
                <a:latin typeface="Arial" panose="020B0604020202020204"/>
                <a:cs typeface="Arial" panose="020B0604020202020204"/>
              </a:rPr>
              <a:t>EFFECTS</a:t>
            </a:r>
            <a:r>
              <a:rPr sz="7200" b="1" spc="-1260" dirty="0">
                <a:latin typeface="Arial" panose="020B0604020202020204"/>
                <a:cs typeface="Arial" panose="020B0604020202020204"/>
              </a:rPr>
              <a:t> </a:t>
            </a:r>
            <a:r>
              <a:rPr sz="7200" b="1" spc="-505" dirty="0">
                <a:latin typeface="Arial" panose="020B0604020202020204"/>
                <a:cs typeface="Arial" panose="020B0604020202020204"/>
              </a:rPr>
              <a:t>OF  </a:t>
            </a:r>
            <a:r>
              <a:rPr sz="7200" b="1" spc="-800" dirty="0">
                <a:latin typeface="Arial" panose="020B0604020202020204"/>
                <a:cs typeface="Arial" panose="020B0604020202020204"/>
              </a:rPr>
              <a:t>NUMBER</a:t>
            </a:r>
            <a:r>
              <a:rPr sz="7200" b="1" spc="-330" dirty="0">
                <a:latin typeface="Arial" panose="020B0604020202020204"/>
                <a:cs typeface="Arial" panose="020B0604020202020204"/>
              </a:rPr>
              <a:t> </a:t>
            </a:r>
            <a:r>
              <a:rPr sz="7200" b="1" spc="-765" dirty="0">
                <a:latin typeface="Arial" panose="020B0604020202020204"/>
                <a:cs typeface="Arial" panose="020B0604020202020204"/>
              </a:rPr>
              <a:t>OF</a:t>
            </a:r>
            <a:endParaRPr sz="7200">
              <a:latin typeface="Arial" panose="020B0604020202020204"/>
              <a:cs typeface="Arial" panose="020B0604020202020204"/>
            </a:endParaRPr>
          </a:p>
          <a:p>
            <a:pPr marL="501650" marR="497840" algn="ctr">
              <a:lnSpc>
                <a:spcPct val="101000"/>
              </a:lnSpc>
              <a:spcBef>
                <a:spcPts val="5"/>
              </a:spcBef>
            </a:pPr>
            <a:r>
              <a:rPr sz="7200" b="1" spc="-745" dirty="0">
                <a:latin typeface="Arial" panose="020B0604020202020204"/>
                <a:cs typeface="Arial" panose="020B0604020202020204"/>
              </a:rPr>
              <a:t>TRAYS </a:t>
            </a:r>
            <a:r>
              <a:rPr sz="7200" b="1" spc="-819" dirty="0">
                <a:latin typeface="Arial" panose="020B0604020202020204"/>
                <a:cs typeface="Arial" panose="020B0604020202020204"/>
              </a:rPr>
              <a:t>OR  </a:t>
            </a:r>
            <a:r>
              <a:rPr sz="7200" b="1" spc="-500" dirty="0">
                <a:latin typeface="Arial" panose="020B0604020202020204"/>
                <a:cs typeface="Arial" panose="020B0604020202020204"/>
              </a:rPr>
              <a:t>STAGES</a:t>
            </a:r>
            <a:endParaRPr sz="7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404" y="8365997"/>
            <a:ext cx="6233795" cy="12642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4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Here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we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expand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looking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briefly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effects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number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trays,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15620" indent="-274320">
              <a:lnSpc>
                <a:spcPct val="100000"/>
              </a:lnSpc>
              <a:spcBef>
                <a:spcPts val="1020"/>
              </a:spcBef>
              <a:buFont typeface="Symbol" panose="05050102010706020507"/>
              <a:buChar char=""/>
              <a:tabLst>
                <a:tab pos="514350" algn="l"/>
                <a:tab pos="51562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position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tray,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535076"/>
            <a:ext cx="6258560" cy="251333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120"/>
              </a:spcBef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performances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41300" algn="just">
              <a:lnSpc>
                <a:spcPct val="100000"/>
              </a:lnSpc>
              <a:spcBef>
                <a:spcPts val="102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Effects 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of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the number of trays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41300" marR="5080" indent="45720" algn="just">
              <a:lnSpc>
                <a:spcPct val="102000"/>
              </a:lnSpc>
              <a:spcBef>
                <a:spcPts val="10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can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deduced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previous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distillation</a:t>
            </a:r>
            <a:r>
              <a:rPr sz="1600" b="1" u="heavy" spc="-9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column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design</a:t>
            </a:r>
            <a:r>
              <a:rPr sz="1600" b="1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thenumber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influence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degree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ofseparation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illustrated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following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example.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6350" algn="just">
              <a:lnSpc>
                <a:spcPct val="101000"/>
              </a:lnSpc>
              <a:spcBef>
                <a:spcPts val="102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Consider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base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case,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10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stage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column.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binary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  that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about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0.65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top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(stage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1)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0.1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bottom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(stage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10)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shown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below.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6010426"/>
            <a:ext cx="6261735" cy="139890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Composition profile: 10stages, feed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at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stage 5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1000"/>
              </a:lnSpc>
              <a:spcBef>
                <a:spcPts val="101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Suppose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decrease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number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stages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8,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keep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thefeed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middle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stage,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i.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e.stage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4.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resulting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Profile is :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5195" y="3076574"/>
            <a:ext cx="3729481" cy="266509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3756176"/>
            <a:ext cx="6243320" cy="164909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Composition profile: 8 stages, feed at stage</a:t>
            </a:r>
            <a:r>
              <a:rPr sz="1600" b="1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4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80010">
              <a:lnSpc>
                <a:spcPct val="102000"/>
              </a:lnSpc>
              <a:spcBef>
                <a:spcPts val="9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We can see that the top composition has deceased while the bottom  composition has increased. That separation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poorer.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1000"/>
              </a:lnSpc>
              <a:spcBef>
                <a:spcPts val="99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Now,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if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we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increase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number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stages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12,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again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introduce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fee3d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mid-column.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I,e,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stage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6,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profile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get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is: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8868917"/>
            <a:ext cx="4458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Composition profile:12 stages, feed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at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stage</a:t>
            </a:r>
            <a:r>
              <a:rPr sz="160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6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3090" y="5721984"/>
            <a:ext cx="3918204" cy="31178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04800" y="254507"/>
            <a:ext cx="6955790" cy="10136505"/>
            <a:chOff x="304800" y="254507"/>
            <a:chExt cx="6955790" cy="10136505"/>
          </a:xfrm>
        </p:grpSpPr>
        <p:sp>
          <p:nvSpPr>
            <p:cNvPr id="6" name="object 6"/>
            <p:cNvSpPr/>
            <p:nvPr/>
          </p:nvSpPr>
          <p:spPr>
            <a:xfrm>
              <a:off x="952500" y="254507"/>
              <a:ext cx="4400550" cy="3536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4800" y="304799"/>
              <a:ext cx="6955790" cy="10086340"/>
            </a:xfrm>
            <a:custGeom>
              <a:avLst/>
              <a:gdLst/>
              <a:ahLst/>
              <a:cxnLst/>
              <a:rect l="l" t="t" r="r" b="b"/>
              <a:pathLst>
                <a:path w="6955790" h="10086340">
                  <a:moveTo>
                    <a:pt x="6955536" y="0"/>
                  </a:moveTo>
                  <a:lnTo>
                    <a:pt x="6917436" y="0"/>
                  </a:lnTo>
                  <a:lnTo>
                    <a:pt x="6917436" y="38100"/>
                  </a:lnTo>
                  <a:lnTo>
                    <a:pt x="6917436" y="10047732"/>
                  </a:lnTo>
                  <a:lnTo>
                    <a:pt x="38100" y="10047732"/>
                  </a:lnTo>
                  <a:lnTo>
                    <a:pt x="38100" y="38100"/>
                  </a:lnTo>
                  <a:lnTo>
                    <a:pt x="6917436" y="38100"/>
                  </a:lnTo>
                  <a:lnTo>
                    <a:pt x="6917436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10085832"/>
                  </a:lnTo>
                  <a:lnTo>
                    <a:pt x="38100" y="10085832"/>
                  </a:lnTo>
                  <a:lnTo>
                    <a:pt x="6917436" y="10085832"/>
                  </a:lnTo>
                  <a:lnTo>
                    <a:pt x="6955536" y="10085832"/>
                  </a:lnTo>
                  <a:lnTo>
                    <a:pt x="6955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615187"/>
            <a:ext cx="6258560" cy="31273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7620" algn="just">
              <a:lnSpc>
                <a:spcPct val="101000"/>
              </a:lnSpc>
              <a:spcBef>
                <a:spcPts val="70"/>
              </a:spcBef>
            </a:pPr>
            <a:r>
              <a:rPr sz="1600" spc="-45" dirty="0">
                <a:latin typeface="Arial" panose="020B0604020202020204"/>
                <a:cs typeface="Arial" panose="020B0604020202020204"/>
              </a:rPr>
              <a:t>Again,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composition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has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changed.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time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distillate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much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richer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 the more volatile component, while the bottoms has less, indicating  better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015365" algn="just">
              <a:lnSpc>
                <a:spcPts val="2980"/>
              </a:lnSpc>
              <a:spcBef>
                <a:spcPts val="260"/>
              </a:spcBef>
            </a:pPr>
            <a:r>
              <a:rPr sz="1600" spc="-85" dirty="0">
                <a:latin typeface="Arial" panose="020B0604020202020204"/>
                <a:cs typeface="Arial" panose="020B0604020202020204"/>
              </a:rPr>
              <a:t>Thus, 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increasing the 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number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stages </a:t>
            </a:r>
            <a:r>
              <a:rPr sz="1600" b="1" spc="-70" dirty="0">
                <a:latin typeface="Arial" panose="020B0604020202020204"/>
                <a:cs typeface="Arial" panose="020B0604020202020204"/>
              </a:rPr>
              <a:t>will </a:t>
            </a:r>
            <a:r>
              <a:rPr sz="1600" b="1" spc="-95" dirty="0">
                <a:latin typeface="Arial" panose="020B0604020202020204"/>
                <a:cs typeface="Arial" panose="020B0604020202020204"/>
              </a:rPr>
              <a:t>improve </a:t>
            </a:r>
            <a:r>
              <a:rPr sz="1600" b="1" spc="-85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. 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Effect</a:t>
            </a:r>
            <a:r>
              <a:rPr sz="1600" b="1" u="heavy" spc="-1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of</a:t>
            </a:r>
            <a:r>
              <a:rPr sz="1600" b="1" u="heavy" spc="-12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feed</a:t>
            </a:r>
            <a:r>
              <a:rPr sz="1600" b="1" u="heavy" spc="-1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tray</a:t>
            </a:r>
            <a:r>
              <a:rPr sz="1600" b="1" u="heavy" spc="-1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position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71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Here we look at how the position of the </a:t>
            </a:r>
            <a:r>
              <a:rPr sz="1600" dirty="0">
                <a:latin typeface="Arial" panose="020B0604020202020204"/>
                <a:cs typeface="Arial" panose="020B0604020202020204"/>
              </a:rPr>
              <a:t>feed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 affects separation 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efficiency.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Suppose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we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have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20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stage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column,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affects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separating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binary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has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0.5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mole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fraction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terms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more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component.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terminal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obtained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when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introduced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atstage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5.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10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15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(at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fixed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reflux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recoil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rates)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shown  in the following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plots.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4933" y="6478904"/>
            <a:ext cx="4403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Composition profile: 20 stage, feed at stage</a:t>
            </a:r>
            <a:r>
              <a:rPr sz="1600" b="1" spc="4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5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7398" y="9462007"/>
            <a:ext cx="4755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Cure ,position profile: 20 stages, feed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at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stage</a:t>
            </a:r>
            <a:r>
              <a:rPr sz="1600" b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10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1485" y="7132954"/>
            <a:ext cx="3777869" cy="2260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9655" y="3641089"/>
            <a:ext cx="4820920" cy="2694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2900" y="304799"/>
            <a:ext cx="6879590" cy="38100"/>
          </a:xfrm>
          <a:custGeom>
            <a:avLst/>
            <a:gdLst/>
            <a:ahLst/>
            <a:cxnLst/>
            <a:rect l="l" t="t" r="r" b="b"/>
            <a:pathLst>
              <a:path w="6879590" h="38100">
                <a:moveTo>
                  <a:pt x="6879335" y="0"/>
                </a:moveTo>
                <a:lnTo>
                  <a:pt x="0" y="0"/>
                </a:lnTo>
                <a:lnTo>
                  <a:pt x="0" y="38100"/>
                </a:lnTo>
                <a:lnTo>
                  <a:pt x="6879335" y="38100"/>
                </a:lnTo>
                <a:lnTo>
                  <a:pt x="6879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4800" y="304799"/>
            <a:ext cx="38100" cy="10086340"/>
          </a:xfrm>
          <a:custGeom>
            <a:avLst/>
            <a:gdLst/>
            <a:ahLst/>
            <a:cxnLst/>
            <a:rect l="l" t="t" r="r" b="b"/>
            <a:pathLst>
              <a:path w="38100" h="10086340">
                <a:moveTo>
                  <a:pt x="0" y="10085832"/>
                </a:moveTo>
                <a:lnTo>
                  <a:pt x="38100" y="10085832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22235" y="304799"/>
            <a:ext cx="38100" cy="10086340"/>
          </a:xfrm>
          <a:custGeom>
            <a:avLst/>
            <a:gdLst/>
            <a:ahLst/>
            <a:cxnLst/>
            <a:rect l="l" t="t" r="r" b="b"/>
            <a:pathLst>
              <a:path w="38100" h="10086340">
                <a:moveTo>
                  <a:pt x="0" y="10085832"/>
                </a:moveTo>
                <a:lnTo>
                  <a:pt x="38100" y="10085832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2900" y="10352531"/>
            <a:ext cx="6879590" cy="38100"/>
          </a:xfrm>
          <a:custGeom>
            <a:avLst/>
            <a:gdLst/>
            <a:ahLst/>
            <a:cxnLst/>
            <a:rect l="l" t="t" r="r" b="b"/>
            <a:pathLst>
              <a:path w="6879590" h="38100">
                <a:moveTo>
                  <a:pt x="6879335" y="0"/>
                </a:moveTo>
                <a:lnTo>
                  <a:pt x="0" y="0"/>
                </a:lnTo>
                <a:lnTo>
                  <a:pt x="0" y="38099"/>
                </a:lnTo>
                <a:lnTo>
                  <a:pt x="6879335" y="38099"/>
                </a:lnTo>
                <a:lnTo>
                  <a:pt x="6879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3850664"/>
            <a:ext cx="6261735" cy="250825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45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Composition profile: 20stages, feed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at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stage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15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indent="45720" algn="just">
              <a:lnSpc>
                <a:spcPct val="101000"/>
              </a:lnSpc>
              <a:spcBef>
                <a:spcPts val="101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stage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moved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lower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down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column,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top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  becomes less rich in the more volatile component while the bottoms  contains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component.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However.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changes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  top composition is not as marked as the bottoms composition. The  preceding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examples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illustrate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what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can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happen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if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position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feed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 is shifted for this particular system. They should not be used to  generalize to </a:t>
            </a:r>
            <a:r>
              <a:rPr sz="1600" dirty="0">
                <a:latin typeface="Arial" panose="020B0604020202020204"/>
                <a:cs typeface="Arial" panose="020B0604020202020204"/>
              </a:rPr>
              <a:t>other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 system, as the effects are </a:t>
            </a:r>
            <a:r>
              <a:rPr sz="1600" dirty="0">
                <a:latin typeface="Arial" panose="020B0604020202020204"/>
                <a:cs typeface="Arial" panose="020B0604020202020204"/>
              </a:rPr>
              <a:t>not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straightforward.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914399"/>
            <a:ext cx="4483354" cy="284924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430" y="2391409"/>
            <a:ext cx="6080125" cy="28308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55"/>
              </a:spcBef>
            </a:pPr>
            <a:r>
              <a:rPr sz="4800" b="1" spc="-670" dirty="0">
                <a:latin typeface="Arial" panose="020B0604020202020204"/>
                <a:cs typeface="Arial" panose="020B0604020202020204"/>
              </a:rPr>
              <a:t>FACTORS</a:t>
            </a:r>
            <a:r>
              <a:rPr sz="4800" b="1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615" dirty="0">
                <a:latin typeface="Arial" panose="020B0604020202020204"/>
                <a:cs typeface="Arial" panose="020B0604020202020204"/>
              </a:rPr>
              <a:t>AFFECTING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295275" marR="297180" indent="-1270" algn="ctr">
              <a:lnSpc>
                <a:spcPct val="110000"/>
              </a:lnSpc>
              <a:spcBef>
                <a:spcPts val="5"/>
              </a:spcBef>
            </a:pPr>
            <a:r>
              <a:rPr sz="4800" b="1" spc="-145" dirty="0">
                <a:latin typeface="Arial" panose="020B0604020202020204"/>
                <a:cs typeface="Arial" panose="020B0604020202020204"/>
              </a:rPr>
              <a:t>DISTILLATION  </a:t>
            </a:r>
            <a:r>
              <a:rPr sz="4800" b="1" spc="-535" dirty="0">
                <a:latin typeface="Arial" panose="020B0604020202020204"/>
                <a:cs typeface="Arial" panose="020B0604020202020204"/>
              </a:rPr>
              <a:t>COLUMN</a:t>
            </a:r>
            <a:r>
              <a:rPr sz="4800" b="1" spc="-37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480" dirty="0">
                <a:latin typeface="Arial" panose="020B0604020202020204"/>
                <a:cs typeface="Arial" panose="020B0604020202020204"/>
              </a:rPr>
              <a:t>OPERATION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1260093"/>
            <a:ext cx="6261100" cy="552958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9525" algn="just">
              <a:lnSpc>
                <a:spcPct val="102000"/>
              </a:lnSpc>
              <a:spcBef>
                <a:spcPts val="4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performance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determined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many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factors,  for example: </a:t>
            </a:r>
            <a:r>
              <a:rPr sz="1600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conditions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95910" indent="-147320">
              <a:lnSpc>
                <a:spcPct val="100000"/>
              </a:lnSpc>
              <a:spcBef>
                <a:spcPts val="1010"/>
              </a:spcBef>
              <a:buChar char="•"/>
              <a:tabLst>
                <a:tab pos="29654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State of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95910" indent="-147320">
              <a:lnSpc>
                <a:spcPct val="100000"/>
              </a:lnSpc>
              <a:spcBef>
                <a:spcPts val="1045"/>
              </a:spcBef>
              <a:buChar char="•"/>
              <a:tabLst>
                <a:tab pos="29654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Composition of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341630" indent="-146685">
              <a:lnSpc>
                <a:spcPct val="100000"/>
              </a:lnSpc>
              <a:spcBef>
                <a:spcPts val="1030"/>
              </a:spcBef>
              <a:buChar char="•"/>
              <a:tabLst>
                <a:tab pos="34226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Trace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elements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can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severely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affect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VLE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8890" algn="just">
              <a:lnSpc>
                <a:spcPct val="101000"/>
              </a:lnSpc>
              <a:spcBef>
                <a:spcPts val="101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Internal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fluid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conditions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state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(pickings)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weather  conditions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8890" algn="just">
              <a:lnSpc>
                <a:spcPct val="101000"/>
              </a:lnSpc>
              <a:spcBef>
                <a:spcPts val="102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Some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these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discussed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below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give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idea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complexity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 the distillation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process.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30"/>
              </a:spcBef>
            </a:pPr>
            <a:r>
              <a:rPr sz="1600" b="1" spc="-5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0" dirty="0">
                <a:latin typeface="Arial" panose="020B0604020202020204"/>
                <a:cs typeface="Arial" panose="020B0604020202020204"/>
              </a:rPr>
              <a:t>Conditions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100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state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mixture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affects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operating  lines and hence the </a:t>
            </a:r>
            <a:r>
              <a:rPr sz="1600" dirty="0">
                <a:latin typeface="Arial" panose="020B0604020202020204"/>
                <a:cs typeface="Arial" panose="020B0604020202020204"/>
              </a:rPr>
              <a:t>number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stages required </a:t>
            </a:r>
            <a:r>
              <a:rPr sz="1600" dirty="0">
                <a:latin typeface="Arial" panose="020B0604020202020204"/>
                <a:cs typeface="Arial" panose="020B0604020202020204"/>
              </a:rPr>
              <a:t>for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separation. It also  affects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location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tray.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During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operation,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if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deviations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design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specifications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excessive,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then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may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no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longer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able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handle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task.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overcome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problems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associated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with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feed,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some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designed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have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multiple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points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when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expected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containing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varying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amounts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Reflux</a:t>
            </a:r>
            <a:r>
              <a:rPr sz="1800" b="1" u="heavy" spc="-4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Condions:-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369" y="568324"/>
            <a:ext cx="5807710" cy="5492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1800" b="1" spc="-190" dirty="0">
                <a:latin typeface="Arial" panose="020B0604020202020204"/>
                <a:cs typeface="Arial" panose="020B0604020202020204"/>
              </a:rPr>
              <a:t>FACTORS </a:t>
            </a:r>
            <a:r>
              <a:rPr sz="1800" b="1" spc="-175" dirty="0">
                <a:latin typeface="Arial" panose="020B0604020202020204"/>
                <a:cs typeface="Arial" panose="020B0604020202020204"/>
              </a:rPr>
              <a:t>AFFECTING </a:t>
            </a:r>
            <a:r>
              <a:rPr sz="1800" b="1" spc="-160" dirty="0">
                <a:latin typeface="Arial" panose="020B0604020202020204"/>
                <a:cs typeface="Arial" panose="020B0604020202020204"/>
              </a:rPr>
              <a:t>DISTILLATION </a:t>
            </a:r>
            <a:r>
              <a:rPr sz="1800" b="1" spc="-204" dirty="0">
                <a:latin typeface="Arial" panose="020B0604020202020204"/>
                <a:cs typeface="Arial" panose="020B0604020202020204"/>
              </a:rPr>
              <a:t>COLUMN</a:t>
            </a:r>
            <a:r>
              <a:rPr sz="18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80" dirty="0">
                <a:latin typeface="Arial" panose="020B0604020202020204"/>
                <a:cs typeface="Arial" panose="020B0604020202020204"/>
              </a:rPr>
              <a:t>OPERATION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3906138"/>
            <a:ext cx="6261100" cy="60547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As the reflux </a:t>
            </a:r>
            <a:r>
              <a:rPr sz="1600" dirty="0">
                <a:latin typeface="Arial" panose="020B0604020202020204"/>
                <a:cs typeface="Arial" panose="020B0604020202020204"/>
              </a:rPr>
              <a:t>ratio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is increased,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gradient of operating line </a:t>
            </a:r>
            <a:r>
              <a:rPr sz="1600" dirty="0">
                <a:latin typeface="Arial" panose="020B0604020202020204"/>
                <a:cs typeface="Arial" panose="020B0604020202020204"/>
              </a:rPr>
              <a:t>for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rectification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moves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towards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maximum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value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1.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Physically,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what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means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rich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  components are being recycled back into the column. Separation</a:t>
            </a:r>
            <a:r>
              <a:rPr sz="1600" spc="-30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then 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becomes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better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thus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less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trays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needed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achieve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same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degree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separation.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Minimum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required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under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total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reflux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conditions,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6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i.e. there is no withdrawal of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0795" algn="just">
              <a:lnSpc>
                <a:spcPct val="101000"/>
              </a:lnSpc>
              <a:spcBef>
                <a:spcPts val="1005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On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latin typeface="Arial" panose="020B0604020202020204"/>
                <a:cs typeface="Arial" panose="020B0604020202020204"/>
              </a:rPr>
              <a:t>other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hand, as reflux is decreased, the operating line for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rectification section moves towards the equilibrium line. The 'pinch' 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between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operating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and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equilibrium lines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becomes more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pronounced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and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more and more trays are required. This is easy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to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verify using the 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McCabe-Thiele</a:t>
            </a:r>
            <a:r>
              <a:rPr sz="1600" b="1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method.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7620" algn="just">
              <a:lnSpc>
                <a:spcPct val="101000"/>
              </a:lnSpc>
              <a:spcBef>
                <a:spcPts val="104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limiting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condition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occurs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minimum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reflux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ration,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when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infinite  number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required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effect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separation.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Most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columns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  designed to operate between 1.2 </a:t>
            </a:r>
            <a:r>
              <a:rPr sz="1600" dirty="0">
                <a:latin typeface="Arial" panose="020B0604020202020204"/>
                <a:cs typeface="Arial" panose="020B0604020202020204"/>
              </a:rPr>
              <a:t>to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1.5 times the minimum reflux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ratio  because this is approximately the region of minimum operating </a:t>
            </a:r>
            <a:r>
              <a:rPr sz="1600" dirty="0">
                <a:latin typeface="Arial" panose="020B0604020202020204"/>
                <a:cs typeface="Arial" panose="020B0604020202020204"/>
              </a:rPr>
              <a:t>costs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(more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reflux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means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higher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rebuilder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duty)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</a:pPr>
            <a:r>
              <a:rPr sz="2000" b="1" u="heavy" spc="-6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Vaoour Flow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5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Conditions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Adverse vapour flow conditions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can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cause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27685" lvl="1" indent="-229235">
              <a:lnSpc>
                <a:spcPct val="100000"/>
              </a:lnSpc>
              <a:spcBef>
                <a:spcPts val="1035"/>
              </a:spcBef>
              <a:buFont typeface="Symbol" panose="05050102010706020507"/>
              <a:buChar char=""/>
              <a:tabLst>
                <a:tab pos="527685" algn="l"/>
                <a:tab pos="52832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foaming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1462" y="541019"/>
            <a:ext cx="3565449" cy="298578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643280"/>
            <a:ext cx="6261735" cy="973201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527685" indent="-229235">
              <a:lnSpc>
                <a:spcPct val="100000"/>
              </a:lnSpc>
              <a:spcBef>
                <a:spcPts val="1135"/>
              </a:spcBef>
              <a:buFont typeface="Symbol" panose="05050102010706020507"/>
              <a:buChar char=""/>
              <a:tabLst>
                <a:tab pos="527685" algn="l"/>
                <a:tab pos="52832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entrainment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27685" indent="-229235">
              <a:lnSpc>
                <a:spcPct val="100000"/>
              </a:lnSpc>
              <a:spcBef>
                <a:spcPts val="1030"/>
              </a:spcBef>
              <a:buFont typeface="Symbol" panose="05050102010706020507"/>
              <a:buChar char=""/>
              <a:tabLst>
                <a:tab pos="527685" algn="l"/>
                <a:tab pos="52832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weeping/dumping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27685" indent="-229235">
              <a:lnSpc>
                <a:spcPct val="100000"/>
              </a:lnSpc>
              <a:spcBef>
                <a:spcPts val="1020"/>
              </a:spcBef>
              <a:buFont typeface="Symbol" panose="05050102010706020507"/>
              <a:buChar char=""/>
              <a:tabLst>
                <a:tab pos="527685" algn="l"/>
                <a:tab pos="52832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flooding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Foaming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6985" algn="just">
              <a:lnSpc>
                <a:spcPct val="101000"/>
              </a:lnSpc>
              <a:spcBef>
                <a:spcPts val="101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Foaming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refers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tothe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expansion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ofliquid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dueto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passage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ofvapour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gas.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Although it provides high interfacial liquid-vapour contact, excessive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foaming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often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leads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buildup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trays.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some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cases,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foaming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may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 so bad that the foam mixes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with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 on the tray above. Whether  foaming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occur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depends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primarily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physical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properties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  mixtures,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but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sometimes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due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condition.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Whatever  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cause,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efficiency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always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reduced.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Entrainment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6350" algn="just">
              <a:lnSpc>
                <a:spcPct val="101000"/>
              </a:lnSpc>
              <a:spcBef>
                <a:spcPts val="103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Entrainment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refers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totheliquid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carried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above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  is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again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caused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high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rates.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detrimental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because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  efficiency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reduced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owner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material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carried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holding  liquid of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Daher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volatility. It could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also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contaminate high purity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distillate.  Excessive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entrainment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lead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flooding.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Weeping/Dumpinq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8890" algn="just">
              <a:lnSpc>
                <a:spcPct val="103000"/>
              </a:lnSpc>
              <a:spcBef>
                <a:spcPts val="103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phenomenon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iscaused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bylow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flow.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exerted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  the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insufficient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hold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tray.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Therefore,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  starts to leak through perforations. Excessive weeping will lead to  dumping.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all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crash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(dump)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base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(via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domino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effect)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have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  re-started.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Weeping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indicated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sharp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drop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  and reduced </a:t>
            </a:r>
            <a:r>
              <a:rPr sz="1600" dirty="0">
                <a:latin typeface="Arial" panose="020B0604020202020204"/>
                <a:cs typeface="Arial" panose="020B0604020202020204"/>
              </a:rPr>
              <a:t>separationefficiency.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b="1" u="heavy" spc="-5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Flooding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104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flooding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brought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about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excessive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Flow,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cLusing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entrained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coins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increased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excessive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also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back-,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downcomer,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causing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increase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  liquid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holdup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onthe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above.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Depending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onthe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degree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flooding,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maximum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capacity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may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severely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reduced.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Flooding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394208"/>
            <a:ext cx="6259830" cy="281495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10795" algn="just">
              <a:lnSpc>
                <a:spcPct val="103000"/>
              </a:lnSpc>
              <a:spcBef>
                <a:spcPts val="35"/>
              </a:spcBef>
            </a:pPr>
            <a:r>
              <a:rPr sz="1600" spc="-45" dirty="0">
                <a:latin typeface="Arial" panose="020B0604020202020204"/>
                <a:cs typeface="Arial" panose="020B0604020202020204"/>
              </a:rPr>
              <a:t>detected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sharp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increases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differential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pressure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significant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decrease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separationefficiency.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98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Column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Diameter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106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Most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above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factors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affect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operation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due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  flow conditions: either excessive or too low. Vapour flow velocity is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dependent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diameter.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Weeping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determines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minimum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vapour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 required while flooding determines the maximum vapour flow  allowed,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hence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capacity.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Thus,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ifthecolumn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diameter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isnotsized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properly, the column will not </a:t>
            </a:r>
            <a:r>
              <a:rPr sz="1600" dirty="0">
                <a:latin typeface="Arial" panose="020B0604020202020204"/>
                <a:cs typeface="Arial" panose="020B0604020202020204"/>
              </a:rPr>
              <a:t>perform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well. </a:t>
            </a:r>
            <a:r>
              <a:rPr sz="1600" dirty="0">
                <a:latin typeface="Arial" panose="020B0604020202020204"/>
                <a:cs typeface="Arial" panose="020B0604020202020204"/>
              </a:rPr>
              <a:t>Not only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 operational  problems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occur,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desired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duties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may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not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achieved.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4269604"/>
            <a:ext cx="6261735" cy="578421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55"/>
              </a:spcBef>
            </a:pPr>
            <a:r>
              <a:rPr sz="2000" b="1" u="heavy" spc="-5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State of </a:t>
            </a:r>
            <a:r>
              <a:rPr sz="2000" b="1" u="heavy" spc="-5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Trays </a:t>
            </a:r>
            <a:r>
              <a:rPr sz="2000" b="1" u="heavy" spc="-6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and</a:t>
            </a:r>
            <a:r>
              <a:rPr sz="2000" b="1" u="heavy" spc="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5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Pickings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8890" algn="just">
              <a:lnSpc>
                <a:spcPct val="101000"/>
              </a:lnSpc>
              <a:spcBef>
                <a:spcPts val="104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Remember </a:t>
            </a:r>
            <a:r>
              <a:rPr sz="1600" dirty="0">
                <a:latin typeface="Arial" panose="020B0604020202020204"/>
                <a:cs typeface="Arial" panose="020B0604020202020204"/>
              </a:rPr>
              <a:t>that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actual number of trays required for a </a:t>
            </a:r>
            <a:r>
              <a:rPr sz="1600" dirty="0">
                <a:latin typeface="Arial" panose="020B0604020202020204"/>
                <a:cs typeface="Arial" panose="020B0604020202020204"/>
              </a:rPr>
              <a:t>particular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separation duty is determined by the efficiency of the plate, and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pickings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if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pickings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used.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Thus,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any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factors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cause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decrease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tray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efficiency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also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change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performance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column.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efficiencies 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areaffectedbyfouling,wearandtearandcorrosion,</a:t>
            </a:r>
            <a:r>
              <a:rPr sz="1600" spc="-3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andtheratesatwhich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1430" algn="just">
              <a:lnSpc>
                <a:spcPct val="1020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...1,±se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occur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depends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properties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liquids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being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processed.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Thus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appropriate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materials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should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specified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construction.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98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Weather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Conditions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105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Most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columns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atmosphere.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Although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many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  the columns </a:t>
            </a:r>
            <a:r>
              <a:rPr sz="1600" dirty="0">
                <a:latin typeface="Arial" panose="020B0604020202020204"/>
                <a:cs typeface="Arial" panose="020B0604020202020204"/>
              </a:rPr>
              <a:t>are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insulated, changing weather conditions can still</a:t>
            </a:r>
            <a:r>
              <a:rPr sz="1600" spc="-3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affect 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column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operation.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Thus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reboiler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must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be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appropriately sized to</a:t>
            </a:r>
            <a:r>
              <a:rPr sz="16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ensure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enough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can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JE.nerated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during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cold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windy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spells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it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can be down sufficiently during hot seasons. The same applies to  condensers.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8890" algn="just">
              <a:lnSpc>
                <a:spcPct val="101000"/>
              </a:lnSpc>
              <a:spcBef>
                <a:spcPts val="101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These are some of the more important factors that can cause </a:t>
            </a:r>
            <a:r>
              <a:rPr sz="1600" dirty="0">
                <a:latin typeface="Arial" panose="020B0604020202020204"/>
                <a:cs typeface="Arial" panose="020B0604020202020204"/>
              </a:rPr>
              <a:t>poor 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distillation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column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performance. Other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factors include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changing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operating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conditions and throughputs, brought about by ciionqes in LI pstrearn  conditions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changes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demand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tot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products.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All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these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factors,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including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associated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control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system,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should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considered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design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509167"/>
            <a:ext cx="6261735" cy="8856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620" indent="457200" algn="just">
              <a:lnSpc>
                <a:spcPct val="117000"/>
              </a:lnSpc>
              <a:spcBef>
                <a:spcPts val="10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basic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requirement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foraseparation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ofcomponents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 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if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different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  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isthesame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astheliquid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composition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process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not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effect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  separation.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715" indent="457200" algn="just">
              <a:lnSpc>
                <a:spcPct val="117000"/>
              </a:lnSpc>
              <a:spcBef>
                <a:spcPts val="97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In distillation a vapour phase contacts liquid phase and mass is  transferred both from liquid to vapour and from </a:t>
            </a:r>
            <a:r>
              <a:rPr sz="1600" dirty="0">
                <a:latin typeface="Arial" panose="020B0604020202020204"/>
                <a:cs typeface="Arial" panose="020B0604020202020204"/>
              </a:rPr>
              <a:t>vapour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 liquid. The  liquid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generally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contains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some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but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different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relative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quantities.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Mass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transferred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symmetrically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both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  by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vaporization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condensation.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6350" algn="just">
              <a:lnSpc>
                <a:spcPct val="117000"/>
              </a:lnSpc>
              <a:spcBef>
                <a:spcPts val="59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lower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tend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concentrate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phase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while  the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higher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boiling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tend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towards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theliquid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phase.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result</a:t>
            </a:r>
            <a:r>
              <a:rPr sz="16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vapour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phase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becomes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richer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light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latin typeface="Arial" panose="020B0604020202020204"/>
                <a:cs typeface="Arial" panose="020B0604020202020204"/>
              </a:rPr>
              <a:t>asit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passes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</a:t>
            </a:r>
            <a:r>
              <a:rPr sz="16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column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phase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becomes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richer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heavy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it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cascades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downward.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6350" indent="457200" algn="just">
              <a:lnSpc>
                <a:spcPct val="117000"/>
              </a:lnSpc>
              <a:spcBef>
                <a:spcPts val="98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The overall separation achieved between the distillate and the  bottoms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depend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primarily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relative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volatiles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components,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 number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contacting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trays,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ratio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phase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flow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rate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  the vapour flow</a:t>
            </a:r>
            <a:r>
              <a:rPr sz="16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rate.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indent="457200" algn="just">
              <a:lnSpc>
                <a:spcPct val="117000"/>
              </a:lnSpc>
              <a:spcBef>
                <a:spcPts val="10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continuous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distillation,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most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widely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used,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divided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two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parts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stripping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rectifying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section.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in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enters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called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plate.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above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feed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plate  called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rectifying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entering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lower,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section,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often  referred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stripping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section.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8255" indent="913765" algn="just">
              <a:lnSpc>
                <a:spcPct val="117000"/>
              </a:lnSpc>
              <a:spcBef>
                <a:spcPts val="10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reaching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bottom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partially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vaporized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 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aheated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Rebuilder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provide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boil-up,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issent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back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uptothecolumn.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remainder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bottom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liquid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withdrawn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bottom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product.</a:t>
            </a:r>
            <a:r>
              <a:rPr sz="16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Vapour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reaching top of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 is collected and condensed to liquid in the  overhead condenser. Part of this liquid over flow,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remainder of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overhead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stream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withdrawn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distillate,</a:t>
            </a:r>
            <a:r>
              <a:rPr sz="1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overhead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product.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964" y="7405369"/>
            <a:ext cx="4756785" cy="181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3865">
              <a:lnSpc>
                <a:spcPts val="11930"/>
              </a:lnSpc>
            </a:pPr>
            <a:r>
              <a:rPr sz="10000" b="1" spc="-1320" dirty="0">
                <a:latin typeface="Arial" panose="020B0604020202020204"/>
                <a:cs typeface="Arial" panose="020B0604020202020204"/>
              </a:rPr>
              <a:t>SAFETY</a:t>
            </a:r>
            <a:endParaRPr sz="10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648715"/>
            <a:ext cx="6256020" cy="7645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65"/>
              </a:spcBef>
            </a:pPr>
            <a:r>
              <a:rPr sz="1600" spc="-45" dirty="0">
                <a:latin typeface="Arial" panose="020B0604020202020204"/>
                <a:cs typeface="Arial" panose="020B0604020202020204"/>
              </a:rPr>
              <a:t>stages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because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onc€-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built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installed,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nothing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much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can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be 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doneto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rectify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thesituation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without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incurring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significant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costs.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control  of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columns</a:t>
            </a:r>
            <a:r>
              <a:rPr sz="16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field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its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own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right,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but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that's</a:t>
            </a:r>
            <a:r>
              <a:rPr sz="16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another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story.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2943" y="4677178"/>
            <a:ext cx="219202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5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ropriate </a:t>
            </a:r>
            <a:r>
              <a:rPr sz="160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raofication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59660" y="3856989"/>
            <a:ext cx="2168525" cy="1016000"/>
          </a:xfrm>
          <a:custGeom>
            <a:avLst/>
            <a:gdLst/>
            <a:ahLst/>
            <a:cxnLst/>
            <a:rect l="l" t="t" r="r" b="b"/>
            <a:pathLst>
              <a:path w="2168525" h="1016000">
                <a:moveTo>
                  <a:pt x="2168525" y="0"/>
                </a:moveTo>
                <a:lnTo>
                  <a:pt x="0" y="0"/>
                </a:lnTo>
                <a:lnTo>
                  <a:pt x="0" y="1015999"/>
                </a:lnTo>
                <a:lnTo>
                  <a:pt x="2168525" y="1015999"/>
                </a:lnTo>
                <a:lnTo>
                  <a:pt x="2168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5245" y="2200274"/>
            <a:ext cx="2159000" cy="1006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1360"/>
              </a:spcBef>
            </a:pPr>
            <a:r>
              <a:rPr sz="3600" b="1" spc="-360" dirty="0">
                <a:latin typeface="Arial" panose="020B0604020202020204"/>
                <a:cs typeface="Arial" panose="020B0604020202020204"/>
              </a:rPr>
              <a:t>SAFETY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  <a:tabLst>
                <a:tab pos="3871595" algn="l"/>
              </a:tabLst>
            </a:pPr>
            <a:r>
              <a:rPr sz="2400" spc="-7" baseline="2000" dirty="0"/>
              <a:t>It is</a:t>
            </a:r>
            <a:r>
              <a:rPr sz="2400" spc="225" baseline="2000" dirty="0"/>
              <a:t> </a:t>
            </a:r>
            <a:r>
              <a:rPr sz="2400" spc="-7" baseline="2000" dirty="0"/>
              <a:t>design</a:t>
            </a:r>
            <a:r>
              <a:rPr sz="2400" spc="104" baseline="2000" dirty="0"/>
              <a:t> </a:t>
            </a:r>
            <a:r>
              <a:rPr sz="2400" spc="-60" baseline="2000" dirty="0"/>
              <a:t>proap</a:t>
            </a:r>
            <a:r>
              <a:rPr sz="1600" spc="-40" dirty="0"/>
              <a:t>p	</a:t>
            </a:r>
            <a:r>
              <a:rPr sz="2400" spc="-7" baseline="2000" dirty="0"/>
              <a:t>nal inspcCtion arc</a:t>
            </a:r>
            <a:r>
              <a:rPr sz="2400" spc="127" baseline="2000" dirty="0"/>
              <a:t> </a:t>
            </a:r>
            <a:r>
              <a:rPr sz="2400" spc="-7" baseline="2000" dirty="0"/>
              <a:t>CareliAly</a:t>
            </a:r>
            <a:endParaRPr sz="2400" baseline="2000"/>
          </a:p>
          <a:p>
            <a:pPr marL="12700" marR="127000" algn="just">
              <a:lnSpc>
                <a:spcPts val="1940"/>
              </a:lnSpc>
              <a:spcBef>
                <a:spcPts val="60"/>
              </a:spcBef>
            </a:pPr>
            <a:r>
              <a:rPr spc="-5" dirty="0"/>
              <a:t>-earn e.ti is expected that theequip-ment should not fail under service  condition:; However, failures in service conditions are </a:t>
            </a:r>
            <a:r>
              <a:rPr dirty="0"/>
              <a:t>not </a:t>
            </a:r>
            <a:r>
              <a:rPr spc="-5" dirty="0"/>
              <a:t>entirely  eliminated.</a:t>
            </a:r>
            <a:r>
              <a:rPr spc="-170" dirty="0"/>
              <a:t> </a:t>
            </a:r>
            <a:r>
              <a:rPr spc="-5" dirty="0"/>
              <a:t>Singly</a:t>
            </a:r>
            <a:r>
              <a:rPr spc="-165" dirty="0"/>
              <a:t> </a:t>
            </a:r>
            <a:r>
              <a:rPr spc="-5" dirty="0"/>
              <a:t>or</a:t>
            </a:r>
            <a:r>
              <a:rPr spc="-175" dirty="0"/>
              <a:t> </a:t>
            </a:r>
            <a:r>
              <a:rPr dirty="0"/>
              <a:t>in</a:t>
            </a:r>
            <a:r>
              <a:rPr spc="-170" dirty="0"/>
              <a:t> </a:t>
            </a:r>
            <a:r>
              <a:rPr spc="-5" dirty="0"/>
              <a:t>rna.ny•</a:t>
            </a:r>
            <a:r>
              <a:rPr spc="-165" dirty="0"/>
              <a:t> </a:t>
            </a:r>
            <a:r>
              <a:rPr spc="-5" dirty="0"/>
              <a:t>specific</a:t>
            </a:r>
            <a:r>
              <a:rPr spc="-175" dirty="0"/>
              <a:t> </a:t>
            </a:r>
            <a:r>
              <a:rPr spc="-5" dirty="0"/>
              <a:t>causes</a:t>
            </a:r>
            <a:r>
              <a:rPr spc="-175" dirty="0"/>
              <a:t> </a:t>
            </a:r>
            <a:r>
              <a:rPr spc="-5" dirty="0"/>
              <a:t>can</a:t>
            </a:r>
            <a:r>
              <a:rPr spc="-170" dirty="0"/>
              <a:t> </a:t>
            </a:r>
            <a:r>
              <a:rPr spc="-5" dirty="0"/>
              <a:t>lead</a:t>
            </a:r>
            <a:r>
              <a:rPr spc="-170" dirty="0"/>
              <a:t> </a:t>
            </a:r>
            <a:r>
              <a:rPr spc="-5" dirty="0"/>
              <a:t>to</a:t>
            </a:r>
            <a:r>
              <a:rPr spc="-170" dirty="0"/>
              <a:t> </a:t>
            </a:r>
            <a:r>
              <a:rPr spc="-5" dirty="0"/>
              <a:t>these</a:t>
            </a:r>
            <a:r>
              <a:rPr spc="-170" dirty="0"/>
              <a:t> </a:t>
            </a:r>
            <a:r>
              <a:rPr spc="-5" dirty="0"/>
              <a:t>failures</a:t>
            </a:r>
            <a:endParaRPr spc="-5" dirty="0"/>
          </a:p>
          <a:p>
            <a:pPr marL="12700" algn="just">
              <a:lnSpc>
                <a:spcPts val="1885"/>
              </a:lnSpc>
            </a:pPr>
            <a:r>
              <a:rPr spc="-5" dirty="0"/>
              <a:t>Certhin</a:t>
            </a:r>
            <a:r>
              <a:rPr spc="-80" dirty="0"/>
              <a:t> </a:t>
            </a:r>
            <a:r>
              <a:rPr spc="-5" dirty="0"/>
              <a:t>s,aft-A,/</a:t>
            </a:r>
            <a:r>
              <a:rPr spc="-60" dirty="0"/>
              <a:t> </a:t>
            </a:r>
            <a:r>
              <a:rPr spc="70" dirty="0"/>
              <a:t>•</a:t>
            </a:r>
            <a:r>
              <a:rPr spc="-65" dirty="0"/>
              <a:t> </a:t>
            </a:r>
            <a:r>
              <a:rPr spc="-5" dirty="0"/>
              <a:t>can</a:t>
            </a:r>
            <a:r>
              <a:rPr spc="-65" dirty="0"/>
              <a:t> </a:t>
            </a:r>
            <a:r>
              <a:rPr spc="-5" dirty="0"/>
              <a:t>:I:Ls:1p</a:t>
            </a:r>
            <a:r>
              <a:rPr spc="-60" dirty="0"/>
              <a:t> </a:t>
            </a:r>
            <a:r>
              <a:rPr spc="-5" dirty="0"/>
              <a:t>tar</a:t>
            </a:r>
            <a:r>
              <a:rPr spc="-65" dirty="0"/>
              <a:t> </a:t>
            </a:r>
            <a:r>
              <a:rPr dirty="0"/>
              <a:t>pAc</a:t>
            </a:r>
            <a:r>
              <a:rPr spc="-70" dirty="0"/>
              <a:t> </a:t>
            </a:r>
            <a:r>
              <a:rPr spc="-5" dirty="0"/>
              <a:t>SOCh</a:t>
            </a:r>
            <a:r>
              <a:rPr spc="-65" dirty="0"/>
              <a:t> </a:t>
            </a:r>
            <a:r>
              <a:rPr spc="-5" dirty="0"/>
              <a:t>faillArOs</a:t>
            </a:r>
            <a:r>
              <a:rPr spc="-50" dirty="0"/>
              <a:t> </a:t>
            </a:r>
            <a:r>
              <a:rPr spc="-5" dirty="0"/>
              <a:t>In</a:t>
            </a:r>
            <a:r>
              <a:rPr spc="-65" dirty="0"/>
              <a:t> </a:t>
            </a:r>
            <a:r>
              <a:rPr spc="-5" dirty="0"/>
              <a:t>every</a:t>
            </a:r>
            <a:r>
              <a:rPr spc="-60" dirty="0"/>
              <a:t> </a:t>
            </a:r>
            <a:r>
              <a:rPr spc="-5" dirty="0"/>
              <a:t>process</a:t>
            </a:r>
            <a:endParaRPr spc="-5" dirty="0"/>
          </a:p>
          <a:p>
            <a:pPr marL="12700" marR="123825" algn="just">
              <a:lnSpc>
                <a:spcPct val="101000"/>
              </a:lnSpc>
              <a:spcBef>
                <a:spcPts val="10"/>
              </a:spcBef>
            </a:pPr>
            <a:r>
              <a:rPr spc="-40" dirty="0"/>
              <a:t>industry</a:t>
            </a:r>
            <a:r>
              <a:rPr spc="-135" dirty="0"/>
              <a:t> </a:t>
            </a:r>
            <a:r>
              <a:rPr spc="-50" dirty="0"/>
              <a:t>a</a:t>
            </a:r>
            <a:r>
              <a:rPr spc="-135" dirty="0"/>
              <a:t> </a:t>
            </a:r>
            <a:r>
              <a:rPr spc="-45" dirty="0"/>
              <a:t>wide</a:t>
            </a:r>
            <a:r>
              <a:rPr spc="-145" dirty="0"/>
              <a:t> </a:t>
            </a:r>
            <a:r>
              <a:rPr spc="-35" dirty="0"/>
              <a:t>variety</a:t>
            </a:r>
            <a:r>
              <a:rPr spc="-135" dirty="0"/>
              <a:t> </a:t>
            </a:r>
            <a:r>
              <a:rPr spc="-40" dirty="0"/>
              <a:t>of</a:t>
            </a:r>
            <a:r>
              <a:rPr spc="-130" dirty="0"/>
              <a:t> </a:t>
            </a:r>
            <a:r>
              <a:rPr spc="-40" dirty="0"/>
              <a:t>preventive</a:t>
            </a:r>
            <a:r>
              <a:rPr spc="-130" dirty="0"/>
              <a:t> </a:t>
            </a:r>
            <a:r>
              <a:rPr spc="-55" dirty="0"/>
              <a:t>and</a:t>
            </a:r>
            <a:r>
              <a:rPr spc="-145" dirty="0"/>
              <a:t> </a:t>
            </a:r>
            <a:r>
              <a:rPr spc="-35" dirty="0"/>
              <a:t>•protectivs:,</a:t>
            </a:r>
            <a:r>
              <a:rPr spc="-135" dirty="0"/>
              <a:t> </a:t>
            </a:r>
            <a:r>
              <a:rPr spc="-45" dirty="0"/>
              <a:t>file%2SUreS</a:t>
            </a:r>
            <a:r>
              <a:rPr spc="-135" dirty="0"/>
              <a:t> </a:t>
            </a:r>
            <a:r>
              <a:rPr spc="-50" dirty="0"/>
              <a:t>must</a:t>
            </a:r>
            <a:r>
              <a:rPr spc="-125" dirty="0"/>
              <a:t> </a:t>
            </a:r>
            <a:r>
              <a:rPr spc="-50" dirty="0"/>
              <a:t>be  </a:t>
            </a:r>
            <a:r>
              <a:rPr spc="-40" dirty="0"/>
              <a:t>provided.</a:t>
            </a:r>
            <a:r>
              <a:rPr spc="-110" dirty="0"/>
              <a:t> </a:t>
            </a:r>
            <a:r>
              <a:rPr spc="-50" dirty="0"/>
              <a:t>Such</a:t>
            </a:r>
            <a:r>
              <a:rPr spc="-110" dirty="0"/>
              <a:t> </a:t>
            </a:r>
            <a:r>
              <a:rPr spc="-50" dirty="0"/>
              <a:t>measure</a:t>
            </a:r>
            <a:r>
              <a:rPr spc="-120" dirty="0"/>
              <a:t> </a:t>
            </a:r>
            <a:r>
              <a:rPr spc="-45" dirty="0"/>
              <a:t>can</a:t>
            </a:r>
            <a:r>
              <a:rPr spc="-114" dirty="0"/>
              <a:t> </a:t>
            </a:r>
            <a:r>
              <a:rPr spc="-55" dirty="0"/>
              <a:t>be</a:t>
            </a:r>
            <a:r>
              <a:rPr spc="-120" dirty="0"/>
              <a:t> </a:t>
            </a:r>
            <a:r>
              <a:rPr spc="-35" dirty="0"/>
              <a:t>of</a:t>
            </a:r>
            <a:r>
              <a:rPr spc="-110" dirty="0"/>
              <a:t> </a:t>
            </a:r>
            <a:r>
              <a:rPr spc="-50" dirty="0"/>
              <a:t>two</a:t>
            </a:r>
            <a:r>
              <a:rPr spc="-125" dirty="0"/>
              <a:t> </a:t>
            </a:r>
            <a:r>
              <a:rPr spc="-40" dirty="0"/>
              <a:t>types</a:t>
            </a:r>
            <a:r>
              <a:rPr spc="-110" dirty="0"/>
              <a:t> </a:t>
            </a:r>
            <a:r>
              <a:rPr spc="-50" dirty="0"/>
              <a:t>Measure</a:t>
            </a:r>
            <a:r>
              <a:rPr spc="-95" dirty="0"/>
              <a:t> </a:t>
            </a:r>
            <a:r>
              <a:rPr spc="-40" dirty="0"/>
              <a:t>to</a:t>
            </a:r>
            <a:r>
              <a:rPr spc="-120" dirty="0"/>
              <a:t> </a:t>
            </a:r>
            <a:r>
              <a:rPr spc="-45" dirty="0"/>
              <a:t>minimize</a:t>
            </a:r>
            <a:r>
              <a:rPr spc="-125" dirty="0"/>
              <a:t> </a:t>
            </a:r>
            <a:r>
              <a:rPr spc="-45" dirty="0"/>
              <a:t>or</a:t>
            </a:r>
            <a:r>
              <a:rPr spc="-110" dirty="0"/>
              <a:t> </a:t>
            </a:r>
            <a:r>
              <a:rPr spc="-40" dirty="0"/>
              <a:t>avoid  </a:t>
            </a:r>
            <a:r>
              <a:rPr spc="-5" dirty="0"/>
              <a:t>mishaps.</a:t>
            </a:r>
            <a:r>
              <a:rPr spc="-210" dirty="0"/>
              <a:t> </a:t>
            </a:r>
            <a:r>
              <a:rPr spc="-5" dirty="0"/>
              <a:t>1`.4.aiisure,</a:t>
            </a:r>
            <a:r>
              <a:rPr spc="-204" dirty="0"/>
              <a:t> </a:t>
            </a:r>
            <a:r>
              <a:rPr spc="-5" dirty="0"/>
              <a:t>which</a:t>
            </a:r>
            <a:r>
              <a:rPr spc="-220" dirty="0"/>
              <a:t> </a:t>
            </a:r>
            <a:r>
              <a:rPr spc="-5" dirty="0"/>
              <a:t>will</a:t>
            </a:r>
            <a:r>
              <a:rPr spc="-200" dirty="0"/>
              <a:t> </a:t>
            </a:r>
            <a:r>
              <a:rPr spc="-5" dirty="0"/>
              <a:t>limit</a:t>
            </a:r>
            <a:r>
              <a:rPr spc="-215" dirty="0"/>
              <a:t> </a:t>
            </a:r>
            <a:r>
              <a:rPr spc="-5" dirty="0"/>
              <a:t>the</a:t>
            </a:r>
            <a:r>
              <a:rPr spc="-220" dirty="0"/>
              <a:t> </a:t>
            </a:r>
            <a:r>
              <a:rPr spc="-5" dirty="0"/>
              <a:t>extent</a:t>
            </a:r>
            <a:r>
              <a:rPr spc="-204" dirty="0"/>
              <a:t> </a:t>
            </a:r>
            <a:r>
              <a:rPr spc="-5" dirty="0"/>
              <a:t>of</a:t>
            </a:r>
            <a:r>
              <a:rPr spc="-210" dirty="0"/>
              <a:t> </a:t>
            </a:r>
            <a:r>
              <a:rPr dirty="0"/>
              <a:t>damage</a:t>
            </a:r>
            <a:r>
              <a:rPr spc="-204" dirty="0"/>
              <a:t> </a:t>
            </a:r>
            <a:r>
              <a:rPr dirty="0"/>
              <a:t>if</a:t>
            </a:r>
            <a:r>
              <a:rPr spc="-210" dirty="0"/>
              <a:t> </a:t>
            </a:r>
            <a:r>
              <a:rPr spc="-5" dirty="0"/>
              <a:t>the</a:t>
            </a:r>
            <a:r>
              <a:rPr spc="-220" dirty="0"/>
              <a:t> </a:t>
            </a:r>
            <a:r>
              <a:rPr spc="-5" dirty="0"/>
              <a:t>situation  gets</a:t>
            </a:r>
            <a:r>
              <a:rPr spc="-190" dirty="0"/>
              <a:t> </a:t>
            </a:r>
            <a:r>
              <a:rPr spc="-5" dirty="0"/>
              <a:t>out</a:t>
            </a:r>
            <a:r>
              <a:rPr spc="-185" dirty="0"/>
              <a:t> </a:t>
            </a:r>
            <a:r>
              <a:rPr spc="-5" dirty="0"/>
              <a:t>LA-contr.:A.</a:t>
            </a:r>
            <a:r>
              <a:rPr spc="-170" dirty="0"/>
              <a:t> </a:t>
            </a:r>
            <a:r>
              <a:rPr spc="-5" dirty="0"/>
              <a:t>Same</a:t>
            </a:r>
            <a:r>
              <a:rPr spc="-175" dirty="0"/>
              <a:t> </a:t>
            </a:r>
            <a:r>
              <a:rPr spc="-5" dirty="0"/>
              <a:t>of</a:t>
            </a:r>
            <a:r>
              <a:rPr spc="-185" dirty="0"/>
              <a:t> </a:t>
            </a:r>
            <a:r>
              <a:rPr spc="-5" dirty="0"/>
              <a:t>zhc</a:t>
            </a:r>
            <a:r>
              <a:rPr spc="-185" dirty="0"/>
              <a:t> </a:t>
            </a:r>
            <a:r>
              <a:rPr spc="-5" dirty="0"/>
              <a:t>basic</a:t>
            </a:r>
            <a:r>
              <a:rPr spc="-185" dirty="0"/>
              <a:t> </a:t>
            </a:r>
            <a:r>
              <a:rPr spc="-5" dirty="0"/>
              <a:t>safety</a:t>
            </a:r>
            <a:r>
              <a:rPr spc="-170" dirty="0"/>
              <a:t> </a:t>
            </a:r>
            <a:r>
              <a:rPr spc="-5" dirty="0"/>
              <a:t>measure</a:t>
            </a:r>
            <a:r>
              <a:rPr spc="-190" dirty="0"/>
              <a:t> </a:t>
            </a:r>
            <a:r>
              <a:rPr dirty="0"/>
              <a:t>are.</a:t>
            </a:r>
            <a:endParaRPr dirty="0"/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pc="-5" dirty="0"/>
              <a:t>Adequate</a:t>
            </a:r>
            <a:r>
              <a:rPr spc="355" dirty="0"/>
              <a:t> </a:t>
            </a:r>
            <a:r>
              <a:rPr spc="-5" dirty="0"/>
              <a:t>supply</a:t>
            </a:r>
            <a:r>
              <a:rPr spc="365" dirty="0"/>
              <a:t> </a:t>
            </a:r>
            <a:r>
              <a:rPr spc="-5" dirty="0"/>
              <a:t>of</a:t>
            </a:r>
            <a:r>
              <a:rPr spc="370" dirty="0"/>
              <a:t> </a:t>
            </a:r>
            <a:r>
              <a:rPr spc="-5" dirty="0"/>
              <a:t>watei.</a:t>
            </a:r>
            <a:r>
              <a:rPr spc="370" dirty="0"/>
              <a:t> </a:t>
            </a:r>
            <a:r>
              <a:rPr spc="-5" dirty="0"/>
              <a:t>for</a:t>
            </a:r>
            <a:r>
              <a:rPr spc="355" dirty="0"/>
              <a:t> </a:t>
            </a:r>
            <a:r>
              <a:rPr spc="-5" dirty="0"/>
              <a:t>tire</a:t>
            </a:r>
            <a:r>
              <a:rPr spc="360" dirty="0"/>
              <a:t> </a:t>
            </a:r>
            <a:r>
              <a:rPr spc="-5" dirty="0"/>
              <a:t>protection</a:t>
            </a:r>
            <a:r>
              <a:rPr spc="360" dirty="0"/>
              <a:t> </a:t>
            </a:r>
            <a:r>
              <a:rPr dirty="0"/>
              <a:t>over</a:t>
            </a:r>
            <a:r>
              <a:rPr spc="360" dirty="0"/>
              <a:t> </a:t>
            </a:r>
            <a:r>
              <a:rPr spc="-5" dirty="0"/>
              <a:t>pressure</a:t>
            </a:r>
            <a:r>
              <a:rPr spc="355" dirty="0"/>
              <a:t> </a:t>
            </a:r>
            <a:r>
              <a:rPr spc="-5" dirty="0"/>
              <a:t>1.tqletf</a:t>
            </a:r>
            <a:endParaRPr spc="-5" dirty="0"/>
          </a:p>
          <a:p>
            <a:pPr marL="12700" marR="127635">
              <a:lnSpc>
                <a:spcPct val="101000"/>
              </a:lnSpc>
            </a:pPr>
            <a:r>
              <a:rPr spc="-5" dirty="0"/>
              <a:t>::-.giegation of reactive material in process lines and equipment.,  grounding</a:t>
            </a:r>
            <a:r>
              <a:rPr spc="-85" dirty="0"/>
              <a:t> </a:t>
            </a:r>
            <a:r>
              <a:rPr spc="-5" dirty="0"/>
              <a:t>of</a:t>
            </a:r>
            <a:r>
              <a:rPr spc="-85" dirty="0"/>
              <a:t> </a:t>
            </a:r>
            <a:r>
              <a:rPr spc="-5" dirty="0"/>
              <a:t>electric</a:t>
            </a:r>
            <a:r>
              <a:rPr spc="-80" dirty="0"/>
              <a:t> </a:t>
            </a:r>
            <a:r>
              <a:rPr spc="-5" dirty="0"/>
              <a:t>:::quiptrient,</a:t>
            </a:r>
            <a:r>
              <a:rPr spc="-90" dirty="0"/>
              <a:t> </a:t>
            </a:r>
            <a:r>
              <a:rPr dirty="0"/>
              <a:t>safe</a:t>
            </a:r>
            <a:r>
              <a:rPr spc="-90" dirty="0"/>
              <a:t> </a:t>
            </a:r>
            <a:r>
              <a:rPr spc="-5" dirty="0"/>
              <a:t>location</a:t>
            </a:r>
            <a:r>
              <a:rPr spc="-90" dirty="0"/>
              <a:t> </a:t>
            </a:r>
            <a:r>
              <a:rPr spc="-5" dirty="0"/>
              <a:t>of</a:t>
            </a:r>
            <a:r>
              <a:rPr spc="-85" dirty="0"/>
              <a:t> </a:t>
            </a:r>
            <a:r>
              <a:rPr spc="-5" dirty="0"/>
              <a:t>drainages</a:t>
            </a:r>
            <a:r>
              <a:rPr spc="-85" dirty="0"/>
              <a:t> </a:t>
            </a:r>
            <a:r>
              <a:rPr spc="-5" dirty="0"/>
              <a:t>from</a:t>
            </a:r>
            <a:r>
              <a:rPr spc="-80" dirty="0"/>
              <a:t> </a:t>
            </a:r>
            <a:r>
              <a:rPr spc="-5" dirty="0"/>
              <a:t>spills.</a:t>
            </a:r>
            <a:endParaRPr spc="-5" dirty="0"/>
          </a:p>
          <a:p>
            <a:pPr marL="12700" marR="127000">
              <a:lnSpc>
                <a:spcPct val="101000"/>
              </a:lnSpc>
              <a:spcBef>
                <a:spcPts val="10"/>
              </a:spcBef>
            </a:pPr>
            <a:r>
              <a:rPr spc="-5" dirty="0"/>
              <a:t>Fire</a:t>
            </a:r>
            <a:r>
              <a:rPr spc="-80" dirty="0"/>
              <a:t> </a:t>
            </a:r>
            <a:r>
              <a:rPr spc="-5" dirty="0"/>
              <a:t>fighting</a:t>
            </a:r>
            <a:r>
              <a:rPr spc="-50" dirty="0"/>
              <a:t> </a:t>
            </a:r>
            <a:r>
              <a:rPr spc="-5" dirty="0"/>
              <a:t>water</a:t>
            </a:r>
            <a:r>
              <a:rPr spc="-75" dirty="0"/>
              <a:t> </a:t>
            </a:r>
            <a:r>
              <a:rPr spc="-5" dirty="0"/>
              <a:t>iiouse</a:t>
            </a:r>
            <a:r>
              <a:rPr spc="-75" dirty="0"/>
              <a:t> </a:t>
            </a:r>
            <a:r>
              <a:rPr spc="-5" dirty="0"/>
              <a:t>muzzles,</a:t>
            </a:r>
            <a:r>
              <a:rPr spc="-60" dirty="0"/>
              <a:t> </a:t>
            </a:r>
            <a:r>
              <a:rPr spc="-5" dirty="0"/>
              <a:t>insulation</a:t>
            </a:r>
            <a:r>
              <a:rPr spc="-60" dirty="0"/>
              <a:t> </a:t>
            </a:r>
            <a:r>
              <a:rPr spc="-5" dirty="0"/>
              <a:t>of</a:t>
            </a:r>
            <a:r>
              <a:rPr spc="-75" dirty="0"/>
              <a:t> </a:t>
            </a:r>
            <a:r>
              <a:rPr spc="-5" dirty="0"/>
              <a:t>hot</a:t>
            </a:r>
            <a:r>
              <a:rPr spc="-60" dirty="0"/>
              <a:t> </a:t>
            </a:r>
            <a:r>
              <a:rPr spc="-5" dirty="0"/>
              <a:t>surface</a:t>
            </a:r>
            <a:r>
              <a:rPr spc="-70" dirty="0"/>
              <a:t> </a:t>
            </a:r>
            <a:r>
              <a:rPr dirty="0"/>
              <a:t>that</a:t>
            </a:r>
            <a:r>
              <a:rPr spc="-60" dirty="0"/>
              <a:t> </a:t>
            </a:r>
            <a:r>
              <a:rPr spc="-5" dirty="0"/>
              <a:t>heat</a:t>
            </a:r>
            <a:r>
              <a:rPr spc="-65" dirty="0"/>
              <a:t> </a:t>
            </a:r>
            <a:r>
              <a:rPr dirty="0"/>
              <a:t>to  </a:t>
            </a:r>
            <a:r>
              <a:rPr spc="-5" dirty="0"/>
              <a:t>within</a:t>
            </a:r>
            <a:r>
              <a:rPr spc="-225" dirty="0"/>
              <a:t> </a:t>
            </a:r>
            <a:r>
              <a:rPr spc="-5" dirty="0"/>
              <a:t>80%</a:t>
            </a:r>
            <a:r>
              <a:rPr spc="-229" dirty="0"/>
              <a:t> </a:t>
            </a:r>
            <a:r>
              <a:rPr spc="-5" dirty="0"/>
              <a:t>of</a:t>
            </a:r>
            <a:r>
              <a:rPr spc="-215" dirty="0"/>
              <a:t> </a:t>
            </a:r>
            <a:r>
              <a:rPr dirty="0"/>
              <a:t>auto</a:t>
            </a:r>
            <a:r>
              <a:rPr spc="-220" dirty="0"/>
              <a:t> </a:t>
            </a:r>
            <a:r>
              <a:rPr spc="-5" dirty="0"/>
              <a:t>temperature</a:t>
            </a:r>
            <a:r>
              <a:rPr spc="-229" dirty="0"/>
              <a:t> </a:t>
            </a:r>
            <a:r>
              <a:rPr dirty="0"/>
              <a:t>proper</a:t>
            </a:r>
            <a:r>
              <a:rPr spc="-225" dirty="0"/>
              <a:t> </a:t>
            </a:r>
            <a:r>
              <a:rPr spc="-5" dirty="0"/>
              <a:t>building</a:t>
            </a:r>
            <a:r>
              <a:rPr spc="-220" dirty="0"/>
              <a:t> </a:t>
            </a:r>
            <a:r>
              <a:rPr spc="-5" dirty="0"/>
              <a:t>and</a:t>
            </a:r>
            <a:r>
              <a:rPr spc="-220" dirty="0"/>
              <a:t> </a:t>
            </a:r>
            <a:r>
              <a:rPr spc="-5" dirty="0"/>
              <a:t>equipment</a:t>
            </a:r>
            <a:r>
              <a:rPr spc="-220" dirty="0"/>
              <a:t> </a:t>
            </a:r>
            <a:r>
              <a:rPr spc="-5" dirty="0"/>
              <a:t>layout.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00" b="1" u="heavy" spc="-5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Precautions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125730" indent="228600" algn="just">
              <a:lnSpc>
                <a:spcPct val="101000"/>
              </a:lnSpc>
              <a:spcBef>
                <a:spcPts val="1040"/>
              </a:spcBef>
            </a:pPr>
            <a:r>
              <a:rPr spc="-5" dirty="0"/>
              <a:t>A</a:t>
            </a:r>
            <a:r>
              <a:rPr spc="-285" dirty="0"/>
              <a:t> </a:t>
            </a:r>
            <a:r>
              <a:rPr spc="-5" dirty="0"/>
              <a:t>wide</a:t>
            </a:r>
            <a:r>
              <a:rPr spc="-285" dirty="0"/>
              <a:t> </a:t>
            </a:r>
            <a:r>
              <a:rPr spc="-5" dirty="0"/>
              <a:t>variety</a:t>
            </a:r>
            <a:r>
              <a:rPr spc="-270" dirty="0"/>
              <a:t> </a:t>
            </a:r>
            <a:r>
              <a:rPr spc="-5" dirty="0"/>
              <a:t>of</a:t>
            </a:r>
            <a:r>
              <a:rPr spc="-300" dirty="0"/>
              <a:t> </a:t>
            </a:r>
            <a:r>
              <a:rPr spc="-5" dirty="0"/>
              <a:t>precautions</a:t>
            </a:r>
            <a:r>
              <a:rPr spc="-270" dirty="0"/>
              <a:t> </a:t>
            </a:r>
            <a:r>
              <a:rPr dirty="0"/>
              <a:t>is</a:t>
            </a:r>
            <a:r>
              <a:rPr spc="-280" dirty="0"/>
              <a:t> </a:t>
            </a:r>
            <a:r>
              <a:rPr spc="-5" dirty="0"/>
              <a:t>necessary</a:t>
            </a:r>
            <a:r>
              <a:rPr spc="-280" dirty="0"/>
              <a:t> </a:t>
            </a:r>
            <a:r>
              <a:rPr spc="-5" dirty="0"/>
              <a:t>to</a:t>
            </a:r>
            <a:r>
              <a:rPr spc="-285" dirty="0"/>
              <a:t> </a:t>
            </a:r>
            <a:r>
              <a:rPr spc="-5" dirty="0"/>
              <a:t>ensure</a:t>
            </a:r>
            <a:r>
              <a:rPr spc="-285" dirty="0"/>
              <a:t> </a:t>
            </a:r>
            <a:r>
              <a:rPr spc="20" dirty="0"/>
              <a:t>thesafe</a:t>
            </a:r>
            <a:r>
              <a:rPr spc="-280" dirty="0"/>
              <a:t> </a:t>
            </a:r>
            <a:r>
              <a:rPr spc="-5" dirty="0"/>
              <a:t>working</a:t>
            </a:r>
            <a:r>
              <a:rPr spc="-280" dirty="0"/>
              <a:t> </a:t>
            </a:r>
            <a:r>
              <a:rPr spc="-5" dirty="0"/>
              <a:t>of  an equipment </a:t>
            </a:r>
            <a:r>
              <a:rPr dirty="0"/>
              <a:t>and </a:t>
            </a:r>
            <a:r>
              <a:rPr spc="-5" dirty="0"/>
              <a:t>prevent failure, which may result in hazards. And  accidents</a:t>
            </a:r>
            <a:r>
              <a:rPr spc="-95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5" dirty="0"/>
              <a:t>well-designed</a:t>
            </a:r>
            <a:r>
              <a:rPr spc="-100" dirty="0"/>
              <a:t> </a:t>
            </a:r>
            <a:r>
              <a:rPr spc="-5" dirty="0"/>
              <a:t>piece</a:t>
            </a:r>
            <a:r>
              <a:rPr spc="-9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5" dirty="0"/>
              <a:t>equipment</a:t>
            </a:r>
            <a:r>
              <a:rPr spc="-85" dirty="0"/>
              <a:t> </a:t>
            </a:r>
            <a:r>
              <a:rPr spc="-5" dirty="0"/>
              <a:t>will</a:t>
            </a:r>
            <a:r>
              <a:rPr spc="-95" dirty="0"/>
              <a:t> </a:t>
            </a:r>
            <a:r>
              <a:rPr spc="-5" dirty="0"/>
              <a:t>have</a:t>
            </a:r>
            <a:r>
              <a:rPr spc="-100" dirty="0"/>
              <a:t> </a:t>
            </a:r>
            <a:r>
              <a:rPr spc="-5" dirty="0"/>
              <a:t>safety</a:t>
            </a:r>
            <a:r>
              <a:rPr spc="-95" dirty="0"/>
              <a:t> </a:t>
            </a:r>
            <a:r>
              <a:rPr spc="-5" dirty="0"/>
              <a:t>and</a:t>
            </a:r>
            <a:r>
              <a:rPr spc="-100" dirty="0"/>
              <a:t> </a:t>
            </a:r>
            <a:r>
              <a:rPr dirty="0"/>
              <a:t>loss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9615" y="8223884"/>
            <a:ext cx="6186805" cy="13811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65"/>
              </a:spcBef>
            </a:pPr>
            <a:r>
              <a:rPr sz="7200" b="1" spc="-925" dirty="0">
                <a:latin typeface="Arial" panose="020B0604020202020204"/>
                <a:cs typeface="Arial" panose="020B0604020202020204"/>
              </a:rPr>
              <a:t>BIBLIOGRAPHY</a:t>
            </a:r>
            <a:endParaRPr sz="7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35"/>
              </a:spcBef>
            </a:pPr>
            <a:r>
              <a:rPr spc="-5" dirty="0"/>
              <a:t>preventions</a:t>
            </a:r>
            <a:r>
              <a:rPr spc="-140" dirty="0"/>
              <a:t> </a:t>
            </a:r>
            <a:r>
              <a:rPr spc="-5" dirty="0"/>
              <a:t>tenures</a:t>
            </a:r>
            <a:r>
              <a:rPr spc="-135" dirty="0"/>
              <a:t> </a:t>
            </a:r>
            <a:r>
              <a:rPr spc="-5" dirty="0"/>
              <a:t>the</a:t>
            </a:r>
            <a:r>
              <a:rPr spc="-145" dirty="0"/>
              <a:t> </a:t>
            </a:r>
            <a:r>
              <a:rPr spc="-5" dirty="0"/>
              <a:t>following</a:t>
            </a:r>
            <a:r>
              <a:rPr spc="-125" dirty="0"/>
              <a:t> </a:t>
            </a:r>
            <a:r>
              <a:rPr spc="-5" dirty="0"/>
              <a:t>design</a:t>
            </a:r>
            <a:r>
              <a:rPr spc="-145" dirty="0"/>
              <a:t> </a:t>
            </a:r>
            <a:r>
              <a:rPr spc="-5" dirty="0"/>
              <a:t>consideration</a:t>
            </a:r>
            <a:r>
              <a:rPr spc="-135" dirty="0"/>
              <a:t> </a:t>
            </a:r>
            <a:r>
              <a:rPr spc="-5" dirty="0"/>
              <a:t>are</a:t>
            </a:r>
            <a:r>
              <a:rPr spc="-145" dirty="0"/>
              <a:t> </a:t>
            </a:r>
            <a:r>
              <a:rPr spc="-5" dirty="0"/>
              <a:t>important</a:t>
            </a:r>
            <a:r>
              <a:rPr spc="-130" dirty="0"/>
              <a:t> </a:t>
            </a:r>
            <a:r>
              <a:rPr dirty="0"/>
              <a:t>to  </a:t>
            </a:r>
            <a:r>
              <a:rPr spc="-5" dirty="0"/>
              <a:t>prevent</a:t>
            </a:r>
            <a:r>
              <a:rPr spc="-100" dirty="0"/>
              <a:t> </a:t>
            </a:r>
            <a:r>
              <a:rPr spc="-5" dirty="0"/>
              <a:t>failures.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02004" y="886103"/>
            <a:ext cx="4050665" cy="19018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130"/>
              </a:spcBef>
              <a:buAutoNum type="arabicParenBoth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lability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265" indent="-457200">
              <a:lnSpc>
                <a:spcPct val="100000"/>
              </a:lnSpc>
              <a:spcBef>
                <a:spcPts val="1035"/>
              </a:spcBef>
              <a:buAutoNum type="arabicParenBoth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E4se of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operazic-iri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265" indent="-457200">
              <a:lnSpc>
                <a:spcPct val="100000"/>
              </a:lnSpc>
              <a:spcBef>
                <a:spcPts val="1040"/>
              </a:spcBef>
              <a:buAutoNum type="arabicParenBoth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flexibility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14985" indent="-502920">
              <a:lnSpc>
                <a:spcPct val="100000"/>
              </a:lnSpc>
              <a:spcBef>
                <a:spcPts val="1035"/>
              </a:spcBef>
              <a:buAutoNum type="arabicParenBoth"/>
              <a:tabLst>
                <a:tab pos="514350" algn="l"/>
                <a:tab pos="51562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expansion inspection and</a:t>
            </a:r>
            <a:r>
              <a:rPr sz="1600" spc="-3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maintenance.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69265" indent="-457200">
              <a:lnSpc>
                <a:spcPct val="100000"/>
              </a:lnSpc>
              <a:spcBef>
                <a:spcPts val="1030"/>
              </a:spcBef>
              <a:buAutoNum type="arabicParenBoth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shutdown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facilities.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6248171"/>
            <a:ext cx="5566410" cy="3272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033780" indent="-228600">
              <a:lnSpc>
                <a:spcPct val="154000"/>
              </a:lnSpc>
              <a:spcBef>
                <a:spcPts val="100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1.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JOSI.</a:t>
            </a:r>
            <a:r>
              <a:rPr sz="16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M.V.process</a:t>
            </a:r>
            <a:r>
              <a:rPr sz="16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equipment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design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third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edition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MACMILLION INDIA</a:t>
            </a:r>
            <a:r>
              <a:rPr sz="16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Ltd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99085" marR="5080">
              <a:lnSpc>
                <a:spcPct val="103000"/>
              </a:lnSpc>
              <a:spcBef>
                <a:spcPts val="980"/>
              </a:spcBef>
            </a:pPr>
            <a:r>
              <a:rPr sz="1600" spc="-85" dirty="0">
                <a:latin typeface="Arial" panose="020B0604020202020204"/>
                <a:cs typeface="Arial" panose="020B0604020202020204"/>
              </a:rPr>
              <a:t>Brownell 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L.E. 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young 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E.H. 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process 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equipment 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design 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(on 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pressure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vessels)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600" spc="-60" dirty="0">
                <a:latin typeface="Arial" panose="020B0604020202020204"/>
                <a:cs typeface="Arial" panose="020B0604020202020204"/>
              </a:rPr>
              <a:t>JOHN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WILEY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NEW-YORK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(1996)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3-Mc Cabe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smith,j.c.andHarriott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435610">
              <a:lnSpc>
                <a:spcPct val="154000"/>
              </a:lnSpc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Unit operations of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chemical engineering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fourth edition(1985)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MC GRAW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HILL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4-R.K. Sinnott caulson&amp;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Richardson’s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1550" y="5591174"/>
            <a:ext cx="2656205" cy="673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265"/>
              </a:spcBef>
            </a:pPr>
            <a:r>
              <a:rPr sz="2600" b="1" spc="-175" dirty="0">
                <a:latin typeface="Arial" panose="020B0604020202020204"/>
                <a:cs typeface="Arial" panose="020B0604020202020204"/>
              </a:rPr>
              <a:t>BIBLIOGRAPHY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571652"/>
            <a:ext cx="510095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66720">
              <a:lnSpc>
                <a:spcPct val="155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Chemical engineering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Volumn-6,</a:t>
            </a:r>
            <a:r>
              <a:rPr sz="1600" spc="-3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second</a:t>
            </a:r>
            <a:r>
              <a:rPr sz="16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edition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600" spc="-55" dirty="0">
                <a:latin typeface="Arial" panose="020B0604020202020204"/>
                <a:cs typeface="Arial" panose="020B0604020202020204"/>
              </a:rPr>
              <a:t>ASIAN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BOOK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PVT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Ltd.(1998)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(BANGLORE)</a:t>
            </a:r>
            <a:r>
              <a:rPr sz="1600" spc="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KARNATAKA.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375" y="1012189"/>
            <a:ext cx="2400300" cy="825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589280">
              <a:lnSpc>
                <a:spcPct val="100000"/>
              </a:lnSpc>
              <a:spcBef>
                <a:spcPts val="1225"/>
              </a:spcBef>
            </a:pPr>
            <a:r>
              <a:rPr sz="2600" b="1" spc="-270" dirty="0">
                <a:latin typeface="Arial" panose="020B0604020202020204"/>
                <a:cs typeface="Arial" panose="020B0604020202020204"/>
              </a:rPr>
              <a:t>PREFACE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1761489"/>
            <a:ext cx="6259195" cy="42398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715" algn="just">
              <a:lnSpc>
                <a:spcPct val="101000"/>
              </a:lnSpc>
              <a:spcBef>
                <a:spcPts val="7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Chemical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industries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involve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problems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process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design,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unit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operation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equipment design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and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overall plant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designing process problems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primarily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physic-chemical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nature.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Unit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operation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problems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pure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physical,  while equipment design problems are to a extent metical, equipment  design is essentially limited to mechanical aspects of design and  constriction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feature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process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equipment.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8255" algn="just">
              <a:lnSpc>
                <a:spcPct val="101000"/>
              </a:lnSpc>
              <a:spcBef>
                <a:spcPts val="1040"/>
              </a:spcBef>
            </a:pPr>
            <a:r>
              <a:rPr sz="1600" spc="-5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object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project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report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design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5" dirty="0">
                <a:latin typeface="Arial" panose="020B0604020202020204"/>
                <a:cs typeface="Arial" panose="020B0604020202020204"/>
              </a:rPr>
              <a:t>DISTILLATION</a:t>
            </a:r>
            <a:r>
              <a:rPr sz="1600" b="1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70" dirty="0">
                <a:latin typeface="Arial" panose="020B0604020202020204"/>
                <a:cs typeface="Arial" panose="020B0604020202020204"/>
              </a:rPr>
              <a:t>COLUMN</a:t>
            </a:r>
            <a:r>
              <a:rPr sz="1600" b="1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This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report gives a preview on essential feature, which are necessary in  designing a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indent="45720" algn="just">
              <a:lnSpc>
                <a:spcPct val="101000"/>
              </a:lnSpc>
              <a:spcBef>
                <a:spcPts val="101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In tidally basic concepts of distillation is described give an idea of 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mechanism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in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distillation.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Afterwards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various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stresses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acting of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column 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has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been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given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after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designing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procedure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has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been</a:t>
            </a:r>
            <a:r>
              <a:rPr sz="16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described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detail.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last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instrumentation</a:t>
            </a:r>
            <a:r>
              <a:rPr sz="16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control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safety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has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reserved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its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space.  Essential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figures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have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been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also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given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give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better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idea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column.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l  hope the report of mine fulfill purpose and give </a:t>
            </a:r>
            <a:r>
              <a:rPr sz="1600" dirty="0">
                <a:latin typeface="Arial" panose="020B0604020202020204"/>
                <a:cs typeface="Arial" panose="020B0604020202020204"/>
              </a:rPr>
              <a:t>complete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information  regarding distillation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column.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17436" y="0"/>
                </a:lnTo>
                <a:lnTo>
                  <a:pt x="6917436" y="38100"/>
                </a:lnTo>
                <a:lnTo>
                  <a:pt x="6917436" y="10047732"/>
                </a:lnTo>
                <a:lnTo>
                  <a:pt x="38100" y="10047732"/>
                </a:lnTo>
                <a:lnTo>
                  <a:pt x="38100" y="38100"/>
                </a:lnTo>
                <a:lnTo>
                  <a:pt x="6917436" y="38100"/>
                </a:lnTo>
                <a:lnTo>
                  <a:pt x="6917436" y="0"/>
                </a:lnTo>
                <a:lnTo>
                  <a:pt x="38100" y="0"/>
                </a:lnTo>
                <a:lnTo>
                  <a:pt x="0" y="0"/>
                </a:lnTo>
                <a:lnTo>
                  <a:pt x="0" y="10085832"/>
                </a:lnTo>
                <a:lnTo>
                  <a:pt x="38100" y="10085832"/>
                </a:lnTo>
                <a:lnTo>
                  <a:pt x="6917436" y="10085832"/>
                </a:lnTo>
                <a:lnTo>
                  <a:pt x="6955536" y="10085832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72914</Words>
  <Application>WPS Presentation</Application>
  <PresentationFormat>On-screen Show (4:3)</PresentationFormat>
  <Paragraphs>847</Paragraphs>
  <Slides>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Times New Roman</vt:lpstr>
      <vt:lpstr>Symbol</vt:lpstr>
      <vt:lpstr>Trebuchet MS</vt:lpstr>
      <vt:lpstr>Office Theme</vt:lpstr>
      <vt:lpstr>PowerPoint 演示文稿</vt:lpstr>
      <vt:lpstr>ACNOWLEDGEMENT</vt:lpstr>
      <vt:lpstr>PowerPoint 演示文稿</vt:lpstr>
      <vt:lpstr>PREFACE</vt:lpstr>
      <vt:lpstr>CONTENTS</vt:lpstr>
      <vt:lpstr>INTRODUCTION</vt:lpstr>
      <vt:lpstr>INTRODUCTION</vt:lpstr>
      <vt:lpstr>PowerPoint 演示文稿</vt:lpstr>
      <vt:lpstr>PREFACE</vt:lpstr>
      <vt:lpstr>PowerPoint 演示文稿</vt:lpstr>
      <vt:lpstr>TYPES OFDISTILLATION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DISTILLATION COLUMN INTERNALS</vt:lpstr>
      <vt:lpstr>PowerPoint 演示文稿</vt:lpstr>
      <vt:lpstr>Sieve trays</vt:lpstr>
      <vt:lpstr>PowerPoint 演示文稿</vt:lpstr>
      <vt:lpstr>PowerPoint 演示文稿</vt:lpstr>
      <vt:lpstr>PowerPoint 演示文稿</vt:lpstr>
      <vt:lpstr>PowerPoint 演示文稿</vt:lpstr>
      <vt:lpstr>COLUMN  REBOILARS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PROBLEM-1</vt:lpstr>
      <vt:lpstr>PowerPoint 演示文稿</vt:lpstr>
      <vt:lpstr>PowerPoint 演示文稿</vt:lpstr>
      <vt:lpstr>PowerPoint 演示文稿</vt:lpstr>
      <vt:lpstr>PROBLEM –2</vt:lpstr>
      <vt:lpstr>PowerPoint 演示文稿</vt:lpstr>
      <vt:lpstr>PowerPoint 演示文稿</vt:lpstr>
      <vt:lpstr>PowerPoint 演示文稿</vt:lpstr>
      <vt:lpstr>PowerPoint 演示文稿</vt:lpstr>
      <vt:lpstr>TRAYS OR  STAGES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SAFETY</vt:lpstr>
      <vt:lpstr>preventions tenures the following design consideration are important to  prevent failures.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ASUS</cp:lastModifiedBy>
  <cp:revision>2</cp:revision>
  <dcterms:created xsi:type="dcterms:W3CDTF">2020-06-25T05:28:00Z</dcterms:created>
  <dcterms:modified xsi:type="dcterms:W3CDTF">2020-06-25T08:41:44Z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2020-06-23T00:00:00Z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2020-06-25T00:00:00Z</vt:filetime>
  </property>
  <property fmtid="{D5CDD505-2E9C-101B-9397-08002B2CF9AE}" pid="5" name="KSOProductBuildVer">
    <vt:lpwstr>1033-11.2.0.9431</vt:lpwstr>
  </property>
</Properties>
</file>