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embeddedFontLst>
    <p:embeddedFont>
      <p:font typeface="Inter Black" panose="020B0604020202020204" charset="0"/>
      <p:bold r:id="rId14"/>
    </p:embeddedFont>
    <p:embeddedFont>
      <p:font typeface="Poppins"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71586504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7158650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7142475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71424754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71424754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71424754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71424754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7142475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71424754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7142475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71424754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71424754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71424754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71424754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142475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142475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142475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142475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71424754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71424754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nuragSunil/Data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anuragsunil@karunya.edu.in" TargetMode="External"/><Relationship Id="rId5" Type="http://schemas.openxmlformats.org/officeDocument/2006/relationships/hyperlink" Target="mailto:jobinshery@karunya.edu.in"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417715" y="3330037"/>
            <a:ext cx="42441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Poppins"/>
                <a:ea typeface="Poppins"/>
                <a:cs typeface="Poppins"/>
                <a:sym typeface="Poppins"/>
              </a:rPr>
              <a:t>Jobin Shery Mathew</a:t>
            </a:r>
          </a:p>
          <a:p>
            <a:pPr marL="0" lvl="0" indent="0" algn="l" rtl="0">
              <a:spcBef>
                <a:spcPts val="0"/>
              </a:spcBef>
              <a:spcAft>
                <a:spcPts val="0"/>
              </a:spcAft>
              <a:buNone/>
            </a:pPr>
            <a:r>
              <a:rPr lang="en" sz="1600" dirty="0">
                <a:solidFill>
                  <a:schemeClr val="lt1"/>
                </a:solidFill>
                <a:latin typeface="Poppins"/>
                <a:ea typeface="Poppins"/>
                <a:cs typeface="Poppins"/>
                <a:sym typeface="Poppins"/>
              </a:rPr>
              <a:t>Anurag Sunil</a:t>
            </a:r>
            <a:endParaRPr sz="1600" dirty="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21"/>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PERFORMANCE METRICS</a:t>
            </a:r>
            <a:endParaRPr sz="3400">
              <a:latin typeface="Inter Black"/>
              <a:ea typeface="Inter Black"/>
              <a:cs typeface="Inter Black"/>
              <a:sym typeface="Inter Black"/>
            </a:endParaRPr>
          </a:p>
        </p:txBody>
      </p:sp>
      <p:pic>
        <p:nvPicPr>
          <p:cNvPr id="4" name="Google Shape;54;p13">
            <a:extLst>
              <a:ext uri="{FF2B5EF4-FFF2-40B4-BE49-F238E27FC236}">
                <a16:creationId xmlns:a16="http://schemas.microsoft.com/office/drawing/2014/main" id="{BCA236D1-4DFD-8379-42A9-E28A54B28601}"/>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105" name="Google Shape;105;p21"/>
          <p:cNvSpPr txBox="1"/>
          <p:nvPr/>
        </p:nvSpPr>
        <p:spPr>
          <a:xfrm>
            <a:off x="1536218" y="1138918"/>
            <a:ext cx="6130200"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dirty="0">
                <a:highlight>
                  <a:srgbClr val="C0C0C0"/>
                </a:highlight>
              </a:rPr>
              <a:t>Evaluation of the performance and accuracy of your model</a:t>
            </a:r>
            <a:endParaRPr sz="1600" b="1" dirty="0">
              <a:solidFill>
                <a:srgbClr val="000000"/>
              </a:solidFill>
              <a:highlight>
                <a:srgbClr val="C0C0C0"/>
              </a:highlight>
            </a:endParaRPr>
          </a:p>
        </p:txBody>
      </p:sp>
      <p:pic>
        <p:nvPicPr>
          <p:cNvPr id="3" name="Picture 2">
            <a:extLst>
              <a:ext uri="{FF2B5EF4-FFF2-40B4-BE49-F238E27FC236}">
                <a16:creationId xmlns:a16="http://schemas.microsoft.com/office/drawing/2014/main" id="{CD804E2D-6D2A-577A-6C28-F0A926209FC5}"/>
              </a:ext>
            </a:extLst>
          </p:cNvPr>
          <p:cNvPicPr>
            <a:picLocks noChangeAspect="1"/>
          </p:cNvPicPr>
          <p:nvPr/>
        </p:nvPicPr>
        <p:blipFill>
          <a:blip r:embed="rId5"/>
          <a:stretch>
            <a:fillRect/>
          </a:stretch>
        </p:blipFill>
        <p:spPr>
          <a:xfrm>
            <a:off x="805249" y="1765915"/>
            <a:ext cx="3696020" cy="2712955"/>
          </a:xfrm>
          <a:prstGeom prst="rect">
            <a:avLst/>
          </a:prstGeom>
        </p:spPr>
      </p:pic>
      <p:pic>
        <p:nvPicPr>
          <p:cNvPr id="5" name="Picture 4">
            <a:extLst>
              <a:ext uri="{FF2B5EF4-FFF2-40B4-BE49-F238E27FC236}">
                <a16:creationId xmlns:a16="http://schemas.microsoft.com/office/drawing/2014/main" id="{3ED1338C-2DC8-9073-6A6E-7B09E2C56709}"/>
              </a:ext>
            </a:extLst>
          </p:cNvPr>
          <p:cNvPicPr>
            <a:picLocks noChangeAspect="1"/>
          </p:cNvPicPr>
          <p:nvPr/>
        </p:nvPicPr>
        <p:blipFill>
          <a:blip r:embed="rId6"/>
          <a:stretch>
            <a:fillRect/>
          </a:stretch>
        </p:blipFill>
        <p:spPr>
          <a:xfrm>
            <a:off x="5680942" y="1825491"/>
            <a:ext cx="1985476" cy="2076973"/>
          </a:xfrm>
          <a:prstGeom prst="rect">
            <a:avLst/>
          </a:prstGeom>
        </p:spPr>
      </p:pic>
      <p:sp>
        <p:nvSpPr>
          <p:cNvPr id="6" name="TextBox 5">
            <a:extLst>
              <a:ext uri="{FF2B5EF4-FFF2-40B4-BE49-F238E27FC236}">
                <a16:creationId xmlns:a16="http://schemas.microsoft.com/office/drawing/2014/main" id="{A7A5B16C-2810-DA9F-F5F6-80962CE793E3}"/>
              </a:ext>
            </a:extLst>
          </p:cNvPr>
          <p:cNvSpPr txBox="1"/>
          <p:nvPr/>
        </p:nvSpPr>
        <p:spPr>
          <a:xfrm>
            <a:off x="5306518" y="3955650"/>
            <a:ext cx="3175869" cy="523220"/>
          </a:xfrm>
          <a:prstGeom prst="rect">
            <a:avLst/>
          </a:prstGeom>
          <a:noFill/>
        </p:spPr>
        <p:txBody>
          <a:bodyPr wrap="none" rtlCol="0">
            <a:spAutoFit/>
          </a:bodyPr>
          <a:lstStyle/>
          <a:p>
            <a:r>
              <a:rPr lang="en-IN" b="1" dirty="0">
                <a:highlight>
                  <a:srgbClr val="C0C0C0"/>
                </a:highlight>
              </a:rPr>
              <a:t>The accuracy of our model is 0.83</a:t>
            </a:r>
          </a:p>
          <a:p>
            <a:r>
              <a:rPr lang="en-IN" b="1" dirty="0">
                <a:highlight>
                  <a:srgbClr val="C0C0C0"/>
                </a:highlight>
              </a:rPr>
              <a:t>The precision of our model is 0.843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 name="Google Shape;54;p13">
            <a:extLst>
              <a:ext uri="{FF2B5EF4-FFF2-40B4-BE49-F238E27FC236}">
                <a16:creationId xmlns:a16="http://schemas.microsoft.com/office/drawing/2014/main" id="{9DB8CB98-490A-907F-AC4B-59659EC6691D}"/>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111" name="Google Shape;111;p22"/>
          <p:cNvSpPr txBox="1"/>
          <p:nvPr/>
        </p:nvSpPr>
        <p:spPr>
          <a:xfrm>
            <a:off x="1169491" y="1840932"/>
            <a:ext cx="6984900" cy="1456904"/>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dirty="0">
                <a:highlight>
                  <a:srgbClr val="C0C0C0"/>
                </a:highlight>
              </a:rPr>
              <a:t>This project help us to understand the various implementations in data Science. </a:t>
            </a:r>
            <a:r>
              <a:rPr lang="en-IN" sz="1600" b="1" dirty="0">
                <a:highlight>
                  <a:srgbClr val="C0C0C0"/>
                </a:highlight>
              </a:rPr>
              <a:t>Using classification we predicted the dataset to get how accurate the data is using KNN values and ROC curve</a:t>
            </a:r>
            <a:endParaRPr lang="en" sz="1600" b="1" dirty="0">
              <a:highlight>
                <a:srgbClr val="C0C0C0"/>
              </a:highlight>
            </a:endParaRPr>
          </a:p>
          <a:p>
            <a:pPr marL="127000" lvl="0" algn="l" rtl="0">
              <a:spcBef>
                <a:spcPts val="0"/>
              </a:spcBef>
              <a:spcAft>
                <a:spcPts val="0"/>
              </a:spcAft>
              <a:buSzPts val="1600"/>
            </a:pPr>
            <a:endParaRPr sz="1600" b="1" dirty="0">
              <a:highlight>
                <a:srgbClr val="C0C0C0"/>
              </a:highlight>
            </a:endParaRPr>
          </a:p>
          <a:p>
            <a:pPr marL="457200" lvl="0" indent="-330200" algn="l" rtl="0">
              <a:spcBef>
                <a:spcPts val="0"/>
              </a:spcBef>
              <a:spcAft>
                <a:spcPts val="0"/>
              </a:spcAft>
              <a:buSzPts val="1600"/>
              <a:buChar char="●"/>
            </a:pPr>
            <a:r>
              <a:rPr lang="en" sz="1600" b="1" dirty="0">
                <a:highlight>
                  <a:srgbClr val="C0C0C0"/>
                </a:highlight>
              </a:rPr>
              <a:t>References used – Google collabs from the trainers </a:t>
            </a:r>
          </a:p>
          <a:p>
            <a:pPr marL="127000" lvl="0" algn="l" rtl="0">
              <a:spcBef>
                <a:spcPts val="0"/>
              </a:spcBef>
              <a:spcAft>
                <a:spcPts val="0"/>
              </a:spcAft>
              <a:buSzPts val="1600"/>
            </a:pPr>
            <a:r>
              <a:rPr lang="en" sz="1600" dirty="0"/>
              <a:t> </a:t>
            </a:r>
            <a:endParaRPr sz="1600" dirty="0"/>
          </a:p>
        </p:txBody>
      </p:sp>
      <p:sp>
        <p:nvSpPr>
          <p:cNvPr id="112" name="Google Shape;112;p22"/>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INSIGHTS GAINED AND REFERENCES USED</a:t>
            </a:r>
            <a:endParaRPr sz="3400">
              <a:latin typeface="Inter Black"/>
              <a:ea typeface="Inter Black"/>
              <a:cs typeface="Inter Black"/>
              <a:sym typeface="Int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5" name="Google Shape;54;p13">
            <a:extLst>
              <a:ext uri="{FF2B5EF4-FFF2-40B4-BE49-F238E27FC236}">
                <a16:creationId xmlns:a16="http://schemas.microsoft.com/office/drawing/2014/main" id="{1F887073-50FC-6472-83FE-3D6F78386CB1}"/>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60" name="Google Shape;60;p14"/>
          <p:cNvSpPr txBox="1"/>
          <p:nvPr/>
        </p:nvSpPr>
        <p:spPr>
          <a:xfrm>
            <a:off x="198366" y="592789"/>
            <a:ext cx="6258900" cy="398835"/>
          </a:xfrm>
          <a:prstGeom prst="rect">
            <a:avLst/>
          </a:prstGeom>
          <a:noFill/>
          <a:ln>
            <a:noFill/>
          </a:ln>
        </p:spPr>
        <p:txBody>
          <a:bodyPr spcFirstLastPara="1" wrap="square" lIns="91425" tIns="91425" rIns="91425" bIns="91425" anchor="t" anchorCtr="0">
            <a:noAutofit/>
          </a:bodyPr>
          <a:lstStyle/>
          <a:p>
            <a:pPr marL="127000" lvl="0">
              <a:buSzPts val="1600"/>
            </a:pPr>
            <a:r>
              <a:rPr lang="en-US" sz="1600" b="1" dirty="0">
                <a:solidFill>
                  <a:schemeClr val="tx1"/>
                </a:solidFill>
                <a:highlight>
                  <a:srgbClr val="C0C0C0"/>
                </a:highlight>
              </a:rPr>
              <a:t>Project Title on Quality Education</a:t>
            </a:r>
          </a:p>
          <a:p>
            <a:pPr marL="127000" lvl="0">
              <a:buSzPts val="1600"/>
            </a:pPr>
            <a:endParaRPr lang="en-US" sz="1600" b="1" dirty="0">
              <a:solidFill>
                <a:schemeClr val="tx1"/>
              </a:solidFill>
              <a:highlight>
                <a:srgbClr val="C0C0C0"/>
              </a:highlight>
            </a:endParaRPr>
          </a:p>
          <a:p>
            <a:pPr marL="127000" lvl="0">
              <a:buSzPts val="1600"/>
            </a:pPr>
            <a:endParaRPr lang="en-US" sz="1600" b="1" dirty="0">
              <a:solidFill>
                <a:schemeClr val="tx1"/>
              </a:solidFill>
              <a:highlight>
                <a:srgbClr val="C0C0C0"/>
              </a:highlight>
            </a:endParaRPr>
          </a:p>
          <a:p>
            <a:pPr marL="127000" lvl="0">
              <a:buSzPts val="1600"/>
            </a:pPr>
            <a:endParaRPr lang="en-US" sz="1600" b="1" dirty="0">
              <a:solidFill>
                <a:schemeClr val="tx1"/>
              </a:solidFill>
              <a:highlight>
                <a:srgbClr val="C0C0C0"/>
              </a:highlight>
            </a:endParaRPr>
          </a:p>
          <a:p>
            <a:pPr marL="127000" lvl="0">
              <a:buSzPts val="1600"/>
            </a:pPr>
            <a:endParaRPr lang="en-US" sz="1600" b="1" dirty="0">
              <a:solidFill>
                <a:schemeClr val="tx1"/>
              </a:solidFill>
              <a:highlight>
                <a:srgbClr val="C0C0C0"/>
              </a:highlight>
            </a:endParaRPr>
          </a:p>
          <a:p>
            <a:pPr marL="127000" lvl="0">
              <a:buSzPts val="1600"/>
            </a:pPr>
            <a:endParaRPr lang="en-US" sz="1600" b="1" dirty="0">
              <a:solidFill>
                <a:schemeClr val="tx1"/>
              </a:solidFill>
              <a:highlight>
                <a:srgbClr val="C0C0C0"/>
              </a:highlight>
            </a:endParaRPr>
          </a:p>
          <a:p>
            <a:pPr marL="457200" lvl="0" indent="-330200" algn="l" rtl="0">
              <a:spcBef>
                <a:spcPts val="0"/>
              </a:spcBef>
              <a:spcAft>
                <a:spcPts val="0"/>
              </a:spcAft>
              <a:buClr>
                <a:srgbClr val="000000"/>
              </a:buClr>
              <a:buSzPts val="1600"/>
              <a:buChar char="●"/>
            </a:pPr>
            <a:endParaRPr sz="1600" b="1" dirty="0">
              <a:solidFill>
                <a:schemeClr val="tx1"/>
              </a:solidFill>
              <a:highlight>
                <a:srgbClr val="C0C0C0"/>
              </a:highlight>
            </a:endParaRPr>
          </a:p>
        </p:txBody>
      </p:sp>
      <p:sp>
        <p:nvSpPr>
          <p:cNvPr id="61" name="Google Shape;61;p14"/>
          <p:cNvSpPr txBox="1"/>
          <p:nvPr/>
        </p:nvSpPr>
        <p:spPr>
          <a:xfrm>
            <a:off x="310760" y="56644"/>
            <a:ext cx="2824428"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latin typeface="Inter Black"/>
                <a:ea typeface="Inter Black"/>
                <a:cs typeface="Inter Black"/>
                <a:sym typeface="Inter Black"/>
              </a:rPr>
              <a:t>Description</a:t>
            </a:r>
            <a:endParaRPr sz="3400" dirty="0">
              <a:solidFill>
                <a:srgbClr val="000000"/>
              </a:solidFill>
              <a:latin typeface="Inter Black"/>
              <a:ea typeface="Inter Black"/>
              <a:cs typeface="Inter Black"/>
              <a:sym typeface="Inter Black"/>
            </a:endParaRPr>
          </a:p>
        </p:txBody>
      </p:sp>
      <p:sp>
        <p:nvSpPr>
          <p:cNvPr id="2" name="TextBox 1">
            <a:extLst>
              <a:ext uri="{FF2B5EF4-FFF2-40B4-BE49-F238E27FC236}">
                <a16:creationId xmlns:a16="http://schemas.microsoft.com/office/drawing/2014/main" id="{EFDFC751-7830-B904-1E0C-40203D137BDC}"/>
              </a:ext>
            </a:extLst>
          </p:cNvPr>
          <p:cNvSpPr txBox="1"/>
          <p:nvPr/>
        </p:nvSpPr>
        <p:spPr>
          <a:xfrm>
            <a:off x="385711" y="3965935"/>
            <a:ext cx="7952282" cy="1169551"/>
          </a:xfrm>
          <a:prstGeom prst="rect">
            <a:avLst/>
          </a:prstGeom>
          <a:noFill/>
        </p:spPr>
        <p:txBody>
          <a:bodyPr wrap="square" rtlCol="0">
            <a:spAutoFit/>
          </a:bodyPr>
          <a:lstStyle/>
          <a:p>
            <a:pPr marL="127000" lvl="0">
              <a:buSzPts val="1600"/>
            </a:pPr>
            <a:r>
              <a:rPr lang="en-US" sz="1400" b="1" dirty="0">
                <a:solidFill>
                  <a:schemeClr val="tx1"/>
                </a:solidFill>
                <a:highlight>
                  <a:srgbClr val="C0C0C0"/>
                </a:highlight>
              </a:rPr>
              <a:t>Name - Jobin Shery Mathew, Anurag Sunil                         </a:t>
            </a:r>
          </a:p>
          <a:p>
            <a:pPr marL="127000" lvl="0">
              <a:buSzPts val="1600"/>
            </a:pPr>
            <a:r>
              <a:rPr lang="en-US" b="1" dirty="0">
                <a:solidFill>
                  <a:schemeClr val="tx1"/>
                </a:solidFill>
                <a:highlight>
                  <a:srgbClr val="C0C0C0"/>
                </a:highlight>
              </a:rPr>
              <a:t>Roll No. - </a:t>
            </a:r>
            <a:r>
              <a:rPr lang="en-US" sz="1400" b="1" dirty="0">
                <a:solidFill>
                  <a:schemeClr val="tx1"/>
                </a:solidFill>
                <a:highlight>
                  <a:srgbClr val="C0C0C0"/>
                </a:highlight>
              </a:rPr>
              <a:t>URK21CS1033 , URK21CS5014</a:t>
            </a:r>
          </a:p>
          <a:p>
            <a:pPr marL="127000" lvl="0">
              <a:buSzPts val="1600"/>
            </a:pPr>
            <a:r>
              <a:rPr lang="en-US" sz="1400" b="1" dirty="0">
                <a:solidFill>
                  <a:schemeClr val="tx1"/>
                </a:solidFill>
                <a:highlight>
                  <a:srgbClr val="C0C0C0"/>
                </a:highlight>
                <a:hlinkClick r:id="rId5">
                  <a:extLst>
                    <a:ext uri="{A12FA001-AC4F-418D-AE19-62706E023703}">
                      <ahyp:hlinkClr xmlns:ahyp="http://schemas.microsoft.com/office/drawing/2018/hyperlinkcolor" val="tx"/>
                    </a:ext>
                  </a:extLst>
                </a:hlinkClick>
              </a:rPr>
              <a:t>jobinshery@karunya.edu.in</a:t>
            </a:r>
            <a:r>
              <a:rPr lang="en-US" sz="1400" b="1" dirty="0">
                <a:solidFill>
                  <a:schemeClr val="tx1"/>
                </a:solidFill>
                <a:highlight>
                  <a:srgbClr val="C0C0C0"/>
                </a:highlight>
              </a:rPr>
              <a:t> </a:t>
            </a:r>
            <a:r>
              <a:rPr lang="en-US" sz="1400" b="1" dirty="0">
                <a:solidFill>
                  <a:schemeClr val="tx1"/>
                </a:solidFill>
                <a:highlight>
                  <a:srgbClr val="C0C0C0"/>
                </a:highlight>
                <a:hlinkClick r:id="rId6">
                  <a:extLst>
                    <a:ext uri="{A12FA001-AC4F-418D-AE19-62706E023703}">
                      <ahyp:hlinkClr xmlns:ahyp="http://schemas.microsoft.com/office/drawing/2018/hyperlinkcolor" val="tx"/>
                    </a:ext>
                  </a:extLst>
                </a:hlinkClick>
              </a:rPr>
              <a:t>anuragsunil@karunya.edu.in</a:t>
            </a:r>
            <a:r>
              <a:rPr lang="en-US" sz="1400" b="1" dirty="0">
                <a:solidFill>
                  <a:schemeClr val="tx1"/>
                </a:solidFill>
                <a:highlight>
                  <a:srgbClr val="C0C0C0"/>
                </a:highlight>
              </a:rPr>
              <a:t> </a:t>
            </a:r>
          </a:p>
          <a:p>
            <a:pPr marL="127000" lvl="0">
              <a:buSzPts val="1600"/>
            </a:pPr>
            <a:r>
              <a:rPr lang="en-US" sz="1400" b="1" dirty="0">
                <a:solidFill>
                  <a:schemeClr val="tx1"/>
                </a:solidFill>
                <a:highlight>
                  <a:srgbClr val="C0C0C0"/>
                </a:highlight>
              </a:rPr>
              <a:t>GitHub Repository Link - </a:t>
            </a:r>
            <a:r>
              <a:rPr lang="en-US" sz="1400" b="1" dirty="0">
                <a:solidFill>
                  <a:schemeClr val="tx1"/>
                </a:solidFill>
                <a:highlight>
                  <a:srgbClr val="C0C0C0"/>
                </a:highlight>
                <a:hlinkClick r:id="rId7">
                  <a:extLst>
                    <a:ext uri="{A12FA001-AC4F-418D-AE19-62706E023703}">
                      <ahyp:hlinkClr xmlns:ahyp="http://schemas.microsoft.com/office/drawing/2018/hyperlinkcolor" val="tx"/>
                    </a:ext>
                  </a:extLst>
                </a:hlinkClick>
              </a:rPr>
              <a:t>https://github.com/AnuragSunil/DataScience</a:t>
            </a:r>
            <a:r>
              <a:rPr lang="en-US" sz="1400" b="1" dirty="0">
                <a:solidFill>
                  <a:schemeClr val="tx1"/>
                </a:solidFill>
                <a:highlight>
                  <a:srgbClr val="C0C0C0"/>
                </a:highlight>
              </a:rPr>
              <a:t> </a:t>
            </a:r>
          </a:p>
          <a:p>
            <a:endParaRPr lang="en-IN" dirty="0"/>
          </a:p>
        </p:txBody>
      </p:sp>
      <p:sp>
        <p:nvSpPr>
          <p:cNvPr id="3" name="TextBox 2">
            <a:extLst>
              <a:ext uri="{FF2B5EF4-FFF2-40B4-BE49-F238E27FC236}">
                <a16:creationId xmlns:a16="http://schemas.microsoft.com/office/drawing/2014/main" id="{D7229AAD-4F9D-666B-74E0-F4B7B9333B0B}"/>
              </a:ext>
            </a:extLst>
          </p:cNvPr>
          <p:cNvSpPr txBox="1"/>
          <p:nvPr/>
        </p:nvSpPr>
        <p:spPr>
          <a:xfrm>
            <a:off x="198366" y="1165489"/>
            <a:ext cx="8675811" cy="2462213"/>
          </a:xfrm>
          <a:prstGeom prst="rect">
            <a:avLst/>
          </a:prstGeom>
          <a:noFill/>
        </p:spPr>
        <p:txBody>
          <a:bodyPr wrap="square" rtlCol="0">
            <a:spAutoFit/>
          </a:bodyPr>
          <a:lstStyle/>
          <a:p>
            <a:r>
              <a:rPr lang="en-IN" b="1" dirty="0">
                <a:highlight>
                  <a:srgbClr val="C0C0C0"/>
                </a:highlight>
              </a:rPr>
              <a:t>These are the steps involved in  </a:t>
            </a:r>
          </a:p>
          <a:p>
            <a:pPr marL="342900" indent="-342900">
              <a:buFont typeface="Arial"/>
              <a:buAutoNum type="arabicPeriod"/>
            </a:pPr>
            <a:r>
              <a:rPr lang="en-IN" b="1" dirty="0">
                <a:highlight>
                  <a:srgbClr val="C0C0C0"/>
                </a:highlight>
              </a:rPr>
              <a:t>Data Cleaning - First we need to gather the data and after that we need to clean the data by removing the null values, arranging each according to their groups</a:t>
            </a:r>
          </a:p>
          <a:p>
            <a:pPr marL="342900" indent="-342900">
              <a:buFont typeface="Arial"/>
              <a:buAutoNum type="arabicPeriod"/>
            </a:pPr>
            <a:r>
              <a:rPr lang="en-IN" b="1" dirty="0">
                <a:highlight>
                  <a:srgbClr val="C0C0C0"/>
                </a:highlight>
              </a:rPr>
              <a:t>Exploratory Design Analysis – We figure out the variability measures, central tendency, IQR values use them to figure out which performance is required </a:t>
            </a:r>
          </a:p>
          <a:p>
            <a:pPr marL="342900" indent="-342900">
              <a:buAutoNum type="arabicPeriod"/>
            </a:pPr>
            <a:r>
              <a:rPr lang="en-IN" b="1" dirty="0">
                <a:highlight>
                  <a:srgbClr val="C0C0C0"/>
                </a:highlight>
              </a:rPr>
              <a:t>Data Visualisation - D</a:t>
            </a:r>
            <a:r>
              <a:rPr lang="en-US" b="1" i="0" dirty="0" err="1">
                <a:solidFill>
                  <a:schemeClr val="tx1"/>
                </a:solidFill>
                <a:effectLst/>
                <a:highlight>
                  <a:srgbClr val="C0C0C0"/>
                </a:highlight>
                <a:latin typeface="+mn-lt"/>
                <a:cs typeface="Calibri" panose="020F0502020204030204" pitchFamily="34" charset="0"/>
              </a:rPr>
              <a:t>ata</a:t>
            </a:r>
            <a:r>
              <a:rPr lang="en-US" b="1" i="0" dirty="0">
                <a:solidFill>
                  <a:schemeClr val="tx1"/>
                </a:solidFill>
                <a:effectLst/>
                <a:highlight>
                  <a:srgbClr val="C0C0C0"/>
                </a:highlight>
                <a:latin typeface="+mn-lt"/>
                <a:cs typeface="Calibri" panose="020F0502020204030204" pitchFamily="34" charset="0"/>
              </a:rPr>
              <a:t> visualization is an essential part of data science that involves representing data and information in a visual form such as graphs, charts, and maps. </a:t>
            </a:r>
          </a:p>
          <a:p>
            <a:pPr marL="342900" indent="-342900">
              <a:buAutoNum type="arabicPeriod"/>
            </a:pPr>
            <a:r>
              <a:rPr lang="en-US" b="1" dirty="0">
                <a:solidFill>
                  <a:schemeClr val="tx1"/>
                </a:solidFill>
                <a:highlight>
                  <a:srgbClr val="C0C0C0"/>
                </a:highlight>
                <a:latin typeface="+mn-lt"/>
                <a:cs typeface="Calibri" panose="020F0502020204030204" pitchFamily="34" charset="0"/>
              </a:rPr>
              <a:t>Model Building – The model we used is based on classification, using the KNN values and predicting  its accuracy by visualizing the ROC curve of the </a:t>
            </a:r>
            <a:r>
              <a:rPr lang="en-US" b="1" dirty="0" err="1">
                <a:solidFill>
                  <a:schemeClr val="tx1"/>
                </a:solidFill>
                <a:highlight>
                  <a:srgbClr val="C0C0C0"/>
                </a:highlight>
                <a:latin typeface="+mn-lt"/>
                <a:cs typeface="Calibri" panose="020F0502020204030204" pitchFamily="34" charset="0"/>
              </a:rPr>
              <a:t>fpr</a:t>
            </a:r>
            <a:r>
              <a:rPr lang="en-US" b="1" dirty="0">
                <a:solidFill>
                  <a:schemeClr val="tx1"/>
                </a:solidFill>
                <a:highlight>
                  <a:srgbClr val="C0C0C0"/>
                </a:highlight>
                <a:latin typeface="+mn-lt"/>
                <a:cs typeface="Calibri" panose="020F0502020204030204" pitchFamily="34" charset="0"/>
              </a:rPr>
              <a:t> and </a:t>
            </a:r>
            <a:r>
              <a:rPr lang="en-US" b="1" dirty="0" err="1">
                <a:solidFill>
                  <a:schemeClr val="tx1"/>
                </a:solidFill>
                <a:highlight>
                  <a:srgbClr val="C0C0C0"/>
                </a:highlight>
                <a:latin typeface="+mn-lt"/>
                <a:cs typeface="Calibri" panose="020F0502020204030204" pitchFamily="34" charset="0"/>
              </a:rPr>
              <a:t>tpr</a:t>
            </a:r>
            <a:r>
              <a:rPr lang="en-US" b="1" dirty="0">
                <a:solidFill>
                  <a:schemeClr val="tx1"/>
                </a:solidFill>
                <a:highlight>
                  <a:srgbClr val="C0C0C0"/>
                </a:highlight>
                <a:latin typeface="+mn-lt"/>
                <a:cs typeface="Calibri" panose="020F0502020204030204" pitchFamily="34" charset="0"/>
              </a:rPr>
              <a:t>  values  </a:t>
            </a:r>
          </a:p>
          <a:p>
            <a:pPr marL="342900" indent="-342900">
              <a:buAutoNum type="arabicPeriod"/>
            </a:pPr>
            <a:r>
              <a:rPr lang="en-US" b="1" dirty="0">
                <a:solidFill>
                  <a:schemeClr val="tx1"/>
                </a:solidFill>
                <a:highlight>
                  <a:srgbClr val="C0C0C0"/>
                </a:highlight>
                <a:latin typeface="+mn-lt"/>
                <a:cs typeface="Calibri" panose="020F0502020204030204" pitchFamily="34" charset="0"/>
              </a:rPr>
              <a:t>Performance Analysis – Using the above model , we check how accurate our code and how precise it is  checking at the error received </a:t>
            </a:r>
            <a:endParaRPr lang="en-IN" b="1" dirty="0">
              <a:solidFill>
                <a:schemeClr val="tx1"/>
              </a:solidFill>
              <a:highlight>
                <a:srgbClr val="C0C0C0"/>
              </a:highlight>
              <a:latin typeface="+mn-lt"/>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Google Shape;54;p13">
            <a:extLst>
              <a:ext uri="{FF2B5EF4-FFF2-40B4-BE49-F238E27FC236}">
                <a16:creationId xmlns:a16="http://schemas.microsoft.com/office/drawing/2014/main" id="{E2B1502F-65DD-F1DD-B12C-B402A9CA237E}"/>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5"/>
            <a:ext cx="9144000" cy="5143505"/>
          </a:xfrm>
          <a:prstGeom prst="rect">
            <a:avLst/>
          </a:prstGeom>
          <a:noFill/>
          <a:ln>
            <a:noFill/>
          </a:ln>
        </p:spPr>
      </p:pic>
      <p:sp>
        <p:nvSpPr>
          <p:cNvPr id="66" name="Google Shape;66;p15"/>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rgbClr val="000000"/>
                </a:solidFill>
                <a:latin typeface="Inter Black"/>
                <a:ea typeface="Inter Black"/>
                <a:cs typeface="Inter Black"/>
                <a:sym typeface="Inter Black"/>
              </a:rPr>
              <a:t>TABLE OF CONTENTS</a:t>
            </a:r>
            <a:endParaRPr sz="3400">
              <a:solidFill>
                <a:srgbClr val="000000"/>
              </a:solidFill>
              <a:latin typeface="Inter Black"/>
              <a:ea typeface="Inter Black"/>
              <a:cs typeface="Inter Black"/>
              <a:sym typeface="Inter Black"/>
            </a:endParaRPr>
          </a:p>
        </p:txBody>
      </p:sp>
      <p:sp>
        <p:nvSpPr>
          <p:cNvPr id="67" name="Google Shape;67;p15"/>
          <p:cNvSpPr txBox="1"/>
          <p:nvPr/>
        </p:nvSpPr>
        <p:spPr>
          <a:xfrm flipH="1">
            <a:off x="959096" y="1616050"/>
            <a:ext cx="77175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b="1" dirty="0">
                <a:highlight>
                  <a:srgbClr val="C0C0C0"/>
                </a:highlight>
              </a:rPr>
              <a:t>Problem Statement</a:t>
            </a:r>
            <a:endParaRPr sz="1700" b="1" dirty="0">
              <a:solidFill>
                <a:srgbClr val="000000"/>
              </a:solidFill>
              <a:highlight>
                <a:srgbClr val="C0C0C0"/>
              </a:highlight>
            </a:endParaRPr>
          </a:p>
        </p:txBody>
      </p:sp>
      <p:sp>
        <p:nvSpPr>
          <p:cNvPr id="68" name="Google Shape;68;p15"/>
          <p:cNvSpPr txBox="1"/>
          <p:nvPr/>
        </p:nvSpPr>
        <p:spPr>
          <a:xfrm flipH="1">
            <a:off x="959100" y="2142200"/>
            <a:ext cx="70149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b="1" dirty="0">
                <a:highlight>
                  <a:srgbClr val="C0C0C0"/>
                </a:highlight>
              </a:rPr>
              <a:t>Solution Found And Dataset Used</a:t>
            </a:r>
            <a:endParaRPr sz="1700" b="1" dirty="0">
              <a:solidFill>
                <a:srgbClr val="000000"/>
              </a:solidFill>
              <a:highlight>
                <a:srgbClr val="C0C0C0"/>
              </a:highlight>
            </a:endParaRPr>
          </a:p>
        </p:txBody>
      </p:sp>
      <p:sp>
        <p:nvSpPr>
          <p:cNvPr id="69" name="Google Shape;69;p15"/>
          <p:cNvSpPr txBox="1"/>
          <p:nvPr/>
        </p:nvSpPr>
        <p:spPr>
          <a:xfrm flipH="1">
            <a:off x="954372" y="2676000"/>
            <a:ext cx="68820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b="1" dirty="0">
                <a:highlight>
                  <a:srgbClr val="C0C0C0"/>
                </a:highlight>
              </a:rPr>
              <a:t>Data Analysis And Model Building</a:t>
            </a:r>
            <a:endParaRPr sz="1700" b="1" dirty="0">
              <a:solidFill>
                <a:srgbClr val="000000"/>
              </a:solidFill>
              <a:highlight>
                <a:srgbClr val="C0C0C0"/>
              </a:highlight>
            </a:endParaRPr>
          </a:p>
        </p:txBody>
      </p:sp>
      <p:sp>
        <p:nvSpPr>
          <p:cNvPr id="70" name="Google Shape;70;p15"/>
          <p:cNvSpPr txBox="1"/>
          <p:nvPr/>
        </p:nvSpPr>
        <p:spPr>
          <a:xfrm flipH="1">
            <a:off x="954372" y="3116700"/>
            <a:ext cx="63453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b="1" dirty="0">
                <a:highlight>
                  <a:srgbClr val="C0C0C0"/>
                </a:highlight>
              </a:rPr>
              <a:t>Insights Gained And References Used</a:t>
            </a:r>
            <a:endParaRPr sz="1700" b="1" dirty="0">
              <a:solidFill>
                <a:srgbClr val="000000"/>
              </a:solidFill>
              <a:highlight>
                <a:srgbClr val="C0C0C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54;p13">
            <a:extLst>
              <a:ext uri="{FF2B5EF4-FFF2-40B4-BE49-F238E27FC236}">
                <a16:creationId xmlns:a16="http://schemas.microsoft.com/office/drawing/2014/main" id="{8C042EB9-41C6-9B2A-E279-26D5337A77A6}"/>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75" name="Google Shape;75;p16"/>
          <p:cNvSpPr txBox="1"/>
          <p:nvPr/>
        </p:nvSpPr>
        <p:spPr>
          <a:xfrm>
            <a:off x="1222500" y="1755358"/>
            <a:ext cx="6699000" cy="1632784"/>
          </a:xfrm>
          <a:prstGeom prst="rect">
            <a:avLst/>
          </a:prstGeom>
          <a:noFill/>
          <a:ln>
            <a:noFill/>
          </a:ln>
        </p:spPr>
        <p:txBody>
          <a:bodyPr spcFirstLastPara="1" wrap="square" lIns="91425" tIns="91425" rIns="91425" bIns="91425" anchor="t" anchorCtr="0">
            <a:noAutofit/>
          </a:bodyPr>
          <a:lstStyle/>
          <a:p>
            <a:pPr marL="457200" indent="-336550">
              <a:buSzPts val="1700"/>
              <a:buFont typeface="Arial"/>
              <a:buChar char="●"/>
            </a:pPr>
            <a:r>
              <a:rPr lang="en-US" sz="1700" b="1" dirty="0">
                <a:solidFill>
                  <a:srgbClr val="000000"/>
                </a:solidFill>
                <a:highlight>
                  <a:srgbClr val="C0C0C0"/>
                </a:highlight>
              </a:rPr>
              <a:t>You are given the State-wise Gender parity index - primary school from 2001-2010. Make a model to analyze the data to get estimations.</a:t>
            </a:r>
          </a:p>
          <a:p>
            <a:pPr marL="457200" lvl="0" indent="-336550" algn="l" rtl="0">
              <a:spcBef>
                <a:spcPts val="0"/>
              </a:spcBef>
              <a:spcAft>
                <a:spcPts val="0"/>
              </a:spcAft>
              <a:buClr>
                <a:srgbClr val="000000"/>
              </a:buClr>
              <a:buSzPts val="1700"/>
              <a:buChar char="●"/>
            </a:pPr>
            <a:r>
              <a:rPr lang="en-US" sz="1700" b="1" dirty="0">
                <a:solidFill>
                  <a:srgbClr val="000000"/>
                </a:solidFill>
                <a:highlight>
                  <a:srgbClr val="C0C0C0"/>
                </a:highlight>
              </a:rPr>
              <a:t>The U</a:t>
            </a:r>
            <a:r>
              <a:rPr lang="en-US" sz="1700" b="1" dirty="0">
                <a:highlight>
                  <a:srgbClr val="C0C0C0"/>
                </a:highlight>
              </a:rPr>
              <a:t>N SDG for the above problem statement is to ensure inclusive and equitable quality education and promote lifelong learning opportunities for all</a:t>
            </a:r>
            <a:endParaRPr lang="en-US" sz="1700" b="1" dirty="0">
              <a:solidFill>
                <a:srgbClr val="000000"/>
              </a:solidFill>
              <a:highlight>
                <a:srgbClr val="C0C0C0"/>
              </a:highlight>
            </a:endParaRPr>
          </a:p>
        </p:txBody>
      </p:sp>
      <p:sp>
        <p:nvSpPr>
          <p:cNvPr id="76" name="Google Shape;76;p16"/>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400">
                <a:solidFill>
                  <a:schemeClr val="dk1"/>
                </a:solidFill>
                <a:latin typeface="Inter Black"/>
                <a:ea typeface="Inter Black"/>
                <a:cs typeface="Inter Black"/>
                <a:sym typeface="Inter Black"/>
              </a:rPr>
              <a:t>PROBLEM STATEMENT</a:t>
            </a:r>
            <a:endParaRPr sz="3400">
              <a:solidFill>
                <a:schemeClr val="dk1"/>
              </a:solidFill>
              <a:latin typeface="Inter Black"/>
              <a:ea typeface="Inter Black"/>
              <a:cs typeface="Inter Black"/>
              <a:sym typeface="Inter Black"/>
            </a:endParaRPr>
          </a:p>
          <a:p>
            <a:pPr marL="0" lvl="0" indent="0" algn="ctr" rtl="0">
              <a:spcBef>
                <a:spcPts val="0"/>
              </a:spcBef>
              <a:spcAft>
                <a:spcPts val="0"/>
              </a:spcAft>
              <a:buNone/>
            </a:pPr>
            <a:endParaRPr sz="3400">
              <a:latin typeface="Inter Black"/>
              <a:ea typeface="Inter Black"/>
              <a:cs typeface="Inter Black"/>
              <a:sym typeface="Inte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Google Shape;54;p13">
            <a:extLst>
              <a:ext uri="{FF2B5EF4-FFF2-40B4-BE49-F238E27FC236}">
                <a16:creationId xmlns:a16="http://schemas.microsoft.com/office/drawing/2014/main" id="{09FCFBE2-5886-5C34-F9B9-D1AF14A40DA0}"/>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81" name="Google Shape;81;p17"/>
          <p:cNvSpPr txBox="1"/>
          <p:nvPr/>
        </p:nvSpPr>
        <p:spPr>
          <a:xfrm>
            <a:off x="1126842" y="1570098"/>
            <a:ext cx="6890316" cy="226738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dirty="0">
                <a:solidFill>
                  <a:schemeClr val="tx1"/>
                </a:solidFill>
                <a:highlight>
                  <a:srgbClr val="C0C0C0"/>
                </a:highlight>
              </a:rPr>
              <a:t>With our visualizaion we can predict how accurate is our result </a:t>
            </a:r>
            <a:endParaRPr sz="1600" b="1" dirty="0">
              <a:solidFill>
                <a:schemeClr val="tx1"/>
              </a:solidFill>
              <a:highlight>
                <a:srgbClr val="C0C0C0"/>
              </a:highlight>
            </a:endParaRPr>
          </a:p>
          <a:p>
            <a:pPr marL="457200" lvl="0" indent="-330200" algn="l" rtl="0">
              <a:spcBef>
                <a:spcPts val="0"/>
              </a:spcBef>
              <a:spcAft>
                <a:spcPts val="0"/>
              </a:spcAft>
              <a:buSzPts val="1600"/>
              <a:buChar char="●"/>
            </a:pPr>
            <a:r>
              <a:rPr lang="en-US" sz="1600" b="1" i="0" dirty="0">
                <a:solidFill>
                  <a:schemeClr val="tx1"/>
                </a:solidFill>
                <a:effectLst/>
                <a:highlight>
                  <a:srgbClr val="C0C0C0"/>
                </a:highlight>
                <a:latin typeface="+mj-lt"/>
              </a:rPr>
              <a:t>The output of the model would be a set of estimated GPI values for primary schools in different states over the given time period. This information could be used by policymakers and education professionals to understand the trends in gender equality in primary education and develop strategies to promote gender parity in education</a:t>
            </a:r>
          </a:p>
          <a:p>
            <a:pPr marL="457200" lvl="0" indent="-330200" algn="l" rtl="0">
              <a:spcBef>
                <a:spcPts val="0"/>
              </a:spcBef>
              <a:spcAft>
                <a:spcPts val="0"/>
              </a:spcAft>
              <a:buSzPts val="1600"/>
              <a:buChar char="●"/>
            </a:pPr>
            <a:r>
              <a:rPr lang="en-US" sz="1600" b="1" dirty="0">
                <a:solidFill>
                  <a:schemeClr val="tx1"/>
                </a:solidFill>
                <a:highlight>
                  <a:srgbClr val="C0C0C0"/>
                </a:highlight>
              </a:rPr>
              <a:t>Comparison with existing models</a:t>
            </a:r>
          </a:p>
        </p:txBody>
      </p:sp>
      <p:sp>
        <p:nvSpPr>
          <p:cNvPr id="82" name="Google Shape;82;p17"/>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SOLUTION</a:t>
            </a:r>
            <a:endParaRPr sz="3400">
              <a:latin typeface="Inter Black"/>
              <a:ea typeface="Inter Black"/>
              <a:cs typeface="Inter Black"/>
              <a:sym typeface="Inter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5" name="Google Shape;54;p13">
            <a:extLst>
              <a:ext uri="{FF2B5EF4-FFF2-40B4-BE49-F238E27FC236}">
                <a16:creationId xmlns:a16="http://schemas.microsoft.com/office/drawing/2014/main" id="{054418BF-F119-121E-0D8F-A64955AE437F}"/>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87" name="Google Shape;87;p18"/>
          <p:cNvSpPr txBox="1"/>
          <p:nvPr/>
        </p:nvSpPr>
        <p:spPr>
          <a:xfrm>
            <a:off x="1186350" y="1135383"/>
            <a:ext cx="6771300"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b="1" dirty="0">
                <a:highlight>
                  <a:srgbClr val="C0C0C0"/>
                </a:highlight>
              </a:rPr>
              <a:t>D</a:t>
            </a:r>
            <a:r>
              <a:rPr lang="en" sz="1600" b="1" dirty="0">
                <a:highlight>
                  <a:srgbClr val="C0C0C0"/>
                </a:highlight>
              </a:rPr>
              <a:t>ata set used is 8.csv</a:t>
            </a:r>
          </a:p>
          <a:p>
            <a:pPr marL="457200" lvl="0" indent="-330200" algn="l" rtl="0">
              <a:spcBef>
                <a:spcPts val="0"/>
              </a:spcBef>
              <a:spcAft>
                <a:spcPts val="0"/>
              </a:spcAft>
              <a:buSzPts val="1600"/>
              <a:buChar char="●"/>
            </a:pPr>
            <a:r>
              <a:rPr lang="en-IN" sz="1600" b="1" dirty="0">
                <a:solidFill>
                  <a:srgbClr val="000000"/>
                </a:solidFill>
                <a:highlight>
                  <a:srgbClr val="C0C0C0"/>
                </a:highlight>
              </a:rPr>
              <a:t>It</a:t>
            </a:r>
            <a:r>
              <a:rPr lang="en" sz="1600" b="1" dirty="0">
                <a:highlight>
                  <a:srgbClr val="C0C0C0"/>
                </a:highlight>
              </a:rPr>
              <a:t> contains the gender parity index of each state </a:t>
            </a:r>
            <a:endParaRPr sz="1600" b="1" dirty="0">
              <a:solidFill>
                <a:srgbClr val="000000"/>
              </a:solidFill>
              <a:highlight>
                <a:srgbClr val="C0C0C0"/>
              </a:highlight>
            </a:endParaRPr>
          </a:p>
        </p:txBody>
      </p:sp>
      <p:sp>
        <p:nvSpPr>
          <p:cNvPr id="88" name="Google Shape;88;p18"/>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DATASET USED</a:t>
            </a:r>
            <a:endParaRPr sz="3400">
              <a:latin typeface="Inter Black"/>
              <a:ea typeface="Inter Black"/>
              <a:cs typeface="Inter Black"/>
              <a:sym typeface="Inter Black"/>
            </a:endParaRPr>
          </a:p>
        </p:txBody>
      </p:sp>
      <p:pic>
        <p:nvPicPr>
          <p:cNvPr id="4" name="Picture 3">
            <a:extLst>
              <a:ext uri="{FF2B5EF4-FFF2-40B4-BE49-F238E27FC236}">
                <a16:creationId xmlns:a16="http://schemas.microsoft.com/office/drawing/2014/main" id="{FC287795-D358-0ED3-5A6B-D670B762A713}"/>
              </a:ext>
            </a:extLst>
          </p:cNvPr>
          <p:cNvPicPr>
            <a:picLocks noChangeAspect="1"/>
          </p:cNvPicPr>
          <p:nvPr/>
        </p:nvPicPr>
        <p:blipFill rotWithShape="1">
          <a:blip r:embed="rId5"/>
          <a:srcRect b="6878"/>
          <a:stretch/>
        </p:blipFill>
        <p:spPr>
          <a:xfrm>
            <a:off x="1186350" y="1883244"/>
            <a:ext cx="6819211" cy="2922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6" name="Google Shape;54;p13">
            <a:extLst>
              <a:ext uri="{FF2B5EF4-FFF2-40B4-BE49-F238E27FC236}">
                <a16:creationId xmlns:a16="http://schemas.microsoft.com/office/drawing/2014/main" id="{6D53D1FF-1499-2CF4-4A3B-751A844246FD}"/>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93" name="Google Shape;93;p19"/>
          <p:cNvSpPr txBox="1"/>
          <p:nvPr/>
        </p:nvSpPr>
        <p:spPr>
          <a:xfrm>
            <a:off x="166918" y="935121"/>
            <a:ext cx="8977082" cy="133106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b="1" dirty="0">
                <a:highlight>
                  <a:srgbClr val="C0C0C0"/>
                </a:highlight>
              </a:rPr>
              <a:t>Data visualization is an essential part of data science that involves representing data and information in a visual form such as graphs, charts, and maps</a:t>
            </a:r>
          </a:p>
          <a:p>
            <a:pPr marL="457200" lvl="0" indent="-330200" algn="l" rtl="0">
              <a:spcBef>
                <a:spcPts val="0"/>
              </a:spcBef>
              <a:spcAft>
                <a:spcPts val="0"/>
              </a:spcAft>
              <a:buSzPts val="1600"/>
              <a:buChar char="●"/>
            </a:pPr>
            <a:r>
              <a:rPr lang="en" sz="1600" b="1" dirty="0">
                <a:solidFill>
                  <a:srgbClr val="000000"/>
                </a:solidFill>
                <a:highlight>
                  <a:srgbClr val="C0C0C0"/>
                </a:highlight>
              </a:rPr>
              <a:t>Data is visualized for every state in all the years. Here we are given with 10 years , visualizing each state with the subsequent year and its representations in graphs,</a:t>
            </a:r>
          </a:p>
          <a:p>
            <a:pPr marL="457200" lvl="0" indent="-330200" algn="l" rtl="0">
              <a:spcBef>
                <a:spcPts val="0"/>
              </a:spcBef>
              <a:spcAft>
                <a:spcPts val="0"/>
              </a:spcAft>
              <a:buSzPts val="1600"/>
              <a:buChar char="●"/>
            </a:pPr>
            <a:r>
              <a:rPr lang="en" sz="1600" b="1" dirty="0">
                <a:highlight>
                  <a:srgbClr val="C0C0C0"/>
                </a:highlight>
              </a:rPr>
              <a:t>For every state the graph changes depending on the rates </a:t>
            </a:r>
            <a:endParaRPr lang="en" sz="1600" b="1" dirty="0">
              <a:solidFill>
                <a:srgbClr val="000000"/>
              </a:solidFill>
              <a:highlight>
                <a:srgbClr val="C0C0C0"/>
              </a:highlight>
            </a:endParaRPr>
          </a:p>
          <a:p>
            <a:pPr marL="457200" lvl="0" indent="-330200" algn="l" rtl="0">
              <a:spcBef>
                <a:spcPts val="0"/>
              </a:spcBef>
              <a:spcAft>
                <a:spcPts val="0"/>
              </a:spcAft>
              <a:buSzPts val="1600"/>
              <a:buChar char="●"/>
            </a:pPr>
            <a:endParaRPr lang="en" sz="1600" b="1" dirty="0">
              <a:solidFill>
                <a:srgbClr val="000000"/>
              </a:solidFill>
              <a:highlight>
                <a:srgbClr val="C0C0C0"/>
              </a:highlight>
            </a:endParaRPr>
          </a:p>
          <a:p>
            <a:pPr marL="457200" lvl="0" indent="-330200" algn="l" rtl="0">
              <a:spcBef>
                <a:spcPts val="0"/>
              </a:spcBef>
              <a:spcAft>
                <a:spcPts val="0"/>
              </a:spcAft>
              <a:buSzPts val="1600"/>
              <a:buChar char="●"/>
            </a:pPr>
            <a:endParaRPr lang="en" sz="1600" b="1" dirty="0">
              <a:solidFill>
                <a:srgbClr val="000000"/>
              </a:solidFill>
              <a:highlight>
                <a:srgbClr val="C0C0C0"/>
              </a:highlight>
            </a:endParaRPr>
          </a:p>
          <a:p>
            <a:pPr marL="457200" lvl="0" indent="-330200" algn="l" rtl="0">
              <a:spcBef>
                <a:spcPts val="0"/>
              </a:spcBef>
              <a:spcAft>
                <a:spcPts val="0"/>
              </a:spcAft>
              <a:buSzPts val="1600"/>
              <a:buChar char="●"/>
            </a:pPr>
            <a:endParaRPr sz="1600" b="1" dirty="0">
              <a:solidFill>
                <a:srgbClr val="000000"/>
              </a:solidFill>
              <a:highlight>
                <a:srgbClr val="C0C0C0"/>
              </a:highlight>
            </a:endParaRPr>
          </a:p>
        </p:txBody>
      </p:sp>
      <p:sp>
        <p:nvSpPr>
          <p:cNvPr id="94" name="Google Shape;94;p19"/>
          <p:cNvSpPr txBox="1"/>
          <p:nvPr/>
        </p:nvSpPr>
        <p:spPr>
          <a:xfrm>
            <a:off x="713250" y="146027"/>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dk1"/>
                </a:solidFill>
                <a:latin typeface="Inter Black"/>
                <a:ea typeface="Inter Black"/>
                <a:cs typeface="Inter Black"/>
                <a:sym typeface="Inter Black"/>
              </a:rPr>
              <a:t>DATA VISUALIZATION</a:t>
            </a:r>
            <a:endParaRPr sz="3400" dirty="0">
              <a:latin typeface="Inter Black"/>
              <a:ea typeface="Inter Black"/>
              <a:cs typeface="Inter Black"/>
              <a:sym typeface="Inter Black"/>
            </a:endParaRPr>
          </a:p>
        </p:txBody>
      </p:sp>
      <p:pic>
        <p:nvPicPr>
          <p:cNvPr id="4" name="Picture 3">
            <a:extLst>
              <a:ext uri="{FF2B5EF4-FFF2-40B4-BE49-F238E27FC236}">
                <a16:creationId xmlns:a16="http://schemas.microsoft.com/office/drawing/2014/main" id="{2B168807-9671-D928-E668-1344B7324AC4}"/>
              </a:ext>
            </a:extLst>
          </p:cNvPr>
          <p:cNvPicPr>
            <a:picLocks noChangeAspect="1"/>
          </p:cNvPicPr>
          <p:nvPr/>
        </p:nvPicPr>
        <p:blipFill>
          <a:blip r:embed="rId5"/>
          <a:stretch>
            <a:fillRect/>
          </a:stretch>
        </p:blipFill>
        <p:spPr>
          <a:xfrm>
            <a:off x="397064" y="2358001"/>
            <a:ext cx="3680779" cy="2347163"/>
          </a:xfrm>
          <a:prstGeom prst="rect">
            <a:avLst/>
          </a:prstGeom>
        </p:spPr>
      </p:pic>
      <p:pic>
        <p:nvPicPr>
          <p:cNvPr id="8" name="Picture 7">
            <a:extLst>
              <a:ext uri="{FF2B5EF4-FFF2-40B4-BE49-F238E27FC236}">
                <a16:creationId xmlns:a16="http://schemas.microsoft.com/office/drawing/2014/main" id="{CEC0F64F-1D6D-A4D8-27CB-8F4AE5609A50}"/>
              </a:ext>
            </a:extLst>
          </p:cNvPr>
          <p:cNvPicPr>
            <a:picLocks noChangeAspect="1"/>
          </p:cNvPicPr>
          <p:nvPr/>
        </p:nvPicPr>
        <p:blipFill>
          <a:blip r:embed="rId6"/>
          <a:stretch>
            <a:fillRect/>
          </a:stretch>
        </p:blipFill>
        <p:spPr>
          <a:xfrm>
            <a:off x="4812445" y="2358001"/>
            <a:ext cx="3596952" cy="23395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6" name="Google Shape;54;p13">
            <a:extLst>
              <a:ext uri="{FF2B5EF4-FFF2-40B4-BE49-F238E27FC236}">
                <a16:creationId xmlns:a16="http://schemas.microsoft.com/office/drawing/2014/main" id="{6D53D1FF-1499-2CF4-4A3B-751A844246FD}"/>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93" name="Google Shape;93;p19"/>
          <p:cNvSpPr txBox="1"/>
          <p:nvPr/>
        </p:nvSpPr>
        <p:spPr>
          <a:xfrm>
            <a:off x="131749" y="1087242"/>
            <a:ext cx="4428424" cy="133106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dirty="0">
                <a:highlight>
                  <a:srgbClr val="C0C0C0"/>
                </a:highlight>
              </a:rPr>
              <a:t>The snippet shows the HeatMap of the dataset given</a:t>
            </a:r>
          </a:p>
          <a:p>
            <a:pPr marL="457200" lvl="0" indent="-330200" algn="l" rtl="0">
              <a:spcBef>
                <a:spcPts val="0"/>
              </a:spcBef>
              <a:spcAft>
                <a:spcPts val="0"/>
              </a:spcAft>
              <a:buSzPts val="1600"/>
              <a:buChar char="●"/>
            </a:pPr>
            <a:r>
              <a:rPr lang="en" sz="1600" b="1" dirty="0">
                <a:highlight>
                  <a:srgbClr val="C0C0C0"/>
                </a:highlight>
              </a:rPr>
              <a:t>In a </a:t>
            </a:r>
            <a:r>
              <a:rPr lang="en-IN" sz="1600" b="1" dirty="0">
                <a:highlight>
                  <a:srgbClr val="C0C0C0"/>
                </a:highlight>
              </a:rPr>
              <a:t>Heat</a:t>
            </a:r>
            <a:r>
              <a:rPr lang="en" sz="1600" b="1" dirty="0">
                <a:highlight>
                  <a:srgbClr val="C0C0C0"/>
                </a:highlight>
              </a:rPr>
              <a:t> Map – The darker region shows the higher range of rates in that particular year. </a:t>
            </a:r>
          </a:p>
          <a:p>
            <a:pPr marL="457200" lvl="0" indent="-330200" algn="l" rtl="0">
              <a:spcBef>
                <a:spcPts val="0"/>
              </a:spcBef>
              <a:spcAft>
                <a:spcPts val="0"/>
              </a:spcAft>
              <a:buSzPts val="1600"/>
              <a:buChar char="●"/>
            </a:pPr>
            <a:r>
              <a:rPr lang="en" sz="1600" b="1" dirty="0">
                <a:highlight>
                  <a:srgbClr val="C0C0C0"/>
                </a:highlight>
              </a:rPr>
              <a:t>Lighter region describes the lower concentration of rates in those years. </a:t>
            </a:r>
          </a:p>
          <a:p>
            <a:pPr marL="457200" lvl="0" indent="-330200" algn="l" rtl="0">
              <a:spcBef>
                <a:spcPts val="0"/>
              </a:spcBef>
              <a:spcAft>
                <a:spcPts val="0"/>
              </a:spcAft>
              <a:buSzPts val="1600"/>
              <a:buChar char="●"/>
            </a:pPr>
            <a:r>
              <a:rPr lang="en" sz="1600" b="1" dirty="0">
                <a:highlight>
                  <a:srgbClr val="C0C0C0"/>
                </a:highlight>
              </a:rPr>
              <a:t>In the X axis we take the years in consideration and in the Y axis we take the States in consideration. </a:t>
            </a:r>
          </a:p>
          <a:p>
            <a:pPr marL="457200" lvl="0" indent="-330200" algn="l" rtl="0">
              <a:spcBef>
                <a:spcPts val="0"/>
              </a:spcBef>
              <a:spcAft>
                <a:spcPts val="0"/>
              </a:spcAft>
              <a:buSzPts val="1600"/>
              <a:buChar char="●"/>
            </a:pPr>
            <a:r>
              <a:rPr lang="en" sz="1600" b="1" dirty="0">
                <a:highlight>
                  <a:srgbClr val="C0C0C0"/>
                </a:highlight>
              </a:rPr>
              <a:t>By viewing the map we can see the various regions where the rates are higher and lower in the particular year.</a:t>
            </a:r>
          </a:p>
        </p:txBody>
      </p:sp>
      <p:sp>
        <p:nvSpPr>
          <p:cNvPr id="94" name="Google Shape;94;p19"/>
          <p:cNvSpPr txBox="1"/>
          <p:nvPr/>
        </p:nvSpPr>
        <p:spPr>
          <a:xfrm>
            <a:off x="713250" y="146027"/>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chemeClr val="dk1"/>
                </a:solidFill>
                <a:latin typeface="Inter Black"/>
                <a:ea typeface="Inter Black"/>
                <a:cs typeface="Inter Black"/>
                <a:sym typeface="Inter Black"/>
              </a:rPr>
              <a:t>DATA VISUALIZATION</a:t>
            </a:r>
            <a:endParaRPr sz="3400" dirty="0">
              <a:latin typeface="Inter Black"/>
              <a:ea typeface="Inter Black"/>
              <a:cs typeface="Inter Black"/>
              <a:sym typeface="Inter Black"/>
            </a:endParaRPr>
          </a:p>
        </p:txBody>
      </p:sp>
      <p:pic>
        <p:nvPicPr>
          <p:cNvPr id="5" name="Picture 4">
            <a:extLst>
              <a:ext uri="{FF2B5EF4-FFF2-40B4-BE49-F238E27FC236}">
                <a16:creationId xmlns:a16="http://schemas.microsoft.com/office/drawing/2014/main" id="{09DA7E47-2532-7FCB-D548-6AA3F0037CBE}"/>
              </a:ext>
            </a:extLst>
          </p:cNvPr>
          <p:cNvPicPr>
            <a:picLocks noChangeAspect="1"/>
          </p:cNvPicPr>
          <p:nvPr/>
        </p:nvPicPr>
        <p:blipFill rotWithShape="1">
          <a:blip r:embed="rId5"/>
          <a:srcRect l="981" r="1919"/>
          <a:stretch/>
        </p:blipFill>
        <p:spPr>
          <a:xfrm>
            <a:off x="4691922" y="1321954"/>
            <a:ext cx="4293035" cy="2353119"/>
          </a:xfrm>
          <a:prstGeom prst="rect">
            <a:avLst/>
          </a:prstGeom>
        </p:spPr>
      </p:pic>
    </p:spTree>
    <p:extLst>
      <p:ext uri="{BB962C8B-B14F-4D97-AF65-F5344CB8AC3E}">
        <p14:creationId xmlns:p14="http://schemas.microsoft.com/office/powerpoint/2010/main" val="2485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2" name="Google Shape;54;p13">
            <a:extLst>
              <a:ext uri="{FF2B5EF4-FFF2-40B4-BE49-F238E27FC236}">
                <a16:creationId xmlns:a16="http://schemas.microsoft.com/office/drawing/2014/main" id="{3892A371-8E18-C478-5F60-09D682FC4C03}"/>
              </a:ext>
            </a:extLst>
          </p:cNvPr>
          <p:cNvPicPr preferRelativeResize="0"/>
          <p:nvPr/>
        </p:nvPicPr>
        <p:blipFill>
          <a:blip r:embed="rId3">
            <a:alphaModFix amt="50000"/>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43505"/>
          </a:xfrm>
          <a:prstGeom prst="rect">
            <a:avLst/>
          </a:prstGeom>
          <a:noFill/>
          <a:ln>
            <a:noFill/>
          </a:ln>
        </p:spPr>
      </p:pic>
      <p:sp>
        <p:nvSpPr>
          <p:cNvPr id="99" name="Google Shape;99;p20"/>
          <p:cNvSpPr txBox="1"/>
          <p:nvPr/>
        </p:nvSpPr>
        <p:spPr>
          <a:xfrm>
            <a:off x="1446939" y="1291774"/>
            <a:ext cx="6130200"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IN" sz="1600" b="1" dirty="0">
                <a:highlight>
                  <a:srgbClr val="C0C0C0"/>
                </a:highlight>
              </a:rPr>
              <a:t>We use classification model to get classify the states in each of the years. Using this we use the KNN values predict the result on the basis of accuracy and precision</a:t>
            </a:r>
            <a:endParaRPr sz="1600" b="1" dirty="0">
              <a:highlight>
                <a:srgbClr val="C0C0C0"/>
              </a:highlight>
            </a:endParaRPr>
          </a:p>
          <a:p>
            <a:pPr marL="457200" lvl="0" indent="-330200" algn="l" rtl="0">
              <a:spcBef>
                <a:spcPts val="0"/>
              </a:spcBef>
              <a:spcAft>
                <a:spcPts val="0"/>
              </a:spcAft>
              <a:buSzPts val="1600"/>
              <a:buChar char="●"/>
            </a:pPr>
            <a:endParaRPr sz="1600" b="1" dirty="0"/>
          </a:p>
        </p:txBody>
      </p:sp>
      <p:sp>
        <p:nvSpPr>
          <p:cNvPr id="100" name="Google Shape;100;p20"/>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MODEL BUILDING</a:t>
            </a:r>
            <a:endParaRPr sz="3400">
              <a:latin typeface="Inter Black"/>
              <a:ea typeface="Inter Black"/>
              <a:cs typeface="Inter Black"/>
              <a:sym typeface="Inter Black"/>
            </a:endParaRPr>
          </a:p>
        </p:txBody>
      </p:sp>
      <p:pic>
        <p:nvPicPr>
          <p:cNvPr id="4" name="Picture 3">
            <a:extLst>
              <a:ext uri="{FF2B5EF4-FFF2-40B4-BE49-F238E27FC236}">
                <a16:creationId xmlns:a16="http://schemas.microsoft.com/office/drawing/2014/main" id="{CAECCEA3-20EE-D74C-C1D8-34CD87F97A66}"/>
              </a:ext>
            </a:extLst>
          </p:cNvPr>
          <p:cNvPicPr>
            <a:picLocks noChangeAspect="1"/>
          </p:cNvPicPr>
          <p:nvPr/>
        </p:nvPicPr>
        <p:blipFill>
          <a:blip r:embed="rId5"/>
          <a:stretch>
            <a:fillRect/>
          </a:stretch>
        </p:blipFill>
        <p:spPr>
          <a:xfrm>
            <a:off x="2630773" y="2230774"/>
            <a:ext cx="3762532" cy="270652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623</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Inter Black</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JOBIN SHERY</cp:lastModifiedBy>
  <cp:revision>4</cp:revision>
  <dcterms:modified xsi:type="dcterms:W3CDTF">2023-03-08T16:10:30Z</dcterms:modified>
</cp:coreProperties>
</file>