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9"/>
    <p:sldId id="257" r:id="rId30"/>
    <p:sldId id="258" r:id="rId31"/>
    <p:sldId id="259" r:id="rId32"/>
    <p:sldId id="260" r:id="rId33"/>
    <p:sldId id="261" r:id="rId34"/>
    <p:sldId id="262" r:id="rId35"/>
    <p:sldId id="263" r:id="rId36"/>
    <p:sldId id="264" r:id="rId37"/>
    <p:sldId id="265" r:id="rId38"/>
    <p:sldId id="266" r:id="rId39"/>
    <p:sldId id="267" r:id="rId40"/>
  </p:sldIdLst>
  <p:sldSz cx="18288000" cy="10287000"/>
  <p:notesSz cx="6858000" cy="9144000"/>
  <p:embeddedFontLst>
    <p:embeddedFont>
      <p:font typeface="Glacial Indifference" charset="1" panose="00000000000000000000"/>
      <p:regular r:id="rId6"/>
    </p:embeddedFont>
    <p:embeddedFont>
      <p:font typeface="Glacial Indifference Bold" charset="1" panose="00000800000000000000"/>
      <p:regular r:id="rId7"/>
    </p:embeddedFont>
    <p:embeddedFont>
      <p:font typeface="Glacial Indifference Italics" charset="1" panose="00000000000000000000"/>
      <p:regular r:id="rId8"/>
    </p:embeddedFont>
    <p:embeddedFont>
      <p:font typeface="Glacial Indifference Bold Italics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League Spartan" charset="1" panose="00000800000000000000"/>
      <p:regular r:id="rId14"/>
    </p:embeddedFont>
    <p:embeddedFont>
      <p:font typeface="Darker Grotesque" charset="1" panose="00000000000000000000"/>
      <p:regular r:id="rId15"/>
    </p:embeddedFont>
    <p:embeddedFont>
      <p:font typeface="Darker Grotesque Bold" charset="1" panose="00000000000000000000"/>
      <p:regular r:id="rId16"/>
    </p:embeddedFont>
    <p:embeddedFont>
      <p:font typeface="Open Sauce" charset="1" panose="00000500000000000000"/>
      <p:regular r:id="rId17"/>
    </p:embeddedFont>
    <p:embeddedFont>
      <p:font typeface="Open Sauce Bold" charset="1" panose="00000800000000000000"/>
      <p:regular r:id="rId18"/>
    </p:embeddedFont>
    <p:embeddedFont>
      <p:font typeface="Open Sauce Italics" charset="1" panose="00000500000000000000"/>
      <p:regular r:id="rId19"/>
    </p:embeddedFont>
    <p:embeddedFont>
      <p:font typeface="Open Sauce Bold Italics" charset="1" panose="00000800000000000000"/>
      <p:regular r:id="rId20"/>
    </p:embeddedFont>
    <p:embeddedFont>
      <p:font typeface="Open Sauce Light" charset="1" panose="00000400000000000000"/>
      <p:regular r:id="rId21"/>
    </p:embeddedFont>
    <p:embeddedFont>
      <p:font typeface="Open Sauce Light Italics" charset="1" panose="00000400000000000000"/>
      <p:regular r:id="rId22"/>
    </p:embeddedFont>
    <p:embeddedFont>
      <p:font typeface="Open Sauce Medium" charset="1" panose="00000600000000000000"/>
      <p:regular r:id="rId23"/>
    </p:embeddedFont>
    <p:embeddedFont>
      <p:font typeface="Open Sauce Medium Italics" charset="1" panose="00000600000000000000"/>
      <p:regular r:id="rId24"/>
    </p:embeddedFont>
    <p:embeddedFont>
      <p:font typeface="Open Sauce Semi-Bold" charset="1" panose="00000700000000000000"/>
      <p:regular r:id="rId25"/>
    </p:embeddedFont>
    <p:embeddedFont>
      <p:font typeface="Open Sauce Semi-Bold Italics" charset="1" panose="00000700000000000000"/>
      <p:regular r:id="rId26"/>
    </p:embeddedFont>
    <p:embeddedFont>
      <p:font typeface="Open Sauce Heavy" charset="1" panose="00000A00000000000000"/>
      <p:regular r:id="rId27"/>
    </p:embeddedFont>
    <p:embeddedFont>
      <p:font typeface="Open Sauce Heavy Italics" charset="1" panose="00000A00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slides/slide1.xml" Type="http://schemas.openxmlformats.org/officeDocument/2006/relationships/slide"/><Relationship Id="rId3" Target="viewProps.xml" Type="http://schemas.openxmlformats.org/officeDocument/2006/relationships/viewProps"/><Relationship Id="rId30" Target="slides/slide2.xml" Type="http://schemas.openxmlformats.org/officeDocument/2006/relationships/slide"/><Relationship Id="rId31" Target="slides/slide3.xml" Type="http://schemas.openxmlformats.org/officeDocument/2006/relationships/slide"/><Relationship Id="rId32" Target="slides/slide4.xml" Type="http://schemas.openxmlformats.org/officeDocument/2006/relationships/slide"/><Relationship Id="rId33" Target="slides/slide5.xml" Type="http://schemas.openxmlformats.org/officeDocument/2006/relationships/slide"/><Relationship Id="rId34" Target="slides/slide6.xml" Type="http://schemas.openxmlformats.org/officeDocument/2006/relationships/slide"/><Relationship Id="rId35" Target="slides/slide7.xml" Type="http://schemas.openxmlformats.org/officeDocument/2006/relationships/slide"/><Relationship Id="rId36" Target="slides/slide8.xml" Type="http://schemas.openxmlformats.org/officeDocument/2006/relationships/slide"/><Relationship Id="rId37" Target="slides/slide9.xml" Type="http://schemas.openxmlformats.org/officeDocument/2006/relationships/slide"/><Relationship Id="rId38" Target="slides/slide10.xml" Type="http://schemas.openxmlformats.org/officeDocument/2006/relationships/slide"/><Relationship Id="rId39" Target="slides/slide11.xml" Type="http://schemas.openxmlformats.org/officeDocument/2006/relationships/slide"/><Relationship Id="rId4" Target="theme/theme1.xml" Type="http://schemas.openxmlformats.org/officeDocument/2006/relationships/theme"/><Relationship Id="rId40" Target="slides/slide12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27.png" Type="http://schemas.openxmlformats.org/officeDocument/2006/relationships/image"/><Relationship Id="rId7" Target="../media/image28.gif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gif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png" Type="http://schemas.openxmlformats.org/officeDocument/2006/relationships/image"/><Relationship Id="rId8" Target="../media/image17.pn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pn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7.png" Type="http://schemas.openxmlformats.org/officeDocument/2006/relationships/image"/><Relationship Id="rId7" Target="../media/image19.png" Type="http://schemas.openxmlformats.org/officeDocument/2006/relationships/image"/><Relationship Id="rId8" Target="../media/image20.png" Type="http://schemas.openxmlformats.org/officeDocument/2006/relationships/image"/><Relationship Id="rId9" Target="../media/image2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F2E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42713" y="2502250"/>
            <a:ext cx="16216587" cy="4894416"/>
            <a:chOff x="0" y="0"/>
            <a:chExt cx="21622116" cy="6525888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962025"/>
              <a:ext cx="21622116" cy="41095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001"/>
                </a:lnSpc>
              </a:pPr>
              <a:r>
                <a:rPr lang="en-US" sz="25001">
                  <a:solidFill>
                    <a:srgbClr val="DDFF7B"/>
                  </a:solidFill>
                  <a:latin typeface="Darker Grotesque Bold"/>
                </a:rPr>
                <a:t>PODSCRIBE!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163878" y="5273245"/>
              <a:ext cx="21294360" cy="12526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79"/>
                </a:lnSpc>
              </a:pPr>
              <a:r>
                <a:rPr lang="en-US" sz="3200" spc="64">
                  <a:solidFill>
                    <a:srgbClr val="DDFF7B"/>
                  </a:solidFill>
                  <a:latin typeface="Open Sauce Bold"/>
                </a:rPr>
                <a:t>An AI tool that is more than just a summarizer, it's your personal podcast concierge!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0"/>
            <a:ext cx="3551072" cy="1265390"/>
          </a:xfrm>
          <a:custGeom>
            <a:avLst/>
            <a:gdLst/>
            <a:ahLst/>
            <a:cxnLst/>
            <a:rect r="r" b="b" t="t" l="l"/>
            <a:pathLst>
              <a:path h="1265390" w="3551072">
                <a:moveTo>
                  <a:pt x="0" y="0"/>
                </a:moveTo>
                <a:lnTo>
                  <a:pt x="3551072" y="0"/>
                </a:lnTo>
                <a:lnTo>
                  <a:pt x="3551072" y="1265390"/>
                </a:lnTo>
                <a:lnTo>
                  <a:pt x="0" y="12653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285154" y="-71391"/>
            <a:ext cx="3086909" cy="1301085"/>
          </a:xfrm>
          <a:custGeom>
            <a:avLst/>
            <a:gdLst/>
            <a:ahLst/>
            <a:cxnLst/>
            <a:rect r="r" b="b" t="t" l="l"/>
            <a:pathLst>
              <a:path h="1301085" w="3086909">
                <a:moveTo>
                  <a:pt x="0" y="0"/>
                </a:moveTo>
                <a:lnTo>
                  <a:pt x="3086909" y="0"/>
                </a:lnTo>
                <a:lnTo>
                  <a:pt x="3086909" y="1301085"/>
                </a:lnTo>
                <a:lnTo>
                  <a:pt x="0" y="13010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2743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227174" y="-35696"/>
            <a:ext cx="4060826" cy="1265390"/>
          </a:xfrm>
          <a:custGeom>
            <a:avLst/>
            <a:gdLst/>
            <a:ahLst/>
            <a:cxnLst/>
            <a:rect r="r" b="b" t="t" l="l"/>
            <a:pathLst>
              <a:path h="1265390" w="4060826">
                <a:moveTo>
                  <a:pt x="0" y="0"/>
                </a:moveTo>
                <a:lnTo>
                  <a:pt x="4060826" y="0"/>
                </a:lnTo>
                <a:lnTo>
                  <a:pt x="4060826" y="1265390"/>
                </a:lnTo>
                <a:lnTo>
                  <a:pt x="0" y="12653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2F2E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663168"/>
            <a:ext cx="16216587" cy="4427691"/>
            <a:chOff x="0" y="0"/>
            <a:chExt cx="21622116" cy="5903588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962025"/>
              <a:ext cx="21622116" cy="41095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001"/>
                </a:lnSpc>
              </a:pPr>
              <a:r>
                <a:rPr lang="en-US" sz="25001">
                  <a:solidFill>
                    <a:srgbClr val="DDFF7B"/>
                  </a:solidFill>
                  <a:latin typeface="Darker Grotesque Bold"/>
                </a:rPr>
                <a:t>DEMO 2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163878" y="5273245"/>
              <a:ext cx="21294360" cy="6303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79"/>
                </a:lnSpc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2F2E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1356" y="3057479"/>
            <a:ext cx="7082975" cy="2086021"/>
            <a:chOff x="0" y="0"/>
            <a:chExt cx="137991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9910" cy="406400"/>
            </a:xfrm>
            <a:custGeom>
              <a:avLst/>
              <a:gdLst/>
              <a:ahLst/>
              <a:cxnLst/>
              <a:rect r="r" b="b" t="t" l="l"/>
              <a:pathLst>
                <a:path h="406400" w="1379910">
                  <a:moveTo>
                    <a:pt x="1176710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1176710" y="406400"/>
                  </a:lnTo>
                  <a:lnTo>
                    <a:pt x="1379910" y="203200"/>
                  </a:lnTo>
                  <a:lnTo>
                    <a:pt x="1176710" y="0"/>
                  </a:lnTo>
                  <a:close/>
                </a:path>
              </a:pathLst>
            </a:custGeom>
            <a:solidFill>
              <a:srgbClr val="3E893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26561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10800000">
            <a:off x="7797394" y="5143500"/>
            <a:ext cx="10490606" cy="1882188"/>
            <a:chOff x="0" y="0"/>
            <a:chExt cx="2762958" cy="49572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62958" cy="495720"/>
            </a:xfrm>
            <a:custGeom>
              <a:avLst/>
              <a:gdLst/>
              <a:ahLst/>
              <a:cxnLst/>
              <a:rect r="r" b="b" t="t" l="l"/>
              <a:pathLst>
                <a:path h="495720" w="2762958">
                  <a:moveTo>
                    <a:pt x="2559758" y="0"/>
                  </a:moveTo>
                  <a:lnTo>
                    <a:pt x="0" y="0"/>
                  </a:lnTo>
                  <a:lnTo>
                    <a:pt x="0" y="495720"/>
                  </a:lnTo>
                  <a:lnTo>
                    <a:pt x="2559758" y="495720"/>
                  </a:lnTo>
                  <a:lnTo>
                    <a:pt x="2762958" y="247860"/>
                  </a:lnTo>
                  <a:lnTo>
                    <a:pt x="2559758" y="0"/>
                  </a:lnTo>
                  <a:close/>
                </a:path>
              </a:pathLst>
            </a:custGeom>
            <a:solidFill>
              <a:srgbClr val="3E893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648658" cy="5433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41356" y="8250098"/>
            <a:ext cx="6647046" cy="2277848"/>
            <a:chOff x="0" y="0"/>
            <a:chExt cx="1750662" cy="59992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50662" cy="599927"/>
            </a:xfrm>
            <a:custGeom>
              <a:avLst/>
              <a:gdLst/>
              <a:ahLst/>
              <a:cxnLst/>
              <a:rect r="r" b="b" t="t" l="l"/>
              <a:pathLst>
                <a:path h="599927" w="1750662">
                  <a:moveTo>
                    <a:pt x="1547462" y="0"/>
                  </a:moveTo>
                  <a:lnTo>
                    <a:pt x="0" y="0"/>
                  </a:lnTo>
                  <a:lnTo>
                    <a:pt x="0" y="599927"/>
                  </a:lnTo>
                  <a:lnTo>
                    <a:pt x="1547462" y="599927"/>
                  </a:lnTo>
                  <a:lnTo>
                    <a:pt x="1750662" y="299964"/>
                  </a:lnTo>
                  <a:lnTo>
                    <a:pt x="1547462" y="0"/>
                  </a:lnTo>
                  <a:close/>
                </a:path>
              </a:pathLst>
            </a:custGeom>
            <a:solidFill>
              <a:srgbClr val="3E893E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636362" cy="6475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944666" y="341044"/>
            <a:ext cx="14737807" cy="2348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911"/>
              </a:lnSpc>
              <a:spcBef>
                <a:spcPct val="0"/>
              </a:spcBef>
            </a:pPr>
            <a:r>
              <a:rPr lang="en-US" sz="9901">
                <a:solidFill>
                  <a:srgbClr val="DDFF7B"/>
                </a:solidFill>
                <a:latin typeface="Darker Grotesque Bold"/>
              </a:rPr>
              <a:t>Limitations of PodScribe Azure Flow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9369" y="3538514"/>
            <a:ext cx="6125596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Open Sauce"/>
              </a:rPr>
              <a:t>The transcription is accurate but slow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0" y="8696325"/>
            <a:ext cx="6125596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Open Sauce"/>
              </a:rPr>
              <a:t>Testing is difficult due to the time taken for the flow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834159" y="5496583"/>
            <a:ext cx="9134055" cy="1109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FFFFFF"/>
                </a:solidFill>
                <a:latin typeface="Open Sauce"/>
              </a:rPr>
              <a:t>The free model only checks for updates every 5 minutes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F2E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9502" y="8586006"/>
            <a:ext cx="1516773" cy="1464376"/>
          </a:xfrm>
          <a:custGeom>
            <a:avLst/>
            <a:gdLst/>
            <a:ahLst/>
            <a:cxnLst/>
            <a:rect r="r" b="b" t="t" l="l"/>
            <a:pathLst>
              <a:path h="1464376" w="1516773">
                <a:moveTo>
                  <a:pt x="0" y="0"/>
                </a:moveTo>
                <a:lnTo>
                  <a:pt x="1516773" y="0"/>
                </a:lnTo>
                <a:lnTo>
                  <a:pt x="1516773" y="1464376"/>
                </a:lnTo>
                <a:lnTo>
                  <a:pt x="0" y="14643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819389" y="8586006"/>
            <a:ext cx="1240316" cy="1138836"/>
          </a:xfrm>
          <a:custGeom>
            <a:avLst/>
            <a:gdLst/>
            <a:ahLst/>
            <a:cxnLst/>
            <a:rect r="r" b="b" t="t" l="l"/>
            <a:pathLst>
              <a:path h="1138836" w="1240316">
                <a:moveTo>
                  <a:pt x="0" y="0"/>
                </a:moveTo>
                <a:lnTo>
                  <a:pt x="1240316" y="0"/>
                </a:lnTo>
                <a:lnTo>
                  <a:pt x="1240316" y="1138836"/>
                </a:lnTo>
                <a:lnTo>
                  <a:pt x="0" y="11388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036801" y="8360981"/>
            <a:ext cx="4251199" cy="1588886"/>
          </a:xfrm>
          <a:custGeom>
            <a:avLst/>
            <a:gdLst/>
            <a:ahLst/>
            <a:cxnLst/>
            <a:rect r="r" b="b" t="t" l="l"/>
            <a:pathLst>
              <a:path h="1588886" w="4251199">
                <a:moveTo>
                  <a:pt x="0" y="0"/>
                </a:moveTo>
                <a:lnTo>
                  <a:pt x="4251199" y="0"/>
                </a:lnTo>
                <a:lnTo>
                  <a:pt x="4251199" y="1588886"/>
                </a:lnTo>
                <a:lnTo>
                  <a:pt x="0" y="158888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118287" y="1181100"/>
            <a:ext cx="10051426" cy="5910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263"/>
              </a:lnSpc>
              <a:spcBef>
                <a:spcPct val="0"/>
              </a:spcBef>
            </a:pPr>
            <a:r>
              <a:rPr lang="en-US" sz="9082">
                <a:solidFill>
                  <a:srgbClr val="DDFF7B"/>
                </a:solidFill>
                <a:latin typeface="Darker Grotesque Bold"/>
              </a:rPr>
              <a:t> WE INVITE YOU TO JOIN US IN REVOLUTIONIZING PODCAST CONSUMPTION!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36275" y="8469543"/>
            <a:ext cx="1228487" cy="788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0"/>
              </a:lnSpc>
              <a:spcBef>
                <a:spcPct val="0"/>
              </a:spcBef>
            </a:pPr>
            <a:r>
              <a:rPr lang="en-US" sz="4571">
                <a:solidFill>
                  <a:srgbClr val="FFFFFF"/>
                </a:solidFill>
                <a:latin typeface="League Spartan"/>
              </a:rPr>
              <a:t>Like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386445" y="8469543"/>
            <a:ext cx="1809631" cy="788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0"/>
              </a:lnSpc>
              <a:spcBef>
                <a:spcPct val="0"/>
              </a:spcBef>
            </a:pPr>
            <a:r>
              <a:rPr lang="en-US" sz="4571">
                <a:solidFill>
                  <a:srgbClr val="FFFFFF"/>
                </a:solidFill>
                <a:latin typeface="League Spartan"/>
              </a:rPr>
              <a:t>Share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285630" y="8421172"/>
            <a:ext cx="3753541" cy="875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17"/>
              </a:lnSpc>
              <a:spcBef>
                <a:spcPct val="0"/>
              </a:spcBef>
            </a:pPr>
            <a:r>
              <a:rPr lang="en-US" sz="5083">
                <a:solidFill>
                  <a:srgbClr val="FFFFFF"/>
                </a:solidFill>
                <a:latin typeface="League Spartan"/>
              </a:rPr>
              <a:t>PodScribe!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4788531" y="8516410"/>
            <a:ext cx="2747739" cy="14837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F2E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07704" y="3329658"/>
            <a:ext cx="14472592" cy="4183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DDFF7B"/>
                </a:solidFill>
                <a:latin typeface="Glacial Indifference Bold"/>
              </a:rPr>
              <a:t>Information Overload: The Podcast Conundrum</a:t>
            </a:r>
          </a:p>
          <a:p>
            <a:pPr>
              <a:lnSpc>
                <a:spcPts val="4859"/>
              </a:lnSpc>
            </a:pPr>
          </a:p>
          <a:p>
            <a:pPr marL="647690" indent="-323845" lvl="1">
              <a:lnSpc>
                <a:spcPts val="4859"/>
              </a:lnSpc>
              <a:buFont typeface="Arial"/>
              <a:buChar char="•"/>
            </a:pPr>
            <a:r>
              <a:rPr lang="en-US" sz="2999" spc="446">
                <a:solidFill>
                  <a:srgbClr val="FFFFFF"/>
                </a:solidFill>
                <a:latin typeface="Glacial Indifference"/>
              </a:rPr>
              <a:t>Consuming entire podcast episodes can be </a:t>
            </a:r>
            <a:r>
              <a:rPr lang="en-US" sz="2999" spc="446">
                <a:solidFill>
                  <a:srgbClr val="DDFF7B"/>
                </a:solidFill>
                <a:latin typeface="Glacial Indifference"/>
              </a:rPr>
              <a:t>time-consuming</a:t>
            </a:r>
            <a:r>
              <a:rPr lang="en-US" sz="2999" spc="446">
                <a:solidFill>
                  <a:srgbClr val="FFFFFF"/>
                </a:solidFill>
                <a:latin typeface="Glacial Indifference"/>
              </a:rPr>
              <a:t>, making it difficult to keep up with content you’re interested in.</a:t>
            </a:r>
          </a:p>
          <a:p>
            <a:pPr>
              <a:lnSpc>
                <a:spcPts val="4859"/>
              </a:lnSpc>
            </a:pPr>
          </a:p>
          <a:p>
            <a:pPr marL="647690" indent="-323845" lvl="1">
              <a:lnSpc>
                <a:spcPts val="4859"/>
              </a:lnSpc>
              <a:buFont typeface="Arial"/>
              <a:buChar char="•"/>
            </a:pPr>
            <a:r>
              <a:rPr lang="en-US" sz="2999" spc="446">
                <a:solidFill>
                  <a:srgbClr val="FFFFFF"/>
                </a:solidFill>
                <a:latin typeface="Glacial Indifference"/>
              </a:rPr>
              <a:t>Traditional methods of note-taking can be cumbersome and inefficient.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500966" y="6981163"/>
            <a:ext cx="3305837" cy="3305837"/>
          </a:xfrm>
          <a:custGeom>
            <a:avLst/>
            <a:gdLst/>
            <a:ahLst/>
            <a:cxnLst/>
            <a:rect r="r" b="b" t="t" l="l"/>
            <a:pathLst>
              <a:path h="3305837" w="3305837">
                <a:moveTo>
                  <a:pt x="0" y="0"/>
                </a:moveTo>
                <a:lnTo>
                  <a:pt x="3305837" y="0"/>
                </a:lnTo>
                <a:lnTo>
                  <a:pt x="3305837" y="3305837"/>
                </a:lnTo>
                <a:lnTo>
                  <a:pt x="0" y="33058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356862" y="663607"/>
            <a:ext cx="13574275" cy="2145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6277"/>
              </a:lnSpc>
              <a:spcBef>
                <a:spcPct val="0"/>
              </a:spcBef>
            </a:pPr>
            <a:r>
              <a:rPr lang="en-US" sz="15958">
                <a:solidFill>
                  <a:srgbClr val="DDFF7B"/>
                </a:solidFill>
                <a:latin typeface="Darker Grotesque Bold"/>
              </a:rPr>
              <a:t>THE PROBLEM...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2F2E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592767" y="729252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E893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DDFF7B"/>
                  </a:solidFill>
                  <a:latin typeface="League Spartan"/>
                </a:rPr>
                <a:t>Time Crunch Savior</a:t>
              </a:r>
            </a:p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League Spartan"/>
                </a:rPr>
                <a:t> learn on-the-go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264218" y="5933826"/>
            <a:ext cx="4438397" cy="4732808"/>
            <a:chOff x="0" y="0"/>
            <a:chExt cx="869573" cy="92725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69573" cy="927255"/>
            </a:xfrm>
            <a:custGeom>
              <a:avLst/>
              <a:gdLst/>
              <a:ahLst/>
              <a:cxnLst/>
              <a:rect r="r" b="b" t="t" l="l"/>
              <a:pathLst>
                <a:path h="927255" w="869573">
                  <a:moveTo>
                    <a:pt x="434787" y="0"/>
                  </a:moveTo>
                  <a:cubicBezTo>
                    <a:pt x="194661" y="0"/>
                    <a:pt x="0" y="207573"/>
                    <a:pt x="0" y="463627"/>
                  </a:cubicBezTo>
                  <a:cubicBezTo>
                    <a:pt x="0" y="719682"/>
                    <a:pt x="194661" y="927255"/>
                    <a:pt x="434787" y="927255"/>
                  </a:cubicBezTo>
                  <a:cubicBezTo>
                    <a:pt x="674913" y="927255"/>
                    <a:pt x="869573" y="719682"/>
                    <a:pt x="869573" y="463627"/>
                  </a:cubicBezTo>
                  <a:cubicBezTo>
                    <a:pt x="869573" y="207573"/>
                    <a:pt x="674913" y="0"/>
                    <a:pt x="434787" y="0"/>
                  </a:cubicBezTo>
                  <a:close/>
                </a:path>
              </a:pathLst>
            </a:custGeom>
            <a:solidFill>
              <a:srgbClr val="3E893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81523" y="39305"/>
              <a:ext cx="706528" cy="8010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DDFF7B"/>
                  </a:solidFill>
                  <a:latin typeface="League Spartan"/>
                </a:rPr>
                <a:t>Accessibility </a:t>
              </a:r>
            </a:p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League Spartan"/>
                </a:rPr>
                <a:t>Benefit those with auditory processing difficulties or who prefer text-based learning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006253" y="6143694"/>
            <a:ext cx="4597203" cy="4535779"/>
            <a:chOff x="0" y="0"/>
            <a:chExt cx="1743548" cy="172025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43548" cy="1720252"/>
            </a:xfrm>
            <a:custGeom>
              <a:avLst/>
              <a:gdLst/>
              <a:ahLst/>
              <a:cxnLst/>
              <a:rect r="r" b="b" t="t" l="l"/>
              <a:pathLst>
                <a:path h="1720252" w="1743548">
                  <a:moveTo>
                    <a:pt x="871774" y="0"/>
                  </a:moveTo>
                  <a:cubicBezTo>
                    <a:pt x="390306" y="0"/>
                    <a:pt x="0" y="385091"/>
                    <a:pt x="0" y="860126"/>
                  </a:cubicBezTo>
                  <a:cubicBezTo>
                    <a:pt x="0" y="1335160"/>
                    <a:pt x="390306" y="1720252"/>
                    <a:pt x="871774" y="1720252"/>
                  </a:cubicBezTo>
                  <a:cubicBezTo>
                    <a:pt x="1353241" y="1720252"/>
                    <a:pt x="1743548" y="1335160"/>
                    <a:pt x="1743548" y="860126"/>
                  </a:cubicBezTo>
                  <a:cubicBezTo>
                    <a:pt x="1743548" y="385091"/>
                    <a:pt x="1353241" y="0"/>
                    <a:pt x="871774" y="0"/>
                  </a:cubicBezTo>
                  <a:close/>
                </a:path>
              </a:pathLst>
            </a:custGeom>
            <a:solidFill>
              <a:srgbClr val="3E893E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63458" y="113649"/>
              <a:ext cx="1416633" cy="14453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  <a:r>
                <a:rPr lang="en-US" sz="2099">
                  <a:solidFill>
                    <a:srgbClr val="DDFF7B"/>
                  </a:solidFill>
                  <a:latin typeface="League Spartan"/>
                </a:rPr>
                <a:t>Boost Learning &amp; Retention</a:t>
              </a:r>
            </a:p>
            <a:p>
              <a:pPr algn="ctr">
                <a:lnSpc>
                  <a:spcPts val="2939"/>
                </a:lnSpc>
              </a:pPr>
              <a:r>
                <a:rPr lang="en-US" sz="2099">
                  <a:solidFill>
                    <a:srgbClr val="000000"/>
                  </a:solidFill>
                  <a:latin typeface="League Spartan"/>
                </a:rPr>
                <a:t> </a:t>
              </a:r>
              <a:r>
                <a:rPr lang="en-US" sz="2099">
                  <a:solidFill>
                    <a:srgbClr val="FFFFFF"/>
                  </a:solidFill>
                  <a:latin typeface="League Spartan"/>
                </a:rPr>
                <a:t>Focus on key takeaways with summaries, and improve information recall and understanding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123058" y="3393370"/>
            <a:ext cx="3939946" cy="3899181"/>
            <a:chOff x="0" y="0"/>
            <a:chExt cx="1434393" cy="141955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34393" cy="1419552"/>
            </a:xfrm>
            <a:custGeom>
              <a:avLst/>
              <a:gdLst/>
              <a:ahLst/>
              <a:cxnLst/>
              <a:rect r="r" b="b" t="t" l="l"/>
              <a:pathLst>
                <a:path h="1419552" w="1434393">
                  <a:moveTo>
                    <a:pt x="717196" y="0"/>
                  </a:moveTo>
                  <a:cubicBezTo>
                    <a:pt x="321100" y="0"/>
                    <a:pt x="0" y="317777"/>
                    <a:pt x="0" y="709776"/>
                  </a:cubicBezTo>
                  <a:cubicBezTo>
                    <a:pt x="0" y="1101774"/>
                    <a:pt x="321100" y="1419552"/>
                    <a:pt x="717196" y="1419552"/>
                  </a:cubicBezTo>
                  <a:cubicBezTo>
                    <a:pt x="1113293" y="1419552"/>
                    <a:pt x="1434393" y="1101774"/>
                    <a:pt x="1434393" y="709776"/>
                  </a:cubicBezTo>
                  <a:cubicBezTo>
                    <a:pt x="1434393" y="317777"/>
                    <a:pt x="1113293" y="0"/>
                    <a:pt x="717196" y="0"/>
                  </a:cubicBezTo>
                  <a:close/>
                </a:path>
              </a:pathLst>
            </a:custGeom>
            <a:solidFill>
              <a:srgbClr val="3E893E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34474" y="94983"/>
              <a:ext cx="1165444" cy="11914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DDFF7B"/>
                  </a:solidFill>
                  <a:latin typeface="League Spartan"/>
                </a:rPr>
                <a:t>Content Discovery Made Easy</a:t>
              </a:r>
            </a:p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FFFFF"/>
                  </a:solidFill>
                  <a:latin typeface="League Spartan"/>
                </a:rPr>
                <a:t>Browse summaries to find podcasts relevant to your interests, no time wasted sampling full episodes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264218" y="0"/>
            <a:ext cx="4885137" cy="4885137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E893E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DDFF7B"/>
                  </a:solidFill>
                  <a:latin typeface="League Spartan"/>
                </a:rPr>
                <a:t>Personalized Consumption</a:t>
              </a:r>
            </a:p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League Spartan"/>
                </a:rPr>
                <a:t>Quickly assess if a podcast aligns with your needs before committing, to curate a personalized learning experience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60644" y="551843"/>
            <a:ext cx="6812341" cy="47911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9360"/>
              </a:lnSpc>
              <a:spcBef>
                <a:spcPct val="0"/>
              </a:spcBef>
            </a:pPr>
            <a:r>
              <a:rPr lang="en-US" sz="10400" u="none">
                <a:solidFill>
                  <a:srgbClr val="DDFF7B"/>
                </a:solidFill>
                <a:latin typeface="Darker Grotesque Bold"/>
              </a:rPr>
              <a:t>Why do we even need to summarize a podcast?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0" y="5504133"/>
            <a:ext cx="8259154" cy="1788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71"/>
              </a:lnSpc>
            </a:pPr>
            <a:r>
              <a:rPr lang="en-US" sz="3044">
                <a:solidFill>
                  <a:srgbClr val="FFFFFF"/>
                </a:solidFill>
                <a:latin typeface="Open Sauce"/>
              </a:rPr>
              <a:t>The human attention span </a:t>
            </a:r>
            <a:r>
              <a:rPr lang="en-US" sz="3044">
                <a:solidFill>
                  <a:srgbClr val="ED0912"/>
                </a:solidFill>
                <a:latin typeface="Open Sauce"/>
              </a:rPr>
              <a:t>“</a:t>
            </a:r>
            <a:r>
              <a:rPr lang="en-US" sz="3044">
                <a:solidFill>
                  <a:srgbClr val="ED0912"/>
                </a:solidFill>
                <a:latin typeface="Open Sauce Bold"/>
              </a:rPr>
              <a:t>8.5</a:t>
            </a:r>
            <a:r>
              <a:rPr lang="en-US" sz="3044">
                <a:solidFill>
                  <a:srgbClr val="ED0912"/>
                </a:solidFill>
                <a:latin typeface="Open Sauce"/>
              </a:rPr>
              <a:t>”</a:t>
            </a:r>
            <a:r>
              <a:rPr lang="en-US" sz="3044">
                <a:solidFill>
                  <a:srgbClr val="FFFFFF"/>
                </a:solidFill>
                <a:latin typeface="Open Sauce"/>
              </a:rPr>
              <a:t> seconds</a:t>
            </a:r>
          </a:p>
          <a:p>
            <a:pPr algn="l" marL="0" indent="0" lvl="1">
              <a:lnSpc>
                <a:spcPts val="4871"/>
              </a:lnSpc>
            </a:pPr>
            <a:r>
              <a:rPr lang="en-US" sz="3044">
                <a:solidFill>
                  <a:srgbClr val="FFFFFF"/>
                </a:solidFill>
                <a:latin typeface="Open Sauce"/>
              </a:rPr>
              <a:t>and with the growth of short-form content of fast media it is bound to decrease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F2E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63098" y="2621417"/>
            <a:ext cx="1532520" cy="1212084"/>
          </a:xfrm>
          <a:custGeom>
            <a:avLst/>
            <a:gdLst/>
            <a:ahLst/>
            <a:cxnLst/>
            <a:rect r="r" b="b" t="t" l="l"/>
            <a:pathLst>
              <a:path h="1212084" w="1532520">
                <a:moveTo>
                  <a:pt x="0" y="0"/>
                </a:moveTo>
                <a:lnTo>
                  <a:pt x="1532520" y="0"/>
                </a:lnTo>
                <a:lnTo>
                  <a:pt x="1532520" y="1212083"/>
                </a:lnTo>
                <a:lnTo>
                  <a:pt x="0" y="12120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505911" y="2608326"/>
            <a:ext cx="1212412" cy="1225175"/>
          </a:xfrm>
          <a:custGeom>
            <a:avLst/>
            <a:gdLst/>
            <a:ahLst/>
            <a:cxnLst/>
            <a:rect r="r" b="b" t="t" l="l"/>
            <a:pathLst>
              <a:path h="1225175" w="1212412">
                <a:moveTo>
                  <a:pt x="0" y="0"/>
                </a:moveTo>
                <a:lnTo>
                  <a:pt x="1212412" y="0"/>
                </a:lnTo>
                <a:lnTo>
                  <a:pt x="1212412" y="1225174"/>
                </a:lnTo>
                <a:lnTo>
                  <a:pt x="0" y="12251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3424607" y="4364760"/>
            <a:ext cx="3834693" cy="5168755"/>
            <a:chOff x="0" y="0"/>
            <a:chExt cx="1009960" cy="136131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09960" cy="1361318"/>
            </a:xfrm>
            <a:custGeom>
              <a:avLst/>
              <a:gdLst/>
              <a:ahLst/>
              <a:cxnLst/>
              <a:rect r="r" b="b" t="t" l="l"/>
              <a:pathLst>
                <a:path h="1361318" w="1009960">
                  <a:moveTo>
                    <a:pt x="102965" y="0"/>
                  </a:moveTo>
                  <a:lnTo>
                    <a:pt x="906996" y="0"/>
                  </a:lnTo>
                  <a:cubicBezTo>
                    <a:pt x="934304" y="0"/>
                    <a:pt x="960493" y="10848"/>
                    <a:pt x="979803" y="30158"/>
                  </a:cubicBezTo>
                  <a:cubicBezTo>
                    <a:pt x="999112" y="49467"/>
                    <a:pt x="1009960" y="75657"/>
                    <a:pt x="1009960" y="102965"/>
                  </a:cubicBezTo>
                  <a:lnTo>
                    <a:pt x="1009960" y="1258354"/>
                  </a:lnTo>
                  <a:cubicBezTo>
                    <a:pt x="1009960" y="1285662"/>
                    <a:pt x="999112" y="1311851"/>
                    <a:pt x="979803" y="1331161"/>
                  </a:cubicBezTo>
                  <a:cubicBezTo>
                    <a:pt x="960493" y="1350470"/>
                    <a:pt x="934304" y="1361318"/>
                    <a:pt x="906996" y="1361318"/>
                  </a:cubicBezTo>
                  <a:lnTo>
                    <a:pt x="102965" y="1361318"/>
                  </a:lnTo>
                  <a:cubicBezTo>
                    <a:pt x="75657" y="1361318"/>
                    <a:pt x="49467" y="1350470"/>
                    <a:pt x="30158" y="1331161"/>
                  </a:cubicBezTo>
                  <a:cubicBezTo>
                    <a:pt x="10848" y="1311851"/>
                    <a:pt x="0" y="1285662"/>
                    <a:pt x="0" y="1258354"/>
                  </a:cubicBezTo>
                  <a:lnTo>
                    <a:pt x="0" y="102965"/>
                  </a:lnTo>
                  <a:cubicBezTo>
                    <a:pt x="0" y="75657"/>
                    <a:pt x="10848" y="49467"/>
                    <a:pt x="30158" y="30158"/>
                  </a:cubicBezTo>
                  <a:cubicBezTo>
                    <a:pt x="49467" y="10848"/>
                    <a:pt x="75657" y="0"/>
                    <a:pt x="102965" y="0"/>
                  </a:cubicBezTo>
                  <a:close/>
                </a:path>
              </a:pathLst>
            </a:custGeom>
            <a:solidFill>
              <a:srgbClr val="DDFF7B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1009960" cy="14089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277424" y="4364760"/>
            <a:ext cx="3834693" cy="5168755"/>
            <a:chOff x="0" y="0"/>
            <a:chExt cx="1009960" cy="136131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09960" cy="1361318"/>
            </a:xfrm>
            <a:custGeom>
              <a:avLst/>
              <a:gdLst/>
              <a:ahLst/>
              <a:cxnLst/>
              <a:rect r="r" b="b" t="t" l="l"/>
              <a:pathLst>
                <a:path h="1361318" w="1009960">
                  <a:moveTo>
                    <a:pt x="102965" y="0"/>
                  </a:moveTo>
                  <a:lnTo>
                    <a:pt x="906996" y="0"/>
                  </a:lnTo>
                  <a:cubicBezTo>
                    <a:pt x="934304" y="0"/>
                    <a:pt x="960493" y="10848"/>
                    <a:pt x="979803" y="30158"/>
                  </a:cubicBezTo>
                  <a:cubicBezTo>
                    <a:pt x="999112" y="49467"/>
                    <a:pt x="1009960" y="75657"/>
                    <a:pt x="1009960" y="102965"/>
                  </a:cubicBezTo>
                  <a:lnTo>
                    <a:pt x="1009960" y="1258354"/>
                  </a:lnTo>
                  <a:cubicBezTo>
                    <a:pt x="1009960" y="1285662"/>
                    <a:pt x="999112" y="1311851"/>
                    <a:pt x="979803" y="1331161"/>
                  </a:cubicBezTo>
                  <a:cubicBezTo>
                    <a:pt x="960493" y="1350470"/>
                    <a:pt x="934304" y="1361318"/>
                    <a:pt x="906996" y="1361318"/>
                  </a:cubicBezTo>
                  <a:lnTo>
                    <a:pt x="102965" y="1361318"/>
                  </a:lnTo>
                  <a:cubicBezTo>
                    <a:pt x="75657" y="1361318"/>
                    <a:pt x="49467" y="1350470"/>
                    <a:pt x="30158" y="1331161"/>
                  </a:cubicBezTo>
                  <a:cubicBezTo>
                    <a:pt x="10848" y="1311851"/>
                    <a:pt x="0" y="1285662"/>
                    <a:pt x="0" y="1258354"/>
                  </a:cubicBezTo>
                  <a:lnTo>
                    <a:pt x="0" y="102965"/>
                  </a:lnTo>
                  <a:cubicBezTo>
                    <a:pt x="0" y="75657"/>
                    <a:pt x="10848" y="49467"/>
                    <a:pt x="30158" y="30158"/>
                  </a:cubicBezTo>
                  <a:cubicBezTo>
                    <a:pt x="49467" y="10848"/>
                    <a:pt x="75657" y="0"/>
                    <a:pt x="102965" y="0"/>
                  </a:cubicBezTo>
                  <a:close/>
                </a:path>
              </a:pathLst>
            </a:custGeom>
            <a:solidFill>
              <a:srgbClr val="DDFF7B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009960" cy="14089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28700" y="4364760"/>
            <a:ext cx="3834693" cy="5168755"/>
            <a:chOff x="0" y="0"/>
            <a:chExt cx="1009960" cy="136131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09960" cy="1361318"/>
            </a:xfrm>
            <a:custGeom>
              <a:avLst/>
              <a:gdLst/>
              <a:ahLst/>
              <a:cxnLst/>
              <a:rect r="r" b="b" t="t" l="l"/>
              <a:pathLst>
                <a:path h="1361318" w="1009960">
                  <a:moveTo>
                    <a:pt x="102965" y="0"/>
                  </a:moveTo>
                  <a:lnTo>
                    <a:pt x="906996" y="0"/>
                  </a:lnTo>
                  <a:cubicBezTo>
                    <a:pt x="934304" y="0"/>
                    <a:pt x="960493" y="10848"/>
                    <a:pt x="979803" y="30158"/>
                  </a:cubicBezTo>
                  <a:cubicBezTo>
                    <a:pt x="999112" y="49467"/>
                    <a:pt x="1009960" y="75657"/>
                    <a:pt x="1009960" y="102965"/>
                  </a:cubicBezTo>
                  <a:lnTo>
                    <a:pt x="1009960" y="1258354"/>
                  </a:lnTo>
                  <a:cubicBezTo>
                    <a:pt x="1009960" y="1285662"/>
                    <a:pt x="999112" y="1311851"/>
                    <a:pt x="979803" y="1331161"/>
                  </a:cubicBezTo>
                  <a:cubicBezTo>
                    <a:pt x="960493" y="1350470"/>
                    <a:pt x="934304" y="1361318"/>
                    <a:pt x="906996" y="1361318"/>
                  </a:cubicBezTo>
                  <a:lnTo>
                    <a:pt x="102965" y="1361318"/>
                  </a:lnTo>
                  <a:cubicBezTo>
                    <a:pt x="75657" y="1361318"/>
                    <a:pt x="49467" y="1350470"/>
                    <a:pt x="30158" y="1331161"/>
                  </a:cubicBezTo>
                  <a:cubicBezTo>
                    <a:pt x="10848" y="1311851"/>
                    <a:pt x="0" y="1285662"/>
                    <a:pt x="0" y="1258354"/>
                  </a:cubicBezTo>
                  <a:lnTo>
                    <a:pt x="0" y="102965"/>
                  </a:lnTo>
                  <a:cubicBezTo>
                    <a:pt x="0" y="75657"/>
                    <a:pt x="10848" y="49467"/>
                    <a:pt x="30158" y="30158"/>
                  </a:cubicBezTo>
                  <a:cubicBezTo>
                    <a:pt x="49467" y="10848"/>
                    <a:pt x="75657" y="0"/>
                    <a:pt x="102965" y="0"/>
                  </a:cubicBezTo>
                  <a:close/>
                </a:path>
              </a:pathLst>
            </a:custGeom>
            <a:solidFill>
              <a:srgbClr val="DDFF7B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009960" cy="14089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4561880" y="2880705"/>
            <a:ext cx="644526" cy="1092417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1237979" y="792861"/>
            <a:ext cx="9874138" cy="1282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360"/>
              </a:lnSpc>
            </a:pPr>
            <a:r>
              <a:rPr lang="en-US" sz="10400">
                <a:solidFill>
                  <a:srgbClr val="DDFF7B"/>
                </a:solidFill>
                <a:latin typeface="Darker Grotesque Bold"/>
              </a:rPr>
              <a:t>Applications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725618" y="2785455"/>
            <a:ext cx="2303740" cy="788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0"/>
              </a:lnSpc>
              <a:spcBef>
                <a:spcPct val="0"/>
              </a:spcBef>
            </a:pPr>
            <a:r>
              <a:rPr lang="en-US" sz="4571">
                <a:solidFill>
                  <a:srgbClr val="FFFFFF"/>
                </a:solidFill>
                <a:latin typeface="League Spartan"/>
              </a:rPr>
              <a:t>Finance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981355" y="2785455"/>
            <a:ext cx="2325291" cy="788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0"/>
              </a:lnSpc>
              <a:spcBef>
                <a:spcPct val="0"/>
              </a:spcBef>
            </a:pPr>
            <a:r>
              <a:rPr lang="en-US" sz="4571">
                <a:solidFill>
                  <a:srgbClr val="FFFFFF"/>
                </a:solidFill>
                <a:latin typeface="League Spartan"/>
              </a:rPr>
              <a:t>Medical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62752" y="2843601"/>
            <a:ext cx="3299103" cy="1385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60"/>
              </a:lnSpc>
            </a:pPr>
            <a:r>
              <a:rPr lang="en-US" sz="3971">
                <a:solidFill>
                  <a:srgbClr val="FFFFFF"/>
                </a:solidFill>
                <a:latin typeface="League Spartan"/>
              </a:rPr>
              <a:t>Educational</a:t>
            </a:r>
          </a:p>
          <a:p>
            <a:pPr algn="ctr">
              <a:lnSpc>
                <a:spcPts val="5560"/>
              </a:lnSpc>
              <a:spcBef>
                <a:spcPct val="0"/>
              </a:spcBef>
            </a:pPr>
            <a:r>
              <a:rPr lang="en-US" sz="3971">
                <a:solidFill>
                  <a:srgbClr val="FFFFFF"/>
                </a:solidFill>
                <a:latin typeface="League Spartan"/>
              </a:rPr>
              <a:t>&amp; Corporate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41821" y="5086350"/>
            <a:ext cx="3740964" cy="3749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56180" indent="-328090" lvl="1">
              <a:lnSpc>
                <a:spcPts val="4254"/>
              </a:lnSpc>
              <a:buFont typeface="Arial"/>
              <a:buChar char="•"/>
            </a:pPr>
            <a:r>
              <a:rPr lang="en-US" sz="3039">
                <a:solidFill>
                  <a:srgbClr val="3E893E"/>
                </a:solidFill>
                <a:latin typeface="Open Sauce Bold"/>
              </a:rPr>
              <a:t>Class recording summarization</a:t>
            </a:r>
          </a:p>
          <a:p>
            <a:pPr marL="656180" indent="-328090" lvl="1">
              <a:lnSpc>
                <a:spcPts val="4254"/>
              </a:lnSpc>
              <a:buFont typeface="Arial"/>
              <a:buChar char="•"/>
            </a:pPr>
            <a:r>
              <a:rPr lang="en-US" sz="3039">
                <a:solidFill>
                  <a:srgbClr val="3E893E"/>
                </a:solidFill>
                <a:latin typeface="Open Sauce Bold"/>
              </a:rPr>
              <a:t>Personalized Learning</a:t>
            </a:r>
          </a:p>
          <a:p>
            <a:pPr marL="656180" indent="-328090" lvl="1">
              <a:lnSpc>
                <a:spcPts val="4254"/>
              </a:lnSpc>
              <a:buFont typeface="Arial"/>
              <a:buChar char="•"/>
            </a:pPr>
            <a:r>
              <a:rPr lang="en-US" sz="3039">
                <a:solidFill>
                  <a:srgbClr val="3E893E"/>
                </a:solidFill>
                <a:latin typeface="Open Sauce Bold"/>
              </a:rPr>
              <a:t>Meeting summarization</a:t>
            </a:r>
          </a:p>
          <a:p>
            <a:pPr>
              <a:lnSpc>
                <a:spcPts val="4534"/>
              </a:lnSpc>
              <a:spcBef>
                <a:spcPct val="0"/>
              </a:spcBef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7084239" y="4862391"/>
            <a:ext cx="4027878" cy="4106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34591" indent="-317295" lvl="1">
              <a:lnSpc>
                <a:spcPts val="4114"/>
              </a:lnSpc>
              <a:buFont typeface="Arial"/>
              <a:buChar char="•"/>
            </a:pPr>
            <a:r>
              <a:rPr lang="en-US" sz="2939">
                <a:solidFill>
                  <a:srgbClr val="3E893E"/>
                </a:solidFill>
                <a:latin typeface="Open Sauce Bold"/>
              </a:rPr>
              <a:t>Medical Student/Resident Learning Aid</a:t>
            </a:r>
            <a:r>
              <a:rPr lang="en-US" sz="2939">
                <a:solidFill>
                  <a:srgbClr val="3E893E"/>
                </a:solidFill>
                <a:latin typeface="Open Sauce Bold"/>
              </a:rPr>
              <a:t>Time-Saving Tool</a:t>
            </a:r>
          </a:p>
          <a:p>
            <a:pPr marL="634591" indent="-317295" lvl="1">
              <a:lnSpc>
                <a:spcPts val="4114"/>
              </a:lnSpc>
              <a:buFont typeface="Arial"/>
              <a:buChar char="•"/>
            </a:pPr>
            <a:r>
              <a:rPr lang="en-US" sz="2939">
                <a:solidFill>
                  <a:srgbClr val="3E893E"/>
                </a:solidFill>
                <a:latin typeface="Open Sauce Bold"/>
              </a:rPr>
              <a:t>Clinical Trial Summarization</a:t>
            </a:r>
          </a:p>
          <a:p>
            <a:pPr marL="634591" indent="-317295" lvl="1">
              <a:lnSpc>
                <a:spcPts val="4114"/>
              </a:lnSpc>
              <a:buFont typeface="Arial"/>
              <a:buChar char="•"/>
            </a:pPr>
            <a:r>
              <a:rPr lang="en-US" sz="2939">
                <a:solidFill>
                  <a:srgbClr val="3E893E"/>
                </a:solidFill>
                <a:latin typeface="Open Sauce Bold"/>
              </a:rPr>
              <a:t>Patient Education</a:t>
            </a:r>
          </a:p>
          <a:p>
            <a:pPr>
              <a:lnSpc>
                <a:spcPts val="4115"/>
              </a:lnSpc>
              <a:spcBef>
                <a:spcPct val="0"/>
              </a:spcBef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3219009" y="4862391"/>
            <a:ext cx="4040291" cy="3592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34591" indent="-317295" lvl="1">
              <a:lnSpc>
                <a:spcPts val="4114"/>
              </a:lnSpc>
              <a:buFont typeface="Arial"/>
              <a:buChar char="•"/>
            </a:pPr>
            <a:r>
              <a:rPr lang="en-US" sz="2939">
                <a:solidFill>
                  <a:srgbClr val="3E893E"/>
                </a:solidFill>
                <a:latin typeface="Open Sauce Bold"/>
              </a:rPr>
              <a:t>Market News Summarization</a:t>
            </a:r>
          </a:p>
          <a:p>
            <a:pPr marL="634591" indent="-317295" lvl="1">
              <a:lnSpc>
                <a:spcPts val="4114"/>
              </a:lnSpc>
              <a:buFont typeface="Arial"/>
              <a:buChar char="•"/>
            </a:pPr>
            <a:r>
              <a:rPr lang="en-US" sz="2939">
                <a:solidFill>
                  <a:srgbClr val="3E893E"/>
                </a:solidFill>
                <a:latin typeface="Open Sauce Bold"/>
              </a:rPr>
              <a:t>Investment Research Support</a:t>
            </a:r>
          </a:p>
          <a:p>
            <a:pPr marL="634591" indent="-317295" lvl="1">
              <a:lnSpc>
                <a:spcPts val="4114"/>
              </a:lnSpc>
              <a:buFont typeface="Arial"/>
              <a:buChar char="•"/>
            </a:pPr>
            <a:r>
              <a:rPr lang="en-US" sz="2939">
                <a:solidFill>
                  <a:srgbClr val="3E893E"/>
                </a:solidFill>
                <a:latin typeface="Open Sauce Bold"/>
              </a:rPr>
              <a:t>Financial Literacy Tool</a:t>
            </a:r>
          </a:p>
          <a:p>
            <a:pPr>
              <a:lnSpc>
                <a:spcPts val="411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2F2E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11663" y="3425260"/>
            <a:ext cx="8115300" cy="4222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1"/>
              </a:lnSpc>
              <a:spcBef>
                <a:spcPct val="0"/>
              </a:spcBef>
            </a:pPr>
            <a:r>
              <a:rPr lang="en-US" sz="3901">
                <a:solidFill>
                  <a:srgbClr val="DDFF7B"/>
                </a:solidFill>
                <a:latin typeface="Glacial Indifference Bold"/>
              </a:rPr>
              <a:t>Gemini flow</a:t>
            </a:r>
          </a:p>
          <a:p>
            <a:pPr>
              <a:lnSpc>
                <a:spcPts val="5745"/>
              </a:lnSpc>
            </a:pPr>
          </a:p>
          <a:p>
            <a:pPr marL="765686" indent="-382843" lvl="1">
              <a:lnSpc>
                <a:spcPts val="5745"/>
              </a:lnSpc>
              <a:buFont typeface="Arial"/>
              <a:buChar char="•"/>
            </a:pPr>
            <a:r>
              <a:rPr lang="en-US" sz="3546" spc="528">
                <a:solidFill>
                  <a:srgbClr val="FFFFFF"/>
                </a:solidFill>
                <a:latin typeface="Glacial Indifference"/>
              </a:rPr>
              <a:t>Flask</a:t>
            </a:r>
          </a:p>
          <a:p>
            <a:pPr marL="765686" indent="-382843" lvl="1">
              <a:lnSpc>
                <a:spcPts val="5745"/>
              </a:lnSpc>
              <a:buFont typeface="Arial"/>
              <a:buChar char="•"/>
            </a:pPr>
            <a:r>
              <a:rPr lang="en-US" sz="3546" spc="528">
                <a:solidFill>
                  <a:srgbClr val="FFFFFF"/>
                </a:solidFill>
                <a:latin typeface="Glacial Indifference"/>
              </a:rPr>
              <a:t>HTML CSS JS</a:t>
            </a:r>
          </a:p>
          <a:p>
            <a:pPr marL="765686" indent="-382843" lvl="1">
              <a:lnSpc>
                <a:spcPts val="5745"/>
              </a:lnSpc>
              <a:buFont typeface="Arial"/>
              <a:buChar char="•"/>
            </a:pPr>
            <a:r>
              <a:rPr lang="en-US" sz="3546" spc="528">
                <a:solidFill>
                  <a:srgbClr val="FFFFFF"/>
                </a:solidFill>
                <a:latin typeface="Glacial Indifference"/>
              </a:rPr>
              <a:t>Gemini API</a:t>
            </a:r>
          </a:p>
          <a:p>
            <a:pPr marL="765686" indent="-382843" lvl="1">
              <a:lnSpc>
                <a:spcPts val="5745"/>
              </a:lnSpc>
              <a:buFont typeface="Arial"/>
              <a:buChar char="•"/>
            </a:pPr>
            <a:r>
              <a:rPr lang="en-US" sz="3546" spc="528">
                <a:solidFill>
                  <a:srgbClr val="FFFFFF"/>
                </a:solidFill>
                <a:latin typeface="Glacial Indifference"/>
              </a:rPr>
              <a:t>ASSEMBLY AI API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356862" y="663607"/>
            <a:ext cx="13574275" cy="2145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6277"/>
              </a:lnSpc>
              <a:spcBef>
                <a:spcPct val="0"/>
              </a:spcBef>
            </a:pPr>
            <a:r>
              <a:rPr lang="en-US" sz="15958">
                <a:solidFill>
                  <a:srgbClr val="DDFF7B"/>
                </a:solidFill>
                <a:latin typeface="Darker Grotesque Bold"/>
              </a:rPr>
              <a:t>TECH STACK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861419" y="3434785"/>
            <a:ext cx="8064359" cy="3350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4"/>
              </a:lnSpc>
            </a:pPr>
            <a:r>
              <a:rPr lang="en-US" sz="3603">
                <a:solidFill>
                  <a:srgbClr val="DDFF7B"/>
                </a:solidFill>
                <a:latin typeface="League Spartan"/>
              </a:rPr>
              <a:t>Azure flow</a:t>
            </a:r>
          </a:p>
          <a:p>
            <a:pPr algn="ctr">
              <a:lnSpc>
                <a:spcPts val="4764"/>
              </a:lnSpc>
            </a:pPr>
          </a:p>
          <a:p>
            <a:pPr marL="876071" indent="-438035" lvl="1">
              <a:lnSpc>
                <a:spcPts val="5680"/>
              </a:lnSpc>
              <a:buFont typeface="Arial"/>
              <a:buChar char="•"/>
            </a:pPr>
            <a:r>
              <a:rPr lang="en-US" sz="4057">
                <a:solidFill>
                  <a:srgbClr val="FFFFFF"/>
                </a:solidFill>
                <a:latin typeface="Glacial Indifference"/>
              </a:rPr>
              <a:t>Azure speech service</a:t>
            </a:r>
          </a:p>
          <a:p>
            <a:pPr marL="876071" indent="-438035" lvl="1">
              <a:lnSpc>
                <a:spcPts val="5680"/>
              </a:lnSpc>
              <a:buFont typeface="Arial"/>
              <a:buChar char="•"/>
            </a:pPr>
            <a:r>
              <a:rPr lang="en-US" sz="4057">
                <a:solidFill>
                  <a:srgbClr val="FFFFFF"/>
                </a:solidFill>
                <a:latin typeface="Glacial Indifference"/>
              </a:rPr>
              <a:t>Azure Language service</a:t>
            </a:r>
          </a:p>
          <a:p>
            <a:pPr marL="876071" indent="-438035" lvl="1">
              <a:lnSpc>
                <a:spcPts val="5680"/>
              </a:lnSpc>
              <a:buFont typeface="Arial"/>
              <a:buChar char="•"/>
            </a:pPr>
            <a:r>
              <a:rPr lang="en-US" sz="4057">
                <a:solidFill>
                  <a:srgbClr val="FFFFFF"/>
                </a:solidFill>
                <a:latin typeface="Glacial Indifference"/>
              </a:rPr>
              <a:t>Azure storage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F2E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2147386" y="1169374"/>
            <a:ext cx="1692341" cy="0"/>
          </a:xfrm>
          <a:prstGeom prst="line">
            <a:avLst/>
          </a:prstGeom>
          <a:ln cap="rnd" w="85725">
            <a:solidFill>
              <a:srgbClr val="ACB8C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" id="3"/>
          <p:cNvSpPr/>
          <p:nvPr/>
        </p:nvSpPr>
        <p:spPr>
          <a:xfrm>
            <a:off x="5650239" y="1169374"/>
            <a:ext cx="5393442" cy="343115"/>
          </a:xfrm>
          <a:prstGeom prst="line">
            <a:avLst/>
          </a:prstGeom>
          <a:ln cap="rnd" w="85725">
            <a:solidFill>
              <a:srgbClr val="ACB8C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" id="4"/>
          <p:cNvSpPr/>
          <p:nvPr/>
        </p:nvSpPr>
        <p:spPr>
          <a:xfrm>
            <a:off x="11043681" y="2672295"/>
            <a:ext cx="1350529" cy="1332712"/>
          </a:xfrm>
          <a:prstGeom prst="line">
            <a:avLst/>
          </a:prstGeom>
          <a:ln cap="rnd" w="85725">
            <a:solidFill>
              <a:srgbClr val="ACB8C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" id="5"/>
          <p:cNvSpPr/>
          <p:nvPr/>
        </p:nvSpPr>
        <p:spPr>
          <a:xfrm>
            <a:off x="12717897" y="8438808"/>
            <a:ext cx="2308509" cy="0"/>
          </a:xfrm>
          <a:prstGeom prst="line">
            <a:avLst/>
          </a:prstGeom>
          <a:ln cap="rnd" w="85725">
            <a:solidFill>
              <a:srgbClr val="ACB8C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205920" y="198641"/>
            <a:ext cx="1941466" cy="1941466"/>
          </a:xfrm>
          <a:custGeom>
            <a:avLst/>
            <a:gdLst/>
            <a:ahLst/>
            <a:cxnLst/>
            <a:rect r="r" b="b" t="t" l="l"/>
            <a:pathLst>
              <a:path h="1941466" w="1941466">
                <a:moveTo>
                  <a:pt x="0" y="0"/>
                </a:moveTo>
                <a:lnTo>
                  <a:pt x="1941466" y="0"/>
                </a:lnTo>
                <a:lnTo>
                  <a:pt x="1941466" y="1941466"/>
                </a:lnTo>
                <a:lnTo>
                  <a:pt x="0" y="19414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839727" y="140674"/>
            <a:ext cx="1810512" cy="2057400"/>
          </a:xfrm>
          <a:custGeom>
            <a:avLst/>
            <a:gdLst/>
            <a:ahLst/>
            <a:cxnLst/>
            <a:rect r="r" b="b" t="t" l="l"/>
            <a:pathLst>
              <a:path h="2057400" w="1810512">
                <a:moveTo>
                  <a:pt x="0" y="0"/>
                </a:moveTo>
                <a:lnTo>
                  <a:pt x="1810512" y="0"/>
                </a:lnTo>
                <a:lnTo>
                  <a:pt x="1810512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144000" y="1512490"/>
            <a:ext cx="3799362" cy="1159805"/>
          </a:xfrm>
          <a:custGeom>
            <a:avLst/>
            <a:gdLst/>
            <a:ahLst/>
            <a:cxnLst/>
            <a:rect r="r" b="b" t="t" l="l"/>
            <a:pathLst>
              <a:path h="1159805" w="3799362">
                <a:moveTo>
                  <a:pt x="0" y="0"/>
                </a:moveTo>
                <a:lnTo>
                  <a:pt x="3799362" y="0"/>
                </a:lnTo>
                <a:lnTo>
                  <a:pt x="3799362" y="1159805"/>
                </a:lnTo>
                <a:lnTo>
                  <a:pt x="0" y="115980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612097" y="7820028"/>
            <a:ext cx="3105800" cy="1237560"/>
          </a:xfrm>
          <a:custGeom>
            <a:avLst/>
            <a:gdLst/>
            <a:ahLst/>
            <a:cxnLst/>
            <a:rect r="r" b="b" t="t" l="l"/>
            <a:pathLst>
              <a:path h="1237560" w="3105800">
                <a:moveTo>
                  <a:pt x="0" y="0"/>
                </a:moveTo>
                <a:lnTo>
                  <a:pt x="3105800" y="0"/>
                </a:lnTo>
                <a:lnTo>
                  <a:pt x="3105800" y="1237560"/>
                </a:lnTo>
                <a:lnTo>
                  <a:pt x="0" y="123756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026407" y="7422285"/>
            <a:ext cx="1817034" cy="2033045"/>
          </a:xfrm>
          <a:custGeom>
            <a:avLst/>
            <a:gdLst/>
            <a:ahLst/>
            <a:cxnLst/>
            <a:rect r="r" b="b" t="t" l="l"/>
            <a:pathLst>
              <a:path h="2033045" w="1817034">
                <a:moveTo>
                  <a:pt x="0" y="0"/>
                </a:moveTo>
                <a:lnTo>
                  <a:pt x="1817034" y="0"/>
                </a:lnTo>
                <a:lnTo>
                  <a:pt x="1817034" y="2033046"/>
                </a:lnTo>
                <a:lnTo>
                  <a:pt x="0" y="203304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394210" y="2866513"/>
            <a:ext cx="5264393" cy="2276987"/>
          </a:xfrm>
          <a:custGeom>
            <a:avLst/>
            <a:gdLst/>
            <a:ahLst/>
            <a:cxnLst/>
            <a:rect r="r" b="b" t="t" l="l"/>
            <a:pathLst>
              <a:path h="2276987" w="5264393">
                <a:moveTo>
                  <a:pt x="0" y="0"/>
                </a:moveTo>
                <a:lnTo>
                  <a:pt x="5264393" y="0"/>
                </a:lnTo>
                <a:lnTo>
                  <a:pt x="5264393" y="2276987"/>
                </a:lnTo>
                <a:lnTo>
                  <a:pt x="0" y="227698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-356480" y="4818253"/>
            <a:ext cx="11400161" cy="1859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9"/>
              </a:lnSpc>
            </a:pPr>
            <a:r>
              <a:rPr lang="en-US" sz="3599" spc="71">
                <a:solidFill>
                  <a:srgbClr val="DDFF7B"/>
                </a:solidFill>
                <a:latin typeface="League Spartan"/>
              </a:rPr>
              <a:t>Technical Deep Dive</a:t>
            </a:r>
          </a:p>
          <a:p>
            <a:pPr algn="ctr">
              <a:lnSpc>
                <a:spcPts val="3564"/>
              </a:lnSpc>
            </a:pPr>
          </a:p>
          <a:p>
            <a:pPr algn="ctr">
              <a:lnSpc>
                <a:spcPts val="3564"/>
              </a:lnSpc>
            </a:pPr>
            <a:r>
              <a:rPr lang="en-US" sz="3099" spc="61">
                <a:solidFill>
                  <a:srgbClr val="FFFFFF"/>
                </a:solidFill>
                <a:latin typeface="League Spartan"/>
              </a:rPr>
              <a:t>Behind the Scenes: Podscribe’s Gemini flow</a:t>
            </a:r>
          </a:p>
          <a:p>
            <a:pPr algn="ctr" marL="0" indent="0" lvl="0">
              <a:lnSpc>
                <a:spcPts val="3450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205920" y="2255127"/>
            <a:ext cx="2257425" cy="438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League Spartan"/>
              </a:rPr>
              <a:t>Youtube Link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139152" y="2646288"/>
            <a:ext cx="5022175" cy="438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League Spartan"/>
              </a:rPr>
              <a:t>Download MP3 using Python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087944" y="926169"/>
            <a:ext cx="2285881" cy="438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League Spartan"/>
              </a:rPr>
              <a:t>T</a:t>
            </a:r>
            <a:r>
              <a:rPr lang="en-US" sz="2599">
                <a:solidFill>
                  <a:srgbClr val="FFFFFF"/>
                </a:solidFill>
                <a:latin typeface="League Spartan"/>
              </a:rPr>
              <a:t>ranscription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574957" y="5690743"/>
            <a:ext cx="2655927" cy="438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League Spartan"/>
              </a:rPr>
              <a:t>Summarization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825765" y="9609868"/>
            <a:ext cx="1687949" cy="438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League Spartan"/>
              </a:rPr>
              <a:t>Summary</a:t>
            </a:r>
          </a:p>
        </p:txBody>
      </p:sp>
      <p:sp>
        <p:nvSpPr>
          <p:cNvPr name="AutoShape 18" id="18"/>
          <p:cNvSpPr/>
          <p:nvPr/>
        </p:nvSpPr>
        <p:spPr>
          <a:xfrm flipH="true">
            <a:off x="11164997" y="5143500"/>
            <a:ext cx="4208827" cy="2676528"/>
          </a:xfrm>
          <a:prstGeom prst="line">
            <a:avLst/>
          </a:prstGeom>
          <a:ln cap="rnd" w="85725">
            <a:solidFill>
              <a:srgbClr val="ACB8C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2F2E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42713" y="2735613"/>
            <a:ext cx="16216587" cy="4427691"/>
            <a:chOff x="0" y="0"/>
            <a:chExt cx="21622116" cy="5903588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962025"/>
              <a:ext cx="21622116" cy="41095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001"/>
                </a:lnSpc>
              </a:pPr>
              <a:r>
                <a:rPr lang="en-US" sz="25001">
                  <a:solidFill>
                    <a:srgbClr val="DDFF7B"/>
                  </a:solidFill>
                  <a:latin typeface="Darker Grotesque Bold"/>
                </a:rPr>
                <a:t>DEMO 1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163878" y="5273245"/>
              <a:ext cx="21294360" cy="6303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79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2F2E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1356" y="3057479"/>
            <a:ext cx="7082975" cy="2086021"/>
            <a:chOff x="0" y="0"/>
            <a:chExt cx="137991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9910" cy="406400"/>
            </a:xfrm>
            <a:custGeom>
              <a:avLst/>
              <a:gdLst/>
              <a:ahLst/>
              <a:cxnLst/>
              <a:rect r="r" b="b" t="t" l="l"/>
              <a:pathLst>
                <a:path h="406400" w="1379910">
                  <a:moveTo>
                    <a:pt x="1176710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1176710" y="406400"/>
                  </a:lnTo>
                  <a:lnTo>
                    <a:pt x="1379910" y="203200"/>
                  </a:lnTo>
                  <a:lnTo>
                    <a:pt x="1176710" y="0"/>
                  </a:lnTo>
                  <a:close/>
                </a:path>
              </a:pathLst>
            </a:custGeom>
            <a:solidFill>
              <a:srgbClr val="3E893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26561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10800000">
            <a:off x="7797394" y="5143500"/>
            <a:ext cx="10490606" cy="1882188"/>
            <a:chOff x="0" y="0"/>
            <a:chExt cx="2762958" cy="49572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62958" cy="495720"/>
            </a:xfrm>
            <a:custGeom>
              <a:avLst/>
              <a:gdLst/>
              <a:ahLst/>
              <a:cxnLst/>
              <a:rect r="r" b="b" t="t" l="l"/>
              <a:pathLst>
                <a:path h="495720" w="2762958">
                  <a:moveTo>
                    <a:pt x="2559758" y="0"/>
                  </a:moveTo>
                  <a:lnTo>
                    <a:pt x="0" y="0"/>
                  </a:lnTo>
                  <a:lnTo>
                    <a:pt x="0" y="495720"/>
                  </a:lnTo>
                  <a:lnTo>
                    <a:pt x="2559758" y="495720"/>
                  </a:lnTo>
                  <a:lnTo>
                    <a:pt x="2762958" y="247860"/>
                  </a:lnTo>
                  <a:lnTo>
                    <a:pt x="2559758" y="0"/>
                  </a:lnTo>
                  <a:close/>
                </a:path>
              </a:pathLst>
            </a:custGeom>
            <a:solidFill>
              <a:srgbClr val="3E893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648658" cy="5433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41356" y="8250098"/>
            <a:ext cx="6647046" cy="2277848"/>
            <a:chOff x="0" y="0"/>
            <a:chExt cx="1750662" cy="59992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50662" cy="599927"/>
            </a:xfrm>
            <a:custGeom>
              <a:avLst/>
              <a:gdLst/>
              <a:ahLst/>
              <a:cxnLst/>
              <a:rect r="r" b="b" t="t" l="l"/>
              <a:pathLst>
                <a:path h="599927" w="1750662">
                  <a:moveTo>
                    <a:pt x="1547462" y="0"/>
                  </a:moveTo>
                  <a:lnTo>
                    <a:pt x="0" y="0"/>
                  </a:lnTo>
                  <a:lnTo>
                    <a:pt x="0" y="599927"/>
                  </a:lnTo>
                  <a:lnTo>
                    <a:pt x="1547462" y="599927"/>
                  </a:lnTo>
                  <a:lnTo>
                    <a:pt x="1750662" y="299964"/>
                  </a:lnTo>
                  <a:lnTo>
                    <a:pt x="1547462" y="0"/>
                  </a:lnTo>
                  <a:close/>
                </a:path>
              </a:pathLst>
            </a:custGeom>
            <a:solidFill>
              <a:srgbClr val="3E893E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636362" cy="6475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944666" y="341044"/>
            <a:ext cx="14737807" cy="2348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911"/>
              </a:lnSpc>
              <a:spcBef>
                <a:spcPct val="0"/>
              </a:spcBef>
            </a:pPr>
            <a:r>
              <a:rPr lang="en-US" sz="9901">
                <a:solidFill>
                  <a:srgbClr val="DDFF7B"/>
                </a:solidFill>
                <a:latin typeface="Darker Grotesque Bold"/>
              </a:rPr>
              <a:t>Limitations of PodScribe Gemini Flow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0" y="3538514"/>
            <a:ext cx="6125596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Open Sauce"/>
              </a:rPr>
              <a:t>There may be inconsistencies with speaker name identification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0" y="8696325"/>
            <a:ext cx="6125596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Open Sauce"/>
              </a:rPr>
              <a:t>Larger podcasts might contain too many tokens for the model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906604" y="5384367"/>
            <a:ext cx="9134055" cy="1353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Open Sauce"/>
              </a:rPr>
              <a:t>Any use of profanity within the podcast may lead to the model not giving a summary due to the  terms of use of Gemini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F2E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>
            <a:off x="1793447" y="1169374"/>
            <a:ext cx="353939" cy="3599430"/>
          </a:xfrm>
          <a:prstGeom prst="line">
            <a:avLst/>
          </a:prstGeom>
          <a:ln cap="rnd" w="85725">
            <a:solidFill>
              <a:srgbClr val="ACB8C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" id="3"/>
          <p:cNvSpPr/>
          <p:nvPr/>
        </p:nvSpPr>
        <p:spPr>
          <a:xfrm>
            <a:off x="3603959" y="4768804"/>
            <a:ext cx="658437" cy="4115948"/>
          </a:xfrm>
          <a:prstGeom prst="line">
            <a:avLst/>
          </a:prstGeom>
          <a:ln cap="rnd" w="85725">
            <a:solidFill>
              <a:srgbClr val="ACB8C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" id="4"/>
          <p:cNvSpPr/>
          <p:nvPr/>
        </p:nvSpPr>
        <p:spPr>
          <a:xfrm flipV="true">
            <a:off x="6036571" y="3017859"/>
            <a:ext cx="1526942" cy="4776079"/>
          </a:xfrm>
          <a:prstGeom prst="line">
            <a:avLst/>
          </a:prstGeom>
          <a:ln cap="rnd" w="85725">
            <a:solidFill>
              <a:srgbClr val="ACB8C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" id="5"/>
          <p:cNvSpPr/>
          <p:nvPr/>
        </p:nvSpPr>
        <p:spPr>
          <a:xfrm>
            <a:off x="15087362" y="5143500"/>
            <a:ext cx="1887117" cy="1708207"/>
          </a:xfrm>
          <a:prstGeom prst="line">
            <a:avLst/>
          </a:prstGeom>
          <a:ln cap="rnd" w="85725">
            <a:solidFill>
              <a:srgbClr val="ACB8C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205920" y="198641"/>
            <a:ext cx="1941466" cy="1941466"/>
          </a:xfrm>
          <a:custGeom>
            <a:avLst/>
            <a:gdLst/>
            <a:ahLst/>
            <a:cxnLst/>
            <a:rect r="r" b="b" t="t" l="l"/>
            <a:pathLst>
              <a:path h="1941466" w="1941466">
                <a:moveTo>
                  <a:pt x="0" y="0"/>
                </a:moveTo>
                <a:lnTo>
                  <a:pt x="1941466" y="0"/>
                </a:lnTo>
                <a:lnTo>
                  <a:pt x="1941466" y="1941466"/>
                </a:lnTo>
                <a:lnTo>
                  <a:pt x="0" y="19414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93447" y="3740104"/>
            <a:ext cx="1810512" cy="2057400"/>
          </a:xfrm>
          <a:custGeom>
            <a:avLst/>
            <a:gdLst/>
            <a:ahLst/>
            <a:cxnLst/>
            <a:rect r="r" b="b" t="t" l="l"/>
            <a:pathLst>
              <a:path h="2057400" w="1810512">
                <a:moveTo>
                  <a:pt x="0" y="0"/>
                </a:moveTo>
                <a:lnTo>
                  <a:pt x="1810512" y="0"/>
                </a:lnTo>
                <a:lnTo>
                  <a:pt x="1810512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065962" y="6851707"/>
            <a:ext cx="1817034" cy="2033045"/>
          </a:xfrm>
          <a:custGeom>
            <a:avLst/>
            <a:gdLst/>
            <a:ahLst/>
            <a:cxnLst/>
            <a:rect r="r" b="b" t="t" l="l"/>
            <a:pathLst>
              <a:path h="2033045" w="1817034">
                <a:moveTo>
                  <a:pt x="0" y="0"/>
                </a:moveTo>
                <a:lnTo>
                  <a:pt x="1817034" y="0"/>
                </a:lnTo>
                <a:lnTo>
                  <a:pt x="1817034" y="2033045"/>
                </a:lnTo>
                <a:lnTo>
                  <a:pt x="0" y="203304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262396" y="7793939"/>
            <a:ext cx="3548350" cy="2181626"/>
          </a:xfrm>
          <a:custGeom>
            <a:avLst/>
            <a:gdLst/>
            <a:ahLst/>
            <a:cxnLst/>
            <a:rect r="r" b="b" t="t" l="l"/>
            <a:pathLst>
              <a:path h="2181626" w="3548350">
                <a:moveTo>
                  <a:pt x="0" y="0"/>
                </a:moveTo>
                <a:lnTo>
                  <a:pt x="3548350" y="0"/>
                </a:lnTo>
                <a:lnTo>
                  <a:pt x="3548350" y="2181626"/>
                </a:lnTo>
                <a:lnTo>
                  <a:pt x="0" y="218162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227104" y="3017859"/>
            <a:ext cx="2672820" cy="1750944"/>
          </a:xfrm>
          <a:custGeom>
            <a:avLst/>
            <a:gdLst/>
            <a:ahLst/>
            <a:cxnLst/>
            <a:rect r="r" b="b" t="t" l="l"/>
            <a:pathLst>
              <a:path h="1750944" w="2672820">
                <a:moveTo>
                  <a:pt x="0" y="0"/>
                </a:moveTo>
                <a:lnTo>
                  <a:pt x="2672819" y="0"/>
                </a:lnTo>
                <a:lnTo>
                  <a:pt x="2672819" y="1750945"/>
                </a:lnTo>
                <a:lnTo>
                  <a:pt x="0" y="175094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081212" y="5371119"/>
            <a:ext cx="2165933" cy="1997771"/>
          </a:xfrm>
          <a:custGeom>
            <a:avLst/>
            <a:gdLst/>
            <a:ahLst/>
            <a:cxnLst/>
            <a:rect r="r" b="b" t="t" l="l"/>
            <a:pathLst>
              <a:path h="1997771" w="2165933">
                <a:moveTo>
                  <a:pt x="0" y="0"/>
                </a:moveTo>
                <a:lnTo>
                  <a:pt x="2165934" y="0"/>
                </a:lnTo>
                <a:lnTo>
                  <a:pt x="2165934" y="1997771"/>
                </a:lnTo>
                <a:lnTo>
                  <a:pt x="0" y="199777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AutoShape 12" id="12"/>
          <p:cNvSpPr/>
          <p:nvPr/>
        </p:nvSpPr>
        <p:spPr>
          <a:xfrm>
            <a:off x="7563514" y="4768804"/>
            <a:ext cx="1517699" cy="1601201"/>
          </a:xfrm>
          <a:prstGeom prst="line">
            <a:avLst/>
          </a:prstGeom>
          <a:ln cap="rnd" w="85725">
            <a:solidFill>
              <a:srgbClr val="ACB8C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1759115" y="2022200"/>
            <a:ext cx="3328247" cy="3348919"/>
          </a:xfrm>
          <a:custGeom>
            <a:avLst/>
            <a:gdLst/>
            <a:ahLst/>
            <a:cxnLst/>
            <a:rect r="r" b="b" t="t" l="l"/>
            <a:pathLst>
              <a:path h="3348919" w="3328247">
                <a:moveTo>
                  <a:pt x="0" y="0"/>
                </a:moveTo>
                <a:lnTo>
                  <a:pt x="3328247" y="0"/>
                </a:lnTo>
                <a:lnTo>
                  <a:pt x="3328247" y="3348919"/>
                </a:lnTo>
                <a:lnTo>
                  <a:pt x="0" y="334891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199843" y="162920"/>
            <a:ext cx="11400161" cy="1859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9"/>
              </a:lnSpc>
            </a:pPr>
            <a:r>
              <a:rPr lang="en-US" sz="3599" spc="71">
                <a:solidFill>
                  <a:srgbClr val="DDFF7B"/>
                </a:solidFill>
                <a:latin typeface="League Spartan"/>
              </a:rPr>
              <a:t>Technical Deep Dive</a:t>
            </a:r>
          </a:p>
          <a:p>
            <a:pPr algn="ctr">
              <a:lnSpc>
                <a:spcPts val="3564"/>
              </a:lnSpc>
            </a:pPr>
          </a:p>
          <a:p>
            <a:pPr algn="ctr">
              <a:lnSpc>
                <a:spcPts val="3564"/>
              </a:lnSpc>
            </a:pPr>
            <a:r>
              <a:rPr lang="en-US" sz="3099" spc="61">
                <a:solidFill>
                  <a:srgbClr val="FFFFFF"/>
                </a:solidFill>
                <a:latin typeface="League Spartan"/>
              </a:rPr>
              <a:t>Behind the Scenes: Podscribe’s Gemini flow</a:t>
            </a:r>
          </a:p>
          <a:p>
            <a:pPr algn="ctr" marL="0" indent="0" lvl="0">
              <a:lnSpc>
                <a:spcPts val="3450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205920" y="2255127"/>
            <a:ext cx="2257425" cy="438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League Spartan"/>
              </a:rPr>
              <a:t>Youtube Link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76224" y="6121354"/>
            <a:ext cx="3742323" cy="895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League Spartan"/>
              </a:rPr>
              <a:t>Download MP3 using Python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6065962" y="9015095"/>
            <a:ext cx="1687949" cy="438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League Spartan"/>
              </a:rPr>
              <a:t>Summary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365502" y="7625024"/>
            <a:ext cx="3597355" cy="438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League Spartan"/>
              </a:rPr>
              <a:t>Azure speech-to-text</a:t>
            </a:r>
          </a:p>
        </p:txBody>
      </p:sp>
      <p:sp>
        <p:nvSpPr>
          <p:cNvPr name="AutoShape 19" id="19"/>
          <p:cNvSpPr/>
          <p:nvPr/>
        </p:nvSpPr>
        <p:spPr>
          <a:xfrm flipV="true">
            <a:off x="11644296" y="5143500"/>
            <a:ext cx="1778942" cy="1873840"/>
          </a:xfrm>
          <a:prstGeom prst="line">
            <a:avLst/>
          </a:prstGeom>
          <a:ln cap="rnd" w="85725">
            <a:solidFill>
              <a:srgbClr val="ACB8C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DAGCjdK9KYM</dc:identifier>
  <dcterms:modified xsi:type="dcterms:W3CDTF">2011-08-01T06:04:30Z</dcterms:modified>
  <cp:revision>1</cp:revision>
  <dc:title>PODSCRIBE</dc:title>
</cp:coreProperties>
</file>