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3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53000" cy="323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473825" y="0"/>
            <a:ext cx="4953000" cy="323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7F223-01EB-4C37-99B3-F0D7DAB598A9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86188" y="806450"/>
            <a:ext cx="3857625" cy="217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3000" y="3101975"/>
            <a:ext cx="9144000" cy="2538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121400"/>
            <a:ext cx="4953000" cy="323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73825" y="6121400"/>
            <a:ext cx="4953000" cy="323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D569-09ED-459B-A839-7E3DAE5BA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45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5D569-09ED-459B-A839-7E3DAE5BA91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99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E2E6E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E2E6E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01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3533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011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7353" y="1101725"/>
            <a:ext cx="10135293" cy="1654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33606" y="2996800"/>
            <a:ext cx="5600065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E2E6E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353" y="1101725"/>
            <a:ext cx="10135293" cy="1654175"/>
          </a:xfrm>
          <a:prstGeom prst="rect">
            <a:avLst/>
          </a:prstGeom>
        </p:spPr>
        <p:txBody>
          <a:bodyPr vert="horz" wrap="square" lIns="0" tIns="587375" rIns="0" bIns="0" rtlCol="0">
            <a:spAutoFit/>
          </a:bodyPr>
          <a:lstStyle/>
          <a:p>
            <a:pPr marL="4298950" marR="5080">
              <a:lnSpc>
                <a:spcPts val="4200"/>
              </a:lnSpc>
              <a:spcBef>
                <a:spcPts val="50"/>
              </a:spcBef>
            </a:pPr>
            <a:r>
              <a:rPr spc="85" dirty="0"/>
              <a:t>Stock</a:t>
            </a:r>
            <a:r>
              <a:rPr spc="-85" dirty="0"/>
              <a:t> </a:t>
            </a:r>
            <a:r>
              <a:rPr spc="80" dirty="0"/>
              <a:t>Price</a:t>
            </a:r>
            <a:r>
              <a:rPr spc="-85" dirty="0"/>
              <a:t> </a:t>
            </a:r>
            <a:r>
              <a:rPr spc="75" dirty="0"/>
              <a:t>Prediction </a:t>
            </a:r>
            <a:r>
              <a:rPr spc="95" dirty="0"/>
              <a:t>Using</a:t>
            </a:r>
            <a:r>
              <a:rPr spc="-70" dirty="0"/>
              <a:t> </a:t>
            </a:r>
            <a:r>
              <a:rPr spc="110" dirty="0"/>
              <a:t>Machine</a:t>
            </a:r>
            <a:r>
              <a:rPr spc="-70" dirty="0"/>
              <a:t> </a:t>
            </a:r>
            <a:r>
              <a:rPr spc="60" dirty="0"/>
              <a:t>Learning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933606" y="2996800"/>
            <a:ext cx="5600065" cy="2423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114"/>
              </a:spcBef>
            </a:pPr>
            <a:r>
              <a:rPr lang="en-US" sz="1600" spc="-30" dirty="0"/>
              <a:t>This presentation discusses how a stock price-predicting machine learning model is built and deployed. We will look at data preparation, model selection, performance posting, and deployment using </a:t>
            </a:r>
            <a:r>
              <a:rPr lang="en-US" sz="1600" spc="-30" dirty="0" err="1"/>
              <a:t>Streamlit</a:t>
            </a:r>
            <a:r>
              <a:rPr lang="en-US" spc="-30" dirty="0"/>
              <a:t>. </a:t>
            </a:r>
            <a:endParaRPr lang="en-IN" spc="-10" dirty="0"/>
          </a:p>
          <a:p>
            <a:pPr marL="12700" marR="5080">
              <a:lnSpc>
                <a:spcPct val="127899"/>
              </a:lnSpc>
              <a:spcBef>
                <a:spcPts val="114"/>
              </a:spcBef>
            </a:pPr>
            <a:endParaRPr lang="en-IN" spc="-10" dirty="0"/>
          </a:p>
          <a:p>
            <a:pPr marL="12700" marR="5080">
              <a:lnSpc>
                <a:spcPct val="127899"/>
              </a:lnSpc>
              <a:spcBef>
                <a:spcPts val="114"/>
              </a:spcBef>
            </a:pPr>
            <a:endParaRPr lang="en-IN" spc="-10" dirty="0"/>
          </a:p>
          <a:p>
            <a:pPr marL="12700" marR="5080">
              <a:lnSpc>
                <a:spcPct val="127899"/>
              </a:lnSpc>
              <a:spcBef>
                <a:spcPts val="114"/>
              </a:spcBef>
            </a:pPr>
            <a:r>
              <a:rPr lang="en-IN" spc="-10" dirty="0"/>
              <a:t>Anurag Verma</a:t>
            </a:r>
            <a:br>
              <a:rPr lang="en-IN" spc="-10" dirty="0"/>
            </a:br>
            <a:r>
              <a:rPr lang="en-IN" spc="-10" dirty="0"/>
              <a:t>G2/14</a:t>
            </a:r>
            <a:endParaRPr spc="-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1FFBD-C4C9-4BD6-8DFE-4216C43499AD}"/>
              </a:ext>
            </a:extLst>
          </p:cNvPr>
          <p:cNvSpPr txBox="1"/>
          <p:nvPr/>
        </p:nvSpPr>
        <p:spPr>
          <a:xfrm flipH="1">
            <a:off x="647353" y="174625"/>
            <a:ext cx="101352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500" spc="8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 Era Hill University Dehradun</a:t>
            </a:r>
            <a:endParaRPr lang="en-IN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GEHU, Bhimtal Admission 2024: Eligibility, Fees, Dates &amp; Selection Criteria">
            <a:extLst>
              <a:ext uri="{FF2B5EF4-FFF2-40B4-BE49-F238E27FC236}">
                <a16:creationId xmlns:a16="http://schemas.microsoft.com/office/drawing/2014/main" id="{079CF993-992C-43BC-9E36-659127E8E1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3" t="3763" r="8309" b="11157"/>
          <a:stretch/>
        </p:blipFill>
        <p:spPr bwMode="auto">
          <a:xfrm>
            <a:off x="838200" y="1820081"/>
            <a:ext cx="2557055" cy="2602995"/>
          </a:xfrm>
          <a:prstGeom prst="rect">
            <a:avLst/>
          </a:prstGeom>
          <a:noFill/>
          <a:effectLst>
            <a:softEdge rad="50800"/>
          </a:effectLst>
          <a:scene3d>
            <a:camera prst="orthographicFront"/>
            <a:lightRig rig="threePt" dir="t"/>
          </a:scene3d>
          <a:sp3d>
            <a:bevelT w="0" h="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3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95" dirty="0"/>
              <a:t>Understanding</a:t>
            </a:r>
            <a:r>
              <a:rPr spc="-90" dirty="0"/>
              <a:t> </a:t>
            </a:r>
            <a:r>
              <a:rPr spc="105" dirty="0"/>
              <a:t>the</a:t>
            </a:r>
            <a:r>
              <a:rPr spc="-90" dirty="0"/>
              <a:t> </a:t>
            </a:r>
            <a:r>
              <a:rPr spc="70" dirty="0"/>
              <a:t>Data</a:t>
            </a:r>
            <a:r>
              <a:rPr spc="-90" dirty="0"/>
              <a:t> </a:t>
            </a:r>
            <a:r>
              <a:rPr spc="55" dirty="0"/>
              <a:t>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353" y="2963862"/>
            <a:ext cx="4624070" cy="12689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45" dirty="0">
                <a:solidFill>
                  <a:srgbClr val="FFFFFF"/>
                </a:solidFill>
                <a:latin typeface="Tahoma"/>
                <a:cs typeface="Tahoma"/>
              </a:rPr>
              <a:t>Financial</a:t>
            </a:r>
            <a:r>
              <a:rPr sz="165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spc="-2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lang="en-IN" sz="1650" b="1" spc="-2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sz="1600" dirty="0"/>
          </a:p>
          <a:p>
            <a:r>
              <a:rPr lang="en-US" sz="1600" dirty="0">
                <a:solidFill>
                  <a:schemeClr val="bg1"/>
                </a:solidFill>
              </a:rPr>
              <a:t>Using financial data sources, such as Yahoo Finance, enables us to collect historical stock prices, economic aggregates, and so 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41758" y="2963862"/>
            <a:ext cx="4591685" cy="152285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FFFFFF"/>
                </a:solidFill>
                <a:latin typeface="Tahoma"/>
                <a:cs typeface="Tahoma"/>
              </a:rPr>
              <a:t>Alternative</a:t>
            </a:r>
            <a:r>
              <a:rPr sz="1650" b="1" spc="3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b="1" spc="-2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lang="en-IN" sz="1650" b="1" spc="-2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sz="1650" dirty="0">
              <a:latin typeface="Tahoma"/>
              <a:cs typeface="Tahoma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Exploring alternative data sources such as</a:t>
            </a:r>
          </a:p>
          <a:p>
            <a:r>
              <a:rPr lang="en-US" sz="1600" dirty="0">
                <a:solidFill>
                  <a:schemeClr val="bg1"/>
                </a:solidFill>
              </a:rPr>
              <a:t>social media sentiment, news articles, and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consumer behavior data can enhance model accuracy.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3606" y="977900"/>
            <a:ext cx="521589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85" dirty="0"/>
              <a:t>Preprocessing</a:t>
            </a:r>
            <a:r>
              <a:rPr spc="-95" dirty="0"/>
              <a:t> </a:t>
            </a:r>
            <a:r>
              <a:rPr spc="105" dirty="0"/>
              <a:t>the</a:t>
            </a:r>
            <a:r>
              <a:rPr spc="-90" dirty="0"/>
              <a:t> </a:t>
            </a:r>
            <a:r>
              <a:rPr spc="50" dirty="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4943475" y="2028824"/>
            <a:ext cx="428625" cy="428625"/>
          </a:xfrm>
          <a:custGeom>
            <a:avLst/>
            <a:gdLst/>
            <a:ahLst/>
            <a:cxnLst/>
            <a:rect l="l" t="t" r="r" b="b"/>
            <a:pathLst>
              <a:path w="428625" h="428625">
                <a:moveTo>
                  <a:pt x="408178" y="0"/>
                </a:moveTo>
                <a:lnTo>
                  <a:pt x="20447" y="0"/>
                </a:lnTo>
                <a:lnTo>
                  <a:pt x="17437" y="596"/>
                </a:lnTo>
                <a:lnTo>
                  <a:pt x="0" y="20447"/>
                </a:lnTo>
                <a:lnTo>
                  <a:pt x="0" y="405053"/>
                </a:lnTo>
                <a:lnTo>
                  <a:pt x="0" y="408178"/>
                </a:lnTo>
                <a:lnTo>
                  <a:pt x="20447" y="428625"/>
                </a:lnTo>
                <a:lnTo>
                  <a:pt x="408178" y="428625"/>
                </a:lnTo>
                <a:lnTo>
                  <a:pt x="428625" y="408178"/>
                </a:lnTo>
                <a:lnTo>
                  <a:pt x="428625" y="20447"/>
                </a:lnTo>
                <a:lnTo>
                  <a:pt x="411187" y="596"/>
                </a:lnTo>
                <a:lnTo>
                  <a:pt x="408178" y="0"/>
                </a:lnTo>
                <a:close/>
              </a:path>
            </a:pathLst>
          </a:custGeom>
          <a:solidFill>
            <a:srgbClr val="2F3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96573" y="2063845"/>
            <a:ext cx="126364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35" dirty="0">
                <a:solidFill>
                  <a:srgbClr val="E2E6E9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6481" y="2011362"/>
            <a:ext cx="2078989" cy="11846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E2E6E9"/>
                </a:solidFill>
                <a:latin typeface="Tahoma"/>
                <a:cs typeface="Tahoma"/>
              </a:rPr>
              <a:t>Data</a:t>
            </a:r>
            <a:r>
              <a:rPr sz="1650" b="1" spc="14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50" b="1" spc="45" dirty="0">
                <a:solidFill>
                  <a:srgbClr val="E2E6E9"/>
                </a:solidFill>
                <a:latin typeface="Tahoma"/>
                <a:cs typeface="Tahoma"/>
              </a:rPr>
              <a:t>Cleaning</a:t>
            </a:r>
            <a:endParaRPr sz="1650" dirty="0">
              <a:latin typeface="Tahoma"/>
              <a:cs typeface="Tahoma"/>
            </a:endParaRPr>
          </a:p>
          <a:p>
            <a:pPr marL="12700" marR="5080">
              <a:lnSpc>
                <a:spcPct val="127899"/>
              </a:lnSpc>
              <a:spcBef>
                <a:spcPts val="660"/>
              </a:spcBef>
            </a:pPr>
            <a:r>
              <a:rPr sz="1450" spc="-30" dirty="0">
                <a:solidFill>
                  <a:srgbClr val="E2E6E9"/>
                </a:solidFill>
                <a:latin typeface="Tahoma"/>
                <a:cs typeface="Tahoma"/>
              </a:rPr>
              <a:t>Addressing</a:t>
            </a:r>
            <a:r>
              <a:rPr sz="1450" spc="-11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E2E6E9"/>
                </a:solidFill>
                <a:latin typeface="Tahoma"/>
                <a:cs typeface="Tahoma"/>
              </a:rPr>
              <a:t>missing</a:t>
            </a:r>
            <a:r>
              <a:rPr sz="1450" spc="-10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values and</a:t>
            </a:r>
            <a:r>
              <a:rPr sz="145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outliers</a:t>
            </a:r>
            <a:r>
              <a:rPr sz="145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35" dirty="0">
                <a:solidFill>
                  <a:srgbClr val="E2E6E9"/>
                </a:solidFill>
                <a:latin typeface="Tahoma"/>
                <a:cs typeface="Tahoma"/>
              </a:rPr>
              <a:t>ensures</a:t>
            </a:r>
            <a:r>
              <a:rPr sz="145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E2E6E9"/>
                </a:solidFill>
                <a:latin typeface="Tahoma"/>
                <a:cs typeface="Tahoma"/>
              </a:rPr>
              <a:t>data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integrity</a:t>
            </a:r>
            <a:r>
              <a:rPr sz="1450" spc="-114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lang="en-IN" sz="1450" spc="-10" dirty="0">
                <a:solidFill>
                  <a:srgbClr val="E2E6E9"/>
                </a:solidFill>
                <a:latin typeface="Tahoma"/>
                <a:cs typeface="Tahoma"/>
              </a:rPr>
              <a:t>.</a:t>
            </a:r>
            <a:endParaRPr sz="145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53375" y="2028824"/>
            <a:ext cx="419100" cy="428625"/>
          </a:xfrm>
          <a:custGeom>
            <a:avLst/>
            <a:gdLst/>
            <a:ahLst/>
            <a:cxnLst/>
            <a:rect l="l" t="t" r="r" b="b"/>
            <a:pathLst>
              <a:path w="419100" h="428625">
                <a:moveTo>
                  <a:pt x="398653" y="0"/>
                </a:moveTo>
                <a:lnTo>
                  <a:pt x="20447" y="0"/>
                </a:lnTo>
                <a:lnTo>
                  <a:pt x="17437" y="596"/>
                </a:lnTo>
                <a:lnTo>
                  <a:pt x="0" y="20447"/>
                </a:lnTo>
                <a:lnTo>
                  <a:pt x="0" y="405053"/>
                </a:lnTo>
                <a:lnTo>
                  <a:pt x="0" y="408178"/>
                </a:lnTo>
                <a:lnTo>
                  <a:pt x="20447" y="428625"/>
                </a:lnTo>
                <a:lnTo>
                  <a:pt x="398653" y="428625"/>
                </a:lnTo>
                <a:lnTo>
                  <a:pt x="419100" y="408178"/>
                </a:lnTo>
                <a:lnTo>
                  <a:pt x="419100" y="20447"/>
                </a:lnTo>
                <a:lnTo>
                  <a:pt x="401662" y="596"/>
                </a:lnTo>
                <a:lnTo>
                  <a:pt x="398653" y="0"/>
                </a:lnTo>
                <a:close/>
              </a:path>
            </a:pathLst>
          </a:custGeom>
          <a:solidFill>
            <a:srgbClr val="2F3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77301" y="2063845"/>
            <a:ext cx="1771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E2E6E9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2658" y="2011362"/>
            <a:ext cx="2082164" cy="20491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364490">
              <a:lnSpc>
                <a:spcPct val="106100"/>
              </a:lnSpc>
              <a:spcBef>
                <a:spcPts val="15"/>
              </a:spcBef>
            </a:pPr>
            <a:r>
              <a:rPr sz="1650" b="1" spc="-20" dirty="0">
                <a:solidFill>
                  <a:srgbClr val="E2E6E9"/>
                </a:solidFill>
                <a:latin typeface="Tahoma"/>
                <a:cs typeface="Tahoma"/>
              </a:rPr>
              <a:t>Data </a:t>
            </a:r>
            <a:r>
              <a:rPr sz="1650" b="1" spc="-10" dirty="0">
                <a:solidFill>
                  <a:srgbClr val="E2E6E9"/>
                </a:solidFill>
                <a:latin typeface="Tahoma"/>
                <a:cs typeface="Tahoma"/>
              </a:rPr>
              <a:t>Transformation</a:t>
            </a:r>
            <a:endParaRPr sz="1650" dirty="0">
              <a:latin typeface="Tahoma"/>
              <a:cs typeface="Tahoma"/>
            </a:endParaRPr>
          </a:p>
          <a:p>
            <a:pPr marL="12700" marR="5080">
              <a:lnSpc>
                <a:spcPct val="128200"/>
              </a:lnSpc>
              <a:spcBef>
                <a:spcPts val="655"/>
              </a:spcBef>
            </a:pPr>
            <a:r>
              <a:rPr sz="1450" spc="-35" dirty="0">
                <a:solidFill>
                  <a:srgbClr val="E2E6E9"/>
                </a:solidFill>
                <a:latin typeface="Tahoma"/>
                <a:cs typeface="Tahoma"/>
              </a:rPr>
              <a:t>Transforming</a:t>
            </a:r>
            <a:r>
              <a:rPr sz="1450" spc="-11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data</a:t>
            </a:r>
            <a:r>
              <a:rPr sz="1450" spc="-10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E2E6E9"/>
                </a:solidFill>
                <a:latin typeface="Tahoma"/>
                <a:cs typeface="Tahoma"/>
              </a:rPr>
              <a:t>using techniques</a:t>
            </a:r>
            <a:r>
              <a:rPr sz="145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E2E6E9"/>
                </a:solidFill>
                <a:latin typeface="Tahoma"/>
                <a:cs typeface="Tahoma"/>
              </a:rPr>
              <a:t>like</a:t>
            </a:r>
            <a:r>
              <a:rPr sz="145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E2E6E9"/>
                </a:solidFill>
                <a:latin typeface="Tahoma"/>
                <a:cs typeface="Tahoma"/>
              </a:rPr>
              <a:t>scaling</a:t>
            </a:r>
            <a:r>
              <a:rPr sz="145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or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normalization</a:t>
            </a:r>
            <a:r>
              <a:rPr sz="1450" spc="-7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ensures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consistency</a:t>
            </a:r>
            <a:r>
              <a:rPr sz="145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and</a:t>
            </a:r>
            <a:r>
              <a:rPr sz="145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facilitates </a:t>
            </a:r>
            <a:r>
              <a:rPr sz="1450" dirty="0">
                <a:solidFill>
                  <a:srgbClr val="E2E6E9"/>
                </a:solidFill>
                <a:latin typeface="Tahoma"/>
                <a:cs typeface="Tahoma"/>
              </a:rPr>
              <a:t>model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training.</a:t>
            </a:r>
            <a:endParaRPr sz="145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43475" y="4495800"/>
            <a:ext cx="428625" cy="419100"/>
          </a:xfrm>
          <a:custGeom>
            <a:avLst/>
            <a:gdLst/>
            <a:ahLst/>
            <a:cxnLst/>
            <a:rect l="l" t="t" r="r" b="b"/>
            <a:pathLst>
              <a:path w="428625" h="419100">
                <a:moveTo>
                  <a:pt x="408178" y="0"/>
                </a:moveTo>
                <a:lnTo>
                  <a:pt x="20447" y="0"/>
                </a:lnTo>
                <a:lnTo>
                  <a:pt x="17437" y="596"/>
                </a:lnTo>
                <a:lnTo>
                  <a:pt x="0" y="20447"/>
                </a:lnTo>
                <a:lnTo>
                  <a:pt x="0" y="395528"/>
                </a:lnTo>
                <a:lnTo>
                  <a:pt x="0" y="398653"/>
                </a:lnTo>
                <a:lnTo>
                  <a:pt x="20447" y="419100"/>
                </a:lnTo>
                <a:lnTo>
                  <a:pt x="408178" y="419100"/>
                </a:lnTo>
                <a:lnTo>
                  <a:pt x="428625" y="398653"/>
                </a:lnTo>
                <a:lnTo>
                  <a:pt x="428625" y="20447"/>
                </a:lnTo>
                <a:lnTo>
                  <a:pt x="411187" y="596"/>
                </a:lnTo>
                <a:lnTo>
                  <a:pt x="408178" y="0"/>
                </a:lnTo>
                <a:close/>
              </a:path>
            </a:pathLst>
          </a:custGeom>
          <a:solidFill>
            <a:srgbClr val="2F3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70818" y="4521295"/>
            <a:ext cx="17780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E2E6E9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6472" y="4478337"/>
            <a:ext cx="4759960" cy="9251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45" dirty="0">
                <a:solidFill>
                  <a:srgbClr val="E2E6E9"/>
                </a:solidFill>
                <a:latin typeface="Tahoma"/>
                <a:cs typeface="Tahoma"/>
              </a:rPr>
              <a:t>Feature</a:t>
            </a:r>
            <a:r>
              <a:rPr sz="1650" b="1" spc="-4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50" b="1" spc="55" dirty="0">
                <a:solidFill>
                  <a:srgbClr val="E2E6E9"/>
                </a:solidFill>
                <a:latin typeface="Tahoma"/>
                <a:cs typeface="Tahoma"/>
              </a:rPr>
              <a:t>Engineering</a:t>
            </a:r>
            <a:endParaRPr sz="1650" dirty="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710"/>
              </a:spcBef>
            </a:pPr>
            <a:r>
              <a:rPr sz="1450" spc="-35" dirty="0">
                <a:solidFill>
                  <a:srgbClr val="E2E6E9"/>
                </a:solidFill>
                <a:latin typeface="Tahoma"/>
                <a:cs typeface="Tahoma"/>
              </a:rPr>
              <a:t>Creating</a:t>
            </a:r>
            <a:r>
              <a:rPr sz="145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new</a:t>
            </a:r>
            <a:r>
              <a:rPr sz="145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40" dirty="0">
                <a:solidFill>
                  <a:srgbClr val="E2E6E9"/>
                </a:solidFill>
                <a:latin typeface="Tahoma"/>
                <a:cs typeface="Tahoma"/>
              </a:rPr>
              <a:t>features</a:t>
            </a:r>
            <a:r>
              <a:rPr sz="145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E2E6E9"/>
                </a:solidFill>
                <a:latin typeface="Tahoma"/>
                <a:cs typeface="Tahoma"/>
              </a:rPr>
              <a:t>from</a:t>
            </a:r>
            <a:r>
              <a:rPr sz="145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E2E6E9"/>
                </a:solidFill>
                <a:latin typeface="Tahoma"/>
                <a:cs typeface="Tahoma"/>
              </a:rPr>
              <a:t>existing</a:t>
            </a:r>
            <a:r>
              <a:rPr sz="145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ones</a:t>
            </a:r>
            <a:r>
              <a:rPr sz="145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can</a:t>
            </a:r>
            <a:r>
              <a:rPr sz="145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improve</a:t>
            </a:r>
            <a:r>
              <a:rPr sz="145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model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performance</a:t>
            </a:r>
            <a:r>
              <a:rPr sz="1450" spc="-10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by</a:t>
            </a:r>
            <a:r>
              <a:rPr sz="1450" spc="-10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E2E6E9"/>
                </a:solidFill>
                <a:latin typeface="Tahoma"/>
                <a:cs typeface="Tahoma"/>
              </a:rPr>
              <a:t>capturing</a:t>
            </a:r>
            <a:r>
              <a:rPr sz="1450" spc="-10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E2E6E9"/>
                </a:solidFill>
                <a:latin typeface="Tahoma"/>
                <a:cs typeface="Tahoma"/>
              </a:rPr>
              <a:t>complex</a:t>
            </a:r>
            <a:r>
              <a:rPr sz="1450" spc="-10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relationships.</a:t>
            </a:r>
            <a:endParaRPr sz="1450" dirty="0">
              <a:latin typeface="Tahoma"/>
              <a:cs typeface="Tahoma"/>
            </a:endParaRPr>
          </a:p>
        </p:txBody>
      </p:sp>
      <p:pic>
        <p:nvPicPr>
          <p:cNvPr id="2" name="Picture 2" descr="Python Symbol Photos, Images &amp; Pictures | Shutterstock">
            <a:extLst>
              <a:ext uri="{FF2B5EF4-FFF2-40B4-BE49-F238E27FC236}">
                <a16:creationId xmlns:a16="http://schemas.microsoft.com/office/drawing/2014/main" id="{9515AEA9-C624-448F-B3F6-0889BC021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" t="5571" r="4770" b="11583"/>
          <a:stretch/>
        </p:blipFill>
        <p:spPr bwMode="auto">
          <a:xfrm>
            <a:off x="990600" y="1931193"/>
            <a:ext cx="2209800" cy="22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353" y="711200"/>
            <a:ext cx="8322309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0" dirty="0"/>
              <a:t>Building</a:t>
            </a:r>
            <a:r>
              <a:rPr spc="-80" dirty="0"/>
              <a:t> </a:t>
            </a:r>
            <a:r>
              <a:rPr spc="105" dirty="0"/>
              <a:t>the</a:t>
            </a:r>
            <a:r>
              <a:rPr spc="-75" dirty="0"/>
              <a:t> </a:t>
            </a:r>
            <a:r>
              <a:rPr spc="110" dirty="0"/>
              <a:t>Machine</a:t>
            </a:r>
            <a:r>
              <a:rPr spc="-75" dirty="0"/>
              <a:t> </a:t>
            </a:r>
            <a:r>
              <a:rPr spc="70" dirty="0"/>
              <a:t>Learning</a:t>
            </a:r>
            <a:r>
              <a:rPr spc="-80" dirty="0"/>
              <a:t> </a:t>
            </a:r>
            <a:r>
              <a:rPr spc="10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2352675" y="1647824"/>
            <a:ext cx="1668145" cy="1323975"/>
          </a:xfrm>
          <a:custGeom>
            <a:avLst/>
            <a:gdLst/>
            <a:ahLst/>
            <a:cxnLst/>
            <a:rect l="l" t="t" r="r" b="b"/>
            <a:pathLst>
              <a:path w="1668145" h="1323975">
                <a:moveTo>
                  <a:pt x="834034" y="0"/>
                </a:moveTo>
                <a:lnTo>
                  <a:pt x="0" y="1323682"/>
                </a:lnTo>
                <a:lnTo>
                  <a:pt x="1668068" y="1323682"/>
                </a:lnTo>
                <a:lnTo>
                  <a:pt x="834034" y="0"/>
                </a:lnTo>
                <a:close/>
              </a:path>
            </a:pathLst>
          </a:custGeom>
          <a:solidFill>
            <a:srgbClr val="2F3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29660" y="2304256"/>
            <a:ext cx="1181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509" dirty="0">
                <a:solidFill>
                  <a:srgbClr val="E2E6E9"/>
                </a:solidFill>
                <a:latin typeface="Tahoma"/>
                <a:cs typeface="Tahoma"/>
              </a:rPr>
              <a:t>1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7353" y="1811337"/>
            <a:ext cx="179578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70" dirty="0">
                <a:solidFill>
                  <a:srgbClr val="E2E6E9"/>
                </a:solidFill>
                <a:latin typeface="Tahoma"/>
                <a:cs typeface="Tahoma"/>
              </a:rPr>
              <a:t>Model</a:t>
            </a:r>
            <a:r>
              <a:rPr sz="1650" b="1" spc="-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50" b="1" spc="35" dirty="0">
                <a:solidFill>
                  <a:srgbClr val="E2E6E9"/>
                </a:solidFill>
                <a:latin typeface="Tahoma"/>
                <a:cs typeface="Tahoma"/>
              </a:rPr>
              <a:t>Selection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7353" y="2149075"/>
            <a:ext cx="5933440" cy="265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90"/>
              </a:spcBef>
            </a:pPr>
            <a:r>
              <a:rPr sz="1450" spc="-20" dirty="0">
                <a:solidFill>
                  <a:srgbClr val="E2E6E9"/>
                </a:solidFill>
                <a:latin typeface="Tahoma"/>
                <a:cs typeface="Tahoma"/>
              </a:rPr>
              <a:t>Choosing</a:t>
            </a:r>
            <a:r>
              <a:rPr sz="1450" spc="-13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E2E6E9"/>
                </a:solidFill>
                <a:latin typeface="Tahoma"/>
                <a:cs typeface="Tahoma"/>
              </a:rPr>
              <a:t>an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appropriate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E2E6E9"/>
                </a:solidFill>
                <a:latin typeface="Tahoma"/>
                <a:cs typeface="Tahoma"/>
              </a:rPr>
              <a:t>model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based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E2E6E9"/>
                </a:solidFill>
                <a:latin typeface="Tahoma"/>
                <a:cs typeface="Tahoma"/>
              </a:rPr>
              <a:t>on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E2E6E9"/>
                </a:solidFill>
                <a:latin typeface="Tahoma"/>
                <a:cs typeface="Tahoma"/>
              </a:rPr>
              <a:t>the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E2E6E9"/>
                </a:solidFill>
                <a:latin typeface="Tahoma"/>
                <a:cs typeface="Tahoma"/>
              </a:rPr>
              <a:t>dataset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and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E2E6E9"/>
                </a:solidFill>
                <a:latin typeface="Tahoma"/>
                <a:cs typeface="Tahoma"/>
              </a:rPr>
              <a:t>desired</a:t>
            </a:r>
            <a:r>
              <a:rPr sz="1450" spc="-13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outcome. </a:t>
            </a:r>
            <a:endParaRPr sz="1450" dirty="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24000" y="2986087"/>
            <a:ext cx="9201150" cy="1348105"/>
            <a:chOff x="1524000" y="2986087"/>
            <a:chExt cx="9201150" cy="1348105"/>
          </a:xfrm>
        </p:grpSpPr>
        <p:sp>
          <p:nvSpPr>
            <p:cNvPr id="8" name="object 8"/>
            <p:cNvSpPr/>
            <p:nvPr/>
          </p:nvSpPr>
          <p:spPr>
            <a:xfrm>
              <a:off x="4067175" y="2986087"/>
              <a:ext cx="6657975" cy="9525"/>
            </a:xfrm>
            <a:custGeom>
              <a:avLst/>
              <a:gdLst/>
              <a:ahLst/>
              <a:cxnLst/>
              <a:rect l="l" t="t" r="r" b="b"/>
              <a:pathLst>
                <a:path w="6657975" h="9525">
                  <a:moveTo>
                    <a:pt x="6651078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6651078" y="9525"/>
                  </a:lnTo>
                  <a:lnTo>
                    <a:pt x="6653326" y="9055"/>
                  </a:lnTo>
                  <a:lnTo>
                    <a:pt x="6657047" y="7200"/>
                  </a:lnTo>
                  <a:lnTo>
                    <a:pt x="6657975" y="6083"/>
                  </a:lnTo>
                  <a:lnTo>
                    <a:pt x="6657975" y="3454"/>
                  </a:lnTo>
                  <a:lnTo>
                    <a:pt x="6657047" y="2324"/>
                  </a:lnTo>
                  <a:lnTo>
                    <a:pt x="6653326" y="457"/>
                  </a:lnTo>
                  <a:lnTo>
                    <a:pt x="6651078" y="0"/>
                  </a:lnTo>
                  <a:close/>
                </a:path>
              </a:pathLst>
            </a:custGeom>
            <a:solidFill>
              <a:srgbClr val="494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0" y="3009899"/>
              <a:ext cx="3336290" cy="1323975"/>
            </a:xfrm>
            <a:custGeom>
              <a:avLst/>
              <a:gdLst/>
              <a:ahLst/>
              <a:cxnLst/>
              <a:rect l="l" t="t" r="r" b="b"/>
              <a:pathLst>
                <a:path w="3336290" h="1323975">
                  <a:moveTo>
                    <a:pt x="2510523" y="0"/>
                  </a:moveTo>
                  <a:lnTo>
                    <a:pt x="825614" y="0"/>
                  </a:lnTo>
                  <a:lnTo>
                    <a:pt x="0" y="1323682"/>
                  </a:lnTo>
                  <a:lnTo>
                    <a:pt x="3336137" y="1323682"/>
                  </a:lnTo>
                  <a:lnTo>
                    <a:pt x="2510523" y="0"/>
                  </a:lnTo>
                  <a:close/>
                </a:path>
              </a:pathLst>
            </a:custGeom>
            <a:solidFill>
              <a:srgbClr val="2F3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06292" y="3504406"/>
            <a:ext cx="16510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50" dirty="0">
                <a:solidFill>
                  <a:srgbClr val="E2E6E9"/>
                </a:solidFill>
                <a:latin typeface="Tahoma"/>
                <a:cs typeface="Tahoma"/>
              </a:rPr>
              <a:t>2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1384" y="3182937"/>
            <a:ext cx="4798060" cy="9347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70" dirty="0">
                <a:solidFill>
                  <a:srgbClr val="E2E6E9"/>
                </a:solidFill>
                <a:latin typeface="Tahoma"/>
                <a:cs typeface="Tahoma"/>
              </a:rPr>
              <a:t>Model</a:t>
            </a:r>
            <a:r>
              <a:rPr sz="1650" b="1" spc="-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2E6E9"/>
                </a:solidFill>
                <a:latin typeface="Tahoma"/>
                <a:cs typeface="Tahoma"/>
              </a:rPr>
              <a:t>Training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29299"/>
              </a:lnSpc>
              <a:spcBef>
                <a:spcPts val="635"/>
              </a:spcBef>
            </a:pPr>
            <a:r>
              <a:rPr sz="1450" spc="-35" dirty="0">
                <a:solidFill>
                  <a:srgbClr val="E2E6E9"/>
                </a:solidFill>
                <a:latin typeface="Tahoma"/>
                <a:cs typeface="Tahoma"/>
              </a:rPr>
              <a:t>Training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E2E6E9"/>
                </a:solidFill>
                <a:latin typeface="Tahoma"/>
                <a:cs typeface="Tahoma"/>
              </a:rPr>
              <a:t>the</a:t>
            </a:r>
            <a:r>
              <a:rPr sz="145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E2E6E9"/>
                </a:solidFill>
                <a:latin typeface="Tahoma"/>
                <a:cs typeface="Tahoma"/>
              </a:rPr>
              <a:t>model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using</a:t>
            </a:r>
            <a:r>
              <a:rPr sz="145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historical</a:t>
            </a:r>
            <a:r>
              <a:rPr sz="145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data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E2E6E9"/>
                </a:solidFill>
                <a:latin typeface="Tahoma"/>
                <a:cs typeface="Tahoma"/>
              </a:rPr>
              <a:t>to</a:t>
            </a:r>
            <a:r>
              <a:rPr sz="145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E2E6E9"/>
                </a:solidFill>
                <a:latin typeface="Tahoma"/>
                <a:cs typeface="Tahoma"/>
              </a:rPr>
              <a:t>learn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E2E6E9"/>
                </a:solidFill>
                <a:latin typeface="Tahoma"/>
                <a:cs typeface="Tahoma"/>
              </a:rPr>
              <a:t>patterns</a:t>
            </a:r>
            <a:r>
              <a:rPr sz="145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and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relationships.</a:t>
            </a:r>
            <a:endParaRPr sz="14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5800" y="4357687"/>
            <a:ext cx="10039350" cy="1348105"/>
            <a:chOff x="685800" y="4357687"/>
            <a:chExt cx="10039350" cy="1348105"/>
          </a:xfrm>
        </p:grpSpPr>
        <p:sp>
          <p:nvSpPr>
            <p:cNvPr id="13" name="object 13"/>
            <p:cNvSpPr/>
            <p:nvPr/>
          </p:nvSpPr>
          <p:spPr>
            <a:xfrm>
              <a:off x="4905375" y="4357687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5812878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5812878" y="9525"/>
                  </a:lnTo>
                  <a:lnTo>
                    <a:pt x="5815126" y="9055"/>
                  </a:lnTo>
                  <a:lnTo>
                    <a:pt x="5818847" y="7200"/>
                  </a:lnTo>
                  <a:lnTo>
                    <a:pt x="5819775" y="6083"/>
                  </a:lnTo>
                  <a:lnTo>
                    <a:pt x="5819775" y="3454"/>
                  </a:lnTo>
                  <a:lnTo>
                    <a:pt x="5818847" y="2324"/>
                  </a:lnTo>
                  <a:lnTo>
                    <a:pt x="5815126" y="457"/>
                  </a:lnTo>
                  <a:lnTo>
                    <a:pt x="5812878" y="0"/>
                  </a:lnTo>
                  <a:close/>
                </a:path>
              </a:pathLst>
            </a:custGeom>
            <a:solidFill>
              <a:srgbClr val="494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5800" y="4381500"/>
              <a:ext cx="5004435" cy="1323975"/>
            </a:xfrm>
            <a:custGeom>
              <a:avLst/>
              <a:gdLst/>
              <a:ahLst/>
              <a:cxnLst/>
              <a:rect l="l" t="t" r="r" b="b"/>
              <a:pathLst>
                <a:path w="5004435" h="1323975">
                  <a:moveTo>
                    <a:pt x="4187139" y="0"/>
                  </a:moveTo>
                  <a:lnTo>
                    <a:pt x="817206" y="0"/>
                  </a:lnTo>
                  <a:lnTo>
                    <a:pt x="0" y="1323677"/>
                  </a:lnTo>
                  <a:lnTo>
                    <a:pt x="5004346" y="1323677"/>
                  </a:lnTo>
                  <a:lnTo>
                    <a:pt x="4187139" y="0"/>
                  </a:lnTo>
                  <a:close/>
                </a:path>
              </a:pathLst>
            </a:custGeom>
            <a:solidFill>
              <a:srgbClr val="2F3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105988" y="4876006"/>
            <a:ext cx="16510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50" dirty="0">
                <a:solidFill>
                  <a:srgbClr val="E2E6E9"/>
                </a:solidFill>
                <a:latin typeface="Tahoma"/>
                <a:cs typeface="Tahoma"/>
              </a:rPr>
              <a:t>3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65405" y="4554537"/>
            <a:ext cx="3861435" cy="9347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45" dirty="0">
                <a:solidFill>
                  <a:srgbClr val="E2E6E9"/>
                </a:solidFill>
                <a:latin typeface="Tahoma"/>
                <a:cs typeface="Tahoma"/>
              </a:rPr>
              <a:t>Hyperparameter</a:t>
            </a:r>
            <a:r>
              <a:rPr sz="1650" b="1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50" b="1" spc="55" dirty="0">
                <a:solidFill>
                  <a:srgbClr val="E2E6E9"/>
                </a:solidFill>
                <a:latin typeface="Tahoma"/>
                <a:cs typeface="Tahoma"/>
              </a:rPr>
              <a:t>Tuning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29299"/>
              </a:lnSpc>
              <a:spcBef>
                <a:spcPts val="635"/>
              </a:spcBef>
            </a:pP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Optimizing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E2E6E9"/>
                </a:solidFill>
                <a:latin typeface="Tahoma"/>
                <a:cs typeface="Tahoma"/>
              </a:rPr>
              <a:t>model</a:t>
            </a:r>
            <a:r>
              <a:rPr sz="145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E2E6E9"/>
                </a:solidFill>
                <a:latin typeface="Tahoma"/>
                <a:cs typeface="Tahoma"/>
              </a:rPr>
              <a:t>parameters</a:t>
            </a:r>
            <a:r>
              <a:rPr sz="145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E2E6E9"/>
                </a:solidFill>
                <a:latin typeface="Tahoma"/>
                <a:cs typeface="Tahoma"/>
              </a:rPr>
              <a:t>to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achieve</a:t>
            </a:r>
            <a:r>
              <a:rPr sz="145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optimal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performance</a:t>
            </a:r>
            <a:r>
              <a:rPr sz="1450" spc="-10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and</a:t>
            </a:r>
            <a:r>
              <a:rPr sz="1450" spc="-10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minimize</a:t>
            </a:r>
            <a:r>
              <a:rPr sz="1450" spc="-10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errors.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3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60" dirty="0"/>
              <a:t>Evaluating</a:t>
            </a:r>
            <a:r>
              <a:rPr spc="-75" dirty="0"/>
              <a:t> </a:t>
            </a:r>
            <a:r>
              <a:rPr spc="105" dirty="0"/>
              <a:t>the</a:t>
            </a:r>
            <a:r>
              <a:rPr spc="-75" dirty="0"/>
              <a:t> </a:t>
            </a:r>
            <a:r>
              <a:rPr spc="110" dirty="0"/>
              <a:t>Model</a:t>
            </a:r>
            <a:r>
              <a:rPr spc="-70" dirty="0"/>
              <a:t> </a:t>
            </a:r>
            <a:r>
              <a:rPr spc="8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353" y="2963862"/>
            <a:ext cx="4768850" cy="134081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FFFFFF"/>
                </a:solidFill>
                <a:latin typeface="Tahoma"/>
                <a:cs typeface="Tahoma"/>
              </a:rPr>
              <a:t>Metrics</a:t>
            </a:r>
            <a:endParaRPr sz="1650" dirty="0">
              <a:latin typeface="Tahoma"/>
              <a:cs typeface="Tahoma"/>
            </a:endParaRPr>
          </a:p>
          <a:p>
            <a:pPr marL="12700" marR="5080">
              <a:lnSpc>
                <a:spcPct val="129299"/>
              </a:lnSpc>
              <a:spcBef>
                <a:spcPts val="1235"/>
              </a:spcBef>
            </a:pPr>
            <a:r>
              <a:rPr sz="1600" spc="-25" dirty="0">
                <a:solidFill>
                  <a:srgbClr val="E2E6E9"/>
                </a:solidFill>
                <a:latin typeface="Tahoma"/>
                <a:cs typeface="Tahoma"/>
              </a:rPr>
              <a:t>Evaluating</a:t>
            </a:r>
            <a:r>
              <a:rPr sz="160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E2E6E9"/>
                </a:solidFill>
                <a:latin typeface="Tahoma"/>
                <a:cs typeface="Tahoma"/>
              </a:rPr>
              <a:t>model</a:t>
            </a:r>
            <a:r>
              <a:rPr sz="160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E2E6E9"/>
                </a:solidFill>
                <a:latin typeface="Tahoma"/>
                <a:cs typeface="Tahoma"/>
              </a:rPr>
              <a:t>performance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E2E6E9"/>
                </a:solidFill>
                <a:latin typeface="Tahoma"/>
                <a:cs typeface="Tahoma"/>
              </a:rPr>
              <a:t>using</a:t>
            </a:r>
            <a:r>
              <a:rPr sz="160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E2E6E9"/>
                </a:solidFill>
                <a:latin typeface="Tahoma"/>
                <a:cs typeface="Tahoma"/>
              </a:rPr>
              <a:t>metrics</a:t>
            </a:r>
            <a:r>
              <a:rPr sz="160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E2E6E9"/>
                </a:solidFill>
                <a:latin typeface="Tahoma"/>
                <a:cs typeface="Tahoma"/>
              </a:rPr>
              <a:t>such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E2E6E9"/>
                </a:solidFill>
                <a:latin typeface="Tahoma"/>
                <a:cs typeface="Tahoma"/>
              </a:rPr>
              <a:t>as</a:t>
            </a:r>
            <a:r>
              <a:rPr sz="160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E2E6E9"/>
                </a:solidFill>
                <a:latin typeface="Tahoma"/>
                <a:cs typeface="Tahoma"/>
              </a:rPr>
              <a:t>mean </a:t>
            </a:r>
            <a:r>
              <a:rPr sz="1600" spc="-25" dirty="0">
                <a:solidFill>
                  <a:srgbClr val="E2E6E9"/>
                </a:solidFill>
                <a:latin typeface="Tahoma"/>
                <a:cs typeface="Tahoma"/>
              </a:rPr>
              <a:t>squared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E2E6E9"/>
                </a:solidFill>
                <a:latin typeface="Tahoma"/>
                <a:cs typeface="Tahoma"/>
              </a:rPr>
              <a:t>error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rgbClr val="E2E6E9"/>
                </a:solidFill>
                <a:latin typeface="Tahoma"/>
                <a:cs typeface="Tahoma"/>
              </a:rPr>
              <a:t>(MSE),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E2E6E9"/>
                </a:solidFill>
                <a:latin typeface="Tahoma"/>
                <a:cs typeface="Tahoma"/>
              </a:rPr>
              <a:t>root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E2E6E9"/>
                </a:solidFill>
                <a:latin typeface="Tahoma"/>
                <a:cs typeface="Tahoma"/>
              </a:rPr>
              <a:t>mean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E2E6E9"/>
                </a:solidFill>
                <a:latin typeface="Tahoma"/>
                <a:cs typeface="Tahoma"/>
              </a:rPr>
              <a:t>squared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E2E6E9"/>
                </a:solidFill>
                <a:latin typeface="Tahoma"/>
                <a:cs typeface="Tahoma"/>
              </a:rPr>
              <a:t>error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rgbClr val="E2E6E9"/>
                </a:solidFill>
                <a:latin typeface="Tahoma"/>
                <a:cs typeface="Tahoma"/>
              </a:rPr>
              <a:t>(RMSE),</a:t>
            </a:r>
            <a:r>
              <a:rPr sz="1600" spc="-114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E2E6E9"/>
                </a:solidFill>
                <a:latin typeface="Tahoma"/>
                <a:cs typeface="Tahoma"/>
              </a:rPr>
              <a:t>and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E2E6E9"/>
                </a:solidFill>
                <a:latin typeface="Tahoma"/>
                <a:cs typeface="Tahoma"/>
              </a:rPr>
              <a:t>R- </a:t>
            </a:r>
            <a:r>
              <a:rPr sz="1600" spc="-10" dirty="0">
                <a:solidFill>
                  <a:srgbClr val="E2E6E9"/>
                </a:solidFill>
                <a:latin typeface="Tahoma"/>
                <a:cs typeface="Tahoma"/>
              </a:rPr>
              <a:t>squared.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1758" y="2963862"/>
            <a:ext cx="4523740" cy="10231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45" dirty="0">
                <a:solidFill>
                  <a:srgbClr val="FFFFFF"/>
                </a:solidFill>
                <a:latin typeface="Tahoma"/>
                <a:cs typeface="Tahoma"/>
              </a:rPr>
              <a:t>Backtesting</a:t>
            </a:r>
            <a:endParaRPr sz="1650" dirty="0">
              <a:latin typeface="Tahoma"/>
              <a:cs typeface="Tahoma"/>
            </a:endParaRPr>
          </a:p>
          <a:p>
            <a:pPr marL="12700" marR="5080">
              <a:lnSpc>
                <a:spcPct val="129299"/>
              </a:lnSpc>
              <a:spcBef>
                <a:spcPts val="1235"/>
              </a:spcBef>
            </a:pPr>
            <a:r>
              <a:rPr sz="1600" spc="-50" dirty="0">
                <a:solidFill>
                  <a:srgbClr val="E2E6E9"/>
                </a:solidFill>
                <a:latin typeface="Tahoma"/>
                <a:cs typeface="Tahoma"/>
              </a:rPr>
              <a:t>Testing</a:t>
            </a:r>
            <a:r>
              <a:rPr sz="1600" spc="-13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E2E6E9"/>
                </a:solidFill>
                <a:latin typeface="Tahoma"/>
                <a:cs typeface="Tahoma"/>
              </a:rPr>
              <a:t>the</a:t>
            </a:r>
            <a:r>
              <a:rPr sz="160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E2E6E9"/>
                </a:solidFill>
                <a:latin typeface="Tahoma"/>
                <a:cs typeface="Tahoma"/>
              </a:rPr>
              <a:t>model</a:t>
            </a:r>
            <a:r>
              <a:rPr sz="1600" spc="-13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E2E6E9"/>
                </a:solidFill>
                <a:latin typeface="Tahoma"/>
                <a:cs typeface="Tahoma"/>
              </a:rPr>
              <a:t>on</a:t>
            </a:r>
            <a:r>
              <a:rPr sz="160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E2E6E9"/>
                </a:solidFill>
                <a:latin typeface="Tahoma"/>
                <a:cs typeface="Tahoma"/>
              </a:rPr>
              <a:t>historical</a:t>
            </a:r>
            <a:r>
              <a:rPr sz="1600" spc="-13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E2E6E9"/>
                </a:solidFill>
                <a:latin typeface="Tahoma"/>
                <a:cs typeface="Tahoma"/>
              </a:rPr>
              <a:t>data</a:t>
            </a:r>
            <a:r>
              <a:rPr sz="160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E2E6E9"/>
                </a:solidFill>
                <a:latin typeface="Tahoma"/>
                <a:cs typeface="Tahoma"/>
              </a:rPr>
              <a:t>to</a:t>
            </a:r>
            <a:r>
              <a:rPr sz="160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E2E6E9"/>
                </a:solidFill>
                <a:latin typeface="Tahoma"/>
                <a:cs typeface="Tahoma"/>
              </a:rPr>
              <a:t>assess</a:t>
            </a:r>
            <a:r>
              <a:rPr sz="1600" spc="-13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E2E6E9"/>
                </a:solidFill>
                <a:latin typeface="Tahoma"/>
                <a:cs typeface="Tahoma"/>
              </a:rPr>
              <a:t>its</a:t>
            </a:r>
            <a:r>
              <a:rPr sz="160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E2E6E9"/>
                </a:solidFill>
                <a:latin typeface="Tahoma"/>
                <a:cs typeface="Tahoma"/>
              </a:rPr>
              <a:t>ability</a:t>
            </a:r>
            <a:r>
              <a:rPr sz="1600" spc="-13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E2E6E9"/>
                </a:solidFill>
                <a:latin typeface="Tahoma"/>
                <a:cs typeface="Tahoma"/>
              </a:rPr>
              <a:t>to </a:t>
            </a:r>
            <a:r>
              <a:rPr sz="1600" spc="-10" dirty="0">
                <a:solidFill>
                  <a:srgbClr val="E2E6E9"/>
                </a:solidFill>
                <a:latin typeface="Tahoma"/>
                <a:cs typeface="Tahoma"/>
              </a:rPr>
              <a:t>predict</a:t>
            </a:r>
            <a:r>
              <a:rPr sz="1600" spc="-13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E2E6E9"/>
                </a:solidFill>
                <a:latin typeface="Tahoma"/>
                <a:cs typeface="Tahoma"/>
              </a:rPr>
              <a:t>past</a:t>
            </a:r>
            <a:r>
              <a:rPr sz="1600" spc="-13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E2E6E9"/>
                </a:solidFill>
                <a:latin typeface="Tahoma"/>
                <a:cs typeface="Tahoma"/>
              </a:rPr>
              <a:t>price</a:t>
            </a:r>
            <a:r>
              <a:rPr sz="1600" spc="-13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E2E6E9"/>
                </a:solidFill>
                <a:latin typeface="Tahoma"/>
                <a:cs typeface="Tahoma"/>
              </a:rPr>
              <a:t>movements.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353" y="3159125"/>
            <a:ext cx="7893684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b="1" spc="95" dirty="0">
                <a:solidFill>
                  <a:srgbClr val="FFFFFF"/>
                </a:solidFill>
                <a:latin typeface="Tahoma"/>
                <a:cs typeface="Tahoma"/>
              </a:rPr>
              <a:t>Deploying</a:t>
            </a:r>
            <a:r>
              <a:rPr sz="335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b="1" spc="10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35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b="1" spc="110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sz="335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b="1" spc="7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335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350" b="1" spc="-10" dirty="0">
                <a:solidFill>
                  <a:srgbClr val="FFFFFF"/>
                </a:solidFill>
                <a:latin typeface="Tahoma"/>
                <a:cs typeface="Tahoma"/>
              </a:rPr>
              <a:t>Streamlit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7225" y="4046181"/>
            <a:ext cx="471805" cy="380365"/>
          </a:xfrm>
          <a:custGeom>
            <a:avLst/>
            <a:gdLst/>
            <a:ahLst/>
            <a:cxnLst/>
            <a:rect l="l" t="t" r="r" b="b"/>
            <a:pathLst>
              <a:path w="471805" h="380364">
                <a:moveTo>
                  <a:pt x="292248" y="0"/>
                </a:moveTo>
                <a:lnTo>
                  <a:pt x="285616" y="3302"/>
                </a:lnTo>
                <a:lnTo>
                  <a:pt x="163621" y="369303"/>
                </a:lnTo>
                <a:lnTo>
                  <a:pt x="166935" y="375932"/>
                </a:lnTo>
                <a:lnTo>
                  <a:pt x="179312" y="380060"/>
                </a:lnTo>
                <a:lnTo>
                  <a:pt x="185940" y="376745"/>
                </a:lnTo>
                <a:lnTo>
                  <a:pt x="307940" y="10744"/>
                </a:lnTo>
                <a:lnTo>
                  <a:pt x="304626" y="4114"/>
                </a:lnTo>
                <a:lnTo>
                  <a:pt x="292248" y="0"/>
                </a:lnTo>
                <a:close/>
              </a:path>
              <a:path w="471805" h="380364">
                <a:moveTo>
                  <a:pt x="114924" y="82651"/>
                </a:moveTo>
                <a:lnTo>
                  <a:pt x="1473" y="183502"/>
                </a:lnTo>
                <a:lnTo>
                  <a:pt x="0" y="186677"/>
                </a:lnTo>
                <a:lnTo>
                  <a:pt x="0" y="193446"/>
                </a:lnTo>
                <a:lnTo>
                  <a:pt x="1473" y="196621"/>
                </a:lnTo>
                <a:lnTo>
                  <a:pt x="3978" y="198907"/>
                </a:lnTo>
                <a:lnTo>
                  <a:pt x="114924" y="297548"/>
                </a:lnTo>
                <a:lnTo>
                  <a:pt x="122367" y="297103"/>
                </a:lnTo>
                <a:lnTo>
                  <a:pt x="131057" y="287375"/>
                </a:lnTo>
                <a:lnTo>
                  <a:pt x="130616" y="279946"/>
                </a:lnTo>
                <a:lnTo>
                  <a:pt x="29542" y="190068"/>
                </a:lnTo>
                <a:lnTo>
                  <a:pt x="130542" y="100253"/>
                </a:lnTo>
                <a:lnTo>
                  <a:pt x="130983" y="92824"/>
                </a:lnTo>
                <a:lnTo>
                  <a:pt x="126638" y="87960"/>
                </a:lnTo>
                <a:lnTo>
                  <a:pt x="125849" y="86995"/>
                </a:lnTo>
                <a:lnTo>
                  <a:pt x="122367" y="83096"/>
                </a:lnTo>
                <a:lnTo>
                  <a:pt x="114924" y="82651"/>
                </a:lnTo>
                <a:close/>
              </a:path>
              <a:path w="471805" h="380364">
                <a:moveTo>
                  <a:pt x="356636" y="82499"/>
                </a:moveTo>
                <a:lnTo>
                  <a:pt x="349195" y="82943"/>
                </a:lnTo>
                <a:lnTo>
                  <a:pt x="344849" y="87807"/>
                </a:lnTo>
                <a:lnTo>
                  <a:pt x="344849" y="87960"/>
                </a:lnTo>
                <a:lnTo>
                  <a:pt x="340503" y="92824"/>
                </a:lnTo>
                <a:lnTo>
                  <a:pt x="340945" y="100253"/>
                </a:lnTo>
                <a:lnTo>
                  <a:pt x="441944" y="190068"/>
                </a:lnTo>
                <a:lnTo>
                  <a:pt x="340945" y="279869"/>
                </a:lnTo>
                <a:lnTo>
                  <a:pt x="340503" y="287312"/>
                </a:lnTo>
                <a:lnTo>
                  <a:pt x="349195" y="297027"/>
                </a:lnTo>
                <a:lnTo>
                  <a:pt x="356636" y="297472"/>
                </a:lnTo>
                <a:lnTo>
                  <a:pt x="470087" y="196621"/>
                </a:lnTo>
                <a:lnTo>
                  <a:pt x="471562" y="193382"/>
                </a:lnTo>
                <a:lnTo>
                  <a:pt x="471562" y="186601"/>
                </a:lnTo>
                <a:lnTo>
                  <a:pt x="470087" y="183426"/>
                </a:lnTo>
                <a:lnTo>
                  <a:pt x="467583" y="181152"/>
                </a:lnTo>
                <a:lnTo>
                  <a:pt x="356636" y="82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7353" y="4649787"/>
            <a:ext cx="4761230" cy="94173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70" dirty="0">
                <a:solidFill>
                  <a:srgbClr val="E2E6E9"/>
                </a:solidFill>
                <a:latin typeface="Tahoma"/>
                <a:cs typeface="Tahoma"/>
              </a:rPr>
              <a:t>Model</a:t>
            </a:r>
            <a:r>
              <a:rPr sz="1650" b="1" spc="-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2E6E9"/>
                </a:solidFill>
                <a:latin typeface="Tahoma"/>
                <a:cs typeface="Tahoma"/>
              </a:rPr>
              <a:t>Integration</a:t>
            </a:r>
            <a:endParaRPr sz="1650" dirty="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710"/>
              </a:spcBef>
            </a:pPr>
            <a:r>
              <a:rPr sz="1600" spc="-45" dirty="0">
                <a:solidFill>
                  <a:srgbClr val="E2E6E9"/>
                </a:solidFill>
                <a:latin typeface="Tahoma"/>
                <a:cs typeface="Tahoma"/>
              </a:rPr>
              <a:t>Integrating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E2E6E9"/>
                </a:solidFill>
                <a:latin typeface="Tahoma"/>
                <a:cs typeface="Tahoma"/>
              </a:rPr>
              <a:t>the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E2E6E9"/>
                </a:solidFill>
                <a:latin typeface="Tahoma"/>
                <a:cs typeface="Tahoma"/>
              </a:rPr>
              <a:t>trained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E2E6E9"/>
                </a:solidFill>
                <a:latin typeface="Tahoma"/>
                <a:cs typeface="Tahoma"/>
              </a:rPr>
              <a:t>model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E2E6E9"/>
                </a:solidFill>
                <a:latin typeface="Tahoma"/>
                <a:cs typeface="Tahoma"/>
              </a:rPr>
              <a:t>into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E2E6E9"/>
                </a:solidFill>
                <a:latin typeface="Tahoma"/>
                <a:cs typeface="Tahoma"/>
              </a:rPr>
              <a:t>a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E2E6E9"/>
                </a:solidFill>
                <a:latin typeface="Tahoma"/>
                <a:cs typeface="Tahoma"/>
              </a:rPr>
              <a:t>Streamlit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E2E6E9"/>
                </a:solidFill>
                <a:latin typeface="Tahoma"/>
                <a:cs typeface="Tahoma"/>
              </a:rPr>
              <a:t>application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E2E6E9"/>
                </a:solidFill>
                <a:latin typeface="Tahoma"/>
                <a:cs typeface="Tahoma"/>
              </a:rPr>
              <a:t>for </a:t>
            </a:r>
            <a:r>
              <a:rPr sz="1600" spc="-30" dirty="0">
                <a:solidFill>
                  <a:srgbClr val="E2E6E9"/>
                </a:solidFill>
                <a:latin typeface="Tahoma"/>
                <a:cs typeface="Tahoma"/>
              </a:rPr>
              <a:t>user</a:t>
            </a:r>
            <a:r>
              <a:rPr sz="1600" spc="-14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E2E6E9"/>
                </a:solidFill>
                <a:latin typeface="Tahoma"/>
                <a:cs typeface="Tahoma"/>
              </a:rPr>
              <a:t>interaction.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87339" y="4000500"/>
            <a:ext cx="412750" cy="471805"/>
          </a:xfrm>
          <a:custGeom>
            <a:avLst/>
            <a:gdLst/>
            <a:ahLst/>
            <a:cxnLst/>
            <a:rect l="l" t="t" r="r" b="b"/>
            <a:pathLst>
              <a:path w="412750" h="471804">
                <a:moveTo>
                  <a:pt x="214020" y="0"/>
                </a:moveTo>
                <a:lnTo>
                  <a:pt x="198539" y="0"/>
                </a:lnTo>
                <a:lnTo>
                  <a:pt x="190881" y="749"/>
                </a:lnTo>
                <a:lnTo>
                  <a:pt x="154025" y="11938"/>
                </a:lnTo>
                <a:lnTo>
                  <a:pt x="117462" y="39992"/>
                </a:lnTo>
                <a:lnTo>
                  <a:pt x="94424" y="79908"/>
                </a:lnTo>
                <a:lnTo>
                  <a:pt x="88404" y="110134"/>
                </a:lnTo>
                <a:lnTo>
                  <a:pt x="88404" y="125615"/>
                </a:lnTo>
                <a:lnTo>
                  <a:pt x="100342" y="170129"/>
                </a:lnTo>
                <a:lnTo>
                  <a:pt x="128397" y="206692"/>
                </a:lnTo>
                <a:lnTo>
                  <a:pt x="168325" y="229730"/>
                </a:lnTo>
                <a:lnTo>
                  <a:pt x="198539" y="235750"/>
                </a:lnTo>
                <a:lnTo>
                  <a:pt x="214020" y="235750"/>
                </a:lnTo>
                <a:lnTo>
                  <a:pt x="258533" y="223812"/>
                </a:lnTo>
                <a:lnTo>
                  <a:pt x="284581" y="206273"/>
                </a:lnTo>
                <a:lnTo>
                  <a:pt x="200469" y="206273"/>
                </a:lnTo>
                <a:lnTo>
                  <a:pt x="194729" y="205714"/>
                </a:lnTo>
                <a:lnTo>
                  <a:pt x="152336" y="188150"/>
                </a:lnTo>
                <a:lnTo>
                  <a:pt x="126822" y="157060"/>
                </a:lnTo>
                <a:lnTo>
                  <a:pt x="117881" y="123672"/>
                </a:lnTo>
                <a:lnTo>
                  <a:pt x="117881" y="112064"/>
                </a:lnTo>
                <a:lnTo>
                  <a:pt x="129552" y="73583"/>
                </a:lnTo>
                <a:lnTo>
                  <a:pt x="161988" y="41148"/>
                </a:lnTo>
                <a:lnTo>
                  <a:pt x="200469" y="29464"/>
                </a:lnTo>
                <a:lnTo>
                  <a:pt x="284568" y="29464"/>
                </a:lnTo>
                <a:lnTo>
                  <a:pt x="284162" y="29057"/>
                </a:lnTo>
                <a:lnTo>
                  <a:pt x="244233" y="6007"/>
                </a:lnTo>
                <a:lnTo>
                  <a:pt x="221678" y="749"/>
                </a:lnTo>
                <a:lnTo>
                  <a:pt x="214020" y="0"/>
                </a:lnTo>
                <a:close/>
              </a:path>
              <a:path w="412750" h="471804">
                <a:moveTo>
                  <a:pt x="284568" y="29464"/>
                </a:moveTo>
                <a:lnTo>
                  <a:pt x="212090" y="29464"/>
                </a:lnTo>
                <a:lnTo>
                  <a:pt x="217830" y="30035"/>
                </a:lnTo>
                <a:lnTo>
                  <a:pt x="229222" y="32296"/>
                </a:lnTo>
                <a:lnTo>
                  <a:pt x="264680" y="51257"/>
                </a:lnTo>
                <a:lnTo>
                  <a:pt x="290169" y="89408"/>
                </a:lnTo>
                <a:lnTo>
                  <a:pt x="294678" y="112064"/>
                </a:lnTo>
                <a:lnTo>
                  <a:pt x="294678" y="123672"/>
                </a:lnTo>
                <a:lnTo>
                  <a:pt x="283006" y="162153"/>
                </a:lnTo>
                <a:lnTo>
                  <a:pt x="250571" y="194602"/>
                </a:lnTo>
                <a:lnTo>
                  <a:pt x="212090" y="206273"/>
                </a:lnTo>
                <a:lnTo>
                  <a:pt x="284581" y="206273"/>
                </a:lnTo>
                <a:lnTo>
                  <a:pt x="312216" y="170129"/>
                </a:lnTo>
                <a:lnTo>
                  <a:pt x="323392" y="133273"/>
                </a:lnTo>
                <a:lnTo>
                  <a:pt x="324154" y="125615"/>
                </a:lnTo>
                <a:lnTo>
                  <a:pt x="324154" y="110134"/>
                </a:lnTo>
                <a:lnTo>
                  <a:pt x="312216" y="65608"/>
                </a:lnTo>
                <a:lnTo>
                  <a:pt x="295097" y="39992"/>
                </a:lnTo>
                <a:lnTo>
                  <a:pt x="284568" y="29464"/>
                </a:lnTo>
                <a:close/>
              </a:path>
              <a:path w="412750" h="471804">
                <a:moveTo>
                  <a:pt x="248361" y="279946"/>
                </a:moveTo>
                <a:lnTo>
                  <a:pt x="164198" y="279946"/>
                </a:lnTo>
                <a:lnTo>
                  <a:pt x="120541" y="285809"/>
                </a:lnTo>
                <a:lnTo>
                  <a:pt x="81315" y="302356"/>
                </a:lnTo>
                <a:lnTo>
                  <a:pt x="48085" y="328026"/>
                </a:lnTo>
                <a:lnTo>
                  <a:pt x="22413" y="361256"/>
                </a:lnTo>
                <a:lnTo>
                  <a:pt x="5863" y="400482"/>
                </a:lnTo>
                <a:lnTo>
                  <a:pt x="0" y="444144"/>
                </a:lnTo>
                <a:lnTo>
                  <a:pt x="2150" y="454787"/>
                </a:lnTo>
                <a:lnTo>
                  <a:pt x="8015" y="463478"/>
                </a:lnTo>
                <a:lnTo>
                  <a:pt x="16711" y="469338"/>
                </a:lnTo>
                <a:lnTo>
                  <a:pt x="27355" y="471487"/>
                </a:lnTo>
                <a:lnTo>
                  <a:pt x="385203" y="471487"/>
                </a:lnTo>
                <a:lnTo>
                  <a:pt x="395848" y="469338"/>
                </a:lnTo>
                <a:lnTo>
                  <a:pt x="404544" y="463478"/>
                </a:lnTo>
                <a:lnTo>
                  <a:pt x="410408" y="454787"/>
                </a:lnTo>
                <a:lnTo>
                  <a:pt x="412559" y="444144"/>
                </a:lnTo>
                <a:lnTo>
                  <a:pt x="412274" y="442023"/>
                </a:lnTo>
                <a:lnTo>
                  <a:pt x="29476" y="442023"/>
                </a:lnTo>
                <a:lnTo>
                  <a:pt x="36796" y="400482"/>
                </a:lnTo>
                <a:lnTo>
                  <a:pt x="56196" y="363632"/>
                </a:lnTo>
                <a:lnTo>
                  <a:pt x="85293" y="334949"/>
                </a:lnTo>
                <a:lnTo>
                  <a:pt x="122011" y="316154"/>
                </a:lnTo>
                <a:lnTo>
                  <a:pt x="164198" y="309410"/>
                </a:lnTo>
                <a:lnTo>
                  <a:pt x="340374" y="309410"/>
                </a:lnTo>
                <a:lnTo>
                  <a:pt x="331243" y="302356"/>
                </a:lnTo>
                <a:lnTo>
                  <a:pt x="292018" y="285809"/>
                </a:lnTo>
                <a:lnTo>
                  <a:pt x="248361" y="279946"/>
                </a:lnTo>
                <a:close/>
              </a:path>
              <a:path w="412750" h="471804">
                <a:moveTo>
                  <a:pt x="340374" y="309410"/>
                </a:moveTo>
                <a:lnTo>
                  <a:pt x="248361" y="309410"/>
                </a:lnTo>
                <a:lnTo>
                  <a:pt x="290590" y="316154"/>
                </a:lnTo>
                <a:lnTo>
                  <a:pt x="327330" y="334949"/>
                </a:lnTo>
                <a:lnTo>
                  <a:pt x="356426" y="363632"/>
                </a:lnTo>
                <a:lnTo>
                  <a:pt x="375728" y="400043"/>
                </a:lnTo>
                <a:lnTo>
                  <a:pt x="383082" y="442023"/>
                </a:lnTo>
                <a:lnTo>
                  <a:pt x="412274" y="442023"/>
                </a:lnTo>
                <a:lnTo>
                  <a:pt x="406695" y="400482"/>
                </a:lnTo>
                <a:lnTo>
                  <a:pt x="390145" y="361256"/>
                </a:lnTo>
                <a:lnTo>
                  <a:pt x="364474" y="328026"/>
                </a:lnTo>
                <a:lnTo>
                  <a:pt x="340374" y="3094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43689" y="4649787"/>
            <a:ext cx="4621530" cy="94173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E2E6E9"/>
                </a:solidFill>
                <a:latin typeface="Tahoma"/>
                <a:cs typeface="Tahoma"/>
              </a:rPr>
              <a:t>User</a:t>
            </a:r>
            <a:r>
              <a:rPr sz="1650" b="1" spc="14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2E6E9"/>
                </a:solidFill>
                <a:latin typeface="Tahoma"/>
                <a:cs typeface="Tahoma"/>
              </a:rPr>
              <a:t>Interface</a:t>
            </a:r>
            <a:endParaRPr sz="1650" dirty="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710"/>
              </a:spcBef>
            </a:pPr>
            <a:r>
              <a:rPr sz="1600" spc="-35" dirty="0">
                <a:solidFill>
                  <a:srgbClr val="E2E6E9"/>
                </a:solidFill>
                <a:latin typeface="Tahoma"/>
                <a:cs typeface="Tahoma"/>
              </a:rPr>
              <a:t>Creating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E2E6E9"/>
                </a:solidFill>
                <a:latin typeface="Tahoma"/>
                <a:cs typeface="Tahoma"/>
              </a:rPr>
              <a:t>a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E2E6E9"/>
                </a:solidFill>
                <a:latin typeface="Tahoma"/>
                <a:cs typeface="Tahoma"/>
              </a:rPr>
              <a:t>user-</a:t>
            </a:r>
            <a:r>
              <a:rPr sz="1600" spc="-10" dirty="0">
                <a:solidFill>
                  <a:srgbClr val="E2E6E9"/>
                </a:solidFill>
                <a:latin typeface="Tahoma"/>
                <a:cs typeface="Tahoma"/>
              </a:rPr>
              <a:t>friendly</a:t>
            </a:r>
            <a:r>
              <a:rPr sz="1600" spc="-114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E2E6E9"/>
                </a:solidFill>
                <a:latin typeface="Tahoma"/>
                <a:cs typeface="Tahoma"/>
              </a:rPr>
              <a:t>interface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E2E6E9"/>
                </a:solidFill>
                <a:latin typeface="Tahoma"/>
                <a:cs typeface="Tahoma"/>
              </a:rPr>
              <a:t>for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E2E6E9"/>
                </a:solidFill>
                <a:latin typeface="Tahoma"/>
                <a:cs typeface="Tahoma"/>
              </a:rPr>
              <a:t>inputting</a:t>
            </a:r>
            <a:r>
              <a:rPr sz="1600" spc="-114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E2E6E9"/>
                </a:solidFill>
                <a:latin typeface="Tahoma"/>
                <a:cs typeface="Tahoma"/>
              </a:rPr>
              <a:t>stock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lang="en-IN" sz="1600" spc="-10">
                <a:solidFill>
                  <a:srgbClr val="E2E6E9"/>
                </a:solidFill>
                <a:latin typeface="Tahoma"/>
                <a:cs typeface="Tahoma"/>
              </a:rPr>
              <a:t>details </a:t>
            </a:r>
            <a:r>
              <a:rPr sz="1600" spc="-10">
                <a:solidFill>
                  <a:srgbClr val="E2E6E9"/>
                </a:solidFill>
                <a:latin typeface="Tahoma"/>
                <a:cs typeface="Tahoma"/>
              </a:rPr>
              <a:t>and</a:t>
            </a:r>
            <a:r>
              <a:rPr sz="1600" spc="-12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E2E6E9"/>
                </a:solidFill>
                <a:latin typeface="Tahoma"/>
                <a:cs typeface="Tahoma"/>
              </a:rPr>
              <a:t>viewing</a:t>
            </a:r>
            <a:r>
              <a:rPr sz="160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E2E6E9"/>
                </a:solidFill>
                <a:latin typeface="Tahoma"/>
                <a:cs typeface="Tahoma"/>
              </a:rPr>
              <a:t>predictions.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353" y="1101725"/>
            <a:ext cx="329247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55" dirty="0"/>
              <a:t>Visualizing</a:t>
            </a:r>
            <a:r>
              <a:rPr spc="-75" dirty="0"/>
              <a:t> </a:t>
            </a:r>
            <a:r>
              <a:rPr spc="80" dirty="0"/>
              <a:t>the </a:t>
            </a:r>
            <a:r>
              <a:rPr spc="70" dirty="0"/>
              <a:t>Predictions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30820" y="2476499"/>
            <a:ext cx="1066800" cy="2838450"/>
            <a:chOff x="730820" y="2476499"/>
            <a:chExt cx="1066800" cy="2838450"/>
          </a:xfrm>
        </p:grpSpPr>
        <p:sp>
          <p:nvSpPr>
            <p:cNvPr id="5" name="object 5"/>
            <p:cNvSpPr/>
            <p:nvPr/>
          </p:nvSpPr>
          <p:spPr>
            <a:xfrm>
              <a:off x="933450" y="2476499"/>
              <a:ext cx="864235" cy="2839085"/>
            </a:xfrm>
            <a:custGeom>
              <a:avLst/>
              <a:gdLst/>
              <a:ahLst/>
              <a:cxnLst/>
              <a:rect l="l" t="t" r="r" b="b"/>
              <a:pathLst>
                <a:path w="864235" h="2839085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2828937"/>
                  </a:lnTo>
                  <a:lnTo>
                    <a:pt x="0" y="2831566"/>
                  </a:lnTo>
                  <a:lnTo>
                    <a:pt x="927" y="2833801"/>
                  </a:lnTo>
                  <a:lnTo>
                    <a:pt x="4648" y="2837523"/>
                  </a:lnTo>
                  <a:lnTo>
                    <a:pt x="6896" y="2838462"/>
                  </a:lnTo>
                  <a:lnTo>
                    <a:pt x="12153" y="2838462"/>
                  </a:lnTo>
                  <a:lnTo>
                    <a:pt x="14401" y="2837523"/>
                  </a:lnTo>
                  <a:lnTo>
                    <a:pt x="18122" y="2833801"/>
                  </a:lnTo>
                  <a:lnTo>
                    <a:pt x="19050" y="2831566"/>
                  </a:lnTo>
                  <a:lnTo>
                    <a:pt x="19050" y="6896"/>
                  </a:lnTo>
                  <a:close/>
                </a:path>
                <a:path w="864235" h="2839085">
                  <a:moveTo>
                    <a:pt x="864171" y="425996"/>
                  </a:moveTo>
                  <a:lnTo>
                    <a:pt x="863244" y="423748"/>
                  </a:lnTo>
                  <a:lnTo>
                    <a:pt x="859523" y="420027"/>
                  </a:lnTo>
                  <a:lnTo>
                    <a:pt x="857275" y="419100"/>
                  </a:lnTo>
                  <a:lnTo>
                    <a:pt x="213829" y="419100"/>
                  </a:lnTo>
                  <a:lnTo>
                    <a:pt x="211582" y="420027"/>
                  </a:lnTo>
                  <a:lnTo>
                    <a:pt x="207873" y="423748"/>
                  </a:lnTo>
                  <a:lnTo>
                    <a:pt x="206933" y="425996"/>
                  </a:lnTo>
                  <a:lnTo>
                    <a:pt x="206933" y="428625"/>
                  </a:lnTo>
                  <a:lnTo>
                    <a:pt x="206933" y="431253"/>
                  </a:lnTo>
                  <a:lnTo>
                    <a:pt x="207873" y="433501"/>
                  </a:lnTo>
                  <a:lnTo>
                    <a:pt x="211582" y="437222"/>
                  </a:lnTo>
                  <a:lnTo>
                    <a:pt x="213829" y="438150"/>
                  </a:lnTo>
                  <a:lnTo>
                    <a:pt x="857275" y="438150"/>
                  </a:lnTo>
                  <a:lnTo>
                    <a:pt x="859523" y="437222"/>
                  </a:lnTo>
                  <a:lnTo>
                    <a:pt x="863244" y="433501"/>
                  </a:lnTo>
                  <a:lnTo>
                    <a:pt x="864171" y="431253"/>
                  </a:lnTo>
                  <a:lnTo>
                    <a:pt x="864171" y="425996"/>
                  </a:lnTo>
                  <a:close/>
                </a:path>
              </a:pathLst>
            </a:custGeom>
            <a:solidFill>
              <a:srgbClr val="494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0820" y="2686049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408176" y="0"/>
                  </a:moveTo>
                  <a:lnTo>
                    <a:pt x="20449" y="0"/>
                  </a:lnTo>
                  <a:lnTo>
                    <a:pt x="17443" y="596"/>
                  </a:lnTo>
                  <a:lnTo>
                    <a:pt x="0" y="20447"/>
                  </a:lnTo>
                  <a:lnTo>
                    <a:pt x="0" y="405053"/>
                  </a:lnTo>
                  <a:lnTo>
                    <a:pt x="0" y="408178"/>
                  </a:lnTo>
                  <a:lnTo>
                    <a:pt x="20449" y="428625"/>
                  </a:lnTo>
                  <a:lnTo>
                    <a:pt x="408176" y="428625"/>
                  </a:lnTo>
                  <a:lnTo>
                    <a:pt x="428625" y="408178"/>
                  </a:lnTo>
                  <a:lnTo>
                    <a:pt x="428625" y="20447"/>
                  </a:lnTo>
                  <a:lnTo>
                    <a:pt x="411182" y="596"/>
                  </a:lnTo>
                  <a:lnTo>
                    <a:pt x="408176" y="0"/>
                  </a:lnTo>
                  <a:close/>
                </a:path>
              </a:pathLst>
            </a:custGeom>
            <a:solidFill>
              <a:srgbClr val="2F3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0937" y="2721070"/>
            <a:ext cx="126364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35" dirty="0">
                <a:solidFill>
                  <a:srgbClr val="E2E6E9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7308" y="2649537"/>
            <a:ext cx="4248785" cy="9347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60" dirty="0">
                <a:solidFill>
                  <a:srgbClr val="E2E6E9"/>
                </a:solidFill>
                <a:latin typeface="Tahoma"/>
                <a:cs typeface="Tahoma"/>
              </a:rPr>
              <a:t>Actual</a:t>
            </a:r>
            <a:r>
              <a:rPr sz="1650" b="1" spc="-5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E2E6E9"/>
                </a:solidFill>
                <a:latin typeface="Tahoma"/>
                <a:cs typeface="Tahoma"/>
              </a:rPr>
              <a:t>vs.</a:t>
            </a:r>
            <a:r>
              <a:rPr sz="1650" b="1" spc="-4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50" b="1" spc="45" dirty="0">
                <a:solidFill>
                  <a:srgbClr val="E2E6E9"/>
                </a:solidFill>
                <a:latin typeface="Tahoma"/>
                <a:cs typeface="Tahoma"/>
              </a:rPr>
              <a:t>Predicted</a:t>
            </a:r>
            <a:endParaRPr sz="1650" dirty="0">
              <a:latin typeface="Tahoma"/>
              <a:cs typeface="Tahoma"/>
            </a:endParaRPr>
          </a:p>
          <a:p>
            <a:pPr marL="12700" marR="5080">
              <a:lnSpc>
                <a:spcPct val="129299"/>
              </a:lnSpc>
              <a:spcBef>
                <a:spcPts val="635"/>
              </a:spcBef>
            </a:pP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Visualizing</a:t>
            </a:r>
            <a:r>
              <a:rPr sz="145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E2E6E9"/>
                </a:solidFill>
                <a:latin typeface="Tahoma"/>
                <a:cs typeface="Tahoma"/>
              </a:rPr>
              <a:t>the</a:t>
            </a:r>
            <a:r>
              <a:rPr sz="145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predicted</a:t>
            </a:r>
            <a:r>
              <a:rPr sz="145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E2E6E9"/>
                </a:solidFill>
                <a:latin typeface="Tahoma"/>
                <a:cs typeface="Tahoma"/>
              </a:rPr>
              <a:t>stock</a:t>
            </a:r>
            <a:r>
              <a:rPr sz="145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E2E6E9"/>
                </a:solidFill>
                <a:latin typeface="Tahoma"/>
                <a:cs typeface="Tahoma"/>
              </a:rPr>
              <a:t>prices</a:t>
            </a:r>
            <a:r>
              <a:rPr sz="145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alongside</a:t>
            </a:r>
            <a:r>
              <a:rPr sz="145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actual </a:t>
            </a:r>
            <a:r>
              <a:rPr sz="1450" spc="-20" dirty="0">
                <a:solidFill>
                  <a:srgbClr val="E2E6E9"/>
                </a:solidFill>
                <a:latin typeface="Tahoma"/>
                <a:cs typeface="Tahoma"/>
              </a:rPr>
              <a:t>prices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E2E6E9"/>
                </a:solidFill>
                <a:latin typeface="Tahoma"/>
                <a:cs typeface="Tahoma"/>
              </a:rPr>
              <a:t>to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40" dirty="0">
                <a:solidFill>
                  <a:srgbClr val="E2E6E9"/>
                </a:solidFill>
                <a:latin typeface="Tahoma"/>
                <a:cs typeface="Tahoma"/>
              </a:rPr>
              <a:t>assess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E2E6E9"/>
                </a:solidFill>
                <a:latin typeface="Tahoma"/>
                <a:cs typeface="Tahoma"/>
              </a:rPr>
              <a:t>accuracy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and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E2E6E9"/>
                </a:solidFill>
                <a:latin typeface="Tahoma"/>
                <a:cs typeface="Tahoma"/>
              </a:rPr>
              <a:t>model</a:t>
            </a:r>
            <a:r>
              <a:rPr sz="1450" spc="-12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performance.</a:t>
            </a:r>
            <a:endParaRPr sz="1450" dirty="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0820" y="4200525"/>
            <a:ext cx="1066800" cy="428625"/>
            <a:chOff x="730820" y="4200525"/>
            <a:chExt cx="1066800" cy="428625"/>
          </a:xfrm>
        </p:grpSpPr>
        <p:sp>
          <p:nvSpPr>
            <p:cNvPr id="10" name="object 10"/>
            <p:cNvSpPr/>
            <p:nvPr/>
          </p:nvSpPr>
          <p:spPr>
            <a:xfrm>
              <a:off x="1140395" y="4410075"/>
              <a:ext cx="657225" cy="19050"/>
            </a:xfrm>
            <a:custGeom>
              <a:avLst/>
              <a:gdLst/>
              <a:ahLst/>
              <a:cxnLst/>
              <a:rect l="l" t="t" r="r" b="b"/>
              <a:pathLst>
                <a:path w="657225" h="19050">
                  <a:moveTo>
                    <a:pt x="650330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8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8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650330" y="19050"/>
                  </a:lnTo>
                  <a:lnTo>
                    <a:pt x="652578" y="18122"/>
                  </a:lnTo>
                  <a:lnTo>
                    <a:pt x="656299" y="14401"/>
                  </a:lnTo>
                  <a:lnTo>
                    <a:pt x="657226" y="12153"/>
                  </a:lnTo>
                  <a:lnTo>
                    <a:pt x="657226" y="6896"/>
                  </a:lnTo>
                  <a:lnTo>
                    <a:pt x="656299" y="4648"/>
                  </a:lnTo>
                  <a:lnTo>
                    <a:pt x="652578" y="927"/>
                  </a:lnTo>
                  <a:lnTo>
                    <a:pt x="650330" y="0"/>
                  </a:lnTo>
                  <a:close/>
                </a:path>
              </a:pathLst>
            </a:custGeom>
            <a:solidFill>
              <a:srgbClr val="494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0820" y="4200525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408176" y="0"/>
                  </a:moveTo>
                  <a:lnTo>
                    <a:pt x="20449" y="0"/>
                  </a:lnTo>
                  <a:lnTo>
                    <a:pt x="17443" y="596"/>
                  </a:lnTo>
                  <a:lnTo>
                    <a:pt x="0" y="20447"/>
                  </a:lnTo>
                  <a:lnTo>
                    <a:pt x="0" y="405053"/>
                  </a:lnTo>
                  <a:lnTo>
                    <a:pt x="0" y="408178"/>
                  </a:lnTo>
                  <a:lnTo>
                    <a:pt x="20449" y="428625"/>
                  </a:lnTo>
                  <a:lnTo>
                    <a:pt x="408176" y="428625"/>
                  </a:lnTo>
                  <a:lnTo>
                    <a:pt x="428625" y="408178"/>
                  </a:lnTo>
                  <a:lnTo>
                    <a:pt x="428625" y="20447"/>
                  </a:lnTo>
                  <a:lnTo>
                    <a:pt x="411182" y="596"/>
                  </a:lnTo>
                  <a:lnTo>
                    <a:pt x="408176" y="0"/>
                  </a:lnTo>
                  <a:close/>
                </a:path>
              </a:pathLst>
            </a:custGeom>
            <a:solidFill>
              <a:srgbClr val="2F3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5488" y="4235545"/>
            <a:ext cx="1771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E2E6E9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7308" y="4164012"/>
            <a:ext cx="4392295" cy="9251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50" dirty="0">
                <a:solidFill>
                  <a:srgbClr val="E2E6E9"/>
                </a:solidFill>
                <a:latin typeface="Tahoma"/>
                <a:cs typeface="Tahoma"/>
              </a:rPr>
              <a:t>Trend</a:t>
            </a:r>
            <a:r>
              <a:rPr sz="1650" b="1" spc="-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2E6E9"/>
                </a:solidFill>
                <a:latin typeface="Tahoma"/>
                <a:cs typeface="Tahoma"/>
              </a:rPr>
              <a:t>Analysis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710"/>
              </a:spcBef>
            </a:pPr>
            <a:r>
              <a:rPr sz="1450" spc="-30" dirty="0">
                <a:solidFill>
                  <a:srgbClr val="E2E6E9"/>
                </a:solidFill>
                <a:latin typeface="Tahoma"/>
                <a:cs typeface="Tahoma"/>
              </a:rPr>
              <a:t>Analyzing</a:t>
            </a:r>
            <a:r>
              <a:rPr sz="145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E2E6E9"/>
                </a:solidFill>
                <a:latin typeface="Tahoma"/>
                <a:cs typeface="Tahoma"/>
              </a:rPr>
              <a:t>the</a:t>
            </a:r>
            <a:r>
              <a:rPr sz="1450" spc="-114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predicted</a:t>
            </a:r>
            <a:r>
              <a:rPr sz="145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trends</a:t>
            </a:r>
            <a:r>
              <a:rPr sz="1450" spc="-114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and</a:t>
            </a:r>
            <a:r>
              <a:rPr sz="145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E2E6E9"/>
                </a:solidFill>
                <a:latin typeface="Tahoma"/>
                <a:cs typeface="Tahoma"/>
              </a:rPr>
              <a:t>identifying</a:t>
            </a:r>
            <a:r>
              <a:rPr sz="1450" spc="-114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potential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buying</a:t>
            </a:r>
            <a:r>
              <a:rPr sz="1450" spc="-13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E2E6E9"/>
                </a:solidFill>
                <a:latin typeface="Tahoma"/>
                <a:cs typeface="Tahoma"/>
              </a:rPr>
              <a:t>or</a:t>
            </a:r>
            <a:r>
              <a:rPr sz="1450" spc="-13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selling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opportunities.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353" y="1435100"/>
            <a:ext cx="459168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85" dirty="0"/>
              <a:t>Conclusion</a:t>
            </a:r>
            <a:r>
              <a:rPr spc="-75" dirty="0"/>
              <a:t> </a:t>
            </a:r>
            <a:r>
              <a:rPr spc="130" dirty="0"/>
              <a:t>and</a:t>
            </a:r>
            <a:r>
              <a:rPr spc="-75" dirty="0"/>
              <a:t> </a:t>
            </a:r>
            <a:r>
              <a:rPr spc="-20" dirty="0"/>
              <a:t>Next </a:t>
            </a:r>
            <a:r>
              <a:rPr spc="45" dirty="0"/>
              <a:t>Steps</a:t>
            </a:r>
          </a:p>
        </p:txBody>
      </p:sp>
      <p:sp>
        <p:nvSpPr>
          <p:cNvPr id="4" name="object 4"/>
          <p:cNvSpPr/>
          <p:nvPr/>
        </p:nvSpPr>
        <p:spPr>
          <a:xfrm>
            <a:off x="657225" y="2809874"/>
            <a:ext cx="2819400" cy="2171700"/>
          </a:xfrm>
          <a:custGeom>
            <a:avLst/>
            <a:gdLst/>
            <a:ahLst/>
            <a:cxnLst/>
            <a:rect l="l" t="t" r="r" b="b"/>
            <a:pathLst>
              <a:path w="2819400" h="2171700">
                <a:moveTo>
                  <a:pt x="2798953" y="0"/>
                </a:moveTo>
                <a:lnTo>
                  <a:pt x="20449" y="0"/>
                </a:lnTo>
                <a:lnTo>
                  <a:pt x="17442" y="596"/>
                </a:lnTo>
                <a:lnTo>
                  <a:pt x="0" y="20447"/>
                </a:lnTo>
                <a:lnTo>
                  <a:pt x="0" y="2148128"/>
                </a:lnTo>
                <a:lnTo>
                  <a:pt x="0" y="2151253"/>
                </a:lnTo>
                <a:lnTo>
                  <a:pt x="20449" y="2171700"/>
                </a:lnTo>
                <a:lnTo>
                  <a:pt x="2798953" y="2171700"/>
                </a:lnTo>
                <a:lnTo>
                  <a:pt x="2819400" y="2151253"/>
                </a:lnTo>
                <a:lnTo>
                  <a:pt x="2819400" y="20447"/>
                </a:lnTo>
                <a:lnTo>
                  <a:pt x="2801962" y="596"/>
                </a:lnTo>
                <a:lnTo>
                  <a:pt x="2798953" y="0"/>
                </a:lnTo>
                <a:close/>
              </a:path>
            </a:pathLst>
          </a:custGeom>
          <a:solidFill>
            <a:srgbClr val="2F3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5917" y="2982912"/>
            <a:ext cx="2441575" cy="14702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50" dirty="0">
                <a:solidFill>
                  <a:srgbClr val="E2E6E9"/>
                </a:solidFill>
                <a:latin typeface="Tahoma"/>
                <a:cs typeface="Tahoma"/>
              </a:rPr>
              <a:t>Future</a:t>
            </a:r>
            <a:r>
              <a:rPr sz="1650" b="1" spc="-1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2E6E9"/>
                </a:solidFill>
                <a:latin typeface="Tahoma"/>
                <a:cs typeface="Tahoma"/>
              </a:rPr>
              <a:t>Improvements</a:t>
            </a:r>
            <a:endParaRPr sz="1650" dirty="0">
              <a:latin typeface="Tahoma"/>
              <a:cs typeface="Tahoma"/>
            </a:endParaRPr>
          </a:p>
          <a:p>
            <a:pPr marL="12700" marR="17780">
              <a:lnSpc>
                <a:spcPct val="128200"/>
              </a:lnSpc>
              <a:spcBef>
                <a:spcPts val="655"/>
              </a:spcBef>
            </a:pP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Exploring</a:t>
            </a:r>
            <a:r>
              <a:rPr sz="1450" spc="-11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further</a:t>
            </a:r>
            <a:r>
              <a:rPr sz="1450" spc="-10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data</a:t>
            </a:r>
            <a:r>
              <a:rPr sz="1450" spc="-10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sources, </a:t>
            </a:r>
            <a:r>
              <a:rPr sz="1450" dirty="0">
                <a:solidFill>
                  <a:srgbClr val="E2E6E9"/>
                </a:solidFill>
                <a:latin typeface="Tahoma"/>
                <a:cs typeface="Tahoma"/>
              </a:rPr>
              <a:t>model</a:t>
            </a:r>
            <a:r>
              <a:rPr sz="1450" spc="-8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E2E6E9"/>
                </a:solidFill>
                <a:latin typeface="Tahoma"/>
                <a:cs typeface="Tahoma"/>
              </a:rPr>
              <a:t>architectures,</a:t>
            </a:r>
            <a:r>
              <a:rPr sz="1450" spc="-8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and </a:t>
            </a:r>
            <a:r>
              <a:rPr sz="1450" spc="-30" dirty="0">
                <a:solidFill>
                  <a:srgbClr val="E2E6E9"/>
                </a:solidFill>
                <a:latin typeface="Tahoma"/>
                <a:cs typeface="Tahoma"/>
              </a:rPr>
              <a:t>testing</a:t>
            </a:r>
            <a:r>
              <a:rPr sz="145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E2E6E9"/>
                </a:solidFill>
                <a:latin typeface="Tahoma"/>
                <a:cs typeface="Tahoma"/>
              </a:rPr>
              <a:t>on</a:t>
            </a:r>
            <a:r>
              <a:rPr sz="1450" spc="-114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E2E6E9"/>
                </a:solidFill>
                <a:latin typeface="Tahoma"/>
                <a:cs typeface="Tahoma"/>
              </a:rPr>
              <a:t>larger</a:t>
            </a:r>
            <a:r>
              <a:rPr sz="1450" spc="-114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35" dirty="0">
                <a:solidFill>
                  <a:srgbClr val="E2E6E9"/>
                </a:solidFill>
                <a:latin typeface="Tahoma"/>
                <a:cs typeface="Tahoma"/>
              </a:rPr>
              <a:t>datasets</a:t>
            </a:r>
            <a:r>
              <a:rPr sz="1450" spc="-114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to </a:t>
            </a:r>
            <a:r>
              <a:rPr sz="1450" spc="-30" dirty="0">
                <a:solidFill>
                  <a:srgbClr val="E2E6E9"/>
                </a:solidFill>
                <a:latin typeface="Tahoma"/>
                <a:cs typeface="Tahoma"/>
              </a:rPr>
              <a:t>enhance</a:t>
            </a:r>
            <a:r>
              <a:rPr sz="1450" spc="-10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E2E6E9"/>
                </a:solidFill>
                <a:latin typeface="Tahoma"/>
                <a:cs typeface="Tahoma"/>
              </a:rPr>
              <a:t>accuracy</a:t>
            </a:r>
            <a:r>
              <a:rPr sz="1450" spc="-10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lang="en-IN" sz="1450" spc="-25" dirty="0">
                <a:solidFill>
                  <a:srgbClr val="E2E6E9"/>
                </a:solidFill>
                <a:latin typeface="Tahoma"/>
                <a:cs typeface="Tahoma"/>
              </a:rPr>
              <a:t>.</a:t>
            </a:r>
            <a:endParaRPr sz="145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67125" y="2809874"/>
            <a:ext cx="2819400" cy="2171700"/>
          </a:xfrm>
          <a:custGeom>
            <a:avLst/>
            <a:gdLst/>
            <a:ahLst/>
            <a:cxnLst/>
            <a:rect l="l" t="t" r="r" b="b"/>
            <a:pathLst>
              <a:path w="2819400" h="2171700">
                <a:moveTo>
                  <a:pt x="2798953" y="0"/>
                </a:moveTo>
                <a:lnTo>
                  <a:pt x="20447" y="0"/>
                </a:lnTo>
                <a:lnTo>
                  <a:pt x="17437" y="596"/>
                </a:lnTo>
                <a:lnTo>
                  <a:pt x="0" y="20447"/>
                </a:lnTo>
                <a:lnTo>
                  <a:pt x="0" y="2148128"/>
                </a:lnTo>
                <a:lnTo>
                  <a:pt x="0" y="2151253"/>
                </a:lnTo>
                <a:lnTo>
                  <a:pt x="20447" y="2171700"/>
                </a:lnTo>
                <a:lnTo>
                  <a:pt x="2798953" y="2171700"/>
                </a:lnTo>
                <a:lnTo>
                  <a:pt x="2819400" y="2151253"/>
                </a:lnTo>
                <a:lnTo>
                  <a:pt x="2819400" y="20447"/>
                </a:lnTo>
                <a:lnTo>
                  <a:pt x="2801962" y="596"/>
                </a:lnTo>
                <a:lnTo>
                  <a:pt x="2798953" y="0"/>
                </a:lnTo>
                <a:close/>
              </a:path>
            </a:pathLst>
          </a:custGeom>
          <a:solidFill>
            <a:srgbClr val="2F3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42093" y="2982912"/>
            <a:ext cx="2444115" cy="17824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0" dirty="0">
                <a:solidFill>
                  <a:srgbClr val="E2E6E9"/>
                </a:solidFill>
                <a:latin typeface="Tahoma"/>
                <a:cs typeface="Tahoma"/>
              </a:rPr>
              <a:t>Real-</a:t>
            </a:r>
            <a:r>
              <a:rPr sz="1650" b="1" spc="60" dirty="0">
                <a:solidFill>
                  <a:srgbClr val="E2E6E9"/>
                </a:solidFill>
                <a:latin typeface="Tahoma"/>
                <a:cs typeface="Tahoma"/>
              </a:rPr>
              <a:t>Time</a:t>
            </a:r>
            <a:r>
              <a:rPr sz="1650" b="1" spc="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650" b="1" spc="40" dirty="0">
                <a:solidFill>
                  <a:srgbClr val="E2E6E9"/>
                </a:solidFill>
                <a:latin typeface="Tahoma"/>
                <a:cs typeface="Tahoma"/>
              </a:rPr>
              <a:t>Predictions</a:t>
            </a:r>
            <a:endParaRPr sz="1650" dirty="0">
              <a:latin typeface="Tahoma"/>
              <a:cs typeface="Tahoma"/>
            </a:endParaRPr>
          </a:p>
          <a:p>
            <a:pPr marL="12700" marR="268605">
              <a:lnSpc>
                <a:spcPct val="128200"/>
              </a:lnSpc>
              <a:spcBef>
                <a:spcPts val="655"/>
              </a:spcBef>
            </a:pPr>
            <a:r>
              <a:rPr sz="1450" spc="-45" dirty="0">
                <a:solidFill>
                  <a:srgbClr val="E2E6E9"/>
                </a:solidFill>
                <a:latin typeface="Tahoma"/>
                <a:cs typeface="Tahoma"/>
              </a:rPr>
              <a:t>Integrating</a:t>
            </a:r>
            <a:r>
              <a:rPr sz="1450" spc="-114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40" dirty="0">
                <a:solidFill>
                  <a:srgbClr val="E2E6E9"/>
                </a:solidFill>
                <a:latin typeface="Tahoma"/>
                <a:cs typeface="Tahoma"/>
              </a:rPr>
              <a:t>real-</a:t>
            </a:r>
            <a:r>
              <a:rPr sz="1450" dirty="0">
                <a:solidFill>
                  <a:srgbClr val="E2E6E9"/>
                </a:solidFill>
                <a:latin typeface="Tahoma"/>
                <a:cs typeface="Tahoma"/>
              </a:rPr>
              <a:t>time</a:t>
            </a:r>
            <a:r>
              <a:rPr sz="1450" spc="-11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E2E6E9"/>
                </a:solidFill>
                <a:latin typeface="Tahoma"/>
                <a:cs typeface="Tahoma"/>
              </a:rPr>
              <a:t>data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updates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E2E6E9"/>
                </a:solidFill>
                <a:latin typeface="Tahoma"/>
                <a:cs typeface="Tahoma"/>
              </a:rPr>
              <a:t>to</a:t>
            </a:r>
            <a:r>
              <a:rPr sz="1450" spc="-13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generate continuous</a:t>
            </a:r>
            <a:r>
              <a:rPr sz="1450" spc="-120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predictions</a:t>
            </a:r>
            <a:r>
              <a:rPr sz="1450" spc="-114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E2E6E9"/>
                </a:solidFill>
                <a:latin typeface="Tahoma"/>
                <a:cs typeface="Tahoma"/>
              </a:rPr>
              <a:t>and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adapt</a:t>
            </a:r>
            <a:r>
              <a:rPr sz="1450" spc="-15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E2E6E9"/>
                </a:solidFill>
                <a:latin typeface="Tahoma"/>
                <a:cs typeface="Tahoma"/>
              </a:rPr>
              <a:t>to</a:t>
            </a:r>
            <a:r>
              <a:rPr sz="1450" spc="-15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E2E6E9"/>
                </a:solidFill>
                <a:latin typeface="Tahoma"/>
                <a:cs typeface="Tahoma"/>
              </a:rPr>
              <a:t>changing</a:t>
            </a:r>
            <a:r>
              <a:rPr sz="1450" spc="-155" dirty="0">
                <a:solidFill>
                  <a:srgbClr val="E2E6E9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E2E6E9"/>
                </a:solidFill>
                <a:latin typeface="Tahoma"/>
                <a:cs typeface="Tahoma"/>
              </a:rPr>
              <a:t>market conditions.</a:t>
            </a:r>
            <a:endParaRPr sz="1450" dirty="0">
              <a:latin typeface="Tahoma"/>
              <a:cs typeface="Tahoma"/>
            </a:endParaRPr>
          </a:p>
        </p:txBody>
      </p:sp>
      <p:pic>
        <p:nvPicPr>
          <p:cNvPr id="1028" name="Picture 4" descr="StockPred: a framework for stock Price prediction | Multimedia Tools and  Applications">
            <a:extLst>
              <a:ext uri="{FF2B5EF4-FFF2-40B4-BE49-F238E27FC236}">
                <a16:creationId xmlns:a16="http://schemas.microsoft.com/office/drawing/2014/main" id="{34E12E28-0302-4AE1-84E1-ED34A480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" t="92" r="3958" b="-92"/>
          <a:stretch/>
        </p:blipFill>
        <p:spPr bwMode="auto">
          <a:xfrm>
            <a:off x="6838314" y="0"/>
            <a:ext cx="4591685" cy="644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36F0-168E-496B-B6B9-8E416CCB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53" y="1745297"/>
            <a:ext cx="10135293" cy="2954655"/>
          </a:xfrm>
        </p:spPr>
        <p:txBody>
          <a:bodyPr/>
          <a:lstStyle/>
          <a:p>
            <a:pPr algn="ctr"/>
            <a:r>
              <a:rPr lang="en-IN" sz="9600" dirty="0"/>
              <a:t>Thank</a:t>
            </a:r>
            <a:br>
              <a:rPr lang="en-IN" sz="9600" dirty="0"/>
            </a:br>
            <a:r>
              <a:rPr lang="en-IN" sz="96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91939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360</Words>
  <Application>Microsoft Office PowerPoint</Application>
  <PresentationFormat>Custom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Times New Roman</vt:lpstr>
      <vt:lpstr>Office Theme</vt:lpstr>
      <vt:lpstr>Stock Price Prediction Using Machine Learning</vt:lpstr>
      <vt:lpstr>Understanding the Data Sources</vt:lpstr>
      <vt:lpstr>Preprocessing the Data</vt:lpstr>
      <vt:lpstr>Building the Machine Learning Model</vt:lpstr>
      <vt:lpstr>Evaluating the Model Performance</vt:lpstr>
      <vt:lpstr>PowerPoint Presentation</vt:lpstr>
      <vt:lpstr>Visualizing the Predictions</vt:lpstr>
      <vt:lpstr>Conclusion and 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anurag verma</dc:creator>
  <cp:lastModifiedBy>Anurag Verma</cp:lastModifiedBy>
  <cp:revision>15</cp:revision>
  <dcterms:created xsi:type="dcterms:W3CDTF">2025-01-21T10:25:17Z</dcterms:created>
  <dcterms:modified xsi:type="dcterms:W3CDTF">2025-01-22T04:50:23Z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2025-01-18T00:00:00Z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2025-01-21T00:00:00Z</vt:filetime>
  </property>
  <property fmtid="{D5CDD505-2E9C-101B-9397-08002B2CF9AE}" pid="5" name="Producer">
    <vt:lpwstr>GPL Ghostscript 10.02.0</vt:lpwstr>
  </property>
</Properties>
</file>