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1.jpeg" ContentType="image/jpeg"/>
  <Override PartName="/ppt/media/image5.png" ContentType="image/png"/>
  <Override PartName="/ppt/media/image10.png" ContentType="image/png"/>
  <Override PartName="/ppt/media/image2.jpeg" ContentType="image/jpeg"/>
  <Override PartName="/ppt/media/image15.png" ContentType="image/png"/>
  <Override PartName="/ppt/media/image3.jpeg" ContentType="image/jpeg"/>
  <Override PartName="/ppt/media/image4.png" ContentType="image/png"/>
  <Override PartName="/ppt/media/image13.jpeg" ContentType="image/jpeg"/>
  <Override PartName="/ppt/media/image6.png" ContentType="image/png"/>
  <Override PartName="/ppt/media/image12.jpeg" ContentType="image/jpeg"/>
  <Override PartName="/ppt/media/image1.jpeg" ContentType="image/jpeg"/>
  <Override PartName="/ppt/media/image7.png" ContentType="image/png"/>
  <Override PartName="/ppt/media/image14.jpeg" ContentType="image/jpe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0" name="CustomShape 1"/>
          <p:cNvSpPr/>
          <p:nvPr/>
        </p:nvSpPr>
        <p:spPr>
          <a:xfrm>
            <a:off x="0" y="2019600"/>
            <a:ext cx="12191040" cy="410472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526" r="0" b="-1526"/>
          <a:stretch/>
        </p:blipFill>
        <p:spPr>
          <a:xfrm>
            <a:off x="0" y="6126480"/>
            <a:ext cx="12191040" cy="741960"/>
          </a:xfrm>
          <a:prstGeom prst="rect">
            <a:avLst/>
          </a:prstGeom>
          <a:ln w="0">
            <a:noFill/>
          </a:ln>
        </p:spPr>
      </p:pic>
      <p:sp>
        <p:nvSpPr>
          <p:cNvPr id="2" name="Line 2"/>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3" name="Line 3"/>
          <p:cNvSpPr/>
          <p:nvPr/>
        </p:nvSpPr>
        <p:spPr>
          <a:xfrm>
            <a:off x="2417760" y="3528360"/>
            <a:ext cx="8636760" cy="360"/>
          </a:xfrm>
          <a:prstGeom prst="line">
            <a:avLst/>
          </a:prstGeom>
          <a:ln w="31750">
            <a:solidFill>
              <a:srgbClr val="b71e42"/>
            </a:solidFill>
            <a:round/>
          </a:ln>
        </p:spPr>
        <p:style>
          <a:lnRef idx="3">
            <a:schemeClr val="accent1"/>
          </a:lnRef>
          <a:fillRef idx="0">
            <a:schemeClr val="accent1"/>
          </a:fillRef>
          <a:effectRef idx="2">
            <a:schemeClr val="accent1"/>
          </a:effectRef>
          <a:fontRef idx="minor"/>
        </p:style>
      </p:sp>
      <p:sp>
        <p:nvSpPr>
          <p:cNvPr id="4" name="PlaceHolder 4"/>
          <p:cNvSpPr>
            <a:spLocks noGrp="1"/>
          </p:cNvSpPr>
          <p:nvPr>
            <p:ph type="title"/>
          </p:nvPr>
        </p:nvSpPr>
        <p:spPr>
          <a:xfrm>
            <a:off x="609480" y="273600"/>
            <a:ext cx="10972080" cy="11444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 name="PlaceHolder 5"/>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42" name="CustomShape 1"/>
          <p:cNvSpPr/>
          <p:nvPr/>
        </p:nvSpPr>
        <p:spPr>
          <a:xfrm>
            <a:off x="0" y="2019600"/>
            <a:ext cx="12191040" cy="410472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3" name="Picture 6" descr=""/>
          <p:cNvPicPr/>
          <p:nvPr/>
        </p:nvPicPr>
        <p:blipFill>
          <a:blip r:embed="rId2"/>
          <a:srcRect l="0" t="1526" r="0" b="-1526"/>
          <a:stretch/>
        </p:blipFill>
        <p:spPr>
          <a:xfrm>
            <a:off x="0" y="6126480"/>
            <a:ext cx="12191040" cy="741960"/>
          </a:xfrm>
          <a:prstGeom prst="rect">
            <a:avLst/>
          </a:prstGeom>
          <a:ln w="0">
            <a:noFill/>
          </a:ln>
        </p:spPr>
      </p:pic>
      <p:sp>
        <p:nvSpPr>
          <p:cNvPr id="44" name="Line 2"/>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45" name="Line 3"/>
          <p:cNvSpPr/>
          <p:nvPr/>
        </p:nvSpPr>
        <p:spPr>
          <a:xfrm>
            <a:off x="1453680" y="1846800"/>
            <a:ext cx="9607680" cy="360"/>
          </a:xfrm>
          <a:prstGeom prst="line">
            <a:avLst/>
          </a:prstGeom>
          <a:ln w="31750">
            <a:solidFill>
              <a:srgbClr val="b71e42"/>
            </a:solidFill>
            <a:round/>
          </a:ln>
        </p:spPr>
        <p:style>
          <a:lnRef idx="3">
            <a:schemeClr val="accent1"/>
          </a:lnRef>
          <a:fillRef idx="0">
            <a:schemeClr val="accent1"/>
          </a:fillRef>
          <a:effectRef idx="2">
            <a:schemeClr val="accent1"/>
          </a:effectRef>
          <a:fontRef idx="minor"/>
        </p:style>
      </p:sp>
      <p:sp>
        <p:nvSpPr>
          <p:cNvPr id="46"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84" name="CustomShape 1"/>
          <p:cNvSpPr/>
          <p:nvPr/>
        </p:nvSpPr>
        <p:spPr>
          <a:xfrm>
            <a:off x="0" y="2019600"/>
            <a:ext cx="12191040" cy="410472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85" name="Picture 6" descr=""/>
          <p:cNvPicPr/>
          <p:nvPr/>
        </p:nvPicPr>
        <p:blipFill>
          <a:blip r:embed="rId2"/>
          <a:srcRect l="0" t="1526" r="0" b="-1526"/>
          <a:stretch/>
        </p:blipFill>
        <p:spPr>
          <a:xfrm>
            <a:off x="0" y="6126480"/>
            <a:ext cx="12191040" cy="741960"/>
          </a:xfrm>
          <a:prstGeom prst="rect">
            <a:avLst/>
          </a:prstGeom>
          <a:ln w="0">
            <a:noFill/>
          </a:ln>
        </p:spPr>
      </p:pic>
      <p:sp>
        <p:nvSpPr>
          <p:cNvPr id="86" name="Line 2"/>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87" name="Line 3"/>
          <p:cNvSpPr/>
          <p:nvPr/>
        </p:nvSpPr>
        <p:spPr>
          <a:xfrm>
            <a:off x="1453680" y="1846800"/>
            <a:ext cx="9607680" cy="360"/>
          </a:xfrm>
          <a:prstGeom prst="line">
            <a:avLst/>
          </a:prstGeom>
          <a:ln w="31750">
            <a:solidFill>
              <a:srgbClr val="b71e42"/>
            </a:solidFill>
            <a:round/>
          </a:ln>
        </p:spPr>
        <p:style>
          <a:lnRef idx="3">
            <a:schemeClr val="accent1"/>
          </a:lnRef>
          <a:fillRef idx="0">
            <a:schemeClr val="accent1"/>
          </a:fillRef>
          <a:effectRef idx="2">
            <a:schemeClr val="accent1"/>
          </a:effectRef>
          <a:fontRef idx="minor"/>
        </p:style>
      </p:sp>
      <p:sp>
        <p:nvSpPr>
          <p:cNvPr id="88" name="PlaceHolder 4"/>
          <p:cNvSpPr>
            <a:spLocks noGrp="1"/>
          </p:cNvSpPr>
          <p:nvPr>
            <p:ph type="title"/>
          </p:nvPr>
        </p:nvSpPr>
        <p:spPr>
          <a:xfrm>
            <a:off x="609480" y="273600"/>
            <a:ext cx="10972080" cy="11444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2417760" y="376560"/>
            <a:ext cx="8636040" cy="2473200"/>
          </a:xfrm>
          <a:prstGeom prst="rect">
            <a:avLst/>
          </a:prstGeom>
          <a:noFill/>
          <a:ln w="0">
            <a:noFill/>
          </a:ln>
        </p:spPr>
        <p:style>
          <a:lnRef idx="0"/>
          <a:fillRef idx="0"/>
          <a:effectRef idx="0"/>
          <a:fontRef idx="minor"/>
        </p:style>
        <p:txBody>
          <a:bodyPr lIns="90000" rIns="90000" tIns="45000" bIns="0" anchor="b">
            <a:noAutofit/>
          </a:bodyPr>
          <a:p>
            <a:pPr>
              <a:lnSpc>
                <a:spcPct val="90000"/>
              </a:lnSpc>
            </a:pPr>
            <a:r>
              <a:rPr b="0" lang="en-IN" sz="6600" spc="-1" strike="noStrike" cap="all">
                <a:solidFill>
                  <a:srgbClr val="000000"/>
                </a:solidFill>
                <a:latin typeface="Gill Sans MT"/>
                <a:ea typeface="DejaVu Sans"/>
              </a:rPr>
              <a:t>Arduino project</a:t>
            </a:r>
            <a:br/>
            <a:r>
              <a:rPr b="0" lang="en-IN" sz="6600" spc="-1" strike="noStrike" cap="all">
                <a:solidFill>
                  <a:srgbClr val="000000"/>
                </a:solidFill>
                <a:latin typeface="Gill Sans MT"/>
                <a:ea typeface="DejaVu Sans"/>
              </a:rPr>
              <a:t>-CPR FEEDBACK DEVICE</a:t>
            </a:r>
            <a:endParaRPr b="0" lang="en-IN" sz="6600" spc="-1" strike="noStrike">
              <a:latin typeface="Arial"/>
            </a:endParaRPr>
          </a:p>
        </p:txBody>
      </p:sp>
      <p:sp>
        <p:nvSpPr>
          <p:cNvPr id="127" name="CustomShape 2"/>
          <p:cNvSpPr/>
          <p:nvPr/>
        </p:nvSpPr>
        <p:spPr>
          <a:xfrm>
            <a:off x="2417760" y="3505320"/>
            <a:ext cx="9773280" cy="2303640"/>
          </a:xfrm>
          <a:prstGeom prst="rect">
            <a:avLst/>
          </a:prstGeom>
          <a:noFill/>
          <a:ln w="0">
            <a:noFill/>
          </a:ln>
        </p:spPr>
        <p:style>
          <a:lnRef idx="0"/>
          <a:fillRef idx="0"/>
          <a:effectRef idx="0"/>
          <a:fontRef idx="minor"/>
        </p:style>
        <p:txBody>
          <a:bodyPr lIns="90000" rIns="90000" tIns="91440" bIns="91440">
            <a:normAutofit fontScale="75000"/>
          </a:bodyPr>
          <a:p>
            <a:pPr>
              <a:lnSpc>
                <a:spcPct val="120000"/>
              </a:lnSpc>
              <a:spcBef>
                <a:spcPts val="1001"/>
              </a:spcBef>
              <a:tabLst>
                <a:tab algn="l" pos="0"/>
              </a:tabLst>
            </a:pPr>
            <a:r>
              <a:rPr b="0" lang="en-IN" sz="1800" spc="-1" strike="noStrike" cap="all">
                <a:solidFill>
                  <a:srgbClr val="000000"/>
                </a:solidFill>
                <a:latin typeface="Gill Sans MT"/>
                <a:ea typeface="DejaVu Sans"/>
              </a:rPr>
              <a:t>Team:-</a:t>
            </a:r>
            <a:endParaRPr b="0" lang="en-IN" sz="1800" spc="-1" strike="noStrike">
              <a:latin typeface="Arial"/>
            </a:endParaRPr>
          </a:p>
          <a:p>
            <a:pPr>
              <a:lnSpc>
                <a:spcPct val="120000"/>
              </a:lnSpc>
              <a:spcBef>
                <a:spcPts val="1001"/>
              </a:spcBef>
              <a:tabLst>
                <a:tab algn="l" pos="0"/>
              </a:tabLst>
            </a:pPr>
            <a:r>
              <a:rPr b="0" lang="en-IN" sz="1800" spc="-1" strike="noStrike" cap="all">
                <a:solidFill>
                  <a:srgbClr val="000000"/>
                </a:solidFill>
                <a:latin typeface="Gill Sans MT"/>
                <a:ea typeface="DejaVu Sans"/>
              </a:rPr>
              <a:t>Arsh Sood</a:t>
            </a:r>
            <a:endParaRPr b="0" lang="en-IN" sz="1800" spc="-1" strike="noStrike">
              <a:latin typeface="Arial"/>
            </a:endParaRPr>
          </a:p>
          <a:p>
            <a:pPr>
              <a:lnSpc>
                <a:spcPct val="120000"/>
              </a:lnSpc>
              <a:spcBef>
                <a:spcPts val="1001"/>
              </a:spcBef>
              <a:tabLst>
                <a:tab algn="l" pos="0"/>
              </a:tabLst>
            </a:pPr>
            <a:r>
              <a:rPr b="0" lang="en-IN" sz="1800" spc="-1" strike="noStrike" cap="all">
                <a:solidFill>
                  <a:srgbClr val="000000"/>
                </a:solidFill>
                <a:latin typeface="Gill Sans MT"/>
                <a:ea typeface="DejaVu Sans"/>
              </a:rPr>
              <a:t>Anurag bansal</a:t>
            </a:r>
            <a:endParaRPr b="0" lang="en-IN" sz="1800" spc="-1" strike="noStrike">
              <a:latin typeface="Arial"/>
            </a:endParaRPr>
          </a:p>
          <a:p>
            <a:pPr>
              <a:lnSpc>
                <a:spcPct val="120000"/>
              </a:lnSpc>
              <a:spcBef>
                <a:spcPts val="1001"/>
              </a:spcBef>
              <a:tabLst>
                <a:tab algn="l" pos="0"/>
              </a:tabLst>
            </a:pPr>
            <a:r>
              <a:rPr b="0" lang="en-IN" sz="1800" spc="-1" strike="noStrike" cap="all">
                <a:solidFill>
                  <a:srgbClr val="000000"/>
                </a:solidFill>
                <a:latin typeface="Gill Sans MT"/>
                <a:ea typeface="DejaVu Sans"/>
              </a:rPr>
              <a:t>Anmol toor</a:t>
            </a:r>
            <a:endParaRPr b="0" lang="en-IN" sz="1800" spc="-1" strike="noStrike">
              <a:latin typeface="Arial"/>
            </a:endParaRPr>
          </a:p>
          <a:p>
            <a:pPr>
              <a:lnSpc>
                <a:spcPct val="120000"/>
              </a:lnSpc>
              <a:spcBef>
                <a:spcPts val="1001"/>
              </a:spcBef>
              <a:tabLst>
                <a:tab algn="l" pos="0"/>
              </a:tabLst>
            </a:pPr>
            <a:r>
              <a:rPr b="0" lang="en-IN" sz="1800" spc="-1" strike="noStrike" cap="all">
                <a:solidFill>
                  <a:srgbClr val="000000"/>
                </a:solidFill>
                <a:latin typeface="Gill Sans MT"/>
                <a:ea typeface="DejaVu Sans"/>
              </a:rPr>
              <a:t>Apurva pandoh</a:t>
            </a:r>
            <a:endParaRPr b="0" lang="en-IN" sz="1800" spc="-1" strike="noStrike">
              <a:latin typeface="Arial"/>
            </a:endParaRPr>
          </a:p>
          <a:p>
            <a:pPr>
              <a:lnSpc>
                <a:spcPct val="120000"/>
              </a:lnSpc>
              <a:spcBef>
                <a:spcPts val="1001"/>
              </a:spcBef>
              <a:tabLst>
                <a:tab algn="l" pos="0"/>
              </a:tabLst>
            </a:pPr>
            <a:r>
              <a:rPr b="0" lang="en-IN" sz="1800" spc="-1" strike="noStrike" cap="all">
                <a:solidFill>
                  <a:srgbClr val="000000"/>
                </a:solidFill>
                <a:latin typeface="Gill Sans MT"/>
                <a:ea typeface="DejaVu Sans"/>
              </a:rPr>
              <a:t>Deepanshu gond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981240" y="904680"/>
            <a:ext cx="3938400" cy="714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4400" spc="-1" strike="noStrike">
                <a:solidFill>
                  <a:srgbClr val="000000"/>
                </a:solidFill>
                <a:latin typeface="Arial"/>
                <a:ea typeface="DejaVu Sans"/>
              </a:rPr>
              <a:t>CONCLUSION</a:t>
            </a:r>
            <a:endParaRPr b="0" lang="en-IN" sz="4400" spc="-1" strike="noStrike">
              <a:latin typeface="Arial"/>
            </a:endParaRPr>
          </a:p>
        </p:txBody>
      </p:sp>
      <p:sp>
        <p:nvSpPr>
          <p:cNvPr id="166" name="CustomShape 2"/>
          <p:cNvSpPr/>
          <p:nvPr/>
        </p:nvSpPr>
        <p:spPr>
          <a:xfrm>
            <a:off x="1440000" y="2340000"/>
            <a:ext cx="9899640" cy="2519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This work proposes the development of a miniaturized CPR feedback device for treating persons suffering from cardiac arrest. The proposed method tracks pressure applied on FSR and number of compressions per minute. Furthermore the equipment is so handy that anyone can use it. Various graphical plots are found out and are analyzed. The results are found out to be reliable with the standard guidelines. This prototype can be further extended by using a mannequin and FSR with higher specification.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420000" y="3060000"/>
            <a:ext cx="5598360" cy="1111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7200" spc="-1" strike="noStrike" u="sng">
                <a:solidFill>
                  <a:srgbClr val="000000"/>
                </a:solidFill>
                <a:uFillTx/>
                <a:latin typeface="Arial"/>
                <a:ea typeface="DejaVu Sans"/>
              </a:rPr>
              <a:t>THANK YOU</a:t>
            </a:r>
            <a:endParaRPr b="0" lang="en-IN" sz="7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451520" y="804600"/>
            <a:ext cx="9602280" cy="1048320"/>
          </a:xfrm>
          <a:prstGeom prst="rect">
            <a:avLst/>
          </a:prstGeom>
          <a:noFill/>
          <a:ln w="0">
            <a:noFill/>
          </a:ln>
        </p:spPr>
        <p:style>
          <a:lnRef idx="0"/>
          <a:fillRef idx="0"/>
          <a:effectRef idx="0"/>
          <a:fontRef idx="minor"/>
        </p:style>
        <p:txBody>
          <a:bodyPr lIns="90000" rIns="90000" tIns="45000" bIns="45000">
            <a:normAutofit/>
          </a:bodyPr>
          <a:p>
            <a:pPr algn="ctr">
              <a:lnSpc>
                <a:spcPct val="90000"/>
              </a:lnSpc>
            </a:pPr>
            <a:r>
              <a:rPr b="0" lang="en-IN" sz="4800" spc="-1" strike="noStrike" cap="all">
                <a:solidFill>
                  <a:srgbClr val="000000"/>
                </a:solidFill>
                <a:latin typeface="Gill Sans MT"/>
                <a:ea typeface="DejaVu Sans"/>
              </a:rPr>
              <a:t>What is cpr?</a:t>
            </a:r>
            <a:endParaRPr b="0" lang="en-IN" sz="4800" spc="-1" strike="noStrike">
              <a:latin typeface="Arial"/>
            </a:endParaRPr>
          </a:p>
        </p:txBody>
      </p:sp>
      <p:sp>
        <p:nvSpPr>
          <p:cNvPr id="129" name="CustomShape 2"/>
          <p:cNvSpPr/>
          <p:nvPr/>
        </p:nvSpPr>
        <p:spPr>
          <a:xfrm>
            <a:off x="1451520" y="2015640"/>
            <a:ext cx="9602280" cy="3449520"/>
          </a:xfrm>
          <a:prstGeom prst="rect">
            <a:avLst/>
          </a:prstGeom>
          <a:noFill/>
          <a:ln w="0">
            <a:noFill/>
          </a:ln>
        </p:spPr>
        <p:style>
          <a:lnRef idx="0"/>
          <a:fillRef idx="0"/>
          <a:effectRef idx="0"/>
          <a:fontRef idx="minor"/>
        </p:style>
        <p:txBody>
          <a:bodyPr lIns="90000" rIns="90000" tIns="45000" bIns="45000">
            <a:normAutofit/>
          </a:bodyPr>
          <a:p>
            <a:pPr>
              <a:lnSpc>
                <a:spcPct val="120000"/>
              </a:lnSpc>
              <a:spcBef>
                <a:spcPts val="1001"/>
              </a:spcBef>
            </a:pPr>
            <a:r>
              <a:rPr b="0" lang="en-US" sz="2000" spc="-1" strike="noStrike">
                <a:solidFill>
                  <a:srgbClr val="4a4a4a"/>
                </a:solidFill>
                <a:latin typeface="proxima-nova"/>
                <a:ea typeface="DejaVu Sans"/>
              </a:rPr>
              <a:t>Cardiopulmonary resuscitation(CPR) is an emergency technique to replenish the blood flow to the heart and brain at the time of heart failure. CPR includes chest compression with artificial respiration.</a:t>
            </a:r>
            <a:endParaRPr b="0" lang="en-IN" sz="2000" spc="-1" strike="noStrike">
              <a:latin typeface="Arial"/>
            </a:endParaRPr>
          </a:p>
          <a:p>
            <a:pPr>
              <a:lnSpc>
                <a:spcPct val="120000"/>
              </a:lnSpc>
              <a:spcBef>
                <a:spcPts val="1001"/>
              </a:spcBef>
            </a:pPr>
            <a:r>
              <a:rPr b="0" lang="en-US" sz="2000" spc="-1" strike="noStrike">
                <a:solidFill>
                  <a:srgbClr val="4a4a4a"/>
                </a:solidFill>
                <a:latin typeface="proxima-nova"/>
                <a:ea typeface="Noto Sans CJK SC"/>
              </a:rPr>
              <a:t>The general procedure of performing a CPR includes giving two full breaths to the mouth of the patient i.e. mouth to mouth respiration. It is then followed by giving chest compressions to the patient.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520000" y="837720"/>
            <a:ext cx="6659640" cy="601920"/>
          </a:xfrm>
          <a:prstGeom prst="rect">
            <a:avLst/>
          </a:prstGeom>
          <a:noFill/>
          <a:ln w="0">
            <a:noFill/>
          </a:ln>
        </p:spPr>
        <p:style>
          <a:lnRef idx="0"/>
          <a:fillRef idx="0"/>
          <a:effectRef idx="0"/>
          <a:fontRef idx="minor"/>
        </p:style>
        <p:txBody>
          <a:bodyPr lIns="90000" rIns="90000" tIns="45000" bIns="45000">
            <a:noAutofit/>
          </a:bodyPr>
          <a:p>
            <a:pPr algn="ctr">
              <a:lnSpc>
                <a:spcPct val="100000"/>
              </a:lnSpc>
            </a:pPr>
            <a:r>
              <a:rPr b="1" lang="en-IN" sz="2600" spc="-1" strike="noStrike">
                <a:solidFill>
                  <a:srgbClr val="000000"/>
                </a:solidFill>
                <a:latin typeface="Arial"/>
                <a:ea typeface="Noto Sans CJK SC"/>
              </a:rPr>
              <a:t>              </a:t>
            </a:r>
            <a:r>
              <a:rPr b="1" lang="en-IN" sz="3600" spc="-1" strike="noStrike" u="sng">
                <a:solidFill>
                  <a:srgbClr val="000000"/>
                </a:solidFill>
                <a:uFillTx/>
                <a:latin typeface="Arial"/>
                <a:ea typeface="Noto Sans CJK SC"/>
              </a:rPr>
              <a:t>COMPONENTS</a:t>
            </a:r>
            <a:r>
              <a:rPr b="1" lang="en-IN" sz="3200" spc="-1" strike="noStrike" u="sng">
                <a:solidFill>
                  <a:srgbClr val="000000"/>
                </a:solidFill>
                <a:uFillTx/>
                <a:latin typeface="Arial"/>
                <a:ea typeface="Noto Sans CJK SC"/>
              </a:rPr>
              <a:t> </a:t>
            </a:r>
            <a:r>
              <a:rPr b="1" lang="en-IN" sz="3600" spc="-1" strike="noStrike" u="sng">
                <a:solidFill>
                  <a:srgbClr val="000000"/>
                </a:solidFill>
                <a:uFillTx/>
                <a:latin typeface="Arial"/>
                <a:ea typeface="Noto Sans CJK SC"/>
              </a:rPr>
              <a:t>USED</a:t>
            </a:r>
            <a:endParaRPr b="0" lang="en-IN" sz="3600" spc="-1" strike="noStrike">
              <a:latin typeface="Arial"/>
            </a:endParaRPr>
          </a:p>
        </p:txBody>
      </p:sp>
      <p:sp>
        <p:nvSpPr>
          <p:cNvPr id="131" name="CustomShape 2"/>
          <p:cNvSpPr/>
          <p:nvPr/>
        </p:nvSpPr>
        <p:spPr>
          <a:xfrm>
            <a:off x="5286600" y="3013200"/>
            <a:ext cx="1807920" cy="903600"/>
          </a:xfrm>
          <a:prstGeom prst="rect">
            <a:avLst/>
          </a:prstGeom>
          <a:noFill/>
          <a:ln w="0">
            <a:noFill/>
          </a:ln>
        </p:spPr>
        <p:style>
          <a:lnRef idx="0"/>
          <a:fillRef idx="0"/>
          <a:effectRef idx="0"/>
          <a:fontRef idx="minor"/>
        </p:style>
      </p:sp>
      <p:pic>
        <p:nvPicPr>
          <p:cNvPr id="132" name="Picture 89" descr=""/>
          <p:cNvPicPr/>
          <p:nvPr/>
        </p:nvPicPr>
        <p:blipFill>
          <a:blip r:embed="rId1"/>
          <a:stretch/>
        </p:blipFill>
        <p:spPr>
          <a:xfrm>
            <a:off x="1800000" y="2266920"/>
            <a:ext cx="1619640" cy="1332720"/>
          </a:xfrm>
          <a:prstGeom prst="rect">
            <a:avLst/>
          </a:prstGeom>
          <a:ln w="0">
            <a:noFill/>
          </a:ln>
        </p:spPr>
      </p:pic>
      <p:sp>
        <p:nvSpPr>
          <p:cNvPr id="133" name="TextShape 3"/>
          <p:cNvSpPr txBox="1"/>
          <p:nvPr/>
        </p:nvSpPr>
        <p:spPr>
          <a:xfrm>
            <a:off x="1620000" y="3793680"/>
            <a:ext cx="1881360" cy="345960"/>
          </a:xfrm>
          <a:prstGeom prst="rect">
            <a:avLst/>
          </a:prstGeom>
        </p:spPr>
        <p:txBody>
          <a:bodyPr lIns="90000" rIns="90000" tIns="45000" bIns="45000">
            <a:prstTxWarp prst="textPlain">
              <a:avLst>
                <a:gd name="adj" fmla="val 50000"/>
              </a:avLst>
            </a:prstTxWarp>
            <a:noAutofit/>
          </a:bodyPr>
          <a:p>
            <a:pPr>
              <a:lnSpc>
                <a:spcPct val="100000"/>
              </a:lnSpc>
            </a:pP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ARDUINO UNO</a:t>
            </a:r>
            <a:endParaRPr b="0" lang="en-IN" sz="1800" spc="-1" strike="noStrike">
              <a:latin typeface="Arial"/>
            </a:endParaRPr>
          </a:p>
        </p:txBody>
      </p:sp>
      <p:pic>
        <p:nvPicPr>
          <p:cNvPr id="134" name="Picture 91" descr=""/>
          <p:cNvPicPr/>
          <p:nvPr/>
        </p:nvPicPr>
        <p:blipFill>
          <a:blip r:embed="rId2"/>
          <a:stretch/>
        </p:blipFill>
        <p:spPr>
          <a:xfrm>
            <a:off x="4246920" y="2266920"/>
            <a:ext cx="1332720" cy="1332720"/>
          </a:xfrm>
          <a:prstGeom prst="rect">
            <a:avLst/>
          </a:prstGeom>
          <a:ln w="0">
            <a:noFill/>
          </a:ln>
        </p:spPr>
      </p:pic>
      <p:sp>
        <p:nvSpPr>
          <p:cNvPr id="135" name="TextShape 4"/>
          <p:cNvSpPr txBox="1"/>
          <p:nvPr/>
        </p:nvSpPr>
        <p:spPr>
          <a:xfrm>
            <a:off x="3780000" y="3780000"/>
            <a:ext cx="3141360" cy="601920"/>
          </a:xfrm>
          <a:prstGeom prst="rect">
            <a:avLst/>
          </a:prstGeom>
        </p:spPr>
        <p:txBody>
          <a:bodyPr lIns="90000" rIns="90000" tIns="45000" bIns="45000">
            <a:prstTxWarp prst="textPlain">
              <a:avLst>
                <a:gd name="adj" fmla="val 50000"/>
              </a:avLst>
            </a:prstTxWarp>
            <a:noAutofit/>
          </a:bodyPr>
          <a:p>
            <a:pPr>
              <a:lnSpc>
                <a:spcPct val="100000"/>
              </a:lnSpc>
            </a:pPr>
            <a:r>
              <a:rPr b="1" lang="en-IN" sz="1800" spc="-1" strike="noStrike">
                <a:solidFill>
                  <a:srgbClr val="000000"/>
                </a:solidFill>
                <a:latin typeface="Arial"/>
                <a:ea typeface="DejaVu Sans"/>
              </a:rPr>
              <a:t>SPARKFUN PUSHBUTTON </a:t>
            </a:r>
            <a:endParaRPr b="0" lang="en-IN" sz="1800" spc="-1" strike="noStrike">
              <a:latin typeface="Arial"/>
            </a:endParaRPr>
          </a:p>
          <a:p>
            <a:pPr>
              <a:lnSpc>
                <a:spcPct val="100000"/>
              </a:lnSpc>
            </a:pPr>
            <a:r>
              <a:rPr b="1" lang="en-IN" sz="1800" spc="-1" strike="noStrike">
                <a:solidFill>
                  <a:srgbClr val="000000"/>
                </a:solidFill>
                <a:latin typeface="Arial"/>
                <a:ea typeface="DejaVu Sans"/>
              </a:rPr>
              <a:t>SWITCH (12mm)</a:t>
            </a:r>
            <a:endParaRPr b="0" lang="en-IN" sz="1800" spc="-1" strike="noStrike">
              <a:latin typeface="Arial"/>
            </a:endParaRPr>
          </a:p>
        </p:txBody>
      </p:sp>
      <p:pic>
        <p:nvPicPr>
          <p:cNvPr id="136" name="Picture 93" descr=""/>
          <p:cNvPicPr/>
          <p:nvPr/>
        </p:nvPicPr>
        <p:blipFill>
          <a:blip r:embed="rId3"/>
          <a:stretch/>
        </p:blipFill>
        <p:spPr>
          <a:xfrm>
            <a:off x="6480000" y="2086920"/>
            <a:ext cx="1332720" cy="1332720"/>
          </a:xfrm>
          <a:prstGeom prst="rect">
            <a:avLst/>
          </a:prstGeom>
          <a:ln w="0">
            <a:noFill/>
          </a:ln>
        </p:spPr>
      </p:pic>
      <p:sp>
        <p:nvSpPr>
          <p:cNvPr id="137" name="TextShape 5"/>
          <p:cNvSpPr txBox="1"/>
          <p:nvPr/>
        </p:nvSpPr>
        <p:spPr>
          <a:xfrm>
            <a:off x="8100000" y="2353680"/>
            <a:ext cx="2894760" cy="345960"/>
          </a:xfrm>
          <a:prstGeom prst="rect">
            <a:avLst/>
          </a:prstGeom>
        </p:spPr>
        <p:txBody>
          <a:bodyPr lIns="90000" rIns="90000" tIns="45000" bIns="45000">
            <a:prstTxWarp prst="textPlain">
              <a:avLst>
                <a:gd name="adj" fmla="val 50000"/>
              </a:avLst>
            </a:prstTxWarp>
            <a:noAutofit/>
          </a:bodyPr>
          <a:p>
            <a:pPr>
              <a:lnSpc>
                <a:spcPct val="100000"/>
              </a:lnSpc>
            </a:pPr>
            <a:r>
              <a:rPr b="1" lang="en-IN" sz="1800" spc="-1" strike="noStrike">
                <a:solidFill>
                  <a:srgbClr val="000000"/>
                </a:solidFill>
                <a:latin typeface="Arial"/>
                <a:ea typeface="DejaVu Sans"/>
              </a:rPr>
              <a:t>BREADBOARD (Generic)</a:t>
            </a:r>
            <a:endParaRPr b="0" lang="en-IN" sz="1800" spc="-1" strike="noStrike">
              <a:latin typeface="Arial"/>
            </a:endParaRPr>
          </a:p>
        </p:txBody>
      </p:sp>
      <p:pic>
        <p:nvPicPr>
          <p:cNvPr id="138" name="Picture 95" descr=""/>
          <p:cNvPicPr/>
          <p:nvPr/>
        </p:nvPicPr>
        <p:blipFill>
          <a:blip r:embed="rId4"/>
          <a:stretch/>
        </p:blipFill>
        <p:spPr>
          <a:xfrm>
            <a:off x="3346920" y="4606920"/>
            <a:ext cx="1332720" cy="1332720"/>
          </a:xfrm>
          <a:prstGeom prst="rect">
            <a:avLst/>
          </a:prstGeom>
          <a:ln w="0">
            <a:noFill/>
          </a:ln>
        </p:spPr>
      </p:pic>
      <p:sp>
        <p:nvSpPr>
          <p:cNvPr id="139" name="TextShape 6"/>
          <p:cNvSpPr txBox="1"/>
          <p:nvPr/>
        </p:nvSpPr>
        <p:spPr>
          <a:xfrm>
            <a:off x="1440000" y="5400000"/>
            <a:ext cx="1640520" cy="345960"/>
          </a:xfrm>
          <a:prstGeom prst="rect">
            <a:avLst/>
          </a:prstGeom>
        </p:spPr>
        <p:txBody>
          <a:bodyPr lIns="90000" rIns="90000" tIns="45000" bIns="45000">
            <a:prstTxWarp prst="textPlain">
              <a:avLst>
                <a:gd name="adj" fmla="val 50000"/>
              </a:avLst>
            </a:prstTxWarp>
            <a:noAutofit/>
          </a:bodyPr>
          <a:p>
            <a:pPr>
              <a:lnSpc>
                <a:spcPct val="100000"/>
              </a:lnSpc>
            </a:pPr>
            <a:r>
              <a:rPr b="1" lang="en-IN" sz="1800" spc="-1" strike="noStrike">
                <a:solidFill>
                  <a:srgbClr val="000000"/>
                </a:solidFill>
                <a:latin typeface="Arial"/>
                <a:ea typeface="DejaVu Sans"/>
              </a:rPr>
              <a:t>LED(Generic)</a:t>
            </a:r>
            <a:endParaRPr b="0" lang="en-IN" sz="1800" spc="-1" strike="noStrike">
              <a:latin typeface="Arial"/>
            </a:endParaRPr>
          </a:p>
        </p:txBody>
      </p:sp>
      <p:pic>
        <p:nvPicPr>
          <p:cNvPr id="140" name="Picture 97" descr=""/>
          <p:cNvPicPr/>
          <p:nvPr/>
        </p:nvPicPr>
        <p:blipFill>
          <a:blip r:embed="rId5"/>
          <a:stretch/>
        </p:blipFill>
        <p:spPr>
          <a:xfrm>
            <a:off x="6946920" y="4426920"/>
            <a:ext cx="1332720" cy="1332720"/>
          </a:xfrm>
          <a:prstGeom prst="rect">
            <a:avLst/>
          </a:prstGeom>
          <a:ln w="0">
            <a:noFill/>
          </a:ln>
        </p:spPr>
      </p:pic>
      <p:sp>
        <p:nvSpPr>
          <p:cNvPr id="141" name="TextShape 7"/>
          <p:cNvSpPr txBox="1"/>
          <p:nvPr/>
        </p:nvSpPr>
        <p:spPr>
          <a:xfrm>
            <a:off x="8640000" y="4860000"/>
            <a:ext cx="1945080" cy="345960"/>
          </a:xfrm>
          <a:prstGeom prst="rect">
            <a:avLst/>
          </a:prstGeom>
        </p:spPr>
        <p:txBody>
          <a:bodyPr lIns="90000" rIns="90000" tIns="45000" bIns="45000">
            <a:prstTxWarp prst="textPlain">
              <a:avLst>
                <a:gd name="adj" fmla="val 50000"/>
              </a:avLst>
            </a:prstTxWarp>
            <a:noAutofit/>
          </a:bodyPr>
          <a:p>
            <a:pPr>
              <a:lnSpc>
                <a:spcPct val="100000"/>
              </a:lnSpc>
            </a:pPr>
            <a:r>
              <a:rPr b="1" lang="en-IN" sz="1800" spc="-1" strike="noStrike">
                <a:solidFill>
                  <a:srgbClr val="000000"/>
                </a:solidFill>
                <a:latin typeface="Arial"/>
                <a:ea typeface="DejaVu Sans"/>
              </a:rPr>
              <a:t>JUMPER WIRES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92640" y="1017360"/>
            <a:ext cx="4527000" cy="602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3200" spc="-1" strike="noStrike">
                <a:solidFill>
                  <a:srgbClr val="000000"/>
                </a:solidFill>
                <a:latin typeface="Arial"/>
                <a:ea typeface="DejaVu Sans"/>
              </a:rPr>
              <a:t>COMPONENTS USED</a:t>
            </a:r>
            <a:endParaRPr b="0" lang="en-IN" sz="3200" spc="-1" strike="noStrike">
              <a:latin typeface="Arial"/>
            </a:endParaRPr>
          </a:p>
        </p:txBody>
      </p:sp>
      <p:pic>
        <p:nvPicPr>
          <p:cNvPr id="143" name="Picture 100" descr=""/>
          <p:cNvPicPr/>
          <p:nvPr/>
        </p:nvPicPr>
        <p:blipFill>
          <a:blip r:embed="rId1"/>
          <a:stretch/>
        </p:blipFill>
        <p:spPr>
          <a:xfrm>
            <a:off x="1440000" y="2446920"/>
            <a:ext cx="1332720" cy="1332720"/>
          </a:xfrm>
          <a:prstGeom prst="rect">
            <a:avLst/>
          </a:prstGeom>
          <a:ln w="0">
            <a:noFill/>
          </a:ln>
        </p:spPr>
      </p:pic>
      <p:sp>
        <p:nvSpPr>
          <p:cNvPr id="144" name="CustomShape 2"/>
          <p:cNvSpPr/>
          <p:nvPr/>
        </p:nvSpPr>
        <p:spPr>
          <a:xfrm>
            <a:off x="3240000" y="2700000"/>
            <a:ext cx="324216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SOLDERING IRON (Generic)</a:t>
            </a:r>
            <a:endParaRPr b="0" lang="en-IN" sz="1800" spc="-1" strike="noStrike">
              <a:latin typeface="Arial"/>
            </a:endParaRPr>
          </a:p>
        </p:txBody>
      </p:sp>
      <p:pic>
        <p:nvPicPr>
          <p:cNvPr id="145" name="Picture 102" descr=""/>
          <p:cNvPicPr/>
          <p:nvPr/>
        </p:nvPicPr>
        <p:blipFill>
          <a:blip r:embed="rId2"/>
          <a:stretch/>
        </p:blipFill>
        <p:spPr>
          <a:xfrm>
            <a:off x="3240000" y="3780000"/>
            <a:ext cx="1332720" cy="1332720"/>
          </a:xfrm>
          <a:prstGeom prst="rect">
            <a:avLst/>
          </a:prstGeom>
          <a:ln w="0">
            <a:noFill/>
          </a:ln>
        </p:spPr>
      </p:pic>
      <p:sp>
        <p:nvSpPr>
          <p:cNvPr id="146" name="CustomShape 3"/>
          <p:cNvSpPr/>
          <p:nvPr/>
        </p:nvSpPr>
        <p:spPr>
          <a:xfrm>
            <a:off x="2128680" y="5233680"/>
            <a:ext cx="3270960" cy="34596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ADAFRUIT STANDARD LCD </a:t>
            </a:r>
            <a:endParaRPr b="0" lang="en-IN" sz="1800" spc="-1" strike="noStrike">
              <a:latin typeface="Arial"/>
            </a:endParaRPr>
          </a:p>
        </p:txBody>
      </p:sp>
      <p:sp>
        <p:nvSpPr>
          <p:cNvPr id="147" name="CustomShape 4"/>
          <p:cNvSpPr/>
          <p:nvPr/>
        </p:nvSpPr>
        <p:spPr>
          <a:xfrm>
            <a:off x="6287040" y="3784680"/>
            <a:ext cx="5052600" cy="10274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--&gt; ADAFRUIT SENSITIVE RESISTOR</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--&gt; ARDUINO IDE (software)</a:t>
            </a:r>
            <a:endParaRPr b="0" lang="en-IN" sz="2200" spc="-1" strike="noStrike">
              <a:latin typeface="Arial"/>
            </a:endParaRPr>
          </a:p>
        </p:txBody>
      </p:sp>
      <p:sp>
        <p:nvSpPr>
          <p:cNvPr id="148" name="TextShape 5"/>
          <p:cNvSpPr txBox="1"/>
          <p:nvPr/>
        </p:nvSpPr>
        <p:spPr>
          <a:xfrm>
            <a:off x="6349320" y="3241800"/>
            <a:ext cx="3114360" cy="486720"/>
          </a:xfrm>
          <a:prstGeom prst="rect">
            <a:avLst/>
          </a:prstGeom>
          <a:noFill/>
          <a:ln w="0">
            <a:noFill/>
          </a:ln>
        </p:spPr>
        <p:txBody>
          <a:bodyPr lIns="90000" rIns="90000" tIns="45000" bIns="45000">
            <a:noAutofit/>
          </a:bodyPr>
          <a:p>
            <a:r>
              <a:rPr b="1" lang="en-IN" sz="2800" spc="-1" strike="noStrike">
                <a:latin typeface="Arial"/>
              </a:rPr>
              <a:t>--&gt; Potentiometer</a:t>
            </a:r>
            <a:endParaRPr b="1" lang="en-IN" sz="2800" spc="-1" strike="noStrike">
              <a:latin typeface="Arial"/>
            </a:endParaRPr>
          </a:p>
        </p:txBody>
      </p:sp>
      <p:sp>
        <p:nvSpPr>
          <p:cNvPr id="149" name="TextShape 6"/>
          <p:cNvSpPr txBox="1"/>
          <p:nvPr/>
        </p:nvSpPr>
        <p:spPr>
          <a:xfrm>
            <a:off x="7020000" y="2700000"/>
            <a:ext cx="3153960" cy="610200"/>
          </a:xfrm>
          <a:prstGeom prst="rect">
            <a:avLst/>
          </a:prstGeom>
          <a:noFill/>
          <a:ln w="0">
            <a:noFill/>
          </a:ln>
        </p:spPr>
        <p:txBody>
          <a:bodyPr lIns="90000" rIns="90000" tIns="45000" bIns="45000">
            <a:noAutofit/>
          </a:bodyPr>
          <a:p>
            <a:r>
              <a:rPr b="1" lang="en-IN" sz="2200" spc="-1" strike="noStrike">
                <a:latin typeface="Arial"/>
              </a:rPr>
              <a:t>--&gt; CPR Force sensor</a:t>
            </a:r>
            <a:endParaRPr b="1"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451520" y="804600"/>
            <a:ext cx="9602280" cy="1048320"/>
          </a:xfrm>
          <a:prstGeom prst="rect">
            <a:avLst/>
          </a:prstGeom>
          <a:noFill/>
          <a:ln w="0">
            <a:noFill/>
          </a:ln>
        </p:spPr>
        <p:style>
          <a:lnRef idx="0"/>
          <a:fillRef idx="0"/>
          <a:effectRef idx="0"/>
          <a:fontRef idx="minor"/>
        </p:style>
        <p:txBody>
          <a:bodyPr lIns="90000" rIns="90000" tIns="45000" bIns="45000">
            <a:normAutofit/>
          </a:bodyPr>
          <a:p>
            <a:pPr algn="ctr">
              <a:lnSpc>
                <a:spcPct val="90000"/>
              </a:lnSpc>
            </a:pPr>
            <a:r>
              <a:rPr b="0" lang="en-IN" sz="5400" spc="-1" strike="noStrike" cap="all">
                <a:solidFill>
                  <a:srgbClr val="000000"/>
                </a:solidFill>
                <a:latin typeface="Gill Sans MT"/>
                <a:ea typeface="DejaVu Sans"/>
              </a:rPr>
              <a:t>workflow</a:t>
            </a:r>
            <a:endParaRPr b="0" lang="en-IN" sz="5400" spc="-1" strike="noStrike">
              <a:latin typeface="Arial"/>
            </a:endParaRPr>
          </a:p>
        </p:txBody>
      </p:sp>
      <p:sp>
        <p:nvSpPr>
          <p:cNvPr id="151" name="CustomShape 2"/>
          <p:cNvSpPr/>
          <p:nvPr/>
        </p:nvSpPr>
        <p:spPr>
          <a:xfrm>
            <a:off x="1451520" y="2015640"/>
            <a:ext cx="9602280" cy="3449520"/>
          </a:xfrm>
          <a:prstGeom prst="rect">
            <a:avLst/>
          </a:prstGeom>
          <a:noFill/>
          <a:ln w="0">
            <a:noFill/>
          </a:ln>
        </p:spPr>
        <p:style>
          <a:lnRef idx="0"/>
          <a:fillRef idx="0"/>
          <a:effectRef idx="0"/>
          <a:fontRef idx="minor"/>
        </p:style>
        <p:txBody>
          <a:bodyPr lIns="90000" rIns="90000" tIns="45000" bIns="45000">
            <a:noAutofit/>
          </a:bodyPr>
          <a:p>
            <a:pPr>
              <a:lnSpc>
                <a:spcPct val="120000"/>
              </a:lnSpc>
              <a:spcBef>
                <a:spcPts val="1001"/>
              </a:spcBef>
            </a:pPr>
            <a:r>
              <a:rPr b="0" lang="en-US" sz="1800" spc="-1" strike="noStrike">
                <a:solidFill>
                  <a:srgbClr val="4a4a4a"/>
                </a:solidFill>
                <a:latin typeface="proxima-nova"/>
                <a:ea typeface="DejaVu Sans"/>
              </a:rPr>
              <a:t>The software used for implementation of the miniaturized CPR feedback device is done initially using the Arduino IDE. The  same is  then  implemented using  the  MATLAB platform using a file called ArdLAB. ArdLAB folder is added to the path of the folder where the MATLAB code is present. The salient feature of this methodology is that the user can use the same functions used for Arduino IDE software in MATLAB.  </a:t>
            </a:r>
            <a:endParaRPr b="0" lang="en-IN" sz="1800" spc="-1" strike="noStrike">
              <a:latin typeface="Arial"/>
            </a:endParaRPr>
          </a:p>
          <a:p>
            <a:pPr>
              <a:lnSpc>
                <a:spcPct val="120000"/>
              </a:lnSpc>
              <a:spcBef>
                <a:spcPts val="1001"/>
              </a:spcBef>
            </a:pPr>
            <a:r>
              <a:rPr b="0" lang="en-US" sz="1800" spc="-1" strike="noStrike">
                <a:solidFill>
                  <a:srgbClr val="4a4a4a"/>
                </a:solidFill>
                <a:latin typeface="proxima-nova"/>
                <a:ea typeface="DejaVu Sans"/>
              </a:rPr>
              <a:t>The mannequin is represented by a push button switch. The FSR A301 is placed near the push button switch. It also depicts a good CPR as the green LED is ON. The FSR A301 is placed in the analog pin of the Arduino UNO/Mega2560 board. The green and the red LED is placed in the GPIO pins of the Arduino board.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026160" y="716400"/>
            <a:ext cx="7060320" cy="20264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4800" spc="-1" strike="noStrike">
                <a:solidFill>
                  <a:srgbClr val="000000"/>
                </a:solidFill>
                <a:latin typeface="Arial"/>
                <a:ea typeface="DejaVu Sans"/>
              </a:rPr>
              <a:t>     </a:t>
            </a:r>
            <a:r>
              <a:rPr b="1" lang="en-IN" sz="4800" spc="-1" strike="noStrike">
                <a:solidFill>
                  <a:srgbClr val="000000"/>
                </a:solidFill>
                <a:latin typeface="Arial"/>
                <a:ea typeface="DejaVu Sans"/>
              </a:rPr>
              <a:t>WORKFLOW</a:t>
            </a:r>
            <a:endParaRPr b="0" lang="en-IN" sz="4800" spc="-1" strike="noStrike">
              <a:latin typeface="Arial"/>
            </a:endParaRPr>
          </a:p>
        </p:txBody>
      </p:sp>
      <p:sp>
        <p:nvSpPr>
          <p:cNvPr id="153" name="CustomShape 2"/>
          <p:cNvSpPr/>
          <p:nvPr/>
        </p:nvSpPr>
        <p:spPr>
          <a:xfrm>
            <a:off x="1440000" y="2264040"/>
            <a:ext cx="9719640" cy="295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Arial"/>
                <a:ea typeface="DejaVu Sans"/>
              </a:rPr>
              <a:t>The loop is infinite; therefore there will be no STOP. The switch in ON condition increments the CPR count by 1. It measures the processor time for the first count. At the thirtieth count, the end time of the processor is taken. On reaching the fifth cycle, the program is implemented in such a way that the  cycle goes  back  to  1. The  switch in  OFF condition  keeps  the  CPR  count as it is. But it checks whether the count  is  30. If the count is 30, then  the parameters mentioned before are calculated accordingly.This process continues on till the patient’s heart rate has reached the AHA guidelines.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Picture 109" descr=""/>
          <p:cNvPicPr/>
          <p:nvPr/>
        </p:nvPicPr>
        <p:blipFill>
          <a:blip r:embed="rId1"/>
          <a:stretch/>
        </p:blipFill>
        <p:spPr>
          <a:xfrm>
            <a:off x="3953520" y="7846200"/>
            <a:ext cx="2981880" cy="1441440"/>
          </a:xfrm>
          <a:prstGeom prst="rect">
            <a:avLst/>
          </a:prstGeom>
          <a:ln w="0">
            <a:noFill/>
          </a:ln>
        </p:spPr>
      </p:pic>
      <p:pic>
        <p:nvPicPr>
          <p:cNvPr id="155" name="Picture 110" descr=""/>
          <p:cNvPicPr/>
          <p:nvPr/>
        </p:nvPicPr>
        <p:blipFill>
          <a:blip r:embed="rId2"/>
          <a:stretch/>
        </p:blipFill>
        <p:spPr>
          <a:xfrm>
            <a:off x="3953520" y="7846200"/>
            <a:ext cx="2981880" cy="1441440"/>
          </a:xfrm>
          <a:prstGeom prst="rect">
            <a:avLst/>
          </a:prstGeom>
          <a:ln w="0">
            <a:noFill/>
          </a:ln>
        </p:spPr>
      </p:pic>
      <p:pic>
        <p:nvPicPr>
          <p:cNvPr id="156" name="Picture 111" descr=""/>
          <p:cNvPicPr/>
          <p:nvPr/>
        </p:nvPicPr>
        <p:blipFill>
          <a:blip r:embed="rId3"/>
          <a:stretch/>
        </p:blipFill>
        <p:spPr>
          <a:xfrm>
            <a:off x="3953520" y="7846200"/>
            <a:ext cx="2981880" cy="1441440"/>
          </a:xfrm>
          <a:prstGeom prst="rect">
            <a:avLst/>
          </a:prstGeom>
          <a:ln w="0">
            <a:noFill/>
          </a:ln>
        </p:spPr>
      </p:pic>
      <p:pic>
        <p:nvPicPr>
          <p:cNvPr id="157" name="Picture 112" descr=""/>
          <p:cNvPicPr/>
          <p:nvPr/>
        </p:nvPicPr>
        <p:blipFill>
          <a:blip r:embed="rId4"/>
          <a:stretch/>
        </p:blipFill>
        <p:spPr>
          <a:xfrm>
            <a:off x="3953520" y="7846200"/>
            <a:ext cx="2981880" cy="1441440"/>
          </a:xfrm>
          <a:prstGeom prst="rect">
            <a:avLst/>
          </a:prstGeom>
          <a:ln w="0">
            <a:noFill/>
          </a:ln>
        </p:spPr>
      </p:pic>
      <p:sp>
        <p:nvSpPr>
          <p:cNvPr id="158" name="CustomShape 1"/>
          <p:cNvSpPr/>
          <p:nvPr/>
        </p:nvSpPr>
        <p:spPr>
          <a:xfrm>
            <a:off x="3384360" y="848520"/>
            <a:ext cx="4815720" cy="7711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3200" spc="-1" strike="noStrike">
                <a:solidFill>
                  <a:srgbClr val="000000"/>
                </a:solidFill>
                <a:latin typeface="Arial"/>
                <a:ea typeface="DejaVu Sans"/>
              </a:rPr>
              <a:t>CIRCUIT AND WIRING</a:t>
            </a:r>
            <a:endParaRPr b="0" lang="en-IN" sz="3200" spc="-1" strike="noStrike">
              <a:latin typeface="Arial"/>
            </a:endParaRPr>
          </a:p>
        </p:txBody>
      </p:sp>
      <p:sp>
        <p:nvSpPr>
          <p:cNvPr id="159" name="CustomShape 2"/>
          <p:cNvSpPr/>
          <p:nvPr/>
        </p:nvSpPr>
        <p:spPr>
          <a:xfrm>
            <a:off x="8280000" y="3281760"/>
            <a:ext cx="3599640" cy="8578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The hardware implementation of the miniaturized CPR </a:t>
            </a:r>
            <a:endParaRPr b="0" lang="en-IN" sz="1800" spc="-1" strike="noStrike">
              <a:latin typeface="Arial"/>
            </a:endParaRPr>
          </a:p>
          <a:p>
            <a:pPr>
              <a:lnSpc>
                <a:spcPct val="100000"/>
              </a:lnSpc>
            </a:pPr>
            <a:r>
              <a:rPr b="1" lang="en-IN" sz="1800" spc="-1" strike="noStrike">
                <a:solidFill>
                  <a:srgbClr val="000000"/>
                </a:solidFill>
                <a:latin typeface="Arial"/>
                <a:ea typeface="DejaVu Sans"/>
              </a:rPr>
              <a:t>device using Arduino. </a:t>
            </a:r>
            <a:endParaRPr b="0" lang="en-IN" sz="1800" spc="-1" strike="noStrike">
              <a:latin typeface="Arial"/>
            </a:endParaRPr>
          </a:p>
        </p:txBody>
      </p:sp>
      <p:pic>
        <p:nvPicPr>
          <p:cNvPr id="160" name="Picture 8" descr=""/>
          <p:cNvPicPr/>
          <p:nvPr/>
        </p:nvPicPr>
        <p:blipFill>
          <a:blip r:embed="rId5"/>
          <a:stretch/>
        </p:blipFill>
        <p:spPr>
          <a:xfrm>
            <a:off x="1602720" y="1998360"/>
            <a:ext cx="5721840" cy="37893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968640" y="829440"/>
            <a:ext cx="3695400" cy="793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3200" spc="-1" strike="noStrike">
                <a:solidFill>
                  <a:srgbClr val="000000"/>
                </a:solidFill>
                <a:latin typeface="Arial"/>
                <a:ea typeface="DejaVu Sans"/>
              </a:rPr>
              <a:t>CALCULATIONS</a:t>
            </a:r>
            <a:endParaRPr b="0" lang="en-IN" sz="3200" spc="-1" strike="noStrike">
              <a:latin typeface="Arial"/>
            </a:endParaRPr>
          </a:p>
        </p:txBody>
      </p:sp>
      <p:sp>
        <p:nvSpPr>
          <p:cNvPr id="162" name="CustomShape 2"/>
          <p:cNvSpPr/>
          <p:nvPr/>
        </p:nvSpPr>
        <p:spPr>
          <a:xfrm>
            <a:off x="1440000" y="2160000"/>
            <a:ext cx="9719640" cy="36709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000000"/>
                </a:solidFill>
                <a:latin typeface="Arial"/>
                <a:ea typeface="DejaVu Sans"/>
              </a:rPr>
              <a:t>The number of times a person’s heart beats per minute is called the heart rate.  </a:t>
            </a:r>
            <a:endParaRPr b="0" lang="en-IN" sz="2400" spc="-1" strike="noStrike">
              <a:latin typeface="Arial"/>
            </a:endParaRPr>
          </a:p>
          <a:p>
            <a:pPr>
              <a:lnSpc>
                <a:spcPct val="100000"/>
              </a:lnSpc>
            </a:pPr>
            <a:r>
              <a:rPr b="0" lang="en-IN" sz="2400" spc="-1" strike="noStrike">
                <a:solidFill>
                  <a:srgbClr val="000000"/>
                </a:solidFill>
                <a:latin typeface="Arial"/>
                <a:ea typeface="DejaVu Sans"/>
              </a:rPr>
              <a:t> </a:t>
            </a:r>
            <a:r>
              <a:rPr b="0" lang="en-IN" sz="2600" spc="-1" strike="noStrike">
                <a:solidFill>
                  <a:srgbClr val="000000"/>
                </a:solidFill>
                <a:latin typeface="Cambria Math"/>
                <a:ea typeface="Noto Sans CJK SC"/>
              </a:rPr>
              <a:t>𝐻𝑒𝑎𝑟𝑡𝑟𝑎𝑡</a:t>
            </a:r>
            <a:r>
              <a:rPr b="0" lang="en-IN" sz="2400" spc="-1" strike="noStrike">
                <a:solidFill>
                  <a:srgbClr val="000000"/>
                </a:solidFill>
                <a:latin typeface="Cambria Math"/>
                <a:ea typeface="Noto Sans CJK SC"/>
              </a:rPr>
              <a:t>e</a:t>
            </a:r>
            <a:r>
              <a:rPr b="0" lang="en-IN" sz="3200" spc="-1" strike="noStrike">
                <a:solidFill>
                  <a:srgbClr val="000000"/>
                </a:solidFill>
                <a:latin typeface="Arial"/>
                <a:ea typeface="Noto Sans CJK SC"/>
              </a:rPr>
              <a:t> = (</a:t>
            </a:r>
            <a:r>
              <a:rPr b="0" lang="en-IN" sz="2400" spc="-1" strike="noStrike">
                <a:solidFill>
                  <a:srgbClr val="000000"/>
                </a:solidFill>
                <a:latin typeface="Cambria Math"/>
                <a:ea typeface="Noto Sans CJK SC"/>
              </a:rPr>
              <a:t>𝐶𝑃𝑅𝑐𝑜𝑢𝑛𝑡  /</a:t>
            </a:r>
            <a:r>
              <a:rPr b="0" lang="en-IN" sz="5400" spc="-1" strike="noStrike">
                <a:solidFill>
                  <a:srgbClr val="000000"/>
                </a:solidFill>
                <a:latin typeface="Arial"/>
                <a:ea typeface="Noto Sans CJK SC"/>
              </a:rPr>
              <a:t> </a:t>
            </a:r>
            <a:r>
              <a:rPr b="0" lang="en-IN" sz="2400" spc="-1" strike="noStrike">
                <a:solidFill>
                  <a:srgbClr val="000000"/>
                </a:solidFill>
                <a:latin typeface="Cambria Math"/>
                <a:ea typeface="Noto Sans CJK SC"/>
              </a:rPr>
              <a:t>𝑇𝑖𝑚𝑒𝑟𝑎𝑡𝑒)</a:t>
            </a:r>
            <a:r>
              <a:rPr b="0" lang="en-IN" sz="5400" spc="-1" strike="noStrike">
                <a:solidFill>
                  <a:srgbClr val="000000"/>
                </a:solidFill>
                <a:latin typeface="Arial"/>
                <a:ea typeface="Noto Sans CJK SC"/>
              </a:rPr>
              <a:t> </a:t>
            </a:r>
            <a:r>
              <a:rPr b="0" lang="en-IN" sz="3200" spc="-1" strike="noStrike">
                <a:solidFill>
                  <a:srgbClr val="000000"/>
                </a:solidFill>
                <a:latin typeface="Arial"/>
                <a:ea typeface="Noto Sans CJK SC"/>
              </a:rPr>
              <a:t>× 60</a:t>
            </a:r>
            <a:endParaRPr b="0" lang="en-IN" sz="3200" spc="-1" strike="noStrike">
              <a:latin typeface="Arial"/>
            </a:endParaRPr>
          </a:p>
          <a:p>
            <a:pPr>
              <a:lnSpc>
                <a:spcPct val="100000"/>
              </a:lnSpc>
            </a:pPr>
            <a:r>
              <a:rPr b="0" lang="en-IN" sz="2600" spc="-1" strike="noStrike">
                <a:solidFill>
                  <a:srgbClr val="000000"/>
                </a:solidFill>
                <a:latin typeface="Cambria Math"/>
                <a:ea typeface="Noto Sans CJK SC"/>
              </a:rPr>
              <a:t>𝑇𝑖𝑚𝑒𝑟𝑎𝑡𝑒</a:t>
            </a:r>
            <a:r>
              <a:rPr b="0" lang="en-IN" sz="3600" spc="-1" strike="noStrike">
                <a:solidFill>
                  <a:srgbClr val="000000"/>
                </a:solidFill>
                <a:latin typeface="Arial"/>
                <a:ea typeface="Noto Sans CJK SC"/>
              </a:rPr>
              <a:t> </a:t>
            </a:r>
            <a:r>
              <a:rPr b="0" lang="en-IN" sz="3600" spc="-1" strike="noStrike">
                <a:solidFill>
                  <a:srgbClr val="000000"/>
                </a:solidFill>
                <a:latin typeface="Arial"/>
                <a:ea typeface="Noto Sans CJK SC"/>
              </a:rPr>
              <a:t>= (</a:t>
            </a:r>
            <a:r>
              <a:rPr b="0" lang="en-IN" sz="2600" spc="-1" strike="noStrike">
                <a:solidFill>
                  <a:srgbClr val="000000"/>
                </a:solidFill>
                <a:latin typeface="Cambria Math"/>
                <a:ea typeface="Noto Sans CJK SC"/>
              </a:rPr>
              <a:t>𝑇𝑖𝑚𝑒𝑜𝑓𝑙𝑎𝑠𝑡𝑐𝑜𝑚𝑝𝑟𝑒𝑠𝑠𝑖𝑜𝑛 /</a:t>
            </a:r>
            <a:r>
              <a:rPr b="0" lang="en-IN" sz="6000" spc="-1" strike="noStrike">
                <a:solidFill>
                  <a:srgbClr val="000000"/>
                </a:solidFill>
                <a:latin typeface="Arial"/>
                <a:ea typeface="Noto Sans CJK SC"/>
              </a:rPr>
              <a:t> </a:t>
            </a:r>
            <a:r>
              <a:rPr b="0" lang="en-IN" sz="2600" spc="-1" strike="noStrike">
                <a:solidFill>
                  <a:srgbClr val="000000"/>
                </a:solidFill>
                <a:latin typeface="Cambria Math"/>
                <a:ea typeface="Noto Sans CJK SC"/>
              </a:rPr>
              <a:t>𝑇𝑖𝑚𝑒𝑜𝑓𝑓𝑖𝑟𝑠𝑡𝑐𝑜𝑚𝑝𝑟𝑒𝑠𝑠𝑖𝑜𝑛)*1000</a:t>
            </a:r>
            <a:endParaRPr b="0" lang="en-IN" sz="2600" spc="-1" strike="noStrike">
              <a:latin typeface="Arial"/>
            </a:endParaRPr>
          </a:p>
          <a:p>
            <a:pPr>
              <a:lnSpc>
                <a:spcPct val="100000"/>
              </a:lnSpc>
            </a:pPr>
            <a:r>
              <a:rPr b="0" lang="en-IN" sz="2800" spc="-1" strike="noStrike">
                <a:solidFill>
                  <a:srgbClr val="000000"/>
                </a:solidFill>
                <a:latin typeface="Cambria Math"/>
                <a:ea typeface="Noto Sans CJK SC"/>
              </a:rPr>
              <a:t>𝐻𝑒𝑎𝑟𝑡𝑟𝑎𝑡𝑒 </a:t>
            </a:r>
            <a:r>
              <a:rPr b="0" lang="en-IN" sz="3200" spc="-1" strike="noStrike">
                <a:solidFill>
                  <a:srgbClr val="000000"/>
                </a:solidFill>
                <a:latin typeface="Arial"/>
                <a:ea typeface="Noto Sans CJK SC"/>
              </a:rPr>
              <a:t>= </a:t>
            </a:r>
            <a:r>
              <a:rPr b="0" i="1" lang="en-IN" sz="3200" spc="-1" strike="noStrike">
                <a:solidFill>
                  <a:srgbClr val="000000"/>
                </a:solidFill>
                <a:latin typeface="Arial"/>
                <a:ea typeface="Noto Sans CJK SC"/>
              </a:rPr>
              <a:t>Bpm Count * 60</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609480" y="273600"/>
            <a:ext cx="10972080" cy="1144440"/>
          </a:xfrm>
          <a:prstGeom prst="rect">
            <a:avLst/>
          </a:prstGeom>
          <a:noFill/>
          <a:ln w="0">
            <a:noFill/>
          </a:ln>
        </p:spPr>
        <p:txBody>
          <a:bodyPr lIns="0" rIns="0" tIns="0" bIns="0" anchor="ctr">
            <a:noAutofit/>
          </a:bodyPr>
          <a:p>
            <a:pPr algn="ctr">
              <a:lnSpc>
                <a:spcPct val="90000"/>
              </a:lnSpc>
            </a:pPr>
            <a:r>
              <a:rPr b="0" lang="en-IN" sz="4400" spc="-1" strike="noStrike">
                <a:solidFill>
                  <a:srgbClr val="000000"/>
                </a:solidFill>
                <a:latin typeface="Arial"/>
                <a:ea typeface="DejaVu Sans"/>
              </a:rPr>
              <a:t>Our Vision</a:t>
            </a:r>
            <a:endParaRPr b="0" lang="en-US" sz="4400" spc="-1" strike="noStrike">
              <a:solidFill>
                <a:srgbClr val="000000"/>
              </a:solidFill>
              <a:latin typeface="Arial"/>
            </a:endParaRPr>
          </a:p>
        </p:txBody>
      </p:sp>
      <p:sp>
        <p:nvSpPr>
          <p:cNvPr id="164" name="TextShape 2"/>
          <p:cNvSpPr txBox="1"/>
          <p:nvPr/>
        </p:nvSpPr>
        <p:spPr>
          <a:xfrm>
            <a:off x="609480" y="2950920"/>
            <a:ext cx="10972080" cy="1144440"/>
          </a:xfrm>
          <a:prstGeom prst="rect">
            <a:avLst/>
          </a:prstGeom>
          <a:noFill/>
          <a:ln w="0">
            <a:noFill/>
          </a:ln>
        </p:spPr>
        <p:txBody>
          <a:bodyPr lIns="0" rIns="0" tIns="0" bIns="0" anchor="ct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Arial"/>
                <a:ea typeface="DejaVu Sans"/>
              </a:rPr>
              <a:t>In recent times most of the people use automatic digital devices for heart rate calculation but it is not healthy as per AHA guidelines so in recent times Arduino cpr system is promoted,so here we have tried to improve that system to make it easy to carry and works on a small battery.</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Gallery</Template>
  <TotalTime>94</TotalTime>
  <Application>LibreOffice/7.0.6.2$Linux_X86_64 LibreOffice_project/00$Build-2</Application>
  <AppVersion>15.0000</AppVersion>
  <Words>607</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2021-10-31T19:17:59Z</dcterms:created>
  <dc:creator>Arsh Sood</dc:creator>
  <dc:description/>
  <dc:language>en-IN</dc:language>
  <cp:lastModifiedBy/>
  <dcterms:modified xsi:type="dcterms:W3CDTF">2022-01-04T10:59:26Z</dcterms:modified>
  <cp:revision>25</cp:revision>
  <dc:subject/>
  <dc:title>Arduino project -sign glove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