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6" r:id="rId3"/>
    <p:sldId id="258" r:id="rId4"/>
    <p:sldId id="257" r:id="rId5"/>
    <p:sldId id="265" r:id="rId6"/>
    <p:sldId id="259" r:id="rId7"/>
    <p:sldId id="279" r:id="rId8"/>
    <p:sldId id="263" r:id="rId9"/>
    <p:sldId id="277" r:id="rId10"/>
    <p:sldId id="297" r:id="rId11"/>
    <p:sldId id="262" r:id="rId12"/>
    <p:sldId id="298" r:id="rId13"/>
    <p:sldId id="316" r:id="rId14"/>
    <p:sldId id="261" r:id="rId15"/>
    <p:sldId id="317" r:id="rId16"/>
    <p:sldId id="320" r:id="rId17"/>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kness Reborn" initials="D"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474F"/>
    <a:srgbClr val="2D3B44"/>
    <a:srgbClr val="FDBE17"/>
    <a:srgbClr val="2E3C45"/>
    <a:srgbClr val="262626"/>
    <a:srgbClr val="546E7A"/>
    <a:srgbClr val="263238"/>
    <a:srgbClr val="37474F"/>
    <a:srgbClr val="855F01"/>
    <a:srgbClr val="D89B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90" d="100"/>
          <a:sy n="90" d="100"/>
        </p:scale>
        <p:origin x="-111" y="-39"/>
      </p:cViewPr>
      <p:guideLst>
        <p:guide orient="horz" pos="2228"/>
        <p:guide pos="3840"/>
      </p:guideLst>
    </p:cSldViewPr>
  </p:slideViewPr>
  <p:notesTextViewPr>
    <p:cViewPr>
      <p:scale>
        <a:sx n="1" d="1"/>
        <a:sy n="1" d="1"/>
      </p:scale>
      <p:origin x="0" y="0"/>
    </p:cViewPr>
  </p:notesTextViewPr>
  <p:sorterViewPr showFormatting="0">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05T19:58:28.899" idx="4">
    <p:pos x="10" y="10"/>
    <p:text>Source: Barcode Readers using the Camera Device in Mobile Phones
Eisaku Ohbuchi∗
eisaku.ohbuchi@necel.com
NEC Electronics
Hiroshi Hanaizumi†
hana@k.hosei.ac.jp
Hosei University
Lim Ah Hock‡
limahhock@es.nec.com.sg
NEC Electronics Singapore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2-05-05T18:48:21.351" idx="3">
    <p:pos x="10" y="10"/>
    <p:text>Source: https://www.sproutqr.com/blog/how-do-qr-codes-work</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vl1pPr>
          </a:lstStyle>
          <a:p>
            <a:pPr fontAlgn="base"/>
            <a:r>
              <a:rPr lang="zh-CN" altLang="en-US" strike="noStrike" noProof="1" smtClean="0">
                <a:sym typeface="+mn-ea"/>
              </a:rPr>
              <a:t>Click here to edit the master title style</a:t>
            </a:r>
            <a:endParaRPr lang="zh-CN" altLang="en-US" strike="noStrike" noProof="1"/>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sym typeface="+mn-ea"/>
              </a:rPr>
              <a:t>Click here to edit the master subtitle style</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base"/>
            <a:r>
              <a:rPr lang="zh-CN" altLang="en-US" strike="noStrike" noProof="1" smtClean="0">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base"/>
            <a:r>
              <a:rPr lang="zh-CN" altLang="en-US" sz="2800" strike="noStrike" noProof="1" dirty="0">
                <a:sym typeface="+mn-ea"/>
              </a:rPr>
              <a:t>Click here to edit the master text style</a:t>
            </a:r>
            <a:endParaRPr lang="zh-CN" altLang="en-US" sz="2800" strike="noStrike" noProof="1" dirty="0"/>
          </a:p>
          <a:p>
            <a:pPr lvl="1" fontAlgn="base"/>
            <a:r>
              <a:rPr lang="zh-CN" altLang="en-US" sz="2800" strike="noStrike" noProof="1" dirty="0">
                <a:sym typeface="+mn-ea"/>
              </a:rPr>
              <a:t>The second level</a:t>
            </a:r>
            <a:endParaRPr lang="zh-CN" altLang="en-US" sz="2800" strike="noStrike" noProof="1" dirty="0"/>
          </a:p>
          <a:p>
            <a:pPr lvl="2" fontAlgn="base"/>
            <a:r>
              <a:rPr lang="zh-CN" altLang="en-US" sz="2800" strike="noStrike" noProof="1" dirty="0">
                <a:sym typeface="+mn-ea"/>
              </a:rPr>
              <a:t>The third level</a:t>
            </a:r>
            <a:endParaRPr lang="zh-CN" altLang="en-US" sz="2800" strike="noStrike" noProof="1" dirty="0"/>
          </a:p>
          <a:p>
            <a:pPr lvl="3" fontAlgn="base"/>
            <a:r>
              <a:rPr lang="zh-CN" altLang="en-US" sz="2800" strike="noStrike" noProof="1" dirty="0">
                <a:sym typeface="+mn-ea"/>
              </a:rPr>
              <a:t>The fourth level</a:t>
            </a:r>
            <a:endParaRPr lang="zh-CN" altLang="en-US" sz="2800" strike="noStrike" noProof="1" dirty="0"/>
          </a:p>
          <a:p>
            <a:pPr lvl="4" fontAlgn="base"/>
            <a:r>
              <a:rPr lang="zh-CN" altLang="en-US" sz="2800" strike="noStrike" noProof="1" dirty="0">
                <a:sym typeface="+mn-ea"/>
              </a:rPr>
              <a:t>Fifth level</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1"/>
            <a:r>
              <a:rPr lang="zh-CN" altLang="en-US" dirty="0"/>
              <a:t>Click here to edit the master text style</a:t>
            </a:r>
            <a:endParaRPr lang="zh-CN" altLang="en-US" dirty="0"/>
          </a:p>
          <a:p>
            <a:pPr lvl="1"/>
            <a:r>
              <a:rPr lang="zh-CN" altLang="en-US" dirty="0"/>
              <a:t>The second level</a:t>
            </a:r>
            <a:endParaRPr lang="zh-CN" altLang="en-US" dirty="0"/>
          </a:p>
          <a:p>
            <a:pPr lvl="2"/>
            <a:r>
              <a:rPr lang="zh-CN" altLang="en-US" dirty="0"/>
              <a:t>The third level</a:t>
            </a:r>
            <a:endParaRPr lang="zh-CN" altLang="en-US" dirty="0"/>
          </a:p>
          <a:p>
            <a:pPr lvl="3"/>
            <a:r>
              <a:rPr lang="zh-CN" altLang="en-US" dirty="0"/>
              <a:t>The 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fld>
            <a:endParaRPr lang="zh-CN"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4" Type="http://schemas.openxmlformats.org/officeDocument/2006/relationships/comments" Target="../comments/comment2.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7" name="图片 2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5" name="矩形 4"/>
          <p:cNvSpPr/>
          <p:nvPr/>
        </p:nvSpPr>
        <p:spPr>
          <a:xfrm>
            <a:off x="0" y="785813"/>
            <a:ext cx="6480175" cy="6072188"/>
          </a:xfrm>
          <a:custGeom>
            <a:avLst/>
            <a:gdLst>
              <a:gd name="connsiteX0" fmla="*/ 0 w 5689600"/>
              <a:gd name="connsiteY0" fmla="*/ 0 h 6515100"/>
              <a:gd name="connsiteX1" fmla="*/ 5689600 w 5689600"/>
              <a:gd name="connsiteY1" fmla="*/ 0 h 6515100"/>
              <a:gd name="connsiteX2" fmla="*/ 5689600 w 5689600"/>
              <a:gd name="connsiteY2" fmla="*/ 6515100 h 6515100"/>
              <a:gd name="connsiteX3" fmla="*/ 0 w 5689600"/>
              <a:gd name="connsiteY3" fmla="*/ 6515100 h 6515100"/>
              <a:gd name="connsiteX4" fmla="*/ 0 w 5689600"/>
              <a:gd name="connsiteY4" fmla="*/ 0 h 6515100"/>
              <a:gd name="connsiteX0-1" fmla="*/ 0 w 6858000"/>
              <a:gd name="connsiteY0-2" fmla="*/ 0 h 6515100"/>
              <a:gd name="connsiteX1-3" fmla="*/ 6858000 w 6858000"/>
              <a:gd name="connsiteY1-4" fmla="*/ 4533900 h 6515100"/>
              <a:gd name="connsiteX2-5" fmla="*/ 5689600 w 6858000"/>
              <a:gd name="connsiteY2-6" fmla="*/ 6515100 h 6515100"/>
              <a:gd name="connsiteX3-7" fmla="*/ 0 w 6858000"/>
              <a:gd name="connsiteY3-8" fmla="*/ 6515100 h 6515100"/>
              <a:gd name="connsiteX4-9" fmla="*/ 0 w 6858000"/>
              <a:gd name="connsiteY4-10" fmla="*/ 0 h 6515100"/>
              <a:gd name="connsiteX0-11" fmla="*/ 0 w 6858000"/>
              <a:gd name="connsiteY0-12" fmla="*/ 0 h 6515100"/>
              <a:gd name="connsiteX1-13" fmla="*/ 3695700 w 6858000"/>
              <a:gd name="connsiteY1-14" fmla="*/ 2476500 h 6515100"/>
              <a:gd name="connsiteX2-15" fmla="*/ 6858000 w 6858000"/>
              <a:gd name="connsiteY2-16" fmla="*/ 4533900 h 6515100"/>
              <a:gd name="connsiteX3-17" fmla="*/ 5689600 w 6858000"/>
              <a:gd name="connsiteY3-18" fmla="*/ 6515100 h 6515100"/>
              <a:gd name="connsiteX4-19" fmla="*/ 0 w 6858000"/>
              <a:gd name="connsiteY4-20" fmla="*/ 6515100 h 6515100"/>
              <a:gd name="connsiteX5" fmla="*/ 0 w 6858000"/>
              <a:gd name="connsiteY5" fmla="*/ 0 h 6515100"/>
              <a:gd name="connsiteX0-21" fmla="*/ 0 w 6858000"/>
              <a:gd name="connsiteY0-22" fmla="*/ 0 h 6515100"/>
              <a:gd name="connsiteX1-23" fmla="*/ 4203700 w 6858000"/>
              <a:gd name="connsiteY1-24" fmla="*/ 0 h 6515100"/>
              <a:gd name="connsiteX2-25" fmla="*/ 6858000 w 6858000"/>
              <a:gd name="connsiteY2-26" fmla="*/ 4533900 h 6515100"/>
              <a:gd name="connsiteX3-27" fmla="*/ 5689600 w 6858000"/>
              <a:gd name="connsiteY3-28" fmla="*/ 6515100 h 6515100"/>
              <a:gd name="connsiteX4-29" fmla="*/ 0 w 6858000"/>
              <a:gd name="connsiteY4-30" fmla="*/ 6515100 h 6515100"/>
              <a:gd name="connsiteX5-31" fmla="*/ 0 w 6858000"/>
              <a:gd name="connsiteY5-32" fmla="*/ 0 h 65151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1" y="connsiteY5-32"/>
              </a:cxn>
            </a:cxnLst>
            <a:rect l="l" t="t" r="r" b="b"/>
            <a:pathLst>
              <a:path w="6858000" h="6515100">
                <a:moveTo>
                  <a:pt x="0" y="0"/>
                </a:moveTo>
                <a:lnTo>
                  <a:pt x="4203700" y="0"/>
                </a:lnTo>
                <a:lnTo>
                  <a:pt x="6858000" y="4533900"/>
                </a:lnTo>
                <a:lnTo>
                  <a:pt x="5689600" y="6515100"/>
                </a:lnTo>
                <a:lnTo>
                  <a:pt x="0" y="6515100"/>
                </a:lnTo>
                <a:lnTo>
                  <a:pt x="0" y="0"/>
                </a:lnTo>
                <a:close/>
              </a:path>
            </a:pathLst>
          </a:custGeom>
          <a:solidFill>
            <a:srgbClr val="2632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任意多边形 12"/>
          <p:cNvSpPr/>
          <p:nvPr/>
        </p:nvSpPr>
        <p:spPr>
          <a:xfrm>
            <a:off x="-4762" y="4422775"/>
            <a:ext cx="5567363" cy="2435225"/>
          </a:xfrm>
          <a:custGeom>
            <a:avLst/>
            <a:gdLst>
              <a:gd name="connsiteX0" fmla="*/ 1008585 w 5760736"/>
              <a:gd name="connsiteY0" fmla="*/ 0 h 2519191"/>
              <a:gd name="connsiteX1" fmla="*/ 4509786 w 5760736"/>
              <a:gd name="connsiteY1" fmla="*/ 0 h 2519191"/>
              <a:gd name="connsiteX2" fmla="*/ 5760736 w 5760736"/>
              <a:gd name="connsiteY2" fmla="*/ 2501899 h 2519191"/>
              <a:gd name="connsiteX3" fmla="*/ 5752090 w 5760736"/>
              <a:gd name="connsiteY3" fmla="*/ 2519191 h 2519191"/>
              <a:gd name="connsiteX4" fmla="*/ 0 w 5760736"/>
              <a:gd name="connsiteY4" fmla="*/ 2519191 h 2519191"/>
              <a:gd name="connsiteX5" fmla="*/ 0 w 5760736"/>
              <a:gd name="connsiteY5" fmla="*/ 2017169 h 251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60736" h="2519191">
                <a:moveTo>
                  <a:pt x="1008585" y="0"/>
                </a:moveTo>
                <a:lnTo>
                  <a:pt x="4509786" y="0"/>
                </a:lnTo>
                <a:lnTo>
                  <a:pt x="5760736" y="2501899"/>
                </a:lnTo>
                <a:lnTo>
                  <a:pt x="5752090" y="2519191"/>
                </a:lnTo>
                <a:lnTo>
                  <a:pt x="0" y="2519191"/>
                </a:lnTo>
                <a:lnTo>
                  <a:pt x="0" y="2017169"/>
                </a:lnTo>
                <a:close/>
              </a:path>
            </a:pathLst>
          </a:custGeom>
          <a:solidFill>
            <a:srgbClr val="546E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六边形 7"/>
          <p:cNvSpPr/>
          <p:nvPr/>
        </p:nvSpPr>
        <p:spPr>
          <a:xfrm>
            <a:off x="1358900" y="1309688"/>
            <a:ext cx="2622550" cy="2260600"/>
          </a:xfrm>
          <a:prstGeom prst="hexagon">
            <a:avLst/>
          </a:prstGeom>
          <a:solidFill>
            <a:srgbClr val="FDBE1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直角三角形 5"/>
          <p:cNvSpPr/>
          <p:nvPr/>
        </p:nvSpPr>
        <p:spPr>
          <a:xfrm rot="20988081" flipH="1">
            <a:off x="-155575" y="1171575"/>
            <a:ext cx="663575" cy="1724025"/>
          </a:xfrm>
          <a:custGeom>
            <a:avLst/>
            <a:gdLst>
              <a:gd name="connsiteX0" fmla="*/ 0 w 596900"/>
              <a:gd name="connsiteY0" fmla="*/ 1066800 h 1066800"/>
              <a:gd name="connsiteX1" fmla="*/ 0 w 596900"/>
              <a:gd name="connsiteY1" fmla="*/ 0 h 1066800"/>
              <a:gd name="connsiteX2" fmla="*/ 596900 w 596900"/>
              <a:gd name="connsiteY2" fmla="*/ 1066800 h 1066800"/>
              <a:gd name="connsiteX3" fmla="*/ 0 w 596900"/>
              <a:gd name="connsiteY3" fmla="*/ 1066800 h 1066800"/>
              <a:gd name="connsiteX0-1" fmla="*/ 0 w 596900"/>
              <a:gd name="connsiteY0-2" fmla="*/ 1286632 h 1286632"/>
              <a:gd name="connsiteX1-3" fmla="*/ 289501 w 596900"/>
              <a:gd name="connsiteY1-4" fmla="*/ 0 h 1286632"/>
              <a:gd name="connsiteX2-5" fmla="*/ 596900 w 596900"/>
              <a:gd name="connsiteY2-6" fmla="*/ 1286632 h 1286632"/>
              <a:gd name="connsiteX3-7" fmla="*/ 0 w 596900"/>
              <a:gd name="connsiteY3-8" fmla="*/ 1286632 h 1286632"/>
              <a:gd name="connsiteX0-9" fmla="*/ 0 w 656490"/>
              <a:gd name="connsiteY0-10" fmla="*/ 955400 h 1286632"/>
              <a:gd name="connsiteX1-11" fmla="*/ 349091 w 656490"/>
              <a:gd name="connsiteY1-12" fmla="*/ 0 h 1286632"/>
              <a:gd name="connsiteX2-13" fmla="*/ 656490 w 656490"/>
              <a:gd name="connsiteY2-14" fmla="*/ 1286632 h 1286632"/>
              <a:gd name="connsiteX3-15" fmla="*/ 0 w 656490"/>
              <a:gd name="connsiteY3-16" fmla="*/ 955400 h 1286632"/>
              <a:gd name="connsiteX0-17" fmla="*/ 0 w 664199"/>
              <a:gd name="connsiteY0-18" fmla="*/ 955400 h 1723977"/>
              <a:gd name="connsiteX1-19" fmla="*/ 349091 w 664199"/>
              <a:gd name="connsiteY1-20" fmla="*/ 0 h 1723977"/>
              <a:gd name="connsiteX2-21" fmla="*/ 664199 w 664199"/>
              <a:gd name="connsiteY2-22" fmla="*/ 1723977 h 1723977"/>
              <a:gd name="connsiteX3-23" fmla="*/ 0 w 664199"/>
              <a:gd name="connsiteY3-24" fmla="*/ 955400 h 1723977"/>
            </a:gdLst>
            <a:ahLst/>
            <a:cxnLst>
              <a:cxn ang="0">
                <a:pos x="connsiteX0-1" y="connsiteY0-2"/>
              </a:cxn>
              <a:cxn ang="0">
                <a:pos x="connsiteX1-3" y="connsiteY1-4"/>
              </a:cxn>
              <a:cxn ang="0">
                <a:pos x="connsiteX2-5" y="connsiteY2-6"/>
              </a:cxn>
              <a:cxn ang="0">
                <a:pos x="connsiteX3-7" y="connsiteY3-8"/>
              </a:cxn>
            </a:cxnLst>
            <a:rect l="l" t="t" r="r" b="b"/>
            <a:pathLst>
              <a:path w="664199" h="1723977">
                <a:moveTo>
                  <a:pt x="0" y="955400"/>
                </a:moveTo>
                <a:lnTo>
                  <a:pt x="349091" y="0"/>
                </a:lnTo>
                <a:lnTo>
                  <a:pt x="664199" y="1723977"/>
                </a:lnTo>
                <a:lnTo>
                  <a:pt x="0" y="955400"/>
                </a:lnTo>
                <a:close/>
              </a:path>
            </a:pathLst>
          </a:custGeom>
          <a:solidFill>
            <a:srgbClr val="FDBE1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任意多边形 15"/>
          <p:cNvSpPr/>
          <p:nvPr/>
        </p:nvSpPr>
        <p:spPr>
          <a:xfrm>
            <a:off x="8216900" y="6388100"/>
            <a:ext cx="2454275" cy="469900"/>
          </a:xfrm>
          <a:custGeom>
            <a:avLst/>
            <a:gdLst>
              <a:gd name="connsiteX0" fmla="*/ 235113 w 2453337"/>
              <a:gd name="connsiteY0" fmla="*/ 0 h 470225"/>
              <a:gd name="connsiteX1" fmla="*/ 2218224 w 2453337"/>
              <a:gd name="connsiteY1" fmla="*/ 0 h 470225"/>
              <a:gd name="connsiteX2" fmla="*/ 2453337 w 2453337"/>
              <a:gd name="connsiteY2" fmla="*/ 470225 h 470225"/>
              <a:gd name="connsiteX3" fmla="*/ 0 w 2453337"/>
              <a:gd name="connsiteY3" fmla="*/ 470225 h 470225"/>
            </a:gdLst>
            <a:ahLst/>
            <a:cxnLst>
              <a:cxn ang="0">
                <a:pos x="connsiteX0" y="connsiteY0"/>
              </a:cxn>
              <a:cxn ang="0">
                <a:pos x="connsiteX1" y="connsiteY1"/>
              </a:cxn>
              <a:cxn ang="0">
                <a:pos x="connsiteX2" y="connsiteY2"/>
              </a:cxn>
              <a:cxn ang="0">
                <a:pos x="connsiteX3" y="connsiteY3"/>
              </a:cxn>
            </a:cxnLst>
            <a:rect l="l" t="t" r="r" b="b"/>
            <a:pathLst>
              <a:path w="2453337" h="470225">
                <a:moveTo>
                  <a:pt x="235113" y="0"/>
                </a:moveTo>
                <a:lnTo>
                  <a:pt x="2218224" y="0"/>
                </a:lnTo>
                <a:lnTo>
                  <a:pt x="2453337" y="470225"/>
                </a:lnTo>
                <a:lnTo>
                  <a:pt x="0" y="470225"/>
                </a:lnTo>
                <a:close/>
              </a:path>
            </a:pathLst>
          </a:custGeom>
          <a:solidFill>
            <a:srgbClr val="546E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04" name="文本框 25"/>
          <p:cNvSpPr txBox="1"/>
          <p:nvPr/>
        </p:nvSpPr>
        <p:spPr>
          <a:xfrm>
            <a:off x="4535805" y="451168"/>
            <a:ext cx="6554788" cy="3815080"/>
          </a:xfrm>
          <a:prstGeom prst="rect">
            <a:avLst/>
          </a:prstGeom>
          <a:noFill/>
          <a:ln w="9525">
            <a:noFill/>
          </a:ln>
        </p:spPr>
        <p:txBody>
          <a:bodyPr wrap="square" anchor="t" anchorCtr="0">
            <a:spAutoFit/>
          </a:bodyPr>
          <a:p>
            <a:r>
              <a:rPr lang="en-US" altLang="zh-CN" sz="6600" b="1" dirty="0">
                <a:solidFill>
                  <a:srgbClr val="FDBE17"/>
                </a:solidFill>
                <a:latin typeface="Microsoft YaHei" panose="020B0503020204020204" pitchFamily="34" charset="-122"/>
                <a:ea typeface="Microsoft YaHei" panose="020B0503020204020204" pitchFamily="34" charset="-122"/>
              </a:rPr>
              <a:t>Barcode &amp; QR Code Scanner using Python </a:t>
            </a:r>
            <a:endParaRPr lang="en-US" altLang="zh-CN" sz="6600" b="1" dirty="0">
              <a:solidFill>
                <a:srgbClr val="FDBE17"/>
              </a:solidFill>
              <a:latin typeface="Microsoft YaHei" panose="020B0503020204020204" pitchFamily="34" charset="-122"/>
              <a:ea typeface="Microsoft YaHei" panose="020B0503020204020204" pitchFamily="34" charset="-122"/>
            </a:endParaRPr>
          </a:p>
          <a:p>
            <a:r>
              <a:rPr lang="en-US" altLang="zh-CN" sz="4400" b="1" dirty="0">
                <a:solidFill>
                  <a:srgbClr val="F2F2F2"/>
                </a:solidFill>
                <a:latin typeface="Microsoft YaHei" panose="020B0503020204020204" pitchFamily="34" charset="-122"/>
                <a:ea typeface="Microsoft YaHei" panose="020B0503020204020204" pitchFamily="34" charset="-122"/>
              </a:rPr>
              <a:t>Project Plan</a:t>
            </a:r>
            <a:endParaRPr lang="zh-CN" altLang="en-US" sz="4400" b="1" dirty="0">
              <a:solidFill>
                <a:srgbClr val="F2F2F2"/>
              </a:solidFill>
              <a:latin typeface="Microsoft YaHei" panose="020B0503020204020204" pitchFamily="34" charset="-122"/>
              <a:ea typeface="Microsoft YaHei" panose="020B0503020204020204" pitchFamily="34" charset="-122"/>
            </a:endParaRPr>
          </a:p>
        </p:txBody>
      </p:sp>
      <p:pic>
        <p:nvPicPr>
          <p:cNvPr id="4" name="Picture 3" descr="index"/>
          <p:cNvPicPr>
            <a:picLocks noChangeAspect="1"/>
          </p:cNvPicPr>
          <p:nvPr/>
        </p:nvPicPr>
        <p:blipFill>
          <a:blip r:embed="rId2"/>
          <a:srcRect l="5199" r="6922" b="26279"/>
          <a:stretch>
            <a:fillRect/>
          </a:stretch>
        </p:blipFill>
        <p:spPr>
          <a:xfrm>
            <a:off x="2022475" y="1732915"/>
            <a:ext cx="1294765" cy="12528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314" name="组合 1"/>
          <p:cNvGrpSpPr/>
          <p:nvPr/>
        </p:nvGrpSpPr>
        <p:grpSpPr>
          <a:xfrm>
            <a:off x="114300" y="379413"/>
            <a:ext cx="3370263" cy="427037"/>
            <a:chOff x="3771900" y="4792152"/>
            <a:chExt cx="4989265" cy="632479"/>
          </a:xfrm>
        </p:grpSpPr>
        <p:sp>
          <p:nvSpPr>
            <p:cNvPr id="12"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3317" name="文本框 2"/>
          <p:cNvSpPr txBox="1"/>
          <p:nvPr/>
        </p:nvSpPr>
        <p:spPr>
          <a:xfrm>
            <a:off x="288925" y="407988"/>
            <a:ext cx="1490980" cy="368300"/>
          </a:xfrm>
          <a:prstGeom prst="rect">
            <a:avLst/>
          </a:prstGeom>
          <a:noFill/>
          <a:ln w="9525">
            <a:noFill/>
          </a:ln>
        </p:spPr>
        <p:txBody>
          <a:bodyPr wrap="none" anchor="t" anchorCtr="0">
            <a:spAutoFit/>
          </a:bodyPr>
          <a:p>
            <a:r>
              <a:rPr lang="en-US" altLang="zh-CN" dirty="0">
                <a:solidFill>
                  <a:schemeClr val="bg1"/>
                </a:solidFill>
                <a:latin typeface="Arial" panose="020B0604020202020204" pitchFamily="34" charset="0"/>
                <a:ea typeface="SimSun" panose="02010600030101010101" pitchFamily="2" charset="-122"/>
              </a:rPr>
              <a:t>Methodology</a:t>
            </a:r>
            <a:endParaRPr lang="zh-CN" altLang="en-US" dirty="0">
              <a:solidFill>
                <a:schemeClr val="bg1"/>
              </a:solidFill>
              <a:latin typeface="Arial" panose="020B0604020202020204" pitchFamily="34" charset="0"/>
              <a:ea typeface="Arial" panose="020B0604020202020204" pitchFamily="34" charset="0"/>
            </a:endParaRPr>
          </a:p>
        </p:txBody>
      </p:sp>
      <p:grpSp>
        <p:nvGrpSpPr>
          <p:cNvPr id="2" name="组合 1"/>
          <p:cNvGrpSpPr/>
          <p:nvPr/>
        </p:nvGrpSpPr>
        <p:grpSpPr>
          <a:xfrm>
            <a:off x="288925" y="974090"/>
            <a:ext cx="2355850" cy="426720"/>
            <a:chOff x="3771900" y="4792152"/>
            <a:chExt cx="4989265" cy="632479"/>
          </a:xfrm>
        </p:grpSpPr>
        <p:sp>
          <p:nvSpPr>
            <p:cNvPr id="3"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5" name="Text Box 4"/>
          <p:cNvSpPr txBox="1"/>
          <p:nvPr/>
        </p:nvSpPr>
        <p:spPr>
          <a:xfrm>
            <a:off x="354965" y="996315"/>
            <a:ext cx="2060575" cy="368300"/>
          </a:xfrm>
          <a:prstGeom prst="rect">
            <a:avLst/>
          </a:prstGeom>
          <a:noFill/>
        </p:spPr>
        <p:txBody>
          <a:bodyPr wrap="square" rtlCol="0">
            <a:spAutoFit/>
          </a:bodyPr>
          <a:p>
            <a:r>
              <a:rPr lang="en-US">
                <a:solidFill>
                  <a:schemeClr val="bg1"/>
                </a:solidFill>
              </a:rPr>
              <a:t>Getting The Image</a:t>
            </a:r>
            <a:endParaRPr lang="en-US">
              <a:solidFill>
                <a:schemeClr val="bg1"/>
              </a:solidFill>
            </a:endParaRPr>
          </a:p>
        </p:txBody>
      </p:sp>
      <p:sp>
        <p:nvSpPr>
          <p:cNvPr id="6" name="Text Box 5"/>
          <p:cNvSpPr txBox="1"/>
          <p:nvPr/>
        </p:nvSpPr>
        <p:spPr>
          <a:xfrm>
            <a:off x="821690" y="1580515"/>
            <a:ext cx="9116060" cy="1568450"/>
          </a:xfrm>
          <a:prstGeom prst="rect">
            <a:avLst/>
          </a:prstGeom>
          <a:noFill/>
        </p:spPr>
        <p:txBody>
          <a:bodyPr wrap="square" rtlCol="0">
            <a:spAutoFit/>
          </a:bodyPr>
          <a:p>
            <a:pPr marL="285750" indent="-285750">
              <a:lnSpc>
                <a:spcPct val="150000"/>
              </a:lnSpc>
              <a:buFont typeface="Arial" panose="020B0604020202020204" pitchFamily="34" charset="0"/>
              <a:buChar char="•"/>
            </a:pPr>
            <a:r>
              <a:rPr lang="en-US" sz="1600">
                <a:solidFill>
                  <a:schemeClr val="bg1"/>
                </a:solidFill>
              </a:rPr>
              <a:t>First to get the video feed we start our OpenCV camera by </a:t>
            </a:r>
            <a:r>
              <a:rPr lang="en-US" sz="1600">
                <a:solidFill>
                  <a:srgbClr val="FDBE17"/>
                </a:solidFill>
                <a:effectLst>
                  <a:outerShdw blurRad="38100" dist="25400" dir="5400000" algn="ctr" rotWithShape="0">
                    <a:srgbClr val="6E747A">
                      <a:alpha val="43000"/>
                    </a:srgbClr>
                  </a:outerShdw>
                </a:effectLst>
                <a:latin typeface="Consolas" panose="020B0609020204030204" charset="0"/>
                <a:cs typeface="Consolas" panose="020B0609020204030204" charset="0"/>
              </a:rPr>
              <a:t>self.cam=cv2.VideoCapture(0)</a:t>
            </a:r>
            <a:r>
              <a:rPr lang="en-US" sz="1600">
                <a:solidFill>
                  <a:schemeClr val="bg1"/>
                </a:solidFill>
              </a:rPr>
              <a:t> </a:t>
            </a:r>
            <a:endParaRPr lang="en-US" sz="1600">
              <a:solidFill>
                <a:schemeClr val="bg1"/>
              </a:solidFill>
            </a:endParaRPr>
          </a:p>
          <a:p>
            <a:pPr marL="285750" indent="-285750">
              <a:lnSpc>
                <a:spcPct val="150000"/>
              </a:lnSpc>
              <a:buFont typeface="Arial" panose="020B0604020202020204" pitchFamily="34" charset="0"/>
              <a:buChar char="•"/>
            </a:pPr>
            <a:r>
              <a:rPr lang="en-US" sz="1600">
                <a:solidFill>
                  <a:schemeClr val="bg1"/>
                </a:solidFill>
              </a:rPr>
              <a:t>The </a:t>
            </a:r>
            <a:r>
              <a:rPr lang="en-US" sz="1600">
                <a:solidFill>
                  <a:srgbClr val="FDBE17"/>
                </a:solidFill>
                <a:latin typeface="Consolas" panose="020B0609020204030204" charset="0"/>
                <a:cs typeface="Consolas" panose="020B0609020204030204" charset="0"/>
              </a:rPr>
              <a:t>self.image </a:t>
            </a:r>
            <a:r>
              <a:rPr lang="en-US" sz="1600">
                <a:solidFill>
                  <a:schemeClr val="bg1"/>
                </a:solidFill>
                <a:latin typeface="+mn-lt"/>
                <a:cs typeface="+mn-lt"/>
              </a:rPr>
              <a:t>captures the frame as Image.</a:t>
            </a:r>
            <a:endParaRPr lang="en-US" sz="1600">
              <a:solidFill>
                <a:schemeClr val="bg1"/>
              </a:solidFill>
              <a:latin typeface="+mn-lt"/>
              <a:cs typeface="+mn-lt"/>
            </a:endParaRPr>
          </a:p>
          <a:p>
            <a:pPr marL="285750" indent="-285750">
              <a:lnSpc>
                <a:spcPct val="150000"/>
              </a:lnSpc>
              <a:buFont typeface="Arial" panose="020B0604020202020204" pitchFamily="34" charset="0"/>
              <a:buChar char="•"/>
            </a:pPr>
            <a:r>
              <a:rPr lang="en-US" sz="1600">
                <a:solidFill>
                  <a:schemeClr val="bg1"/>
                </a:solidFill>
                <a:latin typeface="+mn-lt"/>
                <a:cs typeface="+mn-lt"/>
              </a:rPr>
              <a:t>Then we set it such that the frames will keep updating unless and until the pause button is clicked or till we get the output.</a:t>
            </a:r>
            <a:endParaRPr lang="en-US" sz="1600">
              <a:solidFill>
                <a:schemeClr val="bg1"/>
              </a:solidFill>
              <a:latin typeface="+mn-lt"/>
              <a:cs typeface="+mn-lt"/>
            </a:endParaRPr>
          </a:p>
        </p:txBody>
      </p:sp>
      <p:grpSp>
        <p:nvGrpSpPr>
          <p:cNvPr id="7" name="组合 1"/>
          <p:cNvGrpSpPr/>
          <p:nvPr/>
        </p:nvGrpSpPr>
        <p:grpSpPr>
          <a:xfrm>
            <a:off x="288925" y="3148965"/>
            <a:ext cx="2355850" cy="426720"/>
            <a:chOff x="3771900" y="4792152"/>
            <a:chExt cx="4989265" cy="632479"/>
          </a:xfrm>
        </p:grpSpPr>
        <p:sp>
          <p:nvSpPr>
            <p:cNvPr id="8"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1" name="Text Box 10"/>
          <p:cNvSpPr txBox="1"/>
          <p:nvPr/>
        </p:nvSpPr>
        <p:spPr>
          <a:xfrm>
            <a:off x="434340" y="3168650"/>
            <a:ext cx="2230755" cy="368300"/>
          </a:xfrm>
          <a:prstGeom prst="rect">
            <a:avLst/>
          </a:prstGeom>
          <a:noFill/>
        </p:spPr>
        <p:txBody>
          <a:bodyPr wrap="square" rtlCol="0">
            <a:spAutoFit/>
          </a:bodyPr>
          <a:p>
            <a:r>
              <a:rPr lang="en-US">
                <a:solidFill>
                  <a:schemeClr val="bg1"/>
                </a:solidFill>
              </a:rPr>
              <a:t>Finding the ROI</a:t>
            </a:r>
            <a:endParaRPr lang="en-US">
              <a:solidFill>
                <a:schemeClr val="bg1"/>
              </a:solidFill>
            </a:endParaRPr>
          </a:p>
        </p:txBody>
      </p:sp>
      <p:sp>
        <p:nvSpPr>
          <p:cNvPr id="13" name="Text Box 12"/>
          <p:cNvSpPr txBox="1"/>
          <p:nvPr/>
        </p:nvSpPr>
        <p:spPr>
          <a:xfrm>
            <a:off x="821055" y="3672205"/>
            <a:ext cx="9116695" cy="2676525"/>
          </a:xfrm>
          <a:prstGeom prst="rect">
            <a:avLst/>
          </a:prstGeom>
          <a:noFill/>
        </p:spPr>
        <p:txBody>
          <a:bodyPr wrap="square" rtlCol="0">
            <a:spAutoFit/>
          </a:bodyPr>
          <a:p>
            <a:pPr>
              <a:lnSpc>
                <a:spcPct val="150000"/>
              </a:lnSpc>
              <a:buFont typeface="Arial" panose="020B0604020202020204" pitchFamily="34" charset="0"/>
            </a:pPr>
            <a:r>
              <a:rPr lang="en-US" sz="1600">
                <a:solidFill>
                  <a:schemeClr val="bg1"/>
                </a:solidFill>
              </a:rPr>
              <a:t>We will have to do some image processing to get the </a:t>
            </a:r>
            <a:r>
              <a:rPr lang="en-US" sz="1600">
                <a:solidFill>
                  <a:schemeClr val="accent1"/>
                </a:solidFill>
                <a:effectLst>
                  <a:outerShdw blurRad="38100" dist="25400" dir="5400000" algn="ctr" rotWithShape="0">
                    <a:srgbClr val="6E747A">
                      <a:alpha val="43000"/>
                    </a:srgbClr>
                  </a:outerShdw>
                </a:effectLst>
              </a:rPr>
              <a:t>Region Of Interest</a:t>
            </a:r>
            <a:r>
              <a:rPr lang="en-US" sz="1600">
                <a:solidFill>
                  <a:schemeClr val="bg1"/>
                </a:solidFill>
              </a:rPr>
              <a:t> here.</a:t>
            </a:r>
            <a:endParaRPr lang="en-US" sz="1600">
              <a:solidFill>
                <a:schemeClr val="bg1"/>
              </a:solidFill>
            </a:endParaRPr>
          </a:p>
          <a:p>
            <a:pPr marL="285750" indent="-285750">
              <a:lnSpc>
                <a:spcPct val="150000"/>
              </a:lnSpc>
              <a:buFont typeface="Arial" panose="020B0604020202020204" pitchFamily="34" charset="0"/>
              <a:buChar char="•"/>
            </a:pPr>
            <a:r>
              <a:rPr lang="en-US" sz="1600">
                <a:solidFill>
                  <a:schemeClr val="bg1"/>
                </a:solidFill>
              </a:rPr>
              <a:t>First we flip the image.</a:t>
            </a:r>
            <a:endParaRPr lang="en-US" sz="1600">
              <a:solidFill>
                <a:schemeClr val="bg1"/>
              </a:solidFill>
            </a:endParaRPr>
          </a:p>
          <a:p>
            <a:pPr marL="285750" indent="-285750">
              <a:lnSpc>
                <a:spcPct val="150000"/>
              </a:lnSpc>
              <a:buFont typeface="Arial" panose="020B0604020202020204" pitchFamily="34" charset="0"/>
              <a:buChar char="•"/>
            </a:pPr>
            <a:r>
              <a:rPr lang="en-US" sz="1600">
                <a:solidFill>
                  <a:schemeClr val="bg1"/>
                </a:solidFill>
              </a:rPr>
              <a:t>Then we convert the image into grayscale.</a:t>
            </a:r>
            <a:endParaRPr lang="en-US" sz="1600">
              <a:solidFill>
                <a:schemeClr val="bg1"/>
              </a:solidFill>
            </a:endParaRPr>
          </a:p>
          <a:p>
            <a:pPr marL="285750" indent="-285750">
              <a:lnSpc>
                <a:spcPct val="150000"/>
              </a:lnSpc>
              <a:buFont typeface="Arial" panose="020B0604020202020204" pitchFamily="34" charset="0"/>
              <a:buChar char="•"/>
            </a:pPr>
            <a:r>
              <a:rPr lang="en-US" sz="1600">
                <a:solidFill>
                  <a:schemeClr val="bg1"/>
                </a:solidFill>
              </a:rPr>
              <a:t>For binarization we convert the image into bgr format texture which comes with inbuilt </a:t>
            </a:r>
            <a:r>
              <a:rPr lang="en-US" sz="1600">
                <a:solidFill>
                  <a:srgbClr val="FFC000"/>
                </a:solidFill>
              </a:rPr>
              <a:t>Otsu’s Binarization</a:t>
            </a:r>
            <a:r>
              <a:rPr lang="en-US" sz="1600">
                <a:solidFill>
                  <a:schemeClr val="bg1"/>
                </a:solidFill>
              </a:rPr>
              <a:t> method.</a:t>
            </a:r>
            <a:endParaRPr lang="en-US" sz="1600">
              <a:solidFill>
                <a:schemeClr val="bg1"/>
              </a:solidFill>
            </a:endParaRPr>
          </a:p>
          <a:p>
            <a:pPr marL="285750" indent="-285750">
              <a:lnSpc>
                <a:spcPct val="150000"/>
              </a:lnSpc>
              <a:buFont typeface="Arial" panose="020B0604020202020204" pitchFamily="34" charset="0"/>
              <a:buChar char="•"/>
            </a:pPr>
            <a:r>
              <a:rPr lang="en-US" sz="1600">
                <a:solidFill>
                  <a:schemeClr val="bg1"/>
                </a:solidFill>
              </a:rPr>
              <a:t>Taking advantage of pyzbar library’s inherent function </a:t>
            </a:r>
            <a:r>
              <a:rPr lang="en-US" sz="1600">
                <a:solidFill>
                  <a:srgbClr val="FFC000"/>
                </a:solidFill>
                <a:latin typeface="Consolas" panose="020B0609020204030204" charset="0"/>
                <a:cs typeface="Consolas" panose="020B0609020204030204" charset="0"/>
              </a:rPr>
              <a:t>rect </a:t>
            </a:r>
            <a:r>
              <a:rPr lang="en-US" sz="1600">
                <a:solidFill>
                  <a:schemeClr val="bg1"/>
                </a:solidFill>
                <a:cs typeface="Calibri" panose="020F0502020204030204" pitchFamily="34" charset="0"/>
              </a:rPr>
              <a:t>and</a:t>
            </a:r>
            <a:r>
              <a:rPr lang="en-US" sz="1600">
                <a:solidFill>
                  <a:srgbClr val="FFC000"/>
                </a:solidFill>
                <a:latin typeface="Consolas" panose="020B0609020204030204" charset="0"/>
                <a:cs typeface="Consolas" panose="020B0609020204030204" charset="0"/>
              </a:rPr>
              <a:t> polygon </a:t>
            </a:r>
            <a:r>
              <a:rPr lang="en-US" sz="1600">
                <a:solidFill>
                  <a:schemeClr val="bg1"/>
                </a:solidFill>
                <a:cs typeface="Calibri" panose="020F0502020204030204" pitchFamily="34" charset="0"/>
              </a:rPr>
              <a:t>we first draw a rectangle around the most noisy area.</a:t>
            </a:r>
            <a:endParaRPr lang="en-US" sz="1600">
              <a:solidFill>
                <a:schemeClr val="bg1"/>
              </a:solidFill>
              <a:cs typeface="Calibri" panose="020F0502020204030204" pitchFamily="34" charset="0"/>
            </a:endParaRPr>
          </a:p>
        </p:txBody>
      </p:sp>
      <p:sp>
        <p:nvSpPr>
          <p:cNvPr id="10" name="Down Arrow 9"/>
          <p:cNvSpPr/>
          <p:nvPr/>
        </p:nvSpPr>
        <p:spPr>
          <a:xfrm>
            <a:off x="10694670" y="2640965"/>
            <a:ext cx="278765" cy="52768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16" name="Down Arrow 15"/>
          <p:cNvSpPr/>
          <p:nvPr/>
        </p:nvSpPr>
        <p:spPr>
          <a:xfrm>
            <a:off x="10694670" y="4580890"/>
            <a:ext cx="278765" cy="52768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pic>
        <p:nvPicPr>
          <p:cNvPr id="20" name="Content Placeholder 17" descr="41185547-ae8dd708-6b89-11e8-9b1f-fe4707d0a423"/>
          <p:cNvPicPr>
            <a:picLocks noChangeAspect="1"/>
          </p:cNvPicPr>
          <p:nvPr/>
        </p:nvPicPr>
        <p:blipFill>
          <a:blip r:embed="rId1">
            <a:grayscl/>
            <a:lum contrast="100000"/>
          </a:blip>
          <a:srcRect l="24654" r="8767" b="48383"/>
          <a:stretch>
            <a:fillRect/>
          </a:stretch>
        </p:blipFill>
        <p:spPr>
          <a:xfrm rot="10800000">
            <a:off x="9869805" y="3244215"/>
            <a:ext cx="1880870" cy="1290955"/>
          </a:xfrm>
          <a:prstGeom prst="rect">
            <a:avLst/>
          </a:prstGeom>
          <a:noFill/>
          <a:ln w="9525">
            <a:noFill/>
          </a:ln>
        </p:spPr>
      </p:pic>
      <p:pic>
        <p:nvPicPr>
          <p:cNvPr id="21" name="Picture 20" descr="contour"/>
          <p:cNvPicPr>
            <a:picLocks noChangeAspect="1"/>
          </p:cNvPicPr>
          <p:nvPr/>
        </p:nvPicPr>
        <p:blipFill>
          <a:blip r:embed="rId2">
            <a:lum contrast="100000"/>
          </a:blip>
          <a:srcRect l="23005" t="3972" r="7270" b="46478"/>
          <a:stretch>
            <a:fillRect/>
          </a:stretch>
        </p:blipFill>
        <p:spPr>
          <a:xfrm rot="10800000">
            <a:off x="9784715" y="5214620"/>
            <a:ext cx="2051050" cy="1304925"/>
          </a:xfrm>
          <a:prstGeom prst="rect">
            <a:avLst/>
          </a:prstGeom>
        </p:spPr>
      </p:pic>
      <p:pic>
        <p:nvPicPr>
          <p:cNvPr id="25" name="Content Placeholder 24" descr="ROIShade"/>
          <p:cNvPicPr>
            <a:picLocks noChangeAspect="1"/>
          </p:cNvPicPr>
          <p:nvPr>
            <p:ph idx="1"/>
          </p:nvPr>
        </p:nvPicPr>
        <p:blipFill>
          <a:blip r:embed="rId3"/>
          <a:srcRect l="7888" r="10956"/>
          <a:stretch>
            <a:fillRect/>
          </a:stretch>
        </p:blipFill>
        <p:spPr>
          <a:xfrm flipV="1">
            <a:off x="9893300" y="1174750"/>
            <a:ext cx="1881505" cy="13900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314" name="组合 1"/>
          <p:cNvGrpSpPr/>
          <p:nvPr/>
        </p:nvGrpSpPr>
        <p:grpSpPr>
          <a:xfrm>
            <a:off x="114300" y="379413"/>
            <a:ext cx="3370263" cy="427037"/>
            <a:chOff x="3771900" y="4792152"/>
            <a:chExt cx="4989265" cy="632479"/>
          </a:xfrm>
        </p:grpSpPr>
        <p:sp>
          <p:nvSpPr>
            <p:cNvPr id="12"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3317" name="文本框 2"/>
          <p:cNvSpPr txBox="1"/>
          <p:nvPr/>
        </p:nvSpPr>
        <p:spPr>
          <a:xfrm>
            <a:off x="288925" y="407988"/>
            <a:ext cx="1783080" cy="368300"/>
          </a:xfrm>
          <a:prstGeom prst="rect">
            <a:avLst/>
          </a:prstGeom>
          <a:noFill/>
          <a:ln w="9525">
            <a:noFill/>
          </a:ln>
        </p:spPr>
        <p:txBody>
          <a:bodyPr wrap="none" anchor="t" anchorCtr="0">
            <a:spAutoFit/>
          </a:bodyPr>
          <a:p>
            <a:r>
              <a:rPr lang="en-US" altLang="zh-CN" dirty="0">
                <a:solidFill>
                  <a:schemeClr val="bg1"/>
                </a:solidFill>
                <a:latin typeface="Arial" panose="020B0604020202020204" pitchFamily="34" charset="0"/>
                <a:ea typeface="Arial" panose="020B0604020202020204" pitchFamily="34" charset="0"/>
              </a:rPr>
              <a:t>Finding the ROI</a:t>
            </a:r>
            <a:endParaRPr lang="en-US" altLang="zh-CN" dirty="0">
              <a:solidFill>
                <a:schemeClr val="bg1"/>
              </a:solidFill>
              <a:latin typeface="Arial" panose="020B0604020202020204" pitchFamily="34" charset="0"/>
              <a:ea typeface="Arial" panose="020B0604020202020204" pitchFamily="34" charset="0"/>
            </a:endParaRPr>
          </a:p>
        </p:txBody>
      </p:sp>
      <p:sp>
        <p:nvSpPr>
          <p:cNvPr id="7" name="Text Box 6"/>
          <p:cNvSpPr txBox="1"/>
          <p:nvPr/>
        </p:nvSpPr>
        <p:spPr>
          <a:xfrm>
            <a:off x="648970" y="1276350"/>
            <a:ext cx="7623810" cy="368300"/>
          </a:xfrm>
          <a:prstGeom prst="rect">
            <a:avLst/>
          </a:prstGeom>
          <a:noFill/>
        </p:spPr>
        <p:txBody>
          <a:bodyPr wrap="square" rtlCol="0">
            <a:spAutoFit/>
          </a:bodyPr>
          <a:p>
            <a:endParaRPr lang="en-US">
              <a:solidFill>
                <a:schemeClr val="bg1"/>
              </a:solidFill>
            </a:endParaRPr>
          </a:p>
        </p:txBody>
      </p:sp>
      <p:sp>
        <p:nvSpPr>
          <p:cNvPr id="8" name="Text Box 7"/>
          <p:cNvSpPr txBox="1"/>
          <p:nvPr/>
        </p:nvSpPr>
        <p:spPr>
          <a:xfrm>
            <a:off x="760730" y="1337310"/>
            <a:ext cx="8121650" cy="1568450"/>
          </a:xfrm>
          <a:prstGeom prst="rect">
            <a:avLst/>
          </a:prstGeom>
          <a:noFill/>
        </p:spPr>
        <p:txBody>
          <a:bodyPr wrap="square" rtlCol="0">
            <a:spAutoFit/>
          </a:bodyPr>
          <a:p>
            <a:pPr marL="285750" indent="-285750">
              <a:lnSpc>
                <a:spcPct val="150000"/>
              </a:lnSpc>
              <a:buFont typeface="Arial" panose="020B0604020202020204" pitchFamily="34" charset="0"/>
              <a:buChar char="•"/>
            </a:pPr>
            <a:r>
              <a:rPr lang="en-US" sz="1600">
                <a:solidFill>
                  <a:schemeClr val="bg1"/>
                </a:solidFill>
              </a:rPr>
              <a:t>The </a:t>
            </a:r>
            <a:r>
              <a:rPr lang="en-US" sz="1600">
                <a:solidFill>
                  <a:srgbClr val="FFC000"/>
                </a:solidFill>
                <a:latin typeface="Consolas" panose="020B0609020204030204" charset="0"/>
                <a:cs typeface="Consolas" panose="020B0609020204030204" charset="0"/>
              </a:rPr>
              <a:t>rect</a:t>
            </a:r>
            <a:r>
              <a:rPr lang="en-US" sz="1600">
                <a:solidFill>
                  <a:schemeClr val="bg1"/>
                </a:solidFill>
              </a:rPr>
              <a:t> function draws a rectangle around the </a:t>
            </a:r>
            <a:r>
              <a:rPr lang="en-US" sz="1600">
                <a:solidFill>
                  <a:schemeClr val="accent1"/>
                </a:solidFill>
                <a:effectLst>
                  <a:outerShdw blurRad="38100" dist="25400" dir="5400000" algn="ctr" rotWithShape="0">
                    <a:srgbClr val="6E747A">
                      <a:alpha val="43000"/>
                    </a:srgbClr>
                  </a:outerShdw>
                </a:effectLst>
              </a:rPr>
              <a:t>ROI</a:t>
            </a:r>
            <a:r>
              <a:rPr lang="en-US" sz="1600">
                <a:solidFill>
                  <a:schemeClr val="bg1"/>
                </a:solidFill>
              </a:rPr>
              <a:t> and </a:t>
            </a:r>
            <a:r>
              <a:rPr lang="en-US" sz="1600">
                <a:solidFill>
                  <a:srgbClr val="FFC000"/>
                </a:solidFill>
                <a:latin typeface="Consolas" panose="020B0609020204030204" charset="0"/>
                <a:cs typeface="Consolas" panose="020B0609020204030204" charset="0"/>
              </a:rPr>
              <a:t>polygon</a:t>
            </a:r>
            <a:r>
              <a:rPr lang="en-US" sz="1600">
                <a:solidFill>
                  <a:schemeClr val="bg1"/>
                </a:solidFill>
              </a:rPr>
              <a:t> function draws contour around the subject itself.</a:t>
            </a:r>
            <a:endParaRPr lang="en-US" sz="1600">
              <a:solidFill>
                <a:schemeClr val="bg1"/>
              </a:solidFill>
            </a:endParaRPr>
          </a:p>
          <a:p>
            <a:pPr marL="285750" indent="-285750">
              <a:lnSpc>
                <a:spcPct val="150000"/>
              </a:lnSpc>
              <a:buFont typeface="Arial" panose="020B0604020202020204" pitchFamily="34" charset="0"/>
              <a:buChar char="•"/>
            </a:pPr>
            <a:r>
              <a:rPr lang="en-US" sz="1600">
                <a:solidFill>
                  <a:schemeClr val="bg1"/>
                </a:solidFill>
              </a:rPr>
              <a:t>The Polygon line morphs trying to fit the rectangle morphing the subject along with it.</a:t>
            </a:r>
            <a:endParaRPr lang="en-US" sz="1600">
              <a:solidFill>
                <a:schemeClr val="bg1"/>
              </a:solidFill>
            </a:endParaRPr>
          </a:p>
          <a:p>
            <a:pPr marL="285750" indent="-285750">
              <a:lnSpc>
                <a:spcPct val="150000"/>
              </a:lnSpc>
              <a:buFont typeface="Arial" panose="020B0604020202020204" pitchFamily="34" charset="0"/>
              <a:buChar char="•"/>
            </a:pPr>
            <a:r>
              <a:rPr lang="en-US" sz="1600">
                <a:solidFill>
                  <a:schemeClr val="bg1"/>
                </a:solidFill>
              </a:rPr>
              <a:t>The process continues until our decoding algorithm can detect the QR code in it.</a:t>
            </a:r>
            <a:endParaRPr lang="en-US" sz="1600">
              <a:solidFill>
                <a:schemeClr val="bg1"/>
              </a:solidFill>
            </a:endParaRPr>
          </a:p>
        </p:txBody>
      </p:sp>
      <p:pic>
        <p:nvPicPr>
          <p:cNvPr id="21" name="Content Placeholder 20" descr="contour"/>
          <p:cNvPicPr>
            <a:picLocks noChangeAspect="1"/>
          </p:cNvPicPr>
          <p:nvPr>
            <p:ph idx="1"/>
          </p:nvPr>
        </p:nvPicPr>
        <p:blipFill>
          <a:blip r:embed="rId1">
            <a:lum contrast="100000"/>
          </a:blip>
          <a:srcRect l="23005" t="3972" r="7270" b="46478"/>
          <a:stretch>
            <a:fillRect/>
          </a:stretch>
        </p:blipFill>
        <p:spPr>
          <a:xfrm rot="10800000">
            <a:off x="760730" y="3053715"/>
            <a:ext cx="3131820" cy="2557780"/>
          </a:xfrm>
          <a:prstGeom prst="rect">
            <a:avLst/>
          </a:prstGeom>
        </p:spPr>
      </p:pic>
      <p:pic>
        <p:nvPicPr>
          <p:cNvPr id="17" name="Picture 16" descr="ROI3 (2)"/>
          <p:cNvPicPr>
            <a:picLocks noChangeAspect="1"/>
          </p:cNvPicPr>
          <p:nvPr/>
        </p:nvPicPr>
        <p:blipFill>
          <a:blip r:embed="rId2"/>
          <a:srcRect r="22376"/>
          <a:stretch>
            <a:fillRect/>
          </a:stretch>
        </p:blipFill>
        <p:spPr>
          <a:xfrm>
            <a:off x="8130540" y="3039110"/>
            <a:ext cx="2676525" cy="2558415"/>
          </a:xfrm>
          <a:prstGeom prst="rect">
            <a:avLst/>
          </a:prstGeom>
        </p:spPr>
      </p:pic>
      <p:pic>
        <p:nvPicPr>
          <p:cNvPr id="22" name="Picture 21" descr="ROI3"/>
          <p:cNvPicPr>
            <a:picLocks noChangeAspect="1"/>
          </p:cNvPicPr>
          <p:nvPr/>
        </p:nvPicPr>
        <p:blipFill>
          <a:blip r:embed="rId3"/>
          <a:srcRect l="4984" t="27808" r="18928" b="14683"/>
          <a:stretch>
            <a:fillRect/>
          </a:stretch>
        </p:blipFill>
        <p:spPr>
          <a:xfrm>
            <a:off x="4326255" y="3044825"/>
            <a:ext cx="3369945" cy="26238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337" name="组合 1"/>
          <p:cNvGrpSpPr/>
          <p:nvPr/>
        </p:nvGrpSpPr>
        <p:grpSpPr>
          <a:xfrm>
            <a:off x="114300" y="379413"/>
            <a:ext cx="3370263" cy="427037"/>
            <a:chOff x="3771900" y="4792152"/>
            <a:chExt cx="4989265" cy="632479"/>
          </a:xfrm>
        </p:grpSpPr>
        <p:sp>
          <p:nvSpPr>
            <p:cNvPr id="12"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4340" name="文本框 2"/>
          <p:cNvSpPr txBox="1"/>
          <p:nvPr/>
        </p:nvSpPr>
        <p:spPr>
          <a:xfrm>
            <a:off x="288925" y="407988"/>
            <a:ext cx="1414780" cy="368300"/>
          </a:xfrm>
          <a:prstGeom prst="rect">
            <a:avLst/>
          </a:prstGeom>
          <a:noFill/>
          <a:ln w="9525">
            <a:noFill/>
          </a:ln>
        </p:spPr>
        <p:txBody>
          <a:bodyPr wrap="none" anchor="t" anchorCtr="0">
            <a:spAutoFit/>
          </a:bodyPr>
          <a:p>
            <a:r>
              <a:rPr lang="en-US" altLang="zh-CN" dirty="0">
                <a:solidFill>
                  <a:schemeClr val="bg1"/>
                </a:solidFill>
                <a:latin typeface="Arial" panose="020B0604020202020204" pitchFamily="34" charset="0"/>
                <a:ea typeface="Arial" panose="020B0604020202020204" pitchFamily="34" charset="0"/>
              </a:rPr>
              <a:t>DECODING</a:t>
            </a:r>
            <a:endParaRPr lang="en-US" altLang="zh-CN" dirty="0">
              <a:solidFill>
                <a:schemeClr val="bg1"/>
              </a:solidFill>
              <a:latin typeface="Arial" panose="020B0604020202020204" pitchFamily="34" charset="0"/>
              <a:ea typeface="Arial" panose="020B0604020202020204" pitchFamily="34" charset="0"/>
            </a:endParaRPr>
          </a:p>
        </p:txBody>
      </p:sp>
      <p:pic>
        <p:nvPicPr>
          <p:cNvPr id="2" name="Content Placeholder 1" descr="Screenshot_19"/>
          <p:cNvPicPr>
            <a:picLocks noChangeAspect="1"/>
          </p:cNvPicPr>
          <p:nvPr>
            <p:ph idx="1"/>
          </p:nvPr>
        </p:nvPicPr>
        <p:blipFill>
          <a:blip r:embed="rId1"/>
          <a:srcRect l="6083" r="7941"/>
          <a:stretch>
            <a:fillRect/>
          </a:stretch>
        </p:blipFill>
        <p:spPr>
          <a:xfrm>
            <a:off x="828040" y="1477645"/>
            <a:ext cx="4730115" cy="2720340"/>
          </a:xfrm>
          <a:prstGeom prst="roundRect">
            <a:avLst/>
          </a:prstGeom>
          <a:effectLst>
            <a:outerShdw blurRad="203200" dist="292100" dir="8100000" algn="tr" rotWithShape="0">
              <a:prstClr val="black">
                <a:alpha val="40000"/>
              </a:prstClr>
            </a:outerShdw>
          </a:effectLst>
        </p:spPr>
      </p:pic>
      <p:sp>
        <p:nvSpPr>
          <p:cNvPr id="5" name="Text Box 4"/>
          <p:cNvSpPr txBox="1"/>
          <p:nvPr/>
        </p:nvSpPr>
        <p:spPr>
          <a:xfrm>
            <a:off x="831850" y="1022350"/>
            <a:ext cx="4679950" cy="368300"/>
          </a:xfrm>
          <a:prstGeom prst="rect">
            <a:avLst/>
          </a:prstGeom>
          <a:noFill/>
        </p:spPr>
        <p:txBody>
          <a:bodyPr wrap="square" rtlCol="0">
            <a:spAutoFit/>
          </a:bodyPr>
          <a:p>
            <a:r>
              <a:rPr lang="en-US" b="1">
                <a:solidFill>
                  <a:schemeClr val="bg1"/>
                </a:solidFill>
              </a:rPr>
              <a:t>Parts of A QR Code</a:t>
            </a:r>
            <a:endParaRPr lang="en-US" b="1">
              <a:solidFill>
                <a:schemeClr val="bg1"/>
              </a:solidFill>
            </a:endParaRPr>
          </a:p>
        </p:txBody>
      </p:sp>
      <p:sp>
        <p:nvSpPr>
          <p:cNvPr id="6" name="Text Box 5"/>
          <p:cNvSpPr txBox="1"/>
          <p:nvPr/>
        </p:nvSpPr>
        <p:spPr>
          <a:xfrm>
            <a:off x="6628130" y="1022350"/>
            <a:ext cx="3766820" cy="368300"/>
          </a:xfrm>
          <a:prstGeom prst="rect">
            <a:avLst/>
          </a:prstGeom>
          <a:noFill/>
        </p:spPr>
        <p:txBody>
          <a:bodyPr wrap="square" rtlCol="0">
            <a:spAutoFit/>
          </a:bodyPr>
          <a:p>
            <a:r>
              <a:rPr lang="en-US" b="1">
                <a:solidFill>
                  <a:schemeClr val="bg1"/>
                </a:solidFill>
              </a:rPr>
              <a:t>Decoding Step By Step</a:t>
            </a:r>
            <a:endParaRPr lang="en-US" b="1">
              <a:solidFill>
                <a:schemeClr val="bg1"/>
              </a:solidFill>
            </a:endParaRPr>
          </a:p>
        </p:txBody>
      </p:sp>
      <p:pic>
        <p:nvPicPr>
          <p:cNvPr id="7" name="Picture 6" descr="Screenshot_20"/>
          <p:cNvPicPr>
            <a:picLocks noChangeAspect="1"/>
          </p:cNvPicPr>
          <p:nvPr/>
        </p:nvPicPr>
        <p:blipFill>
          <a:blip r:embed="rId2"/>
          <a:stretch>
            <a:fillRect/>
          </a:stretch>
        </p:blipFill>
        <p:spPr>
          <a:xfrm>
            <a:off x="6042025" y="1477645"/>
            <a:ext cx="5814060" cy="3512820"/>
          </a:xfrm>
          <a:prstGeom prst="roundRect">
            <a:avLst>
              <a:gd name="adj" fmla="val 8568"/>
            </a:avLst>
          </a:prstGeom>
          <a:effectLst>
            <a:outerShdw blurRad="254000" dist="254000" dir="8100000" algn="tr" rotWithShape="0">
              <a:prstClr val="black">
                <a:alpha val="40000"/>
              </a:prst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六边形 4"/>
          <p:cNvSpPr/>
          <p:nvPr/>
        </p:nvSpPr>
        <p:spPr>
          <a:xfrm>
            <a:off x="4257675" y="1879600"/>
            <a:ext cx="3676650" cy="3171825"/>
          </a:xfrm>
          <a:prstGeom prst="hexagon">
            <a:avLst/>
          </a:prstGeom>
          <a:solidFill>
            <a:srgbClr val="2632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六边形 3"/>
          <p:cNvSpPr/>
          <p:nvPr/>
        </p:nvSpPr>
        <p:spPr>
          <a:xfrm>
            <a:off x="6610350" y="1157288"/>
            <a:ext cx="1679575" cy="1446213"/>
          </a:xfrm>
          <a:prstGeom prst="hexagon">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555" name="文本框 5"/>
          <p:cNvSpPr txBox="1"/>
          <p:nvPr/>
        </p:nvSpPr>
        <p:spPr>
          <a:xfrm>
            <a:off x="5319713" y="2447925"/>
            <a:ext cx="1552575" cy="1568450"/>
          </a:xfrm>
          <a:prstGeom prst="rect">
            <a:avLst/>
          </a:prstGeom>
          <a:noFill/>
          <a:ln w="9525">
            <a:noFill/>
          </a:ln>
        </p:spPr>
        <p:txBody>
          <a:bodyPr wrap="none" anchor="t" anchorCtr="0">
            <a:spAutoFit/>
          </a:bodyPr>
          <a:p>
            <a:r>
              <a:rPr lang="en-US" altLang="zh-CN" sz="9600" b="1" dirty="0">
                <a:solidFill>
                  <a:schemeClr val="bg1"/>
                </a:solidFill>
                <a:latin typeface="Arial" panose="020B0604020202020204" pitchFamily="34" charset="0"/>
                <a:ea typeface="SimSun" panose="02010600030101010101" pitchFamily="2" charset="-122"/>
              </a:rPr>
              <a:t>04</a:t>
            </a:r>
            <a:endParaRPr lang="zh-CN" altLang="en-US" sz="9600" b="1" dirty="0">
              <a:solidFill>
                <a:schemeClr val="bg1"/>
              </a:solidFill>
              <a:latin typeface="Arial" panose="020B0604020202020204" pitchFamily="34" charset="0"/>
              <a:ea typeface="Arial" panose="020B0604020202020204" pitchFamily="34" charset="0"/>
            </a:endParaRPr>
          </a:p>
        </p:txBody>
      </p:sp>
      <p:sp>
        <p:nvSpPr>
          <p:cNvPr id="23556" name="文本框 6"/>
          <p:cNvSpPr txBox="1"/>
          <p:nvPr/>
        </p:nvSpPr>
        <p:spPr>
          <a:xfrm>
            <a:off x="6689408" y="1539558"/>
            <a:ext cx="1478280" cy="645160"/>
          </a:xfrm>
          <a:prstGeom prst="rect">
            <a:avLst/>
          </a:prstGeom>
          <a:noFill/>
          <a:ln w="9525">
            <a:noFill/>
          </a:ln>
        </p:spPr>
        <p:txBody>
          <a:bodyPr wrap="none" anchor="t" anchorCtr="0">
            <a:spAutoFit/>
          </a:bodyPr>
          <a:p>
            <a:r>
              <a:rPr lang="en-US" altLang="zh-CN" sz="3600" dirty="0">
                <a:solidFill>
                  <a:schemeClr val="bg1"/>
                </a:solidFill>
                <a:latin typeface="Arial" panose="020B0604020202020204" pitchFamily="34" charset="0"/>
                <a:ea typeface="Arial" panose="020B0604020202020204" pitchFamily="34" charset="0"/>
              </a:rPr>
              <a:t>FOUR</a:t>
            </a:r>
            <a:endParaRPr lang="en-US" altLang="zh-CN" sz="3600" dirty="0">
              <a:solidFill>
                <a:schemeClr val="bg1"/>
              </a:solidFill>
              <a:latin typeface="Arial" panose="020B0604020202020204" pitchFamily="34" charset="0"/>
              <a:ea typeface="Arial" panose="020B0604020202020204" pitchFamily="34" charset="0"/>
            </a:endParaRPr>
          </a:p>
        </p:txBody>
      </p:sp>
      <p:sp>
        <p:nvSpPr>
          <p:cNvPr id="23557" name="矩形 8"/>
          <p:cNvSpPr/>
          <p:nvPr/>
        </p:nvSpPr>
        <p:spPr>
          <a:xfrm>
            <a:off x="4628356" y="3719513"/>
            <a:ext cx="2914650" cy="583565"/>
          </a:xfrm>
          <a:prstGeom prst="rect">
            <a:avLst/>
          </a:prstGeom>
          <a:noFill/>
          <a:ln w="9525">
            <a:noFill/>
          </a:ln>
        </p:spPr>
        <p:txBody>
          <a:bodyPr wrap="none" anchor="t" anchorCtr="0">
            <a:spAutoFit/>
          </a:bodyPr>
          <a:p>
            <a:pPr algn="ctr"/>
            <a:r>
              <a:rPr lang="en-US" altLang="zh-CN" sz="3200" b="1" dirty="0">
                <a:solidFill>
                  <a:schemeClr val="bg1"/>
                </a:solidFill>
                <a:latin typeface="Arial" panose="020B0604020202020204" pitchFamily="34" charset="0"/>
                <a:ea typeface="AjiwaiPro" pitchFamily="2" charset="-128"/>
              </a:rPr>
              <a:t>CONCLUSION</a:t>
            </a:r>
            <a:endParaRPr lang="zh-CN" altLang="en-US" sz="3200" b="1" dirty="0">
              <a:solidFill>
                <a:schemeClr val="bg1"/>
              </a:solidFill>
              <a:latin typeface="Arial" panose="020B0604020202020204" pitchFamily="34" charset="0"/>
              <a:ea typeface="AjiwaiPro" pitchFamily="2" charset="-128"/>
            </a:endParaRPr>
          </a:p>
        </p:txBody>
      </p:sp>
      <p:sp>
        <p:nvSpPr>
          <p:cNvPr id="10" name="矩形 9"/>
          <p:cNvSpPr/>
          <p:nvPr/>
        </p:nvSpPr>
        <p:spPr>
          <a:xfrm>
            <a:off x="3771900" y="4792663"/>
            <a:ext cx="4648200" cy="631825"/>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559" name="文本框 10"/>
          <p:cNvSpPr txBox="1"/>
          <p:nvPr/>
        </p:nvSpPr>
        <p:spPr>
          <a:xfrm>
            <a:off x="4652963" y="4846638"/>
            <a:ext cx="2573020" cy="521970"/>
          </a:xfrm>
          <a:prstGeom prst="rect">
            <a:avLst/>
          </a:prstGeom>
          <a:noFill/>
          <a:ln w="9525">
            <a:noFill/>
          </a:ln>
        </p:spPr>
        <p:txBody>
          <a:bodyPr wrap="none" anchor="t" anchorCtr="0">
            <a:spAutoFit/>
          </a:bodyPr>
          <a:p>
            <a:r>
              <a:rPr lang="en-US" altLang="zh-CN" sz="2800" b="1" dirty="0">
                <a:solidFill>
                  <a:schemeClr val="bg1"/>
                </a:solidFill>
                <a:latin typeface="Arial" panose="020B0604020202020204" pitchFamily="34" charset="0"/>
                <a:ea typeface="AjiwaiPro" pitchFamily="2" charset="-128"/>
              </a:rPr>
              <a:t>CONCLUSION</a:t>
            </a:r>
            <a:endParaRPr lang="en-US" altLang="zh-CN" sz="2800" b="1" dirty="0">
              <a:solidFill>
                <a:schemeClr val="bg1"/>
              </a:solidFill>
              <a:latin typeface="Arial" panose="020B0604020202020204" pitchFamily="34" charset="0"/>
              <a:ea typeface="AjiwaiPro" pitchFamily="2" charset="-128"/>
            </a:endParaRPr>
          </a:p>
        </p:txBody>
      </p:sp>
      <p:sp>
        <p:nvSpPr>
          <p:cNvPr id="13" name="矩形 12"/>
          <p:cNvSpPr/>
          <p:nvPr/>
        </p:nvSpPr>
        <p:spPr>
          <a:xfrm>
            <a:off x="8515350" y="4792663"/>
            <a:ext cx="246063" cy="631825"/>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337" name="组合 1"/>
          <p:cNvGrpSpPr/>
          <p:nvPr/>
        </p:nvGrpSpPr>
        <p:grpSpPr>
          <a:xfrm>
            <a:off x="114300" y="379413"/>
            <a:ext cx="3370263" cy="427037"/>
            <a:chOff x="3771900" y="4792152"/>
            <a:chExt cx="4989265" cy="632479"/>
          </a:xfrm>
        </p:grpSpPr>
        <p:sp>
          <p:nvSpPr>
            <p:cNvPr id="12"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4340" name="文本框 2"/>
          <p:cNvSpPr txBox="1"/>
          <p:nvPr/>
        </p:nvSpPr>
        <p:spPr>
          <a:xfrm>
            <a:off x="288925" y="407988"/>
            <a:ext cx="1808480" cy="368300"/>
          </a:xfrm>
          <a:prstGeom prst="rect">
            <a:avLst/>
          </a:prstGeom>
          <a:noFill/>
          <a:ln w="9525">
            <a:noFill/>
          </a:ln>
        </p:spPr>
        <p:txBody>
          <a:bodyPr wrap="none" anchor="t" anchorCtr="0">
            <a:spAutoFit/>
          </a:bodyPr>
          <a:p>
            <a:r>
              <a:rPr lang="en-US" altLang="zh-CN" dirty="0">
                <a:solidFill>
                  <a:schemeClr val="bg1"/>
                </a:solidFill>
                <a:latin typeface="Arial" panose="020B0604020202020204" pitchFamily="34" charset="0"/>
                <a:ea typeface="Arial" panose="020B0604020202020204" pitchFamily="34" charset="0"/>
              </a:rPr>
              <a:t>WRAPPING UP</a:t>
            </a:r>
            <a:endParaRPr lang="en-US" altLang="zh-CN" dirty="0">
              <a:solidFill>
                <a:schemeClr val="bg1"/>
              </a:solidFill>
              <a:latin typeface="Arial" panose="020B0604020202020204" pitchFamily="34" charset="0"/>
              <a:ea typeface="Arial" panose="020B0604020202020204" pitchFamily="34" charset="0"/>
            </a:endParaRPr>
          </a:p>
        </p:txBody>
      </p:sp>
      <p:sp>
        <p:nvSpPr>
          <p:cNvPr id="4" name="Text Box 3"/>
          <p:cNvSpPr txBox="1"/>
          <p:nvPr/>
        </p:nvSpPr>
        <p:spPr>
          <a:xfrm>
            <a:off x="588645" y="971550"/>
            <a:ext cx="9370695" cy="133794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marL="285750" indent="-285750">
              <a:lnSpc>
                <a:spcPct val="150000"/>
              </a:lnSpc>
              <a:buFont typeface="Arial" panose="020B0604020202020204" pitchFamily="34" charset="0"/>
              <a:buChar char="•"/>
            </a:pPr>
            <a:r>
              <a:rPr lang="en-US">
                <a:solidFill>
                  <a:schemeClr val="bg1"/>
                </a:solidFill>
                <a:effectLst/>
              </a:rPr>
              <a:t>We have used Python Kivy for GUI purposes.</a:t>
            </a:r>
            <a:endParaRPr lang="en-US">
              <a:solidFill>
                <a:schemeClr val="bg1"/>
              </a:solidFill>
              <a:effectLst/>
            </a:endParaRPr>
          </a:p>
          <a:p>
            <a:pPr marL="285750" indent="-285750">
              <a:lnSpc>
                <a:spcPct val="150000"/>
              </a:lnSpc>
              <a:buFont typeface="Arial" panose="020B0604020202020204" pitchFamily="34" charset="0"/>
              <a:buChar char="•"/>
            </a:pPr>
            <a:r>
              <a:rPr lang="en-US">
                <a:solidFill>
                  <a:schemeClr val="bg1"/>
                </a:solidFill>
                <a:effectLst/>
              </a:rPr>
              <a:t>Once the Barcode/QR code is decoded a second screen pops off displaying the data and the datatype.</a:t>
            </a:r>
            <a:endParaRPr lang="en-US">
              <a:solidFill>
                <a:schemeClr val="bg1"/>
              </a:solidFill>
              <a:effectLst/>
            </a:endParaRPr>
          </a:p>
        </p:txBody>
      </p:sp>
      <p:grpSp>
        <p:nvGrpSpPr>
          <p:cNvPr id="3" name="组合 1"/>
          <p:cNvGrpSpPr/>
          <p:nvPr/>
        </p:nvGrpSpPr>
        <p:grpSpPr>
          <a:xfrm>
            <a:off x="114300" y="2466023"/>
            <a:ext cx="3370263" cy="427037"/>
            <a:chOff x="3771900" y="4792152"/>
            <a:chExt cx="4989265" cy="632479"/>
          </a:xfrm>
        </p:grpSpPr>
        <p:sp>
          <p:nvSpPr>
            <p:cNvPr id="5"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7" name="Content Placeholder 6" descr="Screenshot_21"/>
          <p:cNvPicPr>
            <a:picLocks noChangeAspect="1"/>
          </p:cNvPicPr>
          <p:nvPr>
            <p:ph idx="1"/>
          </p:nvPr>
        </p:nvPicPr>
        <p:blipFill>
          <a:blip r:embed="rId1"/>
          <a:stretch>
            <a:fillRect/>
          </a:stretch>
        </p:blipFill>
        <p:spPr>
          <a:xfrm>
            <a:off x="7869555" y="2018665"/>
            <a:ext cx="3765550" cy="2821305"/>
          </a:xfrm>
          <a:prstGeom prst="rect">
            <a:avLst/>
          </a:prstGeom>
        </p:spPr>
      </p:pic>
      <p:sp>
        <p:nvSpPr>
          <p:cNvPr id="10" name="Text Box 9"/>
          <p:cNvSpPr txBox="1"/>
          <p:nvPr/>
        </p:nvSpPr>
        <p:spPr>
          <a:xfrm>
            <a:off x="388620" y="2487930"/>
            <a:ext cx="2862580" cy="368300"/>
          </a:xfrm>
          <a:prstGeom prst="rect">
            <a:avLst/>
          </a:prstGeom>
          <a:noFill/>
        </p:spPr>
        <p:txBody>
          <a:bodyPr wrap="square" rtlCol="0">
            <a:spAutoFit/>
          </a:bodyPr>
          <a:p>
            <a:r>
              <a:rPr lang="en-US">
                <a:solidFill>
                  <a:schemeClr val="bg1"/>
                </a:solidFill>
              </a:rPr>
              <a:t>FUTURE SCOPE</a:t>
            </a:r>
            <a:endParaRPr lang="en-US">
              <a:solidFill>
                <a:schemeClr val="bg1"/>
              </a:solidFill>
            </a:endParaRPr>
          </a:p>
        </p:txBody>
      </p:sp>
      <p:sp>
        <p:nvSpPr>
          <p:cNvPr id="11" name="Text Box 10"/>
          <p:cNvSpPr txBox="1"/>
          <p:nvPr/>
        </p:nvSpPr>
        <p:spPr>
          <a:xfrm>
            <a:off x="588010" y="3042285"/>
            <a:ext cx="7075805" cy="1568450"/>
          </a:xfrm>
          <a:prstGeom prst="rect">
            <a:avLst/>
          </a:prstGeom>
          <a:noFill/>
        </p:spPr>
        <p:txBody>
          <a:bodyPr wrap="square" rtlCol="0">
            <a:spAutoFit/>
          </a:bodyPr>
          <a:p>
            <a:pPr marL="285750" indent="-285750">
              <a:lnSpc>
                <a:spcPct val="150000"/>
              </a:lnSpc>
              <a:buFont typeface="Arial" panose="020B0604020202020204" pitchFamily="34" charset="0"/>
              <a:buChar char="•"/>
            </a:pPr>
            <a:r>
              <a:rPr lang="en-US" sz="1600">
                <a:solidFill>
                  <a:schemeClr val="bg1"/>
                </a:solidFill>
              </a:rPr>
              <a:t>The next focus is to intgrate web browser to the 2nd screen such that the results can be searched online conveniently.</a:t>
            </a:r>
            <a:endParaRPr lang="en-US" sz="1600">
              <a:solidFill>
                <a:schemeClr val="bg1"/>
              </a:solidFill>
            </a:endParaRPr>
          </a:p>
          <a:p>
            <a:pPr marL="285750" indent="-285750">
              <a:lnSpc>
                <a:spcPct val="150000"/>
              </a:lnSpc>
              <a:buFont typeface="Arial" panose="020B0604020202020204" pitchFamily="34" charset="0"/>
              <a:buChar char="•"/>
            </a:pPr>
            <a:r>
              <a:rPr lang="en-US" sz="1600">
                <a:solidFill>
                  <a:schemeClr val="bg1"/>
                </a:solidFill>
              </a:rPr>
              <a:t>Then we plan to add more functionalities such that depending upon the datatype of the result it will get redirected to specific application/software.</a:t>
            </a:r>
            <a:endParaRPr lang="en-US" sz="1600">
              <a:solidFill>
                <a:schemeClr val="bg1"/>
              </a:solidFill>
            </a:endParaRPr>
          </a:p>
        </p:txBody>
      </p:sp>
      <p:sp>
        <p:nvSpPr>
          <p:cNvPr id="15" name="Text Box 14"/>
          <p:cNvSpPr txBox="1"/>
          <p:nvPr/>
        </p:nvSpPr>
        <p:spPr>
          <a:xfrm>
            <a:off x="4466590" y="5549900"/>
            <a:ext cx="2913380" cy="768350"/>
          </a:xfrm>
          <a:prstGeom prst="rect">
            <a:avLst/>
          </a:prstGeom>
          <a:noFill/>
        </p:spPr>
        <p:txBody>
          <a:bodyPr wrap="square" rtlCol="0">
            <a:spAutoFit/>
          </a:bodyPr>
          <a:p>
            <a:pPr algn="ctr"/>
            <a:r>
              <a:rPr lang="en-US" sz="44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0" dist="38100" dir="10800000" algn="r" rotWithShape="0">
                    <a:prstClr val="black">
                      <a:alpha val="70000"/>
                    </a:prstClr>
                  </a:outerShdw>
                </a:effectLst>
              </a:rPr>
              <a:t>Thank You</a:t>
            </a:r>
            <a:endParaRPr lang="en-US" sz="44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0" dist="38100" dir="10800000" algn="r" rotWithShape="0">
                  <a:prstClr val="black">
                    <a:alpha val="70000"/>
                  </a:prst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六边形 3"/>
          <p:cNvSpPr/>
          <p:nvPr/>
        </p:nvSpPr>
        <p:spPr>
          <a:xfrm>
            <a:off x="10512425" y="5411153"/>
            <a:ext cx="1679575" cy="1446213"/>
          </a:xfrm>
          <a:prstGeom prst="hexagon">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六边形 3"/>
          <p:cNvSpPr/>
          <p:nvPr/>
        </p:nvSpPr>
        <p:spPr>
          <a:xfrm>
            <a:off x="10512425" y="5398"/>
            <a:ext cx="1679575" cy="1446213"/>
          </a:xfrm>
          <a:prstGeom prst="hexagon">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六边形 3"/>
          <p:cNvSpPr/>
          <p:nvPr/>
        </p:nvSpPr>
        <p:spPr>
          <a:xfrm>
            <a:off x="545465" y="861060"/>
            <a:ext cx="2420620" cy="591185"/>
          </a:xfrm>
          <a:prstGeom prst="hexagon">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六边形 3"/>
          <p:cNvSpPr/>
          <p:nvPr/>
        </p:nvSpPr>
        <p:spPr>
          <a:xfrm>
            <a:off x="466090" y="857885"/>
            <a:ext cx="2420620" cy="591185"/>
          </a:xfrm>
          <a:prstGeom prst="hexagon">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六边形 3"/>
          <p:cNvSpPr/>
          <p:nvPr/>
        </p:nvSpPr>
        <p:spPr>
          <a:xfrm>
            <a:off x="9560560" y="-952"/>
            <a:ext cx="1679575" cy="1446213"/>
          </a:xfrm>
          <a:prstGeom prst="hexagon">
            <a:avLst/>
          </a:prstGeom>
          <a:solidFill>
            <a:srgbClr val="FDBE17">
              <a:alpha val="36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六边形 3"/>
          <p:cNvSpPr/>
          <p:nvPr/>
        </p:nvSpPr>
        <p:spPr>
          <a:xfrm>
            <a:off x="377190" y="854710"/>
            <a:ext cx="2420620" cy="591185"/>
          </a:xfrm>
          <a:prstGeom prst="hexagon">
            <a:avLst/>
          </a:prstGeom>
          <a:solidFill>
            <a:srgbClr val="FDBE1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556" name="文本框 6"/>
          <p:cNvSpPr txBox="1"/>
          <p:nvPr/>
        </p:nvSpPr>
        <p:spPr>
          <a:xfrm>
            <a:off x="776288" y="854393"/>
            <a:ext cx="1621790" cy="460375"/>
          </a:xfrm>
          <a:prstGeom prst="rect">
            <a:avLst/>
          </a:prstGeom>
          <a:noFill/>
          <a:ln w="9525">
            <a:noFill/>
          </a:ln>
        </p:spPr>
        <p:txBody>
          <a:bodyPr wrap="none" anchor="t" anchorCtr="0">
            <a:spAutoFit/>
          </a:bodyPr>
          <a:p>
            <a:r>
              <a:rPr lang="en-US" altLang="zh-CN" sz="2400" b="1" dirty="0">
                <a:solidFill>
                  <a:schemeClr val="bg1"/>
                </a:solidFill>
                <a:effectLst>
                  <a:outerShdw blurRad="241300" dist="38100" dir="10800000" sx="101000" sy="101000" algn="r" rotWithShape="0">
                    <a:prstClr val="black">
                      <a:alpha val="78000"/>
                    </a:prstClr>
                  </a:outerShdw>
                </a:effectLst>
                <a:latin typeface="+mn-lt"/>
                <a:ea typeface="Arial" panose="020B0604020202020204" pitchFamily="34" charset="0"/>
                <a:cs typeface="+mn-lt"/>
              </a:rPr>
              <a:t>REFERENCE</a:t>
            </a:r>
            <a:endParaRPr lang="en-US" altLang="zh-CN" sz="2400" b="1" dirty="0">
              <a:solidFill>
                <a:schemeClr val="bg1"/>
              </a:solidFill>
              <a:effectLst>
                <a:outerShdw blurRad="241300" dist="38100" dir="10800000" sx="101000" sy="101000" algn="r" rotWithShape="0">
                  <a:prstClr val="black">
                    <a:alpha val="78000"/>
                  </a:prstClr>
                </a:outerShdw>
              </a:effectLst>
              <a:latin typeface="+mn-lt"/>
              <a:ea typeface="Arial" panose="020B0604020202020204" pitchFamily="34" charset="0"/>
              <a:cs typeface="+mn-lt"/>
            </a:endParaRPr>
          </a:p>
        </p:txBody>
      </p:sp>
      <p:sp>
        <p:nvSpPr>
          <p:cNvPr id="7" name="Text Box 6"/>
          <p:cNvSpPr txBox="1"/>
          <p:nvPr/>
        </p:nvSpPr>
        <p:spPr>
          <a:xfrm>
            <a:off x="776605" y="1649095"/>
            <a:ext cx="9932670" cy="2861310"/>
          </a:xfrm>
          <a:prstGeom prst="rect">
            <a:avLst/>
          </a:prstGeom>
          <a:noFill/>
        </p:spPr>
        <p:txBody>
          <a:bodyPr wrap="square" rtlCol="0">
            <a:spAutoFit/>
          </a:bodyPr>
          <a:p>
            <a:pPr marL="285750" indent="-285750" algn="l">
              <a:lnSpc>
                <a:spcPct val="150000"/>
              </a:lnSpc>
              <a:buFont typeface="Arial" panose="020B0604020202020204" pitchFamily="34" charset="0"/>
              <a:buChar char="•"/>
            </a:pPr>
            <a:r>
              <a:rPr lang="en-US" sz="2000">
                <a:solidFill>
                  <a:schemeClr val="bg1"/>
                </a:solidFill>
                <a:latin typeface="Consolas" panose="020B0609020204030204" charset="0"/>
                <a:cs typeface="Consolas" panose="020B0609020204030204" charset="0"/>
              </a:rPr>
              <a:t>Slide_7- Process_Source: Barcode Readers using the Camera Device in Mobile Phones</a:t>
            </a:r>
            <a:endParaRPr lang="en-US" sz="2000">
              <a:solidFill>
                <a:schemeClr val="bg1"/>
              </a:solidFill>
              <a:latin typeface="Consolas" panose="020B0609020204030204" charset="0"/>
              <a:cs typeface="Consolas" panose="020B0609020204030204" charset="0"/>
            </a:endParaRPr>
          </a:p>
          <a:p>
            <a:pPr algn="l">
              <a:lnSpc>
                <a:spcPct val="150000"/>
              </a:lnSpc>
            </a:pPr>
            <a:r>
              <a:rPr lang="en-US" sz="2000">
                <a:solidFill>
                  <a:schemeClr val="bg1"/>
                </a:solidFill>
                <a:latin typeface="Consolas" panose="020B0609020204030204" charset="0"/>
                <a:cs typeface="Consolas" panose="020B0609020204030204" charset="0"/>
              </a:rPr>
              <a:t>by </a:t>
            </a:r>
            <a:r>
              <a:rPr lang="en-US" sz="2000">
                <a:solidFill>
                  <a:srgbClr val="FFC000"/>
                </a:solidFill>
                <a:latin typeface="Consolas" panose="020B0609020204030204" charset="0"/>
                <a:cs typeface="Consolas" panose="020B0609020204030204" charset="0"/>
              </a:rPr>
              <a:t>Eisaku Ohbuchi.</a:t>
            </a:r>
            <a:endParaRPr lang="en-US" sz="2000">
              <a:solidFill>
                <a:srgbClr val="FFC000"/>
              </a:solidFill>
              <a:latin typeface="Consolas" panose="020B0609020204030204" charset="0"/>
              <a:cs typeface="Consolas" panose="020B0609020204030204" charset="0"/>
            </a:endParaRPr>
          </a:p>
          <a:p>
            <a:pPr marL="285750" indent="-285750" algn="l">
              <a:lnSpc>
                <a:spcPct val="150000"/>
              </a:lnSpc>
              <a:buFont typeface="Arial" panose="020B0604020202020204" pitchFamily="34" charset="0"/>
              <a:buChar char="•"/>
            </a:pPr>
            <a:r>
              <a:rPr lang="en-US" sz="2000">
                <a:solidFill>
                  <a:schemeClr val="bg1"/>
                </a:solidFill>
                <a:latin typeface="Consolas" panose="020B0609020204030204" charset="0"/>
                <a:cs typeface="Consolas" panose="020B0609020204030204" charset="0"/>
              </a:rPr>
              <a:t>Slide_10- Method_Source: </a:t>
            </a:r>
            <a:r>
              <a:rPr lang="en-US" sz="2000">
                <a:solidFill>
                  <a:srgbClr val="FFC000"/>
                </a:solidFill>
                <a:latin typeface="Consolas" panose="020B0609020204030204" charset="0"/>
                <a:cs typeface="Consolas" panose="020B0609020204030204" charset="0"/>
              </a:rPr>
              <a:t>Otsu’s Method for Image Thresholding</a:t>
            </a:r>
            <a:endParaRPr lang="en-US" sz="2000">
              <a:solidFill>
                <a:schemeClr val="bg1"/>
              </a:solidFill>
              <a:latin typeface="Consolas" panose="020B0609020204030204" charset="0"/>
              <a:cs typeface="Consolas" panose="020B0609020204030204" charset="0"/>
            </a:endParaRPr>
          </a:p>
          <a:p>
            <a:pPr marL="285750" indent="-285750" algn="l">
              <a:lnSpc>
                <a:spcPct val="150000"/>
              </a:lnSpc>
              <a:buFont typeface="Arial" panose="020B0604020202020204" pitchFamily="34" charset="0"/>
              <a:buChar char="•"/>
            </a:pPr>
            <a:r>
              <a:rPr lang="en-US" sz="2000">
                <a:solidFill>
                  <a:schemeClr val="bg1"/>
                </a:solidFill>
                <a:latin typeface="Consolas" panose="020B0609020204030204" charset="0"/>
                <a:cs typeface="Consolas" panose="020B0609020204030204" charset="0"/>
              </a:rPr>
              <a:t>Slide_12- Image_Source: https://www.sproutqr.com/blog/how-do-qr-codes-work</a:t>
            </a:r>
            <a:endParaRPr lang="en-US" sz="2000">
              <a:solidFill>
                <a:schemeClr val="bg1"/>
              </a:solidFill>
              <a:latin typeface="Consolas" panose="020B0609020204030204" charset="0"/>
              <a:cs typeface="Consolas" panose="020B0609020204030204" charset="0"/>
            </a:endParaRPr>
          </a:p>
        </p:txBody>
      </p:sp>
      <p:sp>
        <p:nvSpPr>
          <p:cNvPr id="12" name="六边形 3"/>
          <p:cNvSpPr/>
          <p:nvPr/>
        </p:nvSpPr>
        <p:spPr>
          <a:xfrm>
            <a:off x="10893425" y="730568"/>
            <a:ext cx="1679575" cy="1446213"/>
          </a:xfrm>
          <a:prstGeom prst="hexagon">
            <a:avLst/>
          </a:prstGeom>
          <a:solidFill>
            <a:schemeClr val="bg1">
              <a:alpha val="36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六边形 3"/>
          <p:cNvSpPr/>
          <p:nvPr/>
        </p:nvSpPr>
        <p:spPr>
          <a:xfrm>
            <a:off x="10548620" y="4297045"/>
            <a:ext cx="1297940" cy="1117600"/>
          </a:xfrm>
          <a:prstGeom prst="hexagon">
            <a:avLst/>
          </a:prstGeom>
          <a:solidFill>
            <a:srgbClr val="FDBE17">
              <a:alpha val="4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六边形 3"/>
          <p:cNvSpPr/>
          <p:nvPr/>
        </p:nvSpPr>
        <p:spPr>
          <a:xfrm>
            <a:off x="10244455" y="4870450"/>
            <a:ext cx="1297940" cy="1117600"/>
          </a:xfrm>
          <a:prstGeom prst="hexagon">
            <a:avLst/>
          </a:prstGeom>
          <a:solidFill>
            <a:schemeClr val="bg1">
              <a:alpha val="4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六边形 3"/>
          <p:cNvSpPr/>
          <p:nvPr/>
        </p:nvSpPr>
        <p:spPr>
          <a:xfrm>
            <a:off x="9627235" y="5994400"/>
            <a:ext cx="1034415" cy="863600"/>
          </a:xfrm>
          <a:prstGeom prst="hexagon">
            <a:avLst/>
          </a:prstGeom>
          <a:solidFill>
            <a:schemeClr val="bg1">
              <a:alpha val="4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六边形 24"/>
          <p:cNvSpPr/>
          <p:nvPr/>
        </p:nvSpPr>
        <p:spPr>
          <a:xfrm>
            <a:off x="2087563" y="3449638"/>
            <a:ext cx="3095625" cy="2668588"/>
          </a:xfrm>
          <a:prstGeom prst="hexagon">
            <a:avLst/>
          </a:prstGeom>
          <a:solidFill>
            <a:srgbClr val="546E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2547938" y="704850"/>
            <a:ext cx="7820025" cy="5521325"/>
          </a:xfrm>
          <a:custGeom>
            <a:avLst/>
            <a:gdLst>
              <a:gd name="connsiteX0" fmla="*/ 0 w 4161183"/>
              <a:gd name="connsiteY0" fmla="*/ 0 h 1745974"/>
              <a:gd name="connsiteX1" fmla="*/ 4161183 w 4161183"/>
              <a:gd name="connsiteY1" fmla="*/ 0 h 1745974"/>
              <a:gd name="connsiteX2" fmla="*/ 4161183 w 4161183"/>
              <a:gd name="connsiteY2" fmla="*/ 1745974 h 1745974"/>
              <a:gd name="connsiteX3" fmla="*/ 0 w 4161183"/>
              <a:gd name="connsiteY3" fmla="*/ 1745974 h 1745974"/>
              <a:gd name="connsiteX4" fmla="*/ 0 w 4161183"/>
              <a:gd name="connsiteY4" fmla="*/ 0 h 1745974"/>
              <a:gd name="connsiteX0-1" fmla="*/ 185530 w 4346713"/>
              <a:gd name="connsiteY0-2" fmla="*/ 0 h 1745974"/>
              <a:gd name="connsiteX1-3" fmla="*/ 4346713 w 4346713"/>
              <a:gd name="connsiteY1-4" fmla="*/ 0 h 1745974"/>
              <a:gd name="connsiteX2-5" fmla="*/ 4346713 w 4346713"/>
              <a:gd name="connsiteY2-6" fmla="*/ 1745974 h 1745974"/>
              <a:gd name="connsiteX3-7" fmla="*/ 0 w 4346713"/>
              <a:gd name="connsiteY3-8" fmla="*/ 1639956 h 1745974"/>
              <a:gd name="connsiteX4-9" fmla="*/ 185530 w 4346713"/>
              <a:gd name="connsiteY4-10" fmla="*/ 0 h 1745974"/>
              <a:gd name="connsiteX0-11" fmla="*/ 185530 w 4346713"/>
              <a:gd name="connsiteY0-12" fmla="*/ 0 h 5032513"/>
              <a:gd name="connsiteX1-13" fmla="*/ 4346713 w 4346713"/>
              <a:gd name="connsiteY1-14" fmla="*/ 0 h 5032513"/>
              <a:gd name="connsiteX2-15" fmla="*/ 3869634 w 4346713"/>
              <a:gd name="connsiteY2-16" fmla="*/ 5032513 h 5032513"/>
              <a:gd name="connsiteX3-17" fmla="*/ 0 w 4346713"/>
              <a:gd name="connsiteY3-18" fmla="*/ 1639956 h 5032513"/>
              <a:gd name="connsiteX4-19" fmla="*/ 185530 w 4346713"/>
              <a:gd name="connsiteY4-20" fmla="*/ 0 h 5032513"/>
              <a:gd name="connsiteX0-21" fmla="*/ 185530 w 7739270"/>
              <a:gd name="connsiteY0-22" fmla="*/ 13252 h 5045765"/>
              <a:gd name="connsiteX1-23" fmla="*/ 7739270 w 7739270"/>
              <a:gd name="connsiteY1-24" fmla="*/ 0 h 5045765"/>
              <a:gd name="connsiteX2-25" fmla="*/ 3869634 w 7739270"/>
              <a:gd name="connsiteY2-26" fmla="*/ 5045765 h 5045765"/>
              <a:gd name="connsiteX3-27" fmla="*/ 0 w 7739270"/>
              <a:gd name="connsiteY3-28" fmla="*/ 1653208 h 5045765"/>
              <a:gd name="connsiteX4-29" fmla="*/ 185530 w 7739270"/>
              <a:gd name="connsiteY4-30" fmla="*/ 13252 h 5045765"/>
              <a:gd name="connsiteX0-31" fmla="*/ 185530 w 7739270"/>
              <a:gd name="connsiteY0-32" fmla="*/ 13252 h 5019260"/>
              <a:gd name="connsiteX1-33" fmla="*/ 7739270 w 7739270"/>
              <a:gd name="connsiteY1-34" fmla="*/ 0 h 5019260"/>
              <a:gd name="connsiteX2-35" fmla="*/ 6798365 w 7739270"/>
              <a:gd name="connsiteY2-36" fmla="*/ 5019260 h 5019260"/>
              <a:gd name="connsiteX3-37" fmla="*/ 0 w 7739270"/>
              <a:gd name="connsiteY3-38" fmla="*/ 1653208 h 5019260"/>
              <a:gd name="connsiteX4-39" fmla="*/ 185530 w 7739270"/>
              <a:gd name="connsiteY4-40" fmla="*/ 13252 h 5019260"/>
              <a:gd name="connsiteX0-41" fmla="*/ 185530 w 7818783"/>
              <a:gd name="connsiteY0-42" fmla="*/ 13252 h 5271051"/>
              <a:gd name="connsiteX1-43" fmla="*/ 7739270 w 7818783"/>
              <a:gd name="connsiteY1-44" fmla="*/ 0 h 5271051"/>
              <a:gd name="connsiteX2-45" fmla="*/ 7818783 w 7818783"/>
              <a:gd name="connsiteY2-46" fmla="*/ 5271051 h 5271051"/>
              <a:gd name="connsiteX3-47" fmla="*/ 0 w 7818783"/>
              <a:gd name="connsiteY3-48" fmla="*/ 1653208 h 5271051"/>
              <a:gd name="connsiteX4-49" fmla="*/ 185530 w 7818783"/>
              <a:gd name="connsiteY4-50" fmla="*/ 13252 h 5271051"/>
              <a:gd name="connsiteX0-51" fmla="*/ 185530 w 7818783"/>
              <a:gd name="connsiteY0-52" fmla="*/ 265044 h 5522843"/>
              <a:gd name="connsiteX1-53" fmla="*/ 7818783 w 7818783"/>
              <a:gd name="connsiteY1-54" fmla="*/ 0 h 5522843"/>
              <a:gd name="connsiteX2-55" fmla="*/ 7818783 w 7818783"/>
              <a:gd name="connsiteY2-56" fmla="*/ 5522843 h 5522843"/>
              <a:gd name="connsiteX3-57" fmla="*/ 0 w 7818783"/>
              <a:gd name="connsiteY3-58" fmla="*/ 1905000 h 5522843"/>
              <a:gd name="connsiteX4-59" fmla="*/ 185530 w 7818783"/>
              <a:gd name="connsiteY4-60" fmla="*/ 265044 h 5522843"/>
              <a:gd name="connsiteX0-61" fmla="*/ 185530 w 7818783"/>
              <a:gd name="connsiteY0-62" fmla="*/ 265044 h 5522843"/>
              <a:gd name="connsiteX1-63" fmla="*/ 7818783 w 7818783"/>
              <a:gd name="connsiteY1-64" fmla="*/ 0 h 5522843"/>
              <a:gd name="connsiteX2-65" fmla="*/ 7818783 w 7818783"/>
              <a:gd name="connsiteY2-66" fmla="*/ 5522843 h 5522843"/>
              <a:gd name="connsiteX3-67" fmla="*/ 3511825 w 7818783"/>
              <a:gd name="connsiteY3-68" fmla="*/ 3561522 h 5522843"/>
              <a:gd name="connsiteX4-69" fmla="*/ 0 w 7818783"/>
              <a:gd name="connsiteY4-70" fmla="*/ 1905000 h 5522843"/>
              <a:gd name="connsiteX5" fmla="*/ 185530 w 7818783"/>
              <a:gd name="connsiteY5" fmla="*/ 265044 h 5522843"/>
              <a:gd name="connsiteX0-71" fmla="*/ 503583 w 8136836"/>
              <a:gd name="connsiteY0-72" fmla="*/ 265044 h 5522843"/>
              <a:gd name="connsiteX1-73" fmla="*/ 8136836 w 8136836"/>
              <a:gd name="connsiteY1-74" fmla="*/ 0 h 5522843"/>
              <a:gd name="connsiteX2-75" fmla="*/ 8136836 w 8136836"/>
              <a:gd name="connsiteY2-76" fmla="*/ 5522843 h 5522843"/>
              <a:gd name="connsiteX3-77" fmla="*/ 0 w 8136836"/>
              <a:gd name="connsiteY3-78" fmla="*/ 5271053 h 5522843"/>
              <a:gd name="connsiteX4-79" fmla="*/ 318053 w 8136836"/>
              <a:gd name="connsiteY4-80" fmla="*/ 1905000 h 5522843"/>
              <a:gd name="connsiteX5-81" fmla="*/ 503583 w 8136836"/>
              <a:gd name="connsiteY5-82" fmla="*/ 265044 h 5522843"/>
              <a:gd name="connsiteX0-83" fmla="*/ 185530 w 7818783"/>
              <a:gd name="connsiteY0-84" fmla="*/ 265044 h 5522843"/>
              <a:gd name="connsiteX1-85" fmla="*/ 7818783 w 7818783"/>
              <a:gd name="connsiteY1-86" fmla="*/ 0 h 5522843"/>
              <a:gd name="connsiteX2-87" fmla="*/ 7818783 w 7818783"/>
              <a:gd name="connsiteY2-88" fmla="*/ 5522843 h 5522843"/>
              <a:gd name="connsiteX3-89" fmla="*/ 1908312 w 7818783"/>
              <a:gd name="connsiteY3-90" fmla="*/ 4886740 h 5522843"/>
              <a:gd name="connsiteX4-91" fmla="*/ 0 w 7818783"/>
              <a:gd name="connsiteY4-92" fmla="*/ 1905000 h 5522843"/>
              <a:gd name="connsiteX5-93" fmla="*/ 185530 w 7818783"/>
              <a:gd name="connsiteY5-94" fmla="*/ 265044 h 5522843"/>
              <a:gd name="connsiteX0-95" fmla="*/ 13252 w 7818783"/>
              <a:gd name="connsiteY0-96" fmla="*/ 278296 h 5522843"/>
              <a:gd name="connsiteX1-97" fmla="*/ 7818783 w 7818783"/>
              <a:gd name="connsiteY1-98" fmla="*/ 0 h 5522843"/>
              <a:gd name="connsiteX2-99" fmla="*/ 7818783 w 7818783"/>
              <a:gd name="connsiteY2-100" fmla="*/ 5522843 h 5522843"/>
              <a:gd name="connsiteX3-101" fmla="*/ 1908312 w 7818783"/>
              <a:gd name="connsiteY3-102" fmla="*/ 4886740 h 5522843"/>
              <a:gd name="connsiteX4-103" fmla="*/ 0 w 7818783"/>
              <a:gd name="connsiteY4-104" fmla="*/ 1905000 h 5522843"/>
              <a:gd name="connsiteX5-105" fmla="*/ 13252 w 7818783"/>
              <a:gd name="connsiteY5-106" fmla="*/ 278296 h 5522843"/>
              <a:gd name="connsiteX0-107" fmla="*/ 13252 w 7818783"/>
              <a:gd name="connsiteY0-108" fmla="*/ 278296 h 5522843"/>
              <a:gd name="connsiteX1-109" fmla="*/ 7818783 w 7818783"/>
              <a:gd name="connsiteY1-110" fmla="*/ 0 h 5522843"/>
              <a:gd name="connsiteX2-111" fmla="*/ 7818783 w 7818783"/>
              <a:gd name="connsiteY2-112" fmla="*/ 5522843 h 5522843"/>
              <a:gd name="connsiteX3-113" fmla="*/ 1908312 w 7818783"/>
              <a:gd name="connsiteY3-114" fmla="*/ 4886740 h 5522843"/>
              <a:gd name="connsiteX4-115" fmla="*/ 0 w 7818783"/>
              <a:gd name="connsiteY4-116" fmla="*/ 1905000 h 5522843"/>
              <a:gd name="connsiteX5-117" fmla="*/ 13252 w 7818783"/>
              <a:gd name="connsiteY5-118" fmla="*/ 278296 h 5522843"/>
              <a:gd name="connsiteX0-119" fmla="*/ 13252 w 7818783"/>
              <a:gd name="connsiteY0-120" fmla="*/ 251791 h 5522843"/>
              <a:gd name="connsiteX1-121" fmla="*/ 7818783 w 7818783"/>
              <a:gd name="connsiteY1-122" fmla="*/ 0 h 5522843"/>
              <a:gd name="connsiteX2-123" fmla="*/ 7818783 w 7818783"/>
              <a:gd name="connsiteY2-124" fmla="*/ 5522843 h 5522843"/>
              <a:gd name="connsiteX3-125" fmla="*/ 1908312 w 7818783"/>
              <a:gd name="connsiteY3-126" fmla="*/ 4886740 h 5522843"/>
              <a:gd name="connsiteX4-127" fmla="*/ 0 w 7818783"/>
              <a:gd name="connsiteY4-128" fmla="*/ 1905000 h 5522843"/>
              <a:gd name="connsiteX5-129" fmla="*/ 13252 w 7818783"/>
              <a:gd name="connsiteY5-130" fmla="*/ 251791 h 55228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7818783" h="5522843">
                <a:moveTo>
                  <a:pt x="13252" y="251791"/>
                </a:moveTo>
                <a:lnTo>
                  <a:pt x="7818783" y="0"/>
                </a:lnTo>
                <a:lnTo>
                  <a:pt x="7818783" y="5522843"/>
                </a:lnTo>
                <a:lnTo>
                  <a:pt x="1908312" y="4886740"/>
                </a:lnTo>
                <a:lnTo>
                  <a:pt x="0" y="1905000"/>
                </a:lnTo>
                <a:lnTo>
                  <a:pt x="13252" y="251791"/>
                </a:lnTo>
                <a:close/>
              </a:path>
            </a:pathLst>
          </a:custGeom>
          <a:solidFill>
            <a:srgbClr val="2632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3" name="文本框 21"/>
          <p:cNvSpPr txBox="1"/>
          <p:nvPr/>
        </p:nvSpPr>
        <p:spPr>
          <a:xfrm>
            <a:off x="4941888" y="1620838"/>
            <a:ext cx="2519680" cy="460375"/>
          </a:xfrm>
          <a:prstGeom prst="rect">
            <a:avLst/>
          </a:prstGeom>
          <a:solidFill>
            <a:srgbClr val="37474F"/>
          </a:solidFill>
          <a:ln w="9525">
            <a:noFill/>
          </a:ln>
        </p:spPr>
        <p:txBody>
          <a:bodyPr wrap="none" anchor="t" anchorCtr="0">
            <a:spAutoFit/>
          </a:bodyPr>
          <a:p>
            <a:r>
              <a:rPr lang="en-US" altLang="zh-CN" sz="2400" b="1" dirty="0">
                <a:solidFill>
                  <a:schemeClr val="bg1"/>
                </a:solidFill>
                <a:latin typeface="Arial" panose="020B0604020202020204" pitchFamily="34" charset="0"/>
                <a:ea typeface="SimSun" panose="02010600030101010101" pitchFamily="2" charset="-122"/>
              </a:rPr>
              <a:t>INTRODUCTION</a:t>
            </a:r>
            <a:endParaRPr lang="en-US" altLang="zh-CN" sz="2400" b="1" dirty="0">
              <a:solidFill>
                <a:schemeClr val="bg1"/>
              </a:solidFill>
              <a:latin typeface="Arial" panose="020B0604020202020204" pitchFamily="34" charset="0"/>
              <a:ea typeface="SimSun" panose="02010600030101010101" pitchFamily="2" charset="-122"/>
            </a:endParaRPr>
          </a:p>
        </p:txBody>
      </p:sp>
      <p:sp>
        <p:nvSpPr>
          <p:cNvPr id="5124" name="文本框 22"/>
          <p:cNvSpPr txBox="1"/>
          <p:nvPr/>
        </p:nvSpPr>
        <p:spPr>
          <a:xfrm>
            <a:off x="4941888" y="3503613"/>
            <a:ext cx="2603500" cy="460375"/>
          </a:xfrm>
          <a:prstGeom prst="rect">
            <a:avLst/>
          </a:prstGeom>
          <a:solidFill>
            <a:srgbClr val="37474F"/>
          </a:solidFill>
          <a:ln w="9525">
            <a:noFill/>
          </a:ln>
        </p:spPr>
        <p:txBody>
          <a:bodyPr wrap="none" anchor="t" anchorCtr="0">
            <a:spAutoFit/>
          </a:bodyPr>
          <a:p>
            <a:r>
              <a:rPr lang="en-US" altLang="zh-CN" sz="2400" b="1" dirty="0">
                <a:solidFill>
                  <a:schemeClr val="bg1"/>
                </a:solidFill>
                <a:latin typeface="Arial" panose="020B0604020202020204" pitchFamily="34" charset="0"/>
                <a:ea typeface="AjiwaiPro" pitchFamily="2" charset="-128"/>
              </a:rPr>
              <a:t>METHODOLOGY</a:t>
            </a:r>
            <a:endParaRPr lang="zh-CN" altLang="en-US" sz="2400" b="1" dirty="0">
              <a:solidFill>
                <a:schemeClr val="bg1"/>
              </a:solidFill>
              <a:latin typeface="Arial" panose="020B0604020202020204" pitchFamily="34" charset="0"/>
              <a:ea typeface="AjiwaiPro" pitchFamily="2" charset="-128"/>
            </a:endParaRPr>
          </a:p>
        </p:txBody>
      </p:sp>
      <p:sp>
        <p:nvSpPr>
          <p:cNvPr id="5125" name="文本框 23"/>
          <p:cNvSpPr txBox="1"/>
          <p:nvPr/>
        </p:nvSpPr>
        <p:spPr>
          <a:xfrm>
            <a:off x="4941888" y="2562225"/>
            <a:ext cx="4612640" cy="460375"/>
          </a:xfrm>
          <a:prstGeom prst="rect">
            <a:avLst/>
          </a:prstGeom>
          <a:solidFill>
            <a:srgbClr val="37474F"/>
          </a:solidFill>
          <a:ln w="9525">
            <a:noFill/>
          </a:ln>
        </p:spPr>
        <p:txBody>
          <a:bodyPr wrap="none" anchor="t" anchorCtr="0">
            <a:spAutoFit/>
          </a:bodyPr>
          <a:p>
            <a:r>
              <a:rPr lang="en-US" altLang="zh-CN" sz="2400" b="1" dirty="0">
                <a:solidFill>
                  <a:schemeClr val="bg1"/>
                </a:solidFill>
                <a:latin typeface="Arial" panose="020B0604020202020204" pitchFamily="34" charset="0"/>
                <a:ea typeface="AjiwaiPro" pitchFamily="2" charset="-128"/>
              </a:rPr>
              <a:t>CURRENT STATE OF THE ART</a:t>
            </a:r>
            <a:endParaRPr lang="en-US" altLang="zh-CN" sz="2400" b="1" dirty="0">
              <a:solidFill>
                <a:schemeClr val="bg1"/>
              </a:solidFill>
              <a:latin typeface="Arial" panose="020B0604020202020204" pitchFamily="34" charset="0"/>
              <a:ea typeface="AjiwaiPro" pitchFamily="2" charset="-128"/>
            </a:endParaRPr>
          </a:p>
        </p:txBody>
      </p:sp>
      <p:sp>
        <p:nvSpPr>
          <p:cNvPr id="5126" name="文本框 24"/>
          <p:cNvSpPr txBox="1"/>
          <p:nvPr/>
        </p:nvSpPr>
        <p:spPr>
          <a:xfrm>
            <a:off x="4941888" y="4445000"/>
            <a:ext cx="2232025" cy="460375"/>
          </a:xfrm>
          <a:prstGeom prst="rect">
            <a:avLst/>
          </a:prstGeom>
          <a:solidFill>
            <a:srgbClr val="37474F"/>
          </a:solidFill>
          <a:ln w="9525">
            <a:noFill/>
          </a:ln>
        </p:spPr>
        <p:txBody>
          <a:bodyPr wrap="none" anchor="t" anchorCtr="0">
            <a:spAutoFit/>
          </a:bodyPr>
          <a:p>
            <a:r>
              <a:rPr lang="en-US" altLang="zh-CN" sz="2400" b="1" dirty="0">
                <a:solidFill>
                  <a:schemeClr val="bg1"/>
                </a:solidFill>
                <a:latin typeface="Arial" panose="020B0604020202020204" pitchFamily="34" charset="0"/>
                <a:ea typeface="AjiwaiPro" pitchFamily="2" charset="-128"/>
              </a:rPr>
              <a:t>CONCLUSION</a:t>
            </a:r>
            <a:endParaRPr lang="en-US" altLang="zh-CN" sz="2400" b="1" dirty="0">
              <a:solidFill>
                <a:schemeClr val="bg1"/>
              </a:solidFill>
              <a:latin typeface="Arial" panose="020B0604020202020204" pitchFamily="34" charset="0"/>
              <a:ea typeface="AjiwaiPro" pitchFamily="2" charset="-128"/>
            </a:endParaRPr>
          </a:p>
        </p:txBody>
      </p:sp>
      <p:sp>
        <p:nvSpPr>
          <p:cNvPr id="24" name="六边形 23"/>
          <p:cNvSpPr/>
          <p:nvPr/>
        </p:nvSpPr>
        <p:spPr>
          <a:xfrm>
            <a:off x="1643063" y="2590800"/>
            <a:ext cx="1992313" cy="1717675"/>
          </a:xfrm>
          <a:prstGeom prst="hexagon">
            <a:avLst/>
          </a:prstGeom>
          <a:solidFill>
            <a:srgbClr val="FDBE1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 name="六边形 26"/>
          <p:cNvSpPr/>
          <p:nvPr/>
        </p:nvSpPr>
        <p:spPr>
          <a:xfrm>
            <a:off x="9923463" y="2562225"/>
            <a:ext cx="639763" cy="550863"/>
          </a:xfrm>
          <a:prstGeom prst="hexagon">
            <a:avLst/>
          </a:prstGeom>
          <a:solidFill>
            <a:srgbClr val="FDBE1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9" name="文本框 27"/>
          <p:cNvSpPr txBox="1"/>
          <p:nvPr/>
        </p:nvSpPr>
        <p:spPr>
          <a:xfrm>
            <a:off x="4110038" y="1620838"/>
            <a:ext cx="527050" cy="461962"/>
          </a:xfrm>
          <a:prstGeom prst="rect">
            <a:avLst/>
          </a:prstGeom>
          <a:noFill/>
          <a:ln w="9525">
            <a:noFill/>
          </a:ln>
        </p:spPr>
        <p:txBody>
          <a:bodyPr wrap="none" anchor="t" anchorCtr="0">
            <a:spAutoFit/>
          </a:bodyPr>
          <a:p>
            <a:r>
              <a:rPr lang="en-US" altLang="zh-CN" sz="2400" b="1" dirty="0">
                <a:solidFill>
                  <a:schemeClr val="bg1"/>
                </a:solidFill>
                <a:latin typeface="Arial" panose="020B0604020202020204" pitchFamily="34" charset="0"/>
                <a:ea typeface="SimSun" panose="02010600030101010101" pitchFamily="2" charset="-122"/>
              </a:rPr>
              <a:t>01</a:t>
            </a:r>
            <a:endParaRPr lang="zh-CN" altLang="en-US" sz="2400" b="1" dirty="0">
              <a:solidFill>
                <a:schemeClr val="bg1"/>
              </a:solidFill>
              <a:latin typeface="Arial" panose="020B0604020202020204" pitchFamily="34" charset="0"/>
              <a:ea typeface="Arial" panose="020B0604020202020204" pitchFamily="34" charset="0"/>
            </a:endParaRPr>
          </a:p>
        </p:txBody>
      </p:sp>
      <p:sp>
        <p:nvSpPr>
          <p:cNvPr id="29" name="矩形 28"/>
          <p:cNvSpPr/>
          <p:nvPr/>
        </p:nvSpPr>
        <p:spPr>
          <a:xfrm>
            <a:off x="4649788" y="1620838"/>
            <a:ext cx="195263" cy="461963"/>
          </a:xfrm>
          <a:prstGeom prst="rect">
            <a:avLst/>
          </a:prstGeom>
          <a:solidFill>
            <a:srgbClr val="FDBE1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1" name="文本框 29"/>
          <p:cNvSpPr txBox="1"/>
          <p:nvPr/>
        </p:nvSpPr>
        <p:spPr>
          <a:xfrm>
            <a:off x="4110038" y="2538413"/>
            <a:ext cx="527050" cy="460375"/>
          </a:xfrm>
          <a:prstGeom prst="rect">
            <a:avLst/>
          </a:prstGeom>
          <a:noFill/>
          <a:ln w="9525">
            <a:noFill/>
          </a:ln>
        </p:spPr>
        <p:txBody>
          <a:bodyPr wrap="none" anchor="t" anchorCtr="0">
            <a:spAutoFit/>
          </a:bodyPr>
          <a:p>
            <a:r>
              <a:rPr lang="en-US" altLang="zh-CN" sz="2400" b="1" dirty="0">
                <a:solidFill>
                  <a:schemeClr val="bg1"/>
                </a:solidFill>
                <a:latin typeface="Arial" panose="020B0604020202020204" pitchFamily="34" charset="0"/>
                <a:ea typeface="SimSun" panose="02010600030101010101" pitchFamily="2" charset="-122"/>
              </a:rPr>
              <a:t>02</a:t>
            </a:r>
            <a:endParaRPr lang="zh-CN" altLang="en-US" sz="2400" b="1" dirty="0">
              <a:solidFill>
                <a:schemeClr val="bg1"/>
              </a:solidFill>
              <a:latin typeface="Arial" panose="020B0604020202020204" pitchFamily="34" charset="0"/>
              <a:ea typeface="Arial" panose="020B0604020202020204" pitchFamily="34" charset="0"/>
            </a:endParaRPr>
          </a:p>
        </p:txBody>
      </p:sp>
      <p:sp>
        <p:nvSpPr>
          <p:cNvPr id="31" name="矩形 30"/>
          <p:cNvSpPr/>
          <p:nvPr/>
        </p:nvSpPr>
        <p:spPr>
          <a:xfrm>
            <a:off x="4649788" y="2538413"/>
            <a:ext cx="195263" cy="460375"/>
          </a:xfrm>
          <a:prstGeom prst="rect">
            <a:avLst/>
          </a:prstGeom>
          <a:solidFill>
            <a:srgbClr val="FDBE1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3" name="文本框 31"/>
          <p:cNvSpPr txBox="1"/>
          <p:nvPr/>
        </p:nvSpPr>
        <p:spPr>
          <a:xfrm>
            <a:off x="4098925" y="3514725"/>
            <a:ext cx="527050" cy="461963"/>
          </a:xfrm>
          <a:prstGeom prst="rect">
            <a:avLst/>
          </a:prstGeom>
          <a:noFill/>
          <a:ln w="9525">
            <a:noFill/>
          </a:ln>
        </p:spPr>
        <p:txBody>
          <a:bodyPr wrap="none" anchor="t" anchorCtr="0">
            <a:spAutoFit/>
          </a:bodyPr>
          <a:p>
            <a:r>
              <a:rPr lang="en-US" altLang="zh-CN" sz="2400" b="1" dirty="0">
                <a:solidFill>
                  <a:schemeClr val="bg1"/>
                </a:solidFill>
                <a:latin typeface="Arial" panose="020B0604020202020204" pitchFamily="34" charset="0"/>
                <a:ea typeface="SimSun" panose="02010600030101010101" pitchFamily="2" charset="-122"/>
              </a:rPr>
              <a:t>03</a:t>
            </a:r>
            <a:endParaRPr lang="zh-CN" altLang="en-US" sz="2400" b="1" dirty="0">
              <a:solidFill>
                <a:schemeClr val="bg1"/>
              </a:solidFill>
              <a:latin typeface="Arial" panose="020B0604020202020204" pitchFamily="34" charset="0"/>
              <a:ea typeface="Arial" panose="020B0604020202020204" pitchFamily="34" charset="0"/>
            </a:endParaRPr>
          </a:p>
        </p:txBody>
      </p:sp>
      <p:sp>
        <p:nvSpPr>
          <p:cNvPr id="33" name="矩形 32"/>
          <p:cNvSpPr/>
          <p:nvPr/>
        </p:nvSpPr>
        <p:spPr>
          <a:xfrm>
            <a:off x="4637088" y="3514725"/>
            <a:ext cx="196850" cy="461963"/>
          </a:xfrm>
          <a:prstGeom prst="rect">
            <a:avLst/>
          </a:prstGeom>
          <a:solidFill>
            <a:srgbClr val="FDBE1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5" name="文本框 33"/>
          <p:cNvSpPr txBox="1"/>
          <p:nvPr/>
        </p:nvSpPr>
        <p:spPr>
          <a:xfrm>
            <a:off x="4098925" y="4432300"/>
            <a:ext cx="527050" cy="460375"/>
          </a:xfrm>
          <a:prstGeom prst="rect">
            <a:avLst/>
          </a:prstGeom>
          <a:noFill/>
          <a:ln w="9525">
            <a:noFill/>
          </a:ln>
        </p:spPr>
        <p:txBody>
          <a:bodyPr wrap="none" anchor="t" anchorCtr="0">
            <a:spAutoFit/>
          </a:bodyPr>
          <a:p>
            <a:r>
              <a:rPr lang="en-US" altLang="zh-CN" sz="2400" b="1" dirty="0">
                <a:solidFill>
                  <a:schemeClr val="bg1"/>
                </a:solidFill>
                <a:latin typeface="Arial" panose="020B0604020202020204" pitchFamily="34" charset="0"/>
                <a:ea typeface="SimSun" panose="02010600030101010101" pitchFamily="2" charset="-122"/>
              </a:rPr>
              <a:t>04</a:t>
            </a:r>
            <a:endParaRPr lang="zh-CN" altLang="en-US" sz="2400" b="1" dirty="0">
              <a:solidFill>
                <a:schemeClr val="bg1"/>
              </a:solidFill>
              <a:latin typeface="Arial" panose="020B0604020202020204" pitchFamily="34" charset="0"/>
              <a:ea typeface="Arial" panose="020B0604020202020204" pitchFamily="34" charset="0"/>
            </a:endParaRPr>
          </a:p>
        </p:txBody>
      </p:sp>
      <p:sp>
        <p:nvSpPr>
          <p:cNvPr id="35" name="矩形 34"/>
          <p:cNvSpPr/>
          <p:nvPr/>
        </p:nvSpPr>
        <p:spPr>
          <a:xfrm>
            <a:off x="4637088" y="4432300"/>
            <a:ext cx="196850" cy="460375"/>
          </a:xfrm>
          <a:prstGeom prst="rect">
            <a:avLst/>
          </a:prstGeom>
          <a:solidFill>
            <a:srgbClr val="FDBE1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7" name="文本框 35"/>
          <p:cNvSpPr txBox="1"/>
          <p:nvPr/>
        </p:nvSpPr>
        <p:spPr>
          <a:xfrm>
            <a:off x="1773238" y="3217863"/>
            <a:ext cx="1671637" cy="461962"/>
          </a:xfrm>
          <a:prstGeom prst="rect">
            <a:avLst/>
          </a:prstGeom>
          <a:noFill/>
          <a:ln w="9525">
            <a:noFill/>
          </a:ln>
        </p:spPr>
        <p:txBody>
          <a:bodyPr wrap="none" anchor="t" anchorCtr="0">
            <a:spAutoFit/>
          </a:bodyPr>
          <a:p>
            <a:r>
              <a:rPr lang="en-US" altLang="zh-CN" sz="2400" b="1" dirty="0">
                <a:solidFill>
                  <a:schemeClr val="bg1"/>
                </a:solidFill>
                <a:latin typeface="Arial" panose="020B0604020202020204" pitchFamily="34" charset="0"/>
                <a:ea typeface="SimSun" panose="02010600030101010101" pitchFamily="2" charset="-122"/>
              </a:rPr>
              <a:t>CONTENT</a:t>
            </a:r>
            <a:endParaRPr lang="zh-CN" altLang="en-US" sz="24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六边形 4"/>
          <p:cNvSpPr/>
          <p:nvPr/>
        </p:nvSpPr>
        <p:spPr>
          <a:xfrm>
            <a:off x="4257675" y="1879600"/>
            <a:ext cx="3676650" cy="3171825"/>
          </a:xfrm>
          <a:prstGeom prst="hexagon">
            <a:avLst/>
          </a:prstGeom>
          <a:solidFill>
            <a:srgbClr val="2632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六边形 3"/>
          <p:cNvSpPr/>
          <p:nvPr/>
        </p:nvSpPr>
        <p:spPr>
          <a:xfrm>
            <a:off x="6610350" y="1157288"/>
            <a:ext cx="1679575" cy="1446213"/>
          </a:xfrm>
          <a:prstGeom prst="hexagon">
            <a:avLst/>
          </a:prstGeom>
          <a:solidFill>
            <a:srgbClr val="FDBE17"/>
          </a:solidFill>
          <a:ln>
            <a:noFill/>
          </a:ln>
          <a:effectLst>
            <a:outerShdw blurRad="139700" dist="139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7" name="文本框 5"/>
          <p:cNvSpPr txBox="1"/>
          <p:nvPr/>
        </p:nvSpPr>
        <p:spPr>
          <a:xfrm>
            <a:off x="5319713" y="2447925"/>
            <a:ext cx="1552575" cy="1568450"/>
          </a:xfrm>
          <a:prstGeom prst="rect">
            <a:avLst/>
          </a:prstGeom>
          <a:noFill/>
          <a:ln w="9525">
            <a:noFill/>
          </a:ln>
        </p:spPr>
        <p:txBody>
          <a:bodyPr wrap="none" anchor="t" anchorCtr="0">
            <a:spAutoFit/>
          </a:bodyPr>
          <a:p>
            <a:r>
              <a:rPr lang="en-US" altLang="zh-CN" sz="9600" b="1" dirty="0">
                <a:solidFill>
                  <a:schemeClr val="bg1"/>
                </a:solidFill>
                <a:latin typeface="Arial" panose="020B0604020202020204" pitchFamily="34" charset="0"/>
                <a:ea typeface="SimSun" panose="02010600030101010101" pitchFamily="2" charset="-122"/>
              </a:rPr>
              <a:t>01</a:t>
            </a:r>
            <a:endParaRPr lang="zh-CN" altLang="en-US" sz="9600" b="1" dirty="0">
              <a:solidFill>
                <a:schemeClr val="bg1"/>
              </a:solidFill>
              <a:latin typeface="Arial" panose="020B0604020202020204" pitchFamily="34" charset="0"/>
              <a:ea typeface="Arial" panose="020B0604020202020204" pitchFamily="34" charset="0"/>
            </a:endParaRPr>
          </a:p>
        </p:txBody>
      </p:sp>
      <p:sp>
        <p:nvSpPr>
          <p:cNvPr id="6148" name="文本框 6"/>
          <p:cNvSpPr txBox="1"/>
          <p:nvPr/>
        </p:nvSpPr>
        <p:spPr>
          <a:xfrm>
            <a:off x="6656388" y="1465263"/>
            <a:ext cx="1519237" cy="830262"/>
          </a:xfrm>
          <a:prstGeom prst="rect">
            <a:avLst/>
          </a:prstGeom>
          <a:noFill/>
          <a:ln w="9525">
            <a:noFill/>
          </a:ln>
        </p:spPr>
        <p:txBody>
          <a:bodyPr wrap="none" anchor="t" anchorCtr="0">
            <a:spAutoFit/>
          </a:bodyPr>
          <a:p>
            <a:r>
              <a:rPr lang="en-US" altLang="zh-CN" sz="4800" dirty="0">
                <a:solidFill>
                  <a:schemeClr val="bg1"/>
                </a:solidFill>
                <a:latin typeface="Arial" panose="020B0604020202020204" pitchFamily="34" charset="0"/>
                <a:ea typeface="SimSun" panose="02010600030101010101" pitchFamily="2" charset="-122"/>
              </a:rPr>
              <a:t>ONE</a:t>
            </a:r>
            <a:endParaRPr lang="zh-CN" altLang="en-US" sz="4800" dirty="0">
              <a:solidFill>
                <a:schemeClr val="bg1"/>
              </a:solidFill>
              <a:latin typeface="Arial" panose="020B0604020202020204" pitchFamily="34" charset="0"/>
              <a:ea typeface="Arial" panose="020B0604020202020204" pitchFamily="34" charset="0"/>
            </a:endParaRPr>
          </a:p>
        </p:txBody>
      </p:sp>
      <p:sp>
        <p:nvSpPr>
          <p:cNvPr id="6149" name="矩形 8"/>
          <p:cNvSpPr/>
          <p:nvPr/>
        </p:nvSpPr>
        <p:spPr>
          <a:xfrm>
            <a:off x="4434206" y="3751263"/>
            <a:ext cx="3298190" cy="583565"/>
          </a:xfrm>
          <a:prstGeom prst="rect">
            <a:avLst/>
          </a:prstGeom>
          <a:noFill/>
          <a:ln w="9525">
            <a:noFill/>
          </a:ln>
        </p:spPr>
        <p:txBody>
          <a:bodyPr wrap="none" anchor="t" anchorCtr="0">
            <a:spAutoFit/>
          </a:bodyPr>
          <a:p>
            <a:pPr algn="ctr"/>
            <a:r>
              <a:rPr lang="en-US" sz="3200" b="1" dirty="0">
                <a:solidFill>
                  <a:schemeClr val="bg1"/>
                </a:solidFill>
                <a:latin typeface="Arial" panose="020B0604020202020204" pitchFamily="34" charset="0"/>
                <a:ea typeface="SimSun" panose="02010600030101010101" pitchFamily="2" charset="-122"/>
              </a:rPr>
              <a:t>INTRODUCTION</a:t>
            </a:r>
            <a:endParaRPr lang="en-US" sz="3200" b="1" dirty="0">
              <a:solidFill>
                <a:schemeClr val="bg1"/>
              </a:solidFill>
              <a:latin typeface="Arial" panose="020B0604020202020204" pitchFamily="34" charset="0"/>
              <a:ea typeface="Arial" panose="020B0604020202020204" pitchFamily="34" charset="0"/>
            </a:endParaRPr>
          </a:p>
        </p:txBody>
      </p:sp>
      <p:sp>
        <p:nvSpPr>
          <p:cNvPr id="10" name="矩形 9"/>
          <p:cNvSpPr/>
          <p:nvPr/>
        </p:nvSpPr>
        <p:spPr>
          <a:xfrm>
            <a:off x="3771900" y="4792663"/>
            <a:ext cx="4648200" cy="631825"/>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51" name="文本框 10"/>
          <p:cNvSpPr txBox="1"/>
          <p:nvPr/>
        </p:nvSpPr>
        <p:spPr>
          <a:xfrm>
            <a:off x="4444048" y="4847273"/>
            <a:ext cx="3304540" cy="521970"/>
          </a:xfrm>
          <a:prstGeom prst="rect">
            <a:avLst/>
          </a:prstGeom>
          <a:noFill/>
          <a:ln w="9525">
            <a:noFill/>
          </a:ln>
        </p:spPr>
        <p:txBody>
          <a:bodyPr wrap="none" anchor="t" anchorCtr="0">
            <a:spAutoFit/>
          </a:bodyPr>
          <a:p>
            <a:pPr algn="ctr"/>
            <a:r>
              <a:rPr lang="en-US" altLang="zh-CN" sz="2800" b="1" dirty="0">
                <a:solidFill>
                  <a:schemeClr val="bg1"/>
                </a:solidFill>
                <a:latin typeface="Arial" panose="020B0604020202020204" pitchFamily="34" charset="0"/>
                <a:ea typeface="SimSun" panose="02010600030101010101" pitchFamily="2" charset="-122"/>
              </a:rPr>
              <a:t>QR &amp; BAR CODES</a:t>
            </a:r>
            <a:endParaRPr lang="en-US" altLang="zh-CN" sz="2800" b="1" dirty="0">
              <a:solidFill>
                <a:schemeClr val="bg1"/>
              </a:solidFill>
              <a:latin typeface="Arial" panose="020B0604020202020204" pitchFamily="34" charset="0"/>
              <a:ea typeface="SimSun" panose="02010600030101010101" pitchFamily="2" charset="-122"/>
            </a:endParaRPr>
          </a:p>
        </p:txBody>
      </p:sp>
      <p:sp>
        <p:nvSpPr>
          <p:cNvPr id="13" name="矩形 12"/>
          <p:cNvSpPr/>
          <p:nvPr/>
        </p:nvSpPr>
        <p:spPr>
          <a:xfrm>
            <a:off x="8515350" y="4792663"/>
            <a:ext cx="246063" cy="631825"/>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169" name="组合 1"/>
          <p:cNvGrpSpPr/>
          <p:nvPr/>
        </p:nvGrpSpPr>
        <p:grpSpPr>
          <a:xfrm>
            <a:off x="114300" y="379730"/>
            <a:ext cx="4750435" cy="426720"/>
            <a:chOff x="3771900" y="4792152"/>
            <a:chExt cx="4989265" cy="632479"/>
          </a:xfrm>
        </p:grpSpPr>
        <p:sp>
          <p:nvSpPr>
            <p:cNvPr id="12"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7172" name="文本框 2"/>
          <p:cNvSpPr txBox="1"/>
          <p:nvPr/>
        </p:nvSpPr>
        <p:spPr>
          <a:xfrm>
            <a:off x="288925" y="408305"/>
            <a:ext cx="4178300" cy="368300"/>
          </a:xfrm>
          <a:prstGeom prst="rect">
            <a:avLst/>
          </a:prstGeom>
          <a:noFill/>
          <a:ln w="9525">
            <a:noFill/>
          </a:ln>
        </p:spPr>
        <p:txBody>
          <a:bodyPr wrap="square" anchor="t" anchorCtr="0">
            <a:spAutoFit/>
          </a:bodyPr>
          <a:p>
            <a:r>
              <a:rPr lang="en-US" altLang="zh-CN" dirty="0">
                <a:solidFill>
                  <a:schemeClr val="bg1"/>
                </a:solidFill>
                <a:latin typeface="Arial" panose="020B0604020202020204" pitchFamily="34" charset="0"/>
                <a:ea typeface="Arial" panose="020B0604020202020204" pitchFamily="34" charset="0"/>
              </a:rPr>
              <a:t>Bar Code and QR Code Scanner</a:t>
            </a:r>
            <a:endParaRPr lang="en-US" altLang="zh-CN" dirty="0">
              <a:solidFill>
                <a:schemeClr val="bg1"/>
              </a:solidFill>
              <a:latin typeface="Arial" panose="020B0604020202020204" pitchFamily="34" charset="0"/>
              <a:ea typeface="Arial" panose="020B0604020202020204" pitchFamily="34" charset="0"/>
            </a:endParaRPr>
          </a:p>
        </p:txBody>
      </p:sp>
      <p:sp>
        <p:nvSpPr>
          <p:cNvPr id="8" name="Oval 15"/>
          <p:cNvSpPr/>
          <p:nvPr/>
        </p:nvSpPr>
        <p:spPr>
          <a:xfrm>
            <a:off x="7842885" y="1019175"/>
            <a:ext cx="3759200" cy="37607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mn-lt"/>
              <a:ea typeface="+mn-ea"/>
              <a:cs typeface="+mn-cs"/>
            </a:endParaRPr>
          </a:p>
        </p:txBody>
      </p:sp>
      <p:sp>
        <p:nvSpPr>
          <p:cNvPr id="10" name="Oval 17"/>
          <p:cNvSpPr/>
          <p:nvPr/>
        </p:nvSpPr>
        <p:spPr>
          <a:xfrm>
            <a:off x="10462260" y="1250633"/>
            <a:ext cx="1395413" cy="1395413"/>
          </a:xfrm>
          <a:prstGeom prst="ellipse">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mn-lt"/>
              <a:ea typeface="+mn-ea"/>
              <a:cs typeface="+mn-cs"/>
            </a:endParaRPr>
          </a:p>
        </p:txBody>
      </p:sp>
      <p:sp>
        <p:nvSpPr>
          <p:cNvPr id="11" name="Oval 18"/>
          <p:cNvSpPr/>
          <p:nvPr/>
        </p:nvSpPr>
        <p:spPr>
          <a:xfrm>
            <a:off x="8391208" y="4167505"/>
            <a:ext cx="865188" cy="866775"/>
          </a:xfrm>
          <a:prstGeom prst="ellipse">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mn-lt"/>
              <a:ea typeface="+mn-ea"/>
              <a:cs typeface="+mn-cs"/>
            </a:endParaRPr>
          </a:p>
        </p:txBody>
      </p:sp>
      <p:sp>
        <p:nvSpPr>
          <p:cNvPr id="7181" name="矩形 18"/>
          <p:cNvSpPr/>
          <p:nvPr/>
        </p:nvSpPr>
        <p:spPr>
          <a:xfrm>
            <a:off x="1438275" y="3230245"/>
            <a:ext cx="5725160" cy="516255"/>
          </a:xfrm>
          <a:prstGeom prst="rect">
            <a:avLst/>
          </a:prstGeom>
          <a:noFill/>
          <a:ln w="9525">
            <a:noFill/>
          </a:ln>
        </p:spPr>
        <p:txBody>
          <a:bodyPr wrap="square" lIns="0" tIns="0" rIns="0" bIns="0" anchor="t" anchorCtr="0">
            <a:spAutoFit/>
          </a:bodyPr>
          <a:p>
            <a:pPr defTabSz="1216025">
              <a:lnSpc>
                <a:spcPct val="120000"/>
              </a:lnSpc>
              <a:spcBef>
                <a:spcPct val="20000"/>
              </a:spcBef>
            </a:pPr>
            <a:r>
              <a:rPr lang="en-US" sz="14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“Quick Response Code” is basically a 2D Barcode with much more redundancy than a 1D Barcode and more storage capacity.</a:t>
            </a:r>
            <a:endParaRPr lang="en-US" sz="14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7182" name="TextBox 13"/>
          <p:cNvSpPr txBox="1"/>
          <p:nvPr/>
        </p:nvSpPr>
        <p:spPr>
          <a:xfrm>
            <a:off x="1438275" y="2856548"/>
            <a:ext cx="2752725" cy="245745"/>
          </a:xfrm>
          <a:prstGeom prst="rect">
            <a:avLst/>
          </a:prstGeom>
          <a:noFill/>
          <a:ln w="9525">
            <a:noFill/>
          </a:ln>
        </p:spPr>
        <p:txBody>
          <a:bodyPr lIns="0" tIns="0" rIns="0" bIns="0" anchor="t" anchorCtr="0">
            <a:spAutoFit/>
          </a:bodyPr>
          <a:p>
            <a:pPr defTabSz="1216025">
              <a:spcBef>
                <a:spcPct val="20000"/>
              </a:spcBef>
            </a:pPr>
            <a:r>
              <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QR Code</a:t>
            </a:r>
            <a:endPar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pic>
        <p:nvPicPr>
          <p:cNvPr id="5" name="Picture 4" descr="index1"/>
          <p:cNvPicPr>
            <a:picLocks noChangeAspect="1"/>
          </p:cNvPicPr>
          <p:nvPr/>
        </p:nvPicPr>
        <p:blipFill>
          <a:blip r:embed="rId1"/>
          <a:srcRect l="4796" t="3855" r="5677" b="15261"/>
          <a:stretch>
            <a:fillRect/>
          </a:stretch>
        </p:blipFill>
        <p:spPr>
          <a:xfrm>
            <a:off x="8491220" y="2259965"/>
            <a:ext cx="2583815" cy="1278890"/>
          </a:xfrm>
          <a:prstGeom prst="rect">
            <a:avLst/>
          </a:prstGeom>
        </p:spPr>
      </p:pic>
      <p:sp>
        <p:nvSpPr>
          <p:cNvPr id="7" name="Oval 10"/>
          <p:cNvSpPr/>
          <p:nvPr/>
        </p:nvSpPr>
        <p:spPr>
          <a:xfrm>
            <a:off x="9026525" y="2828925"/>
            <a:ext cx="2743200" cy="2743200"/>
          </a:xfrm>
          <a:prstGeom prst="ellipse">
            <a:avLst/>
          </a:prstGeom>
          <a:solidFill>
            <a:schemeClr val="bg1"/>
          </a:solidFill>
          <a:ln>
            <a:noFill/>
          </a:ln>
          <a:effectLst>
            <a:outerShdw blurRad="6477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mn-lt"/>
              <a:ea typeface="+mn-ea"/>
              <a:cs typeface="+mn-cs"/>
            </a:endParaRPr>
          </a:p>
        </p:txBody>
      </p:sp>
      <p:pic>
        <p:nvPicPr>
          <p:cNvPr id="2" name="Content Placeholder 1" descr="index"/>
          <p:cNvPicPr>
            <a:picLocks noChangeAspect="1"/>
          </p:cNvPicPr>
          <p:nvPr>
            <p:ph idx="1"/>
          </p:nvPr>
        </p:nvPicPr>
        <p:blipFill>
          <a:blip r:embed="rId2"/>
          <a:srcRect r="2169" b="26285"/>
          <a:stretch>
            <a:fillRect/>
          </a:stretch>
        </p:blipFill>
        <p:spPr>
          <a:xfrm>
            <a:off x="9424035" y="3367405"/>
            <a:ext cx="1947545" cy="1666875"/>
          </a:xfrm>
          <a:prstGeom prst="rect">
            <a:avLst/>
          </a:prstGeom>
        </p:spPr>
      </p:pic>
      <p:sp>
        <p:nvSpPr>
          <p:cNvPr id="15" name="矩形 18"/>
          <p:cNvSpPr/>
          <p:nvPr/>
        </p:nvSpPr>
        <p:spPr>
          <a:xfrm>
            <a:off x="1438275" y="1954530"/>
            <a:ext cx="5186045" cy="516255"/>
          </a:xfrm>
          <a:prstGeom prst="rect">
            <a:avLst/>
          </a:prstGeom>
          <a:noFill/>
          <a:ln w="9525">
            <a:noFill/>
          </a:ln>
        </p:spPr>
        <p:txBody>
          <a:bodyPr wrap="square" lIns="0" tIns="0" rIns="0" bIns="0" anchor="t" anchorCtr="0">
            <a:spAutoFit/>
          </a:bodyPr>
          <a:p>
            <a:pPr defTabSz="1216025">
              <a:lnSpc>
                <a:spcPct val="120000"/>
              </a:lnSpc>
              <a:spcBef>
                <a:spcPct val="20000"/>
              </a:spcBef>
            </a:pPr>
            <a:r>
              <a:rPr lang="en-US" sz="14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A Bar code is a optical machine readable representation of data relating to object that it is attached.</a:t>
            </a:r>
            <a:endParaRPr lang="en-US" sz="14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19" name="TextBox 13"/>
          <p:cNvSpPr txBox="1"/>
          <p:nvPr/>
        </p:nvSpPr>
        <p:spPr>
          <a:xfrm>
            <a:off x="1438275" y="1708468"/>
            <a:ext cx="2752725" cy="245745"/>
          </a:xfrm>
          <a:prstGeom prst="rect">
            <a:avLst/>
          </a:prstGeom>
          <a:noFill/>
          <a:ln w="9525">
            <a:noFill/>
          </a:ln>
        </p:spPr>
        <p:txBody>
          <a:bodyPr lIns="0" tIns="0" rIns="0" bIns="0" anchor="t" anchorCtr="0">
            <a:spAutoFit/>
          </a:bodyPr>
          <a:p>
            <a:pPr defTabSz="1216025">
              <a:spcBef>
                <a:spcPct val="20000"/>
              </a:spcBef>
            </a:pPr>
            <a:r>
              <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Bar Code</a:t>
            </a:r>
            <a:endPar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六边形 4"/>
          <p:cNvSpPr/>
          <p:nvPr/>
        </p:nvSpPr>
        <p:spPr>
          <a:xfrm>
            <a:off x="4548505" y="2117090"/>
            <a:ext cx="3886200" cy="3352800"/>
          </a:xfrm>
          <a:prstGeom prst="hexagon">
            <a:avLst/>
          </a:prstGeom>
          <a:solidFill>
            <a:srgbClr val="2632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291" name="文本框 5"/>
          <p:cNvSpPr txBox="1"/>
          <p:nvPr/>
        </p:nvSpPr>
        <p:spPr>
          <a:xfrm>
            <a:off x="5715318" y="2373630"/>
            <a:ext cx="1552575" cy="1568450"/>
          </a:xfrm>
          <a:prstGeom prst="rect">
            <a:avLst/>
          </a:prstGeom>
          <a:noFill/>
          <a:ln w="9525">
            <a:noFill/>
          </a:ln>
        </p:spPr>
        <p:txBody>
          <a:bodyPr wrap="none" anchor="t" anchorCtr="0">
            <a:spAutoFit/>
          </a:bodyPr>
          <a:p>
            <a:r>
              <a:rPr lang="en-US" altLang="zh-CN" sz="9600" b="1" dirty="0">
                <a:solidFill>
                  <a:schemeClr val="bg1"/>
                </a:solidFill>
                <a:latin typeface="Arial" panose="020B0604020202020204" pitchFamily="34" charset="0"/>
                <a:ea typeface="SimSun" panose="02010600030101010101" pitchFamily="2" charset="-122"/>
              </a:rPr>
              <a:t>02</a:t>
            </a:r>
            <a:endParaRPr lang="zh-CN" altLang="en-US" sz="9600" b="1" dirty="0">
              <a:solidFill>
                <a:schemeClr val="bg1"/>
              </a:solidFill>
              <a:latin typeface="Arial" panose="020B0604020202020204" pitchFamily="34" charset="0"/>
              <a:ea typeface="Arial" panose="020B0604020202020204" pitchFamily="34" charset="0"/>
            </a:endParaRPr>
          </a:p>
        </p:txBody>
      </p:sp>
      <p:sp>
        <p:nvSpPr>
          <p:cNvPr id="12293" name="矩形 8"/>
          <p:cNvSpPr/>
          <p:nvPr/>
        </p:nvSpPr>
        <p:spPr>
          <a:xfrm>
            <a:off x="5380038" y="3779203"/>
            <a:ext cx="2169160" cy="1568450"/>
          </a:xfrm>
          <a:prstGeom prst="rect">
            <a:avLst/>
          </a:prstGeom>
          <a:noFill/>
          <a:ln w="9525">
            <a:noFill/>
          </a:ln>
        </p:spPr>
        <p:txBody>
          <a:bodyPr wrap="square" anchor="t" anchorCtr="0">
            <a:spAutoFit/>
          </a:bodyPr>
          <a:p>
            <a:pPr algn="ctr"/>
            <a:r>
              <a:rPr lang="en-US" altLang="zh-CN" sz="3200" b="1" dirty="0">
                <a:solidFill>
                  <a:schemeClr val="bg1"/>
                </a:solidFill>
                <a:latin typeface="Arial" panose="020B0604020202020204" pitchFamily="34" charset="0"/>
                <a:ea typeface="SimSun" panose="02010600030101010101" pitchFamily="2" charset="-122"/>
              </a:rPr>
              <a:t>CURRENTSTATE OF ART</a:t>
            </a:r>
            <a:endParaRPr lang="zh-CN" altLang="en-US" sz="3200" b="1" dirty="0">
              <a:solidFill>
                <a:schemeClr val="bg1"/>
              </a:solidFill>
              <a:latin typeface="Arial" panose="020B0604020202020204" pitchFamily="34" charset="0"/>
              <a:ea typeface="AjiwaiPro" pitchFamily="2" charset="-128"/>
            </a:endParaRPr>
          </a:p>
        </p:txBody>
      </p:sp>
      <p:sp>
        <p:nvSpPr>
          <p:cNvPr id="3" name="六边形 3"/>
          <p:cNvSpPr/>
          <p:nvPr/>
        </p:nvSpPr>
        <p:spPr>
          <a:xfrm>
            <a:off x="6884670" y="1289368"/>
            <a:ext cx="1679575" cy="1446213"/>
          </a:xfrm>
          <a:prstGeom prst="hexagon">
            <a:avLst/>
          </a:prstGeom>
          <a:solidFill>
            <a:srgbClr val="FDBE17"/>
          </a:solidFill>
          <a:ln>
            <a:noFill/>
          </a:ln>
          <a:effectLst>
            <a:outerShdw blurRad="241300" dist="139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Text Box 5"/>
          <p:cNvSpPr txBox="1"/>
          <p:nvPr/>
        </p:nvSpPr>
        <p:spPr>
          <a:xfrm>
            <a:off x="7031990" y="1543685"/>
            <a:ext cx="2151380" cy="829945"/>
          </a:xfrm>
          <a:prstGeom prst="rect">
            <a:avLst/>
          </a:prstGeom>
          <a:noFill/>
        </p:spPr>
        <p:txBody>
          <a:bodyPr wrap="square" rtlCol="0">
            <a:spAutoFit/>
          </a:bodyPr>
          <a:p>
            <a:r>
              <a:rPr lang="en-US" sz="4800" b="1">
                <a:solidFill>
                  <a:schemeClr val="bg1"/>
                </a:solidFill>
              </a:rPr>
              <a:t>TWO</a:t>
            </a:r>
            <a:endParaRPr lang="en-US" sz="4800" b="1">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1" name="组合 1"/>
          <p:cNvGrpSpPr/>
          <p:nvPr/>
        </p:nvGrpSpPr>
        <p:grpSpPr>
          <a:xfrm>
            <a:off x="114300" y="379730"/>
            <a:ext cx="3524250" cy="426720"/>
            <a:chOff x="3771900" y="4792152"/>
            <a:chExt cx="4989265" cy="632479"/>
          </a:xfrm>
        </p:grpSpPr>
        <p:sp>
          <p:nvSpPr>
            <p:cNvPr id="12"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0244" name="文本框 2"/>
          <p:cNvSpPr txBox="1"/>
          <p:nvPr/>
        </p:nvSpPr>
        <p:spPr>
          <a:xfrm>
            <a:off x="288925" y="407988"/>
            <a:ext cx="3133090" cy="368300"/>
          </a:xfrm>
          <a:prstGeom prst="rect">
            <a:avLst/>
          </a:prstGeom>
          <a:noFill/>
          <a:ln w="9525">
            <a:noFill/>
          </a:ln>
        </p:spPr>
        <p:txBody>
          <a:bodyPr wrap="none" anchor="t" anchorCtr="0">
            <a:spAutoFit/>
          </a:bodyPr>
          <a:p>
            <a:r>
              <a:rPr lang="en-US" altLang="zh-CN" dirty="0">
                <a:solidFill>
                  <a:schemeClr val="bg1"/>
                </a:solidFill>
                <a:latin typeface="Arial" panose="020B0604020202020204" pitchFamily="34" charset="0"/>
                <a:ea typeface="SimSun" panose="02010600030101010101" pitchFamily="2" charset="-122"/>
              </a:rPr>
              <a:t>PROBLEMS &amp; LIMITATIONS</a:t>
            </a:r>
            <a:endParaRPr lang="zh-CN" altLang="en-US" dirty="0">
              <a:solidFill>
                <a:schemeClr val="bg1"/>
              </a:solidFill>
              <a:latin typeface="Arial" panose="020B0604020202020204" pitchFamily="34" charset="0"/>
              <a:ea typeface="Arial" panose="020B0604020202020204" pitchFamily="34" charset="0"/>
            </a:endParaRPr>
          </a:p>
        </p:txBody>
      </p:sp>
      <p:sp>
        <p:nvSpPr>
          <p:cNvPr id="6" name="Freeform 7"/>
          <p:cNvSpPr/>
          <p:nvPr/>
        </p:nvSpPr>
        <p:spPr bwMode="auto">
          <a:xfrm>
            <a:off x="2850515" y="1662430"/>
            <a:ext cx="3267710" cy="2940050"/>
          </a:xfrm>
          <a:custGeom>
            <a:avLst/>
            <a:gdLst>
              <a:gd name="T0" fmla="*/ 144 w 471"/>
              <a:gd name="T1" fmla="*/ 462 h 509"/>
              <a:gd name="T2" fmla="*/ 144 w 471"/>
              <a:gd name="T3" fmla="*/ 407 h 509"/>
              <a:gd name="T4" fmla="*/ 144 w 471"/>
              <a:gd name="T5" fmla="*/ 403 h 509"/>
              <a:gd name="T6" fmla="*/ 227 w 471"/>
              <a:gd name="T7" fmla="*/ 323 h 509"/>
              <a:gd name="T8" fmla="*/ 423 w 471"/>
              <a:gd name="T9" fmla="*/ 323 h 509"/>
              <a:gd name="T10" fmla="*/ 471 w 471"/>
              <a:gd name="T11" fmla="*/ 275 h 509"/>
              <a:gd name="T12" fmla="*/ 471 w 471"/>
              <a:gd name="T13" fmla="*/ 49 h 509"/>
              <a:gd name="T14" fmla="*/ 423 w 471"/>
              <a:gd name="T15" fmla="*/ 1 h 509"/>
              <a:gd name="T16" fmla="*/ 192 w 471"/>
              <a:gd name="T17" fmla="*/ 0 h 509"/>
              <a:gd name="T18" fmla="*/ 144 w 471"/>
              <a:gd name="T19" fmla="*/ 48 h 509"/>
              <a:gd name="T20" fmla="*/ 144 w 471"/>
              <a:gd name="T21" fmla="*/ 275 h 509"/>
              <a:gd name="T22" fmla="*/ 144 w 471"/>
              <a:gd name="T23" fmla="*/ 281 h 509"/>
              <a:gd name="T24" fmla="*/ 89 w 471"/>
              <a:gd name="T25" fmla="*/ 359 h 509"/>
              <a:gd name="T26" fmla="*/ 48 w 471"/>
              <a:gd name="T27" fmla="*/ 359 h 509"/>
              <a:gd name="T28" fmla="*/ 0 w 471"/>
              <a:gd name="T29" fmla="*/ 407 h 509"/>
              <a:gd name="T30" fmla="*/ 0 w 471"/>
              <a:gd name="T31" fmla="*/ 461 h 509"/>
              <a:gd name="T32" fmla="*/ 48 w 471"/>
              <a:gd name="T33" fmla="*/ 509 h 509"/>
              <a:gd name="T34" fmla="*/ 96 w 471"/>
              <a:gd name="T35" fmla="*/ 509 h 509"/>
              <a:gd name="T36" fmla="*/ 144 w 471"/>
              <a:gd name="T37" fmla="*/ 462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1" h="509">
                <a:moveTo>
                  <a:pt x="144" y="462"/>
                </a:moveTo>
                <a:cubicBezTo>
                  <a:pt x="144" y="407"/>
                  <a:pt x="144" y="407"/>
                  <a:pt x="144" y="407"/>
                </a:cubicBezTo>
                <a:cubicBezTo>
                  <a:pt x="144" y="406"/>
                  <a:pt x="144" y="405"/>
                  <a:pt x="144" y="403"/>
                </a:cubicBezTo>
                <a:cubicBezTo>
                  <a:pt x="143" y="390"/>
                  <a:pt x="148" y="338"/>
                  <a:pt x="227" y="323"/>
                </a:cubicBezTo>
                <a:cubicBezTo>
                  <a:pt x="423" y="323"/>
                  <a:pt x="423" y="323"/>
                  <a:pt x="423" y="323"/>
                </a:cubicBezTo>
                <a:cubicBezTo>
                  <a:pt x="449" y="323"/>
                  <a:pt x="471" y="302"/>
                  <a:pt x="471" y="275"/>
                </a:cubicBezTo>
                <a:cubicBezTo>
                  <a:pt x="471" y="49"/>
                  <a:pt x="471" y="49"/>
                  <a:pt x="471" y="49"/>
                </a:cubicBezTo>
                <a:cubicBezTo>
                  <a:pt x="471" y="22"/>
                  <a:pt x="450" y="1"/>
                  <a:pt x="423" y="1"/>
                </a:cubicBezTo>
                <a:cubicBezTo>
                  <a:pt x="192" y="0"/>
                  <a:pt x="192" y="0"/>
                  <a:pt x="192" y="0"/>
                </a:cubicBezTo>
                <a:cubicBezTo>
                  <a:pt x="166" y="0"/>
                  <a:pt x="144" y="22"/>
                  <a:pt x="144" y="48"/>
                </a:cubicBezTo>
                <a:cubicBezTo>
                  <a:pt x="144" y="275"/>
                  <a:pt x="144" y="275"/>
                  <a:pt x="144" y="275"/>
                </a:cubicBezTo>
                <a:cubicBezTo>
                  <a:pt x="144" y="277"/>
                  <a:pt x="144" y="279"/>
                  <a:pt x="144" y="281"/>
                </a:cubicBezTo>
                <a:cubicBezTo>
                  <a:pt x="142" y="308"/>
                  <a:pt x="131" y="346"/>
                  <a:pt x="89" y="359"/>
                </a:cubicBezTo>
                <a:cubicBezTo>
                  <a:pt x="48" y="359"/>
                  <a:pt x="48" y="359"/>
                  <a:pt x="48" y="359"/>
                </a:cubicBezTo>
                <a:cubicBezTo>
                  <a:pt x="21" y="359"/>
                  <a:pt x="0" y="380"/>
                  <a:pt x="0" y="407"/>
                </a:cubicBezTo>
                <a:cubicBezTo>
                  <a:pt x="0" y="461"/>
                  <a:pt x="0" y="461"/>
                  <a:pt x="0" y="461"/>
                </a:cubicBezTo>
                <a:cubicBezTo>
                  <a:pt x="0" y="488"/>
                  <a:pt x="21" y="509"/>
                  <a:pt x="48" y="509"/>
                </a:cubicBezTo>
                <a:cubicBezTo>
                  <a:pt x="96" y="509"/>
                  <a:pt x="96" y="509"/>
                  <a:pt x="96" y="509"/>
                </a:cubicBezTo>
                <a:cubicBezTo>
                  <a:pt x="122" y="509"/>
                  <a:pt x="144" y="488"/>
                  <a:pt x="144" y="462"/>
                </a:cubicBezTo>
                <a:close/>
              </a:path>
            </a:pathLst>
          </a:custGeom>
          <a:solidFill>
            <a:srgbClr val="FDBE17"/>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7" name="Freeform 115"/>
          <p:cNvSpPr>
            <a:spLocks noChangeArrowheads="1"/>
          </p:cNvSpPr>
          <p:nvPr/>
        </p:nvSpPr>
        <p:spPr bwMode="auto">
          <a:xfrm>
            <a:off x="3134360" y="3936048"/>
            <a:ext cx="387350" cy="481013"/>
          </a:xfrm>
          <a:custGeom>
            <a:avLst/>
            <a:gdLst>
              <a:gd name="T0" fmla="*/ 381 w 400"/>
              <a:gd name="T1" fmla="*/ 124 h 498"/>
              <a:gd name="T2" fmla="*/ 381 w 400"/>
              <a:gd name="T3" fmla="*/ 124 h 498"/>
              <a:gd name="T4" fmla="*/ 231 w 400"/>
              <a:gd name="T5" fmla="*/ 9 h 498"/>
              <a:gd name="T6" fmla="*/ 115 w 400"/>
              <a:gd name="T7" fmla="*/ 151 h 498"/>
              <a:gd name="T8" fmla="*/ 133 w 400"/>
              <a:gd name="T9" fmla="*/ 213 h 498"/>
              <a:gd name="T10" fmla="*/ 9 w 400"/>
              <a:gd name="T11" fmla="*/ 407 h 498"/>
              <a:gd name="T12" fmla="*/ 0 w 400"/>
              <a:gd name="T13" fmla="*/ 434 h 498"/>
              <a:gd name="T14" fmla="*/ 9 w 400"/>
              <a:gd name="T15" fmla="*/ 478 h 498"/>
              <a:gd name="T16" fmla="*/ 27 w 400"/>
              <a:gd name="T17" fmla="*/ 497 h 498"/>
              <a:gd name="T18" fmla="*/ 62 w 400"/>
              <a:gd name="T19" fmla="*/ 487 h 498"/>
              <a:gd name="T20" fmla="*/ 89 w 400"/>
              <a:gd name="T21" fmla="*/ 470 h 498"/>
              <a:gd name="T22" fmla="*/ 142 w 400"/>
              <a:gd name="T23" fmla="*/ 390 h 498"/>
              <a:gd name="T24" fmla="*/ 142 w 400"/>
              <a:gd name="T25" fmla="*/ 390 h 498"/>
              <a:gd name="T26" fmla="*/ 177 w 400"/>
              <a:gd name="T27" fmla="*/ 381 h 498"/>
              <a:gd name="T28" fmla="*/ 231 w 400"/>
              <a:gd name="T29" fmla="*/ 284 h 498"/>
              <a:gd name="T30" fmla="*/ 293 w 400"/>
              <a:gd name="T31" fmla="*/ 284 h 498"/>
              <a:gd name="T32" fmla="*/ 381 w 400"/>
              <a:gd name="T33" fmla="*/ 124 h 498"/>
              <a:gd name="T34" fmla="*/ 319 w 400"/>
              <a:gd name="T35" fmla="*/ 159 h 498"/>
              <a:gd name="T36" fmla="*/ 319 w 400"/>
              <a:gd name="T37" fmla="*/ 159 h 498"/>
              <a:gd name="T38" fmla="*/ 256 w 400"/>
              <a:gd name="T39" fmla="*/ 142 h 498"/>
              <a:gd name="T40" fmla="*/ 221 w 400"/>
              <a:gd name="T41" fmla="*/ 80 h 498"/>
              <a:gd name="T42" fmla="*/ 310 w 400"/>
              <a:gd name="T43" fmla="*/ 71 h 498"/>
              <a:gd name="T44" fmla="*/ 319 w 400"/>
              <a:gd name="T45" fmla="*/ 15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 h="498">
                <a:moveTo>
                  <a:pt x="381" y="124"/>
                </a:moveTo>
                <a:lnTo>
                  <a:pt x="381" y="124"/>
                </a:lnTo>
                <a:cubicBezTo>
                  <a:pt x="372" y="44"/>
                  <a:pt x="301" y="0"/>
                  <a:pt x="231" y="9"/>
                </a:cubicBezTo>
                <a:cubicBezTo>
                  <a:pt x="159" y="27"/>
                  <a:pt x="106" y="80"/>
                  <a:pt x="115" y="151"/>
                </a:cubicBezTo>
                <a:cubicBezTo>
                  <a:pt x="115" y="168"/>
                  <a:pt x="124" y="195"/>
                  <a:pt x="133" y="213"/>
                </a:cubicBezTo>
                <a:cubicBezTo>
                  <a:pt x="9" y="407"/>
                  <a:pt x="9" y="407"/>
                  <a:pt x="9" y="407"/>
                </a:cubicBezTo>
                <a:cubicBezTo>
                  <a:pt x="0" y="407"/>
                  <a:pt x="0" y="425"/>
                  <a:pt x="0" y="434"/>
                </a:cubicBezTo>
                <a:cubicBezTo>
                  <a:pt x="9" y="478"/>
                  <a:pt x="9" y="478"/>
                  <a:pt x="9" y="478"/>
                </a:cubicBezTo>
                <a:cubicBezTo>
                  <a:pt x="9" y="487"/>
                  <a:pt x="18" y="497"/>
                  <a:pt x="27" y="497"/>
                </a:cubicBezTo>
                <a:cubicBezTo>
                  <a:pt x="62" y="487"/>
                  <a:pt x="62" y="487"/>
                  <a:pt x="62" y="487"/>
                </a:cubicBezTo>
                <a:cubicBezTo>
                  <a:pt x="71" y="487"/>
                  <a:pt x="80" y="478"/>
                  <a:pt x="89" y="470"/>
                </a:cubicBezTo>
                <a:cubicBezTo>
                  <a:pt x="142" y="390"/>
                  <a:pt x="142" y="390"/>
                  <a:pt x="142" y="390"/>
                </a:cubicBezTo>
                <a:lnTo>
                  <a:pt x="142" y="390"/>
                </a:lnTo>
                <a:cubicBezTo>
                  <a:pt x="177" y="381"/>
                  <a:pt x="177" y="381"/>
                  <a:pt x="177" y="381"/>
                </a:cubicBezTo>
                <a:cubicBezTo>
                  <a:pt x="231" y="284"/>
                  <a:pt x="231" y="284"/>
                  <a:pt x="231" y="284"/>
                </a:cubicBezTo>
                <a:cubicBezTo>
                  <a:pt x="248" y="293"/>
                  <a:pt x="284" y="284"/>
                  <a:pt x="293" y="284"/>
                </a:cubicBezTo>
                <a:cubicBezTo>
                  <a:pt x="363" y="275"/>
                  <a:pt x="399" y="195"/>
                  <a:pt x="381" y="124"/>
                </a:cubicBezTo>
                <a:close/>
                <a:moveTo>
                  <a:pt x="319" y="159"/>
                </a:moveTo>
                <a:lnTo>
                  <a:pt x="319" y="159"/>
                </a:lnTo>
                <a:cubicBezTo>
                  <a:pt x="301" y="187"/>
                  <a:pt x="284" y="168"/>
                  <a:pt x="256" y="142"/>
                </a:cubicBezTo>
                <a:cubicBezTo>
                  <a:pt x="231" y="124"/>
                  <a:pt x="203" y="115"/>
                  <a:pt x="221" y="80"/>
                </a:cubicBezTo>
                <a:cubicBezTo>
                  <a:pt x="240" y="53"/>
                  <a:pt x="284" y="44"/>
                  <a:pt x="310" y="71"/>
                </a:cubicBezTo>
                <a:cubicBezTo>
                  <a:pt x="337" y="89"/>
                  <a:pt x="346" y="133"/>
                  <a:pt x="319" y="159"/>
                </a:cubicBezTo>
                <a:close/>
              </a:path>
            </a:pathLst>
          </a:custGeom>
          <a:solidFill>
            <a:srgbClr val="FFFFFF"/>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chemeClr val="bg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8" name="Freeform 5"/>
          <p:cNvSpPr/>
          <p:nvPr/>
        </p:nvSpPr>
        <p:spPr bwMode="auto">
          <a:xfrm>
            <a:off x="4019550" y="3834130"/>
            <a:ext cx="3532505" cy="2905760"/>
          </a:xfrm>
          <a:custGeom>
            <a:avLst/>
            <a:gdLst>
              <a:gd name="T0" fmla="*/ 462 w 510"/>
              <a:gd name="T1" fmla="*/ 326 h 470"/>
              <a:gd name="T2" fmla="*/ 407 w 510"/>
              <a:gd name="T3" fmla="*/ 326 h 470"/>
              <a:gd name="T4" fmla="*/ 404 w 510"/>
              <a:gd name="T5" fmla="*/ 327 h 470"/>
              <a:gd name="T6" fmla="*/ 323 w 510"/>
              <a:gd name="T7" fmla="*/ 244 h 470"/>
              <a:gd name="T8" fmla="*/ 323 w 510"/>
              <a:gd name="T9" fmla="*/ 48 h 470"/>
              <a:gd name="T10" fmla="*/ 275 w 510"/>
              <a:gd name="T11" fmla="*/ 0 h 470"/>
              <a:gd name="T12" fmla="*/ 48 w 510"/>
              <a:gd name="T13" fmla="*/ 0 h 470"/>
              <a:gd name="T14" fmla="*/ 0 w 510"/>
              <a:gd name="T15" fmla="*/ 48 h 470"/>
              <a:gd name="T16" fmla="*/ 0 w 510"/>
              <a:gd name="T17" fmla="*/ 278 h 470"/>
              <a:gd name="T18" fmla="*/ 48 w 510"/>
              <a:gd name="T19" fmla="*/ 326 h 470"/>
              <a:gd name="T20" fmla="*/ 275 w 510"/>
              <a:gd name="T21" fmla="*/ 326 h 470"/>
              <a:gd name="T22" fmla="*/ 281 w 510"/>
              <a:gd name="T23" fmla="*/ 326 h 470"/>
              <a:gd name="T24" fmla="*/ 359 w 510"/>
              <a:gd name="T25" fmla="*/ 381 h 470"/>
              <a:gd name="T26" fmla="*/ 359 w 510"/>
              <a:gd name="T27" fmla="*/ 422 h 470"/>
              <a:gd name="T28" fmla="*/ 407 w 510"/>
              <a:gd name="T29" fmla="*/ 470 h 470"/>
              <a:gd name="T30" fmla="*/ 462 w 510"/>
              <a:gd name="T31" fmla="*/ 470 h 470"/>
              <a:gd name="T32" fmla="*/ 510 w 510"/>
              <a:gd name="T33" fmla="*/ 422 h 470"/>
              <a:gd name="T34" fmla="*/ 510 w 510"/>
              <a:gd name="T35" fmla="*/ 374 h 470"/>
              <a:gd name="T36" fmla="*/ 462 w 510"/>
              <a:gd name="T37" fmla="*/ 326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0" h="470">
                <a:moveTo>
                  <a:pt x="462" y="326"/>
                </a:moveTo>
                <a:cubicBezTo>
                  <a:pt x="407" y="326"/>
                  <a:pt x="407" y="326"/>
                  <a:pt x="407" y="326"/>
                </a:cubicBezTo>
                <a:cubicBezTo>
                  <a:pt x="406" y="326"/>
                  <a:pt x="405" y="326"/>
                  <a:pt x="404" y="327"/>
                </a:cubicBezTo>
                <a:cubicBezTo>
                  <a:pt x="390" y="327"/>
                  <a:pt x="338" y="322"/>
                  <a:pt x="323" y="244"/>
                </a:cubicBezTo>
                <a:cubicBezTo>
                  <a:pt x="323" y="48"/>
                  <a:pt x="323" y="48"/>
                  <a:pt x="323" y="48"/>
                </a:cubicBezTo>
                <a:cubicBezTo>
                  <a:pt x="323" y="21"/>
                  <a:pt x="302" y="0"/>
                  <a:pt x="275" y="0"/>
                </a:cubicBezTo>
                <a:cubicBezTo>
                  <a:pt x="48" y="0"/>
                  <a:pt x="48" y="0"/>
                  <a:pt x="48" y="0"/>
                </a:cubicBezTo>
                <a:cubicBezTo>
                  <a:pt x="22" y="0"/>
                  <a:pt x="0" y="21"/>
                  <a:pt x="0" y="48"/>
                </a:cubicBezTo>
                <a:cubicBezTo>
                  <a:pt x="0" y="278"/>
                  <a:pt x="0" y="278"/>
                  <a:pt x="0" y="278"/>
                </a:cubicBezTo>
                <a:cubicBezTo>
                  <a:pt x="0" y="305"/>
                  <a:pt x="22" y="326"/>
                  <a:pt x="48" y="326"/>
                </a:cubicBezTo>
                <a:cubicBezTo>
                  <a:pt x="275" y="326"/>
                  <a:pt x="275" y="326"/>
                  <a:pt x="275" y="326"/>
                </a:cubicBezTo>
                <a:cubicBezTo>
                  <a:pt x="277" y="326"/>
                  <a:pt x="279" y="326"/>
                  <a:pt x="281" y="326"/>
                </a:cubicBezTo>
                <a:cubicBezTo>
                  <a:pt x="309" y="328"/>
                  <a:pt x="346" y="339"/>
                  <a:pt x="359" y="381"/>
                </a:cubicBezTo>
                <a:cubicBezTo>
                  <a:pt x="359" y="422"/>
                  <a:pt x="359" y="422"/>
                  <a:pt x="359" y="422"/>
                </a:cubicBezTo>
                <a:cubicBezTo>
                  <a:pt x="359" y="449"/>
                  <a:pt x="380" y="470"/>
                  <a:pt x="407" y="470"/>
                </a:cubicBezTo>
                <a:cubicBezTo>
                  <a:pt x="462" y="470"/>
                  <a:pt x="462" y="470"/>
                  <a:pt x="462" y="470"/>
                </a:cubicBezTo>
                <a:cubicBezTo>
                  <a:pt x="488" y="470"/>
                  <a:pt x="510" y="449"/>
                  <a:pt x="510" y="422"/>
                </a:cubicBezTo>
                <a:cubicBezTo>
                  <a:pt x="510" y="374"/>
                  <a:pt x="510" y="374"/>
                  <a:pt x="510" y="374"/>
                </a:cubicBezTo>
                <a:cubicBezTo>
                  <a:pt x="510" y="348"/>
                  <a:pt x="488" y="326"/>
                  <a:pt x="462" y="326"/>
                </a:cubicBezTo>
                <a:close/>
              </a:path>
            </a:pathLst>
          </a:custGeom>
          <a:solidFill>
            <a:srgbClr val="546E7A"/>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9" name="Freeform 100"/>
          <p:cNvSpPr>
            <a:spLocks noChangeArrowheads="1"/>
          </p:cNvSpPr>
          <p:nvPr/>
        </p:nvSpPr>
        <p:spPr bwMode="auto">
          <a:xfrm>
            <a:off x="6774180" y="6151563"/>
            <a:ext cx="560388" cy="361950"/>
          </a:xfrm>
          <a:custGeom>
            <a:avLst/>
            <a:gdLst>
              <a:gd name="T0" fmla="*/ 381 w 498"/>
              <a:gd name="T1" fmla="*/ 89 h 320"/>
              <a:gd name="T2" fmla="*/ 381 w 498"/>
              <a:gd name="T3" fmla="*/ 89 h 320"/>
              <a:gd name="T4" fmla="*/ 355 w 498"/>
              <a:gd name="T5" fmla="*/ 89 h 320"/>
              <a:gd name="T6" fmla="*/ 231 w 498"/>
              <a:gd name="T7" fmla="*/ 0 h 320"/>
              <a:gd name="T8" fmla="*/ 98 w 498"/>
              <a:gd name="T9" fmla="*/ 134 h 320"/>
              <a:gd name="T10" fmla="*/ 98 w 498"/>
              <a:gd name="T11" fmla="*/ 150 h 320"/>
              <a:gd name="T12" fmla="*/ 89 w 498"/>
              <a:gd name="T13" fmla="*/ 150 h 320"/>
              <a:gd name="T14" fmla="*/ 0 w 498"/>
              <a:gd name="T15" fmla="*/ 240 h 320"/>
              <a:gd name="T16" fmla="*/ 89 w 498"/>
              <a:gd name="T17" fmla="*/ 319 h 320"/>
              <a:gd name="T18" fmla="*/ 381 w 498"/>
              <a:gd name="T19" fmla="*/ 319 h 320"/>
              <a:gd name="T20" fmla="*/ 497 w 498"/>
              <a:gd name="T21" fmla="*/ 204 h 320"/>
              <a:gd name="T22" fmla="*/ 381 w 498"/>
              <a:gd name="T23" fmla="*/ 89 h 320"/>
              <a:gd name="T24" fmla="*/ 284 w 498"/>
              <a:gd name="T25" fmla="*/ 195 h 320"/>
              <a:gd name="T26" fmla="*/ 284 w 498"/>
              <a:gd name="T27" fmla="*/ 195 h 320"/>
              <a:gd name="T28" fmla="*/ 213 w 498"/>
              <a:gd name="T29" fmla="*/ 275 h 320"/>
              <a:gd name="T30" fmla="*/ 195 w 498"/>
              <a:gd name="T31" fmla="*/ 275 h 320"/>
              <a:gd name="T32" fmla="*/ 195 w 498"/>
              <a:gd name="T33" fmla="*/ 266 h 320"/>
              <a:gd name="T34" fmla="*/ 195 w 498"/>
              <a:gd name="T35" fmla="*/ 257 h 320"/>
              <a:gd name="T36" fmla="*/ 222 w 498"/>
              <a:gd name="T37" fmla="*/ 204 h 320"/>
              <a:gd name="T38" fmla="*/ 204 w 498"/>
              <a:gd name="T39" fmla="*/ 195 h 320"/>
              <a:gd name="T40" fmla="*/ 204 w 498"/>
              <a:gd name="T41" fmla="*/ 195 h 320"/>
              <a:gd name="T42" fmla="*/ 186 w 498"/>
              <a:gd name="T43" fmla="*/ 178 h 320"/>
              <a:gd name="T44" fmla="*/ 195 w 498"/>
              <a:gd name="T45" fmla="*/ 160 h 320"/>
              <a:gd name="T46" fmla="*/ 258 w 498"/>
              <a:gd name="T47" fmla="*/ 89 h 320"/>
              <a:gd name="T48" fmla="*/ 275 w 498"/>
              <a:gd name="T49" fmla="*/ 80 h 320"/>
              <a:gd name="T50" fmla="*/ 284 w 498"/>
              <a:gd name="T51" fmla="*/ 89 h 320"/>
              <a:gd name="T52" fmla="*/ 275 w 498"/>
              <a:gd name="T53" fmla="*/ 106 h 320"/>
              <a:gd name="T54" fmla="*/ 249 w 498"/>
              <a:gd name="T55" fmla="*/ 160 h 320"/>
              <a:gd name="T56" fmla="*/ 275 w 498"/>
              <a:gd name="T57" fmla="*/ 169 h 320"/>
              <a:gd name="T58" fmla="*/ 275 w 498"/>
              <a:gd name="T59" fmla="*/ 169 h 320"/>
              <a:gd name="T60" fmla="*/ 293 w 498"/>
              <a:gd name="T61" fmla="*/ 187 h 320"/>
              <a:gd name="T62" fmla="*/ 284 w 498"/>
              <a:gd name="T63" fmla="*/ 19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8" h="320">
                <a:moveTo>
                  <a:pt x="381" y="89"/>
                </a:moveTo>
                <a:lnTo>
                  <a:pt x="381" y="89"/>
                </a:lnTo>
                <a:cubicBezTo>
                  <a:pt x="372" y="89"/>
                  <a:pt x="364" y="89"/>
                  <a:pt x="355" y="89"/>
                </a:cubicBezTo>
                <a:cubicBezTo>
                  <a:pt x="337" y="36"/>
                  <a:pt x="293" y="0"/>
                  <a:pt x="231" y="0"/>
                </a:cubicBezTo>
                <a:cubicBezTo>
                  <a:pt x="160" y="0"/>
                  <a:pt x="98" y="62"/>
                  <a:pt x="98" y="134"/>
                </a:cubicBezTo>
                <a:cubicBezTo>
                  <a:pt x="98" y="134"/>
                  <a:pt x="98" y="142"/>
                  <a:pt x="98" y="150"/>
                </a:cubicBezTo>
                <a:cubicBezTo>
                  <a:pt x="98" y="150"/>
                  <a:pt x="98" y="150"/>
                  <a:pt x="89" y="150"/>
                </a:cubicBezTo>
                <a:cubicBezTo>
                  <a:pt x="45" y="150"/>
                  <a:pt x="0" y="187"/>
                  <a:pt x="0" y="240"/>
                </a:cubicBezTo>
                <a:cubicBezTo>
                  <a:pt x="0" y="284"/>
                  <a:pt x="45" y="319"/>
                  <a:pt x="89" y="319"/>
                </a:cubicBezTo>
                <a:cubicBezTo>
                  <a:pt x="381" y="319"/>
                  <a:pt x="381" y="319"/>
                  <a:pt x="381" y="319"/>
                </a:cubicBezTo>
                <a:cubicBezTo>
                  <a:pt x="443" y="319"/>
                  <a:pt x="497" y="275"/>
                  <a:pt x="497" y="204"/>
                </a:cubicBezTo>
                <a:cubicBezTo>
                  <a:pt x="497" y="142"/>
                  <a:pt x="443" y="89"/>
                  <a:pt x="381" y="89"/>
                </a:cubicBezTo>
                <a:close/>
                <a:moveTo>
                  <a:pt x="284" y="195"/>
                </a:moveTo>
                <a:lnTo>
                  <a:pt x="284" y="195"/>
                </a:lnTo>
                <a:cubicBezTo>
                  <a:pt x="266" y="213"/>
                  <a:pt x="222" y="266"/>
                  <a:pt x="213" y="275"/>
                </a:cubicBezTo>
                <a:cubicBezTo>
                  <a:pt x="213" y="275"/>
                  <a:pt x="204" y="284"/>
                  <a:pt x="195" y="275"/>
                </a:cubicBezTo>
                <a:cubicBezTo>
                  <a:pt x="195" y="275"/>
                  <a:pt x="195" y="275"/>
                  <a:pt x="195" y="266"/>
                </a:cubicBezTo>
                <a:lnTo>
                  <a:pt x="195" y="257"/>
                </a:lnTo>
                <a:cubicBezTo>
                  <a:pt x="222" y="204"/>
                  <a:pt x="222" y="204"/>
                  <a:pt x="222" y="204"/>
                </a:cubicBezTo>
                <a:cubicBezTo>
                  <a:pt x="222" y="195"/>
                  <a:pt x="213" y="195"/>
                  <a:pt x="204" y="195"/>
                </a:cubicBezTo>
                <a:lnTo>
                  <a:pt x="204" y="195"/>
                </a:lnTo>
                <a:cubicBezTo>
                  <a:pt x="195" y="187"/>
                  <a:pt x="186" y="187"/>
                  <a:pt x="186" y="178"/>
                </a:cubicBezTo>
                <a:cubicBezTo>
                  <a:pt x="186" y="169"/>
                  <a:pt x="186" y="169"/>
                  <a:pt x="195" y="160"/>
                </a:cubicBezTo>
                <a:cubicBezTo>
                  <a:pt x="204" y="142"/>
                  <a:pt x="258" y="89"/>
                  <a:pt x="258" y="89"/>
                </a:cubicBezTo>
                <a:cubicBezTo>
                  <a:pt x="266" y="80"/>
                  <a:pt x="266" y="80"/>
                  <a:pt x="275" y="80"/>
                </a:cubicBezTo>
                <a:cubicBezTo>
                  <a:pt x="275" y="89"/>
                  <a:pt x="284" y="89"/>
                  <a:pt x="284" y="89"/>
                </a:cubicBezTo>
                <a:cubicBezTo>
                  <a:pt x="284" y="97"/>
                  <a:pt x="275" y="97"/>
                  <a:pt x="275" y="106"/>
                </a:cubicBezTo>
                <a:cubicBezTo>
                  <a:pt x="249" y="160"/>
                  <a:pt x="249" y="160"/>
                  <a:pt x="249" y="160"/>
                </a:cubicBezTo>
                <a:cubicBezTo>
                  <a:pt x="258" y="160"/>
                  <a:pt x="266" y="169"/>
                  <a:pt x="275" y="169"/>
                </a:cubicBezTo>
                <a:lnTo>
                  <a:pt x="275" y="169"/>
                </a:lnTo>
                <a:cubicBezTo>
                  <a:pt x="284" y="169"/>
                  <a:pt x="293" y="178"/>
                  <a:pt x="293" y="187"/>
                </a:cubicBezTo>
                <a:lnTo>
                  <a:pt x="284" y="195"/>
                </a:lnTo>
                <a:close/>
              </a:path>
            </a:pathLst>
          </a:custGeom>
          <a:solidFill>
            <a:srgbClr val="FFFFFF"/>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0" name="Freeform 8"/>
          <p:cNvSpPr/>
          <p:nvPr/>
        </p:nvSpPr>
        <p:spPr bwMode="auto">
          <a:xfrm>
            <a:off x="5022850" y="513080"/>
            <a:ext cx="3426460" cy="2720975"/>
          </a:xfrm>
          <a:custGeom>
            <a:avLst/>
            <a:gdLst>
              <a:gd name="T0" fmla="*/ 48 w 509"/>
              <a:gd name="T1" fmla="*/ 144 h 471"/>
              <a:gd name="T2" fmla="*/ 102 w 509"/>
              <a:gd name="T3" fmla="*/ 144 h 471"/>
              <a:gd name="T4" fmla="*/ 106 w 509"/>
              <a:gd name="T5" fmla="*/ 144 h 471"/>
              <a:gd name="T6" fmla="*/ 186 w 509"/>
              <a:gd name="T7" fmla="*/ 227 h 471"/>
              <a:gd name="T8" fmla="*/ 186 w 509"/>
              <a:gd name="T9" fmla="*/ 423 h 471"/>
              <a:gd name="T10" fmla="*/ 234 w 509"/>
              <a:gd name="T11" fmla="*/ 471 h 471"/>
              <a:gd name="T12" fmla="*/ 461 w 509"/>
              <a:gd name="T13" fmla="*/ 471 h 471"/>
              <a:gd name="T14" fmla="*/ 509 w 509"/>
              <a:gd name="T15" fmla="*/ 423 h 471"/>
              <a:gd name="T16" fmla="*/ 509 w 509"/>
              <a:gd name="T17" fmla="*/ 192 h 471"/>
              <a:gd name="T18" fmla="*/ 461 w 509"/>
              <a:gd name="T19" fmla="*/ 144 h 471"/>
              <a:gd name="T20" fmla="*/ 234 w 509"/>
              <a:gd name="T21" fmla="*/ 144 h 471"/>
              <a:gd name="T22" fmla="*/ 228 w 509"/>
              <a:gd name="T23" fmla="*/ 144 h 471"/>
              <a:gd name="T24" fmla="*/ 151 w 509"/>
              <a:gd name="T25" fmla="*/ 89 h 471"/>
              <a:gd name="T26" fmla="*/ 151 w 509"/>
              <a:gd name="T27" fmla="*/ 48 h 471"/>
              <a:gd name="T28" fmla="*/ 103 w 509"/>
              <a:gd name="T29" fmla="*/ 0 h 471"/>
              <a:gd name="T30" fmla="*/ 48 w 509"/>
              <a:gd name="T31" fmla="*/ 0 h 471"/>
              <a:gd name="T32" fmla="*/ 0 w 509"/>
              <a:gd name="T33" fmla="*/ 48 h 471"/>
              <a:gd name="T34" fmla="*/ 0 w 509"/>
              <a:gd name="T35" fmla="*/ 96 h 471"/>
              <a:gd name="T36" fmla="*/ 48 w 509"/>
              <a:gd name="T37" fmla="*/ 144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9" h="471">
                <a:moveTo>
                  <a:pt x="48" y="144"/>
                </a:moveTo>
                <a:cubicBezTo>
                  <a:pt x="102" y="144"/>
                  <a:pt x="102" y="144"/>
                  <a:pt x="102" y="144"/>
                </a:cubicBezTo>
                <a:cubicBezTo>
                  <a:pt x="104" y="144"/>
                  <a:pt x="105" y="144"/>
                  <a:pt x="106" y="144"/>
                </a:cubicBezTo>
                <a:cubicBezTo>
                  <a:pt x="120" y="143"/>
                  <a:pt x="171" y="148"/>
                  <a:pt x="186" y="227"/>
                </a:cubicBezTo>
                <a:cubicBezTo>
                  <a:pt x="186" y="423"/>
                  <a:pt x="186" y="423"/>
                  <a:pt x="186" y="423"/>
                </a:cubicBezTo>
                <a:cubicBezTo>
                  <a:pt x="186" y="449"/>
                  <a:pt x="207" y="471"/>
                  <a:pt x="234" y="471"/>
                </a:cubicBezTo>
                <a:cubicBezTo>
                  <a:pt x="461" y="471"/>
                  <a:pt x="461" y="471"/>
                  <a:pt x="461" y="471"/>
                </a:cubicBezTo>
                <a:cubicBezTo>
                  <a:pt x="487" y="471"/>
                  <a:pt x="509" y="450"/>
                  <a:pt x="509" y="423"/>
                </a:cubicBezTo>
                <a:cubicBezTo>
                  <a:pt x="509" y="192"/>
                  <a:pt x="509" y="192"/>
                  <a:pt x="509" y="192"/>
                </a:cubicBezTo>
                <a:cubicBezTo>
                  <a:pt x="509" y="166"/>
                  <a:pt x="488" y="144"/>
                  <a:pt x="461" y="144"/>
                </a:cubicBezTo>
                <a:cubicBezTo>
                  <a:pt x="234" y="144"/>
                  <a:pt x="234" y="144"/>
                  <a:pt x="234" y="144"/>
                </a:cubicBezTo>
                <a:cubicBezTo>
                  <a:pt x="232" y="144"/>
                  <a:pt x="230" y="144"/>
                  <a:pt x="228" y="144"/>
                </a:cubicBezTo>
                <a:cubicBezTo>
                  <a:pt x="201" y="142"/>
                  <a:pt x="164" y="131"/>
                  <a:pt x="151" y="89"/>
                </a:cubicBezTo>
                <a:cubicBezTo>
                  <a:pt x="151" y="48"/>
                  <a:pt x="151" y="48"/>
                  <a:pt x="151" y="48"/>
                </a:cubicBezTo>
                <a:cubicBezTo>
                  <a:pt x="151" y="21"/>
                  <a:pt x="129" y="0"/>
                  <a:pt x="103" y="0"/>
                </a:cubicBezTo>
                <a:cubicBezTo>
                  <a:pt x="48" y="0"/>
                  <a:pt x="48" y="0"/>
                  <a:pt x="48" y="0"/>
                </a:cubicBezTo>
                <a:cubicBezTo>
                  <a:pt x="22" y="0"/>
                  <a:pt x="0" y="21"/>
                  <a:pt x="0" y="48"/>
                </a:cubicBezTo>
                <a:cubicBezTo>
                  <a:pt x="0" y="96"/>
                  <a:pt x="0" y="96"/>
                  <a:pt x="0" y="96"/>
                </a:cubicBezTo>
                <a:cubicBezTo>
                  <a:pt x="0" y="122"/>
                  <a:pt x="21" y="144"/>
                  <a:pt x="48" y="144"/>
                </a:cubicBezTo>
                <a:close/>
              </a:path>
            </a:pathLst>
          </a:custGeom>
          <a:solidFill>
            <a:srgbClr val="263238"/>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1" name="Freeform 154"/>
          <p:cNvSpPr>
            <a:spLocks noChangeArrowheads="1"/>
          </p:cNvSpPr>
          <p:nvPr/>
        </p:nvSpPr>
        <p:spPr bwMode="auto">
          <a:xfrm>
            <a:off x="5338763" y="682625"/>
            <a:ext cx="358775" cy="487363"/>
          </a:xfrm>
          <a:custGeom>
            <a:avLst/>
            <a:gdLst>
              <a:gd name="T0" fmla="*/ 346 w 355"/>
              <a:gd name="T1" fmla="*/ 132 h 487"/>
              <a:gd name="T2" fmla="*/ 346 w 355"/>
              <a:gd name="T3" fmla="*/ 132 h 487"/>
              <a:gd name="T4" fmla="*/ 116 w 355"/>
              <a:gd name="T5" fmla="*/ 17 h 487"/>
              <a:gd name="T6" fmla="*/ 9 w 355"/>
              <a:gd name="T7" fmla="*/ 53 h 487"/>
              <a:gd name="T8" fmla="*/ 0 w 355"/>
              <a:gd name="T9" fmla="*/ 79 h 487"/>
              <a:gd name="T10" fmla="*/ 9 w 355"/>
              <a:gd name="T11" fmla="*/ 345 h 487"/>
              <a:gd name="T12" fmla="*/ 18 w 355"/>
              <a:gd name="T13" fmla="*/ 363 h 487"/>
              <a:gd name="T14" fmla="*/ 222 w 355"/>
              <a:gd name="T15" fmla="*/ 486 h 487"/>
              <a:gd name="T16" fmla="*/ 231 w 355"/>
              <a:gd name="T17" fmla="*/ 486 h 487"/>
              <a:gd name="T18" fmla="*/ 240 w 355"/>
              <a:gd name="T19" fmla="*/ 486 h 487"/>
              <a:gd name="T20" fmla="*/ 248 w 355"/>
              <a:gd name="T21" fmla="*/ 478 h 487"/>
              <a:gd name="T22" fmla="*/ 248 w 355"/>
              <a:gd name="T23" fmla="*/ 203 h 487"/>
              <a:gd name="T24" fmla="*/ 240 w 355"/>
              <a:gd name="T25" fmla="*/ 185 h 487"/>
              <a:gd name="T26" fmla="*/ 44 w 355"/>
              <a:gd name="T27" fmla="*/ 70 h 487"/>
              <a:gd name="T28" fmla="*/ 71 w 355"/>
              <a:gd name="T29" fmla="*/ 53 h 487"/>
              <a:gd name="T30" fmla="*/ 107 w 355"/>
              <a:gd name="T31" fmla="*/ 44 h 487"/>
              <a:gd name="T32" fmla="*/ 301 w 355"/>
              <a:gd name="T33" fmla="*/ 150 h 487"/>
              <a:gd name="T34" fmla="*/ 310 w 355"/>
              <a:gd name="T35" fmla="*/ 159 h 487"/>
              <a:gd name="T36" fmla="*/ 310 w 355"/>
              <a:gd name="T37" fmla="*/ 425 h 487"/>
              <a:gd name="T38" fmla="*/ 328 w 355"/>
              <a:gd name="T39" fmla="*/ 442 h 487"/>
              <a:gd name="T40" fmla="*/ 354 w 355"/>
              <a:gd name="T41" fmla="*/ 425 h 487"/>
              <a:gd name="T42" fmla="*/ 354 w 355"/>
              <a:gd name="T43" fmla="*/ 141 h 487"/>
              <a:gd name="T44" fmla="*/ 346 w 355"/>
              <a:gd name="T45" fmla="*/ 132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5" h="487">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solidFill>
            <a:srgbClr val="FFFFFF"/>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3" name="Freeform 6"/>
          <p:cNvSpPr/>
          <p:nvPr/>
        </p:nvSpPr>
        <p:spPr bwMode="auto">
          <a:xfrm>
            <a:off x="6397625" y="2155825"/>
            <a:ext cx="3397250" cy="3425190"/>
          </a:xfrm>
          <a:custGeom>
            <a:avLst/>
            <a:gdLst>
              <a:gd name="T0" fmla="*/ 323 w 469"/>
              <a:gd name="T1" fmla="*/ 51 h 518"/>
              <a:gd name="T2" fmla="*/ 325 w 469"/>
              <a:gd name="T3" fmla="*/ 105 h 518"/>
              <a:gd name="T4" fmla="*/ 325 w 469"/>
              <a:gd name="T5" fmla="*/ 109 h 518"/>
              <a:gd name="T6" fmla="*/ 244 w 469"/>
              <a:gd name="T7" fmla="*/ 191 h 518"/>
              <a:gd name="T8" fmla="*/ 48 w 469"/>
              <a:gd name="T9" fmla="*/ 195 h 518"/>
              <a:gd name="T10" fmla="*/ 1 w 469"/>
              <a:gd name="T11" fmla="*/ 244 h 518"/>
              <a:gd name="T12" fmla="*/ 5 w 469"/>
              <a:gd name="T13" fmla="*/ 470 h 518"/>
              <a:gd name="T14" fmla="*/ 54 w 469"/>
              <a:gd name="T15" fmla="*/ 517 h 518"/>
              <a:gd name="T16" fmla="*/ 285 w 469"/>
              <a:gd name="T17" fmla="*/ 513 h 518"/>
              <a:gd name="T18" fmla="*/ 332 w 469"/>
              <a:gd name="T19" fmla="*/ 464 h 518"/>
              <a:gd name="T20" fmla="*/ 327 w 469"/>
              <a:gd name="T21" fmla="*/ 237 h 518"/>
              <a:gd name="T22" fmla="*/ 327 w 469"/>
              <a:gd name="T23" fmla="*/ 231 h 518"/>
              <a:gd name="T24" fmla="*/ 380 w 469"/>
              <a:gd name="T25" fmla="*/ 152 h 518"/>
              <a:gd name="T26" fmla="*/ 422 w 469"/>
              <a:gd name="T27" fmla="*/ 151 h 518"/>
              <a:gd name="T28" fmla="*/ 469 w 469"/>
              <a:gd name="T29" fmla="*/ 102 h 518"/>
              <a:gd name="T30" fmla="*/ 467 w 469"/>
              <a:gd name="T31" fmla="*/ 48 h 518"/>
              <a:gd name="T32" fmla="*/ 418 w 469"/>
              <a:gd name="T33" fmla="*/ 1 h 518"/>
              <a:gd name="T34" fmla="*/ 370 w 469"/>
              <a:gd name="T35" fmla="*/ 2 h 518"/>
              <a:gd name="T36" fmla="*/ 323 w 469"/>
              <a:gd name="T37" fmla="*/ 51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9" h="518">
                <a:moveTo>
                  <a:pt x="323" y="51"/>
                </a:moveTo>
                <a:cubicBezTo>
                  <a:pt x="325" y="105"/>
                  <a:pt x="325" y="105"/>
                  <a:pt x="325" y="105"/>
                </a:cubicBezTo>
                <a:cubicBezTo>
                  <a:pt x="325" y="106"/>
                  <a:pt x="325" y="107"/>
                  <a:pt x="325" y="109"/>
                </a:cubicBezTo>
                <a:cubicBezTo>
                  <a:pt x="325" y="122"/>
                  <a:pt x="322" y="174"/>
                  <a:pt x="244" y="191"/>
                </a:cubicBezTo>
                <a:cubicBezTo>
                  <a:pt x="48" y="195"/>
                  <a:pt x="48" y="195"/>
                  <a:pt x="48" y="195"/>
                </a:cubicBezTo>
                <a:cubicBezTo>
                  <a:pt x="21" y="195"/>
                  <a:pt x="0" y="217"/>
                  <a:pt x="1" y="244"/>
                </a:cubicBezTo>
                <a:cubicBezTo>
                  <a:pt x="5" y="470"/>
                  <a:pt x="5" y="470"/>
                  <a:pt x="5" y="470"/>
                </a:cubicBezTo>
                <a:cubicBezTo>
                  <a:pt x="6" y="497"/>
                  <a:pt x="28" y="518"/>
                  <a:pt x="54" y="517"/>
                </a:cubicBezTo>
                <a:cubicBezTo>
                  <a:pt x="285" y="513"/>
                  <a:pt x="285" y="513"/>
                  <a:pt x="285" y="513"/>
                </a:cubicBezTo>
                <a:cubicBezTo>
                  <a:pt x="311" y="512"/>
                  <a:pt x="332" y="490"/>
                  <a:pt x="332" y="464"/>
                </a:cubicBezTo>
                <a:cubicBezTo>
                  <a:pt x="327" y="237"/>
                  <a:pt x="327" y="237"/>
                  <a:pt x="327" y="237"/>
                </a:cubicBezTo>
                <a:cubicBezTo>
                  <a:pt x="327" y="235"/>
                  <a:pt x="327" y="233"/>
                  <a:pt x="327" y="231"/>
                </a:cubicBezTo>
                <a:cubicBezTo>
                  <a:pt x="329" y="204"/>
                  <a:pt x="339" y="166"/>
                  <a:pt x="380" y="152"/>
                </a:cubicBezTo>
                <a:cubicBezTo>
                  <a:pt x="422" y="151"/>
                  <a:pt x="422" y="151"/>
                  <a:pt x="422" y="151"/>
                </a:cubicBezTo>
                <a:cubicBezTo>
                  <a:pt x="448" y="151"/>
                  <a:pt x="469" y="129"/>
                  <a:pt x="469" y="102"/>
                </a:cubicBezTo>
                <a:cubicBezTo>
                  <a:pt x="467" y="48"/>
                  <a:pt x="467" y="48"/>
                  <a:pt x="467" y="48"/>
                </a:cubicBezTo>
                <a:cubicBezTo>
                  <a:pt x="467" y="21"/>
                  <a:pt x="445" y="0"/>
                  <a:pt x="418" y="1"/>
                </a:cubicBezTo>
                <a:cubicBezTo>
                  <a:pt x="370" y="2"/>
                  <a:pt x="370" y="2"/>
                  <a:pt x="370" y="2"/>
                </a:cubicBezTo>
                <a:cubicBezTo>
                  <a:pt x="344" y="2"/>
                  <a:pt x="323" y="24"/>
                  <a:pt x="323" y="51"/>
                </a:cubicBezTo>
                <a:close/>
              </a:path>
            </a:pathLst>
          </a:custGeom>
          <a:solidFill>
            <a:srgbClr val="FDBE17"/>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5" name="Freeform 28"/>
          <p:cNvSpPr>
            <a:spLocks noChangeArrowheads="1"/>
          </p:cNvSpPr>
          <p:nvPr/>
        </p:nvSpPr>
        <p:spPr bwMode="auto">
          <a:xfrm>
            <a:off x="9015730" y="2441575"/>
            <a:ext cx="569913" cy="477838"/>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rgbClr val="FFFFFF"/>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chemeClr val="bg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0253" name="TextBox 13"/>
          <p:cNvSpPr txBox="1"/>
          <p:nvPr/>
        </p:nvSpPr>
        <p:spPr>
          <a:xfrm>
            <a:off x="8674100" y="1416050"/>
            <a:ext cx="2338388" cy="245745"/>
          </a:xfrm>
          <a:prstGeom prst="rect">
            <a:avLst/>
          </a:prstGeom>
          <a:noFill/>
          <a:ln w="9525">
            <a:noFill/>
          </a:ln>
        </p:spPr>
        <p:txBody>
          <a:bodyPr lIns="0" tIns="0" rIns="0" bIns="0" anchor="t" anchorCtr="0">
            <a:spAutoFit/>
          </a:bodyPr>
          <a:p>
            <a:pPr defTabSz="1216025">
              <a:spcBef>
                <a:spcPct val="20000"/>
              </a:spcBef>
            </a:pPr>
            <a:r>
              <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Image Orientation</a:t>
            </a:r>
            <a:endPar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0255" name="TextBox 13"/>
          <p:cNvSpPr txBox="1"/>
          <p:nvPr/>
        </p:nvSpPr>
        <p:spPr>
          <a:xfrm>
            <a:off x="8921750" y="4424363"/>
            <a:ext cx="2338388" cy="245745"/>
          </a:xfrm>
          <a:prstGeom prst="rect">
            <a:avLst/>
          </a:prstGeom>
          <a:noFill/>
          <a:ln w="9525">
            <a:noFill/>
          </a:ln>
        </p:spPr>
        <p:txBody>
          <a:bodyPr lIns="0" tIns="0" rIns="0" bIns="0" anchor="t" anchorCtr="0">
            <a:spAutoFit/>
          </a:bodyPr>
          <a:p>
            <a:pPr defTabSz="1216025">
              <a:spcBef>
                <a:spcPct val="20000"/>
              </a:spcBef>
            </a:pPr>
            <a:r>
              <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Noise in Image</a:t>
            </a:r>
            <a:endPar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0257" name="TextBox 13"/>
          <p:cNvSpPr txBox="1"/>
          <p:nvPr/>
        </p:nvSpPr>
        <p:spPr>
          <a:xfrm>
            <a:off x="1176338" y="2155825"/>
            <a:ext cx="2336800" cy="245745"/>
          </a:xfrm>
          <a:prstGeom prst="rect">
            <a:avLst/>
          </a:prstGeom>
          <a:noFill/>
          <a:ln w="9525">
            <a:noFill/>
          </a:ln>
        </p:spPr>
        <p:txBody>
          <a:bodyPr lIns="0" tIns="0" rIns="0" bIns="0" anchor="t" anchorCtr="0">
            <a:spAutoFit/>
          </a:bodyPr>
          <a:p>
            <a:pPr algn="r" defTabSz="1216025">
              <a:spcBef>
                <a:spcPct val="20000"/>
              </a:spcBef>
            </a:pPr>
            <a:r>
              <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Missing Bits</a:t>
            </a:r>
            <a:endPar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0259" name="TextBox 13"/>
          <p:cNvSpPr txBox="1"/>
          <p:nvPr/>
        </p:nvSpPr>
        <p:spPr>
          <a:xfrm>
            <a:off x="1481138" y="4972050"/>
            <a:ext cx="2338387" cy="492125"/>
          </a:xfrm>
          <a:prstGeom prst="rect">
            <a:avLst/>
          </a:prstGeom>
          <a:noFill/>
          <a:ln w="9525">
            <a:noFill/>
          </a:ln>
        </p:spPr>
        <p:txBody>
          <a:bodyPr lIns="0" tIns="0" rIns="0" bIns="0" anchor="t" anchorCtr="0">
            <a:spAutoFit/>
          </a:bodyPr>
          <a:p>
            <a:pPr algn="r" defTabSz="1216025">
              <a:spcBef>
                <a:spcPct val="20000"/>
              </a:spcBef>
            </a:pPr>
            <a:r>
              <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Image Quality and Illumination</a:t>
            </a:r>
            <a:endPar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 name="Text Box 1"/>
          <p:cNvSpPr txBox="1"/>
          <p:nvPr/>
        </p:nvSpPr>
        <p:spPr>
          <a:xfrm>
            <a:off x="6387465" y="1671955"/>
            <a:ext cx="1990090" cy="1168400"/>
          </a:xfrm>
          <a:prstGeom prst="rect">
            <a:avLst/>
          </a:prstGeom>
          <a:noFill/>
        </p:spPr>
        <p:txBody>
          <a:bodyPr wrap="square" rtlCol="0">
            <a:spAutoFit/>
          </a:bodyPr>
          <a:p>
            <a:r>
              <a:rPr lang="en-US" sz="1400">
                <a:solidFill>
                  <a:schemeClr val="bg1"/>
                </a:solidFill>
              </a:rPr>
              <a:t>The input will be taken by the user’s camera. Hence we can never be sure about the orientation of the image.</a:t>
            </a:r>
            <a:endParaRPr lang="en-US" sz="1400">
              <a:solidFill>
                <a:schemeClr val="bg1"/>
              </a:solidFill>
            </a:endParaRPr>
          </a:p>
        </p:txBody>
      </p:sp>
      <p:sp>
        <p:nvSpPr>
          <p:cNvPr id="3" name="Text Box 2"/>
          <p:cNvSpPr txBox="1"/>
          <p:nvPr/>
        </p:nvSpPr>
        <p:spPr>
          <a:xfrm>
            <a:off x="4344670" y="4098290"/>
            <a:ext cx="1623695" cy="1383665"/>
          </a:xfrm>
          <a:prstGeom prst="rect">
            <a:avLst/>
          </a:prstGeom>
          <a:noFill/>
        </p:spPr>
        <p:txBody>
          <a:bodyPr wrap="square" rtlCol="0">
            <a:spAutoFit/>
          </a:bodyPr>
          <a:p>
            <a:r>
              <a:rPr lang="en-US" sz="1400">
                <a:solidFill>
                  <a:schemeClr val="bg1"/>
                </a:solidFill>
              </a:rPr>
              <a:t>Totally depends on the camera on the device. But the older gen cameras’ output leaves much to be desired. </a:t>
            </a:r>
            <a:endParaRPr lang="en-US" sz="1400">
              <a:solidFill>
                <a:schemeClr val="bg1"/>
              </a:solidFill>
            </a:endParaRPr>
          </a:p>
        </p:txBody>
      </p:sp>
      <p:sp>
        <p:nvSpPr>
          <p:cNvPr id="4" name="Text Box 3"/>
          <p:cNvSpPr txBox="1"/>
          <p:nvPr/>
        </p:nvSpPr>
        <p:spPr>
          <a:xfrm>
            <a:off x="6592570" y="3617595"/>
            <a:ext cx="2120265" cy="1814830"/>
          </a:xfrm>
          <a:prstGeom prst="rect">
            <a:avLst/>
          </a:prstGeom>
          <a:noFill/>
        </p:spPr>
        <p:txBody>
          <a:bodyPr wrap="square" rtlCol="0">
            <a:spAutoFit/>
          </a:bodyPr>
          <a:p>
            <a:r>
              <a:rPr lang="en-US" sz="1400">
                <a:solidFill>
                  <a:schemeClr val="tx1"/>
                </a:solidFill>
              </a:rPr>
              <a:t>Depending upon camera quality and the QR’s Condition, over time there might exist granular texture bits that aren’t part of the code. These noise can cause problem in readability.</a:t>
            </a:r>
            <a:endParaRPr lang="en-US" sz="1400">
              <a:solidFill>
                <a:schemeClr val="tx1"/>
              </a:solidFill>
            </a:endParaRPr>
          </a:p>
        </p:txBody>
      </p:sp>
      <p:sp>
        <p:nvSpPr>
          <p:cNvPr id="5" name="Text Box 4"/>
          <p:cNvSpPr txBox="1"/>
          <p:nvPr/>
        </p:nvSpPr>
        <p:spPr>
          <a:xfrm>
            <a:off x="4107180" y="2181860"/>
            <a:ext cx="1857375" cy="737235"/>
          </a:xfrm>
          <a:prstGeom prst="rect">
            <a:avLst/>
          </a:prstGeom>
          <a:noFill/>
        </p:spPr>
        <p:txBody>
          <a:bodyPr wrap="square" rtlCol="0">
            <a:spAutoFit/>
          </a:bodyPr>
          <a:p>
            <a:r>
              <a:rPr lang="en-US" sz="1400">
                <a:solidFill>
                  <a:schemeClr val="tx1"/>
                </a:solidFill>
              </a:rPr>
              <a:t>Over time Data gets lost due to physical damage to the code.</a:t>
            </a:r>
            <a:endParaRPr lang="en-US" sz="14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8" name="组合 1"/>
          <p:cNvGrpSpPr/>
          <p:nvPr/>
        </p:nvGrpSpPr>
        <p:grpSpPr>
          <a:xfrm>
            <a:off x="114300" y="379413"/>
            <a:ext cx="3370263" cy="427037"/>
            <a:chOff x="3771900" y="4792152"/>
            <a:chExt cx="4989265" cy="632479"/>
          </a:xfrm>
        </p:grpSpPr>
        <p:sp>
          <p:nvSpPr>
            <p:cNvPr id="12"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9221" name="文本框 2"/>
          <p:cNvSpPr txBox="1"/>
          <p:nvPr/>
        </p:nvSpPr>
        <p:spPr>
          <a:xfrm>
            <a:off x="288925" y="407988"/>
            <a:ext cx="2214880" cy="368300"/>
          </a:xfrm>
          <a:prstGeom prst="rect">
            <a:avLst/>
          </a:prstGeom>
          <a:noFill/>
          <a:ln w="9525">
            <a:noFill/>
          </a:ln>
        </p:spPr>
        <p:txBody>
          <a:bodyPr wrap="none" anchor="t" anchorCtr="0">
            <a:spAutoFit/>
          </a:bodyPr>
          <a:p>
            <a:pPr algn="l"/>
            <a:r>
              <a:rPr lang="en-US" altLang="zh-CN" dirty="0">
                <a:solidFill>
                  <a:schemeClr val="bg1"/>
                </a:solidFill>
                <a:latin typeface="Arial" panose="020B0604020202020204" pitchFamily="34" charset="0"/>
                <a:ea typeface="Arial" panose="020B0604020202020204" pitchFamily="34" charset="0"/>
                <a:sym typeface="+mn-ea"/>
              </a:rPr>
              <a:t>Process Breakdown</a:t>
            </a:r>
            <a:endParaRPr lang="zh-CN" altLang="en-US" dirty="0">
              <a:solidFill>
                <a:schemeClr val="bg1"/>
              </a:solidFill>
              <a:latin typeface="Arial" panose="020B0604020202020204" pitchFamily="34" charset="0"/>
              <a:ea typeface="Arial" panose="020B0604020202020204" pitchFamily="34" charset="0"/>
            </a:endParaRPr>
          </a:p>
        </p:txBody>
      </p:sp>
      <p:sp>
        <p:nvSpPr>
          <p:cNvPr id="9226" name="矩形 34"/>
          <p:cNvSpPr/>
          <p:nvPr/>
        </p:nvSpPr>
        <p:spPr>
          <a:xfrm>
            <a:off x="288925" y="1470025"/>
            <a:ext cx="6457315" cy="3358515"/>
          </a:xfrm>
          <a:prstGeom prst="rect">
            <a:avLst/>
          </a:prstGeom>
          <a:noFill/>
          <a:ln w="9525">
            <a:noFill/>
          </a:ln>
        </p:spPr>
        <p:txBody>
          <a:bodyPr wrap="square" lIns="0" tIns="0" rIns="0" bIns="0" anchor="t" anchorCtr="0">
            <a:spAutoFit/>
          </a:bodyPr>
          <a:p>
            <a:pPr defTabSz="1216025">
              <a:lnSpc>
                <a:spcPct val="120000"/>
              </a:lnSpc>
              <a:spcBef>
                <a:spcPct val="20000"/>
              </a:spcBef>
            </a:pPr>
            <a:r>
              <a:rPr lang="en-US" sz="14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The standard format for 1-D Barcode is EAN - 13 or ISBN - 13. Whereas in the case of QR Codes depending upon number of modules and characters it is of 4 types. Our aim is to design a scanner application that is able to read both 1-D Barcodes and 2-D Barcodes/QR Codes with accuracy by using the camera of our devices (mobile phones and PCs).</a:t>
            </a:r>
            <a:endParaRPr lang="en-US" sz="14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a:p>
            <a:pPr defTabSz="1216025">
              <a:lnSpc>
                <a:spcPct val="120000"/>
              </a:lnSpc>
              <a:spcBef>
                <a:spcPct val="20000"/>
              </a:spcBef>
            </a:pPr>
            <a:endParaRPr lang="en-US" sz="14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a:p>
            <a:pPr defTabSz="1216025">
              <a:lnSpc>
                <a:spcPct val="120000"/>
              </a:lnSpc>
              <a:spcBef>
                <a:spcPct val="20000"/>
              </a:spcBef>
            </a:pPr>
            <a:r>
              <a:rPr lang="en-US" sz="14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	</a:t>
            </a:r>
            <a:endParaRPr lang="en-US" sz="14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a:p>
            <a:pPr defTabSz="1216025">
              <a:lnSpc>
                <a:spcPct val="120000"/>
              </a:lnSpc>
              <a:spcBef>
                <a:spcPct val="20000"/>
              </a:spcBef>
            </a:pPr>
            <a:endParaRPr lang="en-US" sz="14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a:p>
            <a:pPr defTabSz="1216025">
              <a:lnSpc>
                <a:spcPct val="120000"/>
              </a:lnSpc>
              <a:spcBef>
                <a:spcPct val="20000"/>
              </a:spcBef>
            </a:pPr>
            <a:endParaRPr lang="en-US" sz="14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a:p>
            <a:pPr defTabSz="1216025">
              <a:lnSpc>
                <a:spcPct val="120000"/>
              </a:lnSpc>
              <a:spcBef>
                <a:spcPct val="20000"/>
              </a:spcBef>
            </a:pPr>
            <a:endParaRPr lang="en-US" sz="14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a:p>
            <a:pPr defTabSz="1216025">
              <a:lnSpc>
                <a:spcPct val="120000"/>
              </a:lnSpc>
              <a:spcBef>
                <a:spcPct val="20000"/>
              </a:spcBef>
            </a:pPr>
            <a:r>
              <a:rPr lang="en-US" sz="14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The common procedure overview of any barcode scanning application is given </a:t>
            </a:r>
            <a:endParaRPr lang="en-US" sz="14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nvGrpSpPr>
          <p:cNvPr id="6" name="Group 5"/>
          <p:cNvGrpSpPr/>
          <p:nvPr/>
        </p:nvGrpSpPr>
        <p:grpSpPr>
          <a:xfrm>
            <a:off x="7754620" y="489585"/>
            <a:ext cx="2244725" cy="1285240"/>
            <a:chOff x="2652" y="6935"/>
            <a:chExt cx="3535" cy="2024"/>
          </a:xfrm>
        </p:grpSpPr>
        <p:sp>
          <p:nvSpPr>
            <p:cNvPr id="21509" name="오른쪽 화살표 216"/>
            <p:cNvSpPr/>
            <p:nvPr/>
          </p:nvSpPr>
          <p:spPr>
            <a:xfrm>
              <a:off x="4525" y="7358"/>
              <a:ext cx="1663" cy="1179"/>
            </a:xfrm>
            <a:prstGeom prst="rightArrow">
              <a:avLst>
                <a:gd name="adj1" fmla="val 55935"/>
                <a:gd name="adj2" fmla="val 49975"/>
              </a:avLst>
            </a:prstGeom>
            <a:solidFill>
              <a:srgbClr val="FDBE17"/>
            </a:solidFill>
            <a:ln w="9525">
              <a:noFill/>
            </a:ln>
          </p:spPr>
          <p:txBody>
            <a:bodyPr anchor="ctr" anchorCtr="0"/>
            <a:p>
              <a:pPr algn="ctr"/>
              <a:endParaRPr lang="ko-KR" altLang="en-US" dirty="0">
                <a:solidFill>
                  <a:schemeClr val="bg1"/>
                </a:solidFill>
                <a:latin typeface="Arial" panose="020B0604020202020204" pitchFamily="34" charset="0"/>
                <a:ea typeface="Malgun Gothic" panose="020B0503020000020004" charset="-127"/>
                <a:sym typeface="Arial" panose="020B0604020202020204" pitchFamily="34" charset="0"/>
              </a:endParaRPr>
            </a:p>
          </p:txBody>
        </p:sp>
        <p:sp>
          <p:nvSpPr>
            <p:cNvPr id="5" name="Oval 4"/>
            <p:cNvSpPr/>
            <p:nvPr/>
          </p:nvSpPr>
          <p:spPr>
            <a:xfrm>
              <a:off x="2652" y="6935"/>
              <a:ext cx="2025" cy="2025"/>
            </a:xfrm>
            <a:prstGeom prst="ellipse">
              <a:avLst/>
            </a:prstGeom>
            <a:solidFill>
              <a:srgbClr val="FDBE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nvGrpSpPr>
          <p:cNvPr id="7" name="Group 6"/>
          <p:cNvGrpSpPr/>
          <p:nvPr/>
        </p:nvGrpSpPr>
        <p:grpSpPr>
          <a:xfrm rot="5400000">
            <a:off x="9569450" y="969010"/>
            <a:ext cx="2244725" cy="1285240"/>
            <a:chOff x="2652" y="6935"/>
            <a:chExt cx="3535" cy="2024"/>
          </a:xfrm>
          <a:solidFill>
            <a:srgbClr val="262626"/>
          </a:solidFill>
        </p:grpSpPr>
        <p:sp>
          <p:nvSpPr>
            <p:cNvPr id="8" name="오른쪽 화살표 216"/>
            <p:cNvSpPr/>
            <p:nvPr/>
          </p:nvSpPr>
          <p:spPr>
            <a:xfrm>
              <a:off x="4525" y="7358"/>
              <a:ext cx="1663" cy="1179"/>
            </a:xfrm>
            <a:prstGeom prst="rightArrow">
              <a:avLst>
                <a:gd name="adj1" fmla="val 55935"/>
                <a:gd name="adj2" fmla="val 49975"/>
              </a:avLst>
            </a:prstGeom>
            <a:grpFill/>
            <a:ln>
              <a:noFill/>
            </a:ln>
          </p:spPr>
          <p:style>
            <a:lnRef idx="2">
              <a:schemeClr val="dk1">
                <a:shade val="50000"/>
              </a:schemeClr>
            </a:lnRef>
            <a:fillRef idx="1">
              <a:schemeClr val="dk1"/>
            </a:fillRef>
            <a:effectRef idx="0">
              <a:schemeClr val="dk1"/>
            </a:effectRef>
            <a:fontRef idx="minor">
              <a:schemeClr val="lt1"/>
            </a:fontRef>
          </p:style>
          <p:txBody>
            <a:bodyPr anchor="ctr" anchorCtr="0"/>
            <a:p>
              <a:pPr algn="ctr"/>
              <a:endParaRPr lang="ko-KR" altLang="en-US" dirty="0">
                <a:solidFill>
                  <a:schemeClr val="bg1"/>
                </a:solidFill>
                <a:latin typeface="Arial" panose="020B0604020202020204" pitchFamily="34" charset="0"/>
                <a:ea typeface="Malgun Gothic" panose="020B0503020000020004" charset="-127"/>
                <a:sym typeface="Arial" panose="020B0604020202020204" pitchFamily="34" charset="0"/>
              </a:endParaRPr>
            </a:p>
          </p:txBody>
        </p:sp>
        <p:sp>
          <p:nvSpPr>
            <p:cNvPr id="9" name="Oval 8"/>
            <p:cNvSpPr/>
            <p:nvPr/>
          </p:nvSpPr>
          <p:spPr>
            <a:xfrm>
              <a:off x="2652" y="6935"/>
              <a:ext cx="2025" cy="2025"/>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grpSp>
      <p:grpSp>
        <p:nvGrpSpPr>
          <p:cNvPr id="10" name="Group 9"/>
          <p:cNvGrpSpPr/>
          <p:nvPr/>
        </p:nvGrpSpPr>
        <p:grpSpPr>
          <a:xfrm rot="10800000">
            <a:off x="9090025" y="2735580"/>
            <a:ext cx="2244725" cy="1285240"/>
            <a:chOff x="2652" y="6935"/>
            <a:chExt cx="3535" cy="2024"/>
          </a:xfrm>
        </p:grpSpPr>
        <p:sp>
          <p:nvSpPr>
            <p:cNvPr id="11" name="오른쪽 화살표 216"/>
            <p:cNvSpPr/>
            <p:nvPr/>
          </p:nvSpPr>
          <p:spPr>
            <a:xfrm>
              <a:off x="4525" y="7358"/>
              <a:ext cx="1663" cy="1179"/>
            </a:xfrm>
            <a:prstGeom prst="rightArrow">
              <a:avLst>
                <a:gd name="adj1" fmla="val 55935"/>
                <a:gd name="adj2" fmla="val 49975"/>
              </a:avLst>
            </a:prstGeom>
            <a:solidFill>
              <a:srgbClr val="FDBE17"/>
            </a:solidFill>
            <a:ln w="9525">
              <a:noFill/>
            </a:ln>
          </p:spPr>
          <p:txBody>
            <a:bodyPr anchor="ctr" anchorCtr="0"/>
            <a:p>
              <a:pPr algn="ctr"/>
              <a:endParaRPr lang="ko-KR" altLang="en-US" dirty="0">
                <a:solidFill>
                  <a:schemeClr val="bg1"/>
                </a:solidFill>
                <a:latin typeface="Arial" panose="020B0604020202020204" pitchFamily="34" charset="0"/>
                <a:ea typeface="Malgun Gothic" panose="020B0503020000020004" charset="-127"/>
                <a:sym typeface="Arial" panose="020B0604020202020204" pitchFamily="34" charset="0"/>
              </a:endParaRPr>
            </a:p>
          </p:txBody>
        </p:sp>
        <p:sp>
          <p:nvSpPr>
            <p:cNvPr id="13" name="Oval 12"/>
            <p:cNvSpPr/>
            <p:nvPr/>
          </p:nvSpPr>
          <p:spPr>
            <a:xfrm>
              <a:off x="2652" y="6935"/>
              <a:ext cx="2025" cy="2025"/>
            </a:xfrm>
            <a:prstGeom prst="ellipse">
              <a:avLst/>
            </a:prstGeom>
            <a:solidFill>
              <a:srgbClr val="FDBE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nvGrpSpPr>
          <p:cNvPr id="15" name="Group 14"/>
          <p:cNvGrpSpPr/>
          <p:nvPr/>
        </p:nvGrpSpPr>
        <p:grpSpPr>
          <a:xfrm rot="5400000">
            <a:off x="7254875" y="3214370"/>
            <a:ext cx="2244725" cy="1285240"/>
            <a:chOff x="2652" y="6935"/>
            <a:chExt cx="3535" cy="2024"/>
          </a:xfrm>
          <a:solidFill>
            <a:srgbClr val="262626"/>
          </a:solidFill>
        </p:grpSpPr>
        <p:sp>
          <p:nvSpPr>
            <p:cNvPr id="16" name="오른쪽 화살표 216"/>
            <p:cNvSpPr/>
            <p:nvPr/>
          </p:nvSpPr>
          <p:spPr>
            <a:xfrm>
              <a:off x="4525" y="7358"/>
              <a:ext cx="1663" cy="1179"/>
            </a:xfrm>
            <a:prstGeom prst="rightArrow">
              <a:avLst>
                <a:gd name="adj1" fmla="val 55935"/>
                <a:gd name="adj2" fmla="val 49975"/>
              </a:avLst>
            </a:prstGeom>
            <a:grpFill/>
            <a:ln w="9525">
              <a:noFill/>
            </a:ln>
          </p:spPr>
          <p:txBody>
            <a:bodyPr anchor="ctr" anchorCtr="0"/>
            <a:p>
              <a:pPr algn="ctr"/>
              <a:endParaRPr lang="ko-KR" altLang="en-US" dirty="0">
                <a:solidFill>
                  <a:schemeClr val="bg1"/>
                </a:solidFill>
                <a:latin typeface="Arial" panose="020B0604020202020204" pitchFamily="34" charset="0"/>
                <a:ea typeface="Malgun Gothic" panose="020B0503020000020004" charset="-127"/>
                <a:sym typeface="Arial" panose="020B0604020202020204" pitchFamily="34" charset="0"/>
              </a:endParaRPr>
            </a:p>
          </p:txBody>
        </p:sp>
        <p:sp>
          <p:nvSpPr>
            <p:cNvPr id="17" name="Oval 16"/>
            <p:cNvSpPr/>
            <p:nvPr/>
          </p:nvSpPr>
          <p:spPr>
            <a:xfrm>
              <a:off x="2652" y="6935"/>
              <a:ext cx="2025" cy="20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18" name="Text Box 17"/>
          <p:cNvSpPr txBox="1"/>
          <p:nvPr/>
        </p:nvSpPr>
        <p:spPr>
          <a:xfrm>
            <a:off x="7734300" y="871855"/>
            <a:ext cx="1877695" cy="521970"/>
          </a:xfrm>
          <a:prstGeom prst="rect">
            <a:avLst/>
          </a:prstGeom>
          <a:noFill/>
        </p:spPr>
        <p:txBody>
          <a:bodyPr wrap="square" rtlCol="0">
            <a:spAutoFit/>
          </a:bodyPr>
          <a:p>
            <a:pPr algn="ctr"/>
            <a:r>
              <a:rPr lang="en-US" sz="1400">
                <a:solidFill>
                  <a:schemeClr val="bg1"/>
                </a:solidFill>
              </a:rPr>
              <a:t>Execute the barcode reader application </a:t>
            </a:r>
            <a:endParaRPr lang="en-US" sz="1400">
              <a:solidFill>
                <a:schemeClr val="bg1"/>
              </a:solidFill>
            </a:endParaRPr>
          </a:p>
        </p:txBody>
      </p:sp>
      <p:sp>
        <p:nvSpPr>
          <p:cNvPr id="19" name="Oval 18"/>
          <p:cNvSpPr/>
          <p:nvPr/>
        </p:nvSpPr>
        <p:spPr>
          <a:xfrm>
            <a:off x="7754620" y="4980305"/>
            <a:ext cx="1285875" cy="1285875"/>
          </a:xfrm>
          <a:prstGeom prst="ellipse">
            <a:avLst/>
          </a:prstGeom>
          <a:solidFill>
            <a:srgbClr val="FDBE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Text Box 20"/>
          <p:cNvSpPr txBox="1"/>
          <p:nvPr/>
        </p:nvSpPr>
        <p:spPr>
          <a:xfrm>
            <a:off x="9752965" y="732790"/>
            <a:ext cx="1877695" cy="737235"/>
          </a:xfrm>
          <a:prstGeom prst="rect">
            <a:avLst/>
          </a:prstGeom>
          <a:noFill/>
        </p:spPr>
        <p:txBody>
          <a:bodyPr wrap="square" rtlCol="0">
            <a:spAutoFit/>
          </a:bodyPr>
          <a:p>
            <a:pPr algn="ctr"/>
            <a:r>
              <a:rPr lang="en-US" sz="1400">
                <a:solidFill>
                  <a:schemeClr val="bg1"/>
                </a:solidFill>
              </a:rPr>
              <a:t>Capture from embedded camera device</a:t>
            </a:r>
            <a:endParaRPr lang="en-US" sz="1400">
              <a:solidFill>
                <a:schemeClr val="bg1"/>
              </a:solidFill>
            </a:endParaRPr>
          </a:p>
        </p:txBody>
      </p:sp>
      <p:sp>
        <p:nvSpPr>
          <p:cNvPr id="23" name="Text Box 22"/>
          <p:cNvSpPr txBox="1"/>
          <p:nvPr/>
        </p:nvSpPr>
        <p:spPr>
          <a:xfrm>
            <a:off x="10235565" y="3009265"/>
            <a:ext cx="923925" cy="737235"/>
          </a:xfrm>
          <a:prstGeom prst="rect">
            <a:avLst/>
          </a:prstGeom>
          <a:noFill/>
        </p:spPr>
        <p:txBody>
          <a:bodyPr wrap="square" rtlCol="0">
            <a:spAutoFit/>
          </a:bodyPr>
          <a:p>
            <a:pPr algn="ctr"/>
            <a:r>
              <a:rPr lang="en-US" sz="1400">
                <a:solidFill>
                  <a:schemeClr val="bg1"/>
                </a:solidFill>
              </a:rPr>
              <a:t>Process the image in DSP </a:t>
            </a:r>
            <a:endParaRPr lang="en-US" sz="1400">
              <a:solidFill>
                <a:schemeClr val="bg1"/>
              </a:solidFill>
            </a:endParaRPr>
          </a:p>
        </p:txBody>
      </p:sp>
      <p:sp>
        <p:nvSpPr>
          <p:cNvPr id="24" name="Text Box 23"/>
          <p:cNvSpPr txBox="1"/>
          <p:nvPr/>
        </p:nvSpPr>
        <p:spPr>
          <a:xfrm>
            <a:off x="7935595" y="3116580"/>
            <a:ext cx="923925" cy="521970"/>
          </a:xfrm>
          <a:prstGeom prst="rect">
            <a:avLst/>
          </a:prstGeom>
          <a:noFill/>
        </p:spPr>
        <p:txBody>
          <a:bodyPr wrap="square" rtlCol="0">
            <a:spAutoFit/>
          </a:bodyPr>
          <a:p>
            <a:pPr algn="ctr"/>
            <a:r>
              <a:rPr lang="en-US" sz="1400">
                <a:solidFill>
                  <a:schemeClr val="bg1"/>
                </a:solidFill>
              </a:rPr>
              <a:t>Decode the code </a:t>
            </a:r>
            <a:endParaRPr lang="en-US" sz="1400">
              <a:solidFill>
                <a:schemeClr val="bg1"/>
              </a:solidFill>
            </a:endParaRPr>
          </a:p>
        </p:txBody>
      </p:sp>
      <p:sp>
        <p:nvSpPr>
          <p:cNvPr id="25" name="Text Box 24"/>
          <p:cNvSpPr txBox="1"/>
          <p:nvPr/>
        </p:nvSpPr>
        <p:spPr>
          <a:xfrm>
            <a:off x="7935595" y="5248910"/>
            <a:ext cx="923925" cy="737235"/>
          </a:xfrm>
          <a:prstGeom prst="rect">
            <a:avLst/>
          </a:prstGeom>
          <a:noFill/>
        </p:spPr>
        <p:txBody>
          <a:bodyPr wrap="square" rtlCol="0">
            <a:spAutoFit/>
          </a:bodyPr>
          <a:p>
            <a:pPr algn="ctr"/>
            <a:r>
              <a:rPr lang="en-US" sz="1400">
                <a:solidFill>
                  <a:schemeClr val="bg1"/>
                </a:solidFill>
              </a:rPr>
              <a:t>Display the results</a:t>
            </a:r>
            <a:endParaRPr lang="en-US" sz="1400">
              <a:solidFill>
                <a:schemeClr val="bg1"/>
              </a:solidFill>
            </a:endParaRPr>
          </a:p>
        </p:txBody>
      </p:sp>
      <p:sp>
        <p:nvSpPr>
          <p:cNvPr id="2" name="Right Arrow 1"/>
          <p:cNvSpPr/>
          <p:nvPr/>
        </p:nvSpPr>
        <p:spPr>
          <a:xfrm>
            <a:off x="983615" y="4573905"/>
            <a:ext cx="979170" cy="25463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3" name="Text Box 2"/>
          <p:cNvSpPr txBox="1"/>
          <p:nvPr/>
        </p:nvSpPr>
        <p:spPr>
          <a:xfrm>
            <a:off x="281940" y="3773170"/>
            <a:ext cx="6248400" cy="337185"/>
          </a:xfrm>
          <a:prstGeom prst="rect">
            <a:avLst/>
          </a:prstGeom>
          <a:noFill/>
        </p:spPr>
        <p:txBody>
          <a:bodyPr wrap="square" rtlCol="0">
            <a:spAutoFit/>
          </a:bodyPr>
          <a:p>
            <a:endParaRPr lang="en-US" sz="160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ounded Rectangle 3"/>
          <p:cNvSpPr/>
          <p:nvPr/>
        </p:nvSpPr>
        <p:spPr>
          <a:xfrm>
            <a:off x="7329170" y="649605"/>
            <a:ext cx="4110355" cy="4852670"/>
          </a:xfrm>
          <a:prstGeom prst="roundRect">
            <a:avLst>
              <a:gd name="adj" fmla="val 8578"/>
            </a:avLst>
          </a:prstGeom>
          <a:solidFill>
            <a:schemeClr val="tx1">
              <a:lumMod val="85000"/>
              <a:lumOff val="15000"/>
              <a:alpha val="39000"/>
            </a:schemeClr>
          </a:solidFill>
          <a:ln w="28575">
            <a:noFill/>
          </a:ln>
          <a:effectLst>
            <a:softEdge rad="50800"/>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11265" name="组合 1"/>
          <p:cNvGrpSpPr/>
          <p:nvPr/>
        </p:nvGrpSpPr>
        <p:grpSpPr>
          <a:xfrm>
            <a:off x="114300" y="379413"/>
            <a:ext cx="3370263" cy="427037"/>
            <a:chOff x="3771900" y="4792152"/>
            <a:chExt cx="4989265" cy="632479"/>
          </a:xfrm>
        </p:grpSpPr>
        <p:sp>
          <p:nvSpPr>
            <p:cNvPr id="12"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Text Box 1"/>
          <p:cNvSpPr txBox="1"/>
          <p:nvPr/>
        </p:nvSpPr>
        <p:spPr>
          <a:xfrm>
            <a:off x="426085" y="1374140"/>
            <a:ext cx="6405880" cy="2676525"/>
          </a:xfrm>
          <a:prstGeom prst="rect">
            <a:avLst/>
          </a:prstGeom>
          <a:noFill/>
        </p:spPr>
        <p:txBody>
          <a:bodyPr wrap="square" rtlCol="0">
            <a:spAutoFit/>
          </a:bodyPr>
          <a:p>
            <a:r>
              <a:rPr lang="en-US" sz="1600">
                <a:solidFill>
                  <a:schemeClr val="bg1"/>
                </a:solidFill>
              </a:rPr>
              <a:t>Since we have to design a Bar Code and QR Code scanner, following “The Ultimate Guide to Barcode Detection - Adrian Rosebrock” we break down the process into smaller parts.</a:t>
            </a:r>
            <a:endParaRPr lang="en-US" sz="1600">
              <a:solidFill>
                <a:schemeClr val="bg1"/>
              </a:solidFill>
            </a:endParaRPr>
          </a:p>
          <a:p>
            <a:pPr marL="342900" indent="-342900">
              <a:lnSpc>
                <a:spcPct val="150000"/>
              </a:lnSpc>
              <a:buAutoNum type="arabicPeriod"/>
            </a:pPr>
            <a:r>
              <a:rPr lang="en-US" sz="1600">
                <a:solidFill>
                  <a:schemeClr val="bg1"/>
                </a:solidFill>
              </a:rPr>
              <a:t>Get the image.</a:t>
            </a:r>
            <a:endParaRPr lang="en-US" sz="1600">
              <a:solidFill>
                <a:schemeClr val="bg1"/>
              </a:solidFill>
            </a:endParaRPr>
          </a:p>
          <a:p>
            <a:pPr marL="342900" indent="-342900">
              <a:lnSpc>
                <a:spcPct val="150000"/>
              </a:lnSpc>
              <a:buAutoNum type="arabicPeriod"/>
            </a:pPr>
            <a:r>
              <a:rPr lang="en-US" sz="1600">
                <a:solidFill>
                  <a:schemeClr val="bg1"/>
                </a:solidFill>
              </a:rPr>
              <a:t>Do some image processing to get the region of Interest.</a:t>
            </a:r>
            <a:endParaRPr lang="en-US" sz="1600">
              <a:solidFill>
                <a:schemeClr val="bg1"/>
              </a:solidFill>
            </a:endParaRPr>
          </a:p>
          <a:p>
            <a:pPr marL="342900" indent="-342900">
              <a:lnSpc>
                <a:spcPct val="150000"/>
              </a:lnSpc>
              <a:buAutoNum type="arabicPeriod"/>
            </a:pPr>
            <a:r>
              <a:rPr lang="en-US" sz="1600">
                <a:solidFill>
                  <a:schemeClr val="bg1"/>
                </a:solidFill>
              </a:rPr>
              <a:t>Draw a Contour around the barcode/QR code area. -Detect Barcode</a:t>
            </a:r>
            <a:endParaRPr lang="en-US" sz="1600">
              <a:solidFill>
                <a:schemeClr val="bg1"/>
              </a:solidFill>
            </a:endParaRPr>
          </a:p>
          <a:p>
            <a:pPr marL="342900" indent="-342900">
              <a:lnSpc>
                <a:spcPct val="150000"/>
              </a:lnSpc>
              <a:buAutoNum type="arabicPeriod"/>
            </a:pPr>
            <a:r>
              <a:rPr lang="en-US" sz="1600">
                <a:solidFill>
                  <a:schemeClr val="bg1"/>
                </a:solidFill>
              </a:rPr>
              <a:t>Decode the Detected barcode.</a:t>
            </a:r>
            <a:endParaRPr lang="en-US" sz="1600">
              <a:solidFill>
                <a:schemeClr val="bg1"/>
              </a:solidFill>
            </a:endParaRPr>
          </a:p>
          <a:p>
            <a:pPr marL="342900" indent="-342900">
              <a:lnSpc>
                <a:spcPct val="150000"/>
              </a:lnSpc>
              <a:buAutoNum type="arabicPeriod"/>
            </a:pPr>
            <a:r>
              <a:rPr lang="en-US" sz="1600">
                <a:solidFill>
                  <a:schemeClr val="bg1"/>
                </a:solidFill>
              </a:rPr>
              <a:t>Display Output.</a:t>
            </a:r>
            <a:endParaRPr lang="en-US" sz="1600">
              <a:solidFill>
                <a:schemeClr val="bg1"/>
              </a:solidFill>
            </a:endParaRPr>
          </a:p>
        </p:txBody>
      </p:sp>
      <p:sp>
        <p:nvSpPr>
          <p:cNvPr id="3" name="Text Box 2"/>
          <p:cNvSpPr txBox="1"/>
          <p:nvPr/>
        </p:nvSpPr>
        <p:spPr>
          <a:xfrm>
            <a:off x="568325" y="4208780"/>
            <a:ext cx="6121400" cy="1076325"/>
          </a:xfrm>
          <a:prstGeom prst="rect">
            <a:avLst/>
          </a:prstGeom>
          <a:noFill/>
        </p:spPr>
        <p:txBody>
          <a:bodyPr wrap="square" rtlCol="0">
            <a:spAutoFit/>
          </a:bodyPr>
          <a:p>
            <a:r>
              <a:rPr lang="en-US" sz="1600">
                <a:solidFill>
                  <a:schemeClr val="bg1"/>
                </a:solidFill>
              </a:rPr>
              <a:t>To design the whole system in python we can take advantage of several python libraries such as : ZXing, ZBar, Pillow, OpenCV, barcodescanner, matplotlib, numpy, argparse etc.</a:t>
            </a:r>
            <a:endParaRPr lang="en-US" sz="1600">
              <a:solidFill>
                <a:schemeClr val="bg1"/>
              </a:solidFill>
            </a:endParaRPr>
          </a:p>
          <a:p>
            <a:endParaRPr lang="en-US" sz="1600">
              <a:solidFill>
                <a:schemeClr val="bg1"/>
              </a:solidFill>
            </a:endParaRPr>
          </a:p>
        </p:txBody>
      </p:sp>
      <p:sp>
        <p:nvSpPr>
          <p:cNvPr id="5" name="Text Box 4"/>
          <p:cNvSpPr txBox="1"/>
          <p:nvPr/>
        </p:nvSpPr>
        <p:spPr>
          <a:xfrm>
            <a:off x="7409815" y="872490"/>
            <a:ext cx="4101465" cy="1814830"/>
          </a:xfrm>
          <a:prstGeom prst="rect">
            <a:avLst/>
          </a:prstGeom>
          <a:noFill/>
        </p:spPr>
        <p:txBody>
          <a:bodyPr wrap="square" rtlCol="0">
            <a:spAutoFit/>
          </a:bodyPr>
          <a:p>
            <a:r>
              <a:rPr lang="en-US" sz="1600" b="1" u="sng">
                <a:solidFill>
                  <a:schemeClr val="accent4">
                    <a:lumMod val="40000"/>
                    <a:lumOff val="60000"/>
                  </a:schemeClr>
                </a:solidFill>
              </a:rPr>
              <a:t>OpenCV</a:t>
            </a:r>
            <a:endParaRPr lang="en-US" sz="1600" b="1" u="sng">
              <a:solidFill>
                <a:schemeClr val="accent4">
                  <a:lumMod val="40000"/>
                  <a:lumOff val="60000"/>
                </a:schemeClr>
              </a:solidFill>
            </a:endParaRPr>
          </a:p>
          <a:p>
            <a:r>
              <a:rPr lang="en-US" sz="1600">
                <a:solidFill>
                  <a:schemeClr val="bg1"/>
                </a:solidFill>
              </a:rPr>
              <a:t>OpenCV is a cross-platform library using which we can develop real-time computer vision applications. It mainly focuses on image processing, video capture and analysis including features like Pattern Recognition and object detection.</a:t>
            </a:r>
            <a:endParaRPr lang="en-US" sz="1600" b="1" u="sng">
              <a:solidFill>
                <a:schemeClr val="bg1"/>
              </a:solidFill>
            </a:endParaRPr>
          </a:p>
        </p:txBody>
      </p:sp>
      <p:sp>
        <p:nvSpPr>
          <p:cNvPr id="34" name="Text Box 33"/>
          <p:cNvSpPr txBox="1"/>
          <p:nvPr/>
        </p:nvSpPr>
        <p:spPr>
          <a:xfrm>
            <a:off x="7409815" y="2962910"/>
            <a:ext cx="4101465" cy="2061210"/>
          </a:xfrm>
          <a:prstGeom prst="rect">
            <a:avLst/>
          </a:prstGeom>
          <a:noFill/>
        </p:spPr>
        <p:txBody>
          <a:bodyPr wrap="square" rtlCol="0">
            <a:spAutoFit/>
          </a:bodyPr>
          <a:p>
            <a:r>
              <a:rPr lang="en-US" sz="1600" b="1" u="sng">
                <a:solidFill>
                  <a:schemeClr val="accent4">
                    <a:lumMod val="40000"/>
                    <a:lumOff val="60000"/>
                  </a:schemeClr>
                </a:solidFill>
              </a:rPr>
              <a:t>ZBar</a:t>
            </a:r>
            <a:endParaRPr lang="en-US" sz="1600" b="1" u="sng">
              <a:solidFill>
                <a:schemeClr val="accent4">
                  <a:lumMod val="40000"/>
                  <a:lumOff val="60000"/>
                </a:schemeClr>
              </a:solidFill>
            </a:endParaRPr>
          </a:p>
          <a:p>
            <a:r>
              <a:rPr lang="en-US" sz="1600">
                <a:solidFill>
                  <a:schemeClr val="bg1"/>
                </a:solidFill>
              </a:rPr>
              <a:t>ZBar is an open source software suite for reading bar codes from various sources, such as video streams, image files and raw intensity sensors. It supports many popular symbologies (types of bar codes) including EAN-13/UPC-A, UPC-E, EAN-8, Code 128, Code 39, Interleaved 2 of 5 and QR Code.</a:t>
            </a:r>
            <a:endParaRPr lang="en-US" sz="1600">
              <a:solidFill>
                <a:schemeClr val="bg1"/>
              </a:solidFill>
            </a:endParaRPr>
          </a:p>
        </p:txBody>
      </p:sp>
      <p:sp>
        <p:nvSpPr>
          <p:cNvPr id="6" name="Text Box 5"/>
          <p:cNvSpPr txBox="1"/>
          <p:nvPr/>
        </p:nvSpPr>
        <p:spPr>
          <a:xfrm>
            <a:off x="131445" y="423545"/>
            <a:ext cx="3086100" cy="368300"/>
          </a:xfrm>
          <a:prstGeom prst="rect">
            <a:avLst/>
          </a:prstGeom>
          <a:noFill/>
        </p:spPr>
        <p:txBody>
          <a:bodyPr wrap="square" rtlCol="0">
            <a:spAutoFit/>
          </a:bodyPr>
          <a:p>
            <a:r>
              <a:rPr lang="en-US">
                <a:solidFill>
                  <a:schemeClr val="bg1"/>
                </a:solidFill>
              </a:rPr>
              <a:t>LIBRARY SELECTION</a:t>
            </a:r>
            <a:endParaRPr lang="en-US">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六边形 4"/>
          <p:cNvSpPr/>
          <p:nvPr/>
        </p:nvSpPr>
        <p:spPr>
          <a:xfrm>
            <a:off x="4257675" y="1879600"/>
            <a:ext cx="3676650" cy="3171825"/>
          </a:xfrm>
          <a:prstGeom prst="hexagon">
            <a:avLst/>
          </a:prstGeom>
          <a:solidFill>
            <a:srgbClr val="2632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7" name="文本框 5"/>
          <p:cNvSpPr txBox="1"/>
          <p:nvPr/>
        </p:nvSpPr>
        <p:spPr>
          <a:xfrm>
            <a:off x="5319713" y="2447925"/>
            <a:ext cx="1539240" cy="1568450"/>
          </a:xfrm>
          <a:prstGeom prst="rect">
            <a:avLst/>
          </a:prstGeom>
          <a:noFill/>
          <a:ln w="9525">
            <a:noFill/>
          </a:ln>
        </p:spPr>
        <p:txBody>
          <a:bodyPr wrap="none" anchor="t" anchorCtr="0">
            <a:spAutoFit/>
          </a:bodyPr>
          <a:p>
            <a:r>
              <a:rPr lang="en-US" altLang="zh-CN" sz="9600" b="1" dirty="0">
                <a:solidFill>
                  <a:schemeClr val="bg1"/>
                </a:solidFill>
                <a:latin typeface="Arial" panose="020B0604020202020204" pitchFamily="34" charset="0"/>
                <a:ea typeface="SimSun" panose="02010600030101010101" pitchFamily="2" charset="-122"/>
              </a:rPr>
              <a:t>03</a:t>
            </a:r>
            <a:endParaRPr lang="zh-CN" altLang="en-US" sz="9600" b="1" dirty="0">
              <a:solidFill>
                <a:schemeClr val="bg1"/>
              </a:solidFill>
              <a:latin typeface="Arial" panose="020B0604020202020204" pitchFamily="34" charset="0"/>
              <a:ea typeface="Arial" panose="020B0604020202020204" pitchFamily="34" charset="0"/>
            </a:endParaRPr>
          </a:p>
        </p:txBody>
      </p:sp>
      <p:sp>
        <p:nvSpPr>
          <p:cNvPr id="6149" name="矩形 8"/>
          <p:cNvSpPr/>
          <p:nvPr/>
        </p:nvSpPr>
        <p:spPr>
          <a:xfrm>
            <a:off x="4578987" y="3751263"/>
            <a:ext cx="3008630" cy="521970"/>
          </a:xfrm>
          <a:prstGeom prst="rect">
            <a:avLst/>
          </a:prstGeom>
          <a:noFill/>
          <a:ln w="9525">
            <a:noFill/>
          </a:ln>
        </p:spPr>
        <p:txBody>
          <a:bodyPr wrap="none" anchor="t" anchorCtr="0">
            <a:spAutoFit/>
          </a:bodyPr>
          <a:p>
            <a:pPr algn="ctr"/>
            <a:r>
              <a:rPr lang="en-US" sz="2800" b="1" dirty="0">
                <a:solidFill>
                  <a:schemeClr val="bg1"/>
                </a:solidFill>
                <a:latin typeface="Arial" panose="020B0604020202020204" pitchFamily="34" charset="0"/>
                <a:ea typeface="SimSun" panose="02010600030101010101" pitchFamily="2" charset="-122"/>
              </a:rPr>
              <a:t>METHODOLOGY</a:t>
            </a:r>
            <a:endParaRPr lang="en-US" sz="2800" b="1" dirty="0">
              <a:solidFill>
                <a:schemeClr val="bg1"/>
              </a:solidFill>
              <a:latin typeface="Arial" panose="020B0604020202020204" pitchFamily="34" charset="0"/>
              <a:ea typeface="Arial" panose="020B0604020202020204" pitchFamily="34" charset="0"/>
            </a:endParaRPr>
          </a:p>
        </p:txBody>
      </p:sp>
      <p:sp>
        <p:nvSpPr>
          <p:cNvPr id="10" name="矩形 9"/>
          <p:cNvSpPr/>
          <p:nvPr/>
        </p:nvSpPr>
        <p:spPr>
          <a:xfrm>
            <a:off x="2051050" y="4792980"/>
            <a:ext cx="8091170" cy="631825"/>
          </a:xfrm>
          <a:prstGeom prst="rect">
            <a:avLst/>
          </a:prstGeom>
          <a:solidFill>
            <a:srgbClr val="546E7A"/>
          </a:solidFill>
          <a:ln>
            <a:noFill/>
          </a:ln>
          <a:effectLst>
            <a:outerShdw blurRad="2921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六边形 4"/>
          <p:cNvSpPr/>
          <p:nvPr/>
        </p:nvSpPr>
        <p:spPr>
          <a:xfrm>
            <a:off x="6477635" y="1016635"/>
            <a:ext cx="1573530" cy="1357630"/>
          </a:xfrm>
          <a:prstGeom prst="hexagon">
            <a:avLst/>
          </a:prstGeom>
          <a:solidFill>
            <a:srgbClr val="FDBE17"/>
          </a:solidFill>
          <a:ln>
            <a:noFill/>
          </a:ln>
          <a:effectLst>
            <a:outerShdw blurRad="241300" dist="165100" dir="8100000" algn="tr" rotWithShape="0">
              <a:prstClr val="black">
                <a:alpha val="7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51" name="文本框 10"/>
          <p:cNvSpPr txBox="1"/>
          <p:nvPr/>
        </p:nvSpPr>
        <p:spPr>
          <a:xfrm>
            <a:off x="2050416" y="4847273"/>
            <a:ext cx="8091805" cy="521970"/>
          </a:xfrm>
          <a:prstGeom prst="rect">
            <a:avLst/>
          </a:prstGeom>
          <a:noFill/>
          <a:ln w="9525">
            <a:noFill/>
          </a:ln>
        </p:spPr>
        <p:txBody>
          <a:bodyPr wrap="none" anchor="t" anchorCtr="0">
            <a:spAutoFit/>
          </a:bodyPr>
          <a:p>
            <a:pPr algn="ctr"/>
            <a:r>
              <a:rPr lang="en-US" altLang="zh-CN" sz="2800" b="1" dirty="0">
                <a:solidFill>
                  <a:schemeClr val="bg1"/>
                </a:solidFill>
                <a:latin typeface="Arial" panose="020B0604020202020204" pitchFamily="34" charset="0"/>
                <a:ea typeface="SimSun" panose="02010600030101010101" pitchFamily="2" charset="-122"/>
              </a:rPr>
              <a:t>QR &amp; BAR CODE DETECTION AND DECODING</a:t>
            </a:r>
            <a:endParaRPr lang="en-US" altLang="zh-CN" sz="2800" b="1" dirty="0">
              <a:solidFill>
                <a:schemeClr val="bg1"/>
              </a:solidFill>
              <a:latin typeface="Arial" panose="020B0604020202020204" pitchFamily="34" charset="0"/>
              <a:ea typeface="SimSun" panose="02010600030101010101" pitchFamily="2" charset="-122"/>
            </a:endParaRPr>
          </a:p>
        </p:txBody>
      </p:sp>
      <p:sp>
        <p:nvSpPr>
          <p:cNvPr id="13" name="矩形 12"/>
          <p:cNvSpPr/>
          <p:nvPr/>
        </p:nvSpPr>
        <p:spPr>
          <a:xfrm>
            <a:off x="10271760" y="4792663"/>
            <a:ext cx="246063" cy="631825"/>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8" name="文本框 6"/>
          <p:cNvSpPr txBox="1"/>
          <p:nvPr/>
        </p:nvSpPr>
        <p:spPr>
          <a:xfrm>
            <a:off x="6565583" y="1465263"/>
            <a:ext cx="1388110" cy="521970"/>
          </a:xfrm>
          <a:prstGeom prst="rect">
            <a:avLst/>
          </a:prstGeom>
          <a:noFill/>
          <a:ln w="9525">
            <a:noFill/>
          </a:ln>
        </p:spPr>
        <p:txBody>
          <a:bodyPr wrap="none" anchor="t" anchorCtr="0">
            <a:spAutoFit/>
          </a:bodyPr>
          <a:p>
            <a:r>
              <a:rPr lang="en-US" altLang="zh-CN" sz="2800" b="1" dirty="0">
                <a:solidFill>
                  <a:schemeClr val="bg1"/>
                </a:solidFill>
                <a:latin typeface="Arial" panose="020B0604020202020204" pitchFamily="34" charset="0"/>
                <a:ea typeface="SimSun" panose="02010600030101010101" pitchFamily="2" charset="-122"/>
              </a:rPr>
              <a:t>THREE</a:t>
            </a:r>
            <a:endParaRPr lang="zh-CN" altLang="en-US" sz="28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4411</Words>
  <Application>WPS Presentation</Application>
  <PresentationFormat/>
  <Paragraphs>164</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Calibri</vt:lpstr>
      <vt:lpstr>Calibri Light</vt:lpstr>
      <vt:lpstr>Microsoft YaHei</vt:lpstr>
      <vt:lpstr>AjiwaiPro</vt:lpstr>
      <vt:lpstr>Yu Gothic</vt:lpstr>
      <vt:lpstr>Malgun Gothic</vt:lpstr>
      <vt:lpstr>Consolas</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Anura</cp:lastModifiedBy>
  <cp:revision>44</cp:revision>
  <dcterms:created xsi:type="dcterms:W3CDTF">2015-06-22T23:56:00Z</dcterms:created>
  <dcterms:modified xsi:type="dcterms:W3CDTF">2023-05-21T14:46:46Z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1033-11.2.0.11219</vt:lpwstr>
  </property>
  <property fmtid="{D5CDD505-2E9C-101B-9397-08002B2CF9AE}" pid="3" name="ICV">
    <vt:lpwstr>C72674E7DF0E40FEB4431E2C5E907823</vt:lpwstr>
  </property>
</Properties>
</file>