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p:sldMasterIdLst>
    <p:sldMasterId id="2147483648" r:id="rId1"/>
  </p:sldMasterIdLst>
  <p:notesMasterIdLst>
    <p:notesMasterId r:id="rId19"/>
  </p:notesMasterIdLst>
  <p:sldIdLst>
    <p:sldId id="256" r:id="rId2"/>
    <p:sldId id="259" r:id="rId3"/>
    <p:sldId id="260" r:id="rId4"/>
    <p:sldId id="257" r:id="rId5"/>
    <p:sldId id="262" r:id="rId6"/>
    <p:sldId id="263" r:id="rId7"/>
    <p:sldId id="261" r:id="rId8"/>
    <p:sldId id="264" r:id="rId9"/>
    <p:sldId id="265" r:id="rId10"/>
    <p:sldId id="266" r:id="rId11"/>
    <p:sldId id="267" r:id="rId12"/>
    <p:sldId id="270" r:id="rId13"/>
    <p:sldId id="271" r:id="rId14"/>
    <p:sldId id="272" r:id="rId15"/>
    <p:sldId id="273" r:id="rId16"/>
    <p:sldId id="274" r:id="rId17"/>
    <p:sldId id="275"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4"/>
    <p:restoredTop sz="82041"/>
  </p:normalViewPr>
  <p:slideViewPr>
    <p:cSldViewPr snapToGrid="0">
      <p:cViewPr varScale="1">
        <p:scale>
          <a:sx n="104" d="100"/>
          <a:sy n="104" d="100"/>
        </p:scale>
        <p:origin x="408" y="192"/>
      </p:cViewPr>
      <p:guideLst>
        <p:guide orient="horz" pos="2880"/>
        <p:guide pos="216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458361892279112E-2"/>
          <c:y val="2.2051900027201671E-2"/>
          <c:w val="0.90023340116183237"/>
          <c:h val="0.58636241686987944"/>
        </c:manualLayout>
      </c:layout>
      <c:barChart>
        <c:barDir val="col"/>
        <c:grouping val="clustered"/>
        <c:varyColors val="0"/>
        <c:ser>
          <c:idx val="0"/>
          <c:order val="0"/>
          <c:tx>
            <c:strRef>
              <c:f>Sheet1!$B$1</c:f>
              <c:strCache>
                <c:ptCount val="1"/>
                <c:pt idx="0">
                  <c:v>Tubs 15 OZ</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solidFill>
                <a:schemeClr val="tx1"/>
              </a:solid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Sheet1!$A$2:$A$9</c:f>
              <c:strCache>
                <c:ptCount val="8"/>
                <c:pt idx="0">
                  <c:v>Mid South</c:v>
                </c:pt>
                <c:pt idx="1">
                  <c:v>Northeast</c:v>
                </c:pt>
                <c:pt idx="2">
                  <c:v>Great Lakes</c:v>
                </c:pt>
                <c:pt idx="3">
                  <c:v>South-Central</c:v>
                </c:pt>
                <c:pt idx="4">
                  <c:v>West</c:v>
                </c:pt>
                <c:pt idx="5">
                  <c:v>California</c:v>
                </c:pt>
                <c:pt idx="6">
                  <c:v>Plains</c:v>
                </c:pt>
                <c:pt idx="7">
                  <c:v>SouthWest</c:v>
                </c:pt>
              </c:strCache>
            </c:strRef>
          </c:cat>
          <c:val>
            <c:numRef>
              <c:f>Sheet1!$B$2:$B$9</c:f>
              <c:numCache>
                <c:formatCode>General</c:formatCode>
                <c:ptCount val="8"/>
                <c:pt idx="0">
                  <c:v>25</c:v>
                </c:pt>
                <c:pt idx="1">
                  <c:v>37</c:v>
                </c:pt>
                <c:pt idx="2">
                  <c:v>31</c:v>
                </c:pt>
                <c:pt idx="3">
                  <c:v>33</c:v>
                </c:pt>
                <c:pt idx="4">
                  <c:v>33</c:v>
                </c:pt>
                <c:pt idx="5">
                  <c:v>38</c:v>
                </c:pt>
                <c:pt idx="6">
                  <c:v>33</c:v>
                </c:pt>
                <c:pt idx="7">
                  <c:v>28</c:v>
                </c:pt>
              </c:numCache>
            </c:numRef>
          </c:val>
          <c:extLst>
            <c:ext xmlns:c16="http://schemas.microsoft.com/office/drawing/2014/chart" uri="{C3380CC4-5D6E-409C-BE32-E72D297353CC}">
              <c16:uniqueId val="{00000000-0B6E-F847-84FC-8A7A2F600E7F}"/>
            </c:ext>
          </c:extLst>
        </c:ser>
        <c:ser>
          <c:idx val="1"/>
          <c:order val="1"/>
          <c:tx>
            <c:strRef>
              <c:f>Sheet1!$C$1</c:f>
              <c:strCache>
                <c:ptCount val="1"/>
                <c:pt idx="0">
                  <c:v>Tubs 45 OZ</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Sheet1!$A$2:$A$9</c:f>
              <c:strCache>
                <c:ptCount val="8"/>
                <c:pt idx="0">
                  <c:v>Mid South</c:v>
                </c:pt>
                <c:pt idx="1">
                  <c:v>Northeast</c:v>
                </c:pt>
                <c:pt idx="2">
                  <c:v>Great Lakes</c:v>
                </c:pt>
                <c:pt idx="3">
                  <c:v>South-Central</c:v>
                </c:pt>
                <c:pt idx="4">
                  <c:v>West</c:v>
                </c:pt>
                <c:pt idx="5">
                  <c:v>California</c:v>
                </c:pt>
                <c:pt idx="6">
                  <c:v>Plains</c:v>
                </c:pt>
                <c:pt idx="7">
                  <c:v>SouthWest</c:v>
                </c:pt>
              </c:strCache>
            </c:strRef>
          </c:cat>
          <c:val>
            <c:numRef>
              <c:f>Sheet1!$C$2:$C$9</c:f>
              <c:numCache>
                <c:formatCode>General</c:formatCode>
                <c:ptCount val="8"/>
                <c:pt idx="0">
                  <c:v>31</c:v>
                </c:pt>
                <c:pt idx="1">
                  <c:v>23</c:v>
                </c:pt>
                <c:pt idx="2">
                  <c:v>30</c:v>
                </c:pt>
                <c:pt idx="3">
                  <c:v>24</c:v>
                </c:pt>
                <c:pt idx="4">
                  <c:v>32</c:v>
                </c:pt>
                <c:pt idx="5">
                  <c:v>28</c:v>
                </c:pt>
                <c:pt idx="6">
                  <c:v>31</c:v>
                </c:pt>
                <c:pt idx="7">
                  <c:v>30</c:v>
                </c:pt>
              </c:numCache>
            </c:numRef>
          </c:val>
          <c:extLst>
            <c:ext xmlns:c16="http://schemas.microsoft.com/office/drawing/2014/chart" uri="{C3380CC4-5D6E-409C-BE32-E72D297353CC}">
              <c16:uniqueId val="{00000001-0B6E-F847-84FC-8A7A2F600E7F}"/>
            </c:ext>
          </c:extLst>
        </c:ser>
        <c:ser>
          <c:idx val="2"/>
          <c:order val="2"/>
          <c:tx>
            <c:strRef>
              <c:f>Sheet1!$D$1</c:f>
              <c:strCache>
                <c:ptCount val="1"/>
                <c:pt idx="0">
                  <c:v>Sticks 16 OZ</c:v>
                </c:pt>
              </c:strCache>
            </c:strRef>
          </c:tx>
          <c:spPr>
            <a:gradFill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Sheet1!$A$2:$A$9</c:f>
              <c:strCache>
                <c:ptCount val="8"/>
                <c:pt idx="0">
                  <c:v>Mid South</c:v>
                </c:pt>
                <c:pt idx="1">
                  <c:v>Northeast</c:v>
                </c:pt>
                <c:pt idx="2">
                  <c:v>Great Lakes</c:v>
                </c:pt>
                <c:pt idx="3">
                  <c:v>South-Central</c:v>
                </c:pt>
                <c:pt idx="4">
                  <c:v>West</c:v>
                </c:pt>
                <c:pt idx="5">
                  <c:v>California</c:v>
                </c:pt>
                <c:pt idx="6">
                  <c:v>Plains</c:v>
                </c:pt>
                <c:pt idx="7">
                  <c:v>SouthWest</c:v>
                </c:pt>
              </c:strCache>
            </c:strRef>
          </c:cat>
          <c:val>
            <c:numRef>
              <c:f>Sheet1!$D$2:$D$9</c:f>
              <c:numCache>
                <c:formatCode>General</c:formatCode>
                <c:ptCount val="8"/>
                <c:pt idx="0">
                  <c:v>12</c:v>
                </c:pt>
                <c:pt idx="1">
                  <c:v>12</c:v>
                </c:pt>
                <c:pt idx="2">
                  <c:v>15</c:v>
                </c:pt>
                <c:pt idx="3">
                  <c:v>15</c:v>
                </c:pt>
                <c:pt idx="4">
                  <c:v>12</c:v>
                </c:pt>
                <c:pt idx="5">
                  <c:v>13</c:v>
                </c:pt>
                <c:pt idx="6">
                  <c:v>12</c:v>
                </c:pt>
                <c:pt idx="7">
                  <c:v>11</c:v>
                </c:pt>
              </c:numCache>
            </c:numRef>
          </c:val>
          <c:extLst>
            <c:ext xmlns:c16="http://schemas.microsoft.com/office/drawing/2014/chart" uri="{C3380CC4-5D6E-409C-BE32-E72D297353CC}">
              <c16:uniqueId val="{00000002-0B6E-F847-84FC-8A7A2F600E7F}"/>
            </c:ext>
          </c:extLst>
        </c:ser>
        <c:dLbls>
          <c:dLblPos val="outEnd"/>
          <c:showLegendKey val="0"/>
          <c:showVal val="1"/>
          <c:showCatName val="0"/>
          <c:showSerName val="0"/>
          <c:showPercent val="0"/>
          <c:showBubbleSize val="0"/>
        </c:dLbls>
        <c:gapWidth val="100"/>
        <c:overlap val="-24"/>
        <c:axId val="1026934895"/>
        <c:axId val="1026942671"/>
      </c:barChart>
      <c:catAx>
        <c:axId val="1026934895"/>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26942671"/>
        <c:crosses val="autoZero"/>
        <c:auto val="1"/>
        <c:lblAlgn val="ctr"/>
        <c:lblOffset val="100"/>
        <c:noMultiLvlLbl val="0"/>
      </c:catAx>
      <c:valAx>
        <c:axId val="1026942671"/>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026934895"/>
        <c:crosses val="autoZero"/>
        <c:crossBetween val="between"/>
      </c:valAx>
      <c:spPr>
        <a:noFill/>
        <a:ln>
          <a:solidFill>
            <a:schemeClr val="tx1"/>
          </a:solidFill>
        </a:ln>
        <a:effectLst/>
      </c:spPr>
    </c:plotArea>
    <c:legend>
      <c:legendPos val="b"/>
      <c:layout>
        <c:manualLayout>
          <c:xMode val="edge"/>
          <c:yMode val="edge"/>
          <c:x val="0.27974779164221725"/>
          <c:y val="0.80349278255685908"/>
          <c:w val="0.42008798271188758"/>
          <c:h val="6.17810817134389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B8FB0E-1EF1-664B-95C2-FFC735669137}" type="doc">
      <dgm:prSet loTypeId="urn:microsoft.com/office/officeart/2005/8/layout/vProcess5" loCatId="" qsTypeId="urn:microsoft.com/office/officeart/2005/8/quickstyle/simple1" qsCatId="simple" csTypeId="urn:microsoft.com/office/officeart/2005/8/colors/accent0_2" csCatId="mainScheme" phldr="1"/>
      <dgm:spPr/>
      <dgm:t>
        <a:bodyPr/>
        <a:lstStyle/>
        <a:p>
          <a:endParaRPr lang="en-US"/>
        </a:p>
      </dgm:t>
    </dgm:pt>
    <dgm:pt modelId="{AE0715F3-F08B-A44C-9675-52492C760646}">
      <dgm:prSet phldrT="[Text]"/>
      <dgm:spPr/>
      <dgm:t>
        <a:bodyPr/>
        <a:lstStyle/>
        <a:p>
          <a:r>
            <a:rPr lang="en-US" b="0" i="0" u="none" dirty="0"/>
            <a:t>Identifying the top product categories in each region and the top brands within each product.</a:t>
          </a:r>
          <a:endParaRPr lang="en-US" dirty="0"/>
        </a:p>
      </dgm:t>
    </dgm:pt>
    <dgm:pt modelId="{76CC8F9A-F82A-3E42-8AD6-C0053B21BE50}" type="parTrans" cxnId="{31ED36E3-0A27-D84A-AE39-A166ECE5DF8A}">
      <dgm:prSet/>
      <dgm:spPr/>
      <dgm:t>
        <a:bodyPr/>
        <a:lstStyle/>
        <a:p>
          <a:endParaRPr lang="en-US"/>
        </a:p>
      </dgm:t>
    </dgm:pt>
    <dgm:pt modelId="{4735367B-59B2-8C4D-B83A-BE08C4D1EF64}" type="sibTrans" cxnId="{31ED36E3-0A27-D84A-AE39-A166ECE5DF8A}">
      <dgm:prSet/>
      <dgm:spPr/>
      <dgm:t>
        <a:bodyPr/>
        <a:lstStyle/>
        <a:p>
          <a:endParaRPr lang="en-US"/>
        </a:p>
      </dgm:t>
    </dgm:pt>
    <dgm:pt modelId="{7B1C8F55-2844-4E45-8477-BC069DDC6121}">
      <dgm:prSet phldrT="[Text]"/>
      <dgm:spPr/>
      <dgm:t>
        <a:bodyPr/>
        <a:lstStyle/>
        <a:p>
          <a:r>
            <a:rPr lang="en-US" b="0" i="0" u="none" dirty="0"/>
            <a:t>Analyzing Conagra brands through pairwise comparisons with similar leading brands in each region based on market share and pricing points.</a:t>
          </a:r>
          <a:endParaRPr lang="en-US" dirty="0"/>
        </a:p>
      </dgm:t>
    </dgm:pt>
    <dgm:pt modelId="{98207617-534F-D947-BF74-A6C3E32C93EC}" type="parTrans" cxnId="{8537ECBA-E33C-B943-876F-83434B122843}">
      <dgm:prSet/>
      <dgm:spPr/>
      <dgm:t>
        <a:bodyPr/>
        <a:lstStyle/>
        <a:p>
          <a:endParaRPr lang="en-US"/>
        </a:p>
      </dgm:t>
    </dgm:pt>
    <dgm:pt modelId="{C28457E0-B701-FD4A-8AF8-349610233214}" type="sibTrans" cxnId="{8537ECBA-E33C-B943-876F-83434B122843}">
      <dgm:prSet/>
      <dgm:spPr/>
      <dgm:t>
        <a:bodyPr/>
        <a:lstStyle/>
        <a:p>
          <a:endParaRPr lang="en-US"/>
        </a:p>
      </dgm:t>
    </dgm:pt>
    <dgm:pt modelId="{5FACF326-EE9D-1F4E-A0CF-8ECFE9875BB7}">
      <dgm:prSet phldrT="[Text]"/>
      <dgm:spPr/>
      <dgm:t>
        <a:bodyPr/>
        <a:lstStyle/>
        <a:p>
          <a:r>
            <a:rPr lang="en-US" b="0" i="0" u="none" dirty="0"/>
            <a:t>Analyzing demographic data for the top 20 margarine brands on a national level to identify segments where Conagra can compete and increase their market shares.</a:t>
          </a:r>
          <a:endParaRPr lang="en-US" b="0" dirty="0"/>
        </a:p>
        <a:p>
          <a:endParaRPr lang="en-US" dirty="0"/>
        </a:p>
      </dgm:t>
    </dgm:pt>
    <dgm:pt modelId="{013E5155-DA78-BA44-9217-BC7695C6C706}" type="parTrans" cxnId="{47E46AAA-ECCC-C344-BD5C-476D9C924E60}">
      <dgm:prSet/>
      <dgm:spPr/>
      <dgm:t>
        <a:bodyPr/>
        <a:lstStyle/>
        <a:p>
          <a:endParaRPr lang="en-US"/>
        </a:p>
      </dgm:t>
    </dgm:pt>
    <dgm:pt modelId="{DD8262E7-5E6D-6940-8C6E-BF4CFAA7A86A}" type="sibTrans" cxnId="{47E46AAA-ECCC-C344-BD5C-476D9C924E60}">
      <dgm:prSet/>
      <dgm:spPr/>
      <dgm:t>
        <a:bodyPr/>
        <a:lstStyle/>
        <a:p>
          <a:endParaRPr lang="en-US"/>
        </a:p>
      </dgm:t>
    </dgm:pt>
    <dgm:pt modelId="{9BD0DAFD-1378-984B-B803-C279480B79D8}" type="pres">
      <dgm:prSet presAssocID="{44B8FB0E-1EF1-664B-95C2-FFC735669137}" presName="outerComposite" presStyleCnt="0">
        <dgm:presLayoutVars>
          <dgm:chMax val="5"/>
          <dgm:dir/>
          <dgm:resizeHandles val="exact"/>
        </dgm:presLayoutVars>
      </dgm:prSet>
      <dgm:spPr/>
    </dgm:pt>
    <dgm:pt modelId="{68EF098D-06A0-9B42-890B-7C9105B8890E}" type="pres">
      <dgm:prSet presAssocID="{44B8FB0E-1EF1-664B-95C2-FFC735669137}" presName="dummyMaxCanvas" presStyleCnt="0">
        <dgm:presLayoutVars/>
      </dgm:prSet>
      <dgm:spPr/>
    </dgm:pt>
    <dgm:pt modelId="{A1A8C5DA-D419-474C-BB74-9F872D1BB83D}" type="pres">
      <dgm:prSet presAssocID="{44B8FB0E-1EF1-664B-95C2-FFC735669137}" presName="ThreeNodes_1" presStyleLbl="node1" presStyleIdx="0" presStyleCnt="3">
        <dgm:presLayoutVars>
          <dgm:bulletEnabled val="1"/>
        </dgm:presLayoutVars>
      </dgm:prSet>
      <dgm:spPr/>
    </dgm:pt>
    <dgm:pt modelId="{7E7FBBC3-177C-B646-ADAB-4FB636975A96}" type="pres">
      <dgm:prSet presAssocID="{44B8FB0E-1EF1-664B-95C2-FFC735669137}" presName="ThreeNodes_2" presStyleLbl="node1" presStyleIdx="1" presStyleCnt="3">
        <dgm:presLayoutVars>
          <dgm:bulletEnabled val="1"/>
        </dgm:presLayoutVars>
      </dgm:prSet>
      <dgm:spPr/>
    </dgm:pt>
    <dgm:pt modelId="{9C5370E5-1496-D045-B866-F2DED880340F}" type="pres">
      <dgm:prSet presAssocID="{44B8FB0E-1EF1-664B-95C2-FFC735669137}" presName="ThreeNodes_3" presStyleLbl="node1" presStyleIdx="2" presStyleCnt="3">
        <dgm:presLayoutVars>
          <dgm:bulletEnabled val="1"/>
        </dgm:presLayoutVars>
      </dgm:prSet>
      <dgm:spPr/>
    </dgm:pt>
    <dgm:pt modelId="{F663D45D-A5D9-BA4D-A259-1ECB33907A4E}" type="pres">
      <dgm:prSet presAssocID="{44B8FB0E-1EF1-664B-95C2-FFC735669137}" presName="ThreeConn_1-2" presStyleLbl="fgAccFollowNode1" presStyleIdx="0" presStyleCnt="2">
        <dgm:presLayoutVars>
          <dgm:bulletEnabled val="1"/>
        </dgm:presLayoutVars>
      </dgm:prSet>
      <dgm:spPr/>
    </dgm:pt>
    <dgm:pt modelId="{216F7F76-77D8-014E-994B-9EF8E2517C37}" type="pres">
      <dgm:prSet presAssocID="{44B8FB0E-1EF1-664B-95C2-FFC735669137}" presName="ThreeConn_2-3" presStyleLbl="fgAccFollowNode1" presStyleIdx="1" presStyleCnt="2">
        <dgm:presLayoutVars>
          <dgm:bulletEnabled val="1"/>
        </dgm:presLayoutVars>
      </dgm:prSet>
      <dgm:spPr/>
    </dgm:pt>
    <dgm:pt modelId="{0E995F6F-B34E-5344-95AA-03659C334DF9}" type="pres">
      <dgm:prSet presAssocID="{44B8FB0E-1EF1-664B-95C2-FFC735669137}" presName="ThreeNodes_1_text" presStyleLbl="node1" presStyleIdx="2" presStyleCnt="3">
        <dgm:presLayoutVars>
          <dgm:bulletEnabled val="1"/>
        </dgm:presLayoutVars>
      </dgm:prSet>
      <dgm:spPr/>
    </dgm:pt>
    <dgm:pt modelId="{8B8ED0F7-0229-A34F-8761-BEC9FC667BC8}" type="pres">
      <dgm:prSet presAssocID="{44B8FB0E-1EF1-664B-95C2-FFC735669137}" presName="ThreeNodes_2_text" presStyleLbl="node1" presStyleIdx="2" presStyleCnt="3">
        <dgm:presLayoutVars>
          <dgm:bulletEnabled val="1"/>
        </dgm:presLayoutVars>
      </dgm:prSet>
      <dgm:spPr/>
    </dgm:pt>
    <dgm:pt modelId="{706DDB5E-B508-D34A-93F8-5FB1F960157E}" type="pres">
      <dgm:prSet presAssocID="{44B8FB0E-1EF1-664B-95C2-FFC735669137}" presName="ThreeNodes_3_text" presStyleLbl="node1" presStyleIdx="2" presStyleCnt="3">
        <dgm:presLayoutVars>
          <dgm:bulletEnabled val="1"/>
        </dgm:presLayoutVars>
      </dgm:prSet>
      <dgm:spPr/>
    </dgm:pt>
  </dgm:ptLst>
  <dgm:cxnLst>
    <dgm:cxn modelId="{40C8CB11-88DE-E74F-A80D-A7D04BFFAF78}" type="presOf" srcId="{AE0715F3-F08B-A44C-9675-52492C760646}" destId="{0E995F6F-B34E-5344-95AA-03659C334DF9}" srcOrd="1" destOrd="0" presId="urn:microsoft.com/office/officeart/2005/8/layout/vProcess5"/>
    <dgm:cxn modelId="{6F91003D-D2C3-EE42-9802-B98027FD2BDA}" type="presOf" srcId="{5FACF326-EE9D-1F4E-A0CF-8ECFE9875BB7}" destId="{9C5370E5-1496-D045-B866-F2DED880340F}" srcOrd="0" destOrd="0" presId="urn:microsoft.com/office/officeart/2005/8/layout/vProcess5"/>
    <dgm:cxn modelId="{26D8484C-79B0-1847-8170-2450F0E6A375}" type="presOf" srcId="{7B1C8F55-2844-4E45-8477-BC069DDC6121}" destId="{8B8ED0F7-0229-A34F-8761-BEC9FC667BC8}" srcOrd="1" destOrd="0" presId="urn:microsoft.com/office/officeart/2005/8/layout/vProcess5"/>
    <dgm:cxn modelId="{919C5454-479F-F740-95C9-D744F91D15F0}" type="presOf" srcId="{7B1C8F55-2844-4E45-8477-BC069DDC6121}" destId="{7E7FBBC3-177C-B646-ADAB-4FB636975A96}" srcOrd="0" destOrd="0" presId="urn:microsoft.com/office/officeart/2005/8/layout/vProcess5"/>
    <dgm:cxn modelId="{8B4D6F61-32C3-CA4A-8F0B-EE8DFA1885F5}" type="presOf" srcId="{44B8FB0E-1EF1-664B-95C2-FFC735669137}" destId="{9BD0DAFD-1378-984B-B803-C279480B79D8}" srcOrd="0" destOrd="0" presId="urn:microsoft.com/office/officeart/2005/8/layout/vProcess5"/>
    <dgm:cxn modelId="{4A507468-2B77-864F-9BBE-2E0A6039DF42}" type="presOf" srcId="{C28457E0-B701-FD4A-8AF8-349610233214}" destId="{216F7F76-77D8-014E-994B-9EF8E2517C37}" srcOrd="0" destOrd="0" presId="urn:microsoft.com/office/officeart/2005/8/layout/vProcess5"/>
    <dgm:cxn modelId="{199A489E-E90A-1C4C-A0B0-CB12CC2069B0}" type="presOf" srcId="{5FACF326-EE9D-1F4E-A0CF-8ECFE9875BB7}" destId="{706DDB5E-B508-D34A-93F8-5FB1F960157E}" srcOrd="1" destOrd="0" presId="urn:microsoft.com/office/officeart/2005/8/layout/vProcess5"/>
    <dgm:cxn modelId="{47E46AAA-ECCC-C344-BD5C-476D9C924E60}" srcId="{44B8FB0E-1EF1-664B-95C2-FFC735669137}" destId="{5FACF326-EE9D-1F4E-A0CF-8ECFE9875BB7}" srcOrd="2" destOrd="0" parTransId="{013E5155-DA78-BA44-9217-BC7695C6C706}" sibTransId="{DD8262E7-5E6D-6940-8C6E-BF4CFAA7A86A}"/>
    <dgm:cxn modelId="{8537ECBA-E33C-B943-876F-83434B122843}" srcId="{44B8FB0E-1EF1-664B-95C2-FFC735669137}" destId="{7B1C8F55-2844-4E45-8477-BC069DDC6121}" srcOrd="1" destOrd="0" parTransId="{98207617-534F-D947-BF74-A6C3E32C93EC}" sibTransId="{C28457E0-B701-FD4A-8AF8-349610233214}"/>
    <dgm:cxn modelId="{0480B3CC-4721-1A40-8D85-8B5519E9795D}" type="presOf" srcId="{AE0715F3-F08B-A44C-9675-52492C760646}" destId="{A1A8C5DA-D419-474C-BB74-9F872D1BB83D}" srcOrd="0" destOrd="0" presId="urn:microsoft.com/office/officeart/2005/8/layout/vProcess5"/>
    <dgm:cxn modelId="{31ED36E3-0A27-D84A-AE39-A166ECE5DF8A}" srcId="{44B8FB0E-1EF1-664B-95C2-FFC735669137}" destId="{AE0715F3-F08B-A44C-9675-52492C760646}" srcOrd="0" destOrd="0" parTransId="{76CC8F9A-F82A-3E42-8AD6-C0053B21BE50}" sibTransId="{4735367B-59B2-8C4D-B83A-BE08C4D1EF64}"/>
    <dgm:cxn modelId="{3E5890EB-86B0-FB4B-8605-38CD9BFD35F4}" type="presOf" srcId="{4735367B-59B2-8C4D-B83A-BE08C4D1EF64}" destId="{F663D45D-A5D9-BA4D-A259-1ECB33907A4E}" srcOrd="0" destOrd="0" presId="urn:microsoft.com/office/officeart/2005/8/layout/vProcess5"/>
    <dgm:cxn modelId="{17A42439-756A-2540-8887-42A1E732E2F6}" type="presParOf" srcId="{9BD0DAFD-1378-984B-B803-C279480B79D8}" destId="{68EF098D-06A0-9B42-890B-7C9105B8890E}" srcOrd="0" destOrd="0" presId="urn:microsoft.com/office/officeart/2005/8/layout/vProcess5"/>
    <dgm:cxn modelId="{34661A9E-76BF-1343-B3A6-71AA9556D62E}" type="presParOf" srcId="{9BD0DAFD-1378-984B-B803-C279480B79D8}" destId="{A1A8C5DA-D419-474C-BB74-9F872D1BB83D}" srcOrd="1" destOrd="0" presId="urn:microsoft.com/office/officeart/2005/8/layout/vProcess5"/>
    <dgm:cxn modelId="{7AA94585-E902-FC4B-B98C-DF7BFEFCCF8E}" type="presParOf" srcId="{9BD0DAFD-1378-984B-B803-C279480B79D8}" destId="{7E7FBBC3-177C-B646-ADAB-4FB636975A96}" srcOrd="2" destOrd="0" presId="urn:microsoft.com/office/officeart/2005/8/layout/vProcess5"/>
    <dgm:cxn modelId="{CF644344-31B5-D04B-8D19-081BED3067CB}" type="presParOf" srcId="{9BD0DAFD-1378-984B-B803-C279480B79D8}" destId="{9C5370E5-1496-D045-B866-F2DED880340F}" srcOrd="3" destOrd="0" presId="urn:microsoft.com/office/officeart/2005/8/layout/vProcess5"/>
    <dgm:cxn modelId="{D342E61B-8D4B-1344-91B0-70B99EB33882}" type="presParOf" srcId="{9BD0DAFD-1378-984B-B803-C279480B79D8}" destId="{F663D45D-A5D9-BA4D-A259-1ECB33907A4E}" srcOrd="4" destOrd="0" presId="urn:microsoft.com/office/officeart/2005/8/layout/vProcess5"/>
    <dgm:cxn modelId="{34AD2BDC-BAC1-C84D-918B-25097A12BFDE}" type="presParOf" srcId="{9BD0DAFD-1378-984B-B803-C279480B79D8}" destId="{216F7F76-77D8-014E-994B-9EF8E2517C37}" srcOrd="5" destOrd="0" presId="urn:microsoft.com/office/officeart/2005/8/layout/vProcess5"/>
    <dgm:cxn modelId="{824EB9A8-FA71-784F-A519-9241361EC400}" type="presParOf" srcId="{9BD0DAFD-1378-984B-B803-C279480B79D8}" destId="{0E995F6F-B34E-5344-95AA-03659C334DF9}" srcOrd="6" destOrd="0" presId="urn:microsoft.com/office/officeart/2005/8/layout/vProcess5"/>
    <dgm:cxn modelId="{BC365237-508C-8347-AF80-4734464963B0}" type="presParOf" srcId="{9BD0DAFD-1378-984B-B803-C279480B79D8}" destId="{8B8ED0F7-0229-A34F-8761-BEC9FC667BC8}" srcOrd="7" destOrd="0" presId="urn:microsoft.com/office/officeart/2005/8/layout/vProcess5"/>
    <dgm:cxn modelId="{A86BFDB4-BBD0-F541-BC6B-BA2526A599FA}" type="presParOf" srcId="{9BD0DAFD-1378-984B-B803-C279480B79D8}" destId="{706DDB5E-B508-D34A-93F8-5FB1F960157E}"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8DDB64-9635-584E-ABF2-00FBA5A09CF9}" type="doc">
      <dgm:prSet loTypeId="urn:microsoft.com/office/officeart/2005/8/layout/hierarchy3" loCatId="" qsTypeId="urn:microsoft.com/office/officeart/2005/8/quickstyle/simple1" qsCatId="simple" csTypeId="urn:microsoft.com/office/officeart/2005/8/colors/accent1_1" csCatId="accent1" phldr="1"/>
      <dgm:spPr/>
      <dgm:t>
        <a:bodyPr/>
        <a:lstStyle/>
        <a:p>
          <a:endParaRPr lang="en-US"/>
        </a:p>
      </dgm:t>
    </dgm:pt>
    <dgm:pt modelId="{8C8B8395-362B-D54A-B375-1C9A40A65B87}">
      <dgm:prSet phldrT="[Text]"/>
      <dgm:spPr/>
      <dgm:t>
        <a:bodyPr/>
        <a:lstStyle/>
        <a:p>
          <a:r>
            <a:rPr lang="en-US" dirty="0"/>
            <a:t>Tubs 15 OZ</a:t>
          </a:r>
        </a:p>
      </dgm:t>
    </dgm:pt>
    <dgm:pt modelId="{30D9B760-8684-7944-B9BF-2C440F068378}" type="parTrans" cxnId="{78911188-333B-D347-AE8E-307D9F8FCA42}">
      <dgm:prSet/>
      <dgm:spPr/>
      <dgm:t>
        <a:bodyPr/>
        <a:lstStyle/>
        <a:p>
          <a:endParaRPr lang="en-US"/>
        </a:p>
      </dgm:t>
    </dgm:pt>
    <dgm:pt modelId="{FD1CBEEC-501C-5948-BA4A-B2492B0DCEE0}" type="sibTrans" cxnId="{78911188-333B-D347-AE8E-307D9F8FCA42}">
      <dgm:prSet/>
      <dgm:spPr/>
      <dgm:t>
        <a:bodyPr/>
        <a:lstStyle/>
        <a:p>
          <a:endParaRPr lang="en-US"/>
        </a:p>
      </dgm:t>
    </dgm:pt>
    <dgm:pt modelId="{851A6517-2A73-DF4B-B7B1-EE5F5F859900}">
      <dgm:prSet phldrT="[Text]"/>
      <dgm:spPr/>
      <dgm:t>
        <a:bodyPr/>
        <a:lstStyle/>
        <a:p>
          <a:r>
            <a:rPr lang="en-US" dirty="0"/>
            <a:t>I Can’t Believe Its Not Butter</a:t>
          </a:r>
        </a:p>
      </dgm:t>
    </dgm:pt>
    <dgm:pt modelId="{A51ACF8F-2221-CC48-BC39-9716298FEA3B}" type="parTrans" cxnId="{BC8CC0FA-8705-CC4D-A9F2-1D96B4E6CC5D}">
      <dgm:prSet/>
      <dgm:spPr/>
      <dgm:t>
        <a:bodyPr/>
        <a:lstStyle/>
        <a:p>
          <a:endParaRPr lang="en-US"/>
        </a:p>
      </dgm:t>
    </dgm:pt>
    <dgm:pt modelId="{5C3E73D8-D3F4-2749-A895-E3CFAFE75D7A}" type="sibTrans" cxnId="{BC8CC0FA-8705-CC4D-A9F2-1D96B4E6CC5D}">
      <dgm:prSet/>
      <dgm:spPr/>
      <dgm:t>
        <a:bodyPr/>
        <a:lstStyle/>
        <a:p>
          <a:endParaRPr lang="en-US"/>
        </a:p>
      </dgm:t>
    </dgm:pt>
    <dgm:pt modelId="{798A285F-1A66-B540-9749-E3C4A6456094}">
      <dgm:prSet phldrT="[Text]"/>
      <dgm:spPr/>
      <dgm:t>
        <a:bodyPr/>
        <a:lstStyle/>
        <a:p>
          <a:r>
            <a:rPr lang="en-US" dirty="0"/>
            <a:t>Country Crock</a:t>
          </a:r>
        </a:p>
      </dgm:t>
    </dgm:pt>
    <dgm:pt modelId="{69C0C72C-44C5-DC4F-977C-D27623FCFAFB}" type="parTrans" cxnId="{6C6EB18D-45CE-D64D-8312-011F4E97ED7A}">
      <dgm:prSet/>
      <dgm:spPr/>
      <dgm:t>
        <a:bodyPr/>
        <a:lstStyle/>
        <a:p>
          <a:endParaRPr lang="en-US"/>
        </a:p>
      </dgm:t>
    </dgm:pt>
    <dgm:pt modelId="{76920ACB-2112-4341-BF97-25E7ECC56FD0}" type="sibTrans" cxnId="{6C6EB18D-45CE-D64D-8312-011F4E97ED7A}">
      <dgm:prSet/>
      <dgm:spPr/>
      <dgm:t>
        <a:bodyPr/>
        <a:lstStyle/>
        <a:p>
          <a:endParaRPr lang="en-US"/>
        </a:p>
      </dgm:t>
    </dgm:pt>
    <dgm:pt modelId="{26D3967C-172D-FD4A-A097-806B68FBC2A4}">
      <dgm:prSet phldrT="[Text]"/>
      <dgm:spPr/>
      <dgm:t>
        <a:bodyPr/>
        <a:lstStyle/>
        <a:p>
          <a:r>
            <a:rPr lang="en-US" dirty="0"/>
            <a:t>Tubs 45 OZ</a:t>
          </a:r>
        </a:p>
      </dgm:t>
    </dgm:pt>
    <dgm:pt modelId="{112B4F0A-7C66-F849-8158-4E94D74D646C}" type="parTrans" cxnId="{9DB935A0-B097-6A45-9335-8C6DCD69B847}">
      <dgm:prSet/>
      <dgm:spPr/>
      <dgm:t>
        <a:bodyPr/>
        <a:lstStyle/>
        <a:p>
          <a:endParaRPr lang="en-US"/>
        </a:p>
      </dgm:t>
    </dgm:pt>
    <dgm:pt modelId="{F982BDE6-72BE-2E47-B2FF-6A2865EE8E96}" type="sibTrans" cxnId="{9DB935A0-B097-6A45-9335-8C6DCD69B847}">
      <dgm:prSet/>
      <dgm:spPr/>
      <dgm:t>
        <a:bodyPr/>
        <a:lstStyle/>
        <a:p>
          <a:endParaRPr lang="en-US"/>
        </a:p>
      </dgm:t>
    </dgm:pt>
    <dgm:pt modelId="{0A35B0D5-149A-7246-9670-73FC2D27755D}">
      <dgm:prSet phldrT="[Text]"/>
      <dgm:spPr/>
      <dgm:t>
        <a:bodyPr/>
        <a:lstStyle/>
        <a:p>
          <a:r>
            <a:rPr lang="en-US" dirty="0"/>
            <a:t>Imperial</a:t>
          </a:r>
        </a:p>
      </dgm:t>
    </dgm:pt>
    <dgm:pt modelId="{CA596B21-FD26-9147-BB80-8C884832A840}" type="parTrans" cxnId="{F9D53240-D626-5243-B0C1-541BBEB3D658}">
      <dgm:prSet/>
      <dgm:spPr/>
      <dgm:t>
        <a:bodyPr/>
        <a:lstStyle/>
        <a:p>
          <a:endParaRPr lang="en-US"/>
        </a:p>
      </dgm:t>
    </dgm:pt>
    <dgm:pt modelId="{4CBA6188-07FF-4F46-AFC1-42ECA67EB8C6}" type="sibTrans" cxnId="{F9D53240-D626-5243-B0C1-541BBEB3D658}">
      <dgm:prSet/>
      <dgm:spPr/>
      <dgm:t>
        <a:bodyPr/>
        <a:lstStyle/>
        <a:p>
          <a:endParaRPr lang="en-US"/>
        </a:p>
      </dgm:t>
    </dgm:pt>
    <dgm:pt modelId="{28A8D3C4-C8A9-9A46-B18F-188A3743D098}">
      <dgm:prSet phldrT="[Text]"/>
      <dgm:spPr/>
      <dgm:t>
        <a:bodyPr/>
        <a:lstStyle/>
        <a:p>
          <a:r>
            <a:rPr lang="en-US" b="0" i="0" u="none" dirty="0"/>
            <a:t>Country Crock</a:t>
          </a:r>
          <a:endParaRPr lang="en-US" dirty="0"/>
        </a:p>
      </dgm:t>
    </dgm:pt>
    <dgm:pt modelId="{D577AA89-26C5-7E4A-88BB-02AEB8F60173}" type="parTrans" cxnId="{22AED922-BE70-7C46-B28A-BB5D272D0291}">
      <dgm:prSet/>
      <dgm:spPr/>
      <dgm:t>
        <a:bodyPr/>
        <a:lstStyle/>
        <a:p>
          <a:endParaRPr lang="en-US"/>
        </a:p>
      </dgm:t>
    </dgm:pt>
    <dgm:pt modelId="{0E4E575A-E47F-9841-97A6-9F13F9F7DBC2}" type="sibTrans" cxnId="{22AED922-BE70-7C46-B28A-BB5D272D0291}">
      <dgm:prSet/>
      <dgm:spPr/>
      <dgm:t>
        <a:bodyPr/>
        <a:lstStyle/>
        <a:p>
          <a:endParaRPr lang="en-US"/>
        </a:p>
      </dgm:t>
    </dgm:pt>
    <dgm:pt modelId="{544773F4-9D32-0346-A5F7-CCB2E7B75FEA}">
      <dgm:prSet phldrT="[Text]"/>
      <dgm:spPr/>
      <dgm:t>
        <a:bodyPr/>
        <a:lstStyle/>
        <a:p>
          <a:r>
            <a:rPr lang="en-US" dirty="0"/>
            <a:t>Sticks 16 OZ</a:t>
          </a:r>
        </a:p>
      </dgm:t>
    </dgm:pt>
    <dgm:pt modelId="{7D9A5DA6-9242-2542-92CC-8ECEC432157A}" type="parTrans" cxnId="{9A478F0F-7E12-E34D-AFCC-0A8974C7842C}">
      <dgm:prSet/>
      <dgm:spPr/>
      <dgm:t>
        <a:bodyPr/>
        <a:lstStyle/>
        <a:p>
          <a:endParaRPr lang="en-US"/>
        </a:p>
      </dgm:t>
    </dgm:pt>
    <dgm:pt modelId="{626139F3-3E78-2045-AC2F-4A641A9C3A96}" type="sibTrans" cxnId="{9A478F0F-7E12-E34D-AFCC-0A8974C7842C}">
      <dgm:prSet/>
      <dgm:spPr/>
      <dgm:t>
        <a:bodyPr/>
        <a:lstStyle/>
        <a:p>
          <a:endParaRPr lang="en-US"/>
        </a:p>
      </dgm:t>
    </dgm:pt>
    <dgm:pt modelId="{CDAABD11-A381-CC4E-B2B8-252254D32F50}">
      <dgm:prSet phldrT="[Text]"/>
      <dgm:spPr/>
      <dgm:t>
        <a:bodyPr/>
        <a:lstStyle/>
        <a:p>
          <a:r>
            <a:rPr lang="en-US" dirty="0"/>
            <a:t>I Can’t Believe Its Not Butter</a:t>
          </a:r>
        </a:p>
      </dgm:t>
    </dgm:pt>
    <dgm:pt modelId="{E3B702C6-A0E8-C548-8F51-7F6C8AC90D77}" type="parTrans" cxnId="{6BA4A62C-E25B-AE4C-8F46-FB7AE0C1230E}">
      <dgm:prSet/>
      <dgm:spPr/>
      <dgm:t>
        <a:bodyPr/>
        <a:lstStyle/>
        <a:p>
          <a:endParaRPr lang="en-US"/>
        </a:p>
      </dgm:t>
    </dgm:pt>
    <dgm:pt modelId="{C77B3B81-C788-E04D-A257-013B7A2E6694}" type="sibTrans" cxnId="{6BA4A62C-E25B-AE4C-8F46-FB7AE0C1230E}">
      <dgm:prSet/>
      <dgm:spPr/>
      <dgm:t>
        <a:bodyPr/>
        <a:lstStyle/>
        <a:p>
          <a:endParaRPr lang="en-US"/>
        </a:p>
      </dgm:t>
    </dgm:pt>
    <dgm:pt modelId="{78C2D322-28FF-8346-BF20-22417EF30133}">
      <dgm:prSet phldrT="[Text]"/>
      <dgm:spPr/>
      <dgm:t>
        <a:bodyPr/>
        <a:lstStyle/>
        <a:p>
          <a:r>
            <a:rPr lang="en-US" dirty="0"/>
            <a:t>Smart Balance</a:t>
          </a:r>
        </a:p>
      </dgm:t>
    </dgm:pt>
    <dgm:pt modelId="{06F09A69-74E9-164F-9060-1655C78DB7D4}" type="parTrans" cxnId="{A90FEAC6-391C-6747-A1E5-7AF6B9E0593D}">
      <dgm:prSet/>
      <dgm:spPr/>
      <dgm:t>
        <a:bodyPr/>
        <a:lstStyle/>
        <a:p>
          <a:endParaRPr lang="en-US"/>
        </a:p>
      </dgm:t>
    </dgm:pt>
    <dgm:pt modelId="{8313CFCC-C44D-3346-950E-16BC82367620}" type="sibTrans" cxnId="{A90FEAC6-391C-6747-A1E5-7AF6B9E0593D}">
      <dgm:prSet/>
      <dgm:spPr/>
      <dgm:t>
        <a:bodyPr/>
        <a:lstStyle/>
        <a:p>
          <a:endParaRPr lang="en-US"/>
        </a:p>
      </dgm:t>
    </dgm:pt>
    <dgm:pt modelId="{69CA54A6-CC11-A142-8055-88FE449E72C8}">
      <dgm:prSet phldrT="[Text]"/>
      <dgm:spPr/>
      <dgm:t>
        <a:bodyPr/>
        <a:lstStyle/>
        <a:p>
          <a:r>
            <a:rPr lang="en-US" dirty="0"/>
            <a:t>Country Crock</a:t>
          </a:r>
        </a:p>
      </dgm:t>
    </dgm:pt>
    <dgm:pt modelId="{938C2CBF-B3C2-9D4A-80D3-CF0048AB7F1C}" type="parTrans" cxnId="{16E58A10-4219-F045-B047-21CA677898B6}">
      <dgm:prSet/>
      <dgm:spPr/>
      <dgm:t>
        <a:bodyPr/>
        <a:lstStyle/>
        <a:p>
          <a:endParaRPr lang="en-US"/>
        </a:p>
      </dgm:t>
    </dgm:pt>
    <dgm:pt modelId="{9B6D4A8D-F168-B245-A040-3DBE9289D1FE}" type="sibTrans" cxnId="{16E58A10-4219-F045-B047-21CA677898B6}">
      <dgm:prSet/>
      <dgm:spPr/>
      <dgm:t>
        <a:bodyPr/>
        <a:lstStyle/>
        <a:p>
          <a:endParaRPr lang="en-US"/>
        </a:p>
      </dgm:t>
    </dgm:pt>
    <dgm:pt modelId="{F0EA579F-38FF-3A44-8ED2-118CC52968D5}">
      <dgm:prSet phldrT="[Text]"/>
      <dgm:spPr/>
      <dgm:t>
        <a:bodyPr/>
        <a:lstStyle/>
        <a:p>
          <a:r>
            <a:rPr lang="en-US" dirty="0"/>
            <a:t>Blue Bonnet</a:t>
          </a:r>
        </a:p>
      </dgm:t>
    </dgm:pt>
    <dgm:pt modelId="{4C955858-013A-0E47-9DEF-C83CEC6CEB3D}" type="parTrans" cxnId="{3DBE74E8-8011-6E45-B203-498A368476D3}">
      <dgm:prSet/>
      <dgm:spPr/>
      <dgm:t>
        <a:bodyPr/>
        <a:lstStyle/>
        <a:p>
          <a:endParaRPr lang="en-US"/>
        </a:p>
      </dgm:t>
    </dgm:pt>
    <dgm:pt modelId="{F106572A-78A4-7D42-8C6A-83C8991487F7}" type="sibTrans" cxnId="{3DBE74E8-8011-6E45-B203-498A368476D3}">
      <dgm:prSet/>
      <dgm:spPr/>
      <dgm:t>
        <a:bodyPr/>
        <a:lstStyle/>
        <a:p>
          <a:endParaRPr lang="en-US"/>
        </a:p>
      </dgm:t>
    </dgm:pt>
    <dgm:pt modelId="{6219F2E2-9B93-444A-8952-665174679770}">
      <dgm:prSet phldrT="[Text]"/>
      <dgm:spPr/>
      <dgm:t>
        <a:bodyPr/>
        <a:lstStyle/>
        <a:p>
          <a:r>
            <a:rPr lang="en-US"/>
            <a:t>I Can’t Believe Its Not Butter</a:t>
          </a:r>
          <a:endParaRPr lang="en-US" dirty="0"/>
        </a:p>
      </dgm:t>
    </dgm:pt>
    <dgm:pt modelId="{49D2B47E-6AD8-5744-9CF5-36B26A88F438}" type="parTrans" cxnId="{2797BAE6-509C-4640-972D-F597469230E5}">
      <dgm:prSet/>
      <dgm:spPr/>
      <dgm:t>
        <a:bodyPr/>
        <a:lstStyle/>
        <a:p>
          <a:endParaRPr lang="en-US"/>
        </a:p>
      </dgm:t>
    </dgm:pt>
    <dgm:pt modelId="{ADB3921B-4F3D-784E-BD56-E705EB409E32}" type="sibTrans" cxnId="{2797BAE6-509C-4640-972D-F597469230E5}">
      <dgm:prSet/>
      <dgm:spPr/>
      <dgm:t>
        <a:bodyPr/>
        <a:lstStyle/>
        <a:p>
          <a:endParaRPr lang="en-US"/>
        </a:p>
      </dgm:t>
    </dgm:pt>
    <dgm:pt modelId="{462A3C17-5F57-FC41-9561-0991E540213F}">
      <dgm:prSet phldrT="[Text]"/>
      <dgm:spPr/>
      <dgm:t>
        <a:bodyPr/>
        <a:lstStyle/>
        <a:p>
          <a:r>
            <a:rPr lang="en-US" dirty="0"/>
            <a:t>Imperial</a:t>
          </a:r>
        </a:p>
      </dgm:t>
    </dgm:pt>
    <dgm:pt modelId="{997CBBBD-E234-7941-A2DB-D104983B6712}" type="parTrans" cxnId="{B7661F70-0936-484A-9E44-E132AE2C093A}">
      <dgm:prSet/>
      <dgm:spPr/>
      <dgm:t>
        <a:bodyPr/>
        <a:lstStyle/>
        <a:p>
          <a:endParaRPr lang="en-US"/>
        </a:p>
      </dgm:t>
    </dgm:pt>
    <dgm:pt modelId="{84A2FAFB-A4FE-E942-90C5-69ADF854909E}" type="sibTrans" cxnId="{B7661F70-0936-484A-9E44-E132AE2C093A}">
      <dgm:prSet/>
      <dgm:spPr/>
      <dgm:t>
        <a:bodyPr/>
        <a:lstStyle/>
        <a:p>
          <a:endParaRPr lang="en-US"/>
        </a:p>
      </dgm:t>
    </dgm:pt>
    <dgm:pt modelId="{5E925E4A-2365-D74B-97AD-ABEF84A452A7}" type="pres">
      <dgm:prSet presAssocID="{808DDB64-9635-584E-ABF2-00FBA5A09CF9}" presName="diagram" presStyleCnt="0">
        <dgm:presLayoutVars>
          <dgm:chPref val="1"/>
          <dgm:dir/>
          <dgm:animOne val="branch"/>
          <dgm:animLvl val="lvl"/>
          <dgm:resizeHandles/>
        </dgm:presLayoutVars>
      </dgm:prSet>
      <dgm:spPr/>
    </dgm:pt>
    <dgm:pt modelId="{5D85C263-31F6-684A-92FF-BA427B96CACD}" type="pres">
      <dgm:prSet presAssocID="{8C8B8395-362B-D54A-B375-1C9A40A65B87}" presName="root" presStyleCnt="0"/>
      <dgm:spPr/>
    </dgm:pt>
    <dgm:pt modelId="{CE77F40B-68ED-2D4A-A78D-41659A1D62DB}" type="pres">
      <dgm:prSet presAssocID="{8C8B8395-362B-D54A-B375-1C9A40A65B87}" presName="rootComposite" presStyleCnt="0"/>
      <dgm:spPr/>
    </dgm:pt>
    <dgm:pt modelId="{7745AE2C-4861-D948-85DB-754A7F1EB42E}" type="pres">
      <dgm:prSet presAssocID="{8C8B8395-362B-D54A-B375-1C9A40A65B87}" presName="rootText" presStyleLbl="node1" presStyleIdx="0" presStyleCnt="3"/>
      <dgm:spPr/>
    </dgm:pt>
    <dgm:pt modelId="{A00582C4-8C7C-8D4B-B99E-3F42A4BA6441}" type="pres">
      <dgm:prSet presAssocID="{8C8B8395-362B-D54A-B375-1C9A40A65B87}" presName="rootConnector" presStyleLbl="node1" presStyleIdx="0" presStyleCnt="3"/>
      <dgm:spPr/>
    </dgm:pt>
    <dgm:pt modelId="{699A6673-F070-8941-958A-B905A4D41CAB}" type="pres">
      <dgm:prSet presAssocID="{8C8B8395-362B-D54A-B375-1C9A40A65B87}" presName="childShape" presStyleCnt="0"/>
      <dgm:spPr/>
    </dgm:pt>
    <dgm:pt modelId="{E1AFED98-2E80-6F4E-A33F-82973F2B2BA5}" type="pres">
      <dgm:prSet presAssocID="{A51ACF8F-2221-CC48-BC39-9716298FEA3B}" presName="Name13" presStyleLbl="parChTrans1D2" presStyleIdx="0" presStyleCnt="10"/>
      <dgm:spPr/>
    </dgm:pt>
    <dgm:pt modelId="{E049D8D7-9FC7-FF4E-986E-BBB9A4D50B27}" type="pres">
      <dgm:prSet presAssocID="{851A6517-2A73-DF4B-B7B1-EE5F5F859900}" presName="childText" presStyleLbl="bgAcc1" presStyleIdx="0" presStyleCnt="10" custLinFactNeighborX="-1987" custLinFactNeighborY="-3179">
        <dgm:presLayoutVars>
          <dgm:bulletEnabled val="1"/>
        </dgm:presLayoutVars>
      </dgm:prSet>
      <dgm:spPr/>
    </dgm:pt>
    <dgm:pt modelId="{43CC3397-567B-544D-89C0-EB1F9BF48524}" type="pres">
      <dgm:prSet presAssocID="{69C0C72C-44C5-DC4F-977C-D27623FCFAFB}" presName="Name13" presStyleLbl="parChTrans1D2" presStyleIdx="1" presStyleCnt="10"/>
      <dgm:spPr/>
    </dgm:pt>
    <dgm:pt modelId="{BE1FDC7D-789A-A84F-A081-4D85E5F258D9}" type="pres">
      <dgm:prSet presAssocID="{798A285F-1A66-B540-9749-E3C4A6456094}" presName="childText" presStyleLbl="bgAcc1" presStyleIdx="1" presStyleCnt="10">
        <dgm:presLayoutVars>
          <dgm:bulletEnabled val="1"/>
        </dgm:presLayoutVars>
      </dgm:prSet>
      <dgm:spPr/>
    </dgm:pt>
    <dgm:pt modelId="{9B5663E6-0017-1A47-80BA-AC5E92CA030B}" type="pres">
      <dgm:prSet presAssocID="{06F09A69-74E9-164F-9060-1655C78DB7D4}" presName="Name13" presStyleLbl="parChTrans1D2" presStyleIdx="2" presStyleCnt="10"/>
      <dgm:spPr/>
    </dgm:pt>
    <dgm:pt modelId="{11273074-B5D1-1E4A-9938-3DBB4006C252}" type="pres">
      <dgm:prSet presAssocID="{78C2D322-28FF-8346-BF20-22417EF30133}" presName="childText" presStyleLbl="bgAcc1" presStyleIdx="2" presStyleCnt="10">
        <dgm:presLayoutVars>
          <dgm:bulletEnabled val="1"/>
        </dgm:presLayoutVars>
      </dgm:prSet>
      <dgm:spPr/>
    </dgm:pt>
    <dgm:pt modelId="{376DFB40-7359-B340-9FFF-8E91D3944390}" type="pres">
      <dgm:prSet presAssocID="{26D3967C-172D-FD4A-A097-806B68FBC2A4}" presName="root" presStyleCnt="0"/>
      <dgm:spPr/>
    </dgm:pt>
    <dgm:pt modelId="{B65F3306-0E5C-EA45-A225-06292A6F2040}" type="pres">
      <dgm:prSet presAssocID="{26D3967C-172D-FD4A-A097-806B68FBC2A4}" presName="rootComposite" presStyleCnt="0"/>
      <dgm:spPr/>
    </dgm:pt>
    <dgm:pt modelId="{9F3911D7-A0C3-AE40-92E2-91472A568BE2}" type="pres">
      <dgm:prSet presAssocID="{26D3967C-172D-FD4A-A097-806B68FBC2A4}" presName="rootText" presStyleLbl="node1" presStyleIdx="1" presStyleCnt="3"/>
      <dgm:spPr/>
    </dgm:pt>
    <dgm:pt modelId="{52F7444C-55C7-944E-B8EA-EB31C2EADB21}" type="pres">
      <dgm:prSet presAssocID="{26D3967C-172D-FD4A-A097-806B68FBC2A4}" presName="rootConnector" presStyleLbl="node1" presStyleIdx="1" presStyleCnt="3"/>
      <dgm:spPr/>
    </dgm:pt>
    <dgm:pt modelId="{419272B6-6E62-B541-AE4E-C95FE1B972BD}" type="pres">
      <dgm:prSet presAssocID="{26D3967C-172D-FD4A-A097-806B68FBC2A4}" presName="childShape" presStyleCnt="0"/>
      <dgm:spPr/>
    </dgm:pt>
    <dgm:pt modelId="{B53EDCFB-3935-8441-8976-76D41FC77DEA}" type="pres">
      <dgm:prSet presAssocID="{938C2CBF-B3C2-9D4A-80D3-CF0048AB7F1C}" presName="Name13" presStyleLbl="parChTrans1D2" presStyleIdx="3" presStyleCnt="10"/>
      <dgm:spPr/>
    </dgm:pt>
    <dgm:pt modelId="{5F041A59-69DE-9F48-B078-D1C86A81C64B}" type="pres">
      <dgm:prSet presAssocID="{69CA54A6-CC11-A142-8055-88FE449E72C8}" presName="childText" presStyleLbl="bgAcc1" presStyleIdx="3" presStyleCnt="10">
        <dgm:presLayoutVars>
          <dgm:bulletEnabled val="1"/>
        </dgm:presLayoutVars>
      </dgm:prSet>
      <dgm:spPr/>
    </dgm:pt>
    <dgm:pt modelId="{8FC98DAC-F0BD-DF4F-9CF6-0850348A5CB3}" type="pres">
      <dgm:prSet presAssocID="{4C955858-013A-0E47-9DEF-C83CEC6CEB3D}" presName="Name13" presStyleLbl="parChTrans1D2" presStyleIdx="4" presStyleCnt="10"/>
      <dgm:spPr/>
    </dgm:pt>
    <dgm:pt modelId="{41113A80-66EC-C546-BECB-F033F178CE24}" type="pres">
      <dgm:prSet presAssocID="{F0EA579F-38FF-3A44-8ED2-118CC52968D5}" presName="childText" presStyleLbl="bgAcc1" presStyleIdx="4" presStyleCnt="10">
        <dgm:presLayoutVars>
          <dgm:bulletEnabled val="1"/>
        </dgm:presLayoutVars>
      </dgm:prSet>
      <dgm:spPr/>
    </dgm:pt>
    <dgm:pt modelId="{0A64FC27-81DD-A149-A3B4-52EF2B80E99B}" type="pres">
      <dgm:prSet presAssocID="{997CBBBD-E234-7941-A2DB-D104983B6712}" presName="Name13" presStyleLbl="parChTrans1D2" presStyleIdx="5" presStyleCnt="10"/>
      <dgm:spPr/>
    </dgm:pt>
    <dgm:pt modelId="{23D9C99B-A21A-CC43-B694-D91B190FC52D}" type="pres">
      <dgm:prSet presAssocID="{462A3C17-5F57-FC41-9561-0991E540213F}" presName="childText" presStyleLbl="bgAcc1" presStyleIdx="5" presStyleCnt="10">
        <dgm:presLayoutVars>
          <dgm:bulletEnabled val="1"/>
        </dgm:presLayoutVars>
      </dgm:prSet>
      <dgm:spPr/>
    </dgm:pt>
    <dgm:pt modelId="{3BBF3270-99C3-834D-B2F1-969F98F2847F}" type="pres">
      <dgm:prSet presAssocID="{E3B702C6-A0E8-C548-8F51-7F6C8AC90D77}" presName="Name13" presStyleLbl="parChTrans1D2" presStyleIdx="6" presStyleCnt="10"/>
      <dgm:spPr/>
    </dgm:pt>
    <dgm:pt modelId="{CD1E9F40-9E81-2D4E-8FE5-7667AA9E6E22}" type="pres">
      <dgm:prSet presAssocID="{CDAABD11-A381-CC4E-B2B8-252254D32F50}" presName="childText" presStyleLbl="bgAcc1" presStyleIdx="6" presStyleCnt="10">
        <dgm:presLayoutVars>
          <dgm:bulletEnabled val="1"/>
        </dgm:presLayoutVars>
      </dgm:prSet>
      <dgm:spPr/>
    </dgm:pt>
    <dgm:pt modelId="{8B84575C-A1AE-B544-9D81-235F9B029F2C}" type="pres">
      <dgm:prSet presAssocID="{544773F4-9D32-0346-A5F7-CCB2E7B75FEA}" presName="root" presStyleCnt="0"/>
      <dgm:spPr/>
    </dgm:pt>
    <dgm:pt modelId="{E7B70DA1-E2F4-F947-995C-BFA4716102A7}" type="pres">
      <dgm:prSet presAssocID="{544773F4-9D32-0346-A5F7-CCB2E7B75FEA}" presName="rootComposite" presStyleCnt="0"/>
      <dgm:spPr/>
    </dgm:pt>
    <dgm:pt modelId="{7AE14DD1-58AB-574D-B5E8-EEDED5CDF55F}" type="pres">
      <dgm:prSet presAssocID="{544773F4-9D32-0346-A5F7-CCB2E7B75FEA}" presName="rootText" presStyleLbl="node1" presStyleIdx="2" presStyleCnt="3"/>
      <dgm:spPr/>
    </dgm:pt>
    <dgm:pt modelId="{F99CD99B-6945-054C-80B4-AF2D7B2FB8F3}" type="pres">
      <dgm:prSet presAssocID="{544773F4-9D32-0346-A5F7-CCB2E7B75FEA}" presName="rootConnector" presStyleLbl="node1" presStyleIdx="2" presStyleCnt="3"/>
      <dgm:spPr/>
    </dgm:pt>
    <dgm:pt modelId="{C2486BFD-363F-FE4A-AAC6-80507C92B385}" type="pres">
      <dgm:prSet presAssocID="{544773F4-9D32-0346-A5F7-CCB2E7B75FEA}" presName="childShape" presStyleCnt="0"/>
      <dgm:spPr/>
    </dgm:pt>
    <dgm:pt modelId="{5245A5A6-8D9D-3E48-9F28-453E2234E1AC}" type="pres">
      <dgm:prSet presAssocID="{CA596B21-FD26-9147-BB80-8C884832A840}" presName="Name13" presStyleLbl="parChTrans1D2" presStyleIdx="7" presStyleCnt="10"/>
      <dgm:spPr/>
    </dgm:pt>
    <dgm:pt modelId="{94AB3951-CFD7-3045-9414-DC0AED4B78EB}" type="pres">
      <dgm:prSet presAssocID="{0A35B0D5-149A-7246-9670-73FC2D27755D}" presName="childText" presStyleLbl="bgAcc1" presStyleIdx="7" presStyleCnt="10">
        <dgm:presLayoutVars>
          <dgm:bulletEnabled val="1"/>
        </dgm:presLayoutVars>
      </dgm:prSet>
      <dgm:spPr/>
    </dgm:pt>
    <dgm:pt modelId="{FCFCD7B3-D98B-0D4C-A6C4-01D50AC55A67}" type="pres">
      <dgm:prSet presAssocID="{D577AA89-26C5-7E4A-88BB-02AEB8F60173}" presName="Name13" presStyleLbl="parChTrans1D2" presStyleIdx="8" presStyleCnt="10"/>
      <dgm:spPr/>
    </dgm:pt>
    <dgm:pt modelId="{F1E8FA53-3653-0142-81EB-48C11B60DB30}" type="pres">
      <dgm:prSet presAssocID="{28A8D3C4-C8A9-9A46-B18F-188A3743D098}" presName="childText" presStyleLbl="bgAcc1" presStyleIdx="8" presStyleCnt="10">
        <dgm:presLayoutVars>
          <dgm:bulletEnabled val="1"/>
        </dgm:presLayoutVars>
      </dgm:prSet>
      <dgm:spPr/>
    </dgm:pt>
    <dgm:pt modelId="{B36310E3-C7CA-1B45-80F3-1093FC87D2D7}" type="pres">
      <dgm:prSet presAssocID="{49D2B47E-6AD8-5744-9CF5-36B26A88F438}" presName="Name13" presStyleLbl="parChTrans1D2" presStyleIdx="9" presStyleCnt="10"/>
      <dgm:spPr/>
    </dgm:pt>
    <dgm:pt modelId="{86130D3A-89C6-304E-9055-E9E4B6402236}" type="pres">
      <dgm:prSet presAssocID="{6219F2E2-9B93-444A-8952-665174679770}" presName="childText" presStyleLbl="bgAcc1" presStyleIdx="9" presStyleCnt="10">
        <dgm:presLayoutVars>
          <dgm:bulletEnabled val="1"/>
        </dgm:presLayoutVars>
      </dgm:prSet>
      <dgm:spPr/>
    </dgm:pt>
  </dgm:ptLst>
  <dgm:cxnLst>
    <dgm:cxn modelId="{EB75BE02-E8A5-724F-A090-11847F9F006B}" type="presOf" srcId="{CA596B21-FD26-9147-BB80-8C884832A840}" destId="{5245A5A6-8D9D-3E48-9F28-453E2234E1AC}" srcOrd="0" destOrd="0" presId="urn:microsoft.com/office/officeart/2005/8/layout/hierarchy3"/>
    <dgm:cxn modelId="{B990AD0E-E9C2-1743-9ABB-654F5E3D3CA2}" type="presOf" srcId="{F0EA579F-38FF-3A44-8ED2-118CC52968D5}" destId="{41113A80-66EC-C546-BECB-F033F178CE24}" srcOrd="0" destOrd="0" presId="urn:microsoft.com/office/officeart/2005/8/layout/hierarchy3"/>
    <dgm:cxn modelId="{9A478F0F-7E12-E34D-AFCC-0A8974C7842C}" srcId="{808DDB64-9635-584E-ABF2-00FBA5A09CF9}" destId="{544773F4-9D32-0346-A5F7-CCB2E7B75FEA}" srcOrd="2" destOrd="0" parTransId="{7D9A5DA6-9242-2542-92CC-8ECEC432157A}" sibTransId="{626139F3-3E78-2045-AC2F-4A641A9C3A96}"/>
    <dgm:cxn modelId="{23033510-BAE5-564C-B3F8-ED701D9AA571}" type="presOf" srcId="{69C0C72C-44C5-DC4F-977C-D27623FCFAFB}" destId="{43CC3397-567B-544D-89C0-EB1F9BF48524}" srcOrd="0" destOrd="0" presId="urn:microsoft.com/office/officeart/2005/8/layout/hierarchy3"/>
    <dgm:cxn modelId="{16E58A10-4219-F045-B047-21CA677898B6}" srcId="{26D3967C-172D-FD4A-A097-806B68FBC2A4}" destId="{69CA54A6-CC11-A142-8055-88FE449E72C8}" srcOrd="0" destOrd="0" parTransId="{938C2CBF-B3C2-9D4A-80D3-CF0048AB7F1C}" sibTransId="{9B6D4A8D-F168-B245-A040-3DBE9289D1FE}"/>
    <dgm:cxn modelId="{38792513-BD34-CD4A-A466-7D1702F1660F}" type="presOf" srcId="{8C8B8395-362B-D54A-B375-1C9A40A65B87}" destId="{A00582C4-8C7C-8D4B-B99E-3F42A4BA6441}" srcOrd="1" destOrd="0" presId="urn:microsoft.com/office/officeart/2005/8/layout/hierarchy3"/>
    <dgm:cxn modelId="{38262E17-E1F0-2B47-AA28-202B3E073E31}" type="presOf" srcId="{49D2B47E-6AD8-5744-9CF5-36B26A88F438}" destId="{B36310E3-C7CA-1B45-80F3-1093FC87D2D7}" srcOrd="0" destOrd="0" presId="urn:microsoft.com/office/officeart/2005/8/layout/hierarchy3"/>
    <dgm:cxn modelId="{F052CD17-F62B-2349-934F-A2BE8EC537E1}" type="presOf" srcId="{808DDB64-9635-584E-ABF2-00FBA5A09CF9}" destId="{5E925E4A-2365-D74B-97AD-ABEF84A452A7}" srcOrd="0" destOrd="0" presId="urn:microsoft.com/office/officeart/2005/8/layout/hierarchy3"/>
    <dgm:cxn modelId="{727B101B-94E5-1043-873D-4FFAB30807DE}" type="presOf" srcId="{544773F4-9D32-0346-A5F7-CCB2E7B75FEA}" destId="{F99CD99B-6945-054C-80B4-AF2D7B2FB8F3}" srcOrd="1" destOrd="0" presId="urn:microsoft.com/office/officeart/2005/8/layout/hierarchy3"/>
    <dgm:cxn modelId="{6D6A1221-3E40-E340-A396-E42CFF332384}" type="presOf" srcId="{462A3C17-5F57-FC41-9561-0991E540213F}" destId="{23D9C99B-A21A-CC43-B694-D91B190FC52D}" srcOrd="0" destOrd="0" presId="urn:microsoft.com/office/officeart/2005/8/layout/hierarchy3"/>
    <dgm:cxn modelId="{22AED922-BE70-7C46-B28A-BB5D272D0291}" srcId="{544773F4-9D32-0346-A5F7-CCB2E7B75FEA}" destId="{28A8D3C4-C8A9-9A46-B18F-188A3743D098}" srcOrd="1" destOrd="0" parTransId="{D577AA89-26C5-7E4A-88BB-02AEB8F60173}" sibTransId="{0E4E575A-E47F-9841-97A6-9F13F9F7DBC2}"/>
    <dgm:cxn modelId="{6BA4A62C-E25B-AE4C-8F46-FB7AE0C1230E}" srcId="{26D3967C-172D-FD4A-A097-806B68FBC2A4}" destId="{CDAABD11-A381-CC4E-B2B8-252254D32F50}" srcOrd="3" destOrd="0" parTransId="{E3B702C6-A0E8-C548-8F51-7F6C8AC90D77}" sibTransId="{C77B3B81-C788-E04D-A257-013B7A2E6694}"/>
    <dgm:cxn modelId="{73735D37-1E5B-DB4A-A8D1-D70271386C93}" type="presOf" srcId="{D577AA89-26C5-7E4A-88BB-02AEB8F60173}" destId="{FCFCD7B3-D98B-0D4C-A6C4-01D50AC55A67}" srcOrd="0" destOrd="0" presId="urn:microsoft.com/office/officeart/2005/8/layout/hierarchy3"/>
    <dgm:cxn modelId="{7787EE3F-8A52-5D4B-9976-E12D64D09291}" type="presOf" srcId="{6219F2E2-9B93-444A-8952-665174679770}" destId="{86130D3A-89C6-304E-9055-E9E4B6402236}" srcOrd="0" destOrd="0" presId="urn:microsoft.com/office/officeart/2005/8/layout/hierarchy3"/>
    <dgm:cxn modelId="{F9D53240-D626-5243-B0C1-541BBEB3D658}" srcId="{544773F4-9D32-0346-A5F7-CCB2E7B75FEA}" destId="{0A35B0D5-149A-7246-9670-73FC2D27755D}" srcOrd="0" destOrd="0" parTransId="{CA596B21-FD26-9147-BB80-8C884832A840}" sibTransId="{4CBA6188-07FF-4F46-AFC1-42ECA67EB8C6}"/>
    <dgm:cxn modelId="{0D67704F-EF42-2E40-B6C2-7526B170C7C8}" type="presOf" srcId="{544773F4-9D32-0346-A5F7-CCB2E7B75FEA}" destId="{7AE14DD1-58AB-574D-B5E8-EEDED5CDF55F}" srcOrd="0" destOrd="0" presId="urn:microsoft.com/office/officeart/2005/8/layout/hierarchy3"/>
    <dgm:cxn modelId="{B7661F70-0936-484A-9E44-E132AE2C093A}" srcId="{26D3967C-172D-FD4A-A097-806B68FBC2A4}" destId="{462A3C17-5F57-FC41-9561-0991E540213F}" srcOrd="2" destOrd="0" parTransId="{997CBBBD-E234-7941-A2DB-D104983B6712}" sibTransId="{84A2FAFB-A4FE-E942-90C5-69ADF854909E}"/>
    <dgm:cxn modelId="{634B0177-7B8F-6B43-B795-2F40C3CEFEE5}" type="presOf" srcId="{4C955858-013A-0E47-9DEF-C83CEC6CEB3D}" destId="{8FC98DAC-F0BD-DF4F-9CF6-0850348A5CB3}" srcOrd="0" destOrd="0" presId="urn:microsoft.com/office/officeart/2005/8/layout/hierarchy3"/>
    <dgm:cxn modelId="{78911188-333B-D347-AE8E-307D9F8FCA42}" srcId="{808DDB64-9635-584E-ABF2-00FBA5A09CF9}" destId="{8C8B8395-362B-D54A-B375-1C9A40A65B87}" srcOrd="0" destOrd="0" parTransId="{30D9B760-8684-7944-B9BF-2C440F068378}" sibTransId="{FD1CBEEC-501C-5948-BA4A-B2492B0DCEE0}"/>
    <dgm:cxn modelId="{6C6EB18D-45CE-D64D-8312-011F4E97ED7A}" srcId="{8C8B8395-362B-D54A-B375-1C9A40A65B87}" destId="{798A285F-1A66-B540-9749-E3C4A6456094}" srcOrd="1" destOrd="0" parTransId="{69C0C72C-44C5-DC4F-977C-D27623FCFAFB}" sibTransId="{76920ACB-2112-4341-BF97-25E7ECC56FD0}"/>
    <dgm:cxn modelId="{9245A68E-7C33-9643-A0E9-20497C83F04C}" type="presOf" srcId="{26D3967C-172D-FD4A-A097-806B68FBC2A4}" destId="{9F3911D7-A0C3-AE40-92E2-91472A568BE2}" srcOrd="0" destOrd="0" presId="urn:microsoft.com/office/officeart/2005/8/layout/hierarchy3"/>
    <dgm:cxn modelId="{7730D995-C1A5-B648-A7EA-42039E30DAF3}" type="presOf" srcId="{938C2CBF-B3C2-9D4A-80D3-CF0048AB7F1C}" destId="{B53EDCFB-3935-8441-8976-76D41FC77DEA}" srcOrd="0" destOrd="0" presId="urn:microsoft.com/office/officeart/2005/8/layout/hierarchy3"/>
    <dgm:cxn modelId="{1539F69A-17B5-FB48-B805-F971242B7EAF}" type="presOf" srcId="{CDAABD11-A381-CC4E-B2B8-252254D32F50}" destId="{CD1E9F40-9E81-2D4E-8FE5-7667AA9E6E22}" srcOrd="0" destOrd="0" presId="urn:microsoft.com/office/officeart/2005/8/layout/hierarchy3"/>
    <dgm:cxn modelId="{C4189A9F-2F0F-134D-B7AC-1DC6AABE27C2}" type="presOf" srcId="{78C2D322-28FF-8346-BF20-22417EF30133}" destId="{11273074-B5D1-1E4A-9938-3DBB4006C252}" srcOrd="0" destOrd="0" presId="urn:microsoft.com/office/officeart/2005/8/layout/hierarchy3"/>
    <dgm:cxn modelId="{9DB935A0-B097-6A45-9335-8C6DCD69B847}" srcId="{808DDB64-9635-584E-ABF2-00FBA5A09CF9}" destId="{26D3967C-172D-FD4A-A097-806B68FBC2A4}" srcOrd="1" destOrd="0" parTransId="{112B4F0A-7C66-F849-8158-4E94D74D646C}" sibTransId="{F982BDE6-72BE-2E47-B2FF-6A2865EE8E96}"/>
    <dgm:cxn modelId="{1203C2AD-29A0-A94D-AFA6-AA9C055919DF}" type="presOf" srcId="{0A35B0D5-149A-7246-9670-73FC2D27755D}" destId="{94AB3951-CFD7-3045-9414-DC0AED4B78EB}" srcOrd="0" destOrd="0" presId="urn:microsoft.com/office/officeart/2005/8/layout/hierarchy3"/>
    <dgm:cxn modelId="{CB127FAF-857D-6349-8914-5E3F09CA5FFE}" type="presOf" srcId="{06F09A69-74E9-164F-9060-1655C78DB7D4}" destId="{9B5663E6-0017-1A47-80BA-AC5E92CA030B}" srcOrd="0" destOrd="0" presId="urn:microsoft.com/office/officeart/2005/8/layout/hierarchy3"/>
    <dgm:cxn modelId="{ABC600B1-D8D5-EF47-AD6B-93DEC2A247A9}" type="presOf" srcId="{69CA54A6-CC11-A142-8055-88FE449E72C8}" destId="{5F041A59-69DE-9F48-B078-D1C86A81C64B}" srcOrd="0" destOrd="0" presId="urn:microsoft.com/office/officeart/2005/8/layout/hierarchy3"/>
    <dgm:cxn modelId="{23CCA5BE-1D20-634F-9E9B-77BD55721522}" type="presOf" srcId="{26D3967C-172D-FD4A-A097-806B68FBC2A4}" destId="{52F7444C-55C7-944E-B8EA-EB31C2EADB21}" srcOrd="1" destOrd="0" presId="urn:microsoft.com/office/officeart/2005/8/layout/hierarchy3"/>
    <dgm:cxn modelId="{66A73FC2-CF32-C74D-B8F8-97BF291094AA}" type="presOf" srcId="{798A285F-1A66-B540-9749-E3C4A6456094}" destId="{BE1FDC7D-789A-A84F-A081-4D85E5F258D9}" srcOrd="0" destOrd="0" presId="urn:microsoft.com/office/officeart/2005/8/layout/hierarchy3"/>
    <dgm:cxn modelId="{A90FEAC6-391C-6747-A1E5-7AF6B9E0593D}" srcId="{8C8B8395-362B-D54A-B375-1C9A40A65B87}" destId="{78C2D322-28FF-8346-BF20-22417EF30133}" srcOrd="2" destOrd="0" parTransId="{06F09A69-74E9-164F-9060-1655C78DB7D4}" sibTransId="{8313CFCC-C44D-3346-950E-16BC82367620}"/>
    <dgm:cxn modelId="{6ABC98C9-91CE-164A-9FB9-40BFCD1206E2}" type="presOf" srcId="{8C8B8395-362B-D54A-B375-1C9A40A65B87}" destId="{7745AE2C-4861-D948-85DB-754A7F1EB42E}" srcOrd="0" destOrd="0" presId="urn:microsoft.com/office/officeart/2005/8/layout/hierarchy3"/>
    <dgm:cxn modelId="{F8CA30CD-03A3-2344-ABCF-9DCDD176CB41}" type="presOf" srcId="{997CBBBD-E234-7941-A2DB-D104983B6712}" destId="{0A64FC27-81DD-A149-A3B4-52EF2B80E99B}" srcOrd="0" destOrd="0" presId="urn:microsoft.com/office/officeart/2005/8/layout/hierarchy3"/>
    <dgm:cxn modelId="{A49429D2-542F-D142-A395-6EFBABBE2381}" type="presOf" srcId="{E3B702C6-A0E8-C548-8F51-7F6C8AC90D77}" destId="{3BBF3270-99C3-834D-B2F1-969F98F2847F}" srcOrd="0" destOrd="0" presId="urn:microsoft.com/office/officeart/2005/8/layout/hierarchy3"/>
    <dgm:cxn modelId="{288E13D8-134B-9143-B39A-C4F16919C0D6}" type="presOf" srcId="{851A6517-2A73-DF4B-B7B1-EE5F5F859900}" destId="{E049D8D7-9FC7-FF4E-986E-BBB9A4D50B27}" srcOrd="0" destOrd="0" presId="urn:microsoft.com/office/officeart/2005/8/layout/hierarchy3"/>
    <dgm:cxn modelId="{5AF927E4-22EA-4543-AFC0-3C8A66C3B73A}" type="presOf" srcId="{28A8D3C4-C8A9-9A46-B18F-188A3743D098}" destId="{F1E8FA53-3653-0142-81EB-48C11B60DB30}" srcOrd="0" destOrd="0" presId="urn:microsoft.com/office/officeart/2005/8/layout/hierarchy3"/>
    <dgm:cxn modelId="{2797BAE6-509C-4640-972D-F597469230E5}" srcId="{544773F4-9D32-0346-A5F7-CCB2E7B75FEA}" destId="{6219F2E2-9B93-444A-8952-665174679770}" srcOrd="2" destOrd="0" parTransId="{49D2B47E-6AD8-5744-9CF5-36B26A88F438}" sibTransId="{ADB3921B-4F3D-784E-BD56-E705EB409E32}"/>
    <dgm:cxn modelId="{3DBE74E8-8011-6E45-B203-498A368476D3}" srcId="{26D3967C-172D-FD4A-A097-806B68FBC2A4}" destId="{F0EA579F-38FF-3A44-8ED2-118CC52968D5}" srcOrd="1" destOrd="0" parTransId="{4C955858-013A-0E47-9DEF-C83CEC6CEB3D}" sibTransId="{F106572A-78A4-7D42-8C6A-83C8991487F7}"/>
    <dgm:cxn modelId="{7FBC49EB-AE94-B849-A1DB-0959795EBCA1}" type="presOf" srcId="{A51ACF8F-2221-CC48-BC39-9716298FEA3B}" destId="{E1AFED98-2E80-6F4E-A33F-82973F2B2BA5}" srcOrd="0" destOrd="0" presId="urn:microsoft.com/office/officeart/2005/8/layout/hierarchy3"/>
    <dgm:cxn modelId="{BC8CC0FA-8705-CC4D-A9F2-1D96B4E6CC5D}" srcId="{8C8B8395-362B-D54A-B375-1C9A40A65B87}" destId="{851A6517-2A73-DF4B-B7B1-EE5F5F859900}" srcOrd="0" destOrd="0" parTransId="{A51ACF8F-2221-CC48-BC39-9716298FEA3B}" sibTransId="{5C3E73D8-D3F4-2749-A895-E3CFAFE75D7A}"/>
    <dgm:cxn modelId="{B2B2970E-AC82-FF47-88BE-BC1CD54715B5}" type="presParOf" srcId="{5E925E4A-2365-D74B-97AD-ABEF84A452A7}" destId="{5D85C263-31F6-684A-92FF-BA427B96CACD}" srcOrd="0" destOrd="0" presId="urn:microsoft.com/office/officeart/2005/8/layout/hierarchy3"/>
    <dgm:cxn modelId="{F4D1BDC1-83CF-E448-A70B-1BB9998BCFED}" type="presParOf" srcId="{5D85C263-31F6-684A-92FF-BA427B96CACD}" destId="{CE77F40B-68ED-2D4A-A78D-41659A1D62DB}" srcOrd="0" destOrd="0" presId="urn:microsoft.com/office/officeart/2005/8/layout/hierarchy3"/>
    <dgm:cxn modelId="{0D98E3FA-D2B5-6140-BFCC-1B956B797A80}" type="presParOf" srcId="{CE77F40B-68ED-2D4A-A78D-41659A1D62DB}" destId="{7745AE2C-4861-D948-85DB-754A7F1EB42E}" srcOrd="0" destOrd="0" presId="urn:microsoft.com/office/officeart/2005/8/layout/hierarchy3"/>
    <dgm:cxn modelId="{9D1062F7-CD7A-3745-A126-A8B37BE04B73}" type="presParOf" srcId="{CE77F40B-68ED-2D4A-A78D-41659A1D62DB}" destId="{A00582C4-8C7C-8D4B-B99E-3F42A4BA6441}" srcOrd="1" destOrd="0" presId="urn:microsoft.com/office/officeart/2005/8/layout/hierarchy3"/>
    <dgm:cxn modelId="{1BD09B1D-867F-AD41-B79A-9559C8B4C7F4}" type="presParOf" srcId="{5D85C263-31F6-684A-92FF-BA427B96CACD}" destId="{699A6673-F070-8941-958A-B905A4D41CAB}" srcOrd="1" destOrd="0" presId="urn:microsoft.com/office/officeart/2005/8/layout/hierarchy3"/>
    <dgm:cxn modelId="{FFDB7ACA-E880-5945-A196-BF5D6C613713}" type="presParOf" srcId="{699A6673-F070-8941-958A-B905A4D41CAB}" destId="{E1AFED98-2E80-6F4E-A33F-82973F2B2BA5}" srcOrd="0" destOrd="0" presId="urn:microsoft.com/office/officeart/2005/8/layout/hierarchy3"/>
    <dgm:cxn modelId="{79868253-3EDB-274D-9912-563A633956A7}" type="presParOf" srcId="{699A6673-F070-8941-958A-B905A4D41CAB}" destId="{E049D8D7-9FC7-FF4E-986E-BBB9A4D50B27}" srcOrd="1" destOrd="0" presId="urn:microsoft.com/office/officeart/2005/8/layout/hierarchy3"/>
    <dgm:cxn modelId="{073C4455-A2DF-DA44-BE98-81F04DE07587}" type="presParOf" srcId="{699A6673-F070-8941-958A-B905A4D41CAB}" destId="{43CC3397-567B-544D-89C0-EB1F9BF48524}" srcOrd="2" destOrd="0" presId="urn:microsoft.com/office/officeart/2005/8/layout/hierarchy3"/>
    <dgm:cxn modelId="{0C939702-ADBE-4A4A-9823-CF37FB6E476B}" type="presParOf" srcId="{699A6673-F070-8941-958A-B905A4D41CAB}" destId="{BE1FDC7D-789A-A84F-A081-4D85E5F258D9}" srcOrd="3" destOrd="0" presId="urn:microsoft.com/office/officeart/2005/8/layout/hierarchy3"/>
    <dgm:cxn modelId="{3300C8A8-F14F-A34D-BF47-F3DA8ECD0E8F}" type="presParOf" srcId="{699A6673-F070-8941-958A-B905A4D41CAB}" destId="{9B5663E6-0017-1A47-80BA-AC5E92CA030B}" srcOrd="4" destOrd="0" presId="urn:microsoft.com/office/officeart/2005/8/layout/hierarchy3"/>
    <dgm:cxn modelId="{4F2F8BA8-BCA6-884D-A0B5-55D72221E2A6}" type="presParOf" srcId="{699A6673-F070-8941-958A-B905A4D41CAB}" destId="{11273074-B5D1-1E4A-9938-3DBB4006C252}" srcOrd="5" destOrd="0" presId="urn:microsoft.com/office/officeart/2005/8/layout/hierarchy3"/>
    <dgm:cxn modelId="{E249F75C-F4DD-4B40-BD47-F058515A594E}" type="presParOf" srcId="{5E925E4A-2365-D74B-97AD-ABEF84A452A7}" destId="{376DFB40-7359-B340-9FFF-8E91D3944390}" srcOrd="1" destOrd="0" presId="urn:microsoft.com/office/officeart/2005/8/layout/hierarchy3"/>
    <dgm:cxn modelId="{336D436D-51AA-1F4E-BB70-22BF64652F77}" type="presParOf" srcId="{376DFB40-7359-B340-9FFF-8E91D3944390}" destId="{B65F3306-0E5C-EA45-A225-06292A6F2040}" srcOrd="0" destOrd="0" presId="urn:microsoft.com/office/officeart/2005/8/layout/hierarchy3"/>
    <dgm:cxn modelId="{82059A30-25AC-2347-A642-0443F0300A46}" type="presParOf" srcId="{B65F3306-0E5C-EA45-A225-06292A6F2040}" destId="{9F3911D7-A0C3-AE40-92E2-91472A568BE2}" srcOrd="0" destOrd="0" presId="urn:microsoft.com/office/officeart/2005/8/layout/hierarchy3"/>
    <dgm:cxn modelId="{76A1AA2B-35EF-654A-B894-B35D2B3DAB94}" type="presParOf" srcId="{B65F3306-0E5C-EA45-A225-06292A6F2040}" destId="{52F7444C-55C7-944E-B8EA-EB31C2EADB21}" srcOrd="1" destOrd="0" presId="urn:microsoft.com/office/officeart/2005/8/layout/hierarchy3"/>
    <dgm:cxn modelId="{5D797525-3731-2B42-84AB-F46E29070A1D}" type="presParOf" srcId="{376DFB40-7359-B340-9FFF-8E91D3944390}" destId="{419272B6-6E62-B541-AE4E-C95FE1B972BD}" srcOrd="1" destOrd="0" presId="urn:microsoft.com/office/officeart/2005/8/layout/hierarchy3"/>
    <dgm:cxn modelId="{49E03EC5-AFE7-0A49-BE35-12008B4DE71E}" type="presParOf" srcId="{419272B6-6E62-B541-AE4E-C95FE1B972BD}" destId="{B53EDCFB-3935-8441-8976-76D41FC77DEA}" srcOrd="0" destOrd="0" presId="urn:microsoft.com/office/officeart/2005/8/layout/hierarchy3"/>
    <dgm:cxn modelId="{CA50672E-09F1-5146-B7B0-55ED6B114AFE}" type="presParOf" srcId="{419272B6-6E62-B541-AE4E-C95FE1B972BD}" destId="{5F041A59-69DE-9F48-B078-D1C86A81C64B}" srcOrd="1" destOrd="0" presId="urn:microsoft.com/office/officeart/2005/8/layout/hierarchy3"/>
    <dgm:cxn modelId="{A7990389-5FC7-D344-A50F-D1F00D53A731}" type="presParOf" srcId="{419272B6-6E62-B541-AE4E-C95FE1B972BD}" destId="{8FC98DAC-F0BD-DF4F-9CF6-0850348A5CB3}" srcOrd="2" destOrd="0" presId="urn:microsoft.com/office/officeart/2005/8/layout/hierarchy3"/>
    <dgm:cxn modelId="{9C5E3AC5-7E7F-9B4E-B873-85C92BBA0F7A}" type="presParOf" srcId="{419272B6-6E62-B541-AE4E-C95FE1B972BD}" destId="{41113A80-66EC-C546-BECB-F033F178CE24}" srcOrd="3" destOrd="0" presId="urn:microsoft.com/office/officeart/2005/8/layout/hierarchy3"/>
    <dgm:cxn modelId="{23C5D3E4-10B9-3E49-9F9C-9BD8BF198C87}" type="presParOf" srcId="{419272B6-6E62-B541-AE4E-C95FE1B972BD}" destId="{0A64FC27-81DD-A149-A3B4-52EF2B80E99B}" srcOrd="4" destOrd="0" presId="urn:microsoft.com/office/officeart/2005/8/layout/hierarchy3"/>
    <dgm:cxn modelId="{DE6C0203-9696-1143-963A-689ACCFE1115}" type="presParOf" srcId="{419272B6-6E62-B541-AE4E-C95FE1B972BD}" destId="{23D9C99B-A21A-CC43-B694-D91B190FC52D}" srcOrd="5" destOrd="0" presId="urn:microsoft.com/office/officeart/2005/8/layout/hierarchy3"/>
    <dgm:cxn modelId="{70E1B91A-D80C-F04F-995F-2F3130C226FA}" type="presParOf" srcId="{419272B6-6E62-B541-AE4E-C95FE1B972BD}" destId="{3BBF3270-99C3-834D-B2F1-969F98F2847F}" srcOrd="6" destOrd="0" presId="urn:microsoft.com/office/officeart/2005/8/layout/hierarchy3"/>
    <dgm:cxn modelId="{AA89DC26-EDDF-DB46-B579-FA49C1E319A2}" type="presParOf" srcId="{419272B6-6E62-B541-AE4E-C95FE1B972BD}" destId="{CD1E9F40-9E81-2D4E-8FE5-7667AA9E6E22}" srcOrd="7" destOrd="0" presId="urn:microsoft.com/office/officeart/2005/8/layout/hierarchy3"/>
    <dgm:cxn modelId="{277F4527-AC1C-9F46-B092-9B3E0527F907}" type="presParOf" srcId="{5E925E4A-2365-D74B-97AD-ABEF84A452A7}" destId="{8B84575C-A1AE-B544-9D81-235F9B029F2C}" srcOrd="2" destOrd="0" presId="urn:microsoft.com/office/officeart/2005/8/layout/hierarchy3"/>
    <dgm:cxn modelId="{71F3830D-28DB-B64A-A03C-4B87F05C7C10}" type="presParOf" srcId="{8B84575C-A1AE-B544-9D81-235F9B029F2C}" destId="{E7B70DA1-E2F4-F947-995C-BFA4716102A7}" srcOrd="0" destOrd="0" presId="urn:microsoft.com/office/officeart/2005/8/layout/hierarchy3"/>
    <dgm:cxn modelId="{0ECF9E90-7002-3A41-852C-3CD751D25CB4}" type="presParOf" srcId="{E7B70DA1-E2F4-F947-995C-BFA4716102A7}" destId="{7AE14DD1-58AB-574D-B5E8-EEDED5CDF55F}" srcOrd="0" destOrd="0" presId="urn:microsoft.com/office/officeart/2005/8/layout/hierarchy3"/>
    <dgm:cxn modelId="{D28DEA0D-8A59-4542-BDDC-7D3CC6137A76}" type="presParOf" srcId="{E7B70DA1-E2F4-F947-995C-BFA4716102A7}" destId="{F99CD99B-6945-054C-80B4-AF2D7B2FB8F3}" srcOrd="1" destOrd="0" presId="urn:microsoft.com/office/officeart/2005/8/layout/hierarchy3"/>
    <dgm:cxn modelId="{122CC9D5-69C4-8242-8D8F-F93069C7C3AA}" type="presParOf" srcId="{8B84575C-A1AE-B544-9D81-235F9B029F2C}" destId="{C2486BFD-363F-FE4A-AAC6-80507C92B385}" srcOrd="1" destOrd="0" presId="urn:microsoft.com/office/officeart/2005/8/layout/hierarchy3"/>
    <dgm:cxn modelId="{75FF63BD-724C-D148-9AEC-FDB3245E55F3}" type="presParOf" srcId="{C2486BFD-363F-FE4A-AAC6-80507C92B385}" destId="{5245A5A6-8D9D-3E48-9F28-453E2234E1AC}" srcOrd="0" destOrd="0" presId="urn:microsoft.com/office/officeart/2005/8/layout/hierarchy3"/>
    <dgm:cxn modelId="{966019D7-3134-B74F-A808-AB3E1D44C333}" type="presParOf" srcId="{C2486BFD-363F-FE4A-AAC6-80507C92B385}" destId="{94AB3951-CFD7-3045-9414-DC0AED4B78EB}" srcOrd="1" destOrd="0" presId="urn:microsoft.com/office/officeart/2005/8/layout/hierarchy3"/>
    <dgm:cxn modelId="{8F8BE2F9-46AC-B345-9D64-84D43A8DFD52}" type="presParOf" srcId="{C2486BFD-363F-FE4A-AAC6-80507C92B385}" destId="{FCFCD7B3-D98B-0D4C-A6C4-01D50AC55A67}" srcOrd="2" destOrd="0" presId="urn:microsoft.com/office/officeart/2005/8/layout/hierarchy3"/>
    <dgm:cxn modelId="{1F0513A7-2305-BD40-9577-3EA3F557424B}" type="presParOf" srcId="{C2486BFD-363F-FE4A-AAC6-80507C92B385}" destId="{F1E8FA53-3653-0142-81EB-48C11B60DB30}" srcOrd="3" destOrd="0" presId="urn:microsoft.com/office/officeart/2005/8/layout/hierarchy3"/>
    <dgm:cxn modelId="{D087DB6B-E099-1B4D-B97A-AF381D6D390C}" type="presParOf" srcId="{C2486BFD-363F-FE4A-AAC6-80507C92B385}" destId="{B36310E3-C7CA-1B45-80F3-1093FC87D2D7}" srcOrd="4" destOrd="0" presId="urn:microsoft.com/office/officeart/2005/8/layout/hierarchy3"/>
    <dgm:cxn modelId="{D749D62D-E614-8E44-ACA4-A660D5C95620}" type="presParOf" srcId="{C2486BFD-363F-FE4A-AAC6-80507C92B385}" destId="{86130D3A-89C6-304E-9055-E9E4B6402236}"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EFDD8B-5F8E-E64A-9BF3-2EF2E5A25F1F}" type="doc">
      <dgm:prSet loTypeId="urn:microsoft.com/office/officeart/2008/layout/VerticalCurvedList" loCatId="" qsTypeId="urn:microsoft.com/office/officeart/2005/8/quickstyle/3d1" qsCatId="3D" csTypeId="urn:microsoft.com/office/officeart/2005/8/colors/accent0_2" csCatId="mainScheme" phldr="1"/>
      <dgm:spPr/>
      <dgm:t>
        <a:bodyPr/>
        <a:lstStyle/>
        <a:p>
          <a:endParaRPr lang="en-US"/>
        </a:p>
      </dgm:t>
    </dgm:pt>
    <dgm:pt modelId="{8DEA52C5-BC38-434E-AECB-E31BD1DC3F4E}">
      <dgm:prSet phldrT="[Text]"/>
      <dgm:spPr/>
      <dgm:t>
        <a:bodyPr/>
        <a:lstStyle/>
        <a:p>
          <a:r>
            <a:rPr lang="en-US" b="1" i="0" u="none" strike="noStrike" dirty="0">
              <a:effectLst/>
              <a:latin typeface="Calibri" panose="020F0502020204030204" pitchFamily="34" charset="0"/>
            </a:rPr>
            <a:t>Invest in targeted marketing campaigns</a:t>
          </a:r>
          <a:endParaRPr lang="en-US" u="none" dirty="0"/>
        </a:p>
      </dgm:t>
    </dgm:pt>
    <dgm:pt modelId="{FBF14834-7C18-6F46-99AE-8F8F6F9ADC28}" type="parTrans" cxnId="{2F872F7A-32A2-FB43-80F7-8B49A272DBE0}">
      <dgm:prSet/>
      <dgm:spPr/>
      <dgm:t>
        <a:bodyPr/>
        <a:lstStyle/>
        <a:p>
          <a:endParaRPr lang="en-US"/>
        </a:p>
      </dgm:t>
    </dgm:pt>
    <dgm:pt modelId="{749EFD71-4798-AC43-9622-C4D9C023F133}" type="sibTrans" cxnId="{2F872F7A-32A2-FB43-80F7-8B49A272DBE0}">
      <dgm:prSet/>
      <dgm:spPr/>
      <dgm:t>
        <a:bodyPr/>
        <a:lstStyle/>
        <a:p>
          <a:endParaRPr lang="en-US"/>
        </a:p>
      </dgm:t>
    </dgm:pt>
    <dgm:pt modelId="{D14FD7EB-9BB6-BE44-B08A-84879A815BFE}">
      <dgm:prSet phldrT="[Text]"/>
      <dgm:spPr/>
      <dgm:t>
        <a:bodyPr/>
        <a:lstStyle/>
        <a:p>
          <a:r>
            <a:rPr lang="en-US" b="1" i="0" u="none" strike="noStrike" dirty="0">
              <a:effectLst/>
              <a:latin typeface="Calibri" panose="020F0502020204030204" pitchFamily="34" charset="0"/>
            </a:rPr>
            <a:t>Develop promotions that appeal to specific demographics</a:t>
          </a:r>
          <a:r>
            <a:rPr lang="en-US" b="0" i="0" u="none" strike="noStrike" dirty="0">
              <a:effectLst/>
              <a:latin typeface="Calibri" panose="020F0502020204030204" pitchFamily="34" charset="0"/>
            </a:rPr>
            <a:t>: </a:t>
          </a:r>
          <a:endParaRPr lang="en-US" u="none" dirty="0"/>
        </a:p>
      </dgm:t>
    </dgm:pt>
    <dgm:pt modelId="{9152A125-E98D-6448-8DAA-3586D256CE0D}" type="parTrans" cxnId="{CCC36189-9F1A-FD46-9D4D-23E44D9AAEE6}">
      <dgm:prSet/>
      <dgm:spPr/>
      <dgm:t>
        <a:bodyPr/>
        <a:lstStyle/>
        <a:p>
          <a:endParaRPr lang="en-US"/>
        </a:p>
      </dgm:t>
    </dgm:pt>
    <dgm:pt modelId="{D6B9A57B-3A8A-FD49-86FF-1B4D33E3D1E3}" type="sibTrans" cxnId="{CCC36189-9F1A-FD46-9D4D-23E44D9AAEE6}">
      <dgm:prSet/>
      <dgm:spPr/>
      <dgm:t>
        <a:bodyPr/>
        <a:lstStyle/>
        <a:p>
          <a:endParaRPr lang="en-US"/>
        </a:p>
      </dgm:t>
    </dgm:pt>
    <dgm:pt modelId="{B5974A34-F3FE-D642-8326-36B1266EBEF4}">
      <dgm:prSet phldrT="[Text]"/>
      <dgm:spPr/>
      <dgm:t>
        <a:bodyPr/>
        <a:lstStyle/>
        <a:p>
          <a:r>
            <a:rPr lang="en-US" b="1" i="0" u="none" dirty="0">
              <a:effectLst/>
              <a:latin typeface="Calibri" panose="020F0502020204030204" pitchFamily="34" charset="0"/>
            </a:rPr>
            <a:t>Partner with companies or organizations</a:t>
          </a:r>
          <a:endParaRPr lang="en-US" u="none" dirty="0"/>
        </a:p>
      </dgm:t>
    </dgm:pt>
    <dgm:pt modelId="{B3674DA0-1E34-7445-BC3C-E8865B05620B}" type="parTrans" cxnId="{7A4AE157-40B4-5C4E-9E6B-D8E9C5117F97}">
      <dgm:prSet/>
      <dgm:spPr/>
      <dgm:t>
        <a:bodyPr/>
        <a:lstStyle/>
        <a:p>
          <a:endParaRPr lang="en-US"/>
        </a:p>
      </dgm:t>
    </dgm:pt>
    <dgm:pt modelId="{93FC6CDB-47E3-5640-9E6F-AF9903ECC73D}" type="sibTrans" cxnId="{7A4AE157-40B4-5C4E-9E6B-D8E9C5117F97}">
      <dgm:prSet/>
      <dgm:spPr/>
      <dgm:t>
        <a:bodyPr/>
        <a:lstStyle/>
        <a:p>
          <a:endParaRPr lang="en-US"/>
        </a:p>
      </dgm:t>
    </dgm:pt>
    <dgm:pt modelId="{03711E13-B949-F64E-BF9B-FD07BE5689A4}">
      <dgm:prSet/>
      <dgm:spPr/>
      <dgm:t>
        <a:bodyPr/>
        <a:lstStyle/>
        <a:p>
          <a:r>
            <a:rPr lang="en-US" b="1" i="0" u="none" strike="noStrike">
              <a:effectLst/>
              <a:latin typeface="Calibri" panose="020F0502020204030204" pitchFamily="34" charset="0"/>
            </a:rPr>
            <a:t>Highlight unique selling points</a:t>
          </a:r>
          <a:r>
            <a:rPr lang="en-US" b="0" i="0" u="none" strike="noStrike">
              <a:effectLst/>
              <a:latin typeface="Calibri" panose="020F0502020204030204" pitchFamily="34" charset="0"/>
            </a:rPr>
            <a:t>: </a:t>
          </a:r>
          <a:endParaRPr lang="en-US" u="none" dirty="0"/>
        </a:p>
      </dgm:t>
    </dgm:pt>
    <dgm:pt modelId="{9DF5E62F-F383-FC4B-AA9B-F6D33AE51C5D}" type="parTrans" cxnId="{F4C8690C-5A4F-6040-93D1-DBF19722858D}">
      <dgm:prSet/>
      <dgm:spPr/>
      <dgm:t>
        <a:bodyPr/>
        <a:lstStyle/>
        <a:p>
          <a:endParaRPr lang="en-US"/>
        </a:p>
      </dgm:t>
    </dgm:pt>
    <dgm:pt modelId="{ABF3ADB8-DE27-CF4D-8019-26A677702662}" type="sibTrans" cxnId="{F4C8690C-5A4F-6040-93D1-DBF19722858D}">
      <dgm:prSet/>
      <dgm:spPr/>
      <dgm:t>
        <a:bodyPr/>
        <a:lstStyle/>
        <a:p>
          <a:endParaRPr lang="en-US"/>
        </a:p>
      </dgm:t>
    </dgm:pt>
    <dgm:pt modelId="{64864886-55F6-E745-8126-BCC37AB1FD83}" type="pres">
      <dgm:prSet presAssocID="{97EFDD8B-5F8E-E64A-9BF3-2EF2E5A25F1F}" presName="Name0" presStyleCnt="0">
        <dgm:presLayoutVars>
          <dgm:chMax val="7"/>
          <dgm:chPref val="7"/>
          <dgm:dir/>
        </dgm:presLayoutVars>
      </dgm:prSet>
      <dgm:spPr/>
    </dgm:pt>
    <dgm:pt modelId="{0CD78F11-5755-024F-A932-4E1B7A9DBA57}" type="pres">
      <dgm:prSet presAssocID="{97EFDD8B-5F8E-E64A-9BF3-2EF2E5A25F1F}" presName="Name1" presStyleCnt="0"/>
      <dgm:spPr/>
    </dgm:pt>
    <dgm:pt modelId="{22614919-7DC0-3F44-8FC4-1759E2A9D7E1}" type="pres">
      <dgm:prSet presAssocID="{97EFDD8B-5F8E-E64A-9BF3-2EF2E5A25F1F}" presName="cycle" presStyleCnt="0"/>
      <dgm:spPr/>
    </dgm:pt>
    <dgm:pt modelId="{7CFACF0C-6280-D14F-8427-111F757737E9}" type="pres">
      <dgm:prSet presAssocID="{97EFDD8B-5F8E-E64A-9BF3-2EF2E5A25F1F}" presName="srcNode" presStyleLbl="node1" presStyleIdx="0" presStyleCnt="4"/>
      <dgm:spPr/>
    </dgm:pt>
    <dgm:pt modelId="{ED4C1320-E135-E74A-B16D-1499CD7FAC2B}" type="pres">
      <dgm:prSet presAssocID="{97EFDD8B-5F8E-E64A-9BF3-2EF2E5A25F1F}" presName="conn" presStyleLbl="parChTrans1D2" presStyleIdx="0" presStyleCnt="1"/>
      <dgm:spPr/>
    </dgm:pt>
    <dgm:pt modelId="{8836E3D5-E9B9-9749-BA47-9F3E997E024F}" type="pres">
      <dgm:prSet presAssocID="{97EFDD8B-5F8E-E64A-9BF3-2EF2E5A25F1F}" presName="extraNode" presStyleLbl="node1" presStyleIdx="0" presStyleCnt="4"/>
      <dgm:spPr/>
    </dgm:pt>
    <dgm:pt modelId="{85B8B7E0-FBEE-3743-AE8B-016D2EEBB79A}" type="pres">
      <dgm:prSet presAssocID="{97EFDD8B-5F8E-E64A-9BF3-2EF2E5A25F1F}" presName="dstNode" presStyleLbl="node1" presStyleIdx="0" presStyleCnt="4"/>
      <dgm:spPr/>
    </dgm:pt>
    <dgm:pt modelId="{26FCC773-45C6-C345-AE44-2378B1795F1C}" type="pres">
      <dgm:prSet presAssocID="{8DEA52C5-BC38-434E-AECB-E31BD1DC3F4E}" presName="text_1" presStyleLbl="node1" presStyleIdx="0" presStyleCnt="4">
        <dgm:presLayoutVars>
          <dgm:bulletEnabled val="1"/>
        </dgm:presLayoutVars>
      </dgm:prSet>
      <dgm:spPr/>
    </dgm:pt>
    <dgm:pt modelId="{1177608B-3FFE-974D-8188-2AAE23D4B6DD}" type="pres">
      <dgm:prSet presAssocID="{8DEA52C5-BC38-434E-AECB-E31BD1DC3F4E}" presName="accent_1" presStyleCnt="0"/>
      <dgm:spPr/>
    </dgm:pt>
    <dgm:pt modelId="{79161C01-87DE-0B4C-8535-6BEB3AECC7A4}" type="pres">
      <dgm:prSet presAssocID="{8DEA52C5-BC38-434E-AECB-E31BD1DC3F4E}" presName="accentRepeatNode" presStyleLbl="solidFgAcc1" presStyleIdx="0" presStyleCnt="4"/>
      <dgm:spPr/>
    </dgm:pt>
    <dgm:pt modelId="{B915BC6F-042E-2E47-9213-D5644634FC47}" type="pres">
      <dgm:prSet presAssocID="{D14FD7EB-9BB6-BE44-B08A-84879A815BFE}" presName="text_2" presStyleLbl="node1" presStyleIdx="1" presStyleCnt="4">
        <dgm:presLayoutVars>
          <dgm:bulletEnabled val="1"/>
        </dgm:presLayoutVars>
      </dgm:prSet>
      <dgm:spPr/>
    </dgm:pt>
    <dgm:pt modelId="{F930E268-EE56-994E-B220-7099F3BA34AF}" type="pres">
      <dgm:prSet presAssocID="{D14FD7EB-9BB6-BE44-B08A-84879A815BFE}" presName="accent_2" presStyleCnt="0"/>
      <dgm:spPr/>
    </dgm:pt>
    <dgm:pt modelId="{D30F5023-0E3F-1A48-90C9-1BCA5B7AC0EB}" type="pres">
      <dgm:prSet presAssocID="{D14FD7EB-9BB6-BE44-B08A-84879A815BFE}" presName="accentRepeatNode" presStyleLbl="solidFgAcc1" presStyleIdx="1" presStyleCnt="4"/>
      <dgm:spPr/>
    </dgm:pt>
    <dgm:pt modelId="{7FB51D2F-AE94-0940-9D2C-8A1DABE0D2D3}" type="pres">
      <dgm:prSet presAssocID="{03711E13-B949-F64E-BF9B-FD07BE5689A4}" presName="text_3" presStyleLbl="node1" presStyleIdx="2" presStyleCnt="4">
        <dgm:presLayoutVars>
          <dgm:bulletEnabled val="1"/>
        </dgm:presLayoutVars>
      </dgm:prSet>
      <dgm:spPr/>
    </dgm:pt>
    <dgm:pt modelId="{D96907A3-BC57-7F43-A28B-05F8741D0751}" type="pres">
      <dgm:prSet presAssocID="{03711E13-B949-F64E-BF9B-FD07BE5689A4}" presName="accent_3" presStyleCnt="0"/>
      <dgm:spPr/>
    </dgm:pt>
    <dgm:pt modelId="{DE789F16-C058-8944-B5E6-6CF863C25B4F}" type="pres">
      <dgm:prSet presAssocID="{03711E13-B949-F64E-BF9B-FD07BE5689A4}" presName="accentRepeatNode" presStyleLbl="solidFgAcc1" presStyleIdx="2" presStyleCnt="4"/>
      <dgm:spPr/>
    </dgm:pt>
    <dgm:pt modelId="{C88D8394-EC0F-474B-AD02-0144D5368BA1}" type="pres">
      <dgm:prSet presAssocID="{B5974A34-F3FE-D642-8326-36B1266EBEF4}" presName="text_4" presStyleLbl="node1" presStyleIdx="3" presStyleCnt="4">
        <dgm:presLayoutVars>
          <dgm:bulletEnabled val="1"/>
        </dgm:presLayoutVars>
      </dgm:prSet>
      <dgm:spPr/>
    </dgm:pt>
    <dgm:pt modelId="{BC25C12B-EA97-2D4C-88C8-73F57CB9ACBF}" type="pres">
      <dgm:prSet presAssocID="{B5974A34-F3FE-D642-8326-36B1266EBEF4}" presName="accent_4" presStyleCnt="0"/>
      <dgm:spPr/>
    </dgm:pt>
    <dgm:pt modelId="{B15E2FE5-D6B4-6146-8A52-E67554C547A2}" type="pres">
      <dgm:prSet presAssocID="{B5974A34-F3FE-D642-8326-36B1266EBEF4}" presName="accentRepeatNode" presStyleLbl="solidFgAcc1" presStyleIdx="3" presStyleCnt="4"/>
      <dgm:spPr/>
    </dgm:pt>
  </dgm:ptLst>
  <dgm:cxnLst>
    <dgm:cxn modelId="{F4C8690C-5A4F-6040-93D1-DBF19722858D}" srcId="{97EFDD8B-5F8E-E64A-9BF3-2EF2E5A25F1F}" destId="{03711E13-B949-F64E-BF9B-FD07BE5689A4}" srcOrd="2" destOrd="0" parTransId="{9DF5E62F-F383-FC4B-AA9B-F6D33AE51C5D}" sibTransId="{ABF3ADB8-DE27-CF4D-8019-26A677702662}"/>
    <dgm:cxn modelId="{4B9C620F-BAD0-954D-ABB4-9C1D1D60941F}" type="presOf" srcId="{B5974A34-F3FE-D642-8326-36B1266EBEF4}" destId="{C88D8394-EC0F-474B-AD02-0144D5368BA1}" srcOrd="0" destOrd="0" presId="urn:microsoft.com/office/officeart/2008/layout/VerticalCurvedList"/>
    <dgm:cxn modelId="{938B8E21-BCBA-B441-97E7-87CE75E038A2}" type="presOf" srcId="{8DEA52C5-BC38-434E-AECB-E31BD1DC3F4E}" destId="{26FCC773-45C6-C345-AE44-2378B1795F1C}" srcOrd="0" destOrd="0" presId="urn:microsoft.com/office/officeart/2008/layout/VerticalCurvedList"/>
    <dgm:cxn modelId="{8624A725-FA8D-2A42-8415-99D3103A58C0}" type="presOf" srcId="{749EFD71-4798-AC43-9622-C4D9C023F133}" destId="{ED4C1320-E135-E74A-B16D-1499CD7FAC2B}" srcOrd="0" destOrd="0" presId="urn:microsoft.com/office/officeart/2008/layout/VerticalCurvedList"/>
    <dgm:cxn modelId="{7D7C194A-A07E-B04E-A5A1-9E4633077BF0}" type="presOf" srcId="{03711E13-B949-F64E-BF9B-FD07BE5689A4}" destId="{7FB51D2F-AE94-0940-9D2C-8A1DABE0D2D3}" srcOrd="0" destOrd="0" presId="urn:microsoft.com/office/officeart/2008/layout/VerticalCurvedList"/>
    <dgm:cxn modelId="{7A4AE157-40B4-5C4E-9E6B-D8E9C5117F97}" srcId="{97EFDD8B-5F8E-E64A-9BF3-2EF2E5A25F1F}" destId="{B5974A34-F3FE-D642-8326-36B1266EBEF4}" srcOrd="3" destOrd="0" parTransId="{B3674DA0-1E34-7445-BC3C-E8865B05620B}" sibTransId="{93FC6CDB-47E3-5640-9E6F-AF9903ECC73D}"/>
    <dgm:cxn modelId="{2F872F7A-32A2-FB43-80F7-8B49A272DBE0}" srcId="{97EFDD8B-5F8E-E64A-9BF3-2EF2E5A25F1F}" destId="{8DEA52C5-BC38-434E-AECB-E31BD1DC3F4E}" srcOrd="0" destOrd="0" parTransId="{FBF14834-7C18-6F46-99AE-8F8F6F9ADC28}" sibTransId="{749EFD71-4798-AC43-9622-C4D9C023F133}"/>
    <dgm:cxn modelId="{CCC36189-9F1A-FD46-9D4D-23E44D9AAEE6}" srcId="{97EFDD8B-5F8E-E64A-9BF3-2EF2E5A25F1F}" destId="{D14FD7EB-9BB6-BE44-B08A-84879A815BFE}" srcOrd="1" destOrd="0" parTransId="{9152A125-E98D-6448-8DAA-3586D256CE0D}" sibTransId="{D6B9A57B-3A8A-FD49-86FF-1B4D33E3D1E3}"/>
    <dgm:cxn modelId="{2A40B0E2-8848-7243-B66A-625CD3358779}" type="presOf" srcId="{97EFDD8B-5F8E-E64A-9BF3-2EF2E5A25F1F}" destId="{64864886-55F6-E745-8126-BCC37AB1FD83}" srcOrd="0" destOrd="0" presId="urn:microsoft.com/office/officeart/2008/layout/VerticalCurvedList"/>
    <dgm:cxn modelId="{3F0167EB-C725-4440-B37C-B1785D0EE053}" type="presOf" srcId="{D14FD7EB-9BB6-BE44-B08A-84879A815BFE}" destId="{B915BC6F-042E-2E47-9213-D5644634FC47}" srcOrd="0" destOrd="0" presId="urn:microsoft.com/office/officeart/2008/layout/VerticalCurvedList"/>
    <dgm:cxn modelId="{75C69039-AD8C-6F4A-B1EE-FCF46DD9F1AF}" type="presParOf" srcId="{64864886-55F6-E745-8126-BCC37AB1FD83}" destId="{0CD78F11-5755-024F-A932-4E1B7A9DBA57}" srcOrd="0" destOrd="0" presId="urn:microsoft.com/office/officeart/2008/layout/VerticalCurvedList"/>
    <dgm:cxn modelId="{F3D0D6AB-3ED9-6849-A185-A998BD76E3A4}" type="presParOf" srcId="{0CD78F11-5755-024F-A932-4E1B7A9DBA57}" destId="{22614919-7DC0-3F44-8FC4-1759E2A9D7E1}" srcOrd="0" destOrd="0" presId="urn:microsoft.com/office/officeart/2008/layout/VerticalCurvedList"/>
    <dgm:cxn modelId="{AE7210F6-4BE8-434A-97B1-121C072B7A83}" type="presParOf" srcId="{22614919-7DC0-3F44-8FC4-1759E2A9D7E1}" destId="{7CFACF0C-6280-D14F-8427-111F757737E9}" srcOrd="0" destOrd="0" presId="urn:microsoft.com/office/officeart/2008/layout/VerticalCurvedList"/>
    <dgm:cxn modelId="{0901E60A-78EA-DA48-B288-9D5C6F54752A}" type="presParOf" srcId="{22614919-7DC0-3F44-8FC4-1759E2A9D7E1}" destId="{ED4C1320-E135-E74A-B16D-1499CD7FAC2B}" srcOrd="1" destOrd="0" presId="urn:microsoft.com/office/officeart/2008/layout/VerticalCurvedList"/>
    <dgm:cxn modelId="{F0734529-1417-ED4D-BDD7-522A09EF2915}" type="presParOf" srcId="{22614919-7DC0-3F44-8FC4-1759E2A9D7E1}" destId="{8836E3D5-E9B9-9749-BA47-9F3E997E024F}" srcOrd="2" destOrd="0" presId="urn:microsoft.com/office/officeart/2008/layout/VerticalCurvedList"/>
    <dgm:cxn modelId="{007FCE5E-8024-474F-9345-D44E74F4AE91}" type="presParOf" srcId="{22614919-7DC0-3F44-8FC4-1759E2A9D7E1}" destId="{85B8B7E0-FBEE-3743-AE8B-016D2EEBB79A}" srcOrd="3" destOrd="0" presId="urn:microsoft.com/office/officeart/2008/layout/VerticalCurvedList"/>
    <dgm:cxn modelId="{99706A88-F035-B442-8EEA-D9C211F14B93}" type="presParOf" srcId="{0CD78F11-5755-024F-A932-4E1B7A9DBA57}" destId="{26FCC773-45C6-C345-AE44-2378B1795F1C}" srcOrd="1" destOrd="0" presId="urn:microsoft.com/office/officeart/2008/layout/VerticalCurvedList"/>
    <dgm:cxn modelId="{A61E438A-A7D9-6744-9CCE-5AC19A4D35E5}" type="presParOf" srcId="{0CD78F11-5755-024F-A932-4E1B7A9DBA57}" destId="{1177608B-3FFE-974D-8188-2AAE23D4B6DD}" srcOrd="2" destOrd="0" presId="urn:microsoft.com/office/officeart/2008/layout/VerticalCurvedList"/>
    <dgm:cxn modelId="{3EFDD0B5-55F9-284E-914A-B548096B8781}" type="presParOf" srcId="{1177608B-3FFE-974D-8188-2AAE23D4B6DD}" destId="{79161C01-87DE-0B4C-8535-6BEB3AECC7A4}" srcOrd="0" destOrd="0" presId="urn:microsoft.com/office/officeart/2008/layout/VerticalCurvedList"/>
    <dgm:cxn modelId="{E31E2301-9EC0-584D-9DE4-6A0EB22DB63A}" type="presParOf" srcId="{0CD78F11-5755-024F-A932-4E1B7A9DBA57}" destId="{B915BC6F-042E-2E47-9213-D5644634FC47}" srcOrd="3" destOrd="0" presId="urn:microsoft.com/office/officeart/2008/layout/VerticalCurvedList"/>
    <dgm:cxn modelId="{BB929958-F4B8-144B-A566-2C385C3D2F20}" type="presParOf" srcId="{0CD78F11-5755-024F-A932-4E1B7A9DBA57}" destId="{F930E268-EE56-994E-B220-7099F3BA34AF}" srcOrd="4" destOrd="0" presId="urn:microsoft.com/office/officeart/2008/layout/VerticalCurvedList"/>
    <dgm:cxn modelId="{0117FACE-860E-8348-8212-F95EAEEDDC93}" type="presParOf" srcId="{F930E268-EE56-994E-B220-7099F3BA34AF}" destId="{D30F5023-0E3F-1A48-90C9-1BCA5B7AC0EB}" srcOrd="0" destOrd="0" presId="urn:microsoft.com/office/officeart/2008/layout/VerticalCurvedList"/>
    <dgm:cxn modelId="{5A39EE1B-A937-1843-B667-DE1FEE09D122}" type="presParOf" srcId="{0CD78F11-5755-024F-A932-4E1B7A9DBA57}" destId="{7FB51D2F-AE94-0940-9D2C-8A1DABE0D2D3}" srcOrd="5" destOrd="0" presId="urn:microsoft.com/office/officeart/2008/layout/VerticalCurvedList"/>
    <dgm:cxn modelId="{1088F03A-9E4B-2043-B864-9CA64B603922}" type="presParOf" srcId="{0CD78F11-5755-024F-A932-4E1B7A9DBA57}" destId="{D96907A3-BC57-7F43-A28B-05F8741D0751}" srcOrd="6" destOrd="0" presId="urn:microsoft.com/office/officeart/2008/layout/VerticalCurvedList"/>
    <dgm:cxn modelId="{3896A84C-78CD-AA47-BCF1-D5D0A6B4D8A3}" type="presParOf" srcId="{D96907A3-BC57-7F43-A28B-05F8741D0751}" destId="{DE789F16-C058-8944-B5E6-6CF863C25B4F}" srcOrd="0" destOrd="0" presId="urn:microsoft.com/office/officeart/2008/layout/VerticalCurvedList"/>
    <dgm:cxn modelId="{5CD41507-965C-ED43-9155-D461BB9D92EF}" type="presParOf" srcId="{0CD78F11-5755-024F-A932-4E1B7A9DBA57}" destId="{C88D8394-EC0F-474B-AD02-0144D5368BA1}" srcOrd="7" destOrd="0" presId="urn:microsoft.com/office/officeart/2008/layout/VerticalCurvedList"/>
    <dgm:cxn modelId="{2C7A730A-A15A-974A-B5C0-05AF2B633A40}" type="presParOf" srcId="{0CD78F11-5755-024F-A932-4E1B7A9DBA57}" destId="{BC25C12B-EA97-2D4C-88C8-73F57CB9ACBF}" srcOrd="8" destOrd="0" presId="urn:microsoft.com/office/officeart/2008/layout/VerticalCurvedList"/>
    <dgm:cxn modelId="{28B3E9D2-D20C-CE43-92E1-750FFD569F31}" type="presParOf" srcId="{BC25C12B-EA97-2D4C-88C8-73F57CB9ACBF}" destId="{B15E2FE5-D6B4-6146-8A52-E67554C547A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EFDD8B-5F8E-E64A-9BF3-2EF2E5A25F1F}" type="doc">
      <dgm:prSet loTypeId="urn:microsoft.com/office/officeart/2008/layout/VerticalCurvedList" loCatId="" qsTypeId="urn:microsoft.com/office/officeart/2005/8/quickstyle/3d1" qsCatId="3D" csTypeId="urn:microsoft.com/office/officeart/2005/8/colors/accent0_2" csCatId="mainScheme" phldr="1"/>
      <dgm:spPr/>
      <dgm:t>
        <a:bodyPr/>
        <a:lstStyle/>
        <a:p>
          <a:endParaRPr lang="en-US"/>
        </a:p>
      </dgm:t>
    </dgm:pt>
    <dgm:pt modelId="{8DEA52C5-BC38-434E-AECB-E31BD1DC3F4E}">
      <dgm:prSet phldrT="[Text]"/>
      <dgm:spPr/>
      <dgm:t>
        <a:bodyPr/>
        <a:lstStyle/>
        <a:p>
          <a:r>
            <a:rPr lang="en-US" b="1" i="0" u="none" strike="noStrike">
              <a:effectLst/>
              <a:latin typeface="Calibri" panose="020F0502020204030204" pitchFamily="34" charset="0"/>
            </a:rPr>
            <a:t>County Size A Top 25 Mkts</a:t>
          </a:r>
          <a:endParaRPr lang="en-US" u="none" dirty="0"/>
        </a:p>
      </dgm:t>
    </dgm:pt>
    <dgm:pt modelId="{FBF14834-7C18-6F46-99AE-8F8F6F9ADC28}" type="parTrans" cxnId="{2F872F7A-32A2-FB43-80F7-8B49A272DBE0}">
      <dgm:prSet/>
      <dgm:spPr/>
      <dgm:t>
        <a:bodyPr/>
        <a:lstStyle/>
        <a:p>
          <a:endParaRPr lang="en-US"/>
        </a:p>
      </dgm:t>
    </dgm:pt>
    <dgm:pt modelId="{749EFD71-4798-AC43-9622-C4D9C023F133}" type="sibTrans" cxnId="{2F872F7A-32A2-FB43-80F7-8B49A272DBE0}">
      <dgm:prSet/>
      <dgm:spPr/>
      <dgm:t>
        <a:bodyPr/>
        <a:lstStyle/>
        <a:p>
          <a:endParaRPr lang="en-US"/>
        </a:p>
      </dgm:t>
    </dgm:pt>
    <dgm:pt modelId="{D14FD7EB-9BB6-BE44-B08A-84879A815BFE}">
      <dgm:prSet phldrT="[Text]"/>
      <dgm:spPr/>
      <dgm:t>
        <a:bodyPr/>
        <a:lstStyle/>
        <a:p>
          <a:r>
            <a:rPr lang="en-US" b="1" i="0" u="none" strike="noStrike">
              <a:effectLst/>
              <a:latin typeface="Calibri" panose="020F0502020204030204" pitchFamily="34" charset="0"/>
            </a:rPr>
            <a:t>Target Race - Other / Unknown</a:t>
          </a:r>
          <a:r>
            <a:rPr lang="en-US" b="0" i="0" u="none" strike="noStrike">
              <a:effectLst/>
              <a:latin typeface="Calibri" panose="020F0502020204030204" pitchFamily="34" charset="0"/>
            </a:rPr>
            <a:t> </a:t>
          </a:r>
          <a:endParaRPr lang="en-US" u="none" dirty="0"/>
        </a:p>
      </dgm:t>
    </dgm:pt>
    <dgm:pt modelId="{9152A125-E98D-6448-8DAA-3586D256CE0D}" type="parTrans" cxnId="{CCC36189-9F1A-FD46-9D4D-23E44D9AAEE6}">
      <dgm:prSet/>
      <dgm:spPr/>
      <dgm:t>
        <a:bodyPr/>
        <a:lstStyle/>
        <a:p>
          <a:endParaRPr lang="en-US"/>
        </a:p>
      </dgm:t>
    </dgm:pt>
    <dgm:pt modelId="{D6B9A57B-3A8A-FD49-86FF-1B4D33E3D1E3}" type="sibTrans" cxnId="{CCC36189-9F1A-FD46-9D4D-23E44D9AAEE6}">
      <dgm:prSet/>
      <dgm:spPr/>
      <dgm:t>
        <a:bodyPr/>
        <a:lstStyle/>
        <a:p>
          <a:endParaRPr lang="en-US"/>
        </a:p>
      </dgm:t>
    </dgm:pt>
    <dgm:pt modelId="{B5974A34-F3FE-D642-8326-36B1266EBEF4}">
      <dgm:prSet phldrT="[Text]"/>
      <dgm:spPr/>
      <dgm:t>
        <a:bodyPr/>
        <a:lstStyle/>
        <a:p>
          <a:r>
            <a:rPr lang="en-US" b="1" i="0" u="none" strike="noStrike">
              <a:effectLst/>
              <a:latin typeface="Calibri" panose="020F0502020204030204" pitchFamily="34" charset="0"/>
            </a:rPr>
            <a:t>Target Acculturated Hispanic</a:t>
          </a:r>
          <a:endParaRPr lang="en-US" u="none" dirty="0"/>
        </a:p>
      </dgm:t>
    </dgm:pt>
    <dgm:pt modelId="{B3674DA0-1E34-7445-BC3C-E8865B05620B}" type="parTrans" cxnId="{7A4AE157-40B4-5C4E-9E6B-D8E9C5117F97}">
      <dgm:prSet/>
      <dgm:spPr/>
      <dgm:t>
        <a:bodyPr/>
        <a:lstStyle/>
        <a:p>
          <a:endParaRPr lang="en-US"/>
        </a:p>
      </dgm:t>
    </dgm:pt>
    <dgm:pt modelId="{93FC6CDB-47E3-5640-9E6F-AF9903ECC73D}" type="sibTrans" cxnId="{7A4AE157-40B4-5C4E-9E6B-D8E9C5117F97}">
      <dgm:prSet/>
      <dgm:spPr/>
      <dgm:t>
        <a:bodyPr/>
        <a:lstStyle/>
        <a:p>
          <a:endParaRPr lang="en-US"/>
        </a:p>
      </dgm:t>
    </dgm:pt>
    <dgm:pt modelId="{03711E13-B949-F64E-BF9B-FD07BE5689A4}">
      <dgm:prSet/>
      <dgm:spPr/>
      <dgm:t>
        <a:bodyPr/>
        <a:lstStyle/>
        <a:p>
          <a:r>
            <a:rPr lang="en-US" b="1" i="0" u="none" strike="noStrike" dirty="0">
              <a:effectLst/>
              <a:latin typeface="Calibri" panose="020F0502020204030204" pitchFamily="34" charset="0"/>
            </a:rPr>
            <a:t>Target Child - 1+</a:t>
          </a:r>
          <a:r>
            <a:rPr lang="en-US" b="0" i="0" u="none" strike="noStrike" dirty="0">
              <a:effectLst/>
              <a:latin typeface="Calibri" panose="020F0502020204030204" pitchFamily="34" charset="0"/>
            </a:rPr>
            <a:t>: </a:t>
          </a:r>
          <a:endParaRPr lang="en-US" u="none" dirty="0"/>
        </a:p>
      </dgm:t>
    </dgm:pt>
    <dgm:pt modelId="{9DF5E62F-F383-FC4B-AA9B-F6D33AE51C5D}" type="parTrans" cxnId="{F4C8690C-5A4F-6040-93D1-DBF19722858D}">
      <dgm:prSet/>
      <dgm:spPr/>
      <dgm:t>
        <a:bodyPr/>
        <a:lstStyle/>
        <a:p>
          <a:endParaRPr lang="en-US"/>
        </a:p>
      </dgm:t>
    </dgm:pt>
    <dgm:pt modelId="{ABF3ADB8-DE27-CF4D-8019-26A677702662}" type="sibTrans" cxnId="{F4C8690C-5A4F-6040-93D1-DBF19722858D}">
      <dgm:prSet/>
      <dgm:spPr/>
      <dgm:t>
        <a:bodyPr/>
        <a:lstStyle/>
        <a:p>
          <a:endParaRPr lang="en-US"/>
        </a:p>
      </dgm:t>
    </dgm:pt>
    <dgm:pt modelId="{64864886-55F6-E745-8126-BCC37AB1FD83}" type="pres">
      <dgm:prSet presAssocID="{97EFDD8B-5F8E-E64A-9BF3-2EF2E5A25F1F}" presName="Name0" presStyleCnt="0">
        <dgm:presLayoutVars>
          <dgm:chMax val="7"/>
          <dgm:chPref val="7"/>
          <dgm:dir/>
        </dgm:presLayoutVars>
      </dgm:prSet>
      <dgm:spPr/>
    </dgm:pt>
    <dgm:pt modelId="{0CD78F11-5755-024F-A932-4E1B7A9DBA57}" type="pres">
      <dgm:prSet presAssocID="{97EFDD8B-5F8E-E64A-9BF3-2EF2E5A25F1F}" presName="Name1" presStyleCnt="0"/>
      <dgm:spPr/>
    </dgm:pt>
    <dgm:pt modelId="{22614919-7DC0-3F44-8FC4-1759E2A9D7E1}" type="pres">
      <dgm:prSet presAssocID="{97EFDD8B-5F8E-E64A-9BF3-2EF2E5A25F1F}" presName="cycle" presStyleCnt="0"/>
      <dgm:spPr/>
    </dgm:pt>
    <dgm:pt modelId="{7CFACF0C-6280-D14F-8427-111F757737E9}" type="pres">
      <dgm:prSet presAssocID="{97EFDD8B-5F8E-E64A-9BF3-2EF2E5A25F1F}" presName="srcNode" presStyleLbl="node1" presStyleIdx="0" presStyleCnt="4"/>
      <dgm:spPr/>
    </dgm:pt>
    <dgm:pt modelId="{ED4C1320-E135-E74A-B16D-1499CD7FAC2B}" type="pres">
      <dgm:prSet presAssocID="{97EFDD8B-5F8E-E64A-9BF3-2EF2E5A25F1F}" presName="conn" presStyleLbl="parChTrans1D2" presStyleIdx="0" presStyleCnt="1"/>
      <dgm:spPr/>
    </dgm:pt>
    <dgm:pt modelId="{8836E3D5-E9B9-9749-BA47-9F3E997E024F}" type="pres">
      <dgm:prSet presAssocID="{97EFDD8B-5F8E-E64A-9BF3-2EF2E5A25F1F}" presName="extraNode" presStyleLbl="node1" presStyleIdx="0" presStyleCnt="4"/>
      <dgm:spPr/>
    </dgm:pt>
    <dgm:pt modelId="{85B8B7E0-FBEE-3743-AE8B-016D2EEBB79A}" type="pres">
      <dgm:prSet presAssocID="{97EFDD8B-5F8E-E64A-9BF3-2EF2E5A25F1F}" presName="dstNode" presStyleLbl="node1" presStyleIdx="0" presStyleCnt="4"/>
      <dgm:spPr/>
    </dgm:pt>
    <dgm:pt modelId="{26FCC773-45C6-C345-AE44-2378B1795F1C}" type="pres">
      <dgm:prSet presAssocID="{8DEA52C5-BC38-434E-AECB-E31BD1DC3F4E}" presName="text_1" presStyleLbl="node1" presStyleIdx="0" presStyleCnt="4">
        <dgm:presLayoutVars>
          <dgm:bulletEnabled val="1"/>
        </dgm:presLayoutVars>
      </dgm:prSet>
      <dgm:spPr/>
    </dgm:pt>
    <dgm:pt modelId="{1177608B-3FFE-974D-8188-2AAE23D4B6DD}" type="pres">
      <dgm:prSet presAssocID="{8DEA52C5-BC38-434E-AECB-E31BD1DC3F4E}" presName="accent_1" presStyleCnt="0"/>
      <dgm:spPr/>
    </dgm:pt>
    <dgm:pt modelId="{79161C01-87DE-0B4C-8535-6BEB3AECC7A4}" type="pres">
      <dgm:prSet presAssocID="{8DEA52C5-BC38-434E-AECB-E31BD1DC3F4E}" presName="accentRepeatNode" presStyleLbl="solidFgAcc1" presStyleIdx="0" presStyleCnt="4"/>
      <dgm:spPr/>
    </dgm:pt>
    <dgm:pt modelId="{B915BC6F-042E-2E47-9213-D5644634FC47}" type="pres">
      <dgm:prSet presAssocID="{D14FD7EB-9BB6-BE44-B08A-84879A815BFE}" presName="text_2" presStyleLbl="node1" presStyleIdx="1" presStyleCnt="4">
        <dgm:presLayoutVars>
          <dgm:bulletEnabled val="1"/>
        </dgm:presLayoutVars>
      </dgm:prSet>
      <dgm:spPr/>
    </dgm:pt>
    <dgm:pt modelId="{F930E268-EE56-994E-B220-7099F3BA34AF}" type="pres">
      <dgm:prSet presAssocID="{D14FD7EB-9BB6-BE44-B08A-84879A815BFE}" presName="accent_2" presStyleCnt="0"/>
      <dgm:spPr/>
    </dgm:pt>
    <dgm:pt modelId="{D30F5023-0E3F-1A48-90C9-1BCA5B7AC0EB}" type="pres">
      <dgm:prSet presAssocID="{D14FD7EB-9BB6-BE44-B08A-84879A815BFE}" presName="accentRepeatNode" presStyleLbl="solidFgAcc1" presStyleIdx="1" presStyleCnt="4"/>
      <dgm:spPr/>
    </dgm:pt>
    <dgm:pt modelId="{7FB51D2F-AE94-0940-9D2C-8A1DABE0D2D3}" type="pres">
      <dgm:prSet presAssocID="{03711E13-B949-F64E-BF9B-FD07BE5689A4}" presName="text_3" presStyleLbl="node1" presStyleIdx="2" presStyleCnt="4">
        <dgm:presLayoutVars>
          <dgm:bulletEnabled val="1"/>
        </dgm:presLayoutVars>
      </dgm:prSet>
      <dgm:spPr/>
    </dgm:pt>
    <dgm:pt modelId="{D96907A3-BC57-7F43-A28B-05F8741D0751}" type="pres">
      <dgm:prSet presAssocID="{03711E13-B949-F64E-BF9B-FD07BE5689A4}" presName="accent_3" presStyleCnt="0"/>
      <dgm:spPr/>
    </dgm:pt>
    <dgm:pt modelId="{DE789F16-C058-8944-B5E6-6CF863C25B4F}" type="pres">
      <dgm:prSet presAssocID="{03711E13-B949-F64E-BF9B-FD07BE5689A4}" presName="accentRepeatNode" presStyleLbl="solidFgAcc1" presStyleIdx="2" presStyleCnt="4"/>
      <dgm:spPr/>
    </dgm:pt>
    <dgm:pt modelId="{C88D8394-EC0F-474B-AD02-0144D5368BA1}" type="pres">
      <dgm:prSet presAssocID="{B5974A34-F3FE-D642-8326-36B1266EBEF4}" presName="text_4" presStyleLbl="node1" presStyleIdx="3" presStyleCnt="4">
        <dgm:presLayoutVars>
          <dgm:bulletEnabled val="1"/>
        </dgm:presLayoutVars>
      </dgm:prSet>
      <dgm:spPr/>
    </dgm:pt>
    <dgm:pt modelId="{BC25C12B-EA97-2D4C-88C8-73F57CB9ACBF}" type="pres">
      <dgm:prSet presAssocID="{B5974A34-F3FE-D642-8326-36B1266EBEF4}" presName="accent_4" presStyleCnt="0"/>
      <dgm:spPr/>
    </dgm:pt>
    <dgm:pt modelId="{B15E2FE5-D6B4-6146-8A52-E67554C547A2}" type="pres">
      <dgm:prSet presAssocID="{B5974A34-F3FE-D642-8326-36B1266EBEF4}" presName="accentRepeatNode" presStyleLbl="solidFgAcc1" presStyleIdx="3" presStyleCnt="4"/>
      <dgm:spPr/>
    </dgm:pt>
  </dgm:ptLst>
  <dgm:cxnLst>
    <dgm:cxn modelId="{F4C8690C-5A4F-6040-93D1-DBF19722858D}" srcId="{97EFDD8B-5F8E-E64A-9BF3-2EF2E5A25F1F}" destId="{03711E13-B949-F64E-BF9B-FD07BE5689A4}" srcOrd="2" destOrd="0" parTransId="{9DF5E62F-F383-FC4B-AA9B-F6D33AE51C5D}" sibTransId="{ABF3ADB8-DE27-CF4D-8019-26A677702662}"/>
    <dgm:cxn modelId="{4B9C620F-BAD0-954D-ABB4-9C1D1D60941F}" type="presOf" srcId="{B5974A34-F3FE-D642-8326-36B1266EBEF4}" destId="{C88D8394-EC0F-474B-AD02-0144D5368BA1}" srcOrd="0" destOrd="0" presId="urn:microsoft.com/office/officeart/2008/layout/VerticalCurvedList"/>
    <dgm:cxn modelId="{938B8E21-BCBA-B441-97E7-87CE75E038A2}" type="presOf" srcId="{8DEA52C5-BC38-434E-AECB-E31BD1DC3F4E}" destId="{26FCC773-45C6-C345-AE44-2378B1795F1C}" srcOrd="0" destOrd="0" presId="urn:microsoft.com/office/officeart/2008/layout/VerticalCurvedList"/>
    <dgm:cxn modelId="{8624A725-FA8D-2A42-8415-99D3103A58C0}" type="presOf" srcId="{749EFD71-4798-AC43-9622-C4D9C023F133}" destId="{ED4C1320-E135-E74A-B16D-1499CD7FAC2B}" srcOrd="0" destOrd="0" presId="urn:microsoft.com/office/officeart/2008/layout/VerticalCurvedList"/>
    <dgm:cxn modelId="{7D7C194A-A07E-B04E-A5A1-9E4633077BF0}" type="presOf" srcId="{03711E13-B949-F64E-BF9B-FD07BE5689A4}" destId="{7FB51D2F-AE94-0940-9D2C-8A1DABE0D2D3}" srcOrd="0" destOrd="0" presId="urn:microsoft.com/office/officeart/2008/layout/VerticalCurvedList"/>
    <dgm:cxn modelId="{7A4AE157-40B4-5C4E-9E6B-D8E9C5117F97}" srcId="{97EFDD8B-5F8E-E64A-9BF3-2EF2E5A25F1F}" destId="{B5974A34-F3FE-D642-8326-36B1266EBEF4}" srcOrd="3" destOrd="0" parTransId="{B3674DA0-1E34-7445-BC3C-E8865B05620B}" sibTransId="{93FC6CDB-47E3-5640-9E6F-AF9903ECC73D}"/>
    <dgm:cxn modelId="{2F872F7A-32A2-FB43-80F7-8B49A272DBE0}" srcId="{97EFDD8B-5F8E-E64A-9BF3-2EF2E5A25F1F}" destId="{8DEA52C5-BC38-434E-AECB-E31BD1DC3F4E}" srcOrd="0" destOrd="0" parTransId="{FBF14834-7C18-6F46-99AE-8F8F6F9ADC28}" sibTransId="{749EFD71-4798-AC43-9622-C4D9C023F133}"/>
    <dgm:cxn modelId="{CCC36189-9F1A-FD46-9D4D-23E44D9AAEE6}" srcId="{97EFDD8B-5F8E-E64A-9BF3-2EF2E5A25F1F}" destId="{D14FD7EB-9BB6-BE44-B08A-84879A815BFE}" srcOrd="1" destOrd="0" parTransId="{9152A125-E98D-6448-8DAA-3586D256CE0D}" sibTransId="{D6B9A57B-3A8A-FD49-86FF-1B4D33E3D1E3}"/>
    <dgm:cxn modelId="{2A40B0E2-8848-7243-B66A-625CD3358779}" type="presOf" srcId="{97EFDD8B-5F8E-E64A-9BF3-2EF2E5A25F1F}" destId="{64864886-55F6-E745-8126-BCC37AB1FD83}" srcOrd="0" destOrd="0" presId="urn:microsoft.com/office/officeart/2008/layout/VerticalCurvedList"/>
    <dgm:cxn modelId="{3F0167EB-C725-4440-B37C-B1785D0EE053}" type="presOf" srcId="{D14FD7EB-9BB6-BE44-B08A-84879A815BFE}" destId="{B915BC6F-042E-2E47-9213-D5644634FC47}" srcOrd="0" destOrd="0" presId="urn:microsoft.com/office/officeart/2008/layout/VerticalCurvedList"/>
    <dgm:cxn modelId="{75C69039-AD8C-6F4A-B1EE-FCF46DD9F1AF}" type="presParOf" srcId="{64864886-55F6-E745-8126-BCC37AB1FD83}" destId="{0CD78F11-5755-024F-A932-4E1B7A9DBA57}" srcOrd="0" destOrd="0" presId="urn:microsoft.com/office/officeart/2008/layout/VerticalCurvedList"/>
    <dgm:cxn modelId="{F3D0D6AB-3ED9-6849-A185-A998BD76E3A4}" type="presParOf" srcId="{0CD78F11-5755-024F-A932-4E1B7A9DBA57}" destId="{22614919-7DC0-3F44-8FC4-1759E2A9D7E1}" srcOrd="0" destOrd="0" presId="urn:microsoft.com/office/officeart/2008/layout/VerticalCurvedList"/>
    <dgm:cxn modelId="{AE7210F6-4BE8-434A-97B1-121C072B7A83}" type="presParOf" srcId="{22614919-7DC0-3F44-8FC4-1759E2A9D7E1}" destId="{7CFACF0C-6280-D14F-8427-111F757737E9}" srcOrd="0" destOrd="0" presId="urn:microsoft.com/office/officeart/2008/layout/VerticalCurvedList"/>
    <dgm:cxn modelId="{0901E60A-78EA-DA48-B288-9D5C6F54752A}" type="presParOf" srcId="{22614919-7DC0-3F44-8FC4-1759E2A9D7E1}" destId="{ED4C1320-E135-E74A-B16D-1499CD7FAC2B}" srcOrd="1" destOrd="0" presId="urn:microsoft.com/office/officeart/2008/layout/VerticalCurvedList"/>
    <dgm:cxn modelId="{F0734529-1417-ED4D-BDD7-522A09EF2915}" type="presParOf" srcId="{22614919-7DC0-3F44-8FC4-1759E2A9D7E1}" destId="{8836E3D5-E9B9-9749-BA47-9F3E997E024F}" srcOrd="2" destOrd="0" presId="urn:microsoft.com/office/officeart/2008/layout/VerticalCurvedList"/>
    <dgm:cxn modelId="{007FCE5E-8024-474F-9345-D44E74F4AE91}" type="presParOf" srcId="{22614919-7DC0-3F44-8FC4-1759E2A9D7E1}" destId="{85B8B7E0-FBEE-3743-AE8B-016D2EEBB79A}" srcOrd="3" destOrd="0" presId="urn:microsoft.com/office/officeart/2008/layout/VerticalCurvedList"/>
    <dgm:cxn modelId="{99706A88-F035-B442-8EEA-D9C211F14B93}" type="presParOf" srcId="{0CD78F11-5755-024F-A932-4E1B7A9DBA57}" destId="{26FCC773-45C6-C345-AE44-2378B1795F1C}" srcOrd="1" destOrd="0" presId="urn:microsoft.com/office/officeart/2008/layout/VerticalCurvedList"/>
    <dgm:cxn modelId="{A61E438A-A7D9-6744-9CCE-5AC19A4D35E5}" type="presParOf" srcId="{0CD78F11-5755-024F-A932-4E1B7A9DBA57}" destId="{1177608B-3FFE-974D-8188-2AAE23D4B6DD}" srcOrd="2" destOrd="0" presId="urn:microsoft.com/office/officeart/2008/layout/VerticalCurvedList"/>
    <dgm:cxn modelId="{3EFDD0B5-55F9-284E-914A-B548096B8781}" type="presParOf" srcId="{1177608B-3FFE-974D-8188-2AAE23D4B6DD}" destId="{79161C01-87DE-0B4C-8535-6BEB3AECC7A4}" srcOrd="0" destOrd="0" presId="urn:microsoft.com/office/officeart/2008/layout/VerticalCurvedList"/>
    <dgm:cxn modelId="{E31E2301-9EC0-584D-9DE4-6A0EB22DB63A}" type="presParOf" srcId="{0CD78F11-5755-024F-A932-4E1B7A9DBA57}" destId="{B915BC6F-042E-2E47-9213-D5644634FC47}" srcOrd="3" destOrd="0" presId="urn:microsoft.com/office/officeart/2008/layout/VerticalCurvedList"/>
    <dgm:cxn modelId="{BB929958-F4B8-144B-A566-2C385C3D2F20}" type="presParOf" srcId="{0CD78F11-5755-024F-A932-4E1B7A9DBA57}" destId="{F930E268-EE56-994E-B220-7099F3BA34AF}" srcOrd="4" destOrd="0" presId="urn:microsoft.com/office/officeart/2008/layout/VerticalCurvedList"/>
    <dgm:cxn modelId="{0117FACE-860E-8348-8212-F95EAEEDDC93}" type="presParOf" srcId="{F930E268-EE56-994E-B220-7099F3BA34AF}" destId="{D30F5023-0E3F-1A48-90C9-1BCA5B7AC0EB}" srcOrd="0" destOrd="0" presId="urn:microsoft.com/office/officeart/2008/layout/VerticalCurvedList"/>
    <dgm:cxn modelId="{5A39EE1B-A937-1843-B667-DE1FEE09D122}" type="presParOf" srcId="{0CD78F11-5755-024F-A932-4E1B7A9DBA57}" destId="{7FB51D2F-AE94-0940-9D2C-8A1DABE0D2D3}" srcOrd="5" destOrd="0" presId="urn:microsoft.com/office/officeart/2008/layout/VerticalCurvedList"/>
    <dgm:cxn modelId="{1088F03A-9E4B-2043-B864-9CA64B603922}" type="presParOf" srcId="{0CD78F11-5755-024F-A932-4E1B7A9DBA57}" destId="{D96907A3-BC57-7F43-A28B-05F8741D0751}" srcOrd="6" destOrd="0" presId="urn:microsoft.com/office/officeart/2008/layout/VerticalCurvedList"/>
    <dgm:cxn modelId="{3896A84C-78CD-AA47-BCF1-D5D0A6B4D8A3}" type="presParOf" srcId="{D96907A3-BC57-7F43-A28B-05F8741D0751}" destId="{DE789F16-C058-8944-B5E6-6CF863C25B4F}" srcOrd="0" destOrd="0" presId="urn:microsoft.com/office/officeart/2008/layout/VerticalCurvedList"/>
    <dgm:cxn modelId="{5CD41507-965C-ED43-9155-D461BB9D92EF}" type="presParOf" srcId="{0CD78F11-5755-024F-A932-4E1B7A9DBA57}" destId="{C88D8394-EC0F-474B-AD02-0144D5368BA1}" srcOrd="7" destOrd="0" presId="urn:microsoft.com/office/officeart/2008/layout/VerticalCurvedList"/>
    <dgm:cxn modelId="{2C7A730A-A15A-974A-B5C0-05AF2B633A40}" type="presParOf" srcId="{0CD78F11-5755-024F-A932-4E1B7A9DBA57}" destId="{BC25C12B-EA97-2D4C-88C8-73F57CB9ACBF}" srcOrd="8" destOrd="0" presId="urn:microsoft.com/office/officeart/2008/layout/VerticalCurvedList"/>
    <dgm:cxn modelId="{28B3E9D2-D20C-CE43-92E1-750FFD569F31}" type="presParOf" srcId="{BC25C12B-EA97-2D4C-88C8-73F57CB9ACBF}" destId="{B15E2FE5-D6B4-6146-8A52-E67554C547A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EFDD8B-5F8E-E64A-9BF3-2EF2E5A25F1F}" type="doc">
      <dgm:prSet loTypeId="urn:microsoft.com/office/officeart/2008/layout/VerticalCurvedList" loCatId="" qsTypeId="urn:microsoft.com/office/officeart/2005/8/quickstyle/3d1" qsCatId="3D" csTypeId="urn:microsoft.com/office/officeart/2005/8/colors/accent0_2" csCatId="mainScheme" phldr="1"/>
      <dgm:spPr/>
      <dgm:t>
        <a:bodyPr/>
        <a:lstStyle/>
        <a:p>
          <a:endParaRPr lang="en-US"/>
        </a:p>
      </dgm:t>
    </dgm:pt>
    <dgm:pt modelId="{8DEA52C5-BC38-434E-AECB-E31BD1DC3F4E}">
      <dgm:prSet phldrT="[Text]"/>
      <dgm:spPr/>
      <dgm:t>
        <a:bodyPr/>
        <a:lstStyle/>
        <a:p>
          <a:r>
            <a:rPr lang="en-US" b="1" i="0" u="none" strike="noStrike" dirty="0">
              <a:effectLst/>
              <a:latin typeface="Calibri" panose="020F0502020204030204" pitchFamily="34" charset="0"/>
            </a:rPr>
            <a:t>Target Higher Education</a:t>
          </a:r>
          <a:endParaRPr lang="en-US" b="1" u="none" dirty="0"/>
        </a:p>
      </dgm:t>
    </dgm:pt>
    <dgm:pt modelId="{FBF14834-7C18-6F46-99AE-8F8F6F9ADC28}" type="parTrans" cxnId="{2F872F7A-32A2-FB43-80F7-8B49A272DBE0}">
      <dgm:prSet/>
      <dgm:spPr/>
      <dgm:t>
        <a:bodyPr/>
        <a:lstStyle/>
        <a:p>
          <a:endParaRPr lang="en-US" b="1"/>
        </a:p>
      </dgm:t>
    </dgm:pt>
    <dgm:pt modelId="{749EFD71-4798-AC43-9622-C4D9C023F133}" type="sibTrans" cxnId="{2F872F7A-32A2-FB43-80F7-8B49A272DBE0}">
      <dgm:prSet/>
      <dgm:spPr/>
      <dgm:t>
        <a:bodyPr/>
        <a:lstStyle/>
        <a:p>
          <a:endParaRPr lang="en-US" b="1"/>
        </a:p>
      </dgm:t>
    </dgm:pt>
    <dgm:pt modelId="{D14FD7EB-9BB6-BE44-B08A-84879A815BFE}">
      <dgm:prSet phldrT="[Text]"/>
      <dgm:spPr/>
      <dgm:t>
        <a:bodyPr/>
        <a:lstStyle/>
        <a:p>
          <a:r>
            <a:rPr lang="en-US" b="1" i="0" u="none" strike="noStrike" dirty="0">
              <a:effectLst/>
              <a:latin typeface="Calibri" panose="020F0502020204030204" pitchFamily="34" charset="0"/>
            </a:rPr>
            <a:t>Target Pet Owner</a:t>
          </a:r>
          <a:endParaRPr lang="en-US" b="1" u="none" dirty="0"/>
        </a:p>
      </dgm:t>
    </dgm:pt>
    <dgm:pt modelId="{9152A125-E98D-6448-8DAA-3586D256CE0D}" type="parTrans" cxnId="{CCC36189-9F1A-FD46-9D4D-23E44D9AAEE6}">
      <dgm:prSet/>
      <dgm:spPr/>
      <dgm:t>
        <a:bodyPr/>
        <a:lstStyle/>
        <a:p>
          <a:endParaRPr lang="en-US" b="1"/>
        </a:p>
      </dgm:t>
    </dgm:pt>
    <dgm:pt modelId="{D6B9A57B-3A8A-FD49-86FF-1B4D33E3D1E3}" type="sibTrans" cxnId="{CCC36189-9F1A-FD46-9D4D-23E44D9AAEE6}">
      <dgm:prSet/>
      <dgm:spPr/>
      <dgm:t>
        <a:bodyPr/>
        <a:lstStyle/>
        <a:p>
          <a:endParaRPr lang="en-US" b="1"/>
        </a:p>
      </dgm:t>
    </dgm:pt>
    <dgm:pt modelId="{B5974A34-F3FE-D642-8326-36B1266EBEF4}">
      <dgm:prSet phldrT="[Text]"/>
      <dgm:spPr/>
      <dgm:t>
        <a:bodyPr/>
        <a:lstStyle/>
        <a:p>
          <a:r>
            <a:rPr lang="en-US" b="1" i="0" u="none" strike="noStrike" dirty="0">
              <a:effectLst/>
              <a:latin typeface="Calibri" panose="020F0502020204030204" pitchFamily="34" charset="0"/>
            </a:rPr>
            <a:t>Target Larger Household Size</a:t>
          </a:r>
          <a:endParaRPr lang="en-US" b="1" u="none" dirty="0"/>
        </a:p>
      </dgm:t>
    </dgm:pt>
    <dgm:pt modelId="{B3674DA0-1E34-7445-BC3C-E8865B05620B}" type="parTrans" cxnId="{7A4AE157-40B4-5C4E-9E6B-D8E9C5117F97}">
      <dgm:prSet/>
      <dgm:spPr/>
      <dgm:t>
        <a:bodyPr/>
        <a:lstStyle/>
        <a:p>
          <a:endParaRPr lang="en-US" b="1"/>
        </a:p>
      </dgm:t>
    </dgm:pt>
    <dgm:pt modelId="{93FC6CDB-47E3-5640-9E6F-AF9903ECC73D}" type="sibTrans" cxnId="{7A4AE157-40B4-5C4E-9E6B-D8E9C5117F97}">
      <dgm:prSet/>
      <dgm:spPr/>
      <dgm:t>
        <a:bodyPr/>
        <a:lstStyle/>
        <a:p>
          <a:endParaRPr lang="en-US" b="1"/>
        </a:p>
      </dgm:t>
    </dgm:pt>
    <dgm:pt modelId="{03711E13-B949-F64E-BF9B-FD07BE5689A4}">
      <dgm:prSet/>
      <dgm:spPr/>
      <dgm:t>
        <a:bodyPr/>
        <a:lstStyle/>
        <a:p>
          <a:r>
            <a:rPr lang="en-US" b="1" i="0" u="none" strike="noStrike" dirty="0">
              <a:effectLst/>
              <a:latin typeface="Calibri" panose="020F0502020204030204" pitchFamily="34" charset="0"/>
            </a:rPr>
            <a:t>Target Generation X</a:t>
          </a:r>
          <a:endParaRPr lang="en-US" b="1" u="none" dirty="0"/>
        </a:p>
      </dgm:t>
    </dgm:pt>
    <dgm:pt modelId="{9DF5E62F-F383-FC4B-AA9B-F6D33AE51C5D}" type="parTrans" cxnId="{F4C8690C-5A4F-6040-93D1-DBF19722858D}">
      <dgm:prSet/>
      <dgm:spPr/>
      <dgm:t>
        <a:bodyPr/>
        <a:lstStyle/>
        <a:p>
          <a:endParaRPr lang="en-US" b="1"/>
        </a:p>
      </dgm:t>
    </dgm:pt>
    <dgm:pt modelId="{ABF3ADB8-DE27-CF4D-8019-26A677702662}" type="sibTrans" cxnId="{F4C8690C-5A4F-6040-93D1-DBF19722858D}">
      <dgm:prSet/>
      <dgm:spPr/>
      <dgm:t>
        <a:bodyPr/>
        <a:lstStyle/>
        <a:p>
          <a:endParaRPr lang="en-US" b="1"/>
        </a:p>
      </dgm:t>
    </dgm:pt>
    <dgm:pt modelId="{024B4CCC-4282-6B49-9492-079C129A7BF7}">
      <dgm:prSet phldrT="[Text]"/>
      <dgm:spPr/>
      <dgm:t>
        <a:bodyPr/>
        <a:lstStyle/>
        <a:p>
          <a:r>
            <a:rPr lang="en-US" b="1" u="none" dirty="0"/>
            <a:t>Target Lower Income</a:t>
          </a:r>
        </a:p>
      </dgm:t>
    </dgm:pt>
    <dgm:pt modelId="{16D91E85-8344-E24B-9055-5A5E914FAB40}" type="parTrans" cxnId="{8BC9DC52-B714-2D4C-BB2B-6C6B6ABD04F2}">
      <dgm:prSet/>
      <dgm:spPr/>
      <dgm:t>
        <a:bodyPr/>
        <a:lstStyle/>
        <a:p>
          <a:endParaRPr lang="en-US" b="1"/>
        </a:p>
      </dgm:t>
    </dgm:pt>
    <dgm:pt modelId="{08EE8093-2B2A-CF4C-8703-3F40A8D3DE78}" type="sibTrans" cxnId="{8BC9DC52-B714-2D4C-BB2B-6C6B6ABD04F2}">
      <dgm:prSet/>
      <dgm:spPr/>
      <dgm:t>
        <a:bodyPr/>
        <a:lstStyle/>
        <a:p>
          <a:endParaRPr lang="en-US" b="1"/>
        </a:p>
      </dgm:t>
    </dgm:pt>
    <dgm:pt modelId="{64864886-55F6-E745-8126-BCC37AB1FD83}" type="pres">
      <dgm:prSet presAssocID="{97EFDD8B-5F8E-E64A-9BF3-2EF2E5A25F1F}" presName="Name0" presStyleCnt="0">
        <dgm:presLayoutVars>
          <dgm:chMax val="7"/>
          <dgm:chPref val="7"/>
          <dgm:dir/>
        </dgm:presLayoutVars>
      </dgm:prSet>
      <dgm:spPr/>
    </dgm:pt>
    <dgm:pt modelId="{0CD78F11-5755-024F-A932-4E1B7A9DBA57}" type="pres">
      <dgm:prSet presAssocID="{97EFDD8B-5F8E-E64A-9BF3-2EF2E5A25F1F}" presName="Name1" presStyleCnt="0"/>
      <dgm:spPr/>
    </dgm:pt>
    <dgm:pt modelId="{22614919-7DC0-3F44-8FC4-1759E2A9D7E1}" type="pres">
      <dgm:prSet presAssocID="{97EFDD8B-5F8E-E64A-9BF3-2EF2E5A25F1F}" presName="cycle" presStyleCnt="0"/>
      <dgm:spPr/>
    </dgm:pt>
    <dgm:pt modelId="{7CFACF0C-6280-D14F-8427-111F757737E9}" type="pres">
      <dgm:prSet presAssocID="{97EFDD8B-5F8E-E64A-9BF3-2EF2E5A25F1F}" presName="srcNode" presStyleLbl="node1" presStyleIdx="0" presStyleCnt="5"/>
      <dgm:spPr/>
    </dgm:pt>
    <dgm:pt modelId="{ED4C1320-E135-E74A-B16D-1499CD7FAC2B}" type="pres">
      <dgm:prSet presAssocID="{97EFDD8B-5F8E-E64A-9BF3-2EF2E5A25F1F}" presName="conn" presStyleLbl="parChTrans1D2" presStyleIdx="0" presStyleCnt="1"/>
      <dgm:spPr/>
    </dgm:pt>
    <dgm:pt modelId="{8836E3D5-E9B9-9749-BA47-9F3E997E024F}" type="pres">
      <dgm:prSet presAssocID="{97EFDD8B-5F8E-E64A-9BF3-2EF2E5A25F1F}" presName="extraNode" presStyleLbl="node1" presStyleIdx="0" presStyleCnt="5"/>
      <dgm:spPr/>
    </dgm:pt>
    <dgm:pt modelId="{85B8B7E0-FBEE-3743-AE8B-016D2EEBB79A}" type="pres">
      <dgm:prSet presAssocID="{97EFDD8B-5F8E-E64A-9BF3-2EF2E5A25F1F}" presName="dstNode" presStyleLbl="node1" presStyleIdx="0" presStyleCnt="5"/>
      <dgm:spPr/>
    </dgm:pt>
    <dgm:pt modelId="{26FCC773-45C6-C345-AE44-2378B1795F1C}" type="pres">
      <dgm:prSet presAssocID="{8DEA52C5-BC38-434E-AECB-E31BD1DC3F4E}" presName="text_1" presStyleLbl="node1" presStyleIdx="0" presStyleCnt="5">
        <dgm:presLayoutVars>
          <dgm:bulletEnabled val="1"/>
        </dgm:presLayoutVars>
      </dgm:prSet>
      <dgm:spPr/>
    </dgm:pt>
    <dgm:pt modelId="{1177608B-3FFE-974D-8188-2AAE23D4B6DD}" type="pres">
      <dgm:prSet presAssocID="{8DEA52C5-BC38-434E-AECB-E31BD1DC3F4E}" presName="accent_1" presStyleCnt="0"/>
      <dgm:spPr/>
    </dgm:pt>
    <dgm:pt modelId="{79161C01-87DE-0B4C-8535-6BEB3AECC7A4}" type="pres">
      <dgm:prSet presAssocID="{8DEA52C5-BC38-434E-AECB-E31BD1DC3F4E}" presName="accentRepeatNode" presStyleLbl="solidFgAcc1" presStyleIdx="0" presStyleCnt="5"/>
      <dgm:spPr/>
    </dgm:pt>
    <dgm:pt modelId="{B915BC6F-042E-2E47-9213-D5644634FC47}" type="pres">
      <dgm:prSet presAssocID="{D14FD7EB-9BB6-BE44-B08A-84879A815BFE}" presName="text_2" presStyleLbl="node1" presStyleIdx="1" presStyleCnt="5">
        <dgm:presLayoutVars>
          <dgm:bulletEnabled val="1"/>
        </dgm:presLayoutVars>
      </dgm:prSet>
      <dgm:spPr/>
    </dgm:pt>
    <dgm:pt modelId="{F930E268-EE56-994E-B220-7099F3BA34AF}" type="pres">
      <dgm:prSet presAssocID="{D14FD7EB-9BB6-BE44-B08A-84879A815BFE}" presName="accent_2" presStyleCnt="0"/>
      <dgm:spPr/>
    </dgm:pt>
    <dgm:pt modelId="{D30F5023-0E3F-1A48-90C9-1BCA5B7AC0EB}" type="pres">
      <dgm:prSet presAssocID="{D14FD7EB-9BB6-BE44-B08A-84879A815BFE}" presName="accentRepeatNode" presStyleLbl="solidFgAcc1" presStyleIdx="1" presStyleCnt="5"/>
      <dgm:spPr/>
    </dgm:pt>
    <dgm:pt modelId="{7FB51D2F-AE94-0940-9D2C-8A1DABE0D2D3}" type="pres">
      <dgm:prSet presAssocID="{03711E13-B949-F64E-BF9B-FD07BE5689A4}" presName="text_3" presStyleLbl="node1" presStyleIdx="2" presStyleCnt="5">
        <dgm:presLayoutVars>
          <dgm:bulletEnabled val="1"/>
        </dgm:presLayoutVars>
      </dgm:prSet>
      <dgm:spPr/>
    </dgm:pt>
    <dgm:pt modelId="{D96907A3-BC57-7F43-A28B-05F8741D0751}" type="pres">
      <dgm:prSet presAssocID="{03711E13-B949-F64E-BF9B-FD07BE5689A4}" presName="accent_3" presStyleCnt="0"/>
      <dgm:spPr/>
    </dgm:pt>
    <dgm:pt modelId="{DE789F16-C058-8944-B5E6-6CF863C25B4F}" type="pres">
      <dgm:prSet presAssocID="{03711E13-B949-F64E-BF9B-FD07BE5689A4}" presName="accentRepeatNode" presStyleLbl="solidFgAcc1" presStyleIdx="2" presStyleCnt="5"/>
      <dgm:spPr/>
    </dgm:pt>
    <dgm:pt modelId="{C88D8394-EC0F-474B-AD02-0144D5368BA1}" type="pres">
      <dgm:prSet presAssocID="{B5974A34-F3FE-D642-8326-36B1266EBEF4}" presName="text_4" presStyleLbl="node1" presStyleIdx="3" presStyleCnt="5">
        <dgm:presLayoutVars>
          <dgm:bulletEnabled val="1"/>
        </dgm:presLayoutVars>
      </dgm:prSet>
      <dgm:spPr/>
    </dgm:pt>
    <dgm:pt modelId="{BC25C12B-EA97-2D4C-88C8-73F57CB9ACBF}" type="pres">
      <dgm:prSet presAssocID="{B5974A34-F3FE-D642-8326-36B1266EBEF4}" presName="accent_4" presStyleCnt="0"/>
      <dgm:spPr/>
    </dgm:pt>
    <dgm:pt modelId="{B15E2FE5-D6B4-6146-8A52-E67554C547A2}" type="pres">
      <dgm:prSet presAssocID="{B5974A34-F3FE-D642-8326-36B1266EBEF4}" presName="accentRepeatNode" presStyleLbl="solidFgAcc1" presStyleIdx="3" presStyleCnt="5"/>
      <dgm:spPr/>
    </dgm:pt>
    <dgm:pt modelId="{A5EFC7AA-A29C-714F-93C6-B1CB8B9D9DF2}" type="pres">
      <dgm:prSet presAssocID="{024B4CCC-4282-6B49-9492-079C129A7BF7}" presName="text_5" presStyleLbl="node1" presStyleIdx="4" presStyleCnt="5">
        <dgm:presLayoutVars>
          <dgm:bulletEnabled val="1"/>
        </dgm:presLayoutVars>
      </dgm:prSet>
      <dgm:spPr/>
    </dgm:pt>
    <dgm:pt modelId="{419FF766-56DD-EE40-80B8-42E661760877}" type="pres">
      <dgm:prSet presAssocID="{024B4CCC-4282-6B49-9492-079C129A7BF7}" presName="accent_5" presStyleCnt="0"/>
      <dgm:spPr/>
    </dgm:pt>
    <dgm:pt modelId="{30A17890-4CDD-4A45-A388-3C96CB9CF5BB}" type="pres">
      <dgm:prSet presAssocID="{024B4CCC-4282-6B49-9492-079C129A7BF7}" presName="accentRepeatNode" presStyleLbl="solidFgAcc1" presStyleIdx="4" presStyleCnt="5"/>
      <dgm:spPr/>
    </dgm:pt>
  </dgm:ptLst>
  <dgm:cxnLst>
    <dgm:cxn modelId="{F4C8690C-5A4F-6040-93D1-DBF19722858D}" srcId="{97EFDD8B-5F8E-E64A-9BF3-2EF2E5A25F1F}" destId="{03711E13-B949-F64E-BF9B-FD07BE5689A4}" srcOrd="2" destOrd="0" parTransId="{9DF5E62F-F383-FC4B-AA9B-F6D33AE51C5D}" sibTransId="{ABF3ADB8-DE27-CF4D-8019-26A677702662}"/>
    <dgm:cxn modelId="{F9290F0D-51E3-3A4A-B794-05A84EB070D9}" type="presOf" srcId="{024B4CCC-4282-6B49-9492-079C129A7BF7}" destId="{A5EFC7AA-A29C-714F-93C6-B1CB8B9D9DF2}" srcOrd="0" destOrd="0" presId="urn:microsoft.com/office/officeart/2008/layout/VerticalCurvedList"/>
    <dgm:cxn modelId="{4B9C620F-BAD0-954D-ABB4-9C1D1D60941F}" type="presOf" srcId="{B5974A34-F3FE-D642-8326-36B1266EBEF4}" destId="{C88D8394-EC0F-474B-AD02-0144D5368BA1}" srcOrd="0" destOrd="0" presId="urn:microsoft.com/office/officeart/2008/layout/VerticalCurvedList"/>
    <dgm:cxn modelId="{938B8E21-BCBA-B441-97E7-87CE75E038A2}" type="presOf" srcId="{8DEA52C5-BC38-434E-AECB-E31BD1DC3F4E}" destId="{26FCC773-45C6-C345-AE44-2378B1795F1C}" srcOrd="0" destOrd="0" presId="urn:microsoft.com/office/officeart/2008/layout/VerticalCurvedList"/>
    <dgm:cxn modelId="{8624A725-FA8D-2A42-8415-99D3103A58C0}" type="presOf" srcId="{749EFD71-4798-AC43-9622-C4D9C023F133}" destId="{ED4C1320-E135-E74A-B16D-1499CD7FAC2B}" srcOrd="0" destOrd="0" presId="urn:microsoft.com/office/officeart/2008/layout/VerticalCurvedList"/>
    <dgm:cxn modelId="{7D7C194A-A07E-B04E-A5A1-9E4633077BF0}" type="presOf" srcId="{03711E13-B949-F64E-BF9B-FD07BE5689A4}" destId="{7FB51D2F-AE94-0940-9D2C-8A1DABE0D2D3}" srcOrd="0" destOrd="0" presId="urn:microsoft.com/office/officeart/2008/layout/VerticalCurvedList"/>
    <dgm:cxn modelId="{8BC9DC52-B714-2D4C-BB2B-6C6B6ABD04F2}" srcId="{97EFDD8B-5F8E-E64A-9BF3-2EF2E5A25F1F}" destId="{024B4CCC-4282-6B49-9492-079C129A7BF7}" srcOrd="4" destOrd="0" parTransId="{16D91E85-8344-E24B-9055-5A5E914FAB40}" sibTransId="{08EE8093-2B2A-CF4C-8703-3F40A8D3DE78}"/>
    <dgm:cxn modelId="{7A4AE157-40B4-5C4E-9E6B-D8E9C5117F97}" srcId="{97EFDD8B-5F8E-E64A-9BF3-2EF2E5A25F1F}" destId="{B5974A34-F3FE-D642-8326-36B1266EBEF4}" srcOrd="3" destOrd="0" parTransId="{B3674DA0-1E34-7445-BC3C-E8865B05620B}" sibTransId="{93FC6CDB-47E3-5640-9E6F-AF9903ECC73D}"/>
    <dgm:cxn modelId="{2F872F7A-32A2-FB43-80F7-8B49A272DBE0}" srcId="{97EFDD8B-5F8E-E64A-9BF3-2EF2E5A25F1F}" destId="{8DEA52C5-BC38-434E-AECB-E31BD1DC3F4E}" srcOrd="0" destOrd="0" parTransId="{FBF14834-7C18-6F46-99AE-8F8F6F9ADC28}" sibTransId="{749EFD71-4798-AC43-9622-C4D9C023F133}"/>
    <dgm:cxn modelId="{CCC36189-9F1A-FD46-9D4D-23E44D9AAEE6}" srcId="{97EFDD8B-5F8E-E64A-9BF3-2EF2E5A25F1F}" destId="{D14FD7EB-9BB6-BE44-B08A-84879A815BFE}" srcOrd="1" destOrd="0" parTransId="{9152A125-E98D-6448-8DAA-3586D256CE0D}" sibTransId="{D6B9A57B-3A8A-FD49-86FF-1B4D33E3D1E3}"/>
    <dgm:cxn modelId="{2A40B0E2-8848-7243-B66A-625CD3358779}" type="presOf" srcId="{97EFDD8B-5F8E-E64A-9BF3-2EF2E5A25F1F}" destId="{64864886-55F6-E745-8126-BCC37AB1FD83}" srcOrd="0" destOrd="0" presId="urn:microsoft.com/office/officeart/2008/layout/VerticalCurvedList"/>
    <dgm:cxn modelId="{3F0167EB-C725-4440-B37C-B1785D0EE053}" type="presOf" srcId="{D14FD7EB-9BB6-BE44-B08A-84879A815BFE}" destId="{B915BC6F-042E-2E47-9213-D5644634FC47}" srcOrd="0" destOrd="0" presId="urn:microsoft.com/office/officeart/2008/layout/VerticalCurvedList"/>
    <dgm:cxn modelId="{75C69039-AD8C-6F4A-B1EE-FCF46DD9F1AF}" type="presParOf" srcId="{64864886-55F6-E745-8126-BCC37AB1FD83}" destId="{0CD78F11-5755-024F-A932-4E1B7A9DBA57}" srcOrd="0" destOrd="0" presId="urn:microsoft.com/office/officeart/2008/layout/VerticalCurvedList"/>
    <dgm:cxn modelId="{F3D0D6AB-3ED9-6849-A185-A998BD76E3A4}" type="presParOf" srcId="{0CD78F11-5755-024F-A932-4E1B7A9DBA57}" destId="{22614919-7DC0-3F44-8FC4-1759E2A9D7E1}" srcOrd="0" destOrd="0" presId="urn:microsoft.com/office/officeart/2008/layout/VerticalCurvedList"/>
    <dgm:cxn modelId="{AE7210F6-4BE8-434A-97B1-121C072B7A83}" type="presParOf" srcId="{22614919-7DC0-3F44-8FC4-1759E2A9D7E1}" destId="{7CFACF0C-6280-D14F-8427-111F757737E9}" srcOrd="0" destOrd="0" presId="urn:microsoft.com/office/officeart/2008/layout/VerticalCurvedList"/>
    <dgm:cxn modelId="{0901E60A-78EA-DA48-B288-9D5C6F54752A}" type="presParOf" srcId="{22614919-7DC0-3F44-8FC4-1759E2A9D7E1}" destId="{ED4C1320-E135-E74A-B16D-1499CD7FAC2B}" srcOrd="1" destOrd="0" presId="urn:microsoft.com/office/officeart/2008/layout/VerticalCurvedList"/>
    <dgm:cxn modelId="{F0734529-1417-ED4D-BDD7-522A09EF2915}" type="presParOf" srcId="{22614919-7DC0-3F44-8FC4-1759E2A9D7E1}" destId="{8836E3D5-E9B9-9749-BA47-9F3E997E024F}" srcOrd="2" destOrd="0" presId="urn:microsoft.com/office/officeart/2008/layout/VerticalCurvedList"/>
    <dgm:cxn modelId="{007FCE5E-8024-474F-9345-D44E74F4AE91}" type="presParOf" srcId="{22614919-7DC0-3F44-8FC4-1759E2A9D7E1}" destId="{85B8B7E0-FBEE-3743-AE8B-016D2EEBB79A}" srcOrd="3" destOrd="0" presId="urn:microsoft.com/office/officeart/2008/layout/VerticalCurvedList"/>
    <dgm:cxn modelId="{99706A88-F035-B442-8EEA-D9C211F14B93}" type="presParOf" srcId="{0CD78F11-5755-024F-A932-4E1B7A9DBA57}" destId="{26FCC773-45C6-C345-AE44-2378B1795F1C}" srcOrd="1" destOrd="0" presId="urn:microsoft.com/office/officeart/2008/layout/VerticalCurvedList"/>
    <dgm:cxn modelId="{A61E438A-A7D9-6744-9CCE-5AC19A4D35E5}" type="presParOf" srcId="{0CD78F11-5755-024F-A932-4E1B7A9DBA57}" destId="{1177608B-3FFE-974D-8188-2AAE23D4B6DD}" srcOrd="2" destOrd="0" presId="urn:microsoft.com/office/officeart/2008/layout/VerticalCurvedList"/>
    <dgm:cxn modelId="{3EFDD0B5-55F9-284E-914A-B548096B8781}" type="presParOf" srcId="{1177608B-3FFE-974D-8188-2AAE23D4B6DD}" destId="{79161C01-87DE-0B4C-8535-6BEB3AECC7A4}" srcOrd="0" destOrd="0" presId="urn:microsoft.com/office/officeart/2008/layout/VerticalCurvedList"/>
    <dgm:cxn modelId="{E31E2301-9EC0-584D-9DE4-6A0EB22DB63A}" type="presParOf" srcId="{0CD78F11-5755-024F-A932-4E1B7A9DBA57}" destId="{B915BC6F-042E-2E47-9213-D5644634FC47}" srcOrd="3" destOrd="0" presId="urn:microsoft.com/office/officeart/2008/layout/VerticalCurvedList"/>
    <dgm:cxn modelId="{BB929958-F4B8-144B-A566-2C385C3D2F20}" type="presParOf" srcId="{0CD78F11-5755-024F-A932-4E1B7A9DBA57}" destId="{F930E268-EE56-994E-B220-7099F3BA34AF}" srcOrd="4" destOrd="0" presId="urn:microsoft.com/office/officeart/2008/layout/VerticalCurvedList"/>
    <dgm:cxn modelId="{0117FACE-860E-8348-8212-F95EAEEDDC93}" type="presParOf" srcId="{F930E268-EE56-994E-B220-7099F3BA34AF}" destId="{D30F5023-0E3F-1A48-90C9-1BCA5B7AC0EB}" srcOrd="0" destOrd="0" presId="urn:microsoft.com/office/officeart/2008/layout/VerticalCurvedList"/>
    <dgm:cxn modelId="{5A39EE1B-A937-1843-B667-DE1FEE09D122}" type="presParOf" srcId="{0CD78F11-5755-024F-A932-4E1B7A9DBA57}" destId="{7FB51D2F-AE94-0940-9D2C-8A1DABE0D2D3}" srcOrd="5" destOrd="0" presId="urn:microsoft.com/office/officeart/2008/layout/VerticalCurvedList"/>
    <dgm:cxn modelId="{1088F03A-9E4B-2043-B864-9CA64B603922}" type="presParOf" srcId="{0CD78F11-5755-024F-A932-4E1B7A9DBA57}" destId="{D96907A3-BC57-7F43-A28B-05F8741D0751}" srcOrd="6" destOrd="0" presId="urn:microsoft.com/office/officeart/2008/layout/VerticalCurvedList"/>
    <dgm:cxn modelId="{3896A84C-78CD-AA47-BCF1-D5D0A6B4D8A3}" type="presParOf" srcId="{D96907A3-BC57-7F43-A28B-05F8741D0751}" destId="{DE789F16-C058-8944-B5E6-6CF863C25B4F}" srcOrd="0" destOrd="0" presId="urn:microsoft.com/office/officeart/2008/layout/VerticalCurvedList"/>
    <dgm:cxn modelId="{5CD41507-965C-ED43-9155-D461BB9D92EF}" type="presParOf" srcId="{0CD78F11-5755-024F-A932-4E1B7A9DBA57}" destId="{C88D8394-EC0F-474B-AD02-0144D5368BA1}" srcOrd="7" destOrd="0" presId="urn:microsoft.com/office/officeart/2008/layout/VerticalCurvedList"/>
    <dgm:cxn modelId="{2C7A730A-A15A-974A-B5C0-05AF2B633A40}" type="presParOf" srcId="{0CD78F11-5755-024F-A932-4E1B7A9DBA57}" destId="{BC25C12B-EA97-2D4C-88C8-73F57CB9ACBF}" srcOrd="8" destOrd="0" presId="urn:microsoft.com/office/officeart/2008/layout/VerticalCurvedList"/>
    <dgm:cxn modelId="{28B3E9D2-D20C-CE43-92E1-750FFD569F31}" type="presParOf" srcId="{BC25C12B-EA97-2D4C-88C8-73F57CB9ACBF}" destId="{B15E2FE5-D6B4-6146-8A52-E67554C547A2}" srcOrd="0" destOrd="0" presId="urn:microsoft.com/office/officeart/2008/layout/VerticalCurvedList"/>
    <dgm:cxn modelId="{C77089A4-82DC-254B-8332-739FE06DC007}" type="presParOf" srcId="{0CD78F11-5755-024F-A932-4E1B7A9DBA57}" destId="{A5EFC7AA-A29C-714F-93C6-B1CB8B9D9DF2}" srcOrd="9" destOrd="0" presId="urn:microsoft.com/office/officeart/2008/layout/VerticalCurvedList"/>
    <dgm:cxn modelId="{46CFF367-C6CE-EC42-A81B-2AB07086B6EA}" type="presParOf" srcId="{0CD78F11-5755-024F-A932-4E1B7A9DBA57}" destId="{419FF766-56DD-EE40-80B8-42E661760877}" srcOrd="10" destOrd="0" presId="urn:microsoft.com/office/officeart/2008/layout/VerticalCurvedList"/>
    <dgm:cxn modelId="{802939F6-A6AB-D94D-9BDE-3436CA4472A2}" type="presParOf" srcId="{419FF766-56DD-EE40-80B8-42E661760877}" destId="{30A17890-4CDD-4A45-A388-3C96CB9CF5B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EFDD8B-5F8E-E64A-9BF3-2EF2E5A25F1F}" type="doc">
      <dgm:prSet loTypeId="urn:microsoft.com/office/officeart/2008/layout/VerticalCurvedList" loCatId="" qsTypeId="urn:microsoft.com/office/officeart/2005/8/quickstyle/3d1" qsCatId="3D" csTypeId="urn:microsoft.com/office/officeart/2005/8/colors/accent0_2" csCatId="mainScheme" phldr="1"/>
      <dgm:spPr/>
      <dgm:t>
        <a:bodyPr/>
        <a:lstStyle/>
        <a:p>
          <a:endParaRPr lang="en-US"/>
        </a:p>
      </dgm:t>
    </dgm:pt>
    <dgm:pt modelId="{8DEA52C5-BC38-434E-AECB-E31BD1DC3F4E}">
      <dgm:prSet phldrT="[Text]"/>
      <dgm:spPr/>
      <dgm:t>
        <a:bodyPr/>
        <a:lstStyle/>
        <a:p>
          <a:r>
            <a:rPr lang="en-US" b="1" u="none" dirty="0"/>
            <a:t>Target Females: 25-34 year old</a:t>
          </a:r>
        </a:p>
      </dgm:t>
    </dgm:pt>
    <dgm:pt modelId="{FBF14834-7C18-6F46-99AE-8F8F6F9ADC28}" type="parTrans" cxnId="{2F872F7A-32A2-FB43-80F7-8B49A272DBE0}">
      <dgm:prSet/>
      <dgm:spPr/>
      <dgm:t>
        <a:bodyPr/>
        <a:lstStyle/>
        <a:p>
          <a:endParaRPr lang="en-US" b="1"/>
        </a:p>
      </dgm:t>
    </dgm:pt>
    <dgm:pt modelId="{749EFD71-4798-AC43-9622-C4D9C023F133}" type="sibTrans" cxnId="{2F872F7A-32A2-FB43-80F7-8B49A272DBE0}">
      <dgm:prSet/>
      <dgm:spPr/>
      <dgm:t>
        <a:bodyPr/>
        <a:lstStyle/>
        <a:p>
          <a:endParaRPr lang="en-US" b="1"/>
        </a:p>
      </dgm:t>
    </dgm:pt>
    <dgm:pt modelId="{D14FD7EB-9BB6-BE44-B08A-84879A815BFE}">
      <dgm:prSet phldrT="[Text]"/>
      <dgm:spPr/>
      <dgm:t>
        <a:bodyPr/>
        <a:lstStyle/>
        <a:p>
          <a:r>
            <a:rPr lang="en-US" b="1" i="0" u="none" strike="noStrike" dirty="0">
              <a:effectLst/>
              <a:latin typeface="Calibri" panose="020F0502020204030204" pitchFamily="34" charset="0"/>
            </a:rPr>
            <a:t>Target Household With Children</a:t>
          </a:r>
          <a:endParaRPr lang="en-US" b="1" u="none" dirty="0"/>
        </a:p>
      </dgm:t>
    </dgm:pt>
    <dgm:pt modelId="{9152A125-E98D-6448-8DAA-3586D256CE0D}" type="parTrans" cxnId="{CCC36189-9F1A-FD46-9D4D-23E44D9AAEE6}">
      <dgm:prSet/>
      <dgm:spPr/>
      <dgm:t>
        <a:bodyPr/>
        <a:lstStyle/>
        <a:p>
          <a:endParaRPr lang="en-US" b="1"/>
        </a:p>
      </dgm:t>
    </dgm:pt>
    <dgm:pt modelId="{D6B9A57B-3A8A-FD49-86FF-1B4D33E3D1E3}" type="sibTrans" cxnId="{CCC36189-9F1A-FD46-9D4D-23E44D9AAEE6}">
      <dgm:prSet/>
      <dgm:spPr/>
      <dgm:t>
        <a:bodyPr/>
        <a:lstStyle/>
        <a:p>
          <a:endParaRPr lang="en-US" b="1"/>
        </a:p>
      </dgm:t>
    </dgm:pt>
    <dgm:pt modelId="{B5974A34-F3FE-D642-8326-36B1266EBEF4}">
      <dgm:prSet phldrT="[Text]"/>
      <dgm:spPr/>
      <dgm:t>
        <a:bodyPr/>
        <a:lstStyle/>
        <a:p>
          <a:r>
            <a:rPr lang="en-US" b="1" i="0" u="none" strike="noStrike" dirty="0">
              <a:effectLst/>
              <a:latin typeface="Calibri" panose="020F0502020204030204" pitchFamily="34" charset="0"/>
            </a:rPr>
            <a:t>Target Males 35-44</a:t>
          </a:r>
          <a:endParaRPr lang="en-US" b="1" u="none" dirty="0"/>
        </a:p>
      </dgm:t>
    </dgm:pt>
    <dgm:pt modelId="{B3674DA0-1E34-7445-BC3C-E8865B05620B}" type="parTrans" cxnId="{7A4AE157-40B4-5C4E-9E6B-D8E9C5117F97}">
      <dgm:prSet/>
      <dgm:spPr/>
      <dgm:t>
        <a:bodyPr/>
        <a:lstStyle/>
        <a:p>
          <a:endParaRPr lang="en-US" b="1"/>
        </a:p>
      </dgm:t>
    </dgm:pt>
    <dgm:pt modelId="{93FC6CDB-47E3-5640-9E6F-AF9903ECC73D}" type="sibTrans" cxnId="{7A4AE157-40B4-5C4E-9E6B-D8E9C5117F97}">
      <dgm:prSet/>
      <dgm:spPr/>
      <dgm:t>
        <a:bodyPr/>
        <a:lstStyle/>
        <a:p>
          <a:endParaRPr lang="en-US" b="1"/>
        </a:p>
      </dgm:t>
    </dgm:pt>
    <dgm:pt modelId="{03711E13-B949-F64E-BF9B-FD07BE5689A4}">
      <dgm:prSet/>
      <dgm:spPr/>
      <dgm:t>
        <a:bodyPr/>
        <a:lstStyle/>
        <a:p>
          <a:r>
            <a:rPr lang="en-US" b="1" i="0" u="none" strike="noStrike" dirty="0">
              <a:effectLst/>
              <a:latin typeface="Calibri" panose="020F0502020204030204" pitchFamily="34" charset="0"/>
            </a:rPr>
            <a:t>Highlight Product with Children</a:t>
          </a:r>
          <a:endParaRPr lang="en-US" b="1" u="none" dirty="0"/>
        </a:p>
      </dgm:t>
    </dgm:pt>
    <dgm:pt modelId="{9DF5E62F-F383-FC4B-AA9B-F6D33AE51C5D}" type="parTrans" cxnId="{F4C8690C-5A4F-6040-93D1-DBF19722858D}">
      <dgm:prSet/>
      <dgm:spPr/>
      <dgm:t>
        <a:bodyPr/>
        <a:lstStyle/>
        <a:p>
          <a:endParaRPr lang="en-US" b="1"/>
        </a:p>
      </dgm:t>
    </dgm:pt>
    <dgm:pt modelId="{ABF3ADB8-DE27-CF4D-8019-26A677702662}" type="sibTrans" cxnId="{F4C8690C-5A4F-6040-93D1-DBF19722858D}">
      <dgm:prSet/>
      <dgm:spPr/>
      <dgm:t>
        <a:bodyPr/>
        <a:lstStyle/>
        <a:p>
          <a:endParaRPr lang="en-US" b="1"/>
        </a:p>
      </dgm:t>
    </dgm:pt>
    <dgm:pt modelId="{1D1AEBB2-DE7C-AD4A-AC4A-60D305135267}">
      <dgm:prSet phldrT="[Text]"/>
      <dgm:spPr/>
      <dgm:t>
        <a:bodyPr/>
        <a:lstStyle/>
        <a:p>
          <a:r>
            <a:rPr lang="en-US" b="1" u="none" dirty="0"/>
            <a:t>Target Employed Male</a:t>
          </a:r>
        </a:p>
      </dgm:t>
    </dgm:pt>
    <dgm:pt modelId="{83FD9D29-E18E-A142-8EDD-BED733611596}" type="parTrans" cxnId="{3F1FCA7E-255B-0C41-90DA-A87E49D7A610}">
      <dgm:prSet/>
      <dgm:spPr/>
      <dgm:t>
        <a:bodyPr/>
        <a:lstStyle/>
        <a:p>
          <a:endParaRPr lang="en-US" b="1"/>
        </a:p>
      </dgm:t>
    </dgm:pt>
    <dgm:pt modelId="{47D80427-27E9-7149-91E8-4D8045A10608}" type="sibTrans" cxnId="{3F1FCA7E-255B-0C41-90DA-A87E49D7A610}">
      <dgm:prSet/>
      <dgm:spPr/>
      <dgm:t>
        <a:bodyPr/>
        <a:lstStyle/>
        <a:p>
          <a:endParaRPr lang="en-US" b="1"/>
        </a:p>
      </dgm:t>
    </dgm:pt>
    <dgm:pt modelId="{64864886-55F6-E745-8126-BCC37AB1FD83}" type="pres">
      <dgm:prSet presAssocID="{97EFDD8B-5F8E-E64A-9BF3-2EF2E5A25F1F}" presName="Name0" presStyleCnt="0">
        <dgm:presLayoutVars>
          <dgm:chMax val="7"/>
          <dgm:chPref val="7"/>
          <dgm:dir/>
        </dgm:presLayoutVars>
      </dgm:prSet>
      <dgm:spPr/>
    </dgm:pt>
    <dgm:pt modelId="{0CD78F11-5755-024F-A932-4E1B7A9DBA57}" type="pres">
      <dgm:prSet presAssocID="{97EFDD8B-5F8E-E64A-9BF3-2EF2E5A25F1F}" presName="Name1" presStyleCnt="0"/>
      <dgm:spPr/>
    </dgm:pt>
    <dgm:pt modelId="{22614919-7DC0-3F44-8FC4-1759E2A9D7E1}" type="pres">
      <dgm:prSet presAssocID="{97EFDD8B-5F8E-E64A-9BF3-2EF2E5A25F1F}" presName="cycle" presStyleCnt="0"/>
      <dgm:spPr/>
    </dgm:pt>
    <dgm:pt modelId="{7CFACF0C-6280-D14F-8427-111F757737E9}" type="pres">
      <dgm:prSet presAssocID="{97EFDD8B-5F8E-E64A-9BF3-2EF2E5A25F1F}" presName="srcNode" presStyleLbl="node1" presStyleIdx="0" presStyleCnt="5"/>
      <dgm:spPr/>
    </dgm:pt>
    <dgm:pt modelId="{ED4C1320-E135-E74A-B16D-1499CD7FAC2B}" type="pres">
      <dgm:prSet presAssocID="{97EFDD8B-5F8E-E64A-9BF3-2EF2E5A25F1F}" presName="conn" presStyleLbl="parChTrans1D2" presStyleIdx="0" presStyleCnt="1"/>
      <dgm:spPr/>
    </dgm:pt>
    <dgm:pt modelId="{8836E3D5-E9B9-9749-BA47-9F3E997E024F}" type="pres">
      <dgm:prSet presAssocID="{97EFDD8B-5F8E-E64A-9BF3-2EF2E5A25F1F}" presName="extraNode" presStyleLbl="node1" presStyleIdx="0" presStyleCnt="5"/>
      <dgm:spPr/>
    </dgm:pt>
    <dgm:pt modelId="{85B8B7E0-FBEE-3743-AE8B-016D2EEBB79A}" type="pres">
      <dgm:prSet presAssocID="{97EFDD8B-5F8E-E64A-9BF3-2EF2E5A25F1F}" presName="dstNode" presStyleLbl="node1" presStyleIdx="0" presStyleCnt="5"/>
      <dgm:spPr/>
    </dgm:pt>
    <dgm:pt modelId="{26FCC773-45C6-C345-AE44-2378B1795F1C}" type="pres">
      <dgm:prSet presAssocID="{8DEA52C5-BC38-434E-AECB-E31BD1DC3F4E}" presName="text_1" presStyleLbl="node1" presStyleIdx="0" presStyleCnt="5">
        <dgm:presLayoutVars>
          <dgm:bulletEnabled val="1"/>
        </dgm:presLayoutVars>
      </dgm:prSet>
      <dgm:spPr/>
    </dgm:pt>
    <dgm:pt modelId="{1177608B-3FFE-974D-8188-2AAE23D4B6DD}" type="pres">
      <dgm:prSet presAssocID="{8DEA52C5-BC38-434E-AECB-E31BD1DC3F4E}" presName="accent_1" presStyleCnt="0"/>
      <dgm:spPr/>
    </dgm:pt>
    <dgm:pt modelId="{79161C01-87DE-0B4C-8535-6BEB3AECC7A4}" type="pres">
      <dgm:prSet presAssocID="{8DEA52C5-BC38-434E-AECB-E31BD1DC3F4E}" presName="accentRepeatNode" presStyleLbl="solidFgAcc1" presStyleIdx="0" presStyleCnt="5"/>
      <dgm:spPr/>
    </dgm:pt>
    <dgm:pt modelId="{B915BC6F-042E-2E47-9213-D5644634FC47}" type="pres">
      <dgm:prSet presAssocID="{D14FD7EB-9BB6-BE44-B08A-84879A815BFE}" presName="text_2" presStyleLbl="node1" presStyleIdx="1" presStyleCnt="5">
        <dgm:presLayoutVars>
          <dgm:bulletEnabled val="1"/>
        </dgm:presLayoutVars>
      </dgm:prSet>
      <dgm:spPr/>
    </dgm:pt>
    <dgm:pt modelId="{F930E268-EE56-994E-B220-7099F3BA34AF}" type="pres">
      <dgm:prSet presAssocID="{D14FD7EB-9BB6-BE44-B08A-84879A815BFE}" presName="accent_2" presStyleCnt="0"/>
      <dgm:spPr/>
    </dgm:pt>
    <dgm:pt modelId="{D30F5023-0E3F-1A48-90C9-1BCA5B7AC0EB}" type="pres">
      <dgm:prSet presAssocID="{D14FD7EB-9BB6-BE44-B08A-84879A815BFE}" presName="accentRepeatNode" presStyleLbl="solidFgAcc1" presStyleIdx="1" presStyleCnt="5"/>
      <dgm:spPr/>
    </dgm:pt>
    <dgm:pt modelId="{7FB51D2F-AE94-0940-9D2C-8A1DABE0D2D3}" type="pres">
      <dgm:prSet presAssocID="{03711E13-B949-F64E-BF9B-FD07BE5689A4}" presName="text_3" presStyleLbl="node1" presStyleIdx="2" presStyleCnt="5">
        <dgm:presLayoutVars>
          <dgm:bulletEnabled val="1"/>
        </dgm:presLayoutVars>
      </dgm:prSet>
      <dgm:spPr/>
    </dgm:pt>
    <dgm:pt modelId="{D96907A3-BC57-7F43-A28B-05F8741D0751}" type="pres">
      <dgm:prSet presAssocID="{03711E13-B949-F64E-BF9B-FD07BE5689A4}" presName="accent_3" presStyleCnt="0"/>
      <dgm:spPr/>
    </dgm:pt>
    <dgm:pt modelId="{DE789F16-C058-8944-B5E6-6CF863C25B4F}" type="pres">
      <dgm:prSet presAssocID="{03711E13-B949-F64E-BF9B-FD07BE5689A4}" presName="accentRepeatNode" presStyleLbl="solidFgAcc1" presStyleIdx="2" presStyleCnt="5"/>
      <dgm:spPr/>
    </dgm:pt>
    <dgm:pt modelId="{C88D8394-EC0F-474B-AD02-0144D5368BA1}" type="pres">
      <dgm:prSet presAssocID="{B5974A34-F3FE-D642-8326-36B1266EBEF4}" presName="text_4" presStyleLbl="node1" presStyleIdx="3" presStyleCnt="5">
        <dgm:presLayoutVars>
          <dgm:bulletEnabled val="1"/>
        </dgm:presLayoutVars>
      </dgm:prSet>
      <dgm:spPr/>
    </dgm:pt>
    <dgm:pt modelId="{BC25C12B-EA97-2D4C-88C8-73F57CB9ACBF}" type="pres">
      <dgm:prSet presAssocID="{B5974A34-F3FE-D642-8326-36B1266EBEF4}" presName="accent_4" presStyleCnt="0"/>
      <dgm:spPr/>
    </dgm:pt>
    <dgm:pt modelId="{B15E2FE5-D6B4-6146-8A52-E67554C547A2}" type="pres">
      <dgm:prSet presAssocID="{B5974A34-F3FE-D642-8326-36B1266EBEF4}" presName="accentRepeatNode" presStyleLbl="solidFgAcc1" presStyleIdx="3" presStyleCnt="5"/>
      <dgm:spPr/>
    </dgm:pt>
    <dgm:pt modelId="{3F1CA7D1-82D2-554C-84F1-062EFBA47954}" type="pres">
      <dgm:prSet presAssocID="{1D1AEBB2-DE7C-AD4A-AC4A-60D305135267}" presName="text_5" presStyleLbl="node1" presStyleIdx="4" presStyleCnt="5">
        <dgm:presLayoutVars>
          <dgm:bulletEnabled val="1"/>
        </dgm:presLayoutVars>
      </dgm:prSet>
      <dgm:spPr/>
    </dgm:pt>
    <dgm:pt modelId="{8EB17480-4BFB-BB47-AB84-B9E763A6F6B3}" type="pres">
      <dgm:prSet presAssocID="{1D1AEBB2-DE7C-AD4A-AC4A-60D305135267}" presName="accent_5" presStyleCnt="0"/>
      <dgm:spPr/>
    </dgm:pt>
    <dgm:pt modelId="{6CEE8EFB-473F-CC49-A7D0-FE868A9B36D8}" type="pres">
      <dgm:prSet presAssocID="{1D1AEBB2-DE7C-AD4A-AC4A-60D305135267}" presName="accentRepeatNode" presStyleLbl="solidFgAcc1" presStyleIdx="4" presStyleCnt="5"/>
      <dgm:spPr/>
    </dgm:pt>
  </dgm:ptLst>
  <dgm:cxnLst>
    <dgm:cxn modelId="{F4C8690C-5A4F-6040-93D1-DBF19722858D}" srcId="{97EFDD8B-5F8E-E64A-9BF3-2EF2E5A25F1F}" destId="{03711E13-B949-F64E-BF9B-FD07BE5689A4}" srcOrd="2" destOrd="0" parTransId="{9DF5E62F-F383-FC4B-AA9B-F6D33AE51C5D}" sibTransId="{ABF3ADB8-DE27-CF4D-8019-26A677702662}"/>
    <dgm:cxn modelId="{4B9C620F-BAD0-954D-ABB4-9C1D1D60941F}" type="presOf" srcId="{B5974A34-F3FE-D642-8326-36B1266EBEF4}" destId="{C88D8394-EC0F-474B-AD02-0144D5368BA1}" srcOrd="0" destOrd="0" presId="urn:microsoft.com/office/officeart/2008/layout/VerticalCurvedList"/>
    <dgm:cxn modelId="{938B8E21-BCBA-B441-97E7-87CE75E038A2}" type="presOf" srcId="{8DEA52C5-BC38-434E-AECB-E31BD1DC3F4E}" destId="{26FCC773-45C6-C345-AE44-2378B1795F1C}" srcOrd="0" destOrd="0" presId="urn:microsoft.com/office/officeart/2008/layout/VerticalCurvedList"/>
    <dgm:cxn modelId="{8624A725-FA8D-2A42-8415-99D3103A58C0}" type="presOf" srcId="{749EFD71-4798-AC43-9622-C4D9C023F133}" destId="{ED4C1320-E135-E74A-B16D-1499CD7FAC2B}" srcOrd="0" destOrd="0" presId="urn:microsoft.com/office/officeart/2008/layout/VerticalCurvedList"/>
    <dgm:cxn modelId="{7D7C194A-A07E-B04E-A5A1-9E4633077BF0}" type="presOf" srcId="{03711E13-B949-F64E-BF9B-FD07BE5689A4}" destId="{7FB51D2F-AE94-0940-9D2C-8A1DABE0D2D3}" srcOrd="0" destOrd="0" presId="urn:microsoft.com/office/officeart/2008/layout/VerticalCurvedList"/>
    <dgm:cxn modelId="{7A4AE157-40B4-5C4E-9E6B-D8E9C5117F97}" srcId="{97EFDD8B-5F8E-E64A-9BF3-2EF2E5A25F1F}" destId="{B5974A34-F3FE-D642-8326-36B1266EBEF4}" srcOrd="3" destOrd="0" parTransId="{B3674DA0-1E34-7445-BC3C-E8865B05620B}" sibTransId="{93FC6CDB-47E3-5640-9E6F-AF9903ECC73D}"/>
    <dgm:cxn modelId="{2F872F7A-32A2-FB43-80F7-8B49A272DBE0}" srcId="{97EFDD8B-5F8E-E64A-9BF3-2EF2E5A25F1F}" destId="{8DEA52C5-BC38-434E-AECB-E31BD1DC3F4E}" srcOrd="0" destOrd="0" parTransId="{FBF14834-7C18-6F46-99AE-8F8F6F9ADC28}" sibTransId="{749EFD71-4798-AC43-9622-C4D9C023F133}"/>
    <dgm:cxn modelId="{3F1FCA7E-255B-0C41-90DA-A87E49D7A610}" srcId="{97EFDD8B-5F8E-E64A-9BF3-2EF2E5A25F1F}" destId="{1D1AEBB2-DE7C-AD4A-AC4A-60D305135267}" srcOrd="4" destOrd="0" parTransId="{83FD9D29-E18E-A142-8EDD-BED733611596}" sibTransId="{47D80427-27E9-7149-91E8-4D8045A10608}"/>
    <dgm:cxn modelId="{CCC36189-9F1A-FD46-9D4D-23E44D9AAEE6}" srcId="{97EFDD8B-5F8E-E64A-9BF3-2EF2E5A25F1F}" destId="{D14FD7EB-9BB6-BE44-B08A-84879A815BFE}" srcOrd="1" destOrd="0" parTransId="{9152A125-E98D-6448-8DAA-3586D256CE0D}" sibTransId="{D6B9A57B-3A8A-FD49-86FF-1B4D33E3D1E3}"/>
    <dgm:cxn modelId="{F8F42CB0-A0B5-5841-B44B-43482B6F9E3E}" type="presOf" srcId="{1D1AEBB2-DE7C-AD4A-AC4A-60D305135267}" destId="{3F1CA7D1-82D2-554C-84F1-062EFBA47954}" srcOrd="0" destOrd="0" presId="urn:microsoft.com/office/officeart/2008/layout/VerticalCurvedList"/>
    <dgm:cxn modelId="{2A40B0E2-8848-7243-B66A-625CD3358779}" type="presOf" srcId="{97EFDD8B-5F8E-E64A-9BF3-2EF2E5A25F1F}" destId="{64864886-55F6-E745-8126-BCC37AB1FD83}" srcOrd="0" destOrd="0" presId="urn:microsoft.com/office/officeart/2008/layout/VerticalCurvedList"/>
    <dgm:cxn modelId="{3F0167EB-C725-4440-B37C-B1785D0EE053}" type="presOf" srcId="{D14FD7EB-9BB6-BE44-B08A-84879A815BFE}" destId="{B915BC6F-042E-2E47-9213-D5644634FC47}" srcOrd="0" destOrd="0" presId="urn:microsoft.com/office/officeart/2008/layout/VerticalCurvedList"/>
    <dgm:cxn modelId="{75C69039-AD8C-6F4A-B1EE-FCF46DD9F1AF}" type="presParOf" srcId="{64864886-55F6-E745-8126-BCC37AB1FD83}" destId="{0CD78F11-5755-024F-A932-4E1B7A9DBA57}" srcOrd="0" destOrd="0" presId="urn:microsoft.com/office/officeart/2008/layout/VerticalCurvedList"/>
    <dgm:cxn modelId="{F3D0D6AB-3ED9-6849-A185-A998BD76E3A4}" type="presParOf" srcId="{0CD78F11-5755-024F-A932-4E1B7A9DBA57}" destId="{22614919-7DC0-3F44-8FC4-1759E2A9D7E1}" srcOrd="0" destOrd="0" presId="urn:microsoft.com/office/officeart/2008/layout/VerticalCurvedList"/>
    <dgm:cxn modelId="{AE7210F6-4BE8-434A-97B1-121C072B7A83}" type="presParOf" srcId="{22614919-7DC0-3F44-8FC4-1759E2A9D7E1}" destId="{7CFACF0C-6280-D14F-8427-111F757737E9}" srcOrd="0" destOrd="0" presId="urn:microsoft.com/office/officeart/2008/layout/VerticalCurvedList"/>
    <dgm:cxn modelId="{0901E60A-78EA-DA48-B288-9D5C6F54752A}" type="presParOf" srcId="{22614919-7DC0-3F44-8FC4-1759E2A9D7E1}" destId="{ED4C1320-E135-E74A-B16D-1499CD7FAC2B}" srcOrd="1" destOrd="0" presId="urn:microsoft.com/office/officeart/2008/layout/VerticalCurvedList"/>
    <dgm:cxn modelId="{F0734529-1417-ED4D-BDD7-522A09EF2915}" type="presParOf" srcId="{22614919-7DC0-3F44-8FC4-1759E2A9D7E1}" destId="{8836E3D5-E9B9-9749-BA47-9F3E997E024F}" srcOrd="2" destOrd="0" presId="urn:microsoft.com/office/officeart/2008/layout/VerticalCurvedList"/>
    <dgm:cxn modelId="{007FCE5E-8024-474F-9345-D44E74F4AE91}" type="presParOf" srcId="{22614919-7DC0-3F44-8FC4-1759E2A9D7E1}" destId="{85B8B7E0-FBEE-3743-AE8B-016D2EEBB79A}" srcOrd="3" destOrd="0" presId="urn:microsoft.com/office/officeart/2008/layout/VerticalCurvedList"/>
    <dgm:cxn modelId="{99706A88-F035-B442-8EEA-D9C211F14B93}" type="presParOf" srcId="{0CD78F11-5755-024F-A932-4E1B7A9DBA57}" destId="{26FCC773-45C6-C345-AE44-2378B1795F1C}" srcOrd="1" destOrd="0" presId="urn:microsoft.com/office/officeart/2008/layout/VerticalCurvedList"/>
    <dgm:cxn modelId="{A61E438A-A7D9-6744-9CCE-5AC19A4D35E5}" type="presParOf" srcId="{0CD78F11-5755-024F-A932-4E1B7A9DBA57}" destId="{1177608B-3FFE-974D-8188-2AAE23D4B6DD}" srcOrd="2" destOrd="0" presId="urn:microsoft.com/office/officeart/2008/layout/VerticalCurvedList"/>
    <dgm:cxn modelId="{3EFDD0B5-55F9-284E-914A-B548096B8781}" type="presParOf" srcId="{1177608B-3FFE-974D-8188-2AAE23D4B6DD}" destId="{79161C01-87DE-0B4C-8535-6BEB3AECC7A4}" srcOrd="0" destOrd="0" presId="urn:microsoft.com/office/officeart/2008/layout/VerticalCurvedList"/>
    <dgm:cxn modelId="{E31E2301-9EC0-584D-9DE4-6A0EB22DB63A}" type="presParOf" srcId="{0CD78F11-5755-024F-A932-4E1B7A9DBA57}" destId="{B915BC6F-042E-2E47-9213-D5644634FC47}" srcOrd="3" destOrd="0" presId="urn:microsoft.com/office/officeart/2008/layout/VerticalCurvedList"/>
    <dgm:cxn modelId="{BB929958-F4B8-144B-A566-2C385C3D2F20}" type="presParOf" srcId="{0CD78F11-5755-024F-A932-4E1B7A9DBA57}" destId="{F930E268-EE56-994E-B220-7099F3BA34AF}" srcOrd="4" destOrd="0" presId="urn:microsoft.com/office/officeart/2008/layout/VerticalCurvedList"/>
    <dgm:cxn modelId="{0117FACE-860E-8348-8212-F95EAEEDDC93}" type="presParOf" srcId="{F930E268-EE56-994E-B220-7099F3BA34AF}" destId="{D30F5023-0E3F-1A48-90C9-1BCA5B7AC0EB}" srcOrd="0" destOrd="0" presId="urn:microsoft.com/office/officeart/2008/layout/VerticalCurvedList"/>
    <dgm:cxn modelId="{5A39EE1B-A937-1843-B667-DE1FEE09D122}" type="presParOf" srcId="{0CD78F11-5755-024F-A932-4E1B7A9DBA57}" destId="{7FB51D2F-AE94-0940-9D2C-8A1DABE0D2D3}" srcOrd="5" destOrd="0" presId="urn:microsoft.com/office/officeart/2008/layout/VerticalCurvedList"/>
    <dgm:cxn modelId="{1088F03A-9E4B-2043-B864-9CA64B603922}" type="presParOf" srcId="{0CD78F11-5755-024F-A932-4E1B7A9DBA57}" destId="{D96907A3-BC57-7F43-A28B-05F8741D0751}" srcOrd="6" destOrd="0" presId="urn:microsoft.com/office/officeart/2008/layout/VerticalCurvedList"/>
    <dgm:cxn modelId="{3896A84C-78CD-AA47-BCF1-D5D0A6B4D8A3}" type="presParOf" srcId="{D96907A3-BC57-7F43-A28B-05F8741D0751}" destId="{DE789F16-C058-8944-B5E6-6CF863C25B4F}" srcOrd="0" destOrd="0" presId="urn:microsoft.com/office/officeart/2008/layout/VerticalCurvedList"/>
    <dgm:cxn modelId="{5CD41507-965C-ED43-9155-D461BB9D92EF}" type="presParOf" srcId="{0CD78F11-5755-024F-A932-4E1B7A9DBA57}" destId="{C88D8394-EC0F-474B-AD02-0144D5368BA1}" srcOrd="7" destOrd="0" presId="urn:microsoft.com/office/officeart/2008/layout/VerticalCurvedList"/>
    <dgm:cxn modelId="{2C7A730A-A15A-974A-B5C0-05AF2B633A40}" type="presParOf" srcId="{0CD78F11-5755-024F-A932-4E1B7A9DBA57}" destId="{BC25C12B-EA97-2D4C-88C8-73F57CB9ACBF}" srcOrd="8" destOrd="0" presId="urn:microsoft.com/office/officeart/2008/layout/VerticalCurvedList"/>
    <dgm:cxn modelId="{28B3E9D2-D20C-CE43-92E1-750FFD569F31}" type="presParOf" srcId="{BC25C12B-EA97-2D4C-88C8-73F57CB9ACBF}" destId="{B15E2FE5-D6B4-6146-8A52-E67554C547A2}" srcOrd="0" destOrd="0" presId="urn:microsoft.com/office/officeart/2008/layout/VerticalCurvedList"/>
    <dgm:cxn modelId="{C0088FE6-65D1-6A40-8AA5-E1ADFDE827C1}" type="presParOf" srcId="{0CD78F11-5755-024F-A932-4E1B7A9DBA57}" destId="{3F1CA7D1-82D2-554C-84F1-062EFBA47954}" srcOrd="9" destOrd="0" presId="urn:microsoft.com/office/officeart/2008/layout/VerticalCurvedList"/>
    <dgm:cxn modelId="{42D8E407-A123-434A-B116-1C1C38B7B164}" type="presParOf" srcId="{0CD78F11-5755-024F-A932-4E1B7A9DBA57}" destId="{8EB17480-4BFB-BB47-AB84-B9E763A6F6B3}" srcOrd="10" destOrd="0" presId="urn:microsoft.com/office/officeart/2008/layout/VerticalCurvedList"/>
    <dgm:cxn modelId="{6F83C43F-5F4B-F648-AFA2-8856408A88B1}" type="presParOf" srcId="{8EB17480-4BFB-BB47-AB84-B9E763A6F6B3}" destId="{6CEE8EFB-473F-CC49-A7D0-FE868A9B36D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8C5DA-D419-474C-BB74-9F872D1BB83D}">
      <dsp:nvSpPr>
        <dsp:cNvPr id="0" name=""/>
        <dsp:cNvSpPr/>
      </dsp:nvSpPr>
      <dsp:spPr>
        <a:xfrm>
          <a:off x="0" y="0"/>
          <a:ext cx="6230677" cy="121492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u="none" kern="1200" dirty="0"/>
            <a:t>Identifying the top product categories in each region and the top brands within each product.</a:t>
          </a:r>
          <a:endParaRPr lang="en-US" sz="1600" kern="1200" dirty="0"/>
        </a:p>
      </dsp:txBody>
      <dsp:txXfrm>
        <a:off x="35584" y="35584"/>
        <a:ext cx="4919675" cy="1143760"/>
      </dsp:txXfrm>
    </dsp:sp>
    <dsp:sp modelId="{7E7FBBC3-177C-B646-ADAB-4FB636975A96}">
      <dsp:nvSpPr>
        <dsp:cNvPr id="0" name=""/>
        <dsp:cNvSpPr/>
      </dsp:nvSpPr>
      <dsp:spPr>
        <a:xfrm>
          <a:off x="549765" y="1417416"/>
          <a:ext cx="6230677" cy="121492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u="none" kern="1200" dirty="0"/>
            <a:t>Analyzing Conagra brands through pairwise comparisons with similar leading brands in each region based on market share and pricing points.</a:t>
          </a:r>
          <a:endParaRPr lang="en-US" sz="1600" kern="1200" dirty="0"/>
        </a:p>
      </dsp:txBody>
      <dsp:txXfrm>
        <a:off x="585349" y="1453000"/>
        <a:ext cx="4820040" cy="1143759"/>
      </dsp:txXfrm>
    </dsp:sp>
    <dsp:sp modelId="{9C5370E5-1496-D045-B866-F2DED880340F}">
      <dsp:nvSpPr>
        <dsp:cNvPr id="0" name=""/>
        <dsp:cNvSpPr/>
      </dsp:nvSpPr>
      <dsp:spPr>
        <a:xfrm>
          <a:off x="1099531" y="2834832"/>
          <a:ext cx="6230677" cy="1214928"/>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u="none" kern="1200" dirty="0"/>
            <a:t>Analyzing demographic data for the top 20 margarine brands on a national level to identify segments where Conagra can compete and increase their market shares.</a:t>
          </a:r>
          <a:endParaRPr lang="en-US" sz="1600" b="0" kern="1200" dirty="0"/>
        </a:p>
        <a:p>
          <a:pPr marL="0" lvl="0" indent="0" algn="l" defTabSz="711200">
            <a:lnSpc>
              <a:spcPct val="90000"/>
            </a:lnSpc>
            <a:spcBef>
              <a:spcPct val="0"/>
            </a:spcBef>
            <a:spcAft>
              <a:spcPct val="35000"/>
            </a:spcAft>
            <a:buNone/>
          </a:pPr>
          <a:endParaRPr lang="en-US" sz="1600" kern="1200" dirty="0"/>
        </a:p>
      </dsp:txBody>
      <dsp:txXfrm>
        <a:off x="1135115" y="2870416"/>
        <a:ext cx="4820040" cy="1143759"/>
      </dsp:txXfrm>
    </dsp:sp>
    <dsp:sp modelId="{F663D45D-A5D9-BA4D-A259-1ECB33907A4E}">
      <dsp:nvSpPr>
        <dsp:cNvPr id="0" name=""/>
        <dsp:cNvSpPr/>
      </dsp:nvSpPr>
      <dsp:spPr>
        <a:xfrm>
          <a:off x="5440974" y="921320"/>
          <a:ext cx="789703" cy="789703"/>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18657" y="921320"/>
        <a:ext cx="434337" cy="594252"/>
      </dsp:txXfrm>
    </dsp:sp>
    <dsp:sp modelId="{216F7F76-77D8-014E-994B-9EF8E2517C37}">
      <dsp:nvSpPr>
        <dsp:cNvPr id="0" name=""/>
        <dsp:cNvSpPr/>
      </dsp:nvSpPr>
      <dsp:spPr>
        <a:xfrm>
          <a:off x="5990740" y="2330636"/>
          <a:ext cx="789703" cy="789703"/>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68423" y="2330636"/>
        <a:ext cx="434337" cy="594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5AE2C-4861-D948-85DB-754A7F1EB42E}">
      <dsp:nvSpPr>
        <dsp:cNvPr id="0" name=""/>
        <dsp:cNvSpPr/>
      </dsp:nvSpPr>
      <dsp:spPr>
        <a:xfrm>
          <a:off x="634011" y="1573"/>
          <a:ext cx="1598011" cy="79900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Tubs 15 OZ</a:t>
          </a:r>
        </a:p>
      </dsp:txBody>
      <dsp:txXfrm>
        <a:off x="657413" y="24975"/>
        <a:ext cx="1551207" cy="752201"/>
      </dsp:txXfrm>
    </dsp:sp>
    <dsp:sp modelId="{E1AFED98-2E80-6F4E-A33F-82973F2B2BA5}">
      <dsp:nvSpPr>
        <dsp:cNvPr id="0" name=""/>
        <dsp:cNvSpPr/>
      </dsp:nvSpPr>
      <dsp:spPr>
        <a:xfrm>
          <a:off x="793813" y="800579"/>
          <a:ext cx="134399" cy="573853"/>
        </a:xfrm>
        <a:custGeom>
          <a:avLst/>
          <a:gdLst/>
          <a:ahLst/>
          <a:cxnLst/>
          <a:rect l="0" t="0" r="0" b="0"/>
          <a:pathLst>
            <a:path>
              <a:moveTo>
                <a:pt x="0" y="0"/>
              </a:moveTo>
              <a:lnTo>
                <a:pt x="0" y="573853"/>
              </a:lnTo>
              <a:lnTo>
                <a:pt x="134399" y="5738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49D8D7-9FC7-FF4E-986E-BBB9A4D50B27}">
      <dsp:nvSpPr>
        <dsp:cNvPr id="0" name=""/>
        <dsp:cNvSpPr/>
      </dsp:nvSpPr>
      <dsp:spPr>
        <a:xfrm>
          <a:off x="928212" y="974930"/>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 Can’t Believe Its Not Butter</a:t>
          </a:r>
        </a:p>
      </dsp:txBody>
      <dsp:txXfrm>
        <a:off x="951614" y="998332"/>
        <a:ext cx="1231605" cy="752201"/>
      </dsp:txXfrm>
    </dsp:sp>
    <dsp:sp modelId="{43CC3397-567B-544D-89C0-EB1F9BF48524}">
      <dsp:nvSpPr>
        <dsp:cNvPr id="0" name=""/>
        <dsp:cNvSpPr/>
      </dsp:nvSpPr>
      <dsp:spPr>
        <a:xfrm>
          <a:off x="793813" y="800579"/>
          <a:ext cx="159801" cy="1598011"/>
        </a:xfrm>
        <a:custGeom>
          <a:avLst/>
          <a:gdLst/>
          <a:ahLst/>
          <a:cxnLst/>
          <a:rect l="0" t="0" r="0" b="0"/>
          <a:pathLst>
            <a:path>
              <a:moveTo>
                <a:pt x="0" y="0"/>
              </a:moveTo>
              <a:lnTo>
                <a:pt x="0" y="1598011"/>
              </a:lnTo>
              <a:lnTo>
                <a:pt x="159801" y="15980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1FDC7D-789A-A84F-A081-4D85E5F258D9}">
      <dsp:nvSpPr>
        <dsp:cNvPr id="0" name=""/>
        <dsp:cNvSpPr/>
      </dsp:nvSpPr>
      <dsp:spPr>
        <a:xfrm>
          <a:off x="953614" y="1999088"/>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Country Crock</a:t>
          </a:r>
        </a:p>
      </dsp:txBody>
      <dsp:txXfrm>
        <a:off x="977016" y="2022490"/>
        <a:ext cx="1231605" cy="752201"/>
      </dsp:txXfrm>
    </dsp:sp>
    <dsp:sp modelId="{9B5663E6-0017-1A47-80BA-AC5E92CA030B}">
      <dsp:nvSpPr>
        <dsp:cNvPr id="0" name=""/>
        <dsp:cNvSpPr/>
      </dsp:nvSpPr>
      <dsp:spPr>
        <a:xfrm>
          <a:off x="793813" y="800579"/>
          <a:ext cx="159801" cy="2596769"/>
        </a:xfrm>
        <a:custGeom>
          <a:avLst/>
          <a:gdLst/>
          <a:ahLst/>
          <a:cxnLst/>
          <a:rect l="0" t="0" r="0" b="0"/>
          <a:pathLst>
            <a:path>
              <a:moveTo>
                <a:pt x="0" y="0"/>
              </a:moveTo>
              <a:lnTo>
                <a:pt x="0" y="2596769"/>
              </a:lnTo>
              <a:lnTo>
                <a:pt x="159801" y="25967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273074-B5D1-1E4A-9938-3DBB4006C252}">
      <dsp:nvSpPr>
        <dsp:cNvPr id="0" name=""/>
        <dsp:cNvSpPr/>
      </dsp:nvSpPr>
      <dsp:spPr>
        <a:xfrm>
          <a:off x="953614" y="2997845"/>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Smart Balance</a:t>
          </a:r>
        </a:p>
      </dsp:txBody>
      <dsp:txXfrm>
        <a:off x="977016" y="3021247"/>
        <a:ext cx="1231605" cy="752201"/>
      </dsp:txXfrm>
    </dsp:sp>
    <dsp:sp modelId="{9F3911D7-A0C3-AE40-92E2-91472A568BE2}">
      <dsp:nvSpPr>
        <dsp:cNvPr id="0" name=""/>
        <dsp:cNvSpPr/>
      </dsp:nvSpPr>
      <dsp:spPr>
        <a:xfrm>
          <a:off x="2631526" y="1573"/>
          <a:ext cx="1598011" cy="79900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Tubs 45 OZ</a:t>
          </a:r>
        </a:p>
      </dsp:txBody>
      <dsp:txXfrm>
        <a:off x="2654928" y="24975"/>
        <a:ext cx="1551207" cy="752201"/>
      </dsp:txXfrm>
    </dsp:sp>
    <dsp:sp modelId="{B53EDCFB-3935-8441-8976-76D41FC77DEA}">
      <dsp:nvSpPr>
        <dsp:cNvPr id="0" name=""/>
        <dsp:cNvSpPr/>
      </dsp:nvSpPr>
      <dsp:spPr>
        <a:xfrm>
          <a:off x="2791327" y="800579"/>
          <a:ext cx="159801" cy="599254"/>
        </a:xfrm>
        <a:custGeom>
          <a:avLst/>
          <a:gdLst/>
          <a:ahLst/>
          <a:cxnLst/>
          <a:rect l="0" t="0" r="0" b="0"/>
          <a:pathLst>
            <a:path>
              <a:moveTo>
                <a:pt x="0" y="0"/>
              </a:moveTo>
              <a:lnTo>
                <a:pt x="0" y="599254"/>
              </a:lnTo>
              <a:lnTo>
                <a:pt x="159801" y="5992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041A59-69DE-9F48-B078-D1C86A81C64B}">
      <dsp:nvSpPr>
        <dsp:cNvPr id="0" name=""/>
        <dsp:cNvSpPr/>
      </dsp:nvSpPr>
      <dsp:spPr>
        <a:xfrm>
          <a:off x="2951128" y="1000331"/>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Country Crock</a:t>
          </a:r>
        </a:p>
      </dsp:txBody>
      <dsp:txXfrm>
        <a:off x="2974530" y="1023733"/>
        <a:ext cx="1231605" cy="752201"/>
      </dsp:txXfrm>
    </dsp:sp>
    <dsp:sp modelId="{8FC98DAC-F0BD-DF4F-9CF6-0850348A5CB3}">
      <dsp:nvSpPr>
        <dsp:cNvPr id="0" name=""/>
        <dsp:cNvSpPr/>
      </dsp:nvSpPr>
      <dsp:spPr>
        <a:xfrm>
          <a:off x="2791327" y="800579"/>
          <a:ext cx="159801" cy="1598011"/>
        </a:xfrm>
        <a:custGeom>
          <a:avLst/>
          <a:gdLst/>
          <a:ahLst/>
          <a:cxnLst/>
          <a:rect l="0" t="0" r="0" b="0"/>
          <a:pathLst>
            <a:path>
              <a:moveTo>
                <a:pt x="0" y="0"/>
              </a:moveTo>
              <a:lnTo>
                <a:pt x="0" y="1598011"/>
              </a:lnTo>
              <a:lnTo>
                <a:pt x="159801" y="15980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113A80-66EC-C546-BECB-F033F178CE24}">
      <dsp:nvSpPr>
        <dsp:cNvPr id="0" name=""/>
        <dsp:cNvSpPr/>
      </dsp:nvSpPr>
      <dsp:spPr>
        <a:xfrm>
          <a:off x="2951128" y="1999088"/>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Blue Bonnet</a:t>
          </a:r>
        </a:p>
      </dsp:txBody>
      <dsp:txXfrm>
        <a:off x="2974530" y="2022490"/>
        <a:ext cx="1231605" cy="752201"/>
      </dsp:txXfrm>
    </dsp:sp>
    <dsp:sp modelId="{0A64FC27-81DD-A149-A3B4-52EF2B80E99B}">
      <dsp:nvSpPr>
        <dsp:cNvPr id="0" name=""/>
        <dsp:cNvSpPr/>
      </dsp:nvSpPr>
      <dsp:spPr>
        <a:xfrm>
          <a:off x="2791327" y="800579"/>
          <a:ext cx="159801" cy="2596769"/>
        </a:xfrm>
        <a:custGeom>
          <a:avLst/>
          <a:gdLst/>
          <a:ahLst/>
          <a:cxnLst/>
          <a:rect l="0" t="0" r="0" b="0"/>
          <a:pathLst>
            <a:path>
              <a:moveTo>
                <a:pt x="0" y="0"/>
              </a:moveTo>
              <a:lnTo>
                <a:pt x="0" y="2596769"/>
              </a:lnTo>
              <a:lnTo>
                <a:pt x="159801" y="25967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D9C99B-A21A-CC43-B694-D91B190FC52D}">
      <dsp:nvSpPr>
        <dsp:cNvPr id="0" name=""/>
        <dsp:cNvSpPr/>
      </dsp:nvSpPr>
      <dsp:spPr>
        <a:xfrm>
          <a:off x="2951128" y="2997845"/>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Imperial</a:t>
          </a:r>
        </a:p>
      </dsp:txBody>
      <dsp:txXfrm>
        <a:off x="2974530" y="3021247"/>
        <a:ext cx="1231605" cy="752201"/>
      </dsp:txXfrm>
    </dsp:sp>
    <dsp:sp modelId="{3BBF3270-99C3-834D-B2F1-969F98F2847F}">
      <dsp:nvSpPr>
        <dsp:cNvPr id="0" name=""/>
        <dsp:cNvSpPr/>
      </dsp:nvSpPr>
      <dsp:spPr>
        <a:xfrm>
          <a:off x="2791327" y="800579"/>
          <a:ext cx="159801" cy="3595526"/>
        </a:xfrm>
        <a:custGeom>
          <a:avLst/>
          <a:gdLst/>
          <a:ahLst/>
          <a:cxnLst/>
          <a:rect l="0" t="0" r="0" b="0"/>
          <a:pathLst>
            <a:path>
              <a:moveTo>
                <a:pt x="0" y="0"/>
              </a:moveTo>
              <a:lnTo>
                <a:pt x="0" y="3595526"/>
              </a:lnTo>
              <a:lnTo>
                <a:pt x="159801" y="359552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1E9F40-9E81-2D4E-8FE5-7667AA9E6E22}">
      <dsp:nvSpPr>
        <dsp:cNvPr id="0" name=""/>
        <dsp:cNvSpPr/>
      </dsp:nvSpPr>
      <dsp:spPr>
        <a:xfrm>
          <a:off x="2951128" y="3996603"/>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 Can’t Believe Its Not Butter</a:t>
          </a:r>
        </a:p>
      </dsp:txBody>
      <dsp:txXfrm>
        <a:off x="2974530" y="4020005"/>
        <a:ext cx="1231605" cy="752201"/>
      </dsp:txXfrm>
    </dsp:sp>
    <dsp:sp modelId="{7AE14DD1-58AB-574D-B5E8-EEDED5CDF55F}">
      <dsp:nvSpPr>
        <dsp:cNvPr id="0" name=""/>
        <dsp:cNvSpPr/>
      </dsp:nvSpPr>
      <dsp:spPr>
        <a:xfrm>
          <a:off x="4629041" y="1573"/>
          <a:ext cx="1598011" cy="799005"/>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Sticks 16 OZ</a:t>
          </a:r>
        </a:p>
      </dsp:txBody>
      <dsp:txXfrm>
        <a:off x="4652443" y="24975"/>
        <a:ext cx="1551207" cy="752201"/>
      </dsp:txXfrm>
    </dsp:sp>
    <dsp:sp modelId="{5245A5A6-8D9D-3E48-9F28-453E2234E1AC}">
      <dsp:nvSpPr>
        <dsp:cNvPr id="0" name=""/>
        <dsp:cNvSpPr/>
      </dsp:nvSpPr>
      <dsp:spPr>
        <a:xfrm>
          <a:off x="4788842" y="800579"/>
          <a:ext cx="159801" cy="599254"/>
        </a:xfrm>
        <a:custGeom>
          <a:avLst/>
          <a:gdLst/>
          <a:ahLst/>
          <a:cxnLst/>
          <a:rect l="0" t="0" r="0" b="0"/>
          <a:pathLst>
            <a:path>
              <a:moveTo>
                <a:pt x="0" y="0"/>
              </a:moveTo>
              <a:lnTo>
                <a:pt x="0" y="599254"/>
              </a:lnTo>
              <a:lnTo>
                <a:pt x="159801" y="5992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AB3951-CFD7-3045-9414-DC0AED4B78EB}">
      <dsp:nvSpPr>
        <dsp:cNvPr id="0" name=""/>
        <dsp:cNvSpPr/>
      </dsp:nvSpPr>
      <dsp:spPr>
        <a:xfrm>
          <a:off x="4948643" y="1000331"/>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Imperial</a:t>
          </a:r>
        </a:p>
      </dsp:txBody>
      <dsp:txXfrm>
        <a:off x="4972045" y="1023733"/>
        <a:ext cx="1231605" cy="752201"/>
      </dsp:txXfrm>
    </dsp:sp>
    <dsp:sp modelId="{FCFCD7B3-D98B-0D4C-A6C4-01D50AC55A67}">
      <dsp:nvSpPr>
        <dsp:cNvPr id="0" name=""/>
        <dsp:cNvSpPr/>
      </dsp:nvSpPr>
      <dsp:spPr>
        <a:xfrm>
          <a:off x="4788842" y="800579"/>
          <a:ext cx="159801" cy="1598011"/>
        </a:xfrm>
        <a:custGeom>
          <a:avLst/>
          <a:gdLst/>
          <a:ahLst/>
          <a:cxnLst/>
          <a:rect l="0" t="0" r="0" b="0"/>
          <a:pathLst>
            <a:path>
              <a:moveTo>
                <a:pt x="0" y="0"/>
              </a:moveTo>
              <a:lnTo>
                <a:pt x="0" y="1598011"/>
              </a:lnTo>
              <a:lnTo>
                <a:pt x="159801" y="15980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E8FA53-3653-0142-81EB-48C11B60DB30}">
      <dsp:nvSpPr>
        <dsp:cNvPr id="0" name=""/>
        <dsp:cNvSpPr/>
      </dsp:nvSpPr>
      <dsp:spPr>
        <a:xfrm>
          <a:off x="4948643" y="1999088"/>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Country Crock</a:t>
          </a:r>
          <a:endParaRPr lang="en-US" sz="1600" kern="1200" dirty="0"/>
        </a:p>
      </dsp:txBody>
      <dsp:txXfrm>
        <a:off x="4972045" y="2022490"/>
        <a:ext cx="1231605" cy="752201"/>
      </dsp:txXfrm>
    </dsp:sp>
    <dsp:sp modelId="{B36310E3-C7CA-1B45-80F3-1093FC87D2D7}">
      <dsp:nvSpPr>
        <dsp:cNvPr id="0" name=""/>
        <dsp:cNvSpPr/>
      </dsp:nvSpPr>
      <dsp:spPr>
        <a:xfrm>
          <a:off x="4788842" y="800579"/>
          <a:ext cx="159801" cy="2596769"/>
        </a:xfrm>
        <a:custGeom>
          <a:avLst/>
          <a:gdLst/>
          <a:ahLst/>
          <a:cxnLst/>
          <a:rect l="0" t="0" r="0" b="0"/>
          <a:pathLst>
            <a:path>
              <a:moveTo>
                <a:pt x="0" y="0"/>
              </a:moveTo>
              <a:lnTo>
                <a:pt x="0" y="2596769"/>
              </a:lnTo>
              <a:lnTo>
                <a:pt x="159801" y="259676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130D3A-89C6-304E-9055-E9E4B6402236}">
      <dsp:nvSpPr>
        <dsp:cNvPr id="0" name=""/>
        <dsp:cNvSpPr/>
      </dsp:nvSpPr>
      <dsp:spPr>
        <a:xfrm>
          <a:off x="4948643" y="2997845"/>
          <a:ext cx="1278409" cy="799005"/>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a:t>I Can’t Believe Its Not Butter</a:t>
          </a:r>
          <a:endParaRPr lang="en-US" sz="1600" kern="1200" dirty="0"/>
        </a:p>
      </dsp:txBody>
      <dsp:txXfrm>
        <a:off x="4972045" y="3021247"/>
        <a:ext cx="1231605" cy="752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C1320-E135-E74A-B16D-1499CD7FAC2B}">
      <dsp:nvSpPr>
        <dsp:cNvPr id="0" name=""/>
        <dsp:cNvSpPr/>
      </dsp:nvSpPr>
      <dsp:spPr>
        <a:xfrm>
          <a:off x="-6126981" y="-937410"/>
          <a:ext cx="7293488" cy="7293488"/>
        </a:xfrm>
        <a:prstGeom prst="blockArc">
          <a:avLst>
            <a:gd name="adj1" fmla="val 18900000"/>
            <a:gd name="adj2" fmla="val 2700000"/>
            <a:gd name="adj3" fmla="val 296"/>
          </a:avLst>
        </a:pr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FCC773-45C6-C345-AE44-2378B1795F1C}">
      <dsp:nvSpPr>
        <dsp:cNvPr id="0" name=""/>
        <dsp:cNvSpPr/>
      </dsp:nvSpPr>
      <dsp:spPr>
        <a:xfrm>
          <a:off x="610504" y="416587"/>
          <a:ext cx="7440913" cy="83360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0" u="none" strike="noStrike" kern="1200" dirty="0">
              <a:effectLst/>
              <a:latin typeface="Calibri" panose="020F0502020204030204" pitchFamily="34" charset="0"/>
            </a:rPr>
            <a:t>Invest in targeted marketing campaigns</a:t>
          </a:r>
          <a:endParaRPr lang="en-US" sz="2500" u="none" kern="1200" dirty="0"/>
        </a:p>
      </dsp:txBody>
      <dsp:txXfrm>
        <a:off x="610504" y="416587"/>
        <a:ext cx="7440913" cy="833607"/>
      </dsp:txXfrm>
    </dsp:sp>
    <dsp:sp modelId="{79161C01-87DE-0B4C-8535-6BEB3AECC7A4}">
      <dsp:nvSpPr>
        <dsp:cNvPr id="0" name=""/>
        <dsp:cNvSpPr/>
      </dsp:nvSpPr>
      <dsp:spPr>
        <a:xfrm>
          <a:off x="89500" y="312386"/>
          <a:ext cx="1042009" cy="1042009"/>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915BC6F-042E-2E47-9213-D5644634FC47}">
      <dsp:nvSpPr>
        <dsp:cNvPr id="0" name=""/>
        <dsp:cNvSpPr/>
      </dsp:nvSpPr>
      <dsp:spPr>
        <a:xfrm>
          <a:off x="1088431" y="1667215"/>
          <a:ext cx="6962986" cy="83360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0" u="none" strike="noStrike" kern="1200" dirty="0">
              <a:effectLst/>
              <a:latin typeface="Calibri" panose="020F0502020204030204" pitchFamily="34" charset="0"/>
            </a:rPr>
            <a:t>Develop promotions that appeal to specific demographics</a:t>
          </a:r>
          <a:r>
            <a:rPr lang="en-US" sz="2500" b="0" i="0" u="none" strike="noStrike" kern="1200" dirty="0">
              <a:effectLst/>
              <a:latin typeface="Calibri" panose="020F0502020204030204" pitchFamily="34" charset="0"/>
            </a:rPr>
            <a:t>: </a:t>
          </a:r>
          <a:endParaRPr lang="en-US" sz="2500" u="none" kern="1200" dirty="0"/>
        </a:p>
      </dsp:txBody>
      <dsp:txXfrm>
        <a:off x="1088431" y="1667215"/>
        <a:ext cx="6962986" cy="833607"/>
      </dsp:txXfrm>
    </dsp:sp>
    <dsp:sp modelId="{D30F5023-0E3F-1A48-90C9-1BCA5B7AC0EB}">
      <dsp:nvSpPr>
        <dsp:cNvPr id="0" name=""/>
        <dsp:cNvSpPr/>
      </dsp:nvSpPr>
      <dsp:spPr>
        <a:xfrm>
          <a:off x="567426" y="1563014"/>
          <a:ext cx="1042009" cy="1042009"/>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FB51D2F-AE94-0940-9D2C-8A1DABE0D2D3}">
      <dsp:nvSpPr>
        <dsp:cNvPr id="0" name=""/>
        <dsp:cNvSpPr/>
      </dsp:nvSpPr>
      <dsp:spPr>
        <a:xfrm>
          <a:off x="1088431" y="2917843"/>
          <a:ext cx="6962986" cy="83360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0" u="none" strike="noStrike" kern="1200">
              <a:effectLst/>
              <a:latin typeface="Calibri" panose="020F0502020204030204" pitchFamily="34" charset="0"/>
            </a:rPr>
            <a:t>Highlight unique selling points</a:t>
          </a:r>
          <a:r>
            <a:rPr lang="en-US" sz="2500" b="0" i="0" u="none" strike="noStrike" kern="1200">
              <a:effectLst/>
              <a:latin typeface="Calibri" panose="020F0502020204030204" pitchFamily="34" charset="0"/>
            </a:rPr>
            <a:t>: </a:t>
          </a:r>
          <a:endParaRPr lang="en-US" sz="2500" u="none" kern="1200" dirty="0"/>
        </a:p>
      </dsp:txBody>
      <dsp:txXfrm>
        <a:off x="1088431" y="2917843"/>
        <a:ext cx="6962986" cy="833607"/>
      </dsp:txXfrm>
    </dsp:sp>
    <dsp:sp modelId="{DE789F16-C058-8944-B5E6-6CF863C25B4F}">
      <dsp:nvSpPr>
        <dsp:cNvPr id="0" name=""/>
        <dsp:cNvSpPr/>
      </dsp:nvSpPr>
      <dsp:spPr>
        <a:xfrm>
          <a:off x="567426" y="2813642"/>
          <a:ext cx="1042009" cy="1042009"/>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88D8394-EC0F-474B-AD02-0144D5368BA1}">
      <dsp:nvSpPr>
        <dsp:cNvPr id="0" name=""/>
        <dsp:cNvSpPr/>
      </dsp:nvSpPr>
      <dsp:spPr>
        <a:xfrm>
          <a:off x="610504" y="4168472"/>
          <a:ext cx="7440913" cy="83360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1676" tIns="63500" rIns="63500" bIns="63500" numCol="1" spcCol="1270" anchor="ctr" anchorCtr="0">
          <a:noAutofit/>
        </a:bodyPr>
        <a:lstStyle/>
        <a:p>
          <a:pPr marL="0" lvl="0" indent="0" algn="l" defTabSz="1111250">
            <a:lnSpc>
              <a:spcPct val="90000"/>
            </a:lnSpc>
            <a:spcBef>
              <a:spcPct val="0"/>
            </a:spcBef>
            <a:spcAft>
              <a:spcPct val="35000"/>
            </a:spcAft>
            <a:buNone/>
          </a:pPr>
          <a:r>
            <a:rPr lang="en-US" sz="2500" b="1" i="0" u="none" kern="1200" dirty="0">
              <a:effectLst/>
              <a:latin typeface="Calibri" panose="020F0502020204030204" pitchFamily="34" charset="0"/>
            </a:rPr>
            <a:t>Partner with companies or organizations</a:t>
          </a:r>
          <a:endParaRPr lang="en-US" sz="2500" u="none" kern="1200" dirty="0"/>
        </a:p>
      </dsp:txBody>
      <dsp:txXfrm>
        <a:off x="610504" y="4168472"/>
        <a:ext cx="7440913" cy="833607"/>
      </dsp:txXfrm>
    </dsp:sp>
    <dsp:sp modelId="{B15E2FE5-D6B4-6146-8A52-E67554C547A2}">
      <dsp:nvSpPr>
        <dsp:cNvPr id="0" name=""/>
        <dsp:cNvSpPr/>
      </dsp:nvSpPr>
      <dsp:spPr>
        <a:xfrm>
          <a:off x="89500" y="4064271"/>
          <a:ext cx="1042009" cy="1042009"/>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C1320-E135-E74A-B16D-1499CD7FAC2B}">
      <dsp:nvSpPr>
        <dsp:cNvPr id="0" name=""/>
        <dsp:cNvSpPr/>
      </dsp:nvSpPr>
      <dsp:spPr>
        <a:xfrm>
          <a:off x="-6126981" y="-937410"/>
          <a:ext cx="7293488" cy="7293488"/>
        </a:xfrm>
        <a:prstGeom prst="blockArc">
          <a:avLst>
            <a:gd name="adj1" fmla="val 18900000"/>
            <a:gd name="adj2" fmla="val 2700000"/>
            <a:gd name="adj3" fmla="val 296"/>
          </a:avLst>
        </a:pr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FCC773-45C6-C345-AE44-2378B1795F1C}">
      <dsp:nvSpPr>
        <dsp:cNvPr id="0" name=""/>
        <dsp:cNvSpPr/>
      </dsp:nvSpPr>
      <dsp:spPr>
        <a:xfrm>
          <a:off x="610504" y="416587"/>
          <a:ext cx="7440913" cy="83360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167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b="1" i="0" u="none" strike="noStrike" kern="1200">
              <a:effectLst/>
              <a:latin typeface="Calibri" panose="020F0502020204030204" pitchFamily="34" charset="0"/>
            </a:rPr>
            <a:t>County Size A Top 25 Mkts</a:t>
          </a:r>
          <a:endParaRPr lang="en-US" sz="3800" u="none" kern="1200" dirty="0"/>
        </a:p>
      </dsp:txBody>
      <dsp:txXfrm>
        <a:off x="610504" y="416587"/>
        <a:ext cx="7440913" cy="833607"/>
      </dsp:txXfrm>
    </dsp:sp>
    <dsp:sp modelId="{79161C01-87DE-0B4C-8535-6BEB3AECC7A4}">
      <dsp:nvSpPr>
        <dsp:cNvPr id="0" name=""/>
        <dsp:cNvSpPr/>
      </dsp:nvSpPr>
      <dsp:spPr>
        <a:xfrm>
          <a:off x="89500" y="312386"/>
          <a:ext cx="1042009" cy="1042009"/>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915BC6F-042E-2E47-9213-D5644634FC47}">
      <dsp:nvSpPr>
        <dsp:cNvPr id="0" name=""/>
        <dsp:cNvSpPr/>
      </dsp:nvSpPr>
      <dsp:spPr>
        <a:xfrm>
          <a:off x="1088431" y="1667215"/>
          <a:ext cx="6962986" cy="83360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167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b="1" i="0" u="none" strike="noStrike" kern="1200">
              <a:effectLst/>
              <a:latin typeface="Calibri" panose="020F0502020204030204" pitchFamily="34" charset="0"/>
            </a:rPr>
            <a:t>Target Race - Other / Unknown</a:t>
          </a:r>
          <a:r>
            <a:rPr lang="en-US" sz="3800" b="0" i="0" u="none" strike="noStrike" kern="1200">
              <a:effectLst/>
              <a:latin typeface="Calibri" panose="020F0502020204030204" pitchFamily="34" charset="0"/>
            </a:rPr>
            <a:t> </a:t>
          </a:r>
          <a:endParaRPr lang="en-US" sz="3800" u="none" kern="1200" dirty="0"/>
        </a:p>
      </dsp:txBody>
      <dsp:txXfrm>
        <a:off x="1088431" y="1667215"/>
        <a:ext cx="6962986" cy="833607"/>
      </dsp:txXfrm>
    </dsp:sp>
    <dsp:sp modelId="{D30F5023-0E3F-1A48-90C9-1BCA5B7AC0EB}">
      <dsp:nvSpPr>
        <dsp:cNvPr id="0" name=""/>
        <dsp:cNvSpPr/>
      </dsp:nvSpPr>
      <dsp:spPr>
        <a:xfrm>
          <a:off x="567426" y="1563014"/>
          <a:ext cx="1042009" cy="1042009"/>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FB51D2F-AE94-0940-9D2C-8A1DABE0D2D3}">
      <dsp:nvSpPr>
        <dsp:cNvPr id="0" name=""/>
        <dsp:cNvSpPr/>
      </dsp:nvSpPr>
      <dsp:spPr>
        <a:xfrm>
          <a:off x="1088431" y="2917843"/>
          <a:ext cx="6962986" cy="83360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167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b="1" i="0" u="none" strike="noStrike" kern="1200" dirty="0">
              <a:effectLst/>
              <a:latin typeface="Calibri" panose="020F0502020204030204" pitchFamily="34" charset="0"/>
            </a:rPr>
            <a:t>Target Child - 1+</a:t>
          </a:r>
          <a:r>
            <a:rPr lang="en-US" sz="3800" b="0" i="0" u="none" strike="noStrike" kern="1200" dirty="0">
              <a:effectLst/>
              <a:latin typeface="Calibri" panose="020F0502020204030204" pitchFamily="34" charset="0"/>
            </a:rPr>
            <a:t>: </a:t>
          </a:r>
          <a:endParaRPr lang="en-US" sz="3800" u="none" kern="1200" dirty="0"/>
        </a:p>
      </dsp:txBody>
      <dsp:txXfrm>
        <a:off x="1088431" y="2917843"/>
        <a:ext cx="6962986" cy="833607"/>
      </dsp:txXfrm>
    </dsp:sp>
    <dsp:sp modelId="{DE789F16-C058-8944-B5E6-6CF863C25B4F}">
      <dsp:nvSpPr>
        <dsp:cNvPr id="0" name=""/>
        <dsp:cNvSpPr/>
      </dsp:nvSpPr>
      <dsp:spPr>
        <a:xfrm>
          <a:off x="567426" y="2813642"/>
          <a:ext cx="1042009" cy="1042009"/>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88D8394-EC0F-474B-AD02-0144D5368BA1}">
      <dsp:nvSpPr>
        <dsp:cNvPr id="0" name=""/>
        <dsp:cNvSpPr/>
      </dsp:nvSpPr>
      <dsp:spPr>
        <a:xfrm>
          <a:off x="610504" y="4168472"/>
          <a:ext cx="7440913" cy="833607"/>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167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b="1" i="0" u="none" strike="noStrike" kern="1200">
              <a:effectLst/>
              <a:latin typeface="Calibri" panose="020F0502020204030204" pitchFamily="34" charset="0"/>
            </a:rPr>
            <a:t>Target Acculturated Hispanic</a:t>
          </a:r>
          <a:endParaRPr lang="en-US" sz="3800" u="none" kern="1200" dirty="0"/>
        </a:p>
      </dsp:txBody>
      <dsp:txXfrm>
        <a:off x="610504" y="4168472"/>
        <a:ext cx="7440913" cy="833607"/>
      </dsp:txXfrm>
    </dsp:sp>
    <dsp:sp modelId="{B15E2FE5-D6B4-6146-8A52-E67554C547A2}">
      <dsp:nvSpPr>
        <dsp:cNvPr id="0" name=""/>
        <dsp:cNvSpPr/>
      </dsp:nvSpPr>
      <dsp:spPr>
        <a:xfrm>
          <a:off x="89500" y="4064271"/>
          <a:ext cx="1042009" cy="1042009"/>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C1320-E135-E74A-B16D-1499CD7FAC2B}">
      <dsp:nvSpPr>
        <dsp:cNvPr id="0" name=""/>
        <dsp:cNvSpPr/>
      </dsp:nvSpPr>
      <dsp:spPr>
        <a:xfrm>
          <a:off x="-6126981" y="-937410"/>
          <a:ext cx="7293488" cy="7293488"/>
        </a:xfrm>
        <a:prstGeom prst="blockArc">
          <a:avLst>
            <a:gd name="adj1" fmla="val 18900000"/>
            <a:gd name="adj2" fmla="val 2700000"/>
            <a:gd name="adj3" fmla="val 296"/>
          </a:avLst>
        </a:pr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FCC773-45C6-C345-AE44-2378B1795F1C}">
      <dsp:nvSpPr>
        <dsp:cNvPr id="0" name=""/>
        <dsp:cNvSpPr/>
      </dsp:nvSpPr>
      <dsp:spPr>
        <a:xfrm>
          <a:off x="509717" y="338558"/>
          <a:ext cx="7541700"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i="0" u="none" strike="noStrike" kern="1200" dirty="0">
              <a:effectLst/>
              <a:latin typeface="Calibri" panose="020F0502020204030204" pitchFamily="34" charset="0"/>
            </a:rPr>
            <a:t>Target Higher Education</a:t>
          </a:r>
          <a:endParaRPr lang="en-US" sz="3500" b="1" u="none" kern="1200" dirty="0"/>
        </a:p>
      </dsp:txBody>
      <dsp:txXfrm>
        <a:off x="509717" y="338558"/>
        <a:ext cx="7541700" cy="677550"/>
      </dsp:txXfrm>
    </dsp:sp>
    <dsp:sp modelId="{79161C01-87DE-0B4C-8535-6BEB3AECC7A4}">
      <dsp:nvSpPr>
        <dsp:cNvPr id="0" name=""/>
        <dsp:cNvSpPr/>
      </dsp:nvSpPr>
      <dsp:spPr>
        <a:xfrm>
          <a:off x="86248" y="253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915BC6F-042E-2E47-9213-D5644634FC47}">
      <dsp:nvSpPr>
        <dsp:cNvPr id="0" name=""/>
        <dsp:cNvSpPr/>
      </dsp:nvSpPr>
      <dsp:spPr>
        <a:xfrm>
          <a:off x="995230" y="1354558"/>
          <a:ext cx="7056187"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i="0" u="none" strike="noStrike" kern="1200" dirty="0">
              <a:effectLst/>
              <a:latin typeface="Calibri" panose="020F0502020204030204" pitchFamily="34" charset="0"/>
            </a:rPr>
            <a:t>Target Pet Owner</a:t>
          </a:r>
          <a:endParaRPr lang="en-US" sz="3500" b="1" u="none" kern="1200" dirty="0"/>
        </a:p>
      </dsp:txBody>
      <dsp:txXfrm>
        <a:off x="995230" y="1354558"/>
        <a:ext cx="7056187" cy="677550"/>
      </dsp:txXfrm>
    </dsp:sp>
    <dsp:sp modelId="{D30F5023-0E3F-1A48-90C9-1BCA5B7AC0EB}">
      <dsp:nvSpPr>
        <dsp:cNvPr id="0" name=""/>
        <dsp:cNvSpPr/>
      </dsp:nvSpPr>
      <dsp:spPr>
        <a:xfrm>
          <a:off x="571761" y="1269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FB51D2F-AE94-0940-9D2C-8A1DABE0D2D3}">
      <dsp:nvSpPr>
        <dsp:cNvPr id="0" name=""/>
        <dsp:cNvSpPr/>
      </dsp:nvSpPr>
      <dsp:spPr>
        <a:xfrm>
          <a:off x="1144243" y="2370558"/>
          <a:ext cx="6907174"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i="0" u="none" strike="noStrike" kern="1200" dirty="0">
              <a:effectLst/>
              <a:latin typeface="Calibri" panose="020F0502020204030204" pitchFamily="34" charset="0"/>
            </a:rPr>
            <a:t>Target Generation X</a:t>
          </a:r>
          <a:endParaRPr lang="en-US" sz="3500" b="1" u="none" kern="1200" dirty="0"/>
        </a:p>
      </dsp:txBody>
      <dsp:txXfrm>
        <a:off x="1144243" y="2370558"/>
        <a:ext cx="6907174" cy="677550"/>
      </dsp:txXfrm>
    </dsp:sp>
    <dsp:sp modelId="{DE789F16-C058-8944-B5E6-6CF863C25B4F}">
      <dsp:nvSpPr>
        <dsp:cNvPr id="0" name=""/>
        <dsp:cNvSpPr/>
      </dsp:nvSpPr>
      <dsp:spPr>
        <a:xfrm>
          <a:off x="720774" y="2285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88D8394-EC0F-474B-AD02-0144D5368BA1}">
      <dsp:nvSpPr>
        <dsp:cNvPr id="0" name=""/>
        <dsp:cNvSpPr/>
      </dsp:nvSpPr>
      <dsp:spPr>
        <a:xfrm>
          <a:off x="995230" y="3386558"/>
          <a:ext cx="7056187"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i="0" u="none" strike="noStrike" kern="1200" dirty="0">
              <a:effectLst/>
              <a:latin typeface="Calibri" panose="020F0502020204030204" pitchFamily="34" charset="0"/>
            </a:rPr>
            <a:t>Target Larger Household Size</a:t>
          </a:r>
          <a:endParaRPr lang="en-US" sz="3500" b="1" u="none" kern="1200" dirty="0"/>
        </a:p>
      </dsp:txBody>
      <dsp:txXfrm>
        <a:off x="995230" y="3386558"/>
        <a:ext cx="7056187" cy="677550"/>
      </dsp:txXfrm>
    </dsp:sp>
    <dsp:sp modelId="{B15E2FE5-D6B4-6146-8A52-E67554C547A2}">
      <dsp:nvSpPr>
        <dsp:cNvPr id="0" name=""/>
        <dsp:cNvSpPr/>
      </dsp:nvSpPr>
      <dsp:spPr>
        <a:xfrm>
          <a:off x="571761" y="3301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A5EFC7AA-A29C-714F-93C6-B1CB8B9D9DF2}">
      <dsp:nvSpPr>
        <dsp:cNvPr id="0" name=""/>
        <dsp:cNvSpPr/>
      </dsp:nvSpPr>
      <dsp:spPr>
        <a:xfrm>
          <a:off x="509717" y="4402558"/>
          <a:ext cx="7541700"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u="none" kern="1200" dirty="0"/>
            <a:t>Target Lower Income</a:t>
          </a:r>
        </a:p>
      </dsp:txBody>
      <dsp:txXfrm>
        <a:off x="509717" y="4402558"/>
        <a:ext cx="7541700" cy="677550"/>
      </dsp:txXfrm>
    </dsp:sp>
    <dsp:sp modelId="{30A17890-4CDD-4A45-A388-3C96CB9CF5BB}">
      <dsp:nvSpPr>
        <dsp:cNvPr id="0" name=""/>
        <dsp:cNvSpPr/>
      </dsp:nvSpPr>
      <dsp:spPr>
        <a:xfrm>
          <a:off x="86248" y="4317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C1320-E135-E74A-B16D-1499CD7FAC2B}">
      <dsp:nvSpPr>
        <dsp:cNvPr id="0" name=""/>
        <dsp:cNvSpPr/>
      </dsp:nvSpPr>
      <dsp:spPr>
        <a:xfrm>
          <a:off x="-6126981" y="-937410"/>
          <a:ext cx="7293488" cy="7293488"/>
        </a:xfrm>
        <a:prstGeom prst="blockArc">
          <a:avLst>
            <a:gd name="adj1" fmla="val 18900000"/>
            <a:gd name="adj2" fmla="val 2700000"/>
            <a:gd name="adj3" fmla="val 296"/>
          </a:avLst>
        </a:prstGeom>
        <a:noFill/>
        <a:ln w="2540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6FCC773-45C6-C345-AE44-2378B1795F1C}">
      <dsp:nvSpPr>
        <dsp:cNvPr id="0" name=""/>
        <dsp:cNvSpPr/>
      </dsp:nvSpPr>
      <dsp:spPr>
        <a:xfrm>
          <a:off x="509717" y="338558"/>
          <a:ext cx="7541700"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u="none" kern="1200" dirty="0"/>
            <a:t>Target Females: 25-34 year old</a:t>
          </a:r>
        </a:p>
      </dsp:txBody>
      <dsp:txXfrm>
        <a:off x="509717" y="338558"/>
        <a:ext cx="7541700" cy="677550"/>
      </dsp:txXfrm>
    </dsp:sp>
    <dsp:sp modelId="{79161C01-87DE-0B4C-8535-6BEB3AECC7A4}">
      <dsp:nvSpPr>
        <dsp:cNvPr id="0" name=""/>
        <dsp:cNvSpPr/>
      </dsp:nvSpPr>
      <dsp:spPr>
        <a:xfrm>
          <a:off x="86248" y="253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B915BC6F-042E-2E47-9213-D5644634FC47}">
      <dsp:nvSpPr>
        <dsp:cNvPr id="0" name=""/>
        <dsp:cNvSpPr/>
      </dsp:nvSpPr>
      <dsp:spPr>
        <a:xfrm>
          <a:off x="995230" y="1354558"/>
          <a:ext cx="7056187"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i="0" u="none" strike="noStrike" kern="1200" dirty="0">
              <a:effectLst/>
              <a:latin typeface="Calibri" panose="020F0502020204030204" pitchFamily="34" charset="0"/>
            </a:rPr>
            <a:t>Target Household With Children</a:t>
          </a:r>
          <a:endParaRPr lang="en-US" sz="3500" b="1" u="none" kern="1200" dirty="0"/>
        </a:p>
      </dsp:txBody>
      <dsp:txXfrm>
        <a:off x="995230" y="1354558"/>
        <a:ext cx="7056187" cy="677550"/>
      </dsp:txXfrm>
    </dsp:sp>
    <dsp:sp modelId="{D30F5023-0E3F-1A48-90C9-1BCA5B7AC0EB}">
      <dsp:nvSpPr>
        <dsp:cNvPr id="0" name=""/>
        <dsp:cNvSpPr/>
      </dsp:nvSpPr>
      <dsp:spPr>
        <a:xfrm>
          <a:off x="571761" y="1269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7FB51D2F-AE94-0940-9D2C-8A1DABE0D2D3}">
      <dsp:nvSpPr>
        <dsp:cNvPr id="0" name=""/>
        <dsp:cNvSpPr/>
      </dsp:nvSpPr>
      <dsp:spPr>
        <a:xfrm>
          <a:off x="1144243" y="2370558"/>
          <a:ext cx="6907174"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i="0" u="none" strike="noStrike" kern="1200" dirty="0">
              <a:effectLst/>
              <a:latin typeface="Calibri" panose="020F0502020204030204" pitchFamily="34" charset="0"/>
            </a:rPr>
            <a:t>Highlight Product with Children</a:t>
          </a:r>
          <a:endParaRPr lang="en-US" sz="3500" b="1" u="none" kern="1200" dirty="0"/>
        </a:p>
      </dsp:txBody>
      <dsp:txXfrm>
        <a:off x="1144243" y="2370558"/>
        <a:ext cx="6907174" cy="677550"/>
      </dsp:txXfrm>
    </dsp:sp>
    <dsp:sp modelId="{DE789F16-C058-8944-B5E6-6CF863C25B4F}">
      <dsp:nvSpPr>
        <dsp:cNvPr id="0" name=""/>
        <dsp:cNvSpPr/>
      </dsp:nvSpPr>
      <dsp:spPr>
        <a:xfrm>
          <a:off x="720774" y="2285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88D8394-EC0F-474B-AD02-0144D5368BA1}">
      <dsp:nvSpPr>
        <dsp:cNvPr id="0" name=""/>
        <dsp:cNvSpPr/>
      </dsp:nvSpPr>
      <dsp:spPr>
        <a:xfrm>
          <a:off x="995230" y="3386558"/>
          <a:ext cx="7056187"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i="0" u="none" strike="noStrike" kern="1200" dirty="0">
              <a:effectLst/>
              <a:latin typeface="Calibri" panose="020F0502020204030204" pitchFamily="34" charset="0"/>
            </a:rPr>
            <a:t>Target Males 35-44</a:t>
          </a:r>
          <a:endParaRPr lang="en-US" sz="3500" b="1" u="none" kern="1200" dirty="0"/>
        </a:p>
      </dsp:txBody>
      <dsp:txXfrm>
        <a:off x="995230" y="3386558"/>
        <a:ext cx="7056187" cy="677550"/>
      </dsp:txXfrm>
    </dsp:sp>
    <dsp:sp modelId="{B15E2FE5-D6B4-6146-8A52-E67554C547A2}">
      <dsp:nvSpPr>
        <dsp:cNvPr id="0" name=""/>
        <dsp:cNvSpPr/>
      </dsp:nvSpPr>
      <dsp:spPr>
        <a:xfrm>
          <a:off x="571761" y="3301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F1CA7D1-82D2-554C-84F1-062EFBA47954}">
      <dsp:nvSpPr>
        <dsp:cNvPr id="0" name=""/>
        <dsp:cNvSpPr/>
      </dsp:nvSpPr>
      <dsp:spPr>
        <a:xfrm>
          <a:off x="509717" y="4402558"/>
          <a:ext cx="7541700" cy="677550"/>
        </a:xfrm>
        <a:prstGeom prst="rect">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7805" tIns="88900" rIns="88900" bIns="88900" numCol="1" spcCol="1270" anchor="ctr" anchorCtr="0">
          <a:noAutofit/>
        </a:bodyPr>
        <a:lstStyle/>
        <a:p>
          <a:pPr marL="0" lvl="0" indent="0" algn="l" defTabSz="1555750">
            <a:lnSpc>
              <a:spcPct val="90000"/>
            </a:lnSpc>
            <a:spcBef>
              <a:spcPct val="0"/>
            </a:spcBef>
            <a:spcAft>
              <a:spcPct val="35000"/>
            </a:spcAft>
            <a:buNone/>
          </a:pPr>
          <a:r>
            <a:rPr lang="en-US" sz="3500" b="1" u="none" kern="1200" dirty="0"/>
            <a:t>Target Employed Male</a:t>
          </a:r>
        </a:p>
      </dsp:txBody>
      <dsp:txXfrm>
        <a:off x="509717" y="4402558"/>
        <a:ext cx="7541700" cy="677550"/>
      </dsp:txXfrm>
    </dsp:sp>
    <dsp:sp modelId="{6CEE8EFB-473F-CC49-A7D0-FE868A9B36D8}">
      <dsp:nvSpPr>
        <dsp:cNvPr id="0" name=""/>
        <dsp:cNvSpPr/>
      </dsp:nvSpPr>
      <dsp:spPr>
        <a:xfrm>
          <a:off x="86248" y="4317864"/>
          <a:ext cx="846937" cy="846937"/>
        </a:xfrm>
        <a:prstGeom prst="ellipse">
          <a:avLst/>
        </a:prstGeom>
        <a:solidFill>
          <a:schemeClr val="lt1">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3005724-EBD6-3744-8D38-862BEDC581C0}" type="datetimeFigureOut">
              <a:rPr lang="en-US" smtClean="0"/>
              <a:t>5/19/23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C91D2A3-03EC-914F-92DB-1904528D11C5}" type="slidenum">
              <a:rPr lang="en-US" smtClean="0"/>
              <a:t>‹#›</a:t>
            </a:fld>
            <a:endParaRPr lang="en-US"/>
          </a:p>
        </p:txBody>
      </p:sp>
    </p:spTree>
    <p:extLst>
      <p:ext uri="{BB962C8B-B14F-4D97-AF65-F5344CB8AC3E}">
        <p14:creationId xmlns:p14="http://schemas.microsoft.com/office/powerpoint/2010/main" val="100275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en-US" sz="1200" b="0" i="0" u="none" strike="noStrike" dirty="0">
                <a:solidFill>
                  <a:schemeClr val="bg1"/>
                </a:solidFill>
                <a:effectLst/>
                <a:latin typeface="Calibri" panose="020F0502020204030204" pitchFamily="34" charset="0"/>
              </a:rPr>
              <a:t>Studying the above top 20 brands in both Butter and Margarine category, our analysis revealed that none of the Conagra brands were present in the top 20 butter brands, prompting us to focus on margarine. </a:t>
            </a:r>
          </a:p>
          <a:p>
            <a:pPr marL="285750" indent="-285750" algn="just">
              <a:buFont typeface="Arial" panose="020B0604020202020204" pitchFamily="34" charset="0"/>
              <a:buChar char="•"/>
            </a:pPr>
            <a:r>
              <a:rPr lang="en-US" sz="1200" b="0" i="0" u="none" strike="noStrike" dirty="0">
                <a:solidFill>
                  <a:schemeClr val="bg1"/>
                </a:solidFill>
                <a:effectLst/>
                <a:latin typeface="Calibri" panose="020F0502020204030204" pitchFamily="34" charset="0"/>
              </a:rPr>
              <a:t>The Conagra brands that we have analyzed in this are Blue Bonnet, Smart Balance, Earth Balance, and </a:t>
            </a:r>
            <a:r>
              <a:rPr lang="en-US" sz="1200" b="0" i="0" u="none" strike="noStrike" dirty="0" err="1">
                <a:solidFill>
                  <a:schemeClr val="bg1"/>
                </a:solidFill>
                <a:effectLst/>
                <a:latin typeface="Calibri" panose="020F0502020204030204" pitchFamily="34" charset="0"/>
              </a:rPr>
              <a:t>Parkay</a:t>
            </a:r>
            <a:r>
              <a:rPr lang="en-US" sz="1200" b="0" i="0" u="none" strike="noStrike" dirty="0">
                <a:solidFill>
                  <a:schemeClr val="bg1"/>
                </a:solidFill>
                <a:effectLst/>
                <a:latin typeface="Calibri" panose="020F0502020204030204" pitchFamily="34" charset="0"/>
              </a:rPr>
              <a:t>.</a:t>
            </a:r>
            <a:endParaRPr lang="en-US" sz="1100" b="0" dirty="0">
              <a:solidFill>
                <a:schemeClr val="bg1"/>
              </a:solidFill>
              <a:effectLst/>
            </a:endParaRPr>
          </a:p>
          <a:p>
            <a:endParaRPr lang="en-US" dirty="0"/>
          </a:p>
        </p:txBody>
      </p:sp>
      <p:sp>
        <p:nvSpPr>
          <p:cNvPr id="4" name="Slide Number Placeholder 3"/>
          <p:cNvSpPr>
            <a:spLocks noGrp="1"/>
          </p:cNvSpPr>
          <p:nvPr>
            <p:ph type="sldNum" sz="quarter" idx="5"/>
          </p:nvPr>
        </p:nvSpPr>
        <p:spPr/>
        <p:txBody>
          <a:bodyPr/>
          <a:lstStyle/>
          <a:p>
            <a:fld id="{6C91D2A3-03EC-914F-92DB-1904528D11C5}" type="slidenum">
              <a:rPr lang="en-US" smtClean="0"/>
              <a:t>4</a:t>
            </a:fld>
            <a:endParaRPr lang="en-US"/>
          </a:p>
        </p:txBody>
      </p:sp>
    </p:spTree>
    <p:extLst>
      <p:ext uri="{BB962C8B-B14F-4D97-AF65-F5344CB8AC3E}">
        <p14:creationId xmlns:p14="http://schemas.microsoft.com/office/powerpoint/2010/main" val="2225842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Calibri" panose="020F0502020204030204" pitchFamily="34" charset="0"/>
              </a:rPr>
              <a:t>We identified 3 product categories under margarine that are sold the most in all the 8 regions that Conagra operates in as namely Tubs 15oz, Tubs 45oz, and Sticks 16oz, as shown in Table 1 (in appendix). </a:t>
            </a:r>
            <a:endParaRPr lang="en-US" sz="1200" b="0" i="0" u="none" strike="noStrike" dirty="0">
              <a:solidFill>
                <a:schemeClr val="bg1"/>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dirty="0">
              <a:solidFill>
                <a:schemeClr val="bg1"/>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chemeClr val="bg1"/>
                </a:solidFill>
                <a:effectLst/>
                <a:latin typeface="Calibri" panose="020F0502020204030204" pitchFamily="34" charset="0"/>
              </a:rPr>
              <a:t>We could clearly see that margarine generates the most revenue in the form of tubs in the form 15 Oz and 45 Oz volumes (combined ~60%) across all regions, with sticks in 16 Oz being a close 3rd (~13%). So, this should be the focus area for Conagra to increase its market share.</a:t>
            </a:r>
            <a:endParaRPr lang="en-US" dirty="0">
              <a:solidFill>
                <a:schemeClr val="bg1"/>
              </a:solidFill>
              <a:cs typeface="Calibri"/>
            </a:endParaRPr>
          </a:p>
          <a:p>
            <a:endParaRPr lang="en-US" dirty="0"/>
          </a:p>
        </p:txBody>
      </p:sp>
      <p:sp>
        <p:nvSpPr>
          <p:cNvPr id="4" name="Slide Number Placeholder 3"/>
          <p:cNvSpPr>
            <a:spLocks noGrp="1"/>
          </p:cNvSpPr>
          <p:nvPr>
            <p:ph type="sldNum" sz="quarter" idx="5"/>
          </p:nvPr>
        </p:nvSpPr>
        <p:spPr/>
        <p:txBody>
          <a:bodyPr/>
          <a:lstStyle/>
          <a:p>
            <a:fld id="{6C91D2A3-03EC-914F-92DB-1904528D11C5}" type="slidenum">
              <a:rPr lang="en-US" smtClean="0"/>
              <a:t>6</a:t>
            </a:fld>
            <a:endParaRPr lang="en-US"/>
          </a:p>
        </p:txBody>
      </p:sp>
    </p:spTree>
    <p:extLst>
      <p:ext uri="{BB962C8B-B14F-4D97-AF65-F5344CB8AC3E}">
        <p14:creationId xmlns:p14="http://schemas.microsoft.com/office/powerpoint/2010/main" val="1985663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60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Invest in targeted marketing campaigns</a:t>
            </a:r>
            <a:r>
              <a:rPr lang="en-US" sz="1800" b="0" i="0" u="none" strike="noStrike" dirty="0">
                <a:solidFill>
                  <a:srgbClr val="000000"/>
                </a:solidFill>
                <a:effectLst/>
                <a:latin typeface="Calibri" panose="020F0502020204030204" pitchFamily="34" charset="0"/>
              </a:rPr>
              <a:t>: Conagra could benefit from investing in advertising and promotional campaigns that are specifically targeted towards key demographics that each brand is struggling to reach. For example, Blue Bonnet could focus on advertising in larger urban areas, while Smart Balance could create campaigns targeted towards individuals with higher levels of education.</a:t>
            </a: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Develop promotions that appeal to specific demographics</a:t>
            </a:r>
            <a:r>
              <a:rPr lang="en-US" sz="1800" b="0" i="0" u="none" strike="noStrike" dirty="0">
                <a:solidFill>
                  <a:srgbClr val="000000"/>
                </a:solidFill>
                <a:effectLst/>
                <a:latin typeface="Calibri" panose="020F0502020204030204" pitchFamily="34" charset="0"/>
              </a:rPr>
              <a:t>: In addition to marketing campaigns, Conagra could consider developing promotions that are tailored towards specific demographic groups. For example, Blue Bonnet could create kid-friendly packaging or promotions for families with children, while Smart Balance could market themselves as a more affordable alternative to I Can't Believe It's Not Butter.</a:t>
            </a: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Highlight unique selling points</a:t>
            </a:r>
            <a:r>
              <a:rPr lang="en-US" sz="1800" b="0" i="0" u="none" strike="noStrike" dirty="0">
                <a:solidFill>
                  <a:srgbClr val="000000"/>
                </a:solidFill>
                <a:effectLst/>
                <a:latin typeface="Calibri" panose="020F0502020204030204" pitchFamily="34" charset="0"/>
              </a:rPr>
              <a:t>: Each brand has its unique selling points, such as Smart Balance's appeal to pet owners or Blue Bonnet's potential for new flavors or product formulations popular among Hispanic consumers. Conagra could benefit from highlighting these unique selling points in their marketing and advertising campaigns to differentiate their brands from competitors.</a:t>
            </a:r>
          </a:p>
          <a:p>
            <a:r>
              <a:rPr lang="en-US" sz="1800" b="1" i="0" u="sng" dirty="0">
                <a:solidFill>
                  <a:srgbClr val="000000"/>
                </a:solidFill>
                <a:effectLst/>
                <a:latin typeface="Calibri" panose="020F0502020204030204" pitchFamily="34" charset="0"/>
              </a:rPr>
              <a:t>Partner with companies or organizations</a:t>
            </a:r>
            <a:r>
              <a:rPr lang="en-US" sz="1800" b="0" i="0" u="none" strike="noStrike" dirty="0">
                <a:solidFill>
                  <a:srgbClr val="000000"/>
                </a:solidFill>
                <a:effectLst/>
                <a:latin typeface="Calibri" panose="020F0502020204030204" pitchFamily="34" charset="0"/>
              </a:rPr>
              <a:t>: As seen in the recommendation for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Conagra could consider partnering with companies or organizations that employ or cater to specific demographic groups as a way to increase brand awareness and loyalty among those groups. This could include offering discounts or promotions to employees or customers of these companies.</a:t>
            </a:r>
            <a:endParaRPr lang="en-US" dirty="0"/>
          </a:p>
        </p:txBody>
      </p:sp>
      <p:sp>
        <p:nvSpPr>
          <p:cNvPr id="4" name="Slide Number Placeholder 3"/>
          <p:cNvSpPr>
            <a:spLocks noGrp="1"/>
          </p:cNvSpPr>
          <p:nvPr>
            <p:ph type="sldNum" sz="quarter" idx="5"/>
          </p:nvPr>
        </p:nvSpPr>
        <p:spPr/>
        <p:txBody>
          <a:bodyPr/>
          <a:lstStyle/>
          <a:p>
            <a:fld id="{6C91D2A3-03EC-914F-92DB-1904528D11C5}" type="slidenum">
              <a:rPr lang="en-US" smtClean="0"/>
              <a:t>14</a:t>
            </a:fld>
            <a:endParaRPr lang="en-US"/>
          </a:p>
        </p:txBody>
      </p:sp>
    </p:spTree>
    <p:extLst>
      <p:ext uri="{BB962C8B-B14F-4D97-AF65-F5344CB8AC3E}">
        <p14:creationId xmlns:p14="http://schemas.microsoft.com/office/powerpoint/2010/main" val="3495592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60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County Size A Top 25 Mkts</a:t>
            </a:r>
            <a:r>
              <a:rPr lang="en-US" sz="1800" b="0" i="0" u="none" strike="noStrike" dirty="0">
                <a:solidFill>
                  <a:srgbClr val="000000"/>
                </a:solidFill>
                <a:effectLst/>
                <a:latin typeface="Calibri" panose="020F0502020204030204" pitchFamily="34" charset="0"/>
              </a:rPr>
              <a:t>: Blue Bonnet performs lower in the top 25 markets compared to Imperial. This suggests that Blue Bonnet may have a weaker presence in larger urban areas. To capitalize on this, Blue Bonnet could consider investing in advertising and promotional campaigns that target consumers in these markets. This could include local TV and radio ads, billboards, and social media campaigns that highlight the brand's strengths and unique selling points.</a:t>
            </a:r>
            <a:endParaRPr lang="en-US" sz="1800" b="0" i="0" u="none" strike="noStrike" dirty="0">
              <a:solidFill>
                <a:srgbClr val="000000"/>
              </a:solidFill>
              <a:effectLst/>
              <a:latin typeface="Open Sans" panose="020F050202020403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Race - Other / Unknown</a:t>
            </a:r>
            <a:r>
              <a:rPr lang="en-US" sz="1800" b="0" i="0" u="none" strike="noStrike" dirty="0">
                <a:solidFill>
                  <a:srgbClr val="000000"/>
                </a:solidFill>
                <a:effectLst/>
                <a:latin typeface="Calibri" panose="020F0502020204030204" pitchFamily="34" charset="0"/>
              </a:rPr>
              <a:t>: Blue Bonnet has a lower market share among consumers who identify as "Other/Unknown" race compared to Imperial. This presents an opportunity for Blue Bonnet to improve its outreach to these consumers, potentially through targeted marketing initiatives that appeal to the unique needs and preferences of this demographic.</a:t>
            </a:r>
            <a:endParaRPr lang="en-US" sz="1800" b="0" i="0" u="none" strike="noStrike" dirty="0">
              <a:solidFill>
                <a:srgbClr val="000000"/>
              </a:solidFill>
              <a:effectLst/>
              <a:latin typeface="Open Sans" panose="020B060603050402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Child - 1+</a:t>
            </a:r>
            <a:r>
              <a:rPr lang="en-US" sz="1800" b="0" i="0" u="none" strike="noStrike" dirty="0">
                <a:solidFill>
                  <a:srgbClr val="000000"/>
                </a:solidFill>
                <a:effectLst/>
                <a:latin typeface="Calibri" panose="020F0502020204030204" pitchFamily="34" charset="0"/>
              </a:rPr>
              <a:t>: Blue Bonnet and Imperial have similar market shares among households with one or more children. However, given that this is a relatively large segment, Blue Bonnet could consider developing products and promotions that specifically target families with children. For example, the brand could create a kid-friendly packaging design, or offer promotions that include free or discounted items for children.</a:t>
            </a:r>
            <a:endParaRPr lang="en-US" sz="1800" b="0" i="0" u="none" strike="noStrike" dirty="0">
              <a:solidFill>
                <a:srgbClr val="000000"/>
              </a:solidFill>
              <a:effectLst/>
              <a:latin typeface="Open Sans" panose="020B060603050402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Acculturated Hispanic</a:t>
            </a:r>
            <a:r>
              <a:rPr lang="en-US" sz="1800" b="0" i="0" u="none" strike="noStrike" dirty="0">
                <a:solidFill>
                  <a:srgbClr val="000000"/>
                </a:solidFill>
                <a:effectLst/>
                <a:latin typeface="Calibri" panose="020F0502020204030204" pitchFamily="34" charset="0"/>
              </a:rPr>
              <a:t>: Blue Bonnet performs less well among acculturated Hispanic consumers compared to Imperial. This suggests that Blue Bonnet could benefit from developing products or marketing initiatives that appeal specifically to this demographic. This could include creating new flavors or product formulations that are popular among Hispanic consumers, or partnering with Hispanic-focused media outlets to increase brand awareness and recognition.</a:t>
            </a:r>
            <a:endParaRPr lang="en-US" sz="1800" b="0" i="0" u="none" strike="noStrike" dirty="0">
              <a:solidFill>
                <a:srgbClr val="695D46"/>
              </a:solidFill>
              <a:effectLst/>
              <a:latin typeface="Open Sans" panose="020B0606030504020204" pitchFamily="34" charset="0"/>
            </a:endParaRPr>
          </a:p>
          <a:p>
            <a:pPr rtl="0" fontAlgn="base">
              <a:spcBef>
                <a:spcPts val="600"/>
              </a:spcBef>
              <a:spcAft>
                <a:spcPts val="0"/>
              </a:spcAft>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C91D2A3-03EC-914F-92DB-1904528D11C5}" type="slidenum">
              <a:rPr lang="en-US" smtClean="0"/>
              <a:t>15</a:t>
            </a:fld>
            <a:endParaRPr lang="en-US"/>
          </a:p>
        </p:txBody>
      </p:sp>
    </p:spTree>
    <p:extLst>
      <p:ext uri="{BB962C8B-B14F-4D97-AF65-F5344CB8AC3E}">
        <p14:creationId xmlns:p14="http://schemas.microsoft.com/office/powerpoint/2010/main" val="2048647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60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Higher Education</a:t>
            </a:r>
            <a:r>
              <a:rPr lang="en-US" sz="1800" b="0" i="0" u="none" strike="noStrike" dirty="0">
                <a:solidFill>
                  <a:srgbClr val="000000"/>
                </a:solidFill>
                <a:effectLst/>
                <a:latin typeface="Calibri" panose="020F0502020204030204" pitchFamily="34" charset="0"/>
              </a:rPr>
              <a:t>: Smart Balance performs better among males and females who have graduated high school and some college. This suggests that marketing campaigns and product promotions could be targeted towards individuals with higher levels of education to capture their attention.</a:t>
            </a:r>
            <a:endParaRPr lang="en-US" sz="1800" b="0" i="0" u="none" strike="noStrike" dirty="0">
              <a:solidFill>
                <a:srgbClr val="000000"/>
              </a:solidFill>
              <a:effectLst/>
              <a:latin typeface="Open Sans" panose="020B060603050402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Pet Owners</a:t>
            </a:r>
            <a:r>
              <a:rPr lang="en-US" sz="1800" b="0" i="0" u="none" strike="noStrike" dirty="0">
                <a:solidFill>
                  <a:srgbClr val="000000"/>
                </a:solidFill>
                <a:effectLst/>
                <a:latin typeface="Calibri" panose="020F0502020204030204" pitchFamily="34" charset="0"/>
              </a:rPr>
              <a:t>: Smart Balance has a relatively high percentage of pet owners.. This could be used in marketing and advertising to appeal to pet owners and highlight how their product is a better choice for those who care about their pets.</a:t>
            </a:r>
            <a:endParaRPr lang="en-US" sz="1800" b="0" i="0" u="none" strike="noStrike" dirty="0">
              <a:solidFill>
                <a:srgbClr val="000000"/>
              </a:solidFill>
              <a:effectLst/>
              <a:latin typeface="Open Sans" panose="020B060603050402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Generation X</a:t>
            </a:r>
            <a:r>
              <a:rPr lang="en-US" sz="1800" b="0" i="0" u="none" strike="noStrike" dirty="0">
                <a:solidFill>
                  <a:srgbClr val="000000"/>
                </a:solidFill>
                <a:effectLst/>
                <a:latin typeface="Calibri" panose="020F0502020204030204" pitchFamily="34" charset="0"/>
              </a:rPr>
              <a:t>: Smart Balance performs well among Generation X, women aged 45-54, and established workers with no children. Therefore, these groups can be targeted for promotions and advertising campaigns.</a:t>
            </a:r>
            <a:endParaRPr lang="en-US" sz="1800" b="0" i="0" u="none" strike="noStrike" dirty="0">
              <a:solidFill>
                <a:srgbClr val="000000"/>
              </a:solidFill>
              <a:effectLst/>
              <a:latin typeface="Open Sans" panose="020B060603050402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Larger Household size</a:t>
            </a:r>
            <a:r>
              <a:rPr lang="en-US" sz="1800" b="0" i="0" u="none" strike="noStrike" dirty="0">
                <a:solidFill>
                  <a:srgbClr val="000000"/>
                </a:solidFill>
                <a:effectLst/>
                <a:latin typeface="Calibri" panose="020F0502020204030204" pitchFamily="34" charset="0"/>
              </a:rPr>
              <a:t>: Smart Balance performs well among 5+ person households, which suggests that their products may be more appealing to larger families. Promotions and advertising campaigns targeting larger households could be developed to capitalize on this demographic.</a:t>
            </a:r>
            <a:endParaRPr lang="en-US" sz="1800" b="0" i="0" u="none" strike="noStrike" dirty="0">
              <a:solidFill>
                <a:srgbClr val="000000"/>
              </a:solidFill>
              <a:effectLst/>
              <a:latin typeface="Open Sans" panose="020B0606030504020204" pitchFamily="34" charset="0"/>
            </a:endParaRPr>
          </a:p>
          <a:p>
            <a:r>
              <a:rPr lang="en-US" sz="1800" b="1" i="0" u="sng" dirty="0">
                <a:solidFill>
                  <a:srgbClr val="000000"/>
                </a:solidFill>
                <a:effectLst/>
                <a:latin typeface="Calibri" panose="020F0502020204030204" pitchFamily="34" charset="0"/>
              </a:rPr>
              <a:t>Target Lower- Income</a:t>
            </a:r>
            <a:r>
              <a:rPr lang="en-US" sz="1800" b="0" i="0" u="none" strike="noStrike" dirty="0">
                <a:solidFill>
                  <a:srgbClr val="000000"/>
                </a:solidFill>
                <a:effectLst/>
                <a:latin typeface="Calibri" panose="020F0502020204030204" pitchFamily="34" charset="0"/>
              </a:rPr>
              <a:t>: Smart Balance performs better among lower-income individuals ($25-34.9K). This suggests that they could market their products as a more affordable alternative to I Can't Believe It's Not Butter.</a:t>
            </a:r>
            <a:endParaRPr lang="en-US" dirty="0"/>
          </a:p>
        </p:txBody>
      </p:sp>
      <p:sp>
        <p:nvSpPr>
          <p:cNvPr id="4" name="Slide Number Placeholder 3"/>
          <p:cNvSpPr>
            <a:spLocks noGrp="1"/>
          </p:cNvSpPr>
          <p:nvPr>
            <p:ph type="sldNum" sz="quarter" idx="5"/>
          </p:nvPr>
        </p:nvSpPr>
        <p:spPr/>
        <p:txBody>
          <a:bodyPr/>
          <a:lstStyle/>
          <a:p>
            <a:fld id="{6C91D2A3-03EC-914F-92DB-1904528D11C5}" type="slidenum">
              <a:rPr lang="en-US" smtClean="0"/>
              <a:t>16</a:t>
            </a:fld>
            <a:endParaRPr lang="en-US"/>
          </a:p>
        </p:txBody>
      </p:sp>
    </p:spTree>
    <p:extLst>
      <p:ext uri="{BB962C8B-B14F-4D97-AF65-F5344CB8AC3E}">
        <p14:creationId xmlns:p14="http://schemas.microsoft.com/office/powerpoint/2010/main" val="401792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60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Females 25-34</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seems to perform relatively worse than Country Crock with female consumers aged 25-34 years old, with a 9% competition gap. One recommendation for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could be to target this demographic further with marketing campaigns and product promotions that are tailored towards their preferences and needs.</a:t>
            </a:r>
            <a:endParaRPr lang="en-US" sz="1800" b="0" i="0" u="none" strike="noStrike" dirty="0">
              <a:solidFill>
                <a:srgbClr val="000000"/>
              </a:solidFill>
              <a:effectLst/>
              <a:latin typeface="Open Sans" panose="020B060603050402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Households with Children:</a:t>
            </a:r>
            <a:r>
              <a:rPr lang="en-US" sz="1800" b="0" i="0" u="none" strike="noStrike" dirty="0">
                <a:solidFill>
                  <a:srgbClr val="000000"/>
                </a:solidFill>
                <a:effectLst/>
                <a:latin typeface="Calibri" panose="020F0502020204030204" pitchFamily="34" charset="0"/>
              </a:rPr>
              <a:t> Both brands seem to be performing equally well among households with one or more children, with Country Crock ahead by 8%.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can try to improve their marketing strategies to target families with children better. This can include promoting their product's health benefits, convenience, or affordability for families.</a:t>
            </a:r>
            <a:endParaRPr lang="en-US" sz="1800" b="0" i="0" u="none" strike="noStrike" dirty="0">
              <a:solidFill>
                <a:srgbClr val="000000"/>
              </a:solidFill>
              <a:effectLst/>
              <a:latin typeface="Open Sans" panose="020B060603050402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Highlight Products for Children</a:t>
            </a:r>
            <a:r>
              <a:rPr lang="en-US" sz="1800" b="0" i="0" u="none" strike="noStrike" dirty="0">
                <a:solidFill>
                  <a:srgbClr val="000000"/>
                </a:solidFill>
                <a:effectLst/>
                <a:latin typeface="Calibri" panose="020F0502020204030204" pitchFamily="34" charset="0"/>
              </a:rPr>
              <a:t>: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seems to lag behind Country Crock among young families with children under 12 years old, with a 8% competition disadvantage. A possible recommendation for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could be to develop new product lines that appeal to this demographic, such as offering a range of spreads with flavors that appeal to children, or highlighting their product's nutritional benefits for young children.</a:t>
            </a:r>
            <a:endParaRPr lang="en-US" sz="1800" b="0" i="0" u="none" strike="noStrike" dirty="0">
              <a:solidFill>
                <a:srgbClr val="000000"/>
              </a:solidFill>
              <a:effectLst/>
              <a:latin typeface="Open Sans" panose="020B0606030504020204" pitchFamily="34" charset="0"/>
            </a:endParaRPr>
          </a:p>
          <a:p>
            <a:pPr rtl="0" fontAlgn="base">
              <a:spcBef>
                <a:spcPts val="0"/>
              </a:spcBef>
              <a:spcAft>
                <a:spcPts val="0"/>
              </a:spcAft>
              <a:buFont typeface="Arial" panose="020B0604020202020204" pitchFamily="34" charset="0"/>
              <a:buChar char="•"/>
            </a:pPr>
            <a:r>
              <a:rPr lang="en-US" sz="1800" b="1" i="0" u="sng" strike="noStrike" dirty="0">
                <a:solidFill>
                  <a:srgbClr val="000000"/>
                </a:solidFill>
                <a:effectLst/>
                <a:latin typeface="Calibri" panose="020F0502020204030204" pitchFamily="34" charset="0"/>
              </a:rPr>
              <a:t>Target Males ages 35-44</a:t>
            </a:r>
            <a:r>
              <a:rPr lang="en-US" sz="1800" b="0" i="0" u="none" strike="noStrike" dirty="0">
                <a:solidFill>
                  <a:srgbClr val="000000"/>
                </a:solidFill>
                <a:effectLst/>
                <a:latin typeface="Calibri" panose="020F0502020204030204" pitchFamily="34" charset="0"/>
              </a:rPr>
              <a:t>: Male consumers aged 35-44 years old seem to prefer Country Crock over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with a 7% competition disadvantage. To capture more of this market,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can focus on developing a strong brand identity and promotional campaigns that appeal to this demographic. For instance, highlighting their product's quality, value, or convenience for busy males.</a:t>
            </a:r>
            <a:endParaRPr lang="en-US" sz="1800" b="0" i="0" u="none" strike="noStrike" dirty="0">
              <a:solidFill>
                <a:srgbClr val="000000"/>
              </a:solidFill>
              <a:effectLst/>
              <a:latin typeface="Open Sans" panose="020B0606030504020204" pitchFamily="34" charset="0"/>
            </a:endParaRPr>
          </a:p>
          <a:p>
            <a:r>
              <a:rPr lang="en-US" sz="1800" b="1" i="0" u="sng" dirty="0">
                <a:solidFill>
                  <a:srgbClr val="000000"/>
                </a:solidFill>
                <a:effectLst/>
                <a:latin typeface="Calibri" panose="020F0502020204030204" pitchFamily="34" charset="0"/>
              </a:rPr>
              <a:t>Target Employed Male</a:t>
            </a:r>
            <a:r>
              <a:rPr lang="en-US" sz="1800" b="0" i="0" u="none" strike="noStrike" dirty="0">
                <a:solidFill>
                  <a:srgbClr val="000000"/>
                </a:solidFill>
                <a:effectLst/>
                <a:latin typeface="Calibri" panose="020F0502020204030204" pitchFamily="34" charset="0"/>
              </a:rPr>
              <a:t>s: Lastly,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seems to have a weaker presence among employed males working over 35 hours per week, with a 7% competition gap. To leverage this competitive edge, </a:t>
            </a:r>
            <a:r>
              <a:rPr lang="en-US" sz="1800" b="0" i="0" u="none" strike="noStrike" dirty="0" err="1">
                <a:solidFill>
                  <a:srgbClr val="000000"/>
                </a:solidFill>
                <a:effectLst/>
                <a:latin typeface="Calibri" panose="020F0502020204030204" pitchFamily="34" charset="0"/>
              </a:rPr>
              <a:t>Parkay</a:t>
            </a:r>
            <a:r>
              <a:rPr lang="en-US" sz="1800" b="0" i="0" u="none" strike="noStrike" dirty="0">
                <a:solidFill>
                  <a:srgbClr val="000000"/>
                </a:solidFill>
                <a:effectLst/>
                <a:latin typeface="Calibri" panose="020F0502020204030204" pitchFamily="34" charset="0"/>
              </a:rPr>
              <a:t> could consider partnering with companies or organizations that employ this demographic and offering discounts or promotions as a way to increase brand awareness and loyalty among this group.</a:t>
            </a:r>
            <a:endParaRPr lang="en-US" dirty="0"/>
          </a:p>
        </p:txBody>
      </p:sp>
      <p:sp>
        <p:nvSpPr>
          <p:cNvPr id="4" name="Slide Number Placeholder 3"/>
          <p:cNvSpPr>
            <a:spLocks noGrp="1"/>
          </p:cNvSpPr>
          <p:nvPr>
            <p:ph type="sldNum" sz="quarter" idx="5"/>
          </p:nvPr>
        </p:nvSpPr>
        <p:spPr/>
        <p:txBody>
          <a:bodyPr/>
          <a:lstStyle/>
          <a:p>
            <a:fld id="{6C91D2A3-03EC-914F-92DB-1904528D11C5}" type="slidenum">
              <a:rPr lang="en-US" smtClean="0"/>
              <a:t>17</a:t>
            </a:fld>
            <a:endParaRPr lang="en-US"/>
          </a:p>
        </p:txBody>
      </p:sp>
    </p:spTree>
    <p:extLst>
      <p:ext uri="{BB962C8B-B14F-4D97-AF65-F5344CB8AC3E}">
        <p14:creationId xmlns:p14="http://schemas.microsoft.com/office/powerpoint/2010/main" val="1185798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600"/>
              </a:spcBef>
              <a:spcAft>
                <a:spcPts val="0"/>
              </a:spcAft>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C91D2A3-03EC-914F-92DB-1904528D11C5}" type="slidenum">
              <a:rPr lang="en-US" smtClean="0"/>
              <a:t>18</a:t>
            </a:fld>
            <a:endParaRPr lang="en-US"/>
          </a:p>
        </p:txBody>
      </p:sp>
    </p:spTree>
    <p:extLst>
      <p:ext uri="{BB962C8B-B14F-4D97-AF65-F5344CB8AC3E}">
        <p14:creationId xmlns:p14="http://schemas.microsoft.com/office/powerpoint/2010/main" val="75761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1" i="0">
                <a:solidFill>
                  <a:schemeClr val="bg1"/>
                </a:solidFill>
                <a:latin typeface="Tahoma"/>
                <a:cs typeface="Tahoma"/>
              </a:defRPr>
            </a:lvl1pPr>
          </a:lstStyle>
          <a:p>
            <a:pPr marL="12700">
              <a:lnSpc>
                <a:spcPct val="100000"/>
              </a:lnSpc>
              <a:spcBef>
                <a:spcPts val="125"/>
              </a:spcBef>
            </a:pPr>
            <a:r>
              <a:rPr lang="en-US" spc="-15"/>
              <a:t>CONAGRA BRANDS SALES ANALYSIS</a:t>
            </a:r>
            <a:endParaRPr sz="95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99A0C82-DFA9-F94F-8B29-26749ED68B16}" type="datetime1">
              <a:rPr lang="en-US" smtClean="0"/>
              <a:t>5/19/23</a:t>
            </a:fld>
            <a:endParaRPr lang="en-US"/>
          </a:p>
        </p:txBody>
      </p:sp>
      <p:sp>
        <p:nvSpPr>
          <p:cNvPr id="6" name="Holder 6"/>
          <p:cNvSpPr>
            <a:spLocks noGrp="1"/>
          </p:cNvSpPr>
          <p:nvPr>
            <p:ph type="sldNum" sz="quarter" idx="7"/>
          </p:nvPr>
        </p:nvSpPr>
        <p:spPr/>
        <p:txBody>
          <a:bodyPr lIns="0" tIns="0" rIns="0" bIns="0"/>
          <a:lstStyle>
            <a:lvl1pPr>
              <a:defRPr sz="900" b="0" i="0">
                <a:solidFill>
                  <a:schemeClr val="bg1"/>
                </a:solidFill>
                <a:latin typeface="Arial MT"/>
                <a:cs typeface="Arial MT"/>
              </a:defRPr>
            </a:lvl1pPr>
          </a:lstStyle>
          <a:p>
            <a:pPr marL="38100">
              <a:lnSpc>
                <a:spcPct val="100000"/>
              </a:lnSpc>
              <a:spcBef>
                <a:spcPts val="15"/>
              </a:spcBef>
            </a:pPr>
            <a:fld id="{81D60167-4931-47E6-BA6A-407CBD079E47}" type="slidenum">
              <a:rPr dirty="0"/>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900" b="1" i="0">
                <a:solidFill>
                  <a:schemeClr val="bg1"/>
                </a:solidFill>
                <a:latin typeface="Tahoma"/>
                <a:cs typeface="Tahoma"/>
              </a:defRPr>
            </a:lvl1pPr>
          </a:lstStyle>
          <a:p>
            <a:pPr marL="12700">
              <a:lnSpc>
                <a:spcPct val="100000"/>
              </a:lnSpc>
              <a:spcBef>
                <a:spcPts val="125"/>
              </a:spcBef>
            </a:pPr>
            <a:r>
              <a:rPr lang="en-US" spc="-15"/>
              <a:t>CONAGRA BRANDS SALES ANALYSIS</a:t>
            </a:r>
            <a:endParaRPr sz="95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1E3BB9A-0FB3-C84C-B4F7-82A9349951FE}" type="datetime1">
              <a:rPr lang="en-US" smtClean="0"/>
              <a:t>5/19/23</a:t>
            </a:fld>
            <a:endParaRPr lang="en-US"/>
          </a:p>
        </p:txBody>
      </p:sp>
      <p:sp>
        <p:nvSpPr>
          <p:cNvPr id="6" name="Holder 6"/>
          <p:cNvSpPr>
            <a:spLocks noGrp="1"/>
          </p:cNvSpPr>
          <p:nvPr>
            <p:ph type="sldNum" sz="quarter" idx="7"/>
          </p:nvPr>
        </p:nvSpPr>
        <p:spPr/>
        <p:txBody>
          <a:bodyPr lIns="0" tIns="0" rIns="0" bIns="0"/>
          <a:lstStyle>
            <a:lvl1pPr>
              <a:defRPr sz="900" b="0" i="0">
                <a:solidFill>
                  <a:schemeClr val="bg1"/>
                </a:solidFill>
                <a:latin typeface="Arial MT"/>
                <a:cs typeface="Arial MT"/>
              </a:defRPr>
            </a:lvl1pPr>
          </a:lstStyle>
          <a:p>
            <a:pPr marL="38100">
              <a:lnSpc>
                <a:spcPct val="100000"/>
              </a:lnSpc>
              <a:spcBef>
                <a:spcPts val="15"/>
              </a:spcBef>
            </a:pPr>
            <a:fld id="{81D60167-4931-47E6-BA6A-407CBD079E47}" type="slidenum">
              <a:rPr dirty="0"/>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1" i="0">
                <a:solidFill>
                  <a:schemeClr val="bg1"/>
                </a:solidFill>
                <a:latin typeface="Tahoma"/>
                <a:cs typeface="Tahoma"/>
              </a:defRPr>
            </a:lvl1pPr>
          </a:lstStyle>
          <a:p>
            <a:pPr marL="12700">
              <a:lnSpc>
                <a:spcPct val="100000"/>
              </a:lnSpc>
              <a:spcBef>
                <a:spcPts val="125"/>
              </a:spcBef>
            </a:pPr>
            <a:r>
              <a:rPr lang="en-US" spc="-15"/>
              <a:t>CONAGRA BRANDS SALES ANALYSIS</a:t>
            </a:r>
            <a:endParaRPr sz="95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4C873CA-238B-374C-9F7E-E9A2B5259E64}" type="datetime1">
              <a:rPr lang="en-US" smtClean="0"/>
              <a:t>5/19/23</a:t>
            </a:fld>
            <a:endParaRPr lang="en-US"/>
          </a:p>
        </p:txBody>
      </p:sp>
      <p:sp>
        <p:nvSpPr>
          <p:cNvPr id="7" name="Holder 7"/>
          <p:cNvSpPr>
            <a:spLocks noGrp="1"/>
          </p:cNvSpPr>
          <p:nvPr>
            <p:ph type="sldNum" sz="quarter" idx="7"/>
          </p:nvPr>
        </p:nvSpPr>
        <p:spPr/>
        <p:txBody>
          <a:bodyPr lIns="0" tIns="0" rIns="0" bIns="0"/>
          <a:lstStyle>
            <a:lvl1pPr>
              <a:defRPr sz="900" b="0" i="0">
                <a:solidFill>
                  <a:schemeClr val="bg1"/>
                </a:solidFill>
                <a:latin typeface="Arial MT"/>
                <a:cs typeface="Arial MT"/>
              </a:defRPr>
            </a:lvl1pPr>
          </a:lstStyle>
          <a:p>
            <a:pPr marL="38100">
              <a:lnSpc>
                <a:spcPct val="100000"/>
              </a:lnSpc>
              <a:spcBef>
                <a:spcPts val="15"/>
              </a:spcBef>
            </a:pPr>
            <a:fld id="{81D60167-4931-47E6-BA6A-407CBD079E47}" type="slidenum">
              <a:rPr dirty="0"/>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900" b="1" i="0">
                <a:solidFill>
                  <a:schemeClr val="bg1"/>
                </a:solidFill>
                <a:latin typeface="Tahoma"/>
                <a:cs typeface="Tahoma"/>
              </a:defRPr>
            </a:lvl1pPr>
          </a:lstStyle>
          <a:p>
            <a:pPr marL="12700">
              <a:lnSpc>
                <a:spcPct val="100000"/>
              </a:lnSpc>
              <a:spcBef>
                <a:spcPts val="125"/>
              </a:spcBef>
            </a:pPr>
            <a:r>
              <a:rPr lang="en-US" spc="-15"/>
              <a:t>CONAGRA BRANDS SALES ANALYSIS</a:t>
            </a:r>
            <a:endParaRPr sz="95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2249340C-7F3B-024E-9145-AF9DA938C049}" type="datetime1">
              <a:rPr lang="en-US" smtClean="0"/>
              <a:t>5/19/23</a:t>
            </a:fld>
            <a:endParaRPr lang="en-US"/>
          </a:p>
        </p:txBody>
      </p:sp>
      <p:sp>
        <p:nvSpPr>
          <p:cNvPr id="5" name="Holder 5"/>
          <p:cNvSpPr>
            <a:spLocks noGrp="1"/>
          </p:cNvSpPr>
          <p:nvPr>
            <p:ph type="sldNum" sz="quarter" idx="7"/>
          </p:nvPr>
        </p:nvSpPr>
        <p:spPr/>
        <p:txBody>
          <a:bodyPr lIns="0" tIns="0" rIns="0" bIns="0"/>
          <a:lstStyle>
            <a:lvl1pPr>
              <a:defRPr sz="900" b="0" i="0">
                <a:solidFill>
                  <a:schemeClr val="bg1"/>
                </a:solidFill>
                <a:latin typeface="Arial MT"/>
                <a:cs typeface="Arial MT"/>
              </a:defRPr>
            </a:lvl1pPr>
          </a:lstStyle>
          <a:p>
            <a:pPr marL="38100">
              <a:lnSpc>
                <a:spcPct val="100000"/>
              </a:lnSpc>
              <a:spcBef>
                <a:spcPts val="15"/>
              </a:spcBef>
            </a:pPr>
            <a:fld id="{81D60167-4931-47E6-BA6A-407CBD079E47}" type="slidenum">
              <a:rPr dirty="0"/>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1" i="0">
                <a:solidFill>
                  <a:schemeClr val="bg1"/>
                </a:solidFill>
                <a:latin typeface="Tahoma"/>
                <a:cs typeface="Tahoma"/>
              </a:defRPr>
            </a:lvl1pPr>
          </a:lstStyle>
          <a:p>
            <a:pPr marL="12700">
              <a:lnSpc>
                <a:spcPct val="100000"/>
              </a:lnSpc>
              <a:spcBef>
                <a:spcPts val="125"/>
              </a:spcBef>
            </a:pPr>
            <a:r>
              <a:rPr lang="en-US" spc="-15"/>
              <a:t>CONAGRA BRANDS SALES ANALYSIS</a:t>
            </a:r>
            <a:endParaRPr sz="95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5C2ADB2-3027-2749-9288-DFEE3F6353FA}" type="datetime1">
              <a:rPr lang="en-US" smtClean="0"/>
              <a:t>5/19/23</a:t>
            </a:fld>
            <a:endParaRPr lang="en-US"/>
          </a:p>
        </p:txBody>
      </p:sp>
      <p:sp>
        <p:nvSpPr>
          <p:cNvPr id="4" name="Holder 4"/>
          <p:cNvSpPr>
            <a:spLocks noGrp="1"/>
          </p:cNvSpPr>
          <p:nvPr>
            <p:ph type="sldNum" sz="quarter" idx="7"/>
          </p:nvPr>
        </p:nvSpPr>
        <p:spPr/>
        <p:txBody>
          <a:bodyPr lIns="0" tIns="0" rIns="0" bIns="0"/>
          <a:lstStyle>
            <a:lvl1pPr>
              <a:defRPr sz="900" b="0" i="0">
                <a:solidFill>
                  <a:schemeClr val="bg1"/>
                </a:solidFill>
                <a:latin typeface="Arial MT"/>
                <a:cs typeface="Arial MT"/>
              </a:defRPr>
            </a:lvl1pPr>
          </a:lstStyle>
          <a:p>
            <a:pPr marL="38100">
              <a:lnSpc>
                <a:spcPct val="100000"/>
              </a:lnSpc>
              <a:spcBef>
                <a:spcPts val="15"/>
              </a:spcBef>
            </a:pPr>
            <a:fld id="{81D60167-4931-47E6-BA6A-407CBD079E47}" type="slidenum">
              <a:rPr dirty="0"/>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229350"/>
            <a:ext cx="12192000" cy="619125"/>
          </a:xfrm>
          <a:custGeom>
            <a:avLst/>
            <a:gdLst/>
            <a:ahLst/>
            <a:cxnLst/>
            <a:rect l="l" t="t" r="r" b="b"/>
            <a:pathLst>
              <a:path w="12192000" h="619125">
                <a:moveTo>
                  <a:pt x="12192000" y="0"/>
                </a:moveTo>
                <a:lnTo>
                  <a:pt x="0" y="0"/>
                </a:lnTo>
                <a:lnTo>
                  <a:pt x="0" y="619125"/>
                </a:lnTo>
                <a:lnTo>
                  <a:pt x="12192000" y="619125"/>
                </a:lnTo>
                <a:lnTo>
                  <a:pt x="12192000" y="0"/>
                </a:lnTo>
                <a:close/>
              </a:path>
            </a:pathLst>
          </a:custGeom>
          <a:solidFill>
            <a:srgbClr val="E87500"/>
          </a:solidFill>
        </p:spPr>
        <p:txBody>
          <a:bodyPr wrap="square" lIns="0" tIns="0" rIns="0" bIns="0" rtlCol="0"/>
          <a:lstStyle/>
          <a:p>
            <a:endParaRPr/>
          </a:p>
        </p:txBody>
      </p:sp>
      <p:sp>
        <p:nvSpPr>
          <p:cNvPr id="17" name="bg object 17"/>
          <p:cNvSpPr/>
          <p:nvPr/>
        </p:nvSpPr>
        <p:spPr>
          <a:xfrm>
            <a:off x="0" y="6134100"/>
            <a:ext cx="12192000" cy="0"/>
          </a:xfrm>
          <a:custGeom>
            <a:avLst/>
            <a:gdLst/>
            <a:ahLst/>
            <a:cxnLst/>
            <a:rect l="l" t="t" r="r" b="b"/>
            <a:pathLst>
              <a:path w="12192000">
                <a:moveTo>
                  <a:pt x="0" y="0"/>
                </a:moveTo>
                <a:lnTo>
                  <a:pt x="12192000" y="0"/>
                </a:lnTo>
              </a:path>
            </a:pathLst>
          </a:custGeom>
          <a:ln w="38100">
            <a:solidFill>
              <a:srgbClr val="154634"/>
            </a:solidFill>
          </a:ln>
        </p:spPr>
        <p:txBody>
          <a:bodyPr wrap="square" lIns="0" tIns="0" rIns="0" bIns="0" rtlCol="0"/>
          <a:lstStyle/>
          <a:p>
            <a:endParaRPr/>
          </a:p>
        </p:txBody>
      </p:sp>
      <p:pic>
        <p:nvPicPr>
          <p:cNvPr id="18" name="bg object 18"/>
          <p:cNvPicPr/>
          <p:nvPr/>
        </p:nvPicPr>
        <p:blipFill>
          <a:blip r:embed="rId7" cstate="print"/>
          <a:stretch>
            <a:fillRect/>
          </a:stretch>
        </p:blipFill>
        <p:spPr>
          <a:xfrm>
            <a:off x="190500" y="6305548"/>
            <a:ext cx="476250" cy="466725"/>
          </a:xfrm>
          <a:prstGeom prst="rect">
            <a:avLst/>
          </a:prstGeom>
        </p:spPr>
      </p:pic>
      <p:sp>
        <p:nvSpPr>
          <p:cNvPr id="2" name="Holder 2"/>
          <p:cNvSpPr>
            <a:spLocks noGrp="1"/>
          </p:cNvSpPr>
          <p:nvPr>
            <p:ph type="title"/>
          </p:nvPr>
        </p:nvSpPr>
        <p:spPr>
          <a:xfrm>
            <a:off x="1051560" y="422592"/>
            <a:ext cx="1972945" cy="300355"/>
          </a:xfrm>
          <a:prstGeom prst="rect">
            <a:avLst/>
          </a:prstGeom>
        </p:spPr>
        <p:txBody>
          <a:bodyPr wrap="square" lIns="0" tIns="0" rIns="0" bIns="0">
            <a:spAutoFit/>
          </a:bodyPr>
          <a:lstStyle>
            <a:lvl1pPr>
              <a:defRPr sz="1800" b="0" i="0">
                <a:solidFill>
                  <a:schemeClr val="bg1"/>
                </a:solidFill>
                <a:latin typeface="Arial MT"/>
                <a:cs typeface="Arial MT"/>
              </a:defRPr>
            </a:lvl1pPr>
          </a:lstStyle>
          <a:p>
            <a:endParaRPr/>
          </a:p>
        </p:txBody>
      </p:sp>
      <p:sp>
        <p:nvSpPr>
          <p:cNvPr id="3" name="Holder 3"/>
          <p:cNvSpPr>
            <a:spLocks noGrp="1"/>
          </p:cNvSpPr>
          <p:nvPr>
            <p:ph type="body" idx="1"/>
          </p:nvPr>
        </p:nvSpPr>
        <p:spPr>
          <a:xfrm>
            <a:off x="917575" y="1953831"/>
            <a:ext cx="10356850" cy="30549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56585" y="6352479"/>
            <a:ext cx="5296534" cy="175259"/>
          </a:xfrm>
          <a:prstGeom prst="rect">
            <a:avLst/>
          </a:prstGeom>
        </p:spPr>
        <p:txBody>
          <a:bodyPr wrap="square" lIns="0" tIns="0" rIns="0" bIns="0">
            <a:spAutoFit/>
          </a:bodyPr>
          <a:lstStyle>
            <a:lvl1pPr>
              <a:defRPr sz="900" b="1" i="0">
                <a:solidFill>
                  <a:schemeClr val="bg1"/>
                </a:solidFill>
                <a:latin typeface="Tahoma"/>
                <a:cs typeface="Tahoma"/>
              </a:defRPr>
            </a:lvl1pPr>
          </a:lstStyle>
          <a:p>
            <a:pPr marL="12700">
              <a:lnSpc>
                <a:spcPct val="100000"/>
              </a:lnSpc>
              <a:spcBef>
                <a:spcPts val="125"/>
              </a:spcBef>
            </a:pPr>
            <a:r>
              <a:rPr lang="en-US" spc="-15"/>
              <a:t>CONAGRA BRANDS SALES ANALYSIS</a:t>
            </a:r>
            <a:endParaRPr sz="95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7B00AD5D-D500-C248-B6E1-F81AA25B80DD}" type="datetime1">
              <a:rPr lang="en-US" smtClean="0"/>
              <a:t>5/19/23</a:t>
            </a:fld>
            <a:endParaRPr lang="en-US"/>
          </a:p>
        </p:txBody>
      </p:sp>
      <p:sp>
        <p:nvSpPr>
          <p:cNvPr id="6" name="Holder 6"/>
          <p:cNvSpPr>
            <a:spLocks noGrp="1"/>
          </p:cNvSpPr>
          <p:nvPr>
            <p:ph type="sldNum" sz="quarter" idx="7"/>
          </p:nvPr>
        </p:nvSpPr>
        <p:spPr>
          <a:xfrm>
            <a:off x="11454130" y="6495159"/>
            <a:ext cx="209550" cy="153670"/>
          </a:xfrm>
          <a:prstGeom prst="rect">
            <a:avLst/>
          </a:prstGeom>
        </p:spPr>
        <p:txBody>
          <a:bodyPr wrap="square" lIns="0" tIns="0" rIns="0" bIns="0">
            <a:spAutoFit/>
          </a:bodyPr>
          <a:lstStyle>
            <a:lvl1pPr>
              <a:defRPr sz="900" b="0" i="0">
                <a:solidFill>
                  <a:schemeClr val="bg1"/>
                </a:solidFill>
                <a:latin typeface="Arial MT"/>
                <a:cs typeface="Arial MT"/>
              </a:defRPr>
            </a:lvl1pPr>
          </a:lstStyle>
          <a:p>
            <a:pPr marL="38100">
              <a:lnSpc>
                <a:spcPct val="100000"/>
              </a:lnSpc>
              <a:spcBef>
                <a:spcPts val="15"/>
              </a:spcBef>
            </a:pPr>
            <a:fld id="{81D60167-4931-47E6-BA6A-407CBD079E47}" type="slidenum">
              <a:rPr dirty="0"/>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1097279"/>
          </a:xfrm>
          <a:prstGeom prst="rect">
            <a:avLst/>
          </a:prstGeom>
        </p:spPr>
      </p:pic>
      <p:sp>
        <p:nvSpPr>
          <p:cNvPr id="4" name="object 4"/>
          <p:cNvSpPr txBox="1"/>
          <p:nvPr/>
        </p:nvSpPr>
        <p:spPr>
          <a:xfrm>
            <a:off x="76199" y="6039265"/>
            <a:ext cx="12039599" cy="455894"/>
          </a:xfrm>
          <a:prstGeom prst="rect">
            <a:avLst/>
          </a:prstGeom>
        </p:spPr>
        <p:txBody>
          <a:bodyPr vert="horz" wrap="square" lIns="0" tIns="85725" rIns="0" bIns="0" rtlCol="0" anchor="t">
            <a:spAutoFit/>
          </a:bodyPr>
          <a:lstStyle/>
          <a:p>
            <a:pPr marL="73660" algn="ctr">
              <a:lnSpc>
                <a:spcPct val="100000"/>
              </a:lnSpc>
              <a:spcBef>
                <a:spcPts val="675"/>
              </a:spcBef>
            </a:pPr>
            <a:r>
              <a:rPr sz="2400" b="1" spc="-15" dirty="0">
                <a:solidFill>
                  <a:srgbClr val="E36C09"/>
                </a:solidFill>
                <a:latin typeface="Tahoma"/>
                <a:cs typeface="Tahoma"/>
              </a:rPr>
              <a:t>Presented</a:t>
            </a:r>
            <a:r>
              <a:rPr sz="2400" b="1" spc="85" dirty="0">
                <a:solidFill>
                  <a:srgbClr val="E36C09"/>
                </a:solidFill>
                <a:latin typeface="Tahoma"/>
                <a:cs typeface="Tahoma"/>
              </a:rPr>
              <a:t> </a:t>
            </a:r>
            <a:r>
              <a:rPr sz="2400" b="1" spc="-15" dirty="0">
                <a:solidFill>
                  <a:srgbClr val="E36C09"/>
                </a:solidFill>
                <a:latin typeface="Tahoma"/>
                <a:cs typeface="Tahoma"/>
              </a:rPr>
              <a:t>by</a:t>
            </a:r>
            <a:r>
              <a:rPr lang="en-US" sz="2400" b="1" spc="-15" dirty="0">
                <a:solidFill>
                  <a:srgbClr val="E36C09"/>
                </a:solidFill>
                <a:latin typeface="Tahoma"/>
                <a:cs typeface="Tahoma"/>
              </a:rPr>
              <a:t>:</a:t>
            </a:r>
            <a:r>
              <a:rPr sz="2400" b="1" spc="-25" dirty="0">
                <a:solidFill>
                  <a:srgbClr val="E36C09"/>
                </a:solidFill>
                <a:latin typeface="Tahoma"/>
                <a:cs typeface="Tahoma"/>
              </a:rPr>
              <a:t> </a:t>
            </a:r>
            <a:r>
              <a:rPr lang="en-US" sz="2400" b="1" spc="-10" dirty="0">
                <a:solidFill>
                  <a:srgbClr val="E36C09"/>
                </a:solidFill>
                <a:latin typeface="Tahoma"/>
                <a:cs typeface="Tahoma"/>
              </a:rPr>
              <a:t>Group-5</a:t>
            </a:r>
            <a:endParaRPr lang="en-US" sz="2400" b="1" dirty="0">
              <a:solidFill>
                <a:srgbClr val="E36C09"/>
              </a:solidFill>
              <a:latin typeface="Tahoma"/>
              <a:cs typeface="Tahoma"/>
            </a:endParaRPr>
          </a:p>
        </p:txBody>
      </p:sp>
      <p:sp>
        <p:nvSpPr>
          <p:cNvPr id="6" name="Slide Number Placeholder 5">
            <a:extLst>
              <a:ext uri="{FF2B5EF4-FFF2-40B4-BE49-F238E27FC236}">
                <a16:creationId xmlns:a16="http://schemas.microsoft.com/office/drawing/2014/main" id="{B15E18FE-153A-3388-67D0-EF9171CA4E4D}"/>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2</a:t>
            </a:fld>
            <a:endParaRPr lang="en-US"/>
          </a:p>
        </p:txBody>
      </p:sp>
      <p:sp>
        <p:nvSpPr>
          <p:cNvPr id="5" name="object 5">
            <a:extLst>
              <a:ext uri="{FF2B5EF4-FFF2-40B4-BE49-F238E27FC236}">
                <a16:creationId xmlns:a16="http://schemas.microsoft.com/office/drawing/2014/main" id="{AC400543-A169-45BD-9798-71C1FB2E036B}"/>
              </a:ext>
            </a:extLst>
          </p:cNvPr>
          <p:cNvSpPr txBox="1"/>
          <p:nvPr/>
        </p:nvSpPr>
        <p:spPr>
          <a:xfrm>
            <a:off x="3500435" y="1983124"/>
            <a:ext cx="5191125" cy="1202893"/>
          </a:xfrm>
          <a:prstGeom prst="rect">
            <a:avLst/>
          </a:prstGeom>
        </p:spPr>
        <p:txBody>
          <a:bodyPr vert="horz" wrap="square" lIns="0" tIns="83820" rIns="0" bIns="0" rtlCol="0" anchor="t">
            <a:spAutoFit/>
          </a:bodyPr>
          <a:lstStyle/>
          <a:p>
            <a:pPr marL="12700" algn="ctr">
              <a:lnSpc>
                <a:spcPct val="100000"/>
              </a:lnSpc>
              <a:spcBef>
                <a:spcPts val="660"/>
              </a:spcBef>
              <a:tabLst>
                <a:tab pos="469900" algn="l"/>
                <a:tab pos="470534" algn="l"/>
              </a:tabLst>
            </a:pPr>
            <a:r>
              <a:rPr lang="en-US" sz="2100" b="1" dirty="0">
                <a:latin typeface="Tahoma"/>
                <a:ea typeface="Tahoma"/>
                <a:cs typeface="Tahoma"/>
              </a:rPr>
              <a:t>PREDICTIVE ANALYSIS</a:t>
            </a:r>
          </a:p>
          <a:p>
            <a:pPr marL="12700" algn="ctr">
              <a:spcBef>
                <a:spcPts val="660"/>
              </a:spcBef>
              <a:tabLst>
                <a:tab pos="469900" algn="l"/>
                <a:tab pos="470534" algn="l"/>
              </a:tabLst>
            </a:pPr>
            <a:r>
              <a:rPr lang="en-US" sz="2000" b="1" spc="-15" dirty="0">
                <a:solidFill>
                  <a:srgbClr val="E36C09"/>
                </a:solidFill>
                <a:latin typeface="Tahoma"/>
                <a:cs typeface="Tahoma"/>
              </a:rPr>
              <a:t>GROUP PROJECT</a:t>
            </a:r>
          </a:p>
          <a:p>
            <a:pPr marL="12700" algn="ctr">
              <a:spcBef>
                <a:spcPts val="660"/>
              </a:spcBef>
              <a:tabLst>
                <a:tab pos="469900" algn="l"/>
                <a:tab pos="470534" algn="l"/>
              </a:tabLst>
            </a:pPr>
            <a:r>
              <a:rPr lang="en-US" sz="2000" b="1" dirty="0">
                <a:latin typeface="Tahoma"/>
                <a:ea typeface="Tahoma"/>
                <a:cs typeface="Tahoma"/>
              </a:rPr>
              <a:t>CONAGRA BRAND SALES ANALYSIS</a:t>
            </a:r>
          </a:p>
        </p:txBody>
      </p:sp>
      <p:sp>
        <p:nvSpPr>
          <p:cNvPr id="7" name="Footer Placeholder 6">
            <a:extLst>
              <a:ext uri="{FF2B5EF4-FFF2-40B4-BE49-F238E27FC236}">
                <a16:creationId xmlns:a16="http://schemas.microsoft.com/office/drawing/2014/main" id="{9E36AC6E-1DBE-403B-BBF8-586257375607}"/>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11</a:t>
            </a:fld>
            <a:endParaRPr lang="en-US"/>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i="0" u="none" strike="noStrike" dirty="0">
                <a:solidFill>
                  <a:schemeClr val="tx1"/>
                </a:solidFill>
                <a:effectLst/>
                <a:latin typeface="Calibri" panose="020F0502020204030204" pitchFamily="34" charset="0"/>
              </a:rPr>
              <a:t>TOP NON-CAG BRANDS VS CAG BRANDS</a:t>
            </a:r>
            <a:endParaRPr lang="en-US" sz="2400" b="0" dirty="0">
              <a:solidFill>
                <a:schemeClr val="tx1"/>
              </a:solidFill>
              <a:effectLst/>
            </a:endParaRPr>
          </a:p>
        </p:txBody>
      </p:sp>
      <p:sp>
        <p:nvSpPr>
          <p:cNvPr id="2" name="object 3">
            <a:extLst>
              <a:ext uri="{FF2B5EF4-FFF2-40B4-BE49-F238E27FC236}">
                <a16:creationId xmlns:a16="http://schemas.microsoft.com/office/drawing/2014/main" id="{1B7ADB0D-3F47-DC10-5860-EFCD78CBCD0A}"/>
              </a:ext>
            </a:extLst>
          </p:cNvPr>
          <p:cNvSpPr txBox="1"/>
          <p:nvPr/>
        </p:nvSpPr>
        <p:spPr>
          <a:xfrm>
            <a:off x="175846" y="1019907"/>
            <a:ext cx="11711353" cy="5033494"/>
          </a:xfrm>
          <a:prstGeom prst="rect">
            <a:avLst/>
          </a:prstGeom>
        </p:spPr>
        <p:txBody>
          <a:bodyPr vert="horz" wrap="square" lIns="0" tIns="41275" rIns="0" bIns="0" rtlCol="0">
            <a:spAutoFit/>
          </a:bodyPr>
          <a:lstStyle/>
          <a:p>
            <a:pPr marL="342900" marR="0" lvl="0" indent="-342900" algn="just">
              <a:lnSpc>
                <a:spcPct val="115000"/>
              </a:lnSpc>
              <a:spcBef>
                <a:spcPts val="0"/>
              </a:spcBef>
              <a:spcAft>
                <a:spcPts val="1000"/>
              </a:spcAft>
              <a:buFont typeface="Arial" panose="020B0604020202020204" pitchFamily="34" charset="0"/>
              <a:buChar char="•"/>
            </a:pPr>
            <a:r>
              <a:rPr lang="en-US" sz="2400" dirty="0">
                <a:latin typeface="Calibri" panose="020F0502020204030204" pitchFamily="34" charset="0"/>
                <a:ea typeface="Times New Roman" panose="02020603050405020304" pitchFamily="18" charset="0"/>
                <a:cs typeface="Times New Roman" panose="02020603050405020304" pitchFamily="18" charset="0"/>
              </a:rPr>
              <a:t>Based on evaluation over market share and median prices, we figured our some similar NON-CAG brands to carry out a comparative Analysis with a CAG brand.</a:t>
            </a:r>
          </a:p>
          <a:p>
            <a:pPr marL="342900" marR="0" lvl="0" indent="-342900" algn="just">
              <a:lnSpc>
                <a:spcPct val="115000"/>
              </a:lnSpc>
              <a:spcBef>
                <a:spcPts val="0"/>
              </a:spcBef>
              <a:spcAft>
                <a:spcPts val="1000"/>
              </a:spcAft>
              <a:buFont typeface="Arial" panose="020B0604020202020204" pitchFamily="34" charset="0"/>
              <a:buChar char="•"/>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1000"/>
              </a:spcAft>
              <a:buFont typeface="Arial" panose="020B0604020202020204" pitchFamily="34" charset="0"/>
              <a:buChar char="•"/>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15000"/>
              </a:lnSpc>
              <a:spcAft>
                <a:spcPts val="1000"/>
              </a:spcAft>
              <a:buFont typeface="Arial" panose="020B0604020202020204" pitchFamily="34" charset="0"/>
              <a:buChar char="•"/>
            </a:pPr>
            <a:r>
              <a:rPr lang="en-US" sz="2400" b="0" i="0" u="none" strike="noStrike" dirty="0">
                <a:solidFill>
                  <a:srgbClr val="000000"/>
                </a:solidFill>
                <a:effectLst/>
                <a:latin typeface="Calibri" panose="020F0502020204030204" pitchFamily="34" charset="0"/>
              </a:rPr>
              <a:t>Given the remaining Conagra brand, Earth Balance, is sold at a very high price point, we weren’t able to find any direct competitors on a national level. And in every local market, Earth Balance ended up capturing maximum market share in the high price bucket segment</a:t>
            </a:r>
          </a:p>
          <a:p>
            <a:pPr marL="342900" marR="0" lvl="0" indent="-342900" algn="just">
              <a:lnSpc>
                <a:spcPct val="115000"/>
              </a:lnSpc>
              <a:spcBef>
                <a:spcPts val="0"/>
              </a:spcBef>
              <a:spcAft>
                <a:spcPts val="1000"/>
              </a:spcAft>
              <a:buFont typeface="Arial" panose="020B0604020202020204" pitchFamily="34" charset="0"/>
              <a:buChar char="•"/>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89A76DF7-255A-78D2-4624-5E97BE6A5A28}"/>
              </a:ext>
            </a:extLst>
          </p:cNvPr>
          <p:cNvSpPr/>
          <p:nvPr/>
        </p:nvSpPr>
        <p:spPr>
          <a:xfrm>
            <a:off x="1211689" y="2076308"/>
            <a:ext cx="2493177" cy="1687309"/>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b="0" i="0" u="none" strike="noStrike" dirty="0">
                <a:solidFill>
                  <a:schemeClr val="bg1"/>
                </a:solidFill>
                <a:effectLst/>
                <a:latin typeface="Calibri" panose="020F0502020204030204" pitchFamily="34" charset="0"/>
              </a:rPr>
              <a:t>Smart Balance </a:t>
            </a:r>
          </a:p>
          <a:p>
            <a:pPr algn="ctr"/>
            <a:r>
              <a:rPr lang="en-US" sz="1800" b="0" i="0" u="none" strike="noStrike" dirty="0">
                <a:solidFill>
                  <a:schemeClr val="bg1"/>
                </a:solidFill>
                <a:effectLst/>
                <a:latin typeface="Calibri" panose="020F0502020204030204" pitchFamily="34" charset="0"/>
              </a:rPr>
              <a:t>&amp; </a:t>
            </a:r>
          </a:p>
          <a:p>
            <a:pPr algn="ctr"/>
            <a:r>
              <a:rPr lang="en-US" sz="1800" b="0" i="0" u="none" strike="noStrike" dirty="0">
                <a:solidFill>
                  <a:schemeClr val="bg1"/>
                </a:solidFill>
                <a:effectLst/>
                <a:latin typeface="Calibri" panose="020F0502020204030204" pitchFamily="34" charset="0"/>
              </a:rPr>
              <a:t>I can’t believe its not butter</a:t>
            </a:r>
            <a:endParaRPr lang="en-US" dirty="0">
              <a:solidFill>
                <a:schemeClr val="bg1"/>
              </a:solidFill>
            </a:endParaRPr>
          </a:p>
        </p:txBody>
      </p:sp>
      <p:sp>
        <p:nvSpPr>
          <p:cNvPr id="7" name="Oval 6">
            <a:extLst>
              <a:ext uri="{FF2B5EF4-FFF2-40B4-BE49-F238E27FC236}">
                <a16:creationId xmlns:a16="http://schemas.microsoft.com/office/drawing/2014/main" id="{8D71C410-0000-1841-E1D1-8BE7CD0B3F6A}"/>
              </a:ext>
            </a:extLst>
          </p:cNvPr>
          <p:cNvSpPr/>
          <p:nvPr/>
        </p:nvSpPr>
        <p:spPr>
          <a:xfrm>
            <a:off x="4772768" y="2076308"/>
            <a:ext cx="2493177" cy="1687309"/>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b="0" i="0" u="none" strike="noStrike" dirty="0">
                <a:solidFill>
                  <a:schemeClr val="bg1"/>
                </a:solidFill>
                <a:effectLst/>
                <a:latin typeface="Calibri" panose="020F0502020204030204" pitchFamily="34" charset="0"/>
              </a:rPr>
              <a:t>Blue Bonnet </a:t>
            </a:r>
          </a:p>
          <a:p>
            <a:pPr algn="ctr"/>
            <a:r>
              <a:rPr lang="en-US" sz="1800" b="0" i="0" u="none" strike="noStrike" dirty="0">
                <a:solidFill>
                  <a:schemeClr val="bg1"/>
                </a:solidFill>
                <a:effectLst/>
                <a:latin typeface="Calibri" panose="020F0502020204030204" pitchFamily="34" charset="0"/>
              </a:rPr>
              <a:t>&amp;</a:t>
            </a:r>
          </a:p>
          <a:p>
            <a:pPr algn="ctr"/>
            <a:r>
              <a:rPr lang="en-US" sz="1800" b="0" i="0" u="none" strike="noStrike" dirty="0">
                <a:solidFill>
                  <a:schemeClr val="bg1"/>
                </a:solidFill>
                <a:effectLst/>
                <a:latin typeface="Calibri" panose="020F0502020204030204" pitchFamily="34" charset="0"/>
              </a:rPr>
              <a:t> Imperial</a:t>
            </a:r>
            <a:endParaRPr lang="en-US" dirty="0">
              <a:solidFill>
                <a:schemeClr val="bg1"/>
              </a:solidFill>
            </a:endParaRPr>
          </a:p>
        </p:txBody>
      </p:sp>
      <p:sp>
        <p:nvSpPr>
          <p:cNvPr id="10" name="Oval 9">
            <a:extLst>
              <a:ext uri="{FF2B5EF4-FFF2-40B4-BE49-F238E27FC236}">
                <a16:creationId xmlns:a16="http://schemas.microsoft.com/office/drawing/2014/main" id="{BEFA21F3-0BF7-1400-560F-142F408EEAB1}"/>
              </a:ext>
            </a:extLst>
          </p:cNvPr>
          <p:cNvSpPr/>
          <p:nvPr/>
        </p:nvSpPr>
        <p:spPr>
          <a:xfrm>
            <a:off x="8333848" y="2076308"/>
            <a:ext cx="2493177" cy="1687309"/>
          </a:xfrm>
          <a:prstGeom prst="ellipse">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b="0" i="0" u="none" strike="noStrike" dirty="0" err="1">
                <a:solidFill>
                  <a:schemeClr val="bg1"/>
                </a:solidFill>
                <a:effectLst/>
                <a:latin typeface="Calibri" panose="020F0502020204030204" pitchFamily="34" charset="0"/>
              </a:rPr>
              <a:t>Parkay</a:t>
            </a:r>
            <a:r>
              <a:rPr lang="en-US" sz="1800" b="0" i="0" u="none" strike="noStrike" dirty="0">
                <a:solidFill>
                  <a:schemeClr val="bg1"/>
                </a:solidFill>
                <a:effectLst/>
                <a:latin typeface="Calibri" panose="020F0502020204030204" pitchFamily="34" charset="0"/>
              </a:rPr>
              <a:t> </a:t>
            </a:r>
          </a:p>
          <a:p>
            <a:pPr algn="ctr"/>
            <a:r>
              <a:rPr lang="en-US" sz="1800" b="0" i="0" u="none" strike="noStrike" dirty="0">
                <a:solidFill>
                  <a:schemeClr val="bg1"/>
                </a:solidFill>
                <a:effectLst/>
                <a:latin typeface="Calibri" panose="020F0502020204030204" pitchFamily="34" charset="0"/>
              </a:rPr>
              <a:t>&amp;</a:t>
            </a:r>
          </a:p>
          <a:p>
            <a:pPr algn="ctr"/>
            <a:r>
              <a:rPr lang="en-US" sz="1800" b="0" i="0" u="none" strike="noStrike" dirty="0">
                <a:solidFill>
                  <a:schemeClr val="bg1"/>
                </a:solidFill>
                <a:effectLst/>
                <a:latin typeface="Calibri" panose="020F0502020204030204" pitchFamily="34" charset="0"/>
              </a:rPr>
              <a:t> Fleischmanns</a:t>
            </a:r>
            <a:endParaRPr lang="en-US" dirty="0">
              <a:solidFill>
                <a:schemeClr val="bg1"/>
              </a:solidFill>
            </a:endParaRPr>
          </a:p>
        </p:txBody>
      </p:sp>
    </p:spTree>
    <p:extLst>
      <p:ext uri="{BB962C8B-B14F-4D97-AF65-F5344CB8AC3E}">
        <p14:creationId xmlns:p14="http://schemas.microsoft.com/office/powerpoint/2010/main" val="1406684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12</a:t>
            </a:fld>
            <a:endParaRPr lang="en-US"/>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i="0" u="none" strike="noStrike" dirty="0">
                <a:solidFill>
                  <a:schemeClr val="tx1"/>
                </a:solidFill>
                <a:effectLst/>
                <a:latin typeface="Calibri" panose="020F0502020204030204" pitchFamily="34" charset="0"/>
              </a:rPr>
              <a:t>SALES GAP ANALYSIS </a:t>
            </a:r>
            <a:endParaRPr lang="en-US" sz="2400" b="0" dirty="0">
              <a:solidFill>
                <a:schemeClr val="tx1"/>
              </a:solidFill>
              <a:effectLst/>
            </a:endParaRPr>
          </a:p>
        </p:txBody>
      </p:sp>
      <p:pic>
        <p:nvPicPr>
          <p:cNvPr id="19" name="Picture 18" descr="A picture containing text, screenshot, number, font&#10;&#10;Description automatically generated">
            <a:extLst>
              <a:ext uri="{FF2B5EF4-FFF2-40B4-BE49-F238E27FC236}">
                <a16:creationId xmlns:a16="http://schemas.microsoft.com/office/drawing/2014/main" id="{EF6C2CA1-90A7-B8F2-E262-18AB660E2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474" y="844061"/>
            <a:ext cx="9029819" cy="4499708"/>
          </a:xfrm>
          <a:prstGeom prst="rect">
            <a:avLst/>
          </a:prstGeom>
        </p:spPr>
      </p:pic>
    </p:spTree>
    <p:extLst>
      <p:ext uri="{BB962C8B-B14F-4D97-AF65-F5344CB8AC3E}">
        <p14:creationId xmlns:p14="http://schemas.microsoft.com/office/powerpoint/2010/main" val="402584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13</a:t>
            </a:fld>
            <a:endParaRPr lang="en-US"/>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i="0" u="none" strike="noStrike" dirty="0">
                <a:solidFill>
                  <a:schemeClr val="tx1"/>
                </a:solidFill>
                <a:effectLst/>
                <a:latin typeface="Calibri" panose="020F0502020204030204" pitchFamily="34" charset="0"/>
              </a:rPr>
              <a:t>INSIGHTS FROM DEMOGRAPHIC ANALYSIS</a:t>
            </a:r>
            <a:endParaRPr lang="en-US" sz="2400" b="0" dirty="0">
              <a:solidFill>
                <a:schemeClr val="tx1"/>
              </a:solidFill>
              <a:effectLst/>
            </a:endParaRPr>
          </a:p>
        </p:txBody>
      </p:sp>
      <p:sp>
        <p:nvSpPr>
          <p:cNvPr id="2" name="TextBox 1">
            <a:extLst>
              <a:ext uri="{FF2B5EF4-FFF2-40B4-BE49-F238E27FC236}">
                <a16:creationId xmlns:a16="http://schemas.microsoft.com/office/drawing/2014/main" id="{ACCFB8E3-77FD-86F0-7524-E3838CC89639}"/>
              </a:ext>
            </a:extLst>
          </p:cNvPr>
          <p:cNvSpPr txBox="1"/>
          <p:nvPr/>
        </p:nvSpPr>
        <p:spPr>
          <a:xfrm>
            <a:off x="344774" y="476926"/>
            <a:ext cx="11467475" cy="480131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Presence of Blue Bonnet is 9% less than Imperial in County Size A Top 25 Markets.</a:t>
            </a:r>
          </a:p>
          <a:p>
            <a:pPr marL="285750" indent="-285750" algn="just">
              <a:buFont typeface="Arial" panose="020B0604020202020204" pitchFamily="34" charset="0"/>
              <a:buChar char="•"/>
            </a:pPr>
            <a:r>
              <a:rPr lang="en-US" sz="2400" i="0" u="none" strike="noStrike" dirty="0">
                <a:solidFill>
                  <a:srgbClr val="000000"/>
                </a:solidFill>
                <a:effectLst/>
                <a:latin typeface="Calibri" panose="020F0502020204030204" pitchFamily="34" charset="0"/>
              </a:rPr>
              <a:t>I can't believe its not butter is 5% more preferred by Males of Graduated high school over Smart Balance.</a:t>
            </a:r>
          </a:p>
          <a:p>
            <a:pPr marL="285750" indent="-285750" algn="just">
              <a:buFont typeface="Arial" panose="020B0604020202020204" pitchFamily="34" charset="0"/>
              <a:buChar char="•"/>
            </a:pPr>
            <a:r>
              <a:rPr lang="en-US" sz="2400" i="0" u="none" strike="noStrike" dirty="0">
                <a:solidFill>
                  <a:srgbClr val="000000"/>
                </a:solidFill>
                <a:effectLst/>
                <a:latin typeface="Calibri" panose="020F0502020204030204" pitchFamily="34" charset="0"/>
              </a:rPr>
              <a:t>I can't believe its not butter is 5% more preferred by Pet Owners over Smart Balance.</a:t>
            </a:r>
          </a:p>
          <a:p>
            <a:pPr marL="285750" indent="-285750" algn="just">
              <a:buFont typeface="Arial" panose="020B0604020202020204" pitchFamily="34" charset="0"/>
              <a:buChar char="•"/>
            </a:pPr>
            <a:r>
              <a:rPr lang="en-US" sz="2400" i="0" u="none" strike="noStrike" dirty="0">
                <a:solidFill>
                  <a:srgbClr val="000000"/>
                </a:solidFill>
                <a:effectLst/>
                <a:latin typeface="Calibri" panose="020F0502020204030204" pitchFamily="34" charset="0"/>
              </a:rPr>
              <a:t>Females in the age range from 25 – 34 year prefer Country Crock by 9% more over </a:t>
            </a:r>
            <a:r>
              <a:rPr lang="en-US" sz="2400" i="0" u="none" strike="noStrike" dirty="0" err="1">
                <a:solidFill>
                  <a:srgbClr val="000000"/>
                </a:solidFill>
                <a:effectLst/>
                <a:latin typeface="Calibri" panose="020F0502020204030204" pitchFamily="34" charset="0"/>
              </a:rPr>
              <a:t>Parkay</a:t>
            </a:r>
            <a:r>
              <a:rPr lang="en-US" sz="2400" i="0" u="none" strike="noStrike" dirty="0">
                <a:solidFill>
                  <a:srgbClr val="000000"/>
                </a:solidFill>
                <a:effectLst/>
                <a:latin typeface="Calibri" panose="020F0502020204030204" pitchFamily="34" charset="0"/>
              </a:rPr>
              <a:t>.</a:t>
            </a:r>
          </a:p>
          <a:p>
            <a:pPr marL="285750" indent="-285750" algn="just">
              <a:buFont typeface="Arial" panose="020B0604020202020204" pitchFamily="34" charset="0"/>
              <a:buChar char="•"/>
            </a:pPr>
            <a:r>
              <a:rPr lang="en-US" sz="2400" dirty="0">
                <a:solidFill>
                  <a:srgbClr val="000000"/>
                </a:solidFill>
                <a:latin typeface="Calibri" panose="020F0502020204030204" pitchFamily="34" charset="0"/>
              </a:rPr>
              <a:t>Country Crock is catering 8% more market share for the parents having more than one children over </a:t>
            </a:r>
            <a:r>
              <a:rPr lang="en-US" sz="2400" dirty="0" err="1">
                <a:solidFill>
                  <a:srgbClr val="000000"/>
                </a:solidFill>
                <a:latin typeface="Calibri" panose="020F0502020204030204" pitchFamily="34" charset="0"/>
              </a:rPr>
              <a:t>Parkay</a:t>
            </a:r>
            <a:r>
              <a:rPr lang="en-US" sz="2400" dirty="0">
                <a:solidFill>
                  <a:srgbClr val="000000"/>
                </a:solidFill>
                <a:latin typeface="Calibri" panose="020F0502020204030204" pitchFamily="34" charset="0"/>
              </a:rPr>
              <a:t>.</a:t>
            </a:r>
          </a:p>
          <a:p>
            <a:pPr marL="285750" indent="-285750" algn="just">
              <a:buFont typeface="Arial" panose="020B0604020202020204" pitchFamily="34" charset="0"/>
              <a:buChar char="•"/>
            </a:pPr>
            <a:r>
              <a:rPr lang="en-US" sz="2400" dirty="0">
                <a:solidFill>
                  <a:srgbClr val="000000"/>
                </a:solidFill>
                <a:latin typeface="Calibri" panose="020F0502020204030204" pitchFamily="34" charset="0"/>
              </a:rPr>
              <a:t>7% of the 35–44-year-old men prefer to buy Country Crock over </a:t>
            </a:r>
            <a:r>
              <a:rPr lang="en-US" sz="2400" dirty="0" err="1">
                <a:solidFill>
                  <a:srgbClr val="000000"/>
                </a:solidFill>
                <a:latin typeface="Calibri" panose="020F0502020204030204" pitchFamily="34" charset="0"/>
              </a:rPr>
              <a:t>Parkay</a:t>
            </a:r>
            <a:endParaRPr lang="en-US" sz="2400" dirty="0">
              <a:solidFill>
                <a:srgbClr val="000000"/>
              </a:solidFill>
              <a:latin typeface="Calibri" panose="020F0502020204030204" pitchFamily="34" charset="0"/>
            </a:endParaRPr>
          </a:p>
          <a:p>
            <a:pPr marL="285750" indent="-285750" algn="just">
              <a:buFont typeface="Arial" panose="020B0604020202020204" pitchFamily="34" charset="0"/>
              <a:buChar char="•"/>
            </a:pPr>
            <a:r>
              <a:rPr lang="en-US" sz="2400" dirty="0">
                <a:solidFill>
                  <a:srgbClr val="000000"/>
                </a:solidFill>
                <a:latin typeface="Calibri" panose="020F0502020204030204" pitchFamily="34" charset="0"/>
              </a:rPr>
              <a:t>7% of the men working for 35 hours per week prefer to buy Country Crock over </a:t>
            </a:r>
            <a:r>
              <a:rPr lang="en-US" sz="2400" dirty="0" err="1">
                <a:solidFill>
                  <a:srgbClr val="000000"/>
                </a:solidFill>
                <a:latin typeface="Calibri" panose="020F0502020204030204" pitchFamily="34" charset="0"/>
              </a:rPr>
              <a:t>Parkay</a:t>
            </a:r>
            <a:r>
              <a:rPr lang="en-US" sz="2400" dirty="0">
                <a:solidFill>
                  <a:srgbClr val="000000"/>
                </a:solidFill>
                <a:latin typeface="Calibri" panose="020F0502020204030204" pitchFamily="34" charset="0"/>
              </a:rPr>
              <a:t>.</a:t>
            </a:r>
          </a:p>
          <a:p>
            <a:pPr marL="285750" indent="-285750" algn="just">
              <a:buFont typeface="Arial" panose="020B0604020202020204" pitchFamily="34" charset="0"/>
              <a:buChar char="•"/>
            </a:pPr>
            <a:r>
              <a:rPr lang="en-US" sz="2400" dirty="0">
                <a:solidFill>
                  <a:srgbClr val="000000"/>
                </a:solidFill>
                <a:latin typeface="Calibri" panose="020F0502020204030204" pitchFamily="34" charset="0"/>
              </a:rPr>
              <a:t>6% of the </a:t>
            </a:r>
            <a:r>
              <a:rPr lang="en-US" sz="2400" dirty="0" err="1">
                <a:solidFill>
                  <a:srgbClr val="000000"/>
                </a:solidFill>
                <a:latin typeface="Calibri" panose="020F0502020204030204" pitchFamily="34" charset="0"/>
              </a:rPr>
              <a:t>Milennials</a:t>
            </a:r>
            <a:r>
              <a:rPr lang="en-US" sz="2400" dirty="0">
                <a:solidFill>
                  <a:srgbClr val="000000"/>
                </a:solidFill>
                <a:latin typeface="Calibri" panose="020F0502020204030204" pitchFamily="34" charset="0"/>
              </a:rPr>
              <a:t> prefer to buy Country Crock over </a:t>
            </a:r>
            <a:r>
              <a:rPr lang="en-US" sz="2400" dirty="0" err="1">
                <a:solidFill>
                  <a:srgbClr val="000000"/>
                </a:solidFill>
                <a:latin typeface="Calibri" panose="020F0502020204030204" pitchFamily="34" charset="0"/>
              </a:rPr>
              <a:t>Parkay</a:t>
            </a:r>
            <a:r>
              <a:rPr lang="en-US" sz="2400" dirty="0">
                <a:solidFill>
                  <a:srgbClr val="000000"/>
                </a:solidFill>
                <a:latin typeface="Calibri" panose="020F0502020204030204" pitchFamily="34" charset="0"/>
              </a:rPr>
              <a:t>.</a:t>
            </a:r>
          </a:p>
          <a:p>
            <a:pPr marL="285750" indent="-285750" algn="just">
              <a:buFont typeface="Arial" panose="020B0604020202020204" pitchFamily="34" charset="0"/>
              <a:buChar char="•"/>
            </a:pPr>
            <a:r>
              <a:rPr lang="en-US" sz="2400" dirty="0">
                <a:solidFill>
                  <a:srgbClr val="000000"/>
                </a:solidFill>
                <a:latin typeface="Calibri" panose="020F0502020204030204" pitchFamily="34" charset="0"/>
              </a:rPr>
              <a:t>6% of the females working in white collar job buys Country Crock over </a:t>
            </a:r>
            <a:r>
              <a:rPr lang="en-US" sz="2400" dirty="0" err="1">
                <a:solidFill>
                  <a:srgbClr val="000000"/>
                </a:solidFill>
                <a:latin typeface="Calibri" panose="020F0502020204030204" pitchFamily="34" charset="0"/>
              </a:rPr>
              <a:t>Parkay</a:t>
            </a:r>
            <a:endParaRPr lang="en-US" sz="2400" dirty="0">
              <a:solidFill>
                <a:srgbClr val="000000"/>
              </a:solidFill>
              <a:latin typeface="Calibri" panose="020F05020202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0680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14</a:t>
            </a:fld>
            <a:endParaRPr lang="en-US"/>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i="0" u="none" strike="noStrike" dirty="0">
                <a:solidFill>
                  <a:schemeClr val="tx1"/>
                </a:solidFill>
                <a:effectLst/>
                <a:latin typeface="Calibri" panose="020F0502020204030204" pitchFamily="34" charset="0"/>
              </a:rPr>
              <a:t>OVERALL RECOMMENDATIONS</a:t>
            </a:r>
            <a:endParaRPr lang="en-US" sz="2400" b="0" dirty="0">
              <a:solidFill>
                <a:schemeClr val="tx1"/>
              </a:solidFill>
              <a:effectLst/>
            </a:endParaRPr>
          </a:p>
        </p:txBody>
      </p:sp>
      <p:graphicFrame>
        <p:nvGraphicFramePr>
          <p:cNvPr id="6" name="Diagram 5">
            <a:extLst>
              <a:ext uri="{FF2B5EF4-FFF2-40B4-BE49-F238E27FC236}">
                <a16:creationId xmlns:a16="http://schemas.microsoft.com/office/drawing/2014/main" id="{38F789B5-8A2A-0C67-F671-D2BA191280F9}"/>
              </a:ext>
            </a:extLst>
          </p:cNvPr>
          <p:cNvGraphicFramePr/>
          <p:nvPr>
            <p:extLst>
              <p:ext uri="{D42A27DB-BD31-4B8C-83A1-F6EECF244321}">
                <p14:modId xmlns:p14="http://schemas.microsoft.com/office/powerpoint/2010/main" val="50125725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7914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15</a:t>
            </a:fld>
            <a:endParaRPr lang="en-US"/>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dirty="0">
                <a:solidFill>
                  <a:schemeClr val="tx1"/>
                </a:solidFill>
                <a:latin typeface="Calibri" panose="020F0502020204030204" pitchFamily="34" charset="0"/>
              </a:rPr>
              <a:t>R</a:t>
            </a:r>
            <a:r>
              <a:rPr lang="en-US" sz="2400" b="1" i="0" u="none" strike="noStrike" dirty="0">
                <a:solidFill>
                  <a:schemeClr val="tx1"/>
                </a:solidFill>
                <a:effectLst/>
                <a:latin typeface="Calibri" panose="020F0502020204030204" pitchFamily="34" charset="0"/>
              </a:rPr>
              <a:t>ECOMMENDATIONS (BLUE BONNET V/S IMPERIAL)</a:t>
            </a:r>
            <a:endParaRPr lang="en-US" sz="2400" b="0" dirty="0">
              <a:solidFill>
                <a:schemeClr val="tx1"/>
              </a:solidFill>
              <a:effectLst/>
            </a:endParaRPr>
          </a:p>
        </p:txBody>
      </p:sp>
      <p:graphicFrame>
        <p:nvGraphicFramePr>
          <p:cNvPr id="6" name="Diagram 5">
            <a:extLst>
              <a:ext uri="{FF2B5EF4-FFF2-40B4-BE49-F238E27FC236}">
                <a16:creationId xmlns:a16="http://schemas.microsoft.com/office/drawing/2014/main" id="{38F789B5-8A2A-0C67-F671-D2BA191280F9}"/>
              </a:ext>
            </a:extLst>
          </p:cNvPr>
          <p:cNvGraphicFramePr/>
          <p:nvPr>
            <p:extLst>
              <p:ext uri="{D42A27DB-BD31-4B8C-83A1-F6EECF244321}">
                <p14:modId xmlns:p14="http://schemas.microsoft.com/office/powerpoint/2010/main" val="331956769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493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16</a:t>
            </a:fld>
            <a:endParaRPr lang="en-US"/>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dirty="0">
                <a:solidFill>
                  <a:schemeClr val="tx1"/>
                </a:solidFill>
                <a:latin typeface="Calibri" panose="020F0502020204030204" pitchFamily="34" charset="0"/>
              </a:rPr>
              <a:t>R</a:t>
            </a:r>
            <a:r>
              <a:rPr lang="en-US" sz="2400" b="1" i="0" u="none" strike="noStrike" dirty="0">
                <a:solidFill>
                  <a:schemeClr val="tx1"/>
                </a:solidFill>
                <a:effectLst/>
                <a:latin typeface="Calibri" panose="020F0502020204030204" pitchFamily="34" charset="0"/>
              </a:rPr>
              <a:t>ECOMMENDATIONS (SMART BALANCE V/S ICBINB)</a:t>
            </a:r>
            <a:endParaRPr lang="en-US" sz="2400" b="0" dirty="0">
              <a:solidFill>
                <a:schemeClr val="tx1"/>
              </a:solidFill>
              <a:effectLst/>
            </a:endParaRPr>
          </a:p>
        </p:txBody>
      </p:sp>
      <p:graphicFrame>
        <p:nvGraphicFramePr>
          <p:cNvPr id="6" name="Diagram 5">
            <a:extLst>
              <a:ext uri="{FF2B5EF4-FFF2-40B4-BE49-F238E27FC236}">
                <a16:creationId xmlns:a16="http://schemas.microsoft.com/office/drawing/2014/main" id="{38F789B5-8A2A-0C67-F671-D2BA191280F9}"/>
              </a:ext>
            </a:extLst>
          </p:cNvPr>
          <p:cNvGraphicFramePr/>
          <p:nvPr>
            <p:extLst>
              <p:ext uri="{D42A27DB-BD31-4B8C-83A1-F6EECF244321}">
                <p14:modId xmlns:p14="http://schemas.microsoft.com/office/powerpoint/2010/main" val="22729468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021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17</a:t>
            </a:fld>
            <a:endParaRPr lang="en-US"/>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dirty="0">
                <a:solidFill>
                  <a:schemeClr val="tx1"/>
                </a:solidFill>
                <a:latin typeface="Calibri" panose="020F0502020204030204" pitchFamily="34" charset="0"/>
              </a:rPr>
              <a:t>R</a:t>
            </a:r>
            <a:r>
              <a:rPr lang="en-US" sz="2400" b="1" i="0" u="none" strike="noStrike" dirty="0">
                <a:solidFill>
                  <a:schemeClr val="tx1"/>
                </a:solidFill>
                <a:effectLst/>
                <a:latin typeface="Calibri" panose="020F0502020204030204" pitchFamily="34" charset="0"/>
              </a:rPr>
              <a:t>ECOMMENDATIONS (PARKAY V/S COUNTRY CROCK)</a:t>
            </a:r>
            <a:endParaRPr lang="en-US" sz="2400" b="0" dirty="0">
              <a:solidFill>
                <a:schemeClr val="tx1"/>
              </a:solidFill>
              <a:effectLst/>
            </a:endParaRPr>
          </a:p>
        </p:txBody>
      </p:sp>
      <p:graphicFrame>
        <p:nvGraphicFramePr>
          <p:cNvPr id="6" name="Diagram 5">
            <a:extLst>
              <a:ext uri="{FF2B5EF4-FFF2-40B4-BE49-F238E27FC236}">
                <a16:creationId xmlns:a16="http://schemas.microsoft.com/office/drawing/2014/main" id="{38F789B5-8A2A-0C67-F671-D2BA191280F9}"/>
              </a:ext>
            </a:extLst>
          </p:cNvPr>
          <p:cNvGraphicFramePr/>
          <p:nvPr>
            <p:extLst>
              <p:ext uri="{D42A27DB-BD31-4B8C-83A1-F6EECF244321}">
                <p14:modId xmlns:p14="http://schemas.microsoft.com/office/powerpoint/2010/main" val="14867756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5813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18</a:t>
            </a:fld>
            <a:endParaRPr lang="en-US"/>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0" y="2862683"/>
            <a:ext cx="12192000" cy="566822"/>
          </a:xfrm>
          <a:prstGeom prst="rect">
            <a:avLst/>
          </a:prstGeom>
        </p:spPr>
        <p:txBody>
          <a:bodyPr vert="horz" wrap="square" lIns="0" tIns="12700" rIns="0" bIns="0" rtlCol="0">
            <a:spAutoFit/>
          </a:bodyPr>
          <a:lstStyle/>
          <a:p>
            <a:pPr algn="ctr" rtl="0">
              <a:spcBef>
                <a:spcPts val="0"/>
              </a:spcBef>
              <a:spcAft>
                <a:spcPts val="0"/>
              </a:spcAft>
            </a:pPr>
            <a:r>
              <a:rPr lang="en-US" sz="3600" b="1" dirty="0">
                <a:solidFill>
                  <a:schemeClr val="tx1"/>
                </a:solidFill>
                <a:latin typeface="Calibri" panose="020F0502020204030204" pitchFamily="34" charset="0"/>
              </a:rPr>
              <a:t>THANK-YOU!</a:t>
            </a:r>
            <a:endParaRPr lang="en-US" sz="3600" b="0" dirty="0">
              <a:solidFill>
                <a:schemeClr val="tx1"/>
              </a:solidFill>
              <a:effectLst/>
            </a:endParaRPr>
          </a:p>
        </p:txBody>
      </p:sp>
    </p:spTree>
    <p:extLst>
      <p:ext uri="{BB962C8B-B14F-4D97-AF65-F5344CB8AC3E}">
        <p14:creationId xmlns:p14="http://schemas.microsoft.com/office/powerpoint/2010/main" val="190067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DAEA71D-2374-F74A-9F66-791B514BB60D}"/>
              </a:ext>
            </a:extLst>
          </p:cNvPr>
          <p:cNvSpPr txBox="1">
            <a:spLocks/>
          </p:cNvSpPr>
          <p:nvPr/>
        </p:nvSpPr>
        <p:spPr>
          <a:xfrm>
            <a:off x="0" y="131395"/>
            <a:ext cx="12191999" cy="693780"/>
          </a:xfrm>
          <a:prstGeom prst="rect">
            <a:avLst/>
          </a:prstGeom>
        </p:spPr>
        <p:txBody>
          <a:bodyPr vert="horz" wrap="square" lIns="0" tIns="16510" rIns="0" bIns="0" rtlCol="0">
            <a:spAutoFit/>
          </a:bodyPr>
          <a:lstStyle>
            <a:lvl1pPr>
              <a:defRPr>
                <a:latin typeface="+mj-lt"/>
                <a:ea typeface="+mj-ea"/>
                <a:cs typeface="+mj-cs"/>
              </a:defRPr>
            </a:lvl1pPr>
          </a:lstStyle>
          <a:p>
            <a:pPr marL="12700" algn="ctr">
              <a:spcBef>
                <a:spcPts val="130"/>
              </a:spcBef>
            </a:pPr>
            <a:r>
              <a:rPr lang="en-US" sz="4400" b="1" kern="0" spc="-30" dirty="0">
                <a:solidFill>
                  <a:srgbClr val="000000"/>
                </a:solidFill>
                <a:latin typeface="Arial"/>
                <a:cs typeface="Arial"/>
              </a:rPr>
              <a:t>RESEARCH QUESTION</a:t>
            </a:r>
            <a:endParaRPr lang="en-US" sz="4400" kern="0" dirty="0">
              <a:solidFill>
                <a:sysClr val="windowText" lastClr="000000"/>
              </a:solidFill>
              <a:latin typeface="Arial"/>
              <a:cs typeface="Arial"/>
            </a:endParaRPr>
          </a:p>
        </p:txBody>
      </p:sp>
      <p:sp>
        <p:nvSpPr>
          <p:cNvPr id="12" name="object 3">
            <a:extLst>
              <a:ext uri="{FF2B5EF4-FFF2-40B4-BE49-F238E27FC236}">
                <a16:creationId xmlns:a16="http://schemas.microsoft.com/office/drawing/2014/main" id="{256D3113-B529-99E8-8C05-BAAAC98A3B5E}"/>
              </a:ext>
            </a:extLst>
          </p:cNvPr>
          <p:cNvSpPr txBox="1"/>
          <p:nvPr/>
        </p:nvSpPr>
        <p:spPr>
          <a:xfrm>
            <a:off x="175846" y="1019907"/>
            <a:ext cx="11711353" cy="2949846"/>
          </a:xfrm>
          <a:prstGeom prst="rect">
            <a:avLst/>
          </a:prstGeom>
        </p:spPr>
        <p:txBody>
          <a:bodyPr vert="horz" wrap="square" lIns="0" tIns="41275" rIns="0" bIns="0" rtlCol="0">
            <a:spAutoFit/>
          </a:bodyPr>
          <a:lstStyle/>
          <a:p>
            <a:pPr marL="342900" marR="0" lvl="0" indent="-342900">
              <a:lnSpc>
                <a:spcPct val="115000"/>
              </a:lnSpc>
              <a:spcBef>
                <a:spcPts val="0"/>
              </a:spcBef>
              <a:spcAft>
                <a:spcPts val="100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Are there price gaps and/or price thresholds that cause an unexpected impact on sales and/or velocities?</a:t>
            </a:r>
          </a:p>
          <a:p>
            <a:pPr marL="342900" marR="0" lvl="0" indent="-342900">
              <a:lnSpc>
                <a:spcPct val="115000"/>
              </a:lnSpc>
              <a:spcBef>
                <a:spcPts val="0"/>
              </a:spcBef>
              <a:spcAft>
                <a:spcPts val="100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How does socio-economic characteristic of the population affect the market share.</a:t>
            </a:r>
          </a:p>
          <a:p>
            <a:pPr marL="342900" indent="-342900">
              <a:lnSpc>
                <a:spcPct val="115000"/>
              </a:lnSpc>
              <a:spcAft>
                <a:spcPts val="100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Should Conagra have varying merchandising strategies by brand or market?  Any segments that respond better to merchandising activity?</a:t>
            </a:r>
          </a:p>
          <a:p>
            <a:pPr marL="342900" marR="0" lvl="0" indent="-342900">
              <a:lnSpc>
                <a:spcPct val="115000"/>
              </a:lnSpc>
              <a:spcBef>
                <a:spcPts val="0"/>
              </a:spcBef>
              <a:spcAft>
                <a:spcPts val="1000"/>
              </a:spcAft>
              <a:buFont typeface="+mj-lt"/>
              <a:buAutoNum type="arabicPeriod"/>
            </a:pP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Footer Placeholder 12">
            <a:extLst>
              <a:ext uri="{FF2B5EF4-FFF2-40B4-BE49-F238E27FC236}">
                <a16:creationId xmlns:a16="http://schemas.microsoft.com/office/drawing/2014/main" id="{0818490E-17F1-DE4D-DBBA-C0F454659ABD}"/>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14" name="Slide Number Placeholder 13">
            <a:extLst>
              <a:ext uri="{FF2B5EF4-FFF2-40B4-BE49-F238E27FC236}">
                <a16:creationId xmlns:a16="http://schemas.microsoft.com/office/drawing/2014/main" id="{F198CDCA-D559-DF56-6E49-74740123CC7E}"/>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2151" y="254734"/>
            <a:ext cx="5825402" cy="382156"/>
          </a:xfrm>
          <a:prstGeom prst="rect">
            <a:avLst/>
          </a:prstGeom>
        </p:spPr>
        <p:txBody>
          <a:bodyPr vert="horz" wrap="square" lIns="0" tIns="12700" rIns="0" bIns="0" rtlCol="0">
            <a:spAutoFit/>
          </a:bodyPr>
          <a:lstStyle/>
          <a:p>
            <a:pPr marL="12700" algn="ctr">
              <a:lnSpc>
                <a:spcPct val="100000"/>
              </a:lnSpc>
              <a:spcBef>
                <a:spcPts val="100"/>
              </a:spcBef>
            </a:pPr>
            <a:r>
              <a:rPr lang="en-US" sz="2400" b="1" spc="5" dirty="0">
                <a:solidFill>
                  <a:srgbClr val="000000"/>
                </a:solidFill>
                <a:latin typeface="Tahoma"/>
                <a:cs typeface="Tahoma"/>
              </a:rPr>
              <a:t>TOP -20 BRANDS</a:t>
            </a:r>
            <a:endParaRPr sz="2400" dirty="0">
              <a:latin typeface="Tahoma"/>
              <a:cs typeface="Tahoma"/>
            </a:endParaRPr>
          </a:p>
        </p:txBody>
      </p:sp>
      <p:sp>
        <p:nvSpPr>
          <p:cNvPr id="4" name="object 4"/>
          <p:cNvSpPr txBox="1"/>
          <p:nvPr/>
        </p:nvSpPr>
        <p:spPr>
          <a:xfrm>
            <a:off x="11546205" y="6484302"/>
            <a:ext cx="88265" cy="163195"/>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Tahoma"/>
                <a:cs typeface="Tahoma"/>
              </a:rPr>
              <a:t>2</a:t>
            </a:r>
            <a:endParaRPr sz="900">
              <a:latin typeface="Tahoma"/>
              <a:cs typeface="Tahoma"/>
            </a:endParaRPr>
          </a:p>
        </p:txBody>
      </p:sp>
      <p:sp>
        <p:nvSpPr>
          <p:cNvPr id="7" name="Footer Placeholder 6">
            <a:extLst>
              <a:ext uri="{FF2B5EF4-FFF2-40B4-BE49-F238E27FC236}">
                <a16:creationId xmlns:a16="http://schemas.microsoft.com/office/drawing/2014/main" id="{71BC121D-C350-6786-8277-FBD803A83EC9}"/>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8" name="Slide Number Placeholder 7">
            <a:extLst>
              <a:ext uri="{FF2B5EF4-FFF2-40B4-BE49-F238E27FC236}">
                <a16:creationId xmlns:a16="http://schemas.microsoft.com/office/drawing/2014/main" id="{93D7BEDF-8A69-FFE7-BA40-0CCCAC471C06}"/>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4</a:t>
            </a:fld>
            <a:endParaRPr lang="en-US"/>
          </a:p>
        </p:txBody>
      </p:sp>
      <p:pic>
        <p:nvPicPr>
          <p:cNvPr id="1026" name="Picture 2">
            <a:extLst>
              <a:ext uri="{FF2B5EF4-FFF2-40B4-BE49-F238E27FC236}">
                <a16:creationId xmlns:a16="http://schemas.microsoft.com/office/drawing/2014/main" id="{335FA3F0-8579-B7B8-4BBC-04303A7C6A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08" y="1613197"/>
            <a:ext cx="5908415" cy="363160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4EBCB45-7CFD-C562-DE8A-6D3B5FC296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303" y="1613197"/>
            <a:ext cx="5870783" cy="36316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14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7521" y="363156"/>
            <a:ext cx="4626610" cy="391795"/>
          </a:xfrm>
          <a:prstGeom prst="rect">
            <a:avLst/>
          </a:prstGeom>
        </p:spPr>
        <p:txBody>
          <a:bodyPr vert="horz" wrap="square" lIns="0" tIns="12700" rIns="0" bIns="0" rtlCol="0">
            <a:spAutoFit/>
          </a:bodyPr>
          <a:lstStyle/>
          <a:p>
            <a:pPr marL="12700" algn="ctr">
              <a:lnSpc>
                <a:spcPct val="100000"/>
              </a:lnSpc>
              <a:spcBef>
                <a:spcPts val="100"/>
              </a:spcBef>
            </a:pPr>
            <a:r>
              <a:rPr lang="en-US" sz="2400" b="1" spc="5" dirty="0">
                <a:solidFill>
                  <a:srgbClr val="000000"/>
                </a:solidFill>
                <a:latin typeface="Tahoma"/>
                <a:cs typeface="Tahoma"/>
              </a:rPr>
              <a:t>ANALYSIS METHODOLOGY</a:t>
            </a:r>
            <a:endParaRPr sz="2400" dirty="0">
              <a:latin typeface="Tahoma"/>
              <a:cs typeface="Tahoma"/>
            </a:endParaRPr>
          </a:p>
        </p:txBody>
      </p:sp>
      <p:sp>
        <p:nvSpPr>
          <p:cNvPr id="4" name="object 4"/>
          <p:cNvSpPr txBox="1"/>
          <p:nvPr/>
        </p:nvSpPr>
        <p:spPr>
          <a:xfrm>
            <a:off x="11546205" y="6484302"/>
            <a:ext cx="88265" cy="163195"/>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Tahoma"/>
                <a:cs typeface="Tahoma"/>
              </a:rPr>
              <a:t>2</a:t>
            </a:r>
            <a:endParaRPr sz="900">
              <a:latin typeface="Tahoma"/>
              <a:cs typeface="Tahoma"/>
            </a:endParaRPr>
          </a:p>
        </p:txBody>
      </p:sp>
      <p:sp>
        <p:nvSpPr>
          <p:cNvPr id="7" name="Footer Placeholder 6">
            <a:extLst>
              <a:ext uri="{FF2B5EF4-FFF2-40B4-BE49-F238E27FC236}">
                <a16:creationId xmlns:a16="http://schemas.microsoft.com/office/drawing/2014/main" id="{71BC121D-C350-6786-8277-FBD803A83EC9}"/>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8" name="Slide Number Placeholder 7">
            <a:extLst>
              <a:ext uri="{FF2B5EF4-FFF2-40B4-BE49-F238E27FC236}">
                <a16:creationId xmlns:a16="http://schemas.microsoft.com/office/drawing/2014/main" id="{93D7BEDF-8A69-FFE7-BA40-0CCCAC471C06}"/>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5</a:t>
            </a:fld>
            <a:endParaRPr lang="en-US"/>
          </a:p>
        </p:txBody>
      </p:sp>
      <p:graphicFrame>
        <p:nvGraphicFramePr>
          <p:cNvPr id="3" name="Diagram 2">
            <a:extLst>
              <a:ext uri="{FF2B5EF4-FFF2-40B4-BE49-F238E27FC236}">
                <a16:creationId xmlns:a16="http://schemas.microsoft.com/office/drawing/2014/main" id="{E10DC691-ECC0-D64C-7F34-2DFE0C63479E}"/>
              </a:ext>
            </a:extLst>
          </p:cNvPr>
          <p:cNvGraphicFramePr/>
          <p:nvPr>
            <p:extLst>
              <p:ext uri="{D42A27DB-BD31-4B8C-83A1-F6EECF244321}">
                <p14:modId xmlns:p14="http://schemas.microsoft.com/office/powerpoint/2010/main" val="2031105236"/>
              </p:ext>
            </p:extLst>
          </p:nvPr>
        </p:nvGraphicFramePr>
        <p:xfrm>
          <a:off x="2769755" y="1404120"/>
          <a:ext cx="7330209" cy="4049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1156" y="363156"/>
            <a:ext cx="7330208" cy="382156"/>
          </a:xfrm>
          <a:prstGeom prst="rect">
            <a:avLst/>
          </a:prstGeom>
        </p:spPr>
        <p:txBody>
          <a:bodyPr vert="horz" wrap="square" lIns="0" tIns="12700" rIns="0" bIns="0" rtlCol="0">
            <a:spAutoFit/>
          </a:bodyPr>
          <a:lstStyle/>
          <a:p>
            <a:pPr marL="12700" algn="ctr">
              <a:lnSpc>
                <a:spcPct val="100000"/>
              </a:lnSpc>
              <a:spcBef>
                <a:spcPts val="100"/>
              </a:spcBef>
            </a:pPr>
            <a:r>
              <a:rPr lang="en-US" sz="2400" b="1" spc="5" dirty="0">
                <a:solidFill>
                  <a:srgbClr val="000000"/>
                </a:solidFill>
                <a:latin typeface="Tahoma"/>
                <a:cs typeface="Tahoma"/>
              </a:rPr>
              <a:t>HIGHEST SOLD PRODUCT CATEGORIES</a:t>
            </a:r>
            <a:endParaRPr sz="2400" dirty="0">
              <a:latin typeface="Tahoma"/>
              <a:cs typeface="Tahoma"/>
            </a:endParaRPr>
          </a:p>
        </p:txBody>
      </p:sp>
      <p:sp>
        <p:nvSpPr>
          <p:cNvPr id="4" name="object 4"/>
          <p:cNvSpPr txBox="1"/>
          <p:nvPr/>
        </p:nvSpPr>
        <p:spPr>
          <a:xfrm>
            <a:off x="11546205" y="6484302"/>
            <a:ext cx="88265" cy="163195"/>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Tahoma"/>
                <a:cs typeface="Tahoma"/>
              </a:rPr>
              <a:t>2</a:t>
            </a:r>
            <a:endParaRPr sz="900">
              <a:latin typeface="Tahoma"/>
              <a:cs typeface="Tahoma"/>
            </a:endParaRPr>
          </a:p>
        </p:txBody>
      </p:sp>
      <p:sp>
        <p:nvSpPr>
          <p:cNvPr id="7" name="Footer Placeholder 6">
            <a:extLst>
              <a:ext uri="{FF2B5EF4-FFF2-40B4-BE49-F238E27FC236}">
                <a16:creationId xmlns:a16="http://schemas.microsoft.com/office/drawing/2014/main" id="{71BC121D-C350-6786-8277-FBD803A83EC9}"/>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8" name="Slide Number Placeholder 7">
            <a:extLst>
              <a:ext uri="{FF2B5EF4-FFF2-40B4-BE49-F238E27FC236}">
                <a16:creationId xmlns:a16="http://schemas.microsoft.com/office/drawing/2014/main" id="{93D7BEDF-8A69-FFE7-BA40-0CCCAC471C06}"/>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6</a:t>
            </a:fld>
            <a:endParaRPr lang="en-US"/>
          </a:p>
        </p:txBody>
      </p:sp>
      <p:grpSp>
        <p:nvGrpSpPr>
          <p:cNvPr id="11" name="Group 10">
            <a:extLst>
              <a:ext uri="{FF2B5EF4-FFF2-40B4-BE49-F238E27FC236}">
                <a16:creationId xmlns:a16="http://schemas.microsoft.com/office/drawing/2014/main" id="{17A303B7-B1E4-E24F-340E-80D26DB675E0}"/>
              </a:ext>
            </a:extLst>
          </p:cNvPr>
          <p:cNvGrpSpPr/>
          <p:nvPr/>
        </p:nvGrpSpPr>
        <p:grpSpPr>
          <a:xfrm>
            <a:off x="351183" y="978784"/>
            <a:ext cx="11316059" cy="5943460"/>
            <a:chOff x="-11955" y="914540"/>
            <a:chExt cx="7737973" cy="5943460"/>
          </a:xfrm>
        </p:grpSpPr>
        <p:graphicFrame>
          <p:nvGraphicFramePr>
            <p:cNvPr id="5" name="Chart 4">
              <a:extLst>
                <a:ext uri="{FF2B5EF4-FFF2-40B4-BE49-F238E27FC236}">
                  <a16:creationId xmlns:a16="http://schemas.microsoft.com/office/drawing/2014/main" id="{6884A422-930E-0D79-F2C0-529C609165B5}"/>
                </a:ext>
              </a:extLst>
            </p:cNvPr>
            <p:cNvGraphicFramePr/>
            <p:nvPr>
              <p:extLst>
                <p:ext uri="{D42A27DB-BD31-4B8C-83A1-F6EECF244321}">
                  <p14:modId xmlns:p14="http://schemas.microsoft.com/office/powerpoint/2010/main" val="3827412058"/>
                </p:ext>
              </p:extLst>
            </p:nvPr>
          </p:nvGraphicFramePr>
          <p:xfrm>
            <a:off x="265044" y="1013548"/>
            <a:ext cx="7460974" cy="584445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5D7C776F-E201-C814-425E-DECE6F286832}"/>
                </a:ext>
              </a:extLst>
            </p:cNvPr>
            <p:cNvSpPr txBox="1"/>
            <p:nvPr/>
          </p:nvSpPr>
          <p:spPr>
            <a:xfrm>
              <a:off x="3460191" y="5328914"/>
              <a:ext cx="2528287" cy="276999"/>
            </a:xfrm>
            <a:prstGeom prst="rect">
              <a:avLst/>
            </a:prstGeom>
            <a:noFill/>
          </p:spPr>
          <p:txBody>
            <a:bodyPr wrap="square">
              <a:spAutoFit/>
            </a:bodyPr>
            <a:lstStyle/>
            <a:p>
              <a:r>
                <a:rPr lang="en-US" sz="1200" dirty="0">
                  <a:latin typeface="Calibri" panose="020F0502020204030204" pitchFamily="34" charset="0"/>
                  <a:ea typeface="Times New Roman" panose="02020603050405020304" pitchFamily="18" charset="0"/>
                  <a:cs typeface="Times New Roman" panose="02020603050405020304" pitchFamily="18" charset="0"/>
                </a:rPr>
                <a:t>REGION</a:t>
              </a:r>
              <a:endParaRPr lang="en-US" sz="1200" dirty="0"/>
            </a:p>
          </p:txBody>
        </p:sp>
        <p:sp>
          <p:nvSpPr>
            <p:cNvPr id="10" name="TextBox 9">
              <a:extLst>
                <a:ext uri="{FF2B5EF4-FFF2-40B4-BE49-F238E27FC236}">
                  <a16:creationId xmlns:a16="http://schemas.microsoft.com/office/drawing/2014/main" id="{B61DE5F1-F591-9984-A053-655BDD8E0E75}"/>
                </a:ext>
              </a:extLst>
            </p:cNvPr>
            <p:cNvSpPr txBox="1"/>
            <p:nvPr/>
          </p:nvSpPr>
          <p:spPr>
            <a:xfrm rot="16200000">
              <a:off x="-1272312" y="2174897"/>
              <a:ext cx="2797713" cy="276999"/>
            </a:xfrm>
            <a:prstGeom prst="rect">
              <a:avLst/>
            </a:prstGeom>
            <a:noFill/>
          </p:spPr>
          <p:txBody>
            <a:bodyPr wrap="square">
              <a:spAutoFit/>
            </a:bodyPr>
            <a:lstStyle/>
            <a:p>
              <a:r>
                <a:rPr lang="en-US" sz="1200" dirty="0">
                  <a:latin typeface="Calibri" panose="020F0502020204030204" pitchFamily="34" charset="0"/>
                  <a:ea typeface="Times New Roman" panose="02020603050405020304" pitchFamily="18" charset="0"/>
                  <a:cs typeface="Times New Roman" panose="02020603050405020304" pitchFamily="18" charset="0"/>
                </a:rPr>
                <a:t>Market Share (%age)</a:t>
              </a:r>
              <a:endParaRPr lang="en-US" sz="1200" dirty="0"/>
            </a:p>
          </p:txBody>
        </p:sp>
      </p:grpSp>
    </p:spTree>
    <p:extLst>
      <p:ext uri="{BB962C8B-B14F-4D97-AF65-F5344CB8AC3E}">
        <p14:creationId xmlns:p14="http://schemas.microsoft.com/office/powerpoint/2010/main" val="364951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2225" y="187897"/>
            <a:ext cx="8325627" cy="382156"/>
          </a:xfrm>
          <a:prstGeom prst="rect">
            <a:avLst/>
          </a:prstGeom>
        </p:spPr>
        <p:txBody>
          <a:bodyPr vert="horz" wrap="square" lIns="0" tIns="12700" rIns="0" bIns="0" rtlCol="0">
            <a:spAutoFit/>
          </a:bodyPr>
          <a:lstStyle/>
          <a:p>
            <a:pPr marL="12700" algn="ctr">
              <a:lnSpc>
                <a:spcPct val="100000"/>
              </a:lnSpc>
              <a:spcBef>
                <a:spcPts val="100"/>
              </a:spcBef>
            </a:pPr>
            <a:r>
              <a:rPr lang="en-US" sz="2400" b="1" spc="5" dirty="0">
                <a:solidFill>
                  <a:srgbClr val="000000"/>
                </a:solidFill>
                <a:latin typeface="Tahoma"/>
                <a:cs typeface="Tahoma"/>
              </a:rPr>
              <a:t>TOP BRANDS AS PER REGION (PRODUCT CATEGORY)</a:t>
            </a:r>
            <a:endParaRPr sz="2400" dirty="0">
              <a:latin typeface="Tahoma"/>
              <a:cs typeface="Tahoma"/>
            </a:endParaRPr>
          </a:p>
        </p:txBody>
      </p:sp>
      <p:sp>
        <p:nvSpPr>
          <p:cNvPr id="4" name="object 4"/>
          <p:cNvSpPr txBox="1"/>
          <p:nvPr/>
        </p:nvSpPr>
        <p:spPr>
          <a:xfrm>
            <a:off x="11546205" y="6484302"/>
            <a:ext cx="88265" cy="163195"/>
          </a:xfrm>
          <a:prstGeom prst="rect">
            <a:avLst/>
          </a:prstGeom>
        </p:spPr>
        <p:txBody>
          <a:bodyPr vert="horz" wrap="square" lIns="0" tIns="12700" rIns="0" bIns="0" rtlCol="0">
            <a:spAutoFit/>
          </a:bodyPr>
          <a:lstStyle/>
          <a:p>
            <a:pPr marL="12700">
              <a:lnSpc>
                <a:spcPct val="100000"/>
              </a:lnSpc>
              <a:spcBef>
                <a:spcPts val="100"/>
              </a:spcBef>
            </a:pPr>
            <a:r>
              <a:rPr sz="900">
                <a:solidFill>
                  <a:srgbClr val="FFFFFF"/>
                </a:solidFill>
                <a:latin typeface="Tahoma"/>
                <a:cs typeface="Tahoma"/>
              </a:rPr>
              <a:t>2</a:t>
            </a:r>
            <a:endParaRPr sz="900">
              <a:latin typeface="Tahoma"/>
              <a:cs typeface="Tahoma"/>
            </a:endParaRPr>
          </a:p>
        </p:txBody>
      </p:sp>
      <p:sp>
        <p:nvSpPr>
          <p:cNvPr id="7" name="Footer Placeholder 6">
            <a:extLst>
              <a:ext uri="{FF2B5EF4-FFF2-40B4-BE49-F238E27FC236}">
                <a16:creationId xmlns:a16="http://schemas.microsoft.com/office/drawing/2014/main" id="{71BC121D-C350-6786-8277-FBD803A83EC9}"/>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8" name="Slide Number Placeholder 7">
            <a:extLst>
              <a:ext uri="{FF2B5EF4-FFF2-40B4-BE49-F238E27FC236}">
                <a16:creationId xmlns:a16="http://schemas.microsoft.com/office/drawing/2014/main" id="{93D7BEDF-8A69-FFE7-BA40-0CCCAC471C06}"/>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7</a:t>
            </a:fld>
            <a:endParaRPr lang="en-US"/>
          </a:p>
        </p:txBody>
      </p:sp>
      <p:pic>
        <p:nvPicPr>
          <p:cNvPr id="4098" name="Picture 2">
            <a:extLst>
              <a:ext uri="{FF2B5EF4-FFF2-40B4-BE49-F238E27FC236}">
                <a16:creationId xmlns:a16="http://schemas.microsoft.com/office/drawing/2014/main" id="{C81C2045-8E7A-1B7E-6694-6A02FC55E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043" y="603885"/>
            <a:ext cx="4920242" cy="53378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2CF42AFA-6DBF-43C7-09A7-8809B57F31B4}"/>
              </a:ext>
            </a:extLst>
          </p:cNvPr>
          <p:cNvGraphicFramePr/>
          <p:nvPr>
            <p:extLst>
              <p:ext uri="{D42A27DB-BD31-4B8C-83A1-F6EECF244321}">
                <p14:modId xmlns:p14="http://schemas.microsoft.com/office/powerpoint/2010/main" val="2494350204"/>
              </p:ext>
            </p:extLst>
          </p:nvPr>
        </p:nvGraphicFramePr>
        <p:xfrm>
          <a:off x="5534030" y="980765"/>
          <a:ext cx="6861065" cy="4797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triped Right Arrow 13">
            <a:extLst>
              <a:ext uri="{FF2B5EF4-FFF2-40B4-BE49-F238E27FC236}">
                <a16:creationId xmlns:a16="http://schemas.microsoft.com/office/drawing/2014/main" id="{E067B8ED-6607-C8D4-A3F0-35910A9C5E2F}"/>
              </a:ext>
            </a:extLst>
          </p:cNvPr>
          <p:cNvSpPr/>
          <p:nvPr/>
        </p:nvSpPr>
        <p:spPr>
          <a:xfrm>
            <a:off x="5185285" y="2960176"/>
            <a:ext cx="1029535" cy="312650"/>
          </a:xfrm>
          <a:prstGeom prst="striped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615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8</a:t>
            </a:fld>
            <a:endParaRPr lang="en-US"/>
          </a:p>
        </p:txBody>
      </p:sp>
      <p:grpSp>
        <p:nvGrpSpPr>
          <p:cNvPr id="8" name="Group 7">
            <a:extLst>
              <a:ext uri="{FF2B5EF4-FFF2-40B4-BE49-F238E27FC236}">
                <a16:creationId xmlns:a16="http://schemas.microsoft.com/office/drawing/2014/main" id="{345915C8-CD31-D344-716F-54A9CA13AC7B}"/>
              </a:ext>
            </a:extLst>
          </p:cNvPr>
          <p:cNvGrpSpPr/>
          <p:nvPr/>
        </p:nvGrpSpPr>
        <p:grpSpPr>
          <a:xfrm>
            <a:off x="1863971" y="661026"/>
            <a:ext cx="8757137" cy="5535948"/>
            <a:chOff x="143436" y="1573057"/>
            <a:chExt cx="8738706" cy="5242649"/>
          </a:xfrm>
        </p:grpSpPr>
        <p:sp>
          <p:nvSpPr>
            <p:cNvPr id="9" name="Slide Number Placeholder 3">
              <a:extLst>
                <a:ext uri="{FF2B5EF4-FFF2-40B4-BE49-F238E27FC236}">
                  <a16:creationId xmlns:a16="http://schemas.microsoft.com/office/drawing/2014/main" id="{664ABCE8-4D38-20DC-0D83-75BB359722F6}"/>
                </a:ext>
              </a:extLst>
            </p:cNvPr>
            <p:cNvSpPr txBox="1">
              <a:spLocks/>
            </p:cNvSpPr>
            <p:nvPr/>
          </p:nvSpPr>
          <p:spPr>
            <a:xfrm>
              <a:off x="6457950" y="6356351"/>
              <a:ext cx="2057400" cy="366183"/>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DCFBD9-9F52-C944-B84E-C1F34F609C4B}" type="slidenum">
                <a:rPr lang="en-US" smtClean="0"/>
                <a:pPr/>
                <a:t>8</a:t>
              </a:fld>
              <a:endParaRPr lang="en-US"/>
            </a:p>
          </p:txBody>
        </p:sp>
        <p:grpSp>
          <p:nvGrpSpPr>
            <p:cNvPr id="11" name="Southcentral_Region">
              <a:extLst>
                <a:ext uri="{FF2B5EF4-FFF2-40B4-BE49-F238E27FC236}">
                  <a16:creationId xmlns:a16="http://schemas.microsoft.com/office/drawing/2014/main" id="{334318EF-8BA4-89EF-7718-1B7F1EB1902D}"/>
                </a:ext>
              </a:extLst>
            </p:cNvPr>
            <p:cNvGrpSpPr>
              <a:grpSpLocks/>
            </p:cNvGrpSpPr>
            <p:nvPr/>
          </p:nvGrpSpPr>
          <p:grpSpPr bwMode="auto">
            <a:xfrm>
              <a:off x="3236002" y="4387010"/>
              <a:ext cx="2689209" cy="2189428"/>
              <a:chOff x="2608580" y="2778439"/>
              <a:chExt cx="2806187" cy="2025650"/>
            </a:xfrm>
            <a:solidFill>
              <a:schemeClr val="accent4">
                <a:lumMod val="40000"/>
                <a:lumOff val="60000"/>
              </a:schemeClr>
            </a:solidFill>
          </p:grpSpPr>
          <p:sp>
            <p:nvSpPr>
              <p:cNvPr id="73" name="Freeform 163">
                <a:extLst>
                  <a:ext uri="{FF2B5EF4-FFF2-40B4-BE49-F238E27FC236}">
                    <a16:creationId xmlns:a16="http://schemas.microsoft.com/office/drawing/2014/main" id="{AEB131D6-8E80-7DFE-4BFB-C092FF670B78}"/>
                  </a:ext>
                </a:extLst>
              </p:cNvPr>
              <p:cNvSpPr>
                <a:spLocks/>
              </p:cNvSpPr>
              <p:nvPr/>
            </p:nvSpPr>
            <p:spPr bwMode="auto">
              <a:xfrm>
                <a:off x="2608580" y="2889564"/>
                <a:ext cx="2044700" cy="1914525"/>
              </a:xfrm>
              <a:custGeom>
                <a:avLst/>
                <a:gdLst>
                  <a:gd name="T0" fmla="*/ 2147483646 w 1046"/>
                  <a:gd name="T1" fmla="*/ 0 h 968"/>
                  <a:gd name="T2" fmla="*/ 2147483646 w 1046"/>
                  <a:gd name="T3" fmla="*/ 2147483646 h 968"/>
                  <a:gd name="T4" fmla="*/ 2147483646 w 1046"/>
                  <a:gd name="T5" fmla="*/ 2147483646 h 968"/>
                  <a:gd name="T6" fmla="*/ 2147483646 w 1046"/>
                  <a:gd name="T7" fmla="*/ 2147483646 h 968"/>
                  <a:gd name="T8" fmla="*/ 2147483646 w 1046"/>
                  <a:gd name="T9" fmla="*/ 2147483646 h 968"/>
                  <a:gd name="T10" fmla="*/ 2147483646 w 1046"/>
                  <a:gd name="T11" fmla="*/ 2147483646 h 968"/>
                  <a:gd name="T12" fmla="*/ 2147483646 w 1046"/>
                  <a:gd name="T13" fmla="*/ 2147483646 h 968"/>
                  <a:gd name="T14" fmla="*/ 2147483646 w 1046"/>
                  <a:gd name="T15" fmla="*/ 2147483646 h 968"/>
                  <a:gd name="T16" fmla="*/ 2147483646 w 1046"/>
                  <a:gd name="T17" fmla="*/ 2147483646 h 968"/>
                  <a:gd name="T18" fmla="*/ 2147483646 w 1046"/>
                  <a:gd name="T19" fmla="*/ 2147483646 h 968"/>
                  <a:gd name="T20" fmla="*/ 2147483646 w 1046"/>
                  <a:gd name="T21" fmla="*/ 2147483646 h 968"/>
                  <a:gd name="T22" fmla="*/ 2147483646 w 1046"/>
                  <a:gd name="T23" fmla="*/ 2147483646 h 968"/>
                  <a:gd name="T24" fmla="*/ 2147483646 w 1046"/>
                  <a:gd name="T25" fmla="*/ 2147483646 h 968"/>
                  <a:gd name="T26" fmla="*/ 2147483646 w 1046"/>
                  <a:gd name="T27" fmla="*/ 2147483646 h 968"/>
                  <a:gd name="T28" fmla="*/ 2147483646 w 1046"/>
                  <a:gd name="T29" fmla="*/ 2147483646 h 968"/>
                  <a:gd name="T30" fmla="*/ 2147483646 w 1046"/>
                  <a:gd name="T31" fmla="*/ 2147483646 h 968"/>
                  <a:gd name="T32" fmla="*/ 2147483646 w 1046"/>
                  <a:gd name="T33" fmla="*/ 2147483646 h 968"/>
                  <a:gd name="T34" fmla="*/ 2147483646 w 1046"/>
                  <a:gd name="T35" fmla="*/ 2147483646 h 968"/>
                  <a:gd name="T36" fmla="*/ 2147483646 w 1046"/>
                  <a:gd name="T37" fmla="*/ 2147483646 h 968"/>
                  <a:gd name="T38" fmla="*/ 2147483646 w 1046"/>
                  <a:gd name="T39" fmla="*/ 2147483646 h 968"/>
                  <a:gd name="T40" fmla="*/ 2147483646 w 1046"/>
                  <a:gd name="T41" fmla="*/ 2147483646 h 968"/>
                  <a:gd name="T42" fmla="*/ 2147483646 w 1046"/>
                  <a:gd name="T43" fmla="*/ 2147483646 h 968"/>
                  <a:gd name="T44" fmla="*/ 2147483646 w 1046"/>
                  <a:gd name="T45" fmla="*/ 2147483646 h 968"/>
                  <a:gd name="T46" fmla="*/ 2147483646 w 1046"/>
                  <a:gd name="T47" fmla="*/ 2147483646 h 968"/>
                  <a:gd name="T48" fmla="*/ 2147483646 w 1046"/>
                  <a:gd name="T49" fmla="*/ 2147483646 h 968"/>
                  <a:gd name="T50" fmla="*/ 2147483646 w 1046"/>
                  <a:gd name="T51" fmla="*/ 2147483646 h 968"/>
                  <a:gd name="T52" fmla="*/ 2147483646 w 1046"/>
                  <a:gd name="T53" fmla="*/ 2147483646 h 968"/>
                  <a:gd name="T54" fmla="*/ 2147483646 w 1046"/>
                  <a:gd name="T55" fmla="*/ 2147483646 h 968"/>
                  <a:gd name="T56" fmla="*/ 2147483646 w 1046"/>
                  <a:gd name="T57" fmla="*/ 2147483646 h 968"/>
                  <a:gd name="T58" fmla="*/ 2147483646 w 1046"/>
                  <a:gd name="T59" fmla="*/ 2147483646 h 968"/>
                  <a:gd name="T60" fmla="*/ 2147483646 w 1046"/>
                  <a:gd name="T61" fmla="*/ 2147483646 h 968"/>
                  <a:gd name="T62" fmla="*/ 2147483646 w 1046"/>
                  <a:gd name="T63" fmla="*/ 2147483646 h 968"/>
                  <a:gd name="T64" fmla="*/ 2147483646 w 1046"/>
                  <a:gd name="T65" fmla="*/ 2147483646 h 968"/>
                  <a:gd name="T66" fmla="*/ 2147483646 w 1046"/>
                  <a:gd name="T67" fmla="*/ 2147483646 h 968"/>
                  <a:gd name="T68" fmla="*/ 2147483646 w 1046"/>
                  <a:gd name="T69" fmla="*/ 2147483646 h 968"/>
                  <a:gd name="T70" fmla="*/ 2147483646 w 1046"/>
                  <a:gd name="T71" fmla="*/ 2147483646 h 968"/>
                  <a:gd name="T72" fmla="*/ 2147483646 w 1046"/>
                  <a:gd name="T73" fmla="*/ 2147483646 h 968"/>
                  <a:gd name="T74" fmla="*/ 2147483646 w 1046"/>
                  <a:gd name="T75" fmla="*/ 2147483646 h 968"/>
                  <a:gd name="T76" fmla="*/ 2147483646 w 1046"/>
                  <a:gd name="T77" fmla="*/ 2147483646 h 968"/>
                  <a:gd name="T78" fmla="*/ 2147483646 w 1046"/>
                  <a:gd name="T79" fmla="*/ 2147483646 h 968"/>
                  <a:gd name="T80" fmla="*/ 2147483646 w 1046"/>
                  <a:gd name="T81" fmla="*/ 2147483646 h 968"/>
                  <a:gd name="T82" fmla="*/ 2147483646 w 1046"/>
                  <a:gd name="T83" fmla="*/ 2147483646 h 968"/>
                  <a:gd name="T84" fmla="*/ 2147483646 w 1046"/>
                  <a:gd name="T85" fmla="*/ 2147483646 h 968"/>
                  <a:gd name="T86" fmla="*/ 2147483646 w 1046"/>
                  <a:gd name="T87" fmla="*/ 2147483646 h 968"/>
                  <a:gd name="T88" fmla="*/ 2147483646 w 1046"/>
                  <a:gd name="T89" fmla="*/ 2147483646 h 968"/>
                  <a:gd name="T90" fmla="*/ 2147483646 w 1046"/>
                  <a:gd name="T91" fmla="*/ 2147483646 h 968"/>
                  <a:gd name="T92" fmla="*/ 0 w 1046"/>
                  <a:gd name="T93" fmla="*/ 2147483646 h 968"/>
                  <a:gd name="T94" fmla="*/ 0 w 1046"/>
                  <a:gd name="T95" fmla="*/ 2147483646 h 968"/>
                  <a:gd name="T96" fmla="*/ 2147483646 w 1046"/>
                  <a:gd name="T97" fmla="*/ 2147483646 h 968"/>
                  <a:gd name="T98" fmla="*/ 2147483646 w 1046"/>
                  <a:gd name="T99" fmla="*/ 2147483646 h 968"/>
                  <a:gd name="T100" fmla="*/ 2147483646 w 1046"/>
                  <a:gd name="T101" fmla="*/ 0 h 9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46"/>
                  <a:gd name="T154" fmla="*/ 0 h 968"/>
                  <a:gd name="T155" fmla="*/ 1046 w 1046"/>
                  <a:gd name="T156" fmla="*/ 968 h 9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46" h="968">
                    <a:moveTo>
                      <a:pt x="303" y="0"/>
                    </a:moveTo>
                    <a:lnTo>
                      <a:pt x="534" y="8"/>
                    </a:lnTo>
                    <a:lnTo>
                      <a:pt x="534" y="183"/>
                    </a:lnTo>
                    <a:lnTo>
                      <a:pt x="652" y="232"/>
                    </a:lnTo>
                    <a:lnTo>
                      <a:pt x="684" y="216"/>
                    </a:lnTo>
                    <a:lnTo>
                      <a:pt x="761" y="254"/>
                    </a:lnTo>
                    <a:lnTo>
                      <a:pt x="807" y="251"/>
                    </a:lnTo>
                    <a:lnTo>
                      <a:pt x="897" y="213"/>
                    </a:lnTo>
                    <a:lnTo>
                      <a:pt x="948" y="250"/>
                    </a:lnTo>
                    <a:lnTo>
                      <a:pt x="993" y="259"/>
                    </a:lnTo>
                    <a:lnTo>
                      <a:pt x="993" y="402"/>
                    </a:lnTo>
                    <a:lnTo>
                      <a:pt x="1045" y="492"/>
                    </a:lnTo>
                    <a:lnTo>
                      <a:pt x="1033" y="613"/>
                    </a:lnTo>
                    <a:lnTo>
                      <a:pt x="976" y="662"/>
                    </a:lnTo>
                    <a:lnTo>
                      <a:pt x="964" y="617"/>
                    </a:lnTo>
                    <a:lnTo>
                      <a:pt x="948" y="638"/>
                    </a:lnTo>
                    <a:lnTo>
                      <a:pt x="960" y="666"/>
                    </a:lnTo>
                    <a:lnTo>
                      <a:pt x="859" y="739"/>
                    </a:lnTo>
                    <a:lnTo>
                      <a:pt x="834" y="743"/>
                    </a:lnTo>
                    <a:lnTo>
                      <a:pt x="782" y="780"/>
                    </a:lnTo>
                    <a:lnTo>
                      <a:pt x="782" y="800"/>
                    </a:lnTo>
                    <a:lnTo>
                      <a:pt x="765" y="804"/>
                    </a:lnTo>
                    <a:lnTo>
                      <a:pt x="778" y="828"/>
                    </a:lnTo>
                    <a:lnTo>
                      <a:pt x="749" y="865"/>
                    </a:lnTo>
                    <a:lnTo>
                      <a:pt x="765" y="917"/>
                    </a:lnTo>
                    <a:lnTo>
                      <a:pt x="782" y="935"/>
                    </a:lnTo>
                    <a:lnTo>
                      <a:pt x="778" y="967"/>
                    </a:lnTo>
                    <a:lnTo>
                      <a:pt x="737" y="967"/>
                    </a:lnTo>
                    <a:lnTo>
                      <a:pt x="700" y="951"/>
                    </a:lnTo>
                    <a:lnTo>
                      <a:pt x="676" y="955"/>
                    </a:lnTo>
                    <a:lnTo>
                      <a:pt x="595" y="927"/>
                    </a:lnTo>
                    <a:lnTo>
                      <a:pt x="558" y="816"/>
                    </a:lnTo>
                    <a:lnTo>
                      <a:pt x="502" y="763"/>
                    </a:lnTo>
                    <a:lnTo>
                      <a:pt x="452" y="666"/>
                    </a:lnTo>
                    <a:lnTo>
                      <a:pt x="429" y="657"/>
                    </a:lnTo>
                    <a:lnTo>
                      <a:pt x="401" y="632"/>
                    </a:lnTo>
                    <a:lnTo>
                      <a:pt x="376" y="632"/>
                    </a:lnTo>
                    <a:lnTo>
                      <a:pt x="337" y="624"/>
                    </a:lnTo>
                    <a:lnTo>
                      <a:pt x="307" y="632"/>
                    </a:lnTo>
                    <a:lnTo>
                      <a:pt x="286" y="681"/>
                    </a:lnTo>
                    <a:lnTo>
                      <a:pt x="255" y="689"/>
                    </a:lnTo>
                    <a:lnTo>
                      <a:pt x="189" y="651"/>
                    </a:lnTo>
                    <a:lnTo>
                      <a:pt x="150" y="605"/>
                    </a:lnTo>
                    <a:lnTo>
                      <a:pt x="143" y="550"/>
                    </a:lnTo>
                    <a:lnTo>
                      <a:pt x="115" y="512"/>
                    </a:lnTo>
                    <a:lnTo>
                      <a:pt x="48" y="459"/>
                    </a:lnTo>
                    <a:lnTo>
                      <a:pt x="0" y="404"/>
                    </a:lnTo>
                    <a:lnTo>
                      <a:pt x="0" y="381"/>
                    </a:lnTo>
                    <a:lnTo>
                      <a:pt x="158" y="382"/>
                    </a:lnTo>
                    <a:lnTo>
                      <a:pt x="286" y="393"/>
                    </a:lnTo>
                    <a:lnTo>
                      <a:pt x="303"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4" name="Freeform 164">
                <a:extLst>
                  <a:ext uri="{FF2B5EF4-FFF2-40B4-BE49-F238E27FC236}">
                    <a16:creationId xmlns:a16="http://schemas.microsoft.com/office/drawing/2014/main" id="{0FC79E73-B57E-AD60-F987-B5DB10E72866}"/>
                  </a:ext>
                </a:extLst>
              </p:cNvPr>
              <p:cNvSpPr>
                <a:spLocks/>
              </p:cNvSpPr>
              <p:nvPr/>
            </p:nvSpPr>
            <p:spPr bwMode="auto">
              <a:xfrm>
                <a:off x="3199130" y="2778439"/>
                <a:ext cx="1266825" cy="615950"/>
              </a:xfrm>
              <a:custGeom>
                <a:avLst/>
                <a:gdLst>
                  <a:gd name="T0" fmla="*/ 2147483646 w 647"/>
                  <a:gd name="T1" fmla="*/ 0 h 312"/>
                  <a:gd name="T2" fmla="*/ 0 w 647"/>
                  <a:gd name="T3" fmla="*/ 2147483646 h 312"/>
                  <a:gd name="T4" fmla="*/ 2147483646 w 647"/>
                  <a:gd name="T5" fmla="*/ 2147483646 h 312"/>
                  <a:gd name="T6" fmla="*/ 2147483646 w 647"/>
                  <a:gd name="T7" fmla="*/ 2147483646 h 312"/>
                  <a:gd name="T8" fmla="*/ 2147483646 w 647"/>
                  <a:gd name="T9" fmla="*/ 2147483646 h 312"/>
                  <a:gd name="T10" fmla="*/ 2147483646 w 647"/>
                  <a:gd name="T11" fmla="*/ 2147483646 h 312"/>
                  <a:gd name="T12" fmla="*/ 2147483646 w 647"/>
                  <a:gd name="T13" fmla="*/ 2147483646 h 312"/>
                  <a:gd name="T14" fmla="*/ 2147483646 w 647"/>
                  <a:gd name="T15" fmla="*/ 2147483646 h 312"/>
                  <a:gd name="T16" fmla="*/ 2147483646 w 647"/>
                  <a:gd name="T17" fmla="*/ 2147483646 h 312"/>
                  <a:gd name="T18" fmla="*/ 2147483646 w 647"/>
                  <a:gd name="T19" fmla="*/ 2147483646 h 312"/>
                  <a:gd name="T20" fmla="*/ 2147483646 w 647"/>
                  <a:gd name="T21" fmla="*/ 2147483646 h 312"/>
                  <a:gd name="T22" fmla="*/ 2147483646 w 647"/>
                  <a:gd name="T23" fmla="*/ 2147483646 h 312"/>
                  <a:gd name="T24" fmla="*/ 2147483646 w 647"/>
                  <a:gd name="T25" fmla="*/ 0 h 3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7"/>
                  <a:gd name="T40" fmla="*/ 0 h 312"/>
                  <a:gd name="T41" fmla="*/ 647 w 647"/>
                  <a:gd name="T42" fmla="*/ 312 h 3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7" h="312">
                    <a:moveTo>
                      <a:pt x="4" y="0"/>
                    </a:moveTo>
                    <a:lnTo>
                      <a:pt x="0" y="56"/>
                    </a:lnTo>
                    <a:lnTo>
                      <a:pt x="230" y="64"/>
                    </a:lnTo>
                    <a:lnTo>
                      <a:pt x="231" y="241"/>
                    </a:lnTo>
                    <a:lnTo>
                      <a:pt x="349" y="289"/>
                    </a:lnTo>
                    <a:lnTo>
                      <a:pt x="381" y="272"/>
                    </a:lnTo>
                    <a:lnTo>
                      <a:pt x="456" y="311"/>
                    </a:lnTo>
                    <a:lnTo>
                      <a:pt x="504" y="310"/>
                    </a:lnTo>
                    <a:lnTo>
                      <a:pt x="594" y="272"/>
                    </a:lnTo>
                    <a:lnTo>
                      <a:pt x="646" y="308"/>
                    </a:lnTo>
                    <a:lnTo>
                      <a:pt x="646" y="116"/>
                    </a:lnTo>
                    <a:lnTo>
                      <a:pt x="630" y="4"/>
                    </a:lnTo>
                    <a:lnTo>
                      <a:pt x="4"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5" name="Freeform 165">
                <a:extLst>
                  <a:ext uri="{FF2B5EF4-FFF2-40B4-BE49-F238E27FC236}">
                    <a16:creationId xmlns:a16="http://schemas.microsoft.com/office/drawing/2014/main" id="{89371AE1-AFA0-FD54-1E78-DF22868D97C5}"/>
                  </a:ext>
                </a:extLst>
              </p:cNvPr>
              <p:cNvSpPr>
                <a:spLocks/>
              </p:cNvSpPr>
              <p:nvPr/>
            </p:nvSpPr>
            <p:spPr bwMode="auto">
              <a:xfrm>
                <a:off x="4443216" y="2807014"/>
                <a:ext cx="712788" cy="673100"/>
              </a:xfrm>
              <a:custGeom>
                <a:avLst/>
                <a:gdLst>
                  <a:gd name="T0" fmla="*/ 0 w 365"/>
                  <a:gd name="T1" fmla="*/ 2147483646 h 340"/>
                  <a:gd name="T2" fmla="*/ 2147483646 w 365"/>
                  <a:gd name="T3" fmla="*/ 2147483646 h 340"/>
                  <a:gd name="T4" fmla="*/ 2147483646 w 365"/>
                  <a:gd name="T5" fmla="*/ 0 h 340"/>
                  <a:gd name="T6" fmla="*/ 2147483646 w 365"/>
                  <a:gd name="T7" fmla="*/ 2147483646 h 340"/>
                  <a:gd name="T8" fmla="*/ 2147483646 w 365"/>
                  <a:gd name="T9" fmla="*/ 2147483646 h 340"/>
                  <a:gd name="T10" fmla="*/ 2147483646 w 365"/>
                  <a:gd name="T11" fmla="*/ 2147483646 h 340"/>
                  <a:gd name="T12" fmla="*/ 2147483646 w 365"/>
                  <a:gd name="T13" fmla="*/ 2147483646 h 340"/>
                  <a:gd name="T14" fmla="*/ 2147483646 w 365"/>
                  <a:gd name="T15" fmla="*/ 2147483646 h 340"/>
                  <a:gd name="T16" fmla="*/ 2147483646 w 365"/>
                  <a:gd name="T17" fmla="*/ 2147483646 h 340"/>
                  <a:gd name="T18" fmla="*/ 2147483646 w 365"/>
                  <a:gd name="T19" fmla="*/ 2147483646 h 340"/>
                  <a:gd name="T20" fmla="*/ 2147483646 w 365"/>
                  <a:gd name="T21" fmla="*/ 2147483646 h 340"/>
                  <a:gd name="T22" fmla="*/ 2147483646 w 365"/>
                  <a:gd name="T23" fmla="*/ 2147483646 h 340"/>
                  <a:gd name="T24" fmla="*/ 2147483646 w 365"/>
                  <a:gd name="T25" fmla="*/ 2147483646 h 340"/>
                  <a:gd name="T26" fmla="*/ 2147483646 w 365"/>
                  <a:gd name="T27" fmla="*/ 2147483646 h 340"/>
                  <a:gd name="T28" fmla="*/ 2147483646 w 365"/>
                  <a:gd name="T29" fmla="*/ 2147483646 h 340"/>
                  <a:gd name="T30" fmla="*/ 0 w 365"/>
                  <a:gd name="T31" fmla="*/ 2147483646 h 3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5"/>
                  <a:gd name="T49" fmla="*/ 0 h 340"/>
                  <a:gd name="T50" fmla="*/ 365 w 365"/>
                  <a:gd name="T51" fmla="*/ 340 h 3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5" h="340">
                    <a:moveTo>
                      <a:pt x="0" y="31"/>
                    </a:moveTo>
                    <a:lnTo>
                      <a:pt x="144" y="13"/>
                    </a:lnTo>
                    <a:lnTo>
                      <a:pt x="321" y="0"/>
                    </a:lnTo>
                    <a:lnTo>
                      <a:pt x="311" y="45"/>
                    </a:lnTo>
                    <a:lnTo>
                      <a:pt x="350" y="35"/>
                    </a:lnTo>
                    <a:lnTo>
                      <a:pt x="364" y="65"/>
                    </a:lnTo>
                    <a:lnTo>
                      <a:pt x="323" y="92"/>
                    </a:lnTo>
                    <a:lnTo>
                      <a:pt x="333" y="139"/>
                    </a:lnTo>
                    <a:lnTo>
                      <a:pt x="291" y="218"/>
                    </a:lnTo>
                    <a:lnTo>
                      <a:pt x="260" y="266"/>
                    </a:lnTo>
                    <a:lnTo>
                      <a:pt x="277" y="328"/>
                    </a:lnTo>
                    <a:lnTo>
                      <a:pt x="53" y="339"/>
                    </a:lnTo>
                    <a:lnTo>
                      <a:pt x="52" y="301"/>
                    </a:lnTo>
                    <a:lnTo>
                      <a:pt x="7" y="293"/>
                    </a:lnTo>
                    <a:lnTo>
                      <a:pt x="7" y="92"/>
                    </a:lnTo>
                    <a:lnTo>
                      <a:pt x="0" y="31"/>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6" name="Freeform 166">
                <a:extLst>
                  <a:ext uri="{FF2B5EF4-FFF2-40B4-BE49-F238E27FC236}">
                    <a16:creationId xmlns:a16="http://schemas.microsoft.com/office/drawing/2014/main" id="{8E045DF0-1207-6B3C-3634-CDEDE2CB85B8}"/>
                  </a:ext>
                </a:extLst>
              </p:cNvPr>
              <p:cNvSpPr>
                <a:spLocks/>
              </p:cNvSpPr>
              <p:nvPr/>
            </p:nvSpPr>
            <p:spPr bwMode="auto">
              <a:xfrm>
                <a:off x="4546404" y="3454714"/>
                <a:ext cx="868363" cy="704850"/>
              </a:xfrm>
              <a:custGeom>
                <a:avLst/>
                <a:gdLst>
                  <a:gd name="T0" fmla="*/ 0 w 445"/>
                  <a:gd name="T1" fmla="*/ 2147483646 h 357"/>
                  <a:gd name="T2" fmla="*/ 2147483646 w 445"/>
                  <a:gd name="T3" fmla="*/ 0 h 357"/>
                  <a:gd name="T4" fmla="*/ 2147483646 w 445"/>
                  <a:gd name="T5" fmla="*/ 2147483646 h 357"/>
                  <a:gd name="T6" fmla="*/ 2147483646 w 445"/>
                  <a:gd name="T7" fmla="*/ 2147483646 h 357"/>
                  <a:gd name="T8" fmla="*/ 2147483646 w 445"/>
                  <a:gd name="T9" fmla="*/ 2147483646 h 357"/>
                  <a:gd name="T10" fmla="*/ 2147483646 w 445"/>
                  <a:gd name="T11" fmla="*/ 2147483646 h 357"/>
                  <a:gd name="T12" fmla="*/ 2147483646 w 445"/>
                  <a:gd name="T13" fmla="*/ 2147483646 h 357"/>
                  <a:gd name="T14" fmla="*/ 2147483646 w 445"/>
                  <a:gd name="T15" fmla="*/ 2147483646 h 357"/>
                  <a:gd name="T16" fmla="*/ 2147483646 w 445"/>
                  <a:gd name="T17" fmla="*/ 2147483646 h 357"/>
                  <a:gd name="T18" fmla="*/ 2147483646 w 445"/>
                  <a:gd name="T19" fmla="*/ 2147483646 h 357"/>
                  <a:gd name="T20" fmla="*/ 2147483646 w 445"/>
                  <a:gd name="T21" fmla="*/ 2147483646 h 357"/>
                  <a:gd name="T22" fmla="*/ 2147483646 w 445"/>
                  <a:gd name="T23" fmla="*/ 2147483646 h 357"/>
                  <a:gd name="T24" fmla="*/ 2147483646 w 445"/>
                  <a:gd name="T25" fmla="*/ 2147483646 h 357"/>
                  <a:gd name="T26" fmla="*/ 2147483646 w 445"/>
                  <a:gd name="T27" fmla="*/ 2147483646 h 357"/>
                  <a:gd name="T28" fmla="*/ 2147483646 w 445"/>
                  <a:gd name="T29" fmla="*/ 2147483646 h 357"/>
                  <a:gd name="T30" fmla="*/ 2147483646 w 445"/>
                  <a:gd name="T31" fmla="*/ 2147483646 h 357"/>
                  <a:gd name="T32" fmla="*/ 2147483646 w 445"/>
                  <a:gd name="T33" fmla="*/ 2147483646 h 357"/>
                  <a:gd name="T34" fmla="*/ 2147483646 w 445"/>
                  <a:gd name="T35" fmla="*/ 2147483646 h 357"/>
                  <a:gd name="T36" fmla="*/ 2147483646 w 445"/>
                  <a:gd name="T37" fmla="*/ 2147483646 h 357"/>
                  <a:gd name="T38" fmla="*/ 2147483646 w 445"/>
                  <a:gd name="T39" fmla="*/ 2147483646 h 357"/>
                  <a:gd name="T40" fmla="*/ 2147483646 w 445"/>
                  <a:gd name="T41" fmla="*/ 2147483646 h 357"/>
                  <a:gd name="T42" fmla="*/ 2147483646 w 445"/>
                  <a:gd name="T43" fmla="*/ 2147483646 h 357"/>
                  <a:gd name="T44" fmla="*/ 2147483646 w 445"/>
                  <a:gd name="T45" fmla="*/ 2147483646 h 357"/>
                  <a:gd name="T46" fmla="*/ 2147483646 w 445"/>
                  <a:gd name="T47" fmla="*/ 2147483646 h 357"/>
                  <a:gd name="T48" fmla="*/ 2147483646 w 445"/>
                  <a:gd name="T49" fmla="*/ 2147483646 h 357"/>
                  <a:gd name="T50" fmla="*/ 2147483646 w 445"/>
                  <a:gd name="T51" fmla="*/ 2147483646 h 357"/>
                  <a:gd name="T52" fmla="*/ 2147483646 w 445"/>
                  <a:gd name="T53" fmla="*/ 2147483646 h 357"/>
                  <a:gd name="T54" fmla="*/ 2147483646 w 445"/>
                  <a:gd name="T55" fmla="*/ 2147483646 h 357"/>
                  <a:gd name="T56" fmla="*/ 2147483646 w 445"/>
                  <a:gd name="T57" fmla="*/ 2147483646 h 357"/>
                  <a:gd name="T58" fmla="*/ 2147483646 w 445"/>
                  <a:gd name="T59" fmla="*/ 2147483646 h 357"/>
                  <a:gd name="T60" fmla="*/ 2147483646 w 445"/>
                  <a:gd name="T61" fmla="*/ 2147483646 h 357"/>
                  <a:gd name="T62" fmla="*/ 2147483646 w 445"/>
                  <a:gd name="T63" fmla="*/ 2147483646 h 357"/>
                  <a:gd name="T64" fmla="*/ 2147483646 w 445"/>
                  <a:gd name="T65" fmla="*/ 2147483646 h 357"/>
                  <a:gd name="T66" fmla="*/ 2147483646 w 445"/>
                  <a:gd name="T67" fmla="*/ 2147483646 h 357"/>
                  <a:gd name="T68" fmla="*/ 0 w 445"/>
                  <a:gd name="T69" fmla="*/ 2147483646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5"/>
                  <a:gd name="T106" fmla="*/ 0 h 357"/>
                  <a:gd name="T107" fmla="*/ 445 w 445"/>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5" h="357">
                    <a:moveTo>
                      <a:pt x="0" y="8"/>
                    </a:moveTo>
                    <a:lnTo>
                      <a:pt x="222" y="0"/>
                    </a:lnTo>
                    <a:lnTo>
                      <a:pt x="261" y="73"/>
                    </a:lnTo>
                    <a:lnTo>
                      <a:pt x="227" y="160"/>
                    </a:lnTo>
                    <a:lnTo>
                      <a:pt x="216" y="199"/>
                    </a:lnTo>
                    <a:lnTo>
                      <a:pt x="365" y="183"/>
                    </a:lnTo>
                    <a:lnTo>
                      <a:pt x="375" y="239"/>
                    </a:lnTo>
                    <a:lnTo>
                      <a:pt x="330" y="234"/>
                    </a:lnTo>
                    <a:lnTo>
                      <a:pt x="310" y="258"/>
                    </a:lnTo>
                    <a:lnTo>
                      <a:pt x="333" y="275"/>
                    </a:lnTo>
                    <a:lnTo>
                      <a:pt x="373" y="256"/>
                    </a:lnTo>
                    <a:lnTo>
                      <a:pt x="375" y="283"/>
                    </a:lnTo>
                    <a:lnTo>
                      <a:pt x="399" y="260"/>
                    </a:lnTo>
                    <a:lnTo>
                      <a:pt x="415" y="260"/>
                    </a:lnTo>
                    <a:lnTo>
                      <a:pt x="396" y="307"/>
                    </a:lnTo>
                    <a:lnTo>
                      <a:pt x="433" y="315"/>
                    </a:lnTo>
                    <a:lnTo>
                      <a:pt x="444" y="341"/>
                    </a:lnTo>
                    <a:lnTo>
                      <a:pt x="427" y="349"/>
                    </a:lnTo>
                    <a:lnTo>
                      <a:pt x="404" y="333"/>
                    </a:lnTo>
                    <a:lnTo>
                      <a:pt x="361" y="320"/>
                    </a:lnTo>
                    <a:lnTo>
                      <a:pt x="371" y="352"/>
                    </a:lnTo>
                    <a:lnTo>
                      <a:pt x="349" y="356"/>
                    </a:lnTo>
                    <a:lnTo>
                      <a:pt x="331" y="327"/>
                    </a:lnTo>
                    <a:lnTo>
                      <a:pt x="320" y="345"/>
                    </a:lnTo>
                    <a:lnTo>
                      <a:pt x="256" y="345"/>
                    </a:lnTo>
                    <a:lnTo>
                      <a:pt x="256" y="327"/>
                    </a:lnTo>
                    <a:lnTo>
                      <a:pt x="231" y="307"/>
                    </a:lnTo>
                    <a:lnTo>
                      <a:pt x="183" y="304"/>
                    </a:lnTo>
                    <a:lnTo>
                      <a:pt x="223" y="327"/>
                    </a:lnTo>
                    <a:lnTo>
                      <a:pt x="166" y="339"/>
                    </a:lnTo>
                    <a:lnTo>
                      <a:pt x="77" y="323"/>
                    </a:lnTo>
                    <a:lnTo>
                      <a:pt x="43" y="327"/>
                    </a:lnTo>
                    <a:lnTo>
                      <a:pt x="55" y="208"/>
                    </a:lnTo>
                    <a:lnTo>
                      <a:pt x="1" y="114"/>
                    </a:lnTo>
                    <a:lnTo>
                      <a:pt x="0" y="8"/>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grpSp>
        <p:sp>
          <p:nvSpPr>
            <p:cNvPr id="12" name="California_Region">
              <a:extLst>
                <a:ext uri="{FF2B5EF4-FFF2-40B4-BE49-F238E27FC236}">
                  <a16:creationId xmlns:a16="http://schemas.microsoft.com/office/drawing/2014/main" id="{CAF6897C-0CFD-AAFF-5CB1-4152F8ADB450}"/>
                </a:ext>
              </a:extLst>
            </p:cNvPr>
            <p:cNvSpPr>
              <a:spLocks/>
            </p:cNvSpPr>
            <p:nvPr/>
          </p:nvSpPr>
          <p:spPr bwMode="auto">
            <a:xfrm>
              <a:off x="730335" y="2933471"/>
              <a:ext cx="1214060" cy="2059318"/>
            </a:xfrm>
            <a:custGeom>
              <a:avLst/>
              <a:gdLst>
                <a:gd name="T0" fmla="*/ 2147483646 w 634"/>
                <a:gd name="T1" fmla="*/ 0 h 979"/>
                <a:gd name="T2" fmla="*/ 2147483646 w 634"/>
                <a:gd name="T3" fmla="*/ 2147483646 h 979"/>
                <a:gd name="T4" fmla="*/ 2147483646 w 634"/>
                <a:gd name="T5" fmla="*/ 2147483646 h 979"/>
                <a:gd name="T6" fmla="*/ 2147483646 w 634"/>
                <a:gd name="T7" fmla="*/ 2147483646 h 979"/>
                <a:gd name="T8" fmla="*/ 2147483646 w 634"/>
                <a:gd name="T9" fmla="*/ 2147483646 h 979"/>
                <a:gd name="T10" fmla="*/ 2147483646 w 634"/>
                <a:gd name="T11" fmla="*/ 2147483646 h 979"/>
                <a:gd name="T12" fmla="*/ 2147483646 w 634"/>
                <a:gd name="T13" fmla="*/ 2147483646 h 979"/>
                <a:gd name="T14" fmla="*/ 2147483646 w 634"/>
                <a:gd name="T15" fmla="*/ 2147483646 h 979"/>
                <a:gd name="T16" fmla="*/ 2147483646 w 634"/>
                <a:gd name="T17" fmla="*/ 2147483646 h 979"/>
                <a:gd name="T18" fmla="*/ 2147483646 w 634"/>
                <a:gd name="T19" fmla="*/ 2147483646 h 979"/>
                <a:gd name="T20" fmla="*/ 2147483646 w 634"/>
                <a:gd name="T21" fmla="*/ 2147483646 h 979"/>
                <a:gd name="T22" fmla="*/ 2147483646 w 634"/>
                <a:gd name="T23" fmla="*/ 2147483646 h 979"/>
                <a:gd name="T24" fmla="*/ 2147483646 w 634"/>
                <a:gd name="T25" fmla="*/ 2147483646 h 979"/>
                <a:gd name="T26" fmla="*/ 2147483646 w 634"/>
                <a:gd name="T27" fmla="*/ 2147483646 h 979"/>
                <a:gd name="T28" fmla="*/ 2147483646 w 634"/>
                <a:gd name="T29" fmla="*/ 2147483646 h 979"/>
                <a:gd name="T30" fmla="*/ 2147483646 w 634"/>
                <a:gd name="T31" fmla="*/ 2147483646 h 979"/>
                <a:gd name="T32" fmla="*/ 2147483646 w 634"/>
                <a:gd name="T33" fmla="*/ 2147483646 h 979"/>
                <a:gd name="T34" fmla="*/ 2147483646 w 634"/>
                <a:gd name="T35" fmla="*/ 2147483646 h 979"/>
                <a:gd name="T36" fmla="*/ 2147483646 w 634"/>
                <a:gd name="T37" fmla="*/ 2147483646 h 979"/>
                <a:gd name="T38" fmla="*/ 2147483646 w 634"/>
                <a:gd name="T39" fmla="*/ 2147483646 h 979"/>
                <a:gd name="T40" fmla="*/ 2147483646 w 634"/>
                <a:gd name="T41" fmla="*/ 2147483646 h 979"/>
                <a:gd name="T42" fmla="*/ 2147483646 w 634"/>
                <a:gd name="T43" fmla="*/ 2147483646 h 979"/>
                <a:gd name="T44" fmla="*/ 2147483646 w 634"/>
                <a:gd name="T45" fmla="*/ 2147483646 h 979"/>
                <a:gd name="T46" fmla="*/ 2147483646 w 634"/>
                <a:gd name="T47" fmla="*/ 2147483646 h 979"/>
                <a:gd name="T48" fmla="*/ 2147483646 w 634"/>
                <a:gd name="T49" fmla="*/ 2147483646 h 979"/>
                <a:gd name="T50" fmla="*/ 2147483646 w 634"/>
                <a:gd name="T51" fmla="*/ 2147483646 h 979"/>
                <a:gd name="T52" fmla="*/ 2147483646 w 634"/>
                <a:gd name="T53" fmla="*/ 2147483646 h 979"/>
                <a:gd name="T54" fmla="*/ 2147483646 w 634"/>
                <a:gd name="T55" fmla="*/ 2147483646 h 979"/>
                <a:gd name="T56" fmla="*/ 2147483646 w 634"/>
                <a:gd name="T57" fmla="*/ 2147483646 h 979"/>
                <a:gd name="T58" fmla="*/ 2147483646 w 634"/>
                <a:gd name="T59" fmla="*/ 2147483646 h 979"/>
                <a:gd name="T60" fmla="*/ 2147483646 w 634"/>
                <a:gd name="T61" fmla="*/ 2147483646 h 979"/>
                <a:gd name="T62" fmla="*/ 2147483646 w 634"/>
                <a:gd name="T63" fmla="*/ 2147483646 h 979"/>
                <a:gd name="T64" fmla="*/ 2147483646 w 634"/>
                <a:gd name="T65" fmla="*/ 2147483646 h 979"/>
                <a:gd name="T66" fmla="*/ 2147483646 w 634"/>
                <a:gd name="T67" fmla="*/ 2147483646 h 979"/>
                <a:gd name="T68" fmla="*/ 2147483646 w 634"/>
                <a:gd name="T69" fmla="*/ 2147483646 h 979"/>
                <a:gd name="T70" fmla="*/ 2147483646 w 634"/>
                <a:gd name="T71" fmla="*/ 2147483646 h 979"/>
                <a:gd name="T72" fmla="*/ 2147483646 w 634"/>
                <a:gd name="T73" fmla="*/ 2147483646 h 979"/>
                <a:gd name="T74" fmla="*/ 2147483646 w 634"/>
                <a:gd name="T75" fmla="*/ 2147483646 h 979"/>
                <a:gd name="T76" fmla="*/ 2147483646 w 634"/>
                <a:gd name="T77" fmla="*/ 2147483646 h 979"/>
                <a:gd name="T78" fmla="*/ 2147483646 w 634"/>
                <a:gd name="T79" fmla="*/ 2147483646 h 979"/>
                <a:gd name="T80" fmla="*/ 2147483646 w 634"/>
                <a:gd name="T81" fmla="*/ 2147483646 h 979"/>
                <a:gd name="T82" fmla="*/ 2147483646 w 634"/>
                <a:gd name="T83" fmla="*/ 2147483646 h 979"/>
                <a:gd name="T84" fmla="*/ 2147483646 w 634"/>
                <a:gd name="T85" fmla="*/ 2147483646 h 979"/>
                <a:gd name="T86" fmla="*/ 0 w 634"/>
                <a:gd name="T87" fmla="*/ 2147483646 h 979"/>
                <a:gd name="T88" fmla="*/ 2147483646 w 634"/>
                <a:gd name="T89" fmla="*/ 2147483646 h 979"/>
                <a:gd name="T90" fmla="*/ 2147483646 w 634"/>
                <a:gd name="T91" fmla="*/ 2147483646 h 979"/>
                <a:gd name="T92" fmla="*/ 2147483646 w 634"/>
                <a:gd name="T93" fmla="*/ 2147483646 h 979"/>
                <a:gd name="T94" fmla="*/ 2147483646 w 634"/>
                <a:gd name="T95" fmla="*/ 0 h 9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4"/>
                <a:gd name="T145" fmla="*/ 0 h 979"/>
                <a:gd name="T146" fmla="*/ 634 w 634"/>
                <a:gd name="T147" fmla="*/ 979 h 97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4" h="979">
                  <a:moveTo>
                    <a:pt x="49" y="0"/>
                  </a:moveTo>
                  <a:lnTo>
                    <a:pt x="340" y="58"/>
                  </a:lnTo>
                  <a:lnTo>
                    <a:pt x="276" y="346"/>
                  </a:lnTo>
                  <a:lnTo>
                    <a:pt x="603" y="784"/>
                  </a:lnTo>
                  <a:lnTo>
                    <a:pt x="633" y="840"/>
                  </a:lnTo>
                  <a:lnTo>
                    <a:pt x="602" y="867"/>
                  </a:lnTo>
                  <a:lnTo>
                    <a:pt x="582" y="915"/>
                  </a:lnTo>
                  <a:lnTo>
                    <a:pt x="563" y="944"/>
                  </a:lnTo>
                  <a:lnTo>
                    <a:pt x="583" y="969"/>
                  </a:lnTo>
                  <a:lnTo>
                    <a:pt x="549" y="978"/>
                  </a:lnTo>
                  <a:lnTo>
                    <a:pt x="357" y="971"/>
                  </a:lnTo>
                  <a:lnTo>
                    <a:pt x="345" y="914"/>
                  </a:lnTo>
                  <a:lnTo>
                    <a:pt x="311" y="872"/>
                  </a:lnTo>
                  <a:lnTo>
                    <a:pt x="287" y="857"/>
                  </a:lnTo>
                  <a:lnTo>
                    <a:pt x="280" y="828"/>
                  </a:lnTo>
                  <a:lnTo>
                    <a:pt x="260" y="811"/>
                  </a:lnTo>
                  <a:lnTo>
                    <a:pt x="240" y="791"/>
                  </a:lnTo>
                  <a:lnTo>
                    <a:pt x="233" y="768"/>
                  </a:lnTo>
                  <a:lnTo>
                    <a:pt x="214" y="753"/>
                  </a:lnTo>
                  <a:lnTo>
                    <a:pt x="184" y="761"/>
                  </a:lnTo>
                  <a:lnTo>
                    <a:pt x="150" y="749"/>
                  </a:lnTo>
                  <a:lnTo>
                    <a:pt x="150" y="737"/>
                  </a:lnTo>
                  <a:lnTo>
                    <a:pt x="149" y="710"/>
                  </a:lnTo>
                  <a:lnTo>
                    <a:pt x="135" y="680"/>
                  </a:lnTo>
                  <a:lnTo>
                    <a:pt x="134" y="656"/>
                  </a:lnTo>
                  <a:lnTo>
                    <a:pt x="119" y="634"/>
                  </a:lnTo>
                  <a:lnTo>
                    <a:pt x="123" y="614"/>
                  </a:lnTo>
                  <a:lnTo>
                    <a:pt x="81" y="564"/>
                  </a:lnTo>
                  <a:lnTo>
                    <a:pt x="81" y="536"/>
                  </a:lnTo>
                  <a:lnTo>
                    <a:pt x="103" y="525"/>
                  </a:lnTo>
                  <a:lnTo>
                    <a:pt x="103" y="507"/>
                  </a:lnTo>
                  <a:lnTo>
                    <a:pt x="81" y="502"/>
                  </a:lnTo>
                  <a:lnTo>
                    <a:pt x="72" y="475"/>
                  </a:lnTo>
                  <a:lnTo>
                    <a:pt x="61" y="427"/>
                  </a:lnTo>
                  <a:lnTo>
                    <a:pt x="92" y="453"/>
                  </a:lnTo>
                  <a:lnTo>
                    <a:pt x="80" y="419"/>
                  </a:lnTo>
                  <a:lnTo>
                    <a:pt x="103" y="419"/>
                  </a:lnTo>
                  <a:lnTo>
                    <a:pt x="103" y="395"/>
                  </a:lnTo>
                  <a:lnTo>
                    <a:pt x="80" y="379"/>
                  </a:lnTo>
                  <a:lnTo>
                    <a:pt x="69" y="402"/>
                  </a:lnTo>
                  <a:lnTo>
                    <a:pt x="49" y="394"/>
                  </a:lnTo>
                  <a:lnTo>
                    <a:pt x="8" y="284"/>
                  </a:lnTo>
                  <a:lnTo>
                    <a:pt x="19" y="206"/>
                  </a:lnTo>
                  <a:lnTo>
                    <a:pt x="0" y="161"/>
                  </a:lnTo>
                  <a:lnTo>
                    <a:pt x="10" y="127"/>
                  </a:lnTo>
                  <a:lnTo>
                    <a:pt x="30" y="121"/>
                  </a:lnTo>
                  <a:lnTo>
                    <a:pt x="49" y="66"/>
                  </a:lnTo>
                  <a:lnTo>
                    <a:pt x="49" y="0"/>
                  </a:lnTo>
                </a:path>
              </a:pathLst>
            </a:custGeom>
            <a:solidFill>
              <a:srgbClr val="FF7171"/>
            </a:solidFill>
            <a:ln w="9525" cap="rnd" cmpd="sng" algn="ctr">
              <a:solidFill>
                <a:schemeClr val="tx1">
                  <a:alpha val="18039"/>
                </a:schemeClr>
              </a:solidFill>
              <a:prstDash val="solid"/>
              <a:round/>
              <a:headEnd type="none" w="med" len="med"/>
              <a:tailEnd type="none" w="med" len="med"/>
            </a:ln>
          </p:spPr>
          <p:txBody>
            <a:bodyPr/>
            <a:lstStyle/>
            <a:p>
              <a:endParaRPr lang="en-US" sz="4800" dirty="0">
                <a:latin typeface="+mj-lt"/>
              </a:endParaRPr>
            </a:p>
          </p:txBody>
        </p:sp>
        <p:grpSp>
          <p:nvGrpSpPr>
            <p:cNvPr id="13" name="West Region">
              <a:extLst>
                <a:ext uri="{FF2B5EF4-FFF2-40B4-BE49-F238E27FC236}">
                  <a16:creationId xmlns:a16="http://schemas.microsoft.com/office/drawing/2014/main" id="{80C70010-49A0-667E-DAC3-974223EC13F8}"/>
                </a:ext>
              </a:extLst>
            </p:cNvPr>
            <p:cNvGrpSpPr>
              <a:grpSpLocks/>
            </p:cNvGrpSpPr>
            <p:nvPr/>
          </p:nvGrpSpPr>
          <p:grpSpPr bwMode="auto">
            <a:xfrm>
              <a:off x="861854" y="1573057"/>
              <a:ext cx="3020228" cy="3789725"/>
              <a:chOff x="392629" y="12706"/>
              <a:chExt cx="2915706" cy="3660150"/>
            </a:xfrm>
            <a:solidFill>
              <a:schemeClr val="accent4">
                <a:lumMod val="40000"/>
                <a:lumOff val="60000"/>
              </a:schemeClr>
            </a:solidFill>
          </p:grpSpPr>
          <p:sp>
            <p:nvSpPr>
              <p:cNvPr id="63" name="Freeform 169">
                <a:extLst>
                  <a:ext uri="{FF2B5EF4-FFF2-40B4-BE49-F238E27FC236}">
                    <a16:creationId xmlns:a16="http://schemas.microsoft.com/office/drawing/2014/main" id="{66FF2669-B245-87D3-881D-AF3832C7C16B}"/>
                  </a:ext>
                </a:extLst>
              </p:cNvPr>
              <p:cNvSpPr>
                <a:spLocks/>
              </p:cNvSpPr>
              <p:nvPr/>
            </p:nvSpPr>
            <p:spPr bwMode="auto">
              <a:xfrm>
                <a:off x="610171" y="12706"/>
                <a:ext cx="928181" cy="738953"/>
              </a:xfrm>
              <a:custGeom>
                <a:avLst/>
                <a:gdLst>
                  <a:gd name="T0" fmla="*/ 2147483647 w 483"/>
                  <a:gd name="T1" fmla="*/ 0 h 353"/>
                  <a:gd name="T2" fmla="*/ 2147483647 w 483"/>
                  <a:gd name="T3" fmla="*/ 2147483647 h 353"/>
                  <a:gd name="T4" fmla="*/ 2147483647 w 483"/>
                  <a:gd name="T5" fmla="*/ 2147483647 h 353"/>
                  <a:gd name="T6" fmla="*/ 2147483647 w 483"/>
                  <a:gd name="T7" fmla="*/ 2147483647 h 353"/>
                  <a:gd name="T8" fmla="*/ 2147483647 w 483"/>
                  <a:gd name="T9" fmla="*/ 2147483647 h 353"/>
                  <a:gd name="T10" fmla="*/ 2147483647 w 483"/>
                  <a:gd name="T11" fmla="*/ 2147483647 h 353"/>
                  <a:gd name="T12" fmla="*/ 2147483647 w 483"/>
                  <a:gd name="T13" fmla="*/ 2147483647 h 353"/>
                  <a:gd name="T14" fmla="*/ 2147483647 w 483"/>
                  <a:gd name="T15" fmla="*/ 2147483647 h 353"/>
                  <a:gd name="T16" fmla="*/ 2147483647 w 483"/>
                  <a:gd name="T17" fmla="*/ 2147483647 h 353"/>
                  <a:gd name="T18" fmla="*/ 2147483647 w 483"/>
                  <a:gd name="T19" fmla="*/ 2147483647 h 353"/>
                  <a:gd name="T20" fmla="*/ 2147483647 w 483"/>
                  <a:gd name="T21" fmla="*/ 2147483647 h 353"/>
                  <a:gd name="T22" fmla="*/ 2147483647 w 483"/>
                  <a:gd name="T23" fmla="*/ 2147483647 h 353"/>
                  <a:gd name="T24" fmla="*/ 2147483647 w 483"/>
                  <a:gd name="T25" fmla="*/ 2147483647 h 353"/>
                  <a:gd name="T26" fmla="*/ 2147483647 w 483"/>
                  <a:gd name="T27" fmla="*/ 2147483647 h 353"/>
                  <a:gd name="T28" fmla="*/ 2147483647 w 483"/>
                  <a:gd name="T29" fmla="*/ 2147483647 h 353"/>
                  <a:gd name="T30" fmla="*/ 2147483647 w 483"/>
                  <a:gd name="T31" fmla="*/ 2147483647 h 353"/>
                  <a:gd name="T32" fmla="*/ 2147483647 w 483"/>
                  <a:gd name="T33" fmla="*/ 2147483647 h 353"/>
                  <a:gd name="T34" fmla="*/ 2147483647 w 483"/>
                  <a:gd name="T35" fmla="*/ 2147483647 h 353"/>
                  <a:gd name="T36" fmla="*/ 2147483647 w 483"/>
                  <a:gd name="T37" fmla="*/ 2147483647 h 353"/>
                  <a:gd name="T38" fmla="*/ 2147483647 w 483"/>
                  <a:gd name="T39" fmla="*/ 2147483647 h 353"/>
                  <a:gd name="T40" fmla="*/ 0 w 483"/>
                  <a:gd name="T41" fmla="*/ 2147483647 h 353"/>
                  <a:gd name="T42" fmla="*/ 2147483647 w 483"/>
                  <a:gd name="T43" fmla="*/ 2147483647 h 353"/>
                  <a:gd name="T44" fmla="*/ 2147483647 w 483"/>
                  <a:gd name="T45" fmla="*/ 2147483647 h 353"/>
                  <a:gd name="T46" fmla="*/ 2147483647 w 483"/>
                  <a:gd name="T47" fmla="*/ 2147483647 h 353"/>
                  <a:gd name="T48" fmla="*/ 2147483647 w 483"/>
                  <a:gd name="T49" fmla="*/ 2147483647 h 353"/>
                  <a:gd name="T50" fmla="*/ 2147483647 w 483"/>
                  <a:gd name="T51" fmla="*/ 2147483647 h 353"/>
                  <a:gd name="T52" fmla="*/ 2147483647 w 483"/>
                  <a:gd name="T53" fmla="*/ 2147483647 h 353"/>
                  <a:gd name="T54" fmla="*/ 2147483647 w 483"/>
                  <a:gd name="T55" fmla="*/ 2147483647 h 353"/>
                  <a:gd name="T56" fmla="*/ 2147483647 w 483"/>
                  <a:gd name="T57" fmla="*/ 2147483647 h 353"/>
                  <a:gd name="T58" fmla="*/ 2147483647 w 483"/>
                  <a:gd name="T59" fmla="*/ 2147483647 h 353"/>
                  <a:gd name="T60" fmla="*/ 2147483647 w 483"/>
                  <a:gd name="T61" fmla="*/ 2147483647 h 353"/>
                  <a:gd name="T62" fmla="*/ 2147483647 w 483"/>
                  <a:gd name="T63" fmla="*/ 2147483647 h 353"/>
                  <a:gd name="T64" fmla="*/ 2147483647 w 483"/>
                  <a:gd name="T65" fmla="*/ 2147483647 h 353"/>
                  <a:gd name="T66" fmla="*/ 2147483647 w 483"/>
                  <a:gd name="T67" fmla="*/ 2147483647 h 353"/>
                  <a:gd name="T68" fmla="*/ 2147483647 w 483"/>
                  <a:gd name="T69" fmla="*/ 2147483647 h 353"/>
                  <a:gd name="T70" fmla="*/ 2147483647 w 483"/>
                  <a:gd name="T71" fmla="*/ 2147483647 h 353"/>
                  <a:gd name="T72" fmla="*/ 2147483647 w 483"/>
                  <a:gd name="T73" fmla="*/ 2147483647 h 353"/>
                  <a:gd name="T74" fmla="*/ 2147483647 w 483"/>
                  <a:gd name="T75" fmla="*/ 0 h 3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3"/>
                  <a:gd name="T115" fmla="*/ 0 h 353"/>
                  <a:gd name="T116" fmla="*/ 483 w 483"/>
                  <a:gd name="T117" fmla="*/ 353 h 3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3" h="353">
                    <a:moveTo>
                      <a:pt x="122" y="0"/>
                    </a:moveTo>
                    <a:lnTo>
                      <a:pt x="221" y="27"/>
                    </a:lnTo>
                    <a:lnTo>
                      <a:pt x="297" y="44"/>
                    </a:lnTo>
                    <a:lnTo>
                      <a:pt x="333" y="52"/>
                    </a:lnTo>
                    <a:lnTo>
                      <a:pt x="371" y="58"/>
                    </a:lnTo>
                    <a:lnTo>
                      <a:pt x="421" y="67"/>
                    </a:lnTo>
                    <a:lnTo>
                      <a:pt x="482" y="78"/>
                    </a:lnTo>
                    <a:lnTo>
                      <a:pt x="443" y="352"/>
                    </a:lnTo>
                    <a:lnTo>
                      <a:pt x="256" y="313"/>
                    </a:lnTo>
                    <a:lnTo>
                      <a:pt x="230" y="331"/>
                    </a:lnTo>
                    <a:lnTo>
                      <a:pt x="197" y="304"/>
                    </a:lnTo>
                    <a:lnTo>
                      <a:pt x="167" y="331"/>
                    </a:lnTo>
                    <a:lnTo>
                      <a:pt x="140" y="308"/>
                    </a:lnTo>
                    <a:lnTo>
                      <a:pt x="63" y="304"/>
                    </a:lnTo>
                    <a:lnTo>
                      <a:pt x="74" y="259"/>
                    </a:lnTo>
                    <a:lnTo>
                      <a:pt x="18" y="255"/>
                    </a:lnTo>
                    <a:lnTo>
                      <a:pt x="13" y="229"/>
                    </a:lnTo>
                    <a:lnTo>
                      <a:pt x="23" y="202"/>
                    </a:lnTo>
                    <a:lnTo>
                      <a:pt x="10" y="178"/>
                    </a:lnTo>
                    <a:lnTo>
                      <a:pt x="11" y="109"/>
                    </a:lnTo>
                    <a:lnTo>
                      <a:pt x="0" y="56"/>
                    </a:lnTo>
                    <a:lnTo>
                      <a:pt x="7" y="36"/>
                    </a:lnTo>
                    <a:lnTo>
                      <a:pt x="32" y="44"/>
                    </a:lnTo>
                    <a:lnTo>
                      <a:pt x="57" y="75"/>
                    </a:lnTo>
                    <a:lnTo>
                      <a:pt x="105" y="82"/>
                    </a:lnTo>
                    <a:lnTo>
                      <a:pt x="117" y="108"/>
                    </a:lnTo>
                    <a:lnTo>
                      <a:pt x="94" y="108"/>
                    </a:lnTo>
                    <a:lnTo>
                      <a:pt x="91" y="129"/>
                    </a:lnTo>
                    <a:lnTo>
                      <a:pt x="105" y="132"/>
                    </a:lnTo>
                    <a:lnTo>
                      <a:pt x="110" y="154"/>
                    </a:lnTo>
                    <a:lnTo>
                      <a:pt x="82" y="170"/>
                    </a:lnTo>
                    <a:lnTo>
                      <a:pt x="82" y="185"/>
                    </a:lnTo>
                    <a:lnTo>
                      <a:pt x="114" y="185"/>
                    </a:lnTo>
                    <a:lnTo>
                      <a:pt x="122" y="147"/>
                    </a:lnTo>
                    <a:lnTo>
                      <a:pt x="147" y="124"/>
                    </a:lnTo>
                    <a:lnTo>
                      <a:pt x="117" y="64"/>
                    </a:lnTo>
                    <a:lnTo>
                      <a:pt x="136" y="46"/>
                    </a:lnTo>
                    <a:lnTo>
                      <a:pt x="122"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4" name="Freeform 170">
                <a:extLst>
                  <a:ext uri="{FF2B5EF4-FFF2-40B4-BE49-F238E27FC236}">
                    <a16:creationId xmlns:a16="http://schemas.microsoft.com/office/drawing/2014/main" id="{3476BFF8-F53C-0B69-6F16-2B376A51A9AA}"/>
                  </a:ext>
                </a:extLst>
              </p:cNvPr>
              <p:cNvSpPr>
                <a:spLocks/>
              </p:cNvSpPr>
              <p:nvPr/>
            </p:nvSpPr>
            <p:spPr bwMode="auto">
              <a:xfrm>
                <a:off x="392629" y="536713"/>
                <a:ext cx="1160226" cy="956750"/>
              </a:xfrm>
              <a:custGeom>
                <a:avLst/>
                <a:gdLst>
                  <a:gd name="T0" fmla="*/ 2147483647 w 601"/>
                  <a:gd name="T1" fmla="*/ 0 h 459"/>
                  <a:gd name="T2" fmla="*/ 2147483647 w 601"/>
                  <a:gd name="T3" fmla="*/ 2147483647 h 459"/>
                  <a:gd name="T4" fmla="*/ 2147483647 w 601"/>
                  <a:gd name="T5" fmla="*/ 2147483647 h 459"/>
                  <a:gd name="T6" fmla="*/ 2147483647 w 601"/>
                  <a:gd name="T7" fmla="*/ 2147483647 h 459"/>
                  <a:gd name="T8" fmla="*/ 2147483647 w 601"/>
                  <a:gd name="T9" fmla="*/ 2147483647 h 459"/>
                  <a:gd name="T10" fmla="*/ 2147483647 w 601"/>
                  <a:gd name="T11" fmla="*/ 2147483647 h 459"/>
                  <a:gd name="T12" fmla="*/ 2147483647 w 601"/>
                  <a:gd name="T13" fmla="*/ 2147483647 h 459"/>
                  <a:gd name="T14" fmla="*/ 2147483647 w 601"/>
                  <a:gd name="T15" fmla="*/ 2147483647 h 459"/>
                  <a:gd name="T16" fmla="*/ 2147483647 w 601"/>
                  <a:gd name="T17" fmla="*/ 2147483647 h 459"/>
                  <a:gd name="T18" fmla="*/ 0 w 601"/>
                  <a:gd name="T19" fmla="*/ 2147483647 h 459"/>
                  <a:gd name="T20" fmla="*/ 0 w 601"/>
                  <a:gd name="T21" fmla="*/ 2147483647 h 459"/>
                  <a:gd name="T22" fmla="*/ 2147483647 w 601"/>
                  <a:gd name="T23" fmla="*/ 2147483647 h 459"/>
                  <a:gd name="T24" fmla="*/ 2147483647 w 601"/>
                  <a:gd name="T25" fmla="*/ 2147483647 h 459"/>
                  <a:gd name="T26" fmla="*/ 2147483647 w 601"/>
                  <a:gd name="T27" fmla="*/ 2147483647 h 459"/>
                  <a:gd name="T28" fmla="*/ 2147483647 w 601"/>
                  <a:gd name="T29" fmla="*/ 2147483647 h 459"/>
                  <a:gd name="T30" fmla="*/ 2147483647 w 601"/>
                  <a:gd name="T31" fmla="*/ 2147483647 h 459"/>
                  <a:gd name="T32" fmla="*/ 2147483647 w 601"/>
                  <a:gd name="T33" fmla="*/ 2147483647 h 459"/>
                  <a:gd name="T34" fmla="*/ 2147483647 w 601"/>
                  <a:gd name="T35" fmla="*/ 2147483647 h 459"/>
                  <a:gd name="T36" fmla="*/ 2147483647 w 601"/>
                  <a:gd name="T37" fmla="*/ 2147483647 h 459"/>
                  <a:gd name="T38" fmla="*/ 2147483647 w 601"/>
                  <a:gd name="T39" fmla="*/ 2147483647 h 459"/>
                  <a:gd name="T40" fmla="*/ 2147483647 w 601"/>
                  <a:gd name="T41" fmla="*/ 2147483647 h 459"/>
                  <a:gd name="T42" fmla="*/ 2147483647 w 601"/>
                  <a:gd name="T43" fmla="*/ 2147483647 h 459"/>
                  <a:gd name="T44" fmla="*/ 2147483647 w 601"/>
                  <a:gd name="T45" fmla="*/ 2147483647 h 459"/>
                  <a:gd name="T46" fmla="*/ 2147483647 w 601"/>
                  <a:gd name="T47" fmla="*/ 2147483647 h 459"/>
                  <a:gd name="T48" fmla="*/ 2147483647 w 601"/>
                  <a:gd name="T49" fmla="*/ 2147483647 h 459"/>
                  <a:gd name="T50" fmla="*/ 2147483647 w 601"/>
                  <a:gd name="T51" fmla="*/ 2147483647 h 459"/>
                  <a:gd name="T52" fmla="*/ 2147483647 w 601"/>
                  <a:gd name="T53" fmla="*/ 0 h 4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01"/>
                  <a:gd name="T82" fmla="*/ 0 h 459"/>
                  <a:gd name="T83" fmla="*/ 601 w 601"/>
                  <a:gd name="T84" fmla="*/ 459 h 4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01" h="459">
                    <a:moveTo>
                      <a:pt x="131" y="0"/>
                    </a:moveTo>
                    <a:lnTo>
                      <a:pt x="113" y="10"/>
                    </a:lnTo>
                    <a:lnTo>
                      <a:pt x="103" y="50"/>
                    </a:lnTo>
                    <a:lnTo>
                      <a:pt x="92" y="84"/>
                    </a:lnTo>
                    <a:lnTo>
                      <a:pt x="84" y="111"/>
                    </a:lnTo>
                    <a:lnTo>
                      <a:pt x="73" y="141"/>
                    </a:lnTo>
                    <a:lnTo>
                      <a:pt x="61" y="170"/>
                    </a:lnTo>
                    <a:lnTo>
                      <a:pt x="44" y="203"/>
                    </a:lnTo>
                    <a:lnTo>
                      <a:pt x="23" y="241"/>
                    </a:lnTo>
                    <a:lnTo>
                      <a:pt x="0" y="277"/>
                    </a:lnTo>
                    <a:lnTo>
                      <a:pt x="0" y="357"/>
                    </a:lnTo>
                    <a:lnTo>
                      <a:pt x="337" y="426"/>
                    </a:lnTo>
                    <a:lnTo>
                      <a:pt x="492" y="458"/>
                    </a:lnTo>
                    <a:lnTo>
                      <a:pt x="525" y="299"/>
                    </a:lnTo>
                    <a:lnTo>
                      <a:pt x="545" y="285"/>
                    </a:lnTo>
                    <a:lnTo>
                      <a:pt x="526" y="250"/>
                    </a:lnTo>
                    <a:lnTo>
                      <a:pt x="536" y="214"/>
                    </a:lnTo>
                    <a:lnTo>
                      <a:pt x="600" y="153"/>
                    </a:lnTo>
                    <a:lnTo>
                      <a:pt x="556" y="97"/>
                    </a:lnTo>
                    <a:lnTo>
                      <a:pt x="369" y="58"/>
                    </a:lnTo>
                    <a:lnTo>
                      <a:pt x="343" y="74"/>
                    </a:lnTo>
                    <a:lnTo>
                      <a:pt x="310" y="47"/>
                    </a:lnTo>
                    <a:lnTo>
                      <a:pt x="280" y="76"/>
                    </a:lnTo>
                    <a:lnTo>
                      <a:pt x="251" y="47"/>
                    </a:lnTo>
                    <a:lnTo>
                      <a:pt x="177" y="49"/>
                    </a:lnTo>
                    <a:lnTo>
                      <a:pt x="187" y="4"/>
                    </a:lnTo>
                    <a:lnTo>
                      <a:pt x="131"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5" name="Freeform 171">
                <a:extLst>
                  <a:ext uri="{FF2B5EF4-FFF2-40B4-BE49-F238E27FC236}">
                    <a16:creationId xmlns:a16="http://schemas.microsoft.com/office/drawing/2014/main" id="{FD0A21CF-4683-3A80-D4A2-9D2EC958068D}"/>
                  </a:ext>
                </a:extLst>
              </p:cNvPr>
              <p:cNvSpPr>
                <a:spLocks/>
              </p:cNvSpPr>
              <p:nvPr/>
            </p:nvSpPr>
            <p:spPr bwMode="auto">
              <a:xfrm>
                <a:off x="834064" y="1400122"/>
                <a:ext cx="928181" cy="1509020"/>
              </a:xfrm>
              <a:custGeom>
                <a:avLst/>
                <a:gdLst>
                  <a:gd name="T0" fmla="*/ 2147483647 w 480"/>
                  <a:gd name="T1" fmla="*/ 0 h 724"/>
                  <a:gd name="T2" fmla="*/ 0 w 480"/>
                  <a:gd name="T3" fmla="*/ 2147483647 h 724"/>
                  <a:gd name="T4" fmla="*/ 2147483647 w 480"/>
                  <a:gd name="T5" fmla="*/ 2147483647 h 724"/>
                  <a:gd name="T6" fmla="*/ 2147483647 w 480"/>
                  <a:gd name="T7" fmla="*/ 2147483647 h 724"/>
                  <a:gd name="T8" fmla="*/ 2147483647 w 480"/>
                  <a:gd name="T9" fmla="*/ 2147483647 h 724"/>
                  <a:gd name="T10" fmla="*/ 2147483647 w 480"/>
                  <a:gd name="T11" fmla="*/ 2147483647 h 724"/>
                  <a:gd name="T12" fmla="*/ 2147483647 w 480"/>
                  <a:gd name="T13" fmla="*/ 2147483647 h 724"/>
                  <a:gd name="T14" fmla="*/ 2147483647 w 480"/>
                  <a:gd name="T15" fmla="*/ 2147483647 h 724"/>
                  <a:gd name="T16" fmla="*/ 2147483647 w 480"/>
                  <a:gd name="T17" fmla="*/ 2147483647 h 724"/>
                  <a:gd name="T18" fmla="*/ 2147483647 w 480"/>
                  <a:gd name="T19" fmla="*/ 2147483647 h 724"/>
                  <a:gd name="T20" fmla="*/ 2147483647 w 480"/>
                  <a:gd name="T21" fmla="*/ 2147483647 h 724"/>
                  <a:gd name="T22" fmla="*/ 2147483647 w 480"/>
                  <a:gd name="T23" fmla="*/ 0 h 7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0"/>
                  <a:gd name="T37" fmla="*/ 0 h 724"/>
                  <a:gd name="T38" fmla="*/ 480 w 480"/>
                  <a:gd name="T39" fmla="*/ 724 h 7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0" h="724">
                    <a:moveTo>
                      <a:pt x="61" y="0"/>
                    </a:moveTo>
                    <a:lnTo>
                      <a:pt x="0" y="287"/>
                    </a:lnTo>
                    <a:lnTo>
                      <a:pt x="326" y="723"/>
                    </a:lnTo>
                    <a:lnTo>
                      <a:pt x="346" y="704"/>
                    </a:lnTo>
                    <a:lnTo>
                      <a:pt x="345" y="618"/>
                    </a:lnTo>
                    <a:lnTo>
                      <a:pt x="386" y="625"/>
                    </a:lnTo>
                    <a:lnTo>
                      <a:pt x="428" y="360"/>
                    </a:lnTo>
                    <a:lnTo>
                      <a:pt x="456" y="180"/>
                    </a:lnTo>
                    <a:lnTo>
                      <a:pt x="464" y="126"/>
                    </a:lnTo>
                    <a:lnTo>
                      <a:pt x="479" y="77"/>
                    </a:lnTo>
                    <a:lnTo>
                      <a:pt x="264" y="43"/>
                    </a:lnTo>
                    <a:lnTo>
                      <a:pt x="61"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6" name="Freeform 172">
                <a:extLst>
                  <a:ext uri="{FF2B5EF4-FFF2-40B4-BE49-F238E27FC236}">
                    <a16:creationId xmlns:a16="http://schemas.microsoft.com/office/drawing/2014/main" id="{19C21817-688B-3427-5988-825AB7D9667B}"/>
                  </a:ext>
                </a:extLst>
              </p:cNvPr>
              <p:cNvSpPr>
                <a:spLocks/>
              </p:cNvSpPr>
              <p:nvPr/>
            </p:nvSpPr>
            <p:spPr bwMode="auto">
              <a:xfrm>
                <a:off x="1335313" y="163348"/>
                <a:ext cx="833913" cy="1462350"/>
              </a:xfrm>
              <a:custGeom>
                <a:avLst/>
                <a:gdLst>
                  <a:gd name="T0" fmla="*/ 2147483647 w 432"/>
                  <a:gd name="T1" fmla="*/ 0 h 700"/>
                  <a:gd name="T2" fmla="*/ 2147483647 w 432"/>
                  <a:gd name="T3" fmla="*/ 2147483647 h 700"/>
                  <a:gd name="T4" fmla="*/ 2147483647 w 432"/>
                  <a:gd name="T5" fmla="*/ 2147483647 h 700"/>
                  <a:gd name="T6" fmla="*/ 2147483647 w 432"/>
                  <a:gd name="T7" fmla="*/ 2147483647 h 700"/>
                  <a:gd name="T8" fmla="*/ 2147483647 w 432"/>
                  <a:gd name="T9" fmla="*/ 2147483647 h 700"/>
                  <a:gd name="T10" fmla="*/ 2147483647 w 432"/>
                  <a:gd name="T11" fmla="*/ 2147483647 h 700"/>
                  <a:gd name="T12" fmla="*/ 2147483647 w 432"/>
                  <a:gd name="T13" fmla="*/ 2147483647 h 700"/>
                  <a:gd name="T14" fmla="*/ 0 w 432"/>
                  <a:gd name="T15" fmla="*/ 2147483647 h 700"/>
                  <a:gd name="T16" fmla="*/ 2147483647 w 432"/>
                  <a:gd name="T17" fmla="*/ 2147483647 h 700"/>
                  <a:gd name="T18" fmla="*/ 2147483647 w 432"/>
                  <a:gd name="T19" fmla="*/ 2147483647 h 700"/>
                  <a:gd name="T20" fmla="*/ 2147483647 w 432"/>
                  <a:gd name="T21" fmla="*/ 2147483647 h 700"/>
                  <a:gd name="T22" fmla="*/ 2147483647 w 432"/>
                  <a:gd name="T23" fmla="*/ 2147483647 h 700"/>
                  <a:gd name="T24" fmla="*/ 2147483647 w 432"/>
                  <a:gd name="T25" fmla="*/ 2147483647 h 700"/>
                  <a:gd name="T26" fmla="*/ 2147483647 w 432"/>
                  <a:gd name="T27" fmla="*/ 2147483647 h 700"/>
                  <a:gd name="T28" fmla="*/ 2147483647 w 432"/>
                  <a:gd name="T29" fmla="*/ 2147483647 h 700"/>
                  <a:gd name="T30" fmla="*/ 2147483647 w 432"/>
                  <a:gd name="T31" fmla="*/ 2147483647 h 700"/>
                  <a:gd name="T32" fmla="*/ 2147483647 w 432"/>
                  <a:gd name="T33" fmla="*/ 2147483647 h 700"/>
                  <a:gd name="T34" fmla="*/ 2147483647 w 432"/>
                  <a:gd name="T35" fmla="*/ 2147483647 h 700"/>
                  <a:gd name="T36" fmla="*/ 2147483647 w 432"/>
                  <a:gd name="T37" fmla="*/ 2147483647 h 700"/>
                  <a:gd name="T38" fmla="*/ 2147483647 w 432"/>
                  <a:gd name="T39" fmla="*/ 2147483647 h 700"/>
                  <a:gd name="T40" fmla="*/ 2147483647 w 432"/>
                  <a:gd name="T41" fmla="*/ 2147483647 h 700"/>
                  <a:gd name="T42" fmla="*/ 2147483647 w 432"/>
                  <a:gd name="T43" fmla="*/ 0 h 7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
                  <a:gd name="T67" fmla="*/ 0 h 700"/>
                  <a:gd name="T68" fmla="*/ 432 w 432"/>
                  <a:gd name="T69" fmla="*/ 700 h 7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 h="700">
                    <a:moveTo>
                      <a:pt x="104" y="0"/>
                    </a:moveTo>
                    <a:lnTo>
                      <a:pt x="65" y="273"/>
                    </a:lnTo>
                    <a:lnTo>
                      <a:pt x="105" y="331"/>
                    </a:lnTo>
                    <a:lnTo>
                      <a:pt x="42" y="392"/>
                    </a:lnTo>
                    <a:lnTo>
                      <a:pt x="34" y="434"/>
                    </a:lnTo>
                    <a:lnTo>
                      <a:pt x="51" y="463"/>
                    </a:lnTo>
                    <a:lnTo>
                      <a:pt x="34" y="478"/>
                    </a:lnTo>
                    <a:lnTo>
                      <a:pt x="0" y="636"/>
                    </a:lnTo>
                    <a:lnTo>
                      <a:pt x="206" y="673"/>
                    </a:lnTo>
                    <a:lnTo>
                      <a:pt x="400" y="699"/>
                    </a:lnTo>
                    <a:lnTo>
                      <a:pt x="421" y="554"/>
                    </a:lnTo>
                    <a:lnTo>
                      <a:pt x="431" y="474"/>
                    </a:lnTo>
                    <a:lnTo>
                      <a:pt x="412" y="446"/>
                    </a:lnTo>
                    <a:lnTo>
                      <a:pt x="368" y="454"/>
                    </a:lnTo>
                    <a:lnTo>
                      <a:pt x="310" y="461"/>
                    </a:lnTo>
                    <a:lnTo>
                      <a:pt x="299" y="396"/>
                    </a:lnTo>
                    <a:lnTo>
                      <a:pt x="229" y="343"/>
                    </a:lnTo>
                    <a:lnTo>
                      <a:pt x="238" y="309"/>
                    </a:lnTo>
                    <a:lnTo>
                      <a:pt x="245" y="250"/>
                    </a:lnTo>
                    <a:lnTo>
                      <a:pt x="154" y="121"/>
                    </a:lnTo>
                    <a:lnTo>
                      <a:pt x="166" y="8"/>
                    </a:lnTo>
                    <a:lnTo>
                      <a:pt x="104"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7" name="Freeform 173">
                <a:extLst>
                  <a:ext uri="{FF2B5EF4-FFF2-40B4-BE49-F238E27FC236}">
                    <a16:creationId xmlns:a16="http://schemas.microsoft.com/office/drawing/2014/main" id="{947D8F1B-8779-74DC-00B1-FF98A583F820}"/>
                  </a:ext>
                </a:extLst>
              </p:cNvPr>
              <p:cNvSpPr>
                <a:spLocks/>
              </p:cNvSpPr>
              <p:nvPr/>
            </p:nvSpPr>
            <p:spPr bwMode="auto">
              <a:xfrm>
                <a:off x="1596364" y="1563470"/>
                <a:ext cx="768650" cy="1081205"/>
              </a:xfrm>
              <a:custGeom>
                <a:avLst/>
                <a:gdLst>
                  <a:gd name="T0" fmla="*/ 2147483647 w 402"/>
                  <a:gd name="T1" fmla="*/ 0 h 518"/>
                  <a:gd name="T2" fmla="*/ 2147483647 w 402"/>
                  <a:gd name="T3" fmla="*/ 2147483647 h 518"/>
                  <a:gd name="T4" fmla="*/ 2147483647 w 402"/>
                  <a:gd name="T5" fmla="*/ 2147483647 h 518"/>
                  <a:gd name="T6" fmla="*/ 2147483647 w 402"/>
                  <a:gd name="T7" fmla="*/ 2147483647 h 518"/>
                  <a:gd name="T8" fmla="*/ 2147483647 w 402"/>
                  <a:gd name="T9" fmla="*/ 2147483647 h 518"/>
                  <a:gd name="T10" fmla="*/ 0 w 402"/>
                  <a:gd name="T11" fmla="*/ 2147483647 h 518"/>
                  <a:gd name="T12" fmla="*/ 2147483647 w 402"/>
                  <a:gd name="T13" fmla="*/ 2147483647 h 518"/>
                  <a:gd name="T14" fmla="*/ 2147483647 w 402"/>
                  <a:gd name="T15" fmla="*/ 0 h 518"/>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518"/>
                  <a:gd name="T26" fmla="*/ 402 w 402"/>
                  <a:gd name="T27" fmla="*/ 518 h 5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518">
                    <a:moveTo>
                      <a:pt x="75" y="0"/>
                    </a:moveTo>
                    <a:lnTo>
                      <a:pt x="271" y="28"/>
                    </a:lnTo>
                    <a:lnTo>
                      <a:pt x="257" y="126"/>
                    </a:lnTo>
                    <a:lnTo>
                      <a:pt x="401" y="140"/>
                    </a:lnTo>
                    <a:lnTo>
                      <a:pt x="362" y="517"/>
                    </a:lnTo>
                    <a:lnTo>
                      <a:pt x="0" y="478"/>
                    </a:lnTo>
                    <a:lnTo>
                      <a:pt x="37" y="237"/>
                    </a:lnTo>
                    <a:lnTo>
                      <a:pt x="75"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8" name="Freeform 174">
                <a:extLst>
                  <a:ext uri="{FF2B5EF4-FFF2-40B4-BE49-F238E27FC236}">
                    <a16:creationId xmlns:a16="http://schemas.microsoft.com/office/drawing/2014/main" id="{991F2494-D815-18EB-E66B-ECCB972DCD50}"/>
                  </a:ext>
                </a:extLst>
              </p:cNvPr>
              <p:cNvSpPr>
                <a:spLocks/>
              </p:cNvSpPr>
              <p:nvPr/>
            </p:nvSpPr>
            <p:spPr bwMode="auto">
              <a:xfrm>
                <a:off x="1626271" y="183832"/>
                <a:ext cx="1443031" cy="980085"/>
              </a:xfrm>
              <a:custGeom>
                <a:avLst/>
                <a:gdLst>
                  <a:gd name="T0" fmla="*/ 2147483647 w 752"/>
                  <a:gd name="T1" fmla="*/ 0 h 469"/>
                  <a:gd name="T2" fmla="*/ 2147483647 w 752"/>
                  <a:gd name="T3" fmla="*/ 2147483647 h 469"/>
                  <a:gd name="T4" fmla="*/ 2147483647 w 752"/>
                  <a:gd name="T5" fmla="*/ 2147483647 h 469"/>
                  <a:gd name="T6" fmla="*/ 2147483647 w 752"/>
                  <a:gd name="T7" fmla="*/ 2147483647 h 469"/>
                  <a:gd name="T8" fmla="*/ 2147483647 w 752"/>
                  <a:gd name="T9" fmla="*/ 2147483647 h 469"/>
                  <a:gd name="T10" fmla="*/ 2147483647 w 752"/>
                  <a:gd name="T11" fmla="*/ 2147483647 h 469"/>
                  <a:gd name="T12" fmla="*/ 2147483647 w 752"/>
                  <a:gd name="T13" fmla="*/ 2147483647 h 469"/>
                  <a:gd name="T14" fmla="*/ 2147483647 w 752"/>
                  <a:gd name="T15" fmla="*/ 2147483647 h 469"/>
                  <a:gd name="T16" fmla="*/ 2147483647 w 752"/>
                  <a:gd name="T17" fmla="*/ 2147483647 h 469"/>
                  <a:gd name="T18" fmla="*/ 2147483647 w 752"/>
                  <a:gd name="T19" fmla="*/ 2147483647 h 469"/>
                  <a:gd name="T20" fmla="*/ 2147483647 w 752"/>
                  <a:gd name="T21" fmla="*/ 2147483647 h 469"/>
                  <a:gd name="T22" fmla="*/ 2147483647 w 752"/>
                  <a:gd name="T23" fmla="*/ 2147483647 h 469"/>
                  <a:gd name="T24" fmla="*/ 2147483647 w 752"/>
                  <a:gd name="T25" fmla="*/ 2147483647 h 469"/>
                  <a:gd name="T26" fmla="*/ 2147483647 w 752"/>
                  <a:gd name="T27" fmla="*/ 2147483647 h 469"/>
                  <a:gd name="T28" fmla="*/ 2147483647 w 752"/>
                  <a:gd name="T29" fmla="*/ 2147483647 h 469"/>
                  <a:gd name="T30" fmla="*/ 2147483647 w 752"/>
                  <a:gd name="T31" fmla="*/ 2147483647 h 469"/>
                  <a:gd name="T32" fmla="*/ 2147483647 w 752"/>
                  <a:gd name="T33" fmla="*/ 2147483647 h 469"/>
                  <a:gd name="T34" fmla="*/ 0 w 752"/>
                  <a:gd name="T35" fmla="*/ 2147483647 h 469"/>
                  <a:gd name="T36" fmla="*/ 2147483647 w 752"/>
                  <a:gd name="T37" fmla="*/ 0 h 4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2"/>
                  <a:gd name="T58" fmla="*/ 0 h 469"/>
                  <a:gd name="T59" fmla="*/ 752 w 752"/>
                  <a:gd name="T60" fmla="*/ 469 h 4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2" h="469">
                    <a:moveTo>
                      <a:pt x="13" y="0"/>
                    </a:moveTo>
                    <a:lnTo>
                      <a:pt x="160" y="19"/>
                    </a:lnTo>
                    <a:lnTo>
                      <a:pt x="249" y="31"/>
                    </a:lnTo>
                    <a:lnTo>
                      <a:pt x="367" y="44"/>
                    </a:lnTo>
                    <a:lnTo>
                      <a:pt x="475" y="54"/>
                    </a:lnTo>
                    <a:lnTo>
                      <a:pt x="663" y="68"/>
                    </a:lnTo>
                    <a:lnTo>
                      <a:pt x="751" y="75"/>
                    </a:lnTo>
                    <a:lnTo>
                      <a:pt x="748" y="456"/>
                    </a:lnTo>
                    <a:lnTo>
                      <a:pt x="289" y="417"/>
                    </a:lnTo>
                    <a:lnTo>
                      <a:pt x="279" y="468"/>
                    </a:lnTo>
                    <a:lnTo>
                      <a:pt x="261" y="444"/>
                    </a:lnTo>
                    <a:lnTo>
                      <a:pt x="220" y="448"/>
                    </a:lnTo>
                    <a:lnTo>
                      <a:pt x="159" y="457"/>
                    </a:lnTo>
                    <a:lnTo>
                      <a:pt x="148" y="391"/>
                    </a:lnTo>
                    <a:lnTo>
                      <a:pt x="76" y="338"/>
                    </a:lnTo>
                    <a:lnTo>
                      <a:pt x="87" y="288"/>
                    </a:lnTo>
                    <a:lnTo>
                      <a:pt x="94" y="248"/>
                    </a:lnTo>
                    <a:lnTo>
                      <a:pt x="0" y="117"/>
                    </a:lnTo>
                    <a:lnTo>
                      <a:pt x="1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9" name="Freeform 175">
                <a:extLst>
                  <a:ext uri="{FF2B5EF4-FFF2-40B4-BE49-F238E27FC236}">
                    <a16:creationId xmlns:a16="http://schemas.microsoft.com/office/drawing/2014/main" id="{A1286037-8429-A4E2-23B2-17E926E0F4ED}"/>
                  </a:ext>
                </a:extLst>
              </p:cNvPr>
              <p:cNvSpPr>
                <a:spLocks/>
              </p:cNvSpPr>
              <p:nvPr/>
            </p:nvSpPr>
            <p:spPr bwMode="auto">
              <a:xfrm>
                <a:off x="2082208" y="1034535"/>
                <a:ext cx="986192" cy="878965"/>
              </a:xfrm>
              <a:custGeom>
                <a:avLst/>
                <a:gdLst>
                  <a:gd name="T0" fmla="*/ 2147483647 w 515"/>
                  <a:gd name="T1" fmla="*/ 0 h 421"/>
                  <a:gd name="T2" fmla="*/ 2147483647 w 515"/>
                  <a:gd name="T3" fmla="*/ 2147483647 h 421"/>
                  <a:gd name="T4" fmla="*/ 0 w 515"/>
                  <a:gd name="T5" fmla="*/ 2147483647 h 421"/>
                  <a:gd name="T6" fmla="*/ 2147483647 w 515"/>
                  <a:gd name="T7" fmla="*/ 2147483647 h 421"/>
                  <a:gd name="T8" fmla="*/ 2147483647 w 515"/>
                  <a:gd name="T9" fmla="*/ 2147483647 h 421"/>
                  <a:gd name="T10" fmla="*/ 2147483647 w 515"/>
                  <a:gd name="T11" fmla="*/ 2147483647 h 421"/>
                  <a:gd name="T12" fmla="*/ 2147483647 w 515"/>
                  <a:gd name="T13" fmla="*/ 0 h 421"/>
                  <a:gd name="T14" fmla="*/ 0 60000 65536"/>
                  <a:gd name="T15" fmla="*/ 0 60000 65536"/>
                  <a:gd name="T16" fmla="*/ 0 60000 65536"/>
                  <a:gd name="T17" fmla="*/ 0 60000 65536"/>
                  <a:gd name="T18" fmla="*/ 0 60000 65536"/>
                  <a:gd name="T19" fmla="*/ 0 60000 65536"/>
                  <a:gd name="T20" fmla="*/ 0 60000 65536"/>
                  <a:gd name="T21" fmla="*/ 0 w 515"/>
                  <a:gd name="T22" fmla="*/ 0 h 421"/>
                  <a:gd name="T23" fmla="*/ 515 w 515"/>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 h="421">
                    <a:moveTo>
                      <a:pt x="50" y="0"/>
                    </a:moveTo>
                    <a:lnTo>
                      <a:pt x="32" y="156"/>
                    </a:lnTo>
                    <a:lnTo>
                      <a:pt x="0" y="381"/>
                    </a:lnTo>
                    <a:lnTo>
                      <a:pt x="149" y="393"/>
                    </a:lnTo>
                    <a:lnTo>
                      <a:pt x="497" y="420"/>
                    </a:lnTo>
                    <a:lnTo>
                      <a:pt x="514" y="43"/>
                    </a:lnTo>
                    <a:lnTo>
                      <a:pt x="50"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0" name="Freeform 176">
                <a:extLst>
                  <a:ext uri="{FF2B5EF4-FFF2-40B4-BE49-F238E27FC236}">
                    <a16:creationId xmlns:a16="http://schemas.microsoft.com/office/drawing/2014/main" id="{C594FA35-4FF9-9D2B-C234-D129E4457C1F}"/>
                  </a:ext>
                </a:extLst>
              </p:cNvPr>
              <p:cNvSpPr>
                <a:spLocks/>
              </p:cNvSpPr>
              <p:nvPr/>
            </p:nvSpPr>
            <p:spPr bwMode="auto">
              <a:xfrm>
                <a:off x="2278634" y="1842009"/>
                <a:ext cx="1029701" cy="832295"/>
              </a:xfrm>
              <a:custGeom>
                <a:avLst/>
                <a:gdLst>
                  <a:gd name="T0" fmla="*/ 2147483647 w 536"/>
                  <a:gd name="T1" fmla="*/ 0 h 399"/>
                  <a:gd name="T2" fmla="*/ 2147483647 w 536"/>
                  <a:gd name="T3" fmla="*/ 2147483647 h 399"/>
                  <a:gd name="T4" fmla="*/ 0 w 536"/>
                  <a:gd name="T5" fmla="*/ 2147483647 h 399"/>
                  <a:gd name="T6" fmla="*/ 2147483647 w 536"/>
                  <a:gd name="T7" fmla="*/ 2147483647 h 399"/>
                  <a:gd name="T8" fmla="*/ 2147483647 w 536"/>
                  <a:gd name="T9" fmla="*/ 2147483647 h 399"/>
                  <a:gd name="T10" fmla="*/ 2147483647 w 536"/>
                  <a:gd name="T11" fmla="*/ 2147483647 h 399"/>
                  <a:gd name="T12" fmla="*/ 2147483647 w 536"/>
                  <a:gd name="T13" fmla="*/ 2147483647 h 399"/>
                  <a:gd name="T14" fmla="*/ 2147483647 w 536"/>
                  <a:gd name="T15" fmla="*/ 2147483647 h 399"/>
                  <a:gd name="T16" fmla="*/ 2147483647 w 536"/>
                  <a:gd name="T17" fmla="*/ 0 h 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6"/>
                  <a:gd name="T28" fmla="*/ 0 h 399"/>
                  <a:gd name="T29" fmla="*/ 536 w 536"/>
                  <a:gd name="T30" fmla="*/ 399 h 3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6" h="399">
                    <a:moveTo>
                      <a:pt x="44" y="0"/>
                    </a:moveTo>
                    <a:lnTo>
                      <a:pt x="17" y="239"/>
                    </a:lnTo>
                    <a:lnTo>
                      <a:pt x="0" y="377"/>
                    </a:lnTo>
                    <a:lnTo>
                      <a:pt x="267" y="390"/>
                    </a:lnTo>
                    <a:lnTo>
                      <a:pt x="523" y="398"/>
                    </a:lnTo>
                    <a:lnTo>
                      <a:pt x="531" y="212"/>
                    </a:lnTo>
                    <a:lnTo>
                      <a:pt x="535" y="29"/>
                    </a:lnTo>
                    <a:lnTo>
                      <a:pt x="389" y="27"/>
                    </a:lnTo>
                    <a:lnTo>
                      <a:pt x="44"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1" name="Freeform 177">
                <a:extLst>
                  <a:ext uri="{FF2B5EF4-FFF2-40B4-BE49-F238E27FC236}">
                    <a16:creationId xmlns:a16="http://schemas.microsoft.com/office/drawing/2014/main" id="{8D60ABCF-B629-B82B-52A6-C29E195789F5}"/>
                  </a:ext>
                </a:extLst>
              </p:cNvPr>
              <p:cNvSpPr>
                <a:spLocks/>
              </p:cNvSpPr>
              <p:nvPr/>
            </p:nvSpPr>
            <p:spPr bwMode="auto">
              <a:xfrm>
                <a:off x="1363417" y="2544980"/>
                <a:ext cx="935432" cy="1127876"/>
              </a:xfrm>
              <a:custGeom>
                <a:avLst/>
                <a:gdLst>
                  <a:gd name="T0" fmla="*/ 2147483647 w 487"/>
                  <a:gd name="T1" fmla="*/ 0 h 540"/>
                  <a:gd name="T2" fmla="*/ 2147483647 w 487"/>
                  <a:gd name="T3" fmla="*/ 2147483647 h 540"/>
                  <a:gd name="T4" fmla="*/ 2147483647 w 487"/>
                  <a:gd name="T5" fmla="*/ 2147483647 h 540"/>
                  <a:gd name="T6" fmla="*/ 2147483647 w 487"/>
                  <a:gd name="T7" fmla="*/ 2147483647 h 540"/>
                  <a:gd name="T8" fmla="*/ 2147483647 w 487"/>
                  <a:gd name="T9" fmla="*/ 2147483647 h 540"/>
                  <a:gd name="T10" fmla="*/ 2147483647 w 487"/>
                  <a:gd name="T11" fmla="*/ 2147483647 h 540"/>
                  <a:gd name="T12" fmla="*/ 2147483647 w 487"/>
                  <a:gd name="T13" fmla="*/ 2147483647 h 540"/>
                  <a:gd name="T14" fmla="*/ 2147483647 w 487"/>
                  <a:gd name="T15" fmla="*/ 2147483647 h 540"/>
                  <a:gd name="T16" fmla="*/ 2147483647 w 487"/>
                  <a:gd name="T17" fmla="*/ 2147483647 h 540"/>
                  <a:gd name="T18" fmla="*/ 2147483647 w 487"/>
                  <a:gd name="T19" fmla="*/ 2147483647 h 540"/>
                  <a:gd name="T20" fmla="*/ 2147483647 w 487"/>
                  <a:gd name="T21" fmla="*/ 2147483647 h 540"/>
                  <a:gd name="T22" fmla="*/ 0 w 487"/>
                  <a:gd name="T23" fmla="*/ 2147483647 h 540"/>
                  <a:gd name="T24" fmla="*/ 2147483647 w 487"/>
                  <a:gd name="T25" fmla="*/ 2147483647 h 540"/>
                  <a:gd name="T26" fmla="*/ 2147483647 w 487"/>
                  <a:gd name="T27" fmla="*/ 2147483647 h 540"/>
                  <a:gd name="T28" fmla="*/ 2147483647 w 487"/>
                  <a:gd name="T29" fmla="*/ 2147483647 h 540"/>
                  <a:gd name="T30" fmla="*/ 2147483647 w 487"/>
                  <a:gd name="T31" fmla="*/ 0 h 5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7"/>
                  <a:gd name="T49" fmla="*/ 0 h 540"/>
                  <a:gd name="T50" fmla="*/ 487 w 487"/>
                  <a:gd name="T51" fmla="*/ 540 h 5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7" h="540">
                    <a:moveTo>
                      <a:pt x="123" y="0"/>
                    </a:moveTo>
                    <a:lnTo>
                      <a:pt x="114" y="70"/>
                    </a:lnTo>
                    <a:lnTo>
                      <a:pt x="72" y="62"/>
                    </a:lnTo>
                    <a:lnTo>
                      <a:pt x="74" y="153"/>
                    </a:lnTo>
                    <a:lnTo>
                      <a:pt x="54" y="170"/>
                    </a:lnTo>
                    <a:lnTo>
                      <a:pt x="84" y="226"/>
                    </a:lnTo>
                    <a:lnTo>
                      <a:pt x="54" y="250"/>
                    </a:lnTo>
                    <a:lnTo>
                      <a:pt x="38" y="291"/>
                    </a:lnTo>
                    <a:lnTo>
                      <a:pt x="15" y="330"/>
                    </a:lnTo>
                    <a:lnTo>
                      <a:pt x="31" y="353"/>
                    </a:lnTo>
                    <a:lnTo>
                      <a:pt x="3" y="362"/>
                    </a:lnTo>
                    <a:lnTo>
                      <a:pt x="0" y="399"/>
                    </a:lnTo>
                    <a:lnTo>
                      <a:pt x="273" y="537"/>
                    </a:lnTo>
                    <a:lnTo>
                      <a:pt x="427" y="539"/>
                    </a:lnTo>
                    <a:lnTo>
                      <a:pt x="486" y="42"/>
                    </a:lnTo>
                    <a:lnTo>
                      <a:pt x="12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2" name="Freeform 178">
                <a:extLst>
                  <a:ext uri="{FF2B5EF4-FFF2-40B4-BE49-F238E27FC236}">
                    <a16:creationId xmlns:a16="http://schemas.microsoft.com/office/drawing/2014/main" id="{C9444BBF-4DE7-8AA2-422B-C45C489D2EBF}"/>
                  </a:ext>
                </a:extLst>
              </p:cNvPr>
              <p:cNvSpPr>
                <a:spLocks/>
              </p:cNvSpPr>
              <p:nvPr/>
            </p:nvSpPr>
            <p:spPr bwMode="auto">
              <a:xfrm>
                <a:off x="2176581" y="2592740"/>
                <a:ext cx="993444" cy="1065648"/>
              </a:xfrm>
              <a:custGeom>
                <a:avLst/>
                <a:gdLst>
                  <a:gd name="T0" fmla="*/ 2147483647 w 517"/>
                  <a:gd name="T1" fmla="*/ 0 h 512"/>
                  <a:gd name="T2" fmla="*/ 2147483647 w 517"/>
                  <a:gd name="T3" fmla="*/ 2147483647 h 512"/>
                  <a:gd name="T4" fmla="*/ 2147483647 w 517"/>
                  <a:gd name="T5" fmla="*/ 2147483647 h 512"/>
                  <a:gd name="T6" fmla="*/ 2147483647 w 517"/>
                  <a:gd name="T7" fmla="*/ 2147483647 h 512"/>
                  <a:gd name="T8" fmla="*/ 2147483647 w 517"/>
                  <a:gd name="T9" fmla="*/ 2147483647 h 512"/>
                  <a:gd name="T10" fmla="*/ 2147483647 w 517"/>
                  <a:gd name="T11" fmla="*/ 2147483647 h 512"/>
                  <a:gd name="T12" fmla="*/ 2147483647 w 517"/>
                  <a:gd name="T13" fmla="*/ 2147483647 h 512"/>
                  <a:gd name="T14" fmla="*/ 2147483647 w 517"/>
                  <a:gd name="T15" fmla="*/ 2147483647 h 512"/>
                  <a:gd name="T16" fmla="*/ 0 w 517"/>
                  <a:gd name="T17" fmla="*/ 2147483647 h 512"/>
                  <a:gd name="T18" fmla="*/ 2147483647 w 517"/>
                  <a:gd name="T19" fmla="*/ 2147483647 h 512"/>
                  <a:gd name="T20" fmla="*/ 2147483647 w 517"/>
                  <a:gd name="T21" fmla="*/ 0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7"/>
                  <a:gd name="T34" fmla="*/ 0 h 512"/>
                  <a:gd name="T35" fmla="*/ 517 w 517"/>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7" h="512">
                    <a:moveTo>
                      <a:pt x="63" y="0"/>
                    </a:moveTo>
                    <a:lnTo>
                      <a:pt x="516" y="20"/>
                    </a:lnTo>
                    <a:lnTo>
                      <a:pt x="494" y="472"/>
                    </a:lnTo>
                    <a:lnTo>
                      <a:pt x="347" y="463"/>
                    </a:lnTo>
                    <a:lnTo>
                      <a:pt x="209" y="459"/>
                    </a:lnTo>
                    <a:lnTo>
                      <a:pt x="209" y="477"/>
                    </a:lnTo>
                    <a:lnTo>
                      <a:pt x="94" y="477"/>
                    </a:lnTo>
                    <a:lnTo>
                      <a:pt x="87" y="511"/>
                    </a:lnTo>
                    <a:lnTo>
                      <a:pt x="0" y="500"/>
                    </a:lnTo>
                    <a:lnTo>
                      <a:pt x="49" y="117"/>
                    </a:lnTo>
                    <a:lnTo>
                      <a:pt x="6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4" name="Plains_Region">
              <a:extLst>
                <a:ext uri="{FF2B5EF4-FFF2-40B4-BE49-F238E27FC236}">
                  <a16:creationId xmlns:a16="http://schemas.microsoft.com/office/drawing/2014/main" id="{0370180E-9C59-C233-FC47-1CE269EE486B}"/>
                </a:ext>
              </a:extLst>
            </p:cNvPr>
            <p:cNvGrpSpPr>
              <a:grpSpLocks/>
            </p:cNvGrpSpPr>
            <p:nvPr/>
          </p:nvGrpSpPr>
          <p:grpSpPr bwMode="auto">
            <a:xfrm>
              <a:off x="3643132" y="1758683"/>
              <a:ext cx="2176063" cy="2656197"/>
              <a:chOff x="3145293" y="253331"/>
              <a:chExt cx="2100755" cy="2555708"/>
            </a:xfrm>
            <a:solidFill>
              <a:schemeClr val="accent6"/>
            </a:solidFill>
          </p:grpSpPr>
          <p:sp>
            <p:nvSpPr>
              <p:cNvPr id="56" name="Freeform 180">
                <a:extLst>
                  <a:ext uri="{FF2B5EF4-FFF2-40B4-BE49-F238E27FC236}">
                    <a16:creationId xmlns:a16="http://schemas.microsoft.com/office/drawing/2014/main" id="{D379EFD9-DAE2-3143-32D8-F192131E346B}"/>
                  </a:ext>
                </a:extLst>
              </p:cNvPr>
              <p:cNvSpPr>
                <a:spLocks/>
              </p:cNvSpPr>
              <p:nvPr/>
            </p:nvSpPr>
            <p:spPr bwMode="auto">
              <a:xfrm>
                <a:off x="3188759" y="328135"/>
                <a:ext cx="970745" cy="621449"/>
              </a:xfrm>
              <a:custGeom>
                <a:avLst/>
                <a:gdLst>
                  <a:gd name="T0" fmla="*/ 2147483647 w 504"/>
                  <a:gd name="T1" fmla="*/ 0 h 295"/>
                  <a:gd name="T2" fmla="*/ 2147483647 w 504"/>
                  <a:gd name="T3" fmla="*/ 2147483647 h 295"/>
                  <a:gd name="T4" fmla="*/ 2147483647 w 504"/>
                  <a:gd name="T5" fmla="*/ 2147483647 h 295"/>
                  <a:gd name="T6" fmla="*/ 2147483647 w 504"/>
                  <a:gd name="T7" fmla="*/ 2147483647 h 295"/>
                  <a:gd name="T8" fmla="*/ 2147483647 w 504"/>
                  <a:gd name="T9" fmla="*/ 2147483647 h 295"/>
                  <a:gd name="T10" fmla="*/ 2147483647 w 504"/>
                  <a:gd name="T11" fmla="*/ 2147483647 h 295"/>
                  <a:gd name="T12" fmla="*/ 2147483647 w 504"/>
                  <a:gd name="T13" fmla="*/ 2147483647 h 295"/>
                  <a:gd name="T14" fmla="*/ 0 w 504"/>
                  <a:gd name="T15" fmla="*/ 2147483647 h 295"/>
                  <a:gd name="T16" fmla="*/ 2147483647 w 504"/>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4"/>
                  <a:gd name="T28" fmla="*/ 0 h 295"/>
                  <a:gd name="T29" fmla="*/ 504 w 504"/>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4" h="295">
                    <a:moveTo>
                      <a:pt x="1" y="0"/>
                    </a:moveTo>
                    <a:lnTo>
                      <a:pt x="422" y="9"/>
                    </a:lnTo>
                    <a:lnTo>
                      <a:pt x="453" y="96"/>
                    </a:lnTo>
                    <a:lnTo>
                      <a:pt x="483" y="162"/>
                    </a:lnTo>
                    <a:lnTo>
                      <a:pt x="503" y="270"/>
                    </a:lnTo>
                    <a:lnTo>
                      <a:pt x="491" y="294"/>
                    </a:lnTo>
                    <a:lnTo>
                      <a:pt x="335" y="290"/>
                    </a:lnTo>
                    <a:lnTo>
                      <a:pt x="0" y="285"/>
                    </a:lnTo>
                    <a:lnTo>
                      <a:pt x="1"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7" name="Freeform 181">
                <a:extLst>
                  <a:ext uri="{FF2B5EF4-FFF2-40B4-BE49-F238E27FC236}">
                    <a16:creationId xmlns:a16="http://schemas.microsoft.com/office/drawing/2014/main" id="{28099EC5-5CD3-F7EF-A5D4-060ABCEF0103}"/>
                  </a:ext>
                </a:extLst>
              </p:cNvPr>
              <p:cNvSpPr>
                <a:spLocks/>
              </p:cNvSpPr>
              <p:nvPr/>
            </p:nvSpPr>
            <p:spPr bwMode="auto">
              <a:xfrm>
                <a:off x="3159782" y="921388"/>
                <a:ext cx="1021456" cy="722434"/>
              </a:xfrm>
              <a:custGeom>
                <a:avLst/>
                <a:gdLst>
                  <a:gd name="T0" fmla="*/ 2147483647 w 530"/>
                  <a:gd name="T1" fmla="*/ 0 h 345"/>
                  <a:gd name="T2" fmla="*/ 2147483647 w 530"/>
                  <a:gd name="T3" fmla="*/ 2147483647 h 345"/>
                  <a:gd name="T4" fmla="*/ 0 w 530"/>
                  <a:gd name="T5" fmla="*/ 2147483647 h 345"/>
                  <a:gd name="T6" fmla="*/ 2147483647 w 530"/>
                  <a:gd name="T7" fmla="*/ 2147483647 h 345"/>
                  <a:gd name="T8" fmla="*/ 2147483647 w 530"/>
                  <a:gd name="T9" fmla="*/ 2147483647 h 345"/>
                  <a:gd name="T10" fmla="*/ 2147483647 w 530"/>
                  <a:gd name="T11" fmla="*/ 2147483647 h 345"/>
                  <a:gd name="T12" fmla="*/ 2147483647 w 530"/>
                  <a:gd name="T13" fmla="*/ 2147483647 h 345"/>
                  <a:gd name="T14" fmla="*/ 2147483647 w 530"/>
                  <a:gd name="T15" fmla="*/ 2147483647 h 345"/>
                  <a:gd name="T16" fmla="*/ 2147483647 w 530"/>
                  <a:gd name="T17" fmla="*/ 2147483647 h 345"/>
                  <a:gd name="T18" fmla="*/ 2147483647 w 530"/>
                  <a:gd name="T19" fmla="*/ 2147483647 h 345"/>
                  <a:gd name="T20" fmla="*/ 2147483647 w 530"/>
                  <a:gd name="T21" fmla="*/ 2147483647 h 345"/>
                  <a:gd name="T22" fmla="*/ 2147483647 w 530"/>
                  <a:gd name="T23" fmla="*/ 2147483647 h 345"/>
                  <a:gd name="T24" fmla="*/ 2147483647 w 530"/>
                  <a:gd name="T25" fmla="*/ 2147483647 h 345"/>
                  <a:gd name="T26" fmla="*/ 2147483647 w 530"/>
                  <a:gd name="T27" fmla="*/ 0 h 3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0"/>
                  <a:gd name="T43" fmla="*/ 0 h 345"/>
                  <a:gd name="T44" fmla="*/ 530 w 530"/>
                  <a:gd name="T45" fmla="*/ 345 h 3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0" h="345">
                    <a:moveTo>
                      <a:pt x="10" y="0"/>
                    </a:moveTo>
                    <a:lnTo>
                      <a:pt x="8" y="133"/>
                    </a:lnTo>
                    <a:lnTo>
                      <a:pt x="0" y="290"/>
                    </a:lnTo>
                    <a:lnTo>
                      <a:pt x="384" y="296"/>
                    </a:lnTo>
                    <a:lnTo>
                      <a:pt x="425" y="317"/>
                    </a:lnTo>
                    <a:lnTo>
                      <a:pt x="453" y="288"/>
                    </a:lnTo>
                    <a:lnTo>
                      <a:pt x="529" y="344"/>
                    </a:lnTo>
                    <a:lnTo>
                      <a:pt x="518" y="285"/>
                    </a:lnTo>
                    <a:lnTo>
                      <a:pt x="525" y="239"/>
                    </a:lnTo>
                    <a:lnTo>
                      <a:pt x="529" y="82"/>
                    </a:lnTo>
                    <a:lnTo>
                      <a:pt x="495" y="48"/>
                    </a:lnTo>
                    <a:lnTo>
                      <a:pt x="509" y="5"/>
                    </a:lnTo>
                    <a:lnTo>
                      <a:pt x="257" y="4"/>
                    </a:lnTo>
                    <a:lnTo>
                      <a:pt x="10"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8" name="Freeform 182">
                <a:extLst>
                  <a:ext uri="{FF2B5EF4-FFF2-40B4-BE49-F238E27FC236}">
                    <a16:creationId xmlns:a16="http://schemas.microsoft.com/office/drawing/2014/main" id="{20E4F2C3-436F-2A0C-EC3B-816FFA89B620}"/>
                  </a:ext>
                </a:extLst>
              </p:cNvPr>
              <p:cNvSpPr>
                <a:spLocks/>
              </p:cNvSpPr>
              <p:nvPr/>
            </p:nvSpPr>
            <p:spPr bwMode="auto">
              <a:xfrm>
                <a:off x="3145293" y="1519533"/>
                <a:ext cx="1217054" cy="598145"/>
              </a:xfrm>
              <a:custGeom>
                <a:avLst/>
                <a:gdLst>
                  <a:gd name="T0" fmla="*/ 2147483647 w 632"/>
                  <a:gd name="T1" fmla="*/ 0 h 285"/>
                  <a:gd name="T2" fmla="*/ 0 w 632"/>
                  <a:gd name="T3" fmla="*/ 2147483647 h 285"/>
                  <a:gd name="T4" fmla="*/ 2147483647 w 632"/>
                  <a:gd name="T5" fmla="*/ 2147483647 h 285"/>
                  <a:gd name="T6" fmla="*/ 2147483647 w 632"/>
                  <a:gd name="T7" fmla="*/ 2147483647 h 285"/>
                  <a:gd name="T8" fmla="*/ 2147483647 w 632"/>
                  <a:gd name="T9" fmla="*/ 2147483647 h 285"/>
                  <a:gd name="T10" fmla="*/ 2147483647 w 632"/>
                  <a:gd name="T11" fmla="*/ 2147483647 h 285"/>
                  <a:gd name="T12" fmla="*/ 2147483647 w 632"/>
                  <a:gd name="T13" fmla="*/ 2147483647 h 285"/>
                  <a:gd name="T14" fmla="*/ 2147483647 w 632"/>
                  <a:gd name="T15" fmla="*/ 2147483647 h 285"/>
                  <a:gd name="T16" fmla="*/ 2147483647 w 632"/>
                  <a:gd name="T17" fmla="*/ 2147483647 h 285"/>
                  <a:gd name="T18" fmla="*/ 2147483647 w 632"/>
                  <a:gd name="T19" fmla="*/ 2147483647 h 285"/>
                  <a:gd name="T20" fmla="*/ 2147483647 w 632"/>
                  <a:gd name="T21" fmla="*/ 2147483647 h 285"/>
                  <a:gd name="T22" fmla="*/ 2147483647 w 632"/>
                  <a:gd name="T23" fmla="*/ 2147483647 h 285"/>
                  <a:gd name="T24" fmla="*/ 2147483647 w 632"/>
                  <a:gd name="T25" fmla="*/ 2147483647 h 285"/>
                  <a:gd name="T26" fmla="*/ 2147483647 w 632"/>
                  <a:gd name="T27" fmla="*/ 2147483647 h 285"/>
                  <a:gd name="T28" fmla="*/ 2147483647 w 632"/>
                  <a:gd name="T29" fmla="*/ 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2"/>
                  <a:gd name="T46" fmla="*/ 0 h 285"/>
                  <a:gd name="T47" fmla="*/ 632 w 632"/>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2" h="285">
                    <a:moveTo>
                      <a:pt x="7" y="0"/>
                    </a:moveTo>
                    <a:lnTo>
                      <a:pt x="0" y="188"/>
                    </a:lnTo>
                    <a:lnTo>
                      <a:pt x="142" y="192"/>
                    </a:lnTo>
                    <a:lnTo>
                      <a:pt x="141" y="284"/>
                    </a:lnTo>
                    <a:lnTo>
                      <a:pt x="333" y="281"/>
                    </a:lnTo>
                    <a:lnTo>
                      <a:pt x="505" y="279"/>
                    </a:lnTo>
                    <a:lnTo>
                      <a:pt x="631" y="281"/>
                    </a:lnTo>
                    <a:lnTo>
                      <a:pt x="591" y="202"/>
                    </a:lnTo>
                    <a:lnTo>
                      <a:pt x="564" y="127"/>
                    </a:lnTo>
                    <a:lnTo>
                      <a:pt x="535" y="50"/>
                    </a:lnTo>
                    <a:lnTo>
                      <a:pt x="463" y="2"/>
                    </a:lnTo>
                    <a:lnTo>
                      <a:pt x="430" y="30"/>
                    </a:lnTo>
                    <a:lnTo>
                      <a:pt x="391" y="10"/>
                    </a:lnTo>
                    <a:lnTo>
                      <a:pt x="219" y="4"/>
                    </a:lnTo>
                    <a:lnTo>
                      <a:pt x="7"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9" name="Freeform 183">
                <a:extLst>
                  <a:ext uri="{FF2B5EF4-FFF2-40B4-BE49-F238E27FC236}">
                    <a16:creationId xmlns:a16="http://schemas.microsoft.com/office/drawing/2014/main" id="{6A55EDB1-4A28-BD76-CA21-22630CAA001B}"/>
                  </a:ext>
                </a:extLst>
              </p:cNvPr>
              <p:cNvSpPr>
                <a:spLocks/>
              </p:cNvSpPr>
              <p:nvPr/>
            </p:nvSpPr>
            <p:spPr bwMode="auto">
              <a:xfrm>
                <a:off x="3393605" y="2102141"/>
                <a:ext cx="1064922" cy="590376"/>
              </a:xfrm>
              <a:custGeom>
                <a:avLst/>
                <a:gdLst>
                  <a:gd name="T0" fmla="*/ 2147483647 w 556"/>
                  <a:gd name="T1" fmla="*/ 2147483647 h 284"/>
                  <a:gd name="T2" fmla="*/ 2147483647 w 556"/>
                  <a:gd name="T3" fmla="*/ 2147483647 h 284"/>
                  <a:gd name="T4" fmla="*/ 0 w 556"/>
                  <a:gd name="T5" fmla="*/ 2147483647 h 284"/>
                  <a:gd name="T6" fmla="*/ 2147483647 w 556"/>
                  <a:gd name="T7" fmla="*/ 2147483647 h 284"/>
                  <a:gd name="T8" fmla="*/ 2147483647 w 556"/>
                  <a:gd name="T9" fmla="*/ 2147483647 h 284"/>
                  <a:gd name="T10" fmla="*/ 2147483647 w 556"/>
                  <a:gd name="T11" fmla="*/ 2147483647 h 284"/>
                  <a:gd name="T12" fmla="*/ 2147483647 w 556"/>
                  <a:gd name="T13" fmla="*/ 2147483647 h 284"/>
                  <a:gd name="T14" fmla="*/ 2147483647 w 556"/>
                  <a:gd name="T15" fmla="*/ 2147483647 h 284"/>
                  <a:gd name="T16" fmla="*/ 2147483647 w 556"/>
                  <a:gd name="T17" fmla="*/ 0 h 284"/>
                  <a:gd name="T18" fmla="*/ 2147483647 w 556"/>
                  <a:gd name="T19" fmla="*/ 2147483647 h 284"/>
                  <a:gd name="T20" fmla="*/ 2147483647 w 556"/>
                  <a:gd name="T21" fmla="*/ 2147483647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6"/>
                  <a:gd name="T34" fmla="*/ 0 h 284"/>
                  <a:gd name="T35" fmla="*/ 556 w 556"/>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6" h="284">
                    <a:moveTo>
                      <a:pt x="6" y="3"/>
                    </a:moveTo>
                    <a:lnTo>
                      <a:pt x="4" y="165"/>
                    </a:lnTo>
                    <a:lnTo>
                      <a:pt x="0" y="280"/>
                    </a:lnTo>
                    <a:lnTo>
                      <a:pt x="555" y="283"/>
                    </a:lnTo>
                    <a:lnTo>
                      <a:pt x="544" y="135"/>
                    </a:lnTo>
                    <a:lnTo>
                      <a:pt x="544" y="80"/>
                    </a:lnTo>
                    <a:lnTo>
                      <a:pt x="499" y="46"/>
                    </a:lnTo>
                    <a:lnTo>
                      <a:pt x="513" y="17"/>
                    </a:lnTo>
                    <a:lnTo>
                      <a:pt x="494" y="0"/>
                    </a:lnTo>
                    <a:lnTo>
                      <a:pt x="242" y="3"/>
                    </a:lnTo>
                    <a:lnTo>
                      <a:pt x="6" y="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0" name="Freeform 184">
                <a:extLst>
                  <a:ext uri="{FF2B5EF4-FFF2-40B4-BE49-F238E27FC236}">
                    <a16:creationId xmlns:a16="http://schemas.microsoft.com/office/drawing/2014/main" id="{B2077991-A430-5F86-1F8F-A397701D6452}"/>
                  </a:ext>
                </a:extLst>
              </p:cNvPr>
              <p:cNvSpPr>
                <a:spLocks/>
              </p:cNvSpPr>
              <p:nvPr/>
            </p:nvSpPr>
            <p:spPr bwMode="auto">
              <a:xfrm>
                <a:off x="3992884" y="253331"/>
                <a:ext cx="956256" cy="1172985"/>
              </a:xfrm>
              <a:custGeom>
                <a:avLst/>
                <a:gdLst>
                  <a:gd name="T0" fmla="*/ 0 w 496"/>
                  <a:gd name="T1" fmla="*/ 2147483647 h 558"/>
                  <a:gd name="T2" fmla="*/ 2147483647 w 496"/>
                  <a:gd name="T3" fmla="*/ 2147483647 h 558"/>
                  <a:gd name="T4" fmla="*/ 2147483647 w 496"/>
                  <a:gd name="T5" fmla="*/ 0 h 558"/>
                  <a:gd name="T6" fmla="*/ 2147483647 w 496"/>
                  <a:gd name="T7" fmla="*/ 2147483647 h 558"/>
                  <a:gd name="T8" fmla="*/ 2147483647 w 496"/>
                  <a:gd name="T9" fmla="*/ 2147483647 h 558"/>
                  <a:gd name="T10" fmla="*/ 2147483647 w 496"/>
                  <a:gd name="T11" fmla="*/ 2147483647 h 558"/>
                  <a:gd name="T12" fmla="*/ 2147483647 w 496"/>
                  <a:gd name="T13" fmla="*/ 2147483647 h 558"/>
                  <a:gd name="T14" fmla="*/ 2147483647 w 496"/>
                  <a:gd name="T15" fmla="*/ 2147483647 h 558"/>
                  <a:gd name="T16" fmla="*/ 2147483647 w 496"/>
                  <a:gd name="T17" fmla="*/ 2147483647 h 558"/>
                  <a:gd name="T18" fmla="*/ 2147483647 w 496"/>
                  <a:gd name="T19" fmla="*/ 2147483647 h 558"/>
                  <a:gd name="T20" fmla="*/ 2147483647 w 496"/>
                  <a:gd name="T21" fmla="*/ 2147483647 h 558"/>
                  <a:gd name="T22" fmla="*/ 2147483647 w 496"/>
                  <a:gd name="T23" fmla="*/ 2147483647 h 558"/>
                  <a:gd name="T24" fmla="*/ 2147483647 w 496"/>
                  <a:gd name="T25" fmla="*/ 2147483647 h 558"/>
                  <a:gd name="T26" fmla="*/ 2147483647 w 496"/>
                  <a:gd name="T27" fmla="*/ 2147483647 h 558"/>
                  <a:gd name="T28" fmla="*/ 2147483647 w 496"/>
                  <a:gd name="T29" fmla="*/ 2147483647 h 558"/>
                  <a:gd name="T30" fmla="*/ 2147483647 w 496"/>
                  <a:gd name="T31" fmla="*/ 2147483647 h 558"/>
                  <a:gd name="T32" fmla="*/ 2147483647 w 496"/>
                  <a:gd name="T33" fmla="*/ 2147483647 h 558"/>
                  <a:gd name="T34" fmla="*/ 2147483647 w 496"/>
                  <a:gd name="T35" fmla="*/ 2147483647 h 558"/>
                  <a:gd name="T36" fmla="*/ 2147483647 w 496"/>
                  <a:gd name="T37" fmla="*/ 2147483647 h 558"/>
                  <a:gd name="T38" fmla="*/ 2147483647 w 496"/>
                  <a:gd name="T39" fmla="*/ 2147483647 h 558"/>
                  <a:gd name="T40" fmla="*/ 2147483647 w 496"/>
                  <a:gd name="T41" fmla="*/ 2147483647 h 558"/>
                  <a:gd name="T42" fmla="*/ 2147483647 w 496"/>
                  <a:gd name="T43" fmla="*/ 2147483647 h 558"/>
                  <a:gd name="T44" fmla="*/ 2147483647 w 496"/>
                  <a:gd name="T45" fmla="*/ 2147483647 h 558"/>
                  <a:gd name="T46" fmla="*/ 2147483647 w 496"/>
                  <a:gd name="T47" fmla="*/ 2147483647 h 558"/>
                  <a:gd name="T48" fmla="*/ 2147483647 w 496"/>
                  <a:gd name="T49" fmla="*/ 2147483647 h 558"/>
                  <a:gd name="T50" fmla="*/ 2147483647 w 496"/>
                  <a:gd name="T51" fmla="*/ 2147483647 h 558"/>
                  <a:gd name="T52" fmla="*/ 2147483647 w 496"/>
                  <a:gd name="T53" fmla="*/ 2147483647 h 558"/>
                  <a:gd name="T54" fmla="*/ 2147483647 w 496"/>
                  <a:gd name="T55" fmla="*/ 2147483647 h 558"/>
                  <a:gd name="T56" fmla="*/ 2147483647 w 496"/>
                  <a:gd name="T57" fmla="*/ 2147483647 h 558"/>
                  <a:gd name="T58" fmla="*/ 2147483647 w 496"/>
                  <a:gd name="T59" fmla="*/ 2147483647 h 558"/>
                  <a:gd name="T60" fmla="*/ 0 w 496"/>
                  <a:gd name="T61" fmla="*/ 2147483647 h 5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96"/>
                  <a:gd name="T94" fmla="*/ 0 h 558"/>
                  <a:gd name="T95" fmla="*/ 496 w 496"/>
                  <a:gd name="T96" fmla="*/ 558 h 55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96" h="558">
                    <a:moveTo>
                      <a:pt x="0" y="43"/>
                    </a:moveTo>
                    <a:lnTo>
                      <a:pt x="129" y="43"/>
                    </a:lnTo>
                    <a:lnTo>
                      <a:pt x="128" y="0"/>
                    </a:lnTo>
                    <a:lnTo>
                      <a:pt x="156" y="12"/>
                    </a:lnTo>
                    <a:lnTo>
                      <a:pt x="162" y="46"/>
                    </a:lnTo>
                    <a:lnTo>
                      <a:pt x="224" y="82"/>
                    </a:lnTo>
                    <a:lnTo>
                      <a:pt x="243" y="66"/>
                    </a:lnTo>
                    <a:lnTo>
                      <a:pt x="280" y="66"/>
                    </a:lnTo>
                    <a:lnTo>
                      <a:pt x="308" y="98"/>
                    </a:lnTo>
                    <a:lnTo>
                      <a:pt x="327" y="86"/>
                    </a:lnTo>
                    <a:lnTo>
                      <a:pt x="381" y="100"/>
                    </a:lnTo>
                    <a:lnTo>
                      <a:pt x="400" y="75"/>
                    </a:lnTo>
                    <a:lnTo>
                      <a:pt x="434" y="94"/>
                    </a:lnTo>
                    <a:lnTo>
                      <a:pt x="495" y="91"/>
                    </a:lnTo>
                    <a:lnTo>
                      <a:pt x="396" y="160"/>
                    </a:lnTo>
                    <a:lnTo>
                      <a:pt x="347" y="221"/>
                    </a:lnTo>
                    <a:lnTo>
                      <a:pt x="357" y="309"/>
                    </a:lnTo>
                    <a:lnTo>
                      <a:pt x="323" y="346"/>
                    </a:lnTo>
                    <a:lnTo>
                      <a:pt x="336" y="371"/>
                    </a:lnTo>
                    <a:lnTo>
                      <a:pt x="336" y="436"/>
                    </a:lnTo>
                    <a:lnTo>
                      <a:pt x="370" y="436"/>
                    </a:lnTo>
                    <a:lnTo>
                      <a:pt x="420" y="484"/>
                    </a:lnTo>
                    <a:lnTo>
                      <a:pt x="441" y="540"/>
                    </a:lnTo>
                    <a:lnTo>
                      <a:pt x="90" y="557"/>
                    </a:lnTo>
                    <a:lnTo>
                      <a:pt x="92" y="402"/>
                    </a:lnTo>
                    <a:lnTo>
                      <a:pt x="60" y="369"/>
                    </a:lnTo>
                    <a:lnTo>
                      <a:pt x="71" y="328"/>
                    </a:lnTo>
                    <a:lnTo>
                      <a:pt x="82" y="305"/>
                    </a:lnTo>
                    <a:lnTo>
                      <a:pt x="60" y="198"/>
                    </a:lnTo>
                    <a:lnTo>
                      <a:pt x="31" y="128"/>
                    </a:lnTo>
                    <a:lnTo>
                      <a:pt x="0" y="4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1" name="Freeform 185">
                <a:extLst>
                  <a:ext uri="{FF2B5EF4-FFF2-40B4-BE49-F238E27FC236}">
                    <a16:creationId xmlns:a16="http://schemas.microsoft.com/office/drawing/2014/main" id="{10A940B6-6C76-AAD4-8999-2BB7D0AFD28A}"/>
                  </a:ext>
                </a:extLst>
              </p:cNvPr>
              <p:cNvSpPr>
                <a:spLocks/>
              </p:cNvSpPr>
              <p:nvPr/>
            </p:nvSpPr>
            <p:spPr bwMode="auto">
              <a:xfrm>
                <a:off x="4152260" y="1379707"/>
                <a:ext cx="840346" cy="598145"/>
              </a:xfrm>
              <a:custGeom>
                <a:avLst/>
                <a:gdLst>
                  <a:gd name="T0" fmla="*/ 2147483647 w 438"/>
                  <a:gd name="T1" fmla="*/ 2147483647 h 285"/>
                  <a:gd name="T2" fmla="*/ 0 w 438"/>
                  <a:gd name="T3" fmla="*/ 2147483647 h 285"/>
                  <a:gd name="T4" fmla="*/ 2147483647 w 438"/>
                  <a:gd name="T5" fmla="*/ 2147483647 h 285"/>
                  <a:gd name="T6" fmla="*/ 2147483647 w 438"/>
                  <a:gd name="T7" fmla="*/ 2147483647 h 285"/>
                  <a:gd name="T8" fmla="*/ 2147483647 w 438"/>
                  <a:gd name="T9" fmla="*/ 2147483647 h 285"/>
                  <a:gd name="T10" fmla="*/ 2147483647 w 438"/>
                  <a:gd name="T11" fmla="*/ 2147483647 h 285"/>
                  <a:gd name="T12" fmla="*/ 2147483647 w 438"/>
                  <a:gd name="T13" fmla="*/ 2147483647 h 285"/>
                  <a:gd name="T14" fmla="*/ 2147483647 w 438"/>
                  <a:gd name="T15" fmla="*/ 2147483647 h 285"/>
                  <a:gd name="T16" fmla="*/ 2147483647 w 438"/>
                  <a:gd name="T17" fmla="*/ 2147483647 h 285"/>
                  <a:gd name="T18" fmla="*/ 2147483647 w 438"/>
                  <a:gd name="T19" fmla="*/ 2147483647 h 285"/>
                  <a:gd name="T20" fmla="*/ 2147483647 w 438"/>
                  <a:gd name="T21" fmla="*/ 2147483647 h 285"/>
                  <a:gd name="T22" fmla="*/ 2147483647 w 438"/>
                  <a:gd name="T23" fmla="*/ 2147483647 h 285"/>
                  <a:gd name="T24" fmla="*/ 2147483647 w 438"/>
                  <a:gd name="T25" fmla="*/ 2147483647 h 285"/>
                  <a:gd name="T26" fmla="*/ 2147483647 w 438"/>
                  <a:gd name="T27" fmla="*/ 2147483647 h 285"/>
                  <a:gd name="T28" fmla="*/ 2147483647 w 438"/>
                  <a:gd name="T29" fmla="*/ 0 h 285"/>
                  <a:gd name="T30" fmla="*/ 2147483647 w 438"/>
                  <a:gd name="T31" fmla="*/ 2147483647 h 285"/>
                  <a:gd name="T32" fmla="*/ 2147483647 w 438"/>
                  <a:gd name="T33" fmla="*/ 2147483647 h 285"/>
                  <a:gd name="T34" fmla="*/ 2147483647 w 438"/>
                  <a:gd name="T35" fmla="*/ 2147483647 h 2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8"/>
                  <a:gd name="T55" fmla="*/ 0 h 285"/>
                  <a:gd name="T56" fmla="*/ 438 w 438"/>
                  <a:gd name="T57" fmla="*/ 285 h 2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8" h="285">
                    <a:moveTo>
                      <a:pt x="7" y="15"/>
                    </a:moveTo>
                    <a:lnTo>
                      <a:pt x="0" y="65"/>
                    </a:lnTo>
                    <a:lnTo>
                      <a:pt x="10" y="118"/>
                    </a:lnTo>
                    <a:lnTo>
                      <a:pt x="50" y="226"/>
                    </a:lnTo>
                    <a:lnTo>
                      <a:pt x="73" y="284"/>
                    </a:lnTo>
                    <a:lnTo>
                      <a:pt x="330" y="270"/>
                    </a:lnTo>
                    <a:lnTo>
                      <a:pt x="372" y="284"/>
                    </a:lnTo>
                    <a:lnTo>
                      <a:pt x="398" y="228"/>
                    </a:lnTo>
                    <a:lnTo>
                      <a:pt x="388" y="189"/>
                    </a:lnTo>
                    <a:lnTo>
                      <a:pt x="432" y="181"/>
                    </a:lnTo>
                    <a:lnTo>
                      <a:pt x="437" y="119"/>
                    </a:lnTo>
                    <a:lnTo>
                      <a:pt x="411" y="92"/>
                    </a:lnTo>
                    <a:lnTo>
                      <a:pt x="367" y="65"/>
                    </a:lnTo>
                    <a:lnTo>
                      <a:pt x="376" y="27"/>
                    </a:lnTo>
                    <a:lnTo>
                      <a:pt x="357" y="0"/>
                    </a:lnTo>
                    <a:lnTo>
                      <a:pt x="261" y="4"/>
                    </a:lnTo>
                    <a:lnTo>
                      <a:pt x="164" y="8"/>
                    </a:lnTo>
                    <a:lnTo>
                      <a:pt x="7" y="1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2" name="Freeform 186">
                <a:extLst>
                  <a:ext uri="{FF2B5EF4-FFF2-40B4-BE49-F238E27FC236}">
                    <a16:creationId xmlns:a16="http://schemas.microsoft.com/office/drawing/2014/main" id="{0AB34A07-B1AD-8324-6683-7FA9A0894775}"/>
                  </a:ext>
                </a:extLst>
              </p:cNvPr>
              <p:cNvSpPr>
                <a:spLocks/>
              </p:cNvSpPr>
              <p:nvPr/>
            </p:nvSpPr>
            <p:spPr bwMode="auto">
              <a:xfrm>
                <a:off x="4282547" y="1946779"/>
                <a:ext cx="963501" cy="862260"/>
              </a:xfrm>
              <a:custGeom>
                <a:avLst/>
                <a:gdLst>
                  <a:gd name="T0" fmla="*/ 0 w 499"/>
                  <a:gd name="T1" fmla="*/ 2147483647 h 411"/>
                  <a:gd name="T2" fmla="*/ 2147483647 w 499"/>
                  <a:gd name="T3" fmla="*/ 0 h 411"/>
                  <a:gd name="T4" fmla="*/ 2147483647 w 499"/>
                  <a:gd name="T5" fmla="*/ 0 h 411"/>
                  <a:gd name="T6" fmla="*/ 2147483647 w 499"/>
                  <a:gd name="T7" fmla="*/ 2147483647 h 411"/>
                  <a:gd name="T8" fmla="*/ 2147483647 w 499"/>
                  <a:gd name="T9" fmla="*/ 2147483647 h 411"/>
                  <a:gd name="T10" fmla="*/ 2147483647 w 499"/>
                  <a:gd name="T11" fmla="*/ 2147483647 h 411"/>
                  <a:gd name="T12" fmla="*/ 2147483647 w 499"/>
                  <a:gd name="T13" fmla="*/ 2147483647 h 411"/>
                  <a:gd name="T14" fmla="*/ 2147483647 w 499"/>
                  <a:gd name="T15" fmla="*/ 2147483647 h 411"/>
                  <a:gd name="T16" fmla="*/ 2147483647 w 499"/>
                  <a:gd name="T17" fmla="*/ 2147483647 h 411"/>
                  <a:gd name="T18" fmla="*/ 2147483647 w 499"/>
                  <a:gd name="T19" fmla="*/ 2147483647 h 411"/>
                  <a:gd name="T20" fmla="*/ 2147483647 w 499"/>
                  <a:gd name="T21" fmla="*/ 2147483647 h 411"/>
                  <a:gd name="T22" fmla="*/ 2147483647 w 499"/>
                  <a:gd name="T23" fmla="*/ 2147483647 h 411"/>
                  <a:gd name="T24" fmla="*/ 2147483647 w 499"/>
                  <a:gd name="T25" fmla="*/ 2147483647 h 411"/>
                  <a:gd name="T26" fmla="*/ 2147483647 w 499"/>
                  <a:gd name="T27" fmla="*/ 2147483647 h 411"/>
                  <a:gd name="T28" fmla="*/ 2147483647 w 499"/>
                  <a:gd name="T29" fmla="*/ 2147483647 h 411"/>
                  <a:gd name="T30" fmla="*/ 2147483647 w 499"/>
                  <a:gd name="T31" fmla="*/ 2147483647 h 411"/>
                  <a:gd name="T32" fmla="*/ 2147483647 w 499"/>
                  <a:gd name="T33" fmla="*/ 2147483647 h 411"/>
                  <a:gd name="T34" fmla="*/ 2147483647 w 499"/>
                  <a:gd name="T35" fmla="*/ 2147483647 h 411"/>
                  <a:gd name="T36" fmla="*/ 2147483647 w 499"/>
                  <a:gd name="T37" fmla="*/ 2147483647 h 411"/>
                  <a:gd name="T38" fmla="*/ 2147483647 w 499"/>
                  <a:gd name="T39" fmla="*/ 2147483647 h 411"/>
                  <a:gd name="T40" fmla="*/ 2147483647 w 499"/>
                  <a:gd name="T41" fmla="*/ 2147483647 h 411"/>
                  <a:gd name="T42" fmla="*/ 2147483647 w 499"/>
                  <a:gd name="T43" fmla="*/ 2147483647 h 411"/>
                  <a:gd name="T44" fmla="*/ 2147483647 w 499"/>
                  <a:gd name="T45" fmla="*/ 2147483647 h 411"/>
                  <a:gd name="T46" fmla="*/ 2147483647 w 499"/>
                  <a:gd name="T47" fmla="*/ 2147483647 h 411"/>
                  <a:gd name="T48" fmla="*/ 2147483647 w 499"/>
                  <a:gd name="T49" fmla="*/ 2147483647 h 411"/>
                  <a:gd name="T50" fmla="*/ 0 w 499"/>
                  <a:gd name="T51" fmla="*/ 2147483647 h 4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411"/>
                  <a:gd name="T80" fmla="*/ 499 w 499"/>
                  <a:gd name="T81" fmla="*/ 411 h 4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411">
                    <a:moveTo>
                      <a:pt x="0" y="14"/>
                    </a:moveTo>
                    <a:lnTo>
                      <a:pt x="218" y="0"/>
                    </a:lnTo>
                    <a:lnTo>
                      <a:pt x="264" y="0"/>
                    </a:lnTo>
                    <a:lnTo>
                      <a:pt x="299" y="12"/>
                    </a:lnTo>
                    <a:lnTo>
                      <a:pt x="280" y="48"/>
                    </a:lnTo>
                    <a:lnTo>
                      <a:pt x="343" y="106"/>
                    </a:lnTo>
                    <a:lnTo>
                      <a:pt x="364" y="154"/>
                    </a:lnTo>
                    <a:lnTo>
                      <a:pt x="402" y="142"/>
                    </a:lnTo>
                    <a:lnTo>
                      <a:pt x="400" y="211"/>
                    </a:lnTo>
                    <a:lnTo>
                      <a:pt x="438" y="231"/>
                    </a:lnTo>
                    <a:lnTo>
                      <a:pt x="456" y="292"/>
                    </a:lnTo>
                    <a:lnTo>
                      <a:pt x="483" y="298"/>
                    </a:lnTo>
                    <a:lnTo>
                      <a:pt x="498" y="323"/>
                    </a:lnTo>
                    <a:lnTo>
                      <a:pt x="464" y="359"/>
                    </a:lnTo>
                    <a:lnTo>
                      <a:pt x="453" y="399"/>
                    </a:lnTo>
                    <a:lnTo>
                      <a:pt x="406" y="410"/>
                    </a:lnTo>
                    <a:lnTo>
                      <a:pt x="418" y="365"/>
                    </a:lnTo>
                    <a:lnTo>
                      <a:pt x="231" y="382"/>
                    </a:lnTo>
                    <a:lnTo>
                      <a:pt x="97" y="398"/>
                    </a:lnTo>
                    <a:lnTo>
                      <a:pt x="89" y="354"/>
                    </a:lnTo>
                    <a:lnTo>
                      <a:pt x="80" y="223"/>
                    </a:lnTo>
                    <a:lnTo>
                      <a:pt x="78" y="152"/>
                    </a:lnTo>
                    <a:lnTo>
                      <a:pt x="34" y="119"/>
                    </a:lnTo>
                    <a:lnTo>
                      <a:pt x="50" y="90"/>
                    </a:lnTo>
                    <a:lnTo>
                      <a:pt x="28" y="73"/>
                    </a:lnTo>
                    <a:lnTo>
                      <a:pt x="0" y="14"/>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5" name="Southeast_Region">
              <a:extLst>
                <a:ext uri="{FF2B5EF4-FFF2-40B4-BE49-F238E27FC236}">
                  <a16:creationId xmlns:a16="http://schemas.microsoft.com/office/drawing/2014/main" id="{0C259B23-65BE-C883-1F34-09DAA62A4219}"/>
                </a:ext>
              </a:extLst>
            </p:cNvPr>
            <p:cNvGrpSpPr>
              <a:grpSpLocks/>
            </p:cNvGrpSpPr>
            <p:nvPr/>
          </p:nvGrpSpPr>
          <p:grpSpPr bwMode="auto">
            <a:xfrm>
              <a:off x="5555988" y="4551045"/>
              <a:ext cx="2069151" cy="1620118"/>
              <a:chOff x="5049537" y="2826174"/>
              <a:chExt cx="1999823" cy="1856332"/>
            </a:xfrm>
            <a:solidFill>
              <a:schemeClr val="accent6"/>
            </a:solidFill>
          </p:grpSpPr>
          <p:sp>
            <p:nvSpPr>
              <p:cNvPr id="51" name="Freeform 188">
                <a:extLst>
                  <a:ext uri="{FF2B5EF4-FFF2-40B4-BE49-F238E27FC236}">
                    <a16:creationId xmlns:a16="http://schemas.microsoft.com/office/drawing/2014/main" id="{595C81DE-3A8E-D086-39A4-B59CC69F312A}"/>
                  </a:ext>
                </a:extLst>
              </p:cNvPr>
              <p:cNvSpPr>
                <a:spLocks/>
              </p:cNvSpPr>
              <p:nvPr/>
            </p:nvSpPr>
            <p:spPr bwMode="auto">
              <a:xfrm>
                <a:off x="5049537" y="3035885"/>
                <a:ext cx="501774" cy="947584"/>
              </a:xfrm>
              <a:custGeom>
                <a:avLst/>
                <a:gdLst>
                  <a:gd name="T0" fmla="*/ 2147483647 w 261"/>
                  <a:gd name="T1" fmla="*/ 2147483647 h 454"/>
                  <a:gd name="T2" fmla="*/ 2147483647 w 261"/>
                  <a:gd name="T3" fmla="*/ 2147483647 h 454"/>
                  <a:gd name="T4" fmla="*/ 0 w 261"/>
                  <a:gd name="T5" fmla="*/ 2147483647 h 454"/>
                  <a:gd name="T6" fmla="*/ 2147483647 w 261"/>
                  <a:gd name="T7" fmla="*/ 2147483647 h 454"/>
                  <a:gd name="T8" fmla="*/ 2147483647 w 261"/>
                  <a:gd name="T9" fmla="*/ 2147483647 h 454"/>
                  <a:gd name="T10" fmla="*/ 2147483647 w 261"/>
                  <a:gd name="T11" fmla="*/ 2147483647 h 454"/>
                  <a:gd name="T12" fmla="*/ 2147483647 w 261"/>
                  <a:gd name="T13" fmla="*/ 2147483647 h 454"/>
                  <a:gd name="T14" fmla="*/ 2147483647 w 261"/>
                  <a:gd name="T15" fmla="*/ 2147483647 h 454"/>
                  <a:gd name="T16" fmla="*/ 2147483647 w 261"/>
                  <a:gd name="T17" fmla="*/ 2147483647 h 454"/>
                  <a:gd name="T18" fmla="*/ 2147483647 w 261"/>
                  <a:gd name="T19" fmla="*/ 2147483647 h 454"/>
                  <a:gd name="T20" fmla="*/ 2147483647 w 261"/>
                  <a:gd name="T21" fmla="*/ 2147483647 h 454"/>
                  <a:gd name="T22" fmla="*/ 2147483647 w 261"/>
                  <a:gd name="T23" fmla="*/ 2147483647 h 454"/>
                  <a:gd name="T24" fmla="*/ 2147483647 w 261"/>
                  <a:gd name="T25" fmla="*/ 2147483647 h 454"/>
                  <a:gd name="T26" fmla="*/ 2147483647 w 261"/>
                  <a:gd name="T27" fmla="*/ 0 h 454"/>
                  <a:gd name="T28" fmla="*/ 2147483647 w 261"/>
                  <a:gd name="T29" fmla="*/ 2147483647 h 4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454"/>
                  <a:gd name="T47" fmla="*/ 261 w 261"/>
                  <a:gd name="T48" fmla="*/ 454 h 4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454">
                    <a:moveTo>
                      <a:pt x="73" y="15"/>
                    </a:moveTo>
                    <a:lnTo>
                      <a:pt x="34" y="92"/>
                    </a:lnTo>
                    <a:lnTo>
                      <a:pt x="0" y="142"/>
                    </a:lnTo>
                    <a:lnTo>
                      <a:pt x="11" y="201"/>
                    </a:lnTo>
                    <a:lnTo>
                      <a:pt x="51" y="282"/>
                    </a:lnTo>
                    <a:lnTo>
                      <a:pt x="20" y="365"/>
                    </a:lnTo>
                    <a:lnTo>
                      <a:pt x="7" y="408"/>
                    </a:lnTo>
                    <a:lnTo>
                      <a:pt x="158" y="391"/>
                    </a:lnTo>
                    <a:lnTo>
                      <a:pt x="165" y="446"/>
                    </a:lnTo>
                    <a:lnTo>
                      <a:pt x="196" y="453"/>
                    </a:lnTo>
                    <a:lnTo>
                      <a:pt x="204" y="424"/>
                    </a:lnTo>
                    <a:lnTo>
                      <a:pt x="260" y="416"/>
                    </a:lnTo>
                    <a:lnTo>
                      <a:pt x="247" y="324"/>
                    </a:lnTo>
                    <a:lnTo>
                      <a:pt x="245" y="0"/>
                    </a:lnTo>
                    <a:lnTo>
                      <a:pt x="73" y="1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2" name="Freeform 189">
                <a:extLst>
                  <a:ext uri="{FF2B5EF4-FFF2-40B4-BE49-F238E27FC236}">
                    <a16:creationId xmlns:a16="http://schemas.microsoft.com/office/drawing/2014/main" id="{DF0178C8-19D5-B0C2-990E-03D7EF5521CE}"/>
                  </a:ext>
                </a:extLst>
              </p:cNvPr>
              <p:cNvSpPr>
                <a:spLocks/>
              </p:cNvSpPr>
              <p:nvPr/>
            </p:nvSpPr>
            <p:spPr bwMode="auto">
              <a:xfrm>
                <a:off x="5514950" y="2989282"/>
                <a:ext cx="574495" cy="955351"/>
              </a:xfrm>
              <a:custGeom>
                <a:avLst/>
                <a:gdLst>
                  <a:gd name="T0" fmla="*/ 0 w 295"/>
                  <a:gd name="T1" fmla="*/ 2147483647 h 458"/>
                  <a:gd name="T2" fmla="*/ 2147483647 w 295"/>
                  <a:gd name="T3" fmla="*/ 0 h 458"/>
                  <a:gd name="T4" fmla="*/ 2147483647 w 295"/>
                  <a:gd name="T5" fmla="*/ 2147483647 h 458"/>
                  <a:gd name="T6" fmla="*/ 2147483647 w 295"/>
                  <a:gd name="T7" fmla="*/ 2147483647 h 458"/>
                  <a:gd name="T8" fmla="*/ 2147483647 w 295"/>
                  <a:gd name="T9" fmla="*/ 2147483647 h 458"/>
                  <a:gd name="T10" fmla="*/ 2147483647 w 295"/>
                  <a:gd name="T11" fmla="*/ 2147483647 h 458"/>
                  <a:gd name="T12" fmla="*/ 2147483647 w 295"/>
                  <a:gd name="T13" fmla="*/ 2147483647 h 458"/>
                  <a:gd name="T14" fmla="*/ 2147483647 w 295"/>
                  <a:gd name="T15" fmla="*/ 2147483647 h 458"/>
                  <a:gd name="T16" fmla="*/ 2147483647 w 295"/>
                  <a:gd name="T17" fmla="*/ 2147483647 h 458"/>
                  <a:gd name="T18" fmla="*/ 2147483647 w 295"/>
                  <a:gd name="T19" fmla="*/ 2147483647 h 458"/>
                  <a:gd name="T20" fmla="*/ 2147483647 w 295"/>
                  <a:gd name="T21" fmla="*/ 2147483647 h 458"/>
                  <a:gd name="T22" fmla="*/ 2147483647 w 295"/>
                  <a:gd name="T23" fmla="*/ 2147483647 h 458"/>
                  <a:gd name="T24" fmla="*/ 2147483647 w 295"/>
                  <a:gd name="T25" fmla="*/ 2147483647 h 458"/>
                  <a:gd name="T26" fmla="*/ 2147483647 w 295"/>
                  <a:gd name="T27" fmla="*/ 2147483647 h 458"/>
                  <a:gd name="T28" fmla="*/ 0 w 295"/>
                  <a:gd name="T29" fmla="*/ 2147483647 h 4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5"/>
                  <a:gd name="T46" fmla="*/ 0 h 458"/>
                  <a:gd name="T47" fmla="*/ 295 w 295"/>
                  <a:gd name="T48" fmla="*/ 458 h 4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5" h="458">
                    <a:moveTo>
                      <a:pt x="0" y="23"/>
                    </a:moveTo>
                    <a:lnTo>
                      <a:pt x="191" y="0"/>
                    </a:lnTo>
                    <a:lnTo>
                      <a:pt x="252" y="211"/>
                    </a:lnTo>
                    <a:lnTo>
                      <a:pt x="294" y="245"/>
                    </a:lnTo>
                    <a:lnTo>
                      <a:pt x="260" y="307"/>
                    </a:lnTo>
                    <a:lnTo>
                      <a:pt x="293" y="367"/>
                    </a:lnTo>
                    <a:lnTo>
                      <a:pt x="98" y="388"/>
                    </a:lnTo>
                    <a:lnTo>
                      <a:pt x="106" y="440"/>
                    </a:lnTo>
                    <a:lnTo>
                      <a:pt x="77" y="457"/>
                    </a:lnTo>
                    <a:lnTo>
                      <a:pt x="54" y="392"/>
                    </a:lnTo>
                    <a:lnTo>
                      <a:pt x="41" y="445"/>
                    </a:lnTo>
                    <a:lnTo>
                      <a:pt x="17" y="440"/>
                    </a:lnTo>
                    <a:lnTo>
                      <a:pt x="8" y="387"/>
                    </a:lnTo>
                    <a:lnTo>
                      <a:pt x="2" y="341"/>
                    </a:lnTo>
                    <a:lnTo>
                      <a:pt x="0" y="2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3" name="Freeform 190">
                <a:extLst>
                  <a:ext uri="{FF2B5EF4-FFF2-40B4-BE49-F238E27FC236}">
                    <a16:creationId xmlns:a16="http://schemas.microsoft.com/office/drawing/2014/main" id="{C951C13D-A80D-0C12-768E-731D3EEF1074}"/>
                  </a:ext>
                </a:extLst>
              </p:cNvPr>
              <p:cNvSpPr>
                <a:spLocks/>
              </p:cNvSpPr>
              <p:nvPr/>
            </p:nvSpPr>
            <p:spPr bwMode="auto">
              <a:xfrm>
                <a:off x="5885827" y="2942680"/>
                <a:ext cx="785385" cy="877680"/>
              </a:xfrm>
              <a:custGeom>
                <a:avLst/>
                <a:gdLst>
                  <a:gd name="T0" fmla="*/ 0 w 407"/>
                  <a:gd name="T1" fmla="*/ 2147483647 h 422"/>
                  <a:gd name="T2" fmla="*/ 2147483647 w 407"/>
                  <a:gd name="T3" fmla="*/ 2147483647 h 422"/>
                  <a:gd name="T4" fmla="*/ 2147483647 w 407"/>
                  <a:gd name="T5" fmla="*/ 2147483647 h 422"/>
                  <a:gd name="T6" fmla="*/ 2147483647 w 407"/>
                  <a:gd name="T7" fmla="*/ 0 h 422"/>
                  <a:gd name="T8" fmla="*/ 2147483647 w 407"/>
                  <a:gd name="T9" fmla="*/ 2147483647 h 422"/>
                  <a:gd name="T10" fmla="*/ 2147483647 w 407"/>
                  <a:gd name="T11" fmla="*/ 2147483647 h 422"/>
                  <a:gd name="T12" fmla="*/ 2147483647 w 407"/>
                  <a:gd name="T13" fmla="*/ 2147483647 h 422"/>
                  <a:gd name="T14" fmla="*/ 2147483647 w 407"/>
                  <a:gd name="T15" fmla="*/ 2147483647 h 422"/>
                  <a:gd name="T16" fmla="*/ 2147483647 w 407"/>
                  <a:gd name="T17" fmla="*/ 2147483647 h 422"/>
                  <a:gd name="T18" fmla="*/ 2147483647 w 407"/>
                  <a:gd name="T19" fmla="*/ 2147483647 h 422"/>
                  <a:gd name="T20" fmla="*/ 2147483647 w 407"/>
                  <a:gd name="T21" fmla="*/ 2147483647 h 422"/>
                  <a:gd name="T22" fmla="*/ 2147483647 w 407"/>
                  <a:gd name="T23" fmla="*/ 2147483647 h 422"/>
                  <a:gd name="T24" fmla="*/ 2147483647 w 407"/>
                  <a:gd name="T25" fmla="*/ 2147483647 h 422"/>
                  <a:gd name="T26" fmla="*/ 2147483647 w 407"/>
                  <a:gd name="T27" fmla="*/ 2147483647 h 422"/>
                  <a:gd name="T28" fmla="*/ 2147483647 w 407"/>
                  <a:gd name="T29" fmla="*/ 2147483647 h 422"/>
                  <a:gd name="T30" fmla="*/ 2147483647 w 407"/>
                  <a:gd name="T31" fmla="*/ 2147483647 h 422"/>
                  <a:gd name="T32" fmla="*/ 2147483647 w 407"/>
                  <a:gd name="T33" fmla="*/ 2147483647 h 422"/>
                  <a:gd name="T34" fmla="*/ 2147483647 w 407"/>
                  <a:gd name="T35" fmla="*/ 2147483647 h 422"/>
                  <a:gd name="T36" fmla="*/ 0 w 407"/>
                  <a:gd name="T37" fmla="*/ 2147483647 h 4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7"/>
                  <a:gd name="T58" fmla="*/ 0 h 422"/>
                  <a:gd name="T59" fmla="*/ 407 w 407"/>
                  <a:gd name="T60" fmla="*/ 422 h 4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7" h="422">
                    <a:moveTo>
                      <a:pt x="0" y="26"/>
                    </a:moveTo>
                    <a:lnTo>
                      <a:pt x="4" y="26"/>
                    </a:lnTo>
                    <a:lnTo>
                      <a:pt x="99" y="8"/>
                    </a:lnTo>
                    <a:lnTo>
                      <a:pt x="183" y="0"/>
                    </a:lnTo>
                    <a:lnTo>
                      <a:pt x="171" y="22"/>
                    </a:lnTo>
                    <a:lnTo>
                      <a:pt x="196" y="22"/>
                    </a:lnTo>
                    <a:lnTo>
                      <a:pt x="341" y="152"/>
                    </a:lnTo>
                    <a:lnTo>
                      <a:pt x="398" y="236"/>
                    </a:lnTo>
                    <a:lnTo>
                      <a:pt x="406" y="292"/>
                    </a:lnTo>
                    <a:lnTo>
                      <a:pt x="387" y="306"/>
                    </a:lnTo>
                    <a:lnTo>
                      <a:pt x="398" y="363"/>
                    </a:lnTo>
                    <a:lnTo>
                      <a:pt x="357" y="365"/>
                    </a:lnTo>
                    <a:lnTo>
                      <a:pt x="357" y="414"/>
                    </a:lnTo>
                    <a:lnTo>
                      <a:pt x="325" y="390"/>
                    </a:lnTo>
                    <a:lnTo>
                      <a:pt x="116" y="421"/>
                    </a:lnTo>
                    <a:lnTo>
                      <a:pt x="69" y="330"/>
                    </a:lnTo>
                    <a:lnTo>
                      <a:pt x="103" y="268"/>
                    </a:lnTo>
                    <a:lnTo>
                      <a:pt x="58" y="237"/>
                    </a:lnTo>
                    <a:lnTo>
                      <a:pt x="0" y="2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4" name="Freeform 191">
                <a:extLst>
                  <a:ext uri="{FF2B5EF4-FFF2-40B4-BE49-F238E27FC236}">
                    <a16:creationId xmlns:a16="http://schemas.microsoft.com/office/drawing/2014/main" id="{C22B5C5B-1F62-A045-559F-8D247A0E300D}"/>
                  </a:ext>
                </a:extLst>
              </p:cNvPr>
              <p:cNvSpPr>
                <a:spLocks/>
              </p:cNvSpPr>
              <p:nvPr/>
            </p:nvSpPr>
            <p:spPr bwMode="auto">
              <a:xfrm>
                <a:off x="6220342" y="2826174"/>
                <a:ext cx="712664" cy="613599"/>
              </a:xfrm>
              <a:custGeom>
                <a:avLst/>
                <a:gdLst>
                  <a:gd name="T0" fmla="*/ 2147483647 w 371"/>
                  <a:gd name="T1" fmla="*/ 2147483647 h 294"/>
                  <a:gd name="T2" fmla="*/ 2147483647 w 371"/>
                  <a:gd name="T3" fmla="*/ 2147483647 h 294"/>
                  <a:gd name="T4" fmla="*/ 2147483647 w 371"/>
                  <a:gd name="T5" fmla="*/ 0 h 294"/>
                  <a:gd name="T6" fmla="*/ 2147483647 w 371"/>
                  <a:gd name="T7" fmla="*/ 2147483647 h 294"/>
                  <a:gd name="T8" fmla="*/ 2147483647 w 371"/>
                  <a:gd name="T9" fmla="*/ 2147483647 h 294"/>
                  <a:gd name="T10" fmla="*/ 2147483647 w 371"/>
                  <a:gd name="T11" fmla="*/ 2147483647 h 294"/>
                  <a:gd name="T12" fmla="*/ 2147483647 w 371"/>
                  <a:gd name="T13" fmla="*/ 2147483647 h 294"/>
                  <a:gd name="T14" fmla="*/ 2147483647 w 371"/>
                  <a:gd name="T15" fmla="*/ 2147483647 h 294"/>
                  <a:gd name="T16" fmla="*/ 2147483647 w 371"/>
                  <a:gd name="T17" fmla="*/ 2147483647 h 294"/>
                  <a:gd name="T18" fmla="*/ 2147483647 w 371"/>
                  <a:gd name="T19" fmla="*/ 2147483647 h 294"/>
                  <a:gd name="T20" fmla="*/ 2147483647 w 371"/>
                  <a:gd name="T21" fmla="*/ 2147483647 h 294"/>
                  <a:gd name="T22" fmla="*/ 2147483647 w 371"/>
                  <a:gd name="T23" fmla="*/ 2147483647 h 294"/>
                  <a:gd name="T24" fmla="*/ 2147483647 w 371"/>
                  <a:gd name="T25" fmla="*/ 2147483647 h 294"/>
                  <a:gd name="T26" fmla="*/ 2147483647 w 371"/>
                  <a:gd name="T27" fmla="*/ 2147483647 h 294"/>
                  <a:gd name="T28" fmla="*/ 0 w 371"/>
                  <a:gd name="T29" fmla="*/ 2147483647 h 294"/>
                  <a:gd name="T30" fmla="*/ 2147483647 w 371"/>
                  <a:gd name="T31" fmla="*/ 2147483647 h 2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1"/>
                  <a:gd name="T49" fmla="*/ 0 h 294"/>
                  <a:gd name="T50" fmla="*/ 371 w 371"/>
                  <a:gd name="T51" fmla="*/ 294 h 2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1" h="294">
                    <a:moveTo>
                      <a:pt x="13" y="52"/>
                    </a:moveTo>
                    <a:lnTo>
                      <a:pt x="43" y="24"/>
                    </a:lnTo>
                    <a:lnTo>
                      <a:pt x="154" y="0"/>
                    </a:lnTo>
                    <a:lnTo>
                      <a:pt x="188" y="16"/>
                    </a:lnTo>
                    <a:lnTo>
                      <a:pt x="259" y="4"/>
                    </a:lnTo>
                    <a:lnTo>
                      <a:pt x="317" y="45"/>
                    </a:lnTo>
                    <a:lnTo>
                      <a:pt x="370" y="78"/>
                    </a:lnTo>
                    <a:lnTo>
                      <a:pt x="340" y="166"/>
                    </a:lnTo>
                    <a:lnTo>
                      <a:pt x="296" y="210"/>
                    </a:lnTo>
                    <a:lnTo>
                      <a:pt x="247" y="224"/>
                    </a:lnTo>
                    <a:lnTo>
                      <a:pt x="257" y="259"/>
                    </a:lnTo>
                    <a:lnTo>
                      <a:pt x="227" y="293"/>
                    </a:lnTo>
                    <a:lnTo>
                      <a:pt x="170" y="210"/>
                    </a:lnTo>
                    <a:lnTo>
                      <a:pt x="24" y="78"/>
                    </a:lnTo>
                    <a:lnTo>
                      <a:pt x="0" y="78"/>
                    </a:lnTo>
                    <a:lnTo>
                      <a:pt x="13" y="52"/>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5" name="Freeform 192">
                <a:extLst>
                  <a:ext uri="{FF2B5EF4-FFF2-40B4-BE49-F238E27FC236}">
                    <a16:creationId xmlns:a16="http://schemas.microsoft.com/office/drawing/2014/main" id="{2EED3C26-84A0-7A46-8DAC-5BD3E1533861}"/>
                  </a:ext>
                </a:extLst>
              </p:cNvPr>
              <p:cNvSpPr>
                <a:spLocks/>
              </p:cNvSpPr>
              <p:nvPr/>
            </p:nvSpPr>
            <p:spPr bwMode="auto">
              <a:xfrm>
                <a:off x="5704025" y="3696087"/>
                <a:ext cx="1345335" cy="986419"/>
              </a:xfrm>
              <a:custGeom>
                <a:avLst/>
                <a:gdLst>
                  <a:gd name="T0" fmla="*/ 0 w 695"/>
                  <a:gd name="T1" fmla="*/ 2147483647 h 471"/>
                  <a:gd name="T2" fmla="*/ 2147483647 w 695"/>
                  <a:gd name="T3" fmla="*/ 2147483647 h 471"/>
                  <a:gd name="T4" fmla="*/ 2147483647 w 695"/>
                  <a:gd name="T5" fmla="*/ 2147483647 h 471"/>
                  <a:gd name="T6" fmla="*/ 2147483647 w 695"/>
                  <a:gd name="T7" fmla="*/ 2147483647 h 471"/>
                  <a:gd name="T8" fmla="*/ 2147483647 w 695"/>
                  <a:gd name="T9" fmla="*/ 2147483647 h 471"/>
                  <a:gd name="T10" fmla="*/ 2147483647 w 695"/>
                  <a:gd name="T11" fmla="*/ 2147483647 h 471"/>
                  <a:gd name="T12" fmla="*/ 2147483647 w 695"/>
                  <a:gd name="T13" fmla="*/ 0 h 471"/>
                  <a:gd name="T14" fmla="*/ 2147483647 w 695"/>
                  <a:gd name="T15" fmla="*/ 2147483647 h 471"/>
                  <a:gd name="T16" fmla="*/ 2147483647 w 695"/>
                  <a:gd name="T17" fmla="*/ 2147483647 h 471"/>
                  <a:gd name="T18" fmla="*/ 2147483647 w 695"/>
                  <a:gd name="T19" fmla="*/ 2147483647 h 471"/>
                  <a:gd name="T20" fmla="*/ 2147483647 w 695"/>
                  <a:gd name="T21" fmla="*/ 2147483647 h 471"/>
                  <a:gd name="T22" fmla="*/ 2147483647 w 695"/>
                  <a:gd name="T23" fmla="*/ 2147483647 h 471"/>
                  <a:gd name="T24" fmla="*/ 2147483647 w 695"/>
                  <a:gd name="T25" fmla="*/ 2147483647 h 471"/>
                  <a:gd name="T26" fmla="*/ 2147483647 w 695"/>
                  <a:gd name="T27" fmla="*/ 2147483647 h 471"/>
                  <a:gd name="T28" fmla="*/ 2147483647 w 695"/>
                  <a:gd name="T29" fmla="*/ 2147483647 h 471"/>
                  <a:gd name="T30" fmla="*/ 2147483647 w 695"/>
                  <a:gd name="T31" fmla="*/ 2147483647 h 471"/>
                  <a:gd name="T32" fmla="*/ 2147483647 w 695"/>
                  <a:gd name="T33" fmla="*/ 2147483647 h 471"/>
                  <a:gd name="T34" fmla="*/ 2147483647 w 695"/>
                  <a:gd name="T35" fmla="*/ 2147483647 h 471"/>
                  <a:gd name="T36" fmla="*/ 2147483647 w 695"/>
                  <a:gd name="T37" fmla="*/ 2147483647 h 471"/>
                  <a:gd name="T38" fmla="*/ 2147483647 w 695"/>
                  <a:gd name="T39" fmla="*/ 2147483647 h 471"/>
                  <a:gd name="T40" fmla="*/ 2147483647 w 695"/>
                  <a:gd name="T41" fmla="*/ 2147483647 h 471"/>
                  <a:gd name="T42" fmla="*/ 2147483647 w 695"/>
                  <a:gd name="T43" fmla="*/ 2147483647 h 471"/>
                  <a:gd name="T44" fmla="*/ 2147483647 w 695"/>
                  <a:gd name="T45" fmla="*/ 2147483647 h 471"/>
                  <a:gd name="T46" fmla="*/ 2147483647 w 695"/>
                  <a:gd name="T47" fmla="*/ 2147483647 h 471"/>
                  <a:gd name="T48" fmla="*/ 2147483647 w 695"/>
                  <a:gd name="T49" fmla="*/ 2147483647 h 471"/>
                  <a:gd name="T50" fmla="*/ 2147483647 w 695"/>
                  <a:gd name="T51" fmla="*/ 2147483647 h 471"/>
                  <a:gd name="T52" fmla="*/ 2147483647 w 695"/>
                  <a:gd name="T53" fmla="*/ 2147483647 h 471"/>
                  <a:gd name="T54" fmla="*/ 2147483647 w 695"/>
                  <a:gd name="T55" fmla="*/ 2147483647 h 471"/>
                  <a:gd name="T56" fmla="*/ 2147483647 w 695"/>
                  <a:gd name="T57" fmla="*/ 2147483647 h 471"/>
                  <a:gd name="T58" fmla="*/ 2147483647 w 695"/>
                  <a:gd name="T59" fmla="*/ 2147483647 h 471"/>
                  <a:gd name="T60" fmla="*/ 2147483647 w 695"/>
                  <a:gd name="T61" fmla="*/ 2147483647 h 471"/>
                  <a:gd name="T62" fmla="*/ 2147483647 w 695"/>
                  <a:gd name="T63" fmla="*/ 2147483647 h 471"/>
                  <a:gd name="T64" fmla="*/ 2147483647 w 695"/>
                  <a:gd name="T65" fmla="*/ 2147483647 h 471"/>
                  <a:gd name="T66" fmla="*/ 2147483647 w 695"/>
                  <a:gd name="T67" fmla="*/ 2147483647 h 471"/>
                  <a:gd name="T68" fmla="*/ 2147483647 w 695"/>
                  <a:gd name="T69" fmla="*/ 2147483647 h 471"/>
                  <a:gd name="T70" fmla="*/ 2147483647 w 695"/>
                  <a:gd name="T71" fmla="*/ 2147483647 h 471"/>
                  <a:gd name="T72" fmla="*/ 2147483647 w 695"/>
                  <a:gd name="T73" fmla="*/ 2147483647 h 471"/>
                  <a:gd name="T74" fmla="*/ 2147483647 w 695"/>
                  <a:gd name="T75" fmla="*/ 2147483647 h 471"/>
                  <a:gd name="T76" fmla="*/ 2147483647 w 695"/>
                  <a:gd name="T77" fmla="*/ 2147483647 h 471"/>
                  <a:gd name="T78" fmla="*/ 0 w 695"/>
                  <a:gd name="T79" fmla="*/ 2147483647 h 4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5"/>
                  <a:gd name="T121" fmla="*/ 0 h 471"/>
                  <a:gd name="T122" fmla="*/ 695 w 695"/>
                  <a:gd name="T123" fmla="*/ 471 h 47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5" h="471">
                    <a:moveTo>
                      <a:pt x="0" y="46"/>
                    </a:moveTo>
                    <a:lnTo>
                      <a:pt x="190" y="27"/>
                    </a:lnTo>
                    <a:lnTo>
                      <a:pt x="211" y="58"/>
                    </a:lnTo>
                    <a:lnTo>
                      <a:pt x="415" y="27"/>
                    </a:lnTo>
                    <a:lnTo>
                      <a:pt x="450" y="52"/>
                    </a:lnTo>
                    <a:lnTo>
                      <a:pt x="450" y="4"/>
                    </a:lnTo>
                    <a:lnTo>
                      <a:pt x="448" y="0"/>
                    </a:lnTo>
                    <a:lnTo>
                      <a:pt x="488" y="2"/>
                    </a:lnTo>
                    <a:lnTo>
                      <a:pt x="531" y="75"/>
                    </a:lnTo>
                    <a:lnTo>
                      <a:pt x="600" y="174"/>
                    </a:lnTo>
                    <a:lnTo>
                      <a:pt x="634" y="259"/>
                    </a:lnTo>
                    <a:lnTo>
                      <a:pt x="686" y="319"/>
                    </a:lnTo>
                    <a:lnTo>
                      <a:pt x="694" y="405"/>
                    </a:lnTo>
                    <a:lnTo>
                      <a:pt x="677" y="457"/>
                    </a:lnTo>
                    <a:lnTo>
                      <a:pt x="604" y="470"/>
                    </a:lnTo>
                    <a:lnTo>
                      <a:pt x="592" y="448"/>
                    </a:lnTo>
                    <a:lnTo>
                      <a:pt x="541" y="417"/>
                    </a:lnTo>
                    <a:lnTo>
                      <a:pt x="525" y="385"/>
                    </a:lnTo>
                    <a:lnTo>
                      <a:pt x="511" y="373"/>
                    </a:lnTo>
                    <a:lnTo>
                      <a:pt x="503" y="343"/>
                    </a:lnTo>
                    <a:lnTo>
                      <a:pt x="491" y="351"/>
                    </a:lnTo>
                    <a:lnTo>
                      <a:pt x="450" y="312"/>
                    </a:lnTo>
                    <a:lnTo>
                      <a:pt x="460" y="275"/>
                    </a:lnTo>
                    <a:lnTo>
                      <a:pt x="450" y="255"/>
                    </a:lnTo>
                    <a:lnTo>
                      <a:pt x="438" y="262"/>
                    </a:lnTo>
                    <a:lnTo>
                      <a:pt x="439" y="283"/>
                    </a:lnTo>
                    <a:lnTo>
                      <a:pt x="426" y="255"/>
                    </a:lnTo>
                    <a:lnTo>
                      <a:pt x="427" y="189"/>
                    </a:lnTo>
                    <a:lnTo>
                      <a:pt x="402" y="150"/>
                    </a:lnTo>
                    <a:lnTo>
                      <a:pt x="337" y="117"/>
                    </a:lnTo>
                    <a:lnTo>
                      <a:pt x="304" y="81"/>
                    </a:lnTo>
                    <a:lnTo>
                      <a:pt x="268" y="77"/>
                    </a:lnTo>
                    <a:lnTo>
                      <a:pt x="253" y="100"/>
                    </a:lnTo>
                    <a:lnTo>
                      <a:pt x="199" y="116"/>
                    </a:lnTo>
                    <a:lnTo>
                      <a:pt x="167" y="100"/>
                    </a:lnTo>
                    <a:lnTo>
                      <a:pt x="151" y="75"/>
                    </a:lnTo>
                    <a:lnTo>
                      <a:pt x="50" y="97"/>
                    </a:lnTo>
                    <a:lnTo>
                      <a:pt x="28" y="79"/>
                    </a:lnTo>
                    <a:lnTo>
                      <a:pt x="5" y="98"/>
                    </a:lnTo>
                    <a:lnTo>
                      <a:pt x="0" y="4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6" name="Midsouth_Region">
              <a:extLst>
                <a:ext uri="{FF2B5EF4-FFF2-40B4-BE49-F238E27FC236}">
                  <a16:creationId xmlns:a16="http://schemas.microsoft.com/office/drawing/2014/main" id="{45B954E8-18DB-47C6-471F-570026538A25}"/>
                </a:ext>
              </a:extLst>
            </p:cNvPr>
            <p:cNvGrpSpPr>
              <a:grpSpLocks/>
            </p:cNvGrpSpPr>
            <p:nvPr/>
          </p:nvGrpSpPr>
          <p:grpSpPr bwMode="auto">
            <a:xfrm>
              <a:off x="5811335" y="3387482"/>
              <a:ext cx="2344767" cy="1304165"/>
              <a:chOff x="5171654" y="1749496"/>
              <a:chExt cx="2138323" cy="1283039"/>
            </a:xfrm>
            <a:solidFill>
              <a:schemeClr val="accent6"/>
            </a:solidFill>
          </p:grpSpPr>
          <p:sp>
            <p:nvSpPr>
              <p:cNvPr id="46" name="Freeform 194">
                <a:extLst>
                  <a:ext uri="{FF2B5EF4-FFF2-40B4-BE49-F238E27FC236}">
                    <a16:creationId xmlns:a16="http://schemas.microsoft.com/office/drawing/2014/main" id="{91D48CE2-AA0D-FECD-0799-01602085ED4C}"/>
                  </a:ext>
                </a:extLst>
              </p:cNvPr>
              <p:cNvSpPr>
                <a:spLocks/>
              </p:cNvSpPr>
              <p:nvPr/>
            </p:nvSpPr>
            <p:spPr bwMode="auto">
              <a:xfrm>
                <a:off x="5244140" y="2146564"/>
                <a:ext cx="1058289" cy="636350"/>
              </a:xfrm>
              <a:custGeom>
                <a:avLst/>
                <a:gdLst>
                  <a:gd name="T0" fmla="*/ 0 w 551"/>
                  <a:gd name="T1" fmla="*/ 2147483647 h 306"/>
                  <a:gd name="T2" fmla="*/ 2147483647 w 551"/>
                  <a:gd name="T3" fmla="*/ 2147483647 h 306"/>
                  <a:gd name="T4" fmla="*/ 2147483647 w 551"/>
                  <a:gd name="T5" fmla="*/ 2147483647 h 306"/>
                  <a:gd name="T6" fmla="*/ 2147483647 w 551"/>
                  <a:gd name="T7" fmla="*/ 2147483647 h 306"/>
                  <a:gd name="T8" fmla="*/ 2147483647 w 551"/>
                  <a:gd name="T9" fmla="*/ 2147483647 h 306"/>
                  <a:gd name="T10" fmla="*/ 2147483647 w 551"/>
                  <a:gd name="T11" fmla="*/ 2147483647 h 306"/>
                  <a:gd name="T12" fmla="*/ 2147483647 w 551"/>
                  <a:gd name="T13" fmla="*/ 2147483647 h 306"/>
                  <a:gd name="T14" fmla="*/ 2147483647 w 551"/>
                  <a:gd name="T15" fmla="*/ 2147483647 h 306"/>
                  <a:gd name="T16" fmla="*/ 2147483647 w 551"/>
                  <a:gd name="T17" fmla="*/ 2147483647 h 306"/>
                  <a:gd name="T18" fmla="*/ 2147483647 w 551"/>
                  <a:gd name="T19" fmla="*/ 2147483647 h 306"/>
                  <a:gd name="T20" fmla="*/ 2147483647 w 551"/>
                  <a:gd name="T21" fmla="*/ 2147483647 h 306"/>
                  <a:gd name="T22" fmla="*/ 2147483647 w 551"/>
                  <a:gd name="T23" fmla="*/ 2147483647 h 306"/>
                  <a:gd name="T24" fmla="*/ 2147483647 w 551"/>
                  <a:gd name="T25" fmla="*/ 2147483647 h 306"/>
                  <a:gd name="T26" fmla="*/ 2147483647 w 551"/>
                  <a:gd name="T27" fmla="*/ 2147483647 h 306"/>
                  <a:gd name="T28" fmla="*/ 2147483647 w 551"/>
                  <a:gd name="T29" fmla="*/ 0 h 306"/>
                  <a:gd name="T30" fmla="*/ 2147483647 w 551"/>
                  <a:gd name="T31" fmla="*/ 2147483647 h 306"/>
                  <a:gd name="T32" fmla="*/ 2147483647 w 551"/>
                  <a:gd name="T33" fmla="*/ 2147483647 h 306"/>
                  <a:gd name="T34" fmla="*/ 2147483647 w 551"/>
                  <a:gd name="T35" fmla="*/ 2147483647 h 306"/>
                  <a:gd name="T36" fmla="*/ 2147483647 w 551"/>
                  <a:gd name="T37" fmla="*/ 2147483647 h 306"/>
                  <a:gd name="T38" fmla="*/ 2147483647 w 551"/>
                  <a:gd name="T39" fmla="*/ 2147483647 h 306"/>
                  <a:gd name="T40" fmla="*/ 2147483647 w 551"/>
                  <a:gd name="T41" fmla="*/ 2147483647 h 306"/>
                  <a:gd name="T42" fmla="*/ 2147483647 w 551"/>
                  <a:gd name="T43" fmla="*/ 2147483647 h 306"/>
                  <a:gd name="T44" fmla="*/ 2147483647 w 551"/>
                  <a:gd name="T45" fmla="*/ 2147483647 h 306"/>
                  <a:gd name="T46" fmla="*/ 2147483647 w 551"/>
                  <a:gd name="T47" fmla="*/ 2147483647 h 306"/>
                  <a:gd name="T48" fmla="*/ 2147483647 w 551"/>
                  <a:gd name="T49" fmla="*/ 2147483647 h 306"/>
                  <a:gd name="T50" fmla="*/ 2147483647 w 551"/>
                  <a:gd name="T51" fmla="*/ 2147483647 h 306"/>
                  <a:gd name="T52" fmla="*/ 2147483647 w 551"/>
                  <a:gd name="T53" fmla="*/ 2147483647 h 306"/>
                  <a:gd name="T54" fmla="*/ 2147483647 w 551"/>
                  <a:gd name="T55" fmla="*/ 2147483647 h 306"/>
                  <a:gd name="T56" fmla="*/ 0 w 551"/>
                  <a:gd name="T57" fmla="*/ 2147483647 h 3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1"/>
                  <a:gd name="T88" fmla="*/ 0 h 306"/>
                  <a:gd name="T89" fmla="*/ 551 w 551"/>
                  <a:gd name="T90" fmla="*/ 306 h 3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1" h="306">
                    <a:moveTo>
                      <a:pt x="0" y="305"/>
                    </a:moveTo>
                    <a:lnTo>
                      <a:pt x="134" y="287"/>
                    </a:lnTo>
                    <a:lnTo>
                      <a:pt x="134" y="273"/>
                    </a:lnTo>
                    <a:lnTo>
                      <a:pt x="457" y="228"/>
                    </a:lnTo>
                    <a:lnTo>
                      <a:pt x="462" y="205"/>
                    </a:lnTo>
                    <a:lnTo>
                      <a:pt x="510" y="188"/>
                    </a:lnTo>
                    <a:lnTo>
                      <a:pt x="515" y="164"/>
                    </a:lnTo>
                    <a:lnTo>
                      <a:pt x="535" y="155"/>
                    </a:lnTo>
                    <a:lnTo>
                      <a:pt x="550" y="119"/>
                    </a:lnTo>
                    <a:lnTo>
                      <a:pt x="506" y="82"/>
                    </a:lnTo>
                    <a:lnTo>
                      <a:pt x="497" y="34"/>
                    </a:lnTo>
                    <a:lnTo>
                      <a:pt x="462" y="9"/>
                    </a:lnTo>
                    <a:lnTo>
                      <a:pt x="391" y="23"/>
                    </a:lnTo>
                    <a:lnTo>
                      <a:pt x="357" y="1"/>
                    </a:lnTo>
                    <a:lnTo>
                      <a:pt x="324" y="0"/>
                    </a:lnTo>
                    <a:lnTo>
                      <a:pt x="331" y="34"/>
                    </a:lnTo>
                    <a:lnTo>
                      <a:pt x="286" y="51"/>
                    </a:lnTo>
                    <a:lnTo>
                      <a:pt x="257" y="127"/>
                    </a:lnTo>
                    <a:lnTo>
                      <a:pt x="216" y="115"/>
                    </a:lnTo>
                    <a:lnTo>
                      <a:pt x="167" y="143"/>
                    </a:lnTo>
                    <a:lnTo>
                      <a:pt x="105" y="154"/>
                    </a:lnTo>
                    <a:lnTo>
                      <a:pt x="105" y="197"/>
                    </a:lnTo>
                    <a:lnTo>
                      <a:pt x="74" y="196"/>
                    </a:lnTo>
                    <a:lnTo>
                      <a:pt x="75" y="234"/>
                    </a:lnTo>
                    <a:lnTo>
                      <a:pt x="43" y="219"/>
                    </a:lnTo>
                    <a:lnTo>
                      <a:pt x="24" y="226"/>
                    </a:lnTo>
                    <a:lnTo>
                      <a:pt x="40" y="251"/>
                    </a:lnTo>
                    <a:lnTo>
                      <a:pt x="6" y="285"/>
                    </a:lnTo>
                    <a:lnTo>
                      <a:pt x="0" y="30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7" name="Freeform 195">
                <a:extLst>
                  <a:ext uri="{FF2B5EF4-FFF2-40B4-BE49-F238E27FC236}">
                    <a16:creationId xmlns:a16="http://schemas.microsoft.com/office/drawing/2014/main" id="{D1D4977D-6283-3EC9-9738-F813BF17F514}"/>
                  </a:ext>
                </a:extLst>
              </p:cNvPr>
              <p:cNvSpPr>
                <a:spLocks/>
              </p:cNvSpPr>
              <p:nvPr/>
            </p:nvSpPr>
            <p:spPr bwMode="auto">
              <a:xfrm>
                <a:off x="5171654" y="2551392"/>
                <a:ext cx="1225006" cy="481143"/>
              </a:xfrm>
              <a:custGeom>
                <a:avLst/>
                <a:gdLst>
                  <a:gd name="T0" fmla="*/ 2147483647 w 636"/>
                  <a:gd name="T1" fmla="*/ 2147483647 h 232"/>
                  <a:gd name="T2" fmla="*/ 2147483647 w 636"/>
                  <a:gd name="T3" fmla="*/ 2147483647 h 232"/>
                  <a:gd name="T4" fmla="*/ 2147483647 w 636"/>
                  <a:gd name="T5" fmla="*/ 2147483647 h 232"/>
                  <a:gd name="T6" fmla="*/ 2147483647 w 636"/>
                  <a:gd name="T7" fmla="*/ 2147483647 h 232"/>
                  <a:gd name="T8" fmla="*/ 0 w 636"/>
                  <a:gd name="T9" fmla="*/ 2147483647 h 232"/>
                  <a:gd name="T10" fmla="*/ 2147483647 w 636"/>
                  <a:gd name="T11" fmla="*/ 2147483647 h 232"/>
                  <a:gd name="T12" fmla="*/ 2147483647 w 636"/>
                  <a:gd name="T13" fmla="*/ 2147483647 h 232"/>
                  <a:gd name="T14" fmla="*/ 2147483647 w 636"/>
                  <a:gd name="T15" fmla="*/ 2147483647 h 232"/>
                  <a:gd name="T16" fmla="*/ 2147483647 w 636"/>
                  <a:gd name="T17" fmla="*/ 2147483647 h 232"/>
                  <a:gd name="T18" fmla="*/ 2147483647 w 636"/>
                  <a:gd name="T19" fmla="*/ 2147483647 h 232"/>
                  <a:gd name="T20" fmla="*/ 2147483647 w 636"/>
                  <a:gd name="T21" fmla="*/ 2147483647 h 232"/>
                  <a:gd name="T22" fmla="*/ 2147483647 w 636"/>
                  <a:gd name="T23" fmla="*/ 0 h 232"/>
                  <a:gd name="T24" fmla="*/ 2147483647 w 636"/>
                  <a:gd name="T25" fmla="*/ 2147483647 h 232"/>
                  <a:gd name="T26" fmla="*/ 2147483647 w 636"/>
                  <a:gd name="T27" fmla="*/ 2147483647 h 232"/>
                  <a:gd name="T28" fmla="*/ 2147483647 w 636"/>
                  <a:gd name="T29" fmla="*/ 2147483647 h 232"/>
                  <a:gd name="T30" fmla="*/ 2147483647 w 636"/>
                  <a:gd name="T31" fmla="*/ 2147483647 h 2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6"/>
                  <a:gd name="T49" fmla="*/ 0 h 232"/>
                  <a:gd name="T50" fmla="*/ 636 w 636"/>
                  <a:gd name="T51" fmla="*/ 232 h 2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6" h="232">
                    <a:moveTo>
                      <a:pt x="38" y="106"/>
                    </a:moveTo>
                    <a:lnTo>
                      <a:pt x="38" y="110"/>
                    </a:lnTo>
                    <a:lnTo>
                      <a:pt x="27" y="131"/>
                    </a:lnTo>
                    <a:lnTo>
                      <a:pt x="39" y="161"/>
                    </a:lnTo>
                    <a:lnTo>
                      <a:pt x="0" y="187"/>
                    </a:lnTo>
                    <a:lnTo>
                      <a:pt x="8" y="231"/>
                    </a:lnTo>
                    <a:lnTo>
                      <a:pt x="175" y="218"/>
                    </a:lnTo>
                    <a:lnTo>
                      <a:pt x="372" y="195"/>
                    </a:lnTo>
                    <a:lnTo>
                      <a:pt x="471" y="177"/>
                    </a:lnTo>
                    <a:lnTo>
                      <a:pt x="491" y="118"/>
                    </a:lnTo>
                    <a:lnTo>
                      <a:pt x="526" y="115"/>
                    </a:lnTo>
                    <a:lnTo>
                      <a:pt x="635" y="0"/>
                    </a:lnTo>
                    <a:lnTo>
                      <a:pt x="494" y="29"/>
                    </a:lnTo>
                    <a:lnTo>
                      <a:pt x="166" y="76"/>
                    </a:lnTo>
                    <a:lnTo>
                      <a:pt x="169" y="90"/>
                    </a:lnTo>
                    <a:lnTo>
                      <a:pt x="38" y="10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8" name="Freeform 196">
                <a:extLst>
                  <a:ext uri="{FF2B5EF4-FFF2-40B4-BE49-F238E27FC236}">
                    <a16:creationId xmlns:a16="http://schemas.microsoft.com/office/drawing/2014/main" id="{D6CD2C17-3DF6-DAD5-E392-1BD73A3063C7}"/>
                  </a:ext>
                </a:extLst>
              </p:cNvPr>
              <p:cNvSpPr>
                <a:spLocks/>
              </p:cNvSpPr>
              <p:nvPr/>
            </p:nvSpPr>
            <p:spPr bwMode="auto">
              <a:xfrm>
                <a:off x="6077723" y="2365144"/>
                <a:ext cx="1232254" cy="582028"/>
              </a:xfrm>
              <a:custGeom>
                <a:avLst/>
                <a:gdLst>
                  <a:gd name="T0" fmla="*/ 2147483647 w 640"/>
                  <a:gd name="T1" fmla="*/ 2147483647 h 281"/>
                  <a:gd name="T2" fmla="*/ 0 w 640"/>
                  <a:gd name="T3" fmla="*/ 2147483647 h 281"/>
                  <a:gd name="T4" fmla="*/ 2147483647 w 640"/>
                  <a:gd name="T5" fmla="*/ 2147483647 h 281"/>
                  <a:gd name="T6" fmla="*/ 2147483647 w 640"/>
                  <a:gd name="T7" fmla="*/ 2147483647 h 281"/>
                  <a:gd name="T8" fmla="*/ 2147483647 w 640"/>
                  <a:gd name="T9" fmla="*/ 2147483647 h 281"/>
                  <a:gd name="T10" fmla="*/ 2147483647 w 640"/>
                  <a:gd name="T11" fmla="*/ 2147483647 h 281"/>
                  <a:gd name="T12" fmla="*/ 2147483647 w 640"/>
                  <a:gd name="T13" fmla="*/ 2147483647 h 281"/>
                  <a:gd name="T14" fmla="*/ 2147483647 w 640"/>
                  <a:gd name="T15" fmla="*/ 2147483647 h 281"/>
                  <a:gd name="T16" fmla="*/ 2147483647 w 640"/>
                  <a:gd name="T17" fmla="*/ 2147483647 h 281"/>
                  <a:gd name="T18" fmla="*/ 2147483647 w 640"/>
                  <a:gd name="T19" fmla="*/ 2147483647 h 281"/>
                  <a:gd name="T20" fmla="*/ 2147483647 w 640"/>
                  <a:gd name="T21" fmla="*/ 2147483647 h 281"/>
                  <a:gd name="T22" fmla="*/ 2147483647 w 640"/>
                  <a:gd name="T23" fmla="*/ 2147483647 h 281"/>
                  <a:gd name="T24" fmla="*/ 2147483647 w 640"/>
                  <a:gd name="T25" fmla="*/ 2147483647 h 281"/>
                  <a:gd name="T26" fmla="*/ 2147483647 w 640"/>
                  <a:gd name="T27" fmla="*/ 2147483647 h 281"/>
                  <a:gd name="T28" fmla="*/ 2147483647 w 640"/>
                  <a:gd name="T29" fmla="*/ 2147483647 h 281"/>
                  <a:gd name="T30" fmla="*/ 2147483647 w 640"/>
                  <a:gd name="T31" fmla="*/ 2147483647 h 281"/>
                  <a:gd name="T32" fmla="*/ 2147483647 w 640"/>
                  <a:gd name="T33" fmla="*/ 2147483647 h 281"/>
                  <a:gd name="T34" fmla="*/ 2147483647 w 640"/>
                  <a:gd name="T35" fmla="*/ 2147483647 h 281"/>
                  <a:gd name="T36" fmla="*/ 2147483647 w 640"/>
                  <a:gd name="T37" fmla="*/ 2147483647 h 281"/>
                  <a:gd name="T38" fmla="*/ 2147483647 w 640"/>
                  <a:gd name="T39" fmla="*/ 2147483647 h 281"/>
                  <a:gd name="T40" fmla="*/ 2147483647 w 640"/>
                  <a:gd name="T41" fmla="*/ 2147483647 h 281"/>
                  <a:gd name="T42" fmla="*/ 2147483647 w 640"/>
                  <a:gd name="T43" fmla="*/ 2147483647 h 281"/>
                  <a:gd name="T44" fmla="*/ 2147483647 w 640"/>
                  <a:gd name="T45" fmla="*/ 2147483647 h 281"/>
                  <a:gd name="T46" fmla="*/ 2147483647 w 640"/>
                  <a:gd name="T47" fmla="*/ 2147483647 h 281"/>
                  <a:gd name="T48" fmla="*/ 2147483647 w 640"/>
                  <a:gd name="T49" fmla="*/ 2147483647 h 281"/>
                  <a:gd name="T50" fmla="*/ 2147483647 w 640"/>
                  <a:gd name="T51" fmla="*/ 2147483647 h 281"/>
                  <a:gd name="T52" fmla="*/ 2147483647 w 640"/>
                  <a:gd name="T53" fmla="*/ 2147483647 h 281"/>
                  <a:gd name="T54" fmla="*/ 2147483647 w 640"/>
                  <a:gd name="T55" fmla="*/ 2147483647 h 281"/>
                  <a:gd name="T56" fmla="*/ 2147483647 w 640"/>
                  <a:gd name="T57" fmla="*/ 2147483647 h 281"/>
                  <a:gd name="T58" fmla="*/ 2147483647 w 640"/>
                  <a:gd name="T59" fmla="*/ 0 h 281"/>
                  <a:gd name="T60" fmla="*/ 2147483647 w 640"/>
                  <a:gd name="T61" fmla="*/ 2147483647 h 281"/>
                  <a:gd name="T62" fmla="*/ 2147483647 w 640"/>
                  <a:gd name="T63" fmla="*/ 2147483647 h 281"/>
                  <a:gd name="T64" fmla="*/ 2147483647 w 640"/>
                  <a:gd name="T65" fmla="*/ 2147483647 h 281"/>
                  <a:gd name="T66" fmla="*/ 2147483647 w 640"/>
                  <a:gd name="T67" fmla="*/ 2147483647 h 2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40"/>
                  <a:gd name="T103" fmla="*/ 0 h 281"/>
                  <a:gd name="T104" fmla="*/ 640 w 640"/>
                  <a:gd name="T105" fmla="*/ 281 h 28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40" h="281">
                    <a:moveTo>
                      <a:pt x="22" y="207"/>
                    </a:moveTo>
                    <a:lnTo>
                      <a:pt x="0" y="266"/>
                    </a:lnTo>
                    <a:lnTo>
                      <a:pt x="83" y="258"/>
                    </a:lnTo>
                    <a:lnTo>
                      <a:pt x="115" y="231"/>
                    </a:lnTo>
                    <a:lnTo>
                      <a:pt x="228" y="202"/>
                    </a:lnTo>
                    <a:lnTo>
                      <a:pt x="259" y="218"/>
                    </a:lnTo>
                    <a:lnTo>
                      <a:pt x="333" y="207"/>
                    </a:lnTo>
                    <a:lnTo>
                      <a:pt x="333" y="211"/>
                    </a:lnTo>
                    <a:lnTo>
                      <a:pt x="444" y="280"/>
                    </a:lnTo>
                    <a:lnTo>
                      <a:pt x="509" y="260"/>
                    </a:lnTo>
                    <a:lnTo>
                      <a:pt x="546" y="183"/>
                    </a:lnTo>
                    <a:lnTo>
                      <a:pt x="609" y="161"/>
                    </a:lnTo>
                    <a:lnTo>
                      <a:pt x="639" y="104"/>
                    </a:lnTo>
                    <a:lnTo>
                      <a:pt x="638" y="35"/>
                    </a:lnTo>
                    <a:lnTo>
                      <a:pt x="630" y="92"/>
                    </a:lnTo>
                    <a:lnTo>
                      <a:pt x="594" y="141"/>
                    </a:lnTo>
                    <a:lnTo>
                      <a:pt x="581" y="137"/>
                    </a:lnTo>
                    <a:lnTo>
                      <a:pt x="533" y="150"/>
                    </a:lnTo>
                    <a:lnTo>
                      <a:pt x="533" y="134"/>
                    </a:lnTo>
                    <a:lnTo>
                      <a:pt x="581" y="118"/>
                    </a:lnTo>
                    <a:lnTo>
                      <a:pt x="538" y="112"/>
                    </a:lnTo>
                    <a:lnTo>
                      <a:pt x="586" y="97"/>
                    </a:lnTo>
                    <a:lnTo>
                      <a:pt x="605" y="106"/>
                    </a:lnTo>
                    <a:lnTo>
                      <a:pt x="615" y="51"/>
                    </a:lnTo>
                    <a:lnTo>
                      <a:pt x="602" y="39"/>
                    </a:lnTo>
                    <a:lnTo>
                      <a:pt x="544" y="61"/>
                    </a:lnTo>
                    <a:lnTo>
                      <a:pt x="546" y="28"/>
                    </a:lnTo>
                    <a:lnTo>
                      <a:pt x="570" y="37"/>
                    </a:lnTo>
                    <a:lnTo>
                      <a:pt x="602" y="12"/>
                    </a:lnTo>
                    <a:lnTo>
                      <a:pt x="585" y="0"/>
                    </a:lnTo>
                    <a:lnTo>
                      <a:pt x="394" y="43"/>
                    </a:lnTo>
                    <a:lnTo>
                      <a:pt x="160" y="91"/>
                    </a:lnTo>
                    <a:lnTo>
                      <a:pt x="53" y="206"/>
                    </a:lnTo>
                    <a:lnTo>
                      <a:pt x="22" y="207"/>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9" name="Freeform 197">
                <a:extLst>
                  <a:ext uri="{FF2B5EF4-FFF2-40B4-BE49-F238E27FC236}">
                    <a16:creationId xmlns:a16="http://schemas.microsoft.com/office/drawing/2014/main" id="{6E04AB16-2472-6ACF-5914-BF860DAF0B5E}"/>
                  </a:ext>
                </a:extLst>
              </p:cNvPr>
              <p:cNvSpPr>
                <a:spLocks/>
              </p:cNvSpPr>
              <p:nvPr/>
            </p:nvSpPr>
            <p:spPr bwMode="auto">
              <a:xfrm>
                <a:off x="6128463" y="1890472"/>
                <a:ext cx="1072786" cy="721714"/>
              </a:xfrm>
              <a:custGeom>
                <a:avLst/>
                <a:gdLst>
                  <a:gd name="T0" fmla="*/ 2147483647 w 560"/>
                  <a:gd name="T1" fmla="*/ 2147483647 h 348"/>
                  <a:gd name="T2" fmla="*/ 2147483647 w 560"/>
                  <a:gd name="T3" fmla="*/ 2147483647 h 348"/>
                  <a:gd name="T4" fmla="*/ 2147483647 w 560"/>
                  <a:gd name="T5" fmla="*/ 2147483647 h 348"/>
                  <a:gd name="T6" fmla="*/ 2147483647 w 560"/>
                  <a:gd name="T7" fmla="*/ 2147483647 h 348"/>
                  <a:gd name="T8" fmla="*/ 2147483647 w 560"/>
                  <a:gd name="T9" fmla="*/ 2147483647 h 348"/>
                  <a:gd name="T10" fmla="*/ 0 w 560"/>
                  <a:gd name="T11" fmla="*/ 2147483647 h 348"/>
                  <a:gd name="T12" fmla="*/ 2147483647 w 560"/>
                  <a:gd name="T13" fmla="*/ 2147483647 h 348"/>
                  <a:gd name="T14" fmla="*/ 2147483647 w 560"/>
                  <a:gd name="T15" fmla="*/ 2147483647 h 348"/>
                  <a:gd name="T16" fmla="*/ 2147483647 w 560"/>
                  <a:gd name="T17" fmla="*/ 2147483647 h 348"/>
                  <a:gd name="T18" fmla="*/ 2147483647 w 560"/>
                  <a:gd name="T19" fmla="*/ 2147483647 h 348"/>
                  <a:gd name="T20" fmla="*/ 2147483647 w 560"/>
                  <a:gd name="T21" fmla="*/ 2147483647 h 348"/>
                  <a:gd name="T22" fmla="*/ 2147483647 w 560"/>
                  <a:gd name="T23" fmla="*/ 2147483647 h 348"/>
                  <a:gd name="T24" fmla="*/ 2147483647 w 560"/>
                  <a:gd name="T25" fmla="*/ 2147483647 h 348"/>
                  <a:gd name="T26" fmla="*/ 2147483647 w 560"/>
                  <a:gd name="T27" fmla="*/ 2147483647 h 348"/>
                  <a:gd name="T28" fmla="*/ 2147483647 w 560"/>
                  <a:gd name="T29" fmla="*/ 2147483647 h 348"/>
                  <a:gd name="T30" fmla="*/ 2147483647 w 560"/>
                  <a:gd name="T31" fmla="*/ 2147483647 h 348"/>
                  <a:gd name="T32" fmla="*/ 2147483647 w 560"/>
                  <a:gd name="T33" fmla="*/ 2147483647 h 348"/>
                  <a:gd name="T34" fmla="*/ 2147483647 w 560"/>
                  <a:gd name="T35" fmla="*/ 0 h 348"/>
                  <a:gd name="T36" fmla="*/ 2147483647 w 560"/>
                  <a:gd name="T37" fmla="*/ 2147483647 h 348"/>
                  <a:gd name="T38" fmla="*/ 2147483647 w 560"/>
                  <a:gd name="T39" fmla="*/ 2147483647 h 348"/>
                  <a:gd name="T40" fmla="*/ 2147483647 w 560"/>
                  <a:gd name="T41" fmla="*/ 2147483647 h 348"/>
                  <a:gd name="T42" fmla="*/ 2147483647 w 560"/>
                  <a:gd name="T43" fmla="*/ 2147483647 h 348"/>
                  <a:gd name="T44" fmla="*/ 2147483647 w 560"/>
                  <a:gd name="T45" fmla="*/ 2147483647 h 348"/>
                  <a:gd name="T46" fmla="*/ 2147483647 w 560"/>
                  <a:gd name="T47" fmla="*/ 2147483647 h 348"/>
                  <a:gd name="T48" fmla="*/ 2147483647 w 560"/>
                  <a:gd name="T49" fmla="*/ 2147483647 h 3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0"/>
                  <a:gd name="T76" fmla="*/ 0 h 348"/>
                  <a:gd name="T77" fmla="*/ 560 w 560"/>
                  <a:gd name="T78" fmla="*/ 348 h 3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0" h="348">
                    <a:moveTo>
                      <a:pt x="92" y="243"/>
                    </a:moveTo>
                    <a:lnTo>
                      <a:pt x="76" y="278"/>
                    </a:lnTo>
                    <a:lnTo>
                      <a:pt x="53" y="288"/>
                    </a:lnTo>
                    <a:lnTo>
                      <a:pt x="52" y="311"/>
                    </a:lnTo>
                    <a:lnTo>
                      <a:pt x="3" y="328"/>
                    </a:lnTo>
                    <a:lnTo>
                      <a:pt x="0" y="347"/>
                    </a:lnTo>
                    <a:lnTo>
                      <a:pt x="133" y="324"/>
                    </a:lnTo>
                    <a:lnTo>
                      <a:pt x="374" y="274"/>
                    </a:lnTo>
                    <a:lnTo>
                      <a:pt x="559" y="230"/>
                    </a:lnTo>
                    <a:lnTo>
                      <a:pt x="559" y="195"/>
                    </a:lnTo>
                    <a:lnTo>
                      <a:pt x="539" y="184"/>
                    </a:lnTo>
                    <a:lnTo>
                      <a:pt x="522" y="201"/>
                    </a:lnTo>
                    <a:lnTo>
                      <a:pt x="513" y="154"/>
                    </a:lnTo>
                    <a:lnTo>
                      <a:pt x="522" y="112"/>
                    </a:lnTo>
                    <a:lnTo>
                      <a:pt x="453" y="81"/>
                    </a:lnTo>
                    <a:lnTo>
                      <a:pt x="406" y="89"/>
                    </a:lnTo>
                    <a:lnTo>
                      <a:pt x="405" y="24"/>
                    </a:lnTo>
                    <a:lnTo>
                      <a:pt x="356" y="0"/>
                    </a:lnTo>
                    <a:lnTo>
                      <a:pt x="319" y="15"/>
                    </a:lnTo>
                    <a:lnTo>
                      <a:pt x="295" y="76"/>
                    </a:lnTo>
                    <a:lnTo>
                      <a:pt x="252" y="100"/>
                    </a:lnTo>
                    <a:lnTo>
                      <a:pt x="234" y="196"/>
                    </a:lnTo>
                    <a:lnTo>
                      <a:pt x="164" y="243"/>
                    </a:lnTo>
                    <a:lnTo>
                      <a:pt x="107" y="262"/>
                    </a:lnTo>
                    <a:lnTo>
                      <a:pt x="92" y="24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50" name="Freeform 198">
                <a:extLst>
                  <a:ext uri="{FF2B5EF4-FFF2-40B4-BE49-F238E27FC236}">
                    <a16:creationId xmlns:a16="http://schemas.microsoft.com/office/drawing/2014/main" id="{79B584EC-5FFF-50A1-EEA8-4F89C2D20A07}"/>
                  </a:ext>
                </a:extLst>
              </p:cNvPr>
              <p:cNvSpPr>
                <a:spLocks/>
              </p:cNvSpPr>
              <p:nvPr/>
            </p:nvSpPr>
            <p:spPr bwMode="auto">
              <a:xfrm>
                <a:off x="6194951" y="1749496"/>
                <a:ext cx="616127" cy="690673"/>
              </a:xfrm>
              <a:custGeom>
                <a:avLst/>
                <a:gdLst>
                  <a:gd name="T0" fmla="*/ 2147483647 w 318"/>
                  <a:gd name="T1" fmla="*/ 2147483647 h 332"/>
                  <a:gd name="T2" fmla="*/ 2147483647 w 318"/>
                  <a:gd name="T3" fmla="*/ 2147483647 h 332"/>
                  <a:gd name="T4" fmla="*/ 0 w 318"/>
                  <a:gd name="T5" fmla="*/ 2147483647 h 332"/>
                  <a:gd name="T6" fmla="*/ 2147483647 w 318"/>
                  <a:gd name="T7" fmla="*/ 2147483647 h 332"/>
                  <a:gd name="T8" fmla="*/ 2147483647 w 318"/>
                  <a:gd name="T9" fmla="*/ 2147483647 h 332"/>
                  <a:gd name="T10" fmla="*/ 2147483647 w 318"/>
                  <a:gd name="T11" fmla="*/ 2147483647 h 332"/>
                  <a:gd name="T12" fmla="*/ 2147483647 w 318"/>
                  <a:gd name="T13" fmla="*/ 2147483647 h 332"/>
                  <a:gd name="T14" fmla="*/ 2147483647 w 318"/>
                  <a:gd name="T15" fmla="*/ 2147483647 h 332"/>
                  <a:gd name="T16" fmla="*/ 2147483647 w 318"/>
                  <a:gd name="T17" fmla="*/ 2147483647 h 332"/>
                  <a:gd name="T18" fmla="*/ 2147483647 w 318"/>
                  <a:gd name="T19" fmla="*/ 2147483647 h 332"/>
                  <a:gd name="T20" fmla="*/ 2147483647 w 318"/>
                  <a:gd name="T21" fmla="*/ 2147483647 h 332"/>
                  <a:gd name="T22" fmla="*/ 2147483647 w 318"/>
                  <a:gd name="T23" fmla="*/ 2147483647 h 332"/>
                  <a:gd name="T24" fmla="*/ 2147483647 w 318"/>
                  <a:gd name="T25" fmla="*/ 2147483647 h 332"/>
                  <a:gd name="T26" fmla="*/ 2147483647 w 318"/>
                  <a:gd name="T27" fmla="*/ 2147483647 h 332"/>
                  <a:gd name="T28" fmla="*/ 2147483647 w 318"/>
                  <a:gd name="T29" fmla="*/ 2147483647 h 332"/>
                  <a:gd name="T30" fmla="*/ 2147483647 w 318"/>
                  <a:gd name="T31" fmla="*/ 2147483647 h 332"/>
                  <a:gd name="T32" fmla="*/ 2147483647 w 318"/>
                  <a:gd name="T33" fmla="*/ 0 h 332"/>
                  <a:gd name="T34" fmla="*/ 2147483647 w 318"/>
                  <a:gd name="T35" fmla="*/ 2147483647 h 332"/>
                  <a:gd name="T36" fmla="*/ 2147483647 w 318"/>
                  <a:gd name="T37" fmla="*/ 2147483647 h 332"/>
                  <a:gd name="T38" fmla="*/ 2147483647 w 318"/>
                  <a:gd name="T39" fmla="*/ 2147483647 h 332"/>
                  <a:gd name="T40" fmla="*/ 2147483647 w 318"/>
                  <a:gd name="T41" fmla="*/ 2147483647 h 3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8"/>
                  <a:gd name="T64" fmla="*/ 0 h 332"/>
                  <a:gd name="T65" fmla="*/ 318 w 318"/>
                  <a:gd name="T66" fmla="*/ 332 h 3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8" h="332">
                    <a:moveTo>
                      <a:pt x="33" y="173"/>
                    </a:moveTo>
                    <a:lnTo>
                      <a:pt x="9" y="166"/>
                    </a:lnTo>
                    <a:lnTo>
                      <a:pt x="0" y="219"/>
                    </a:lnTo>
                    <a:lnTo>
                      <a:pt x="9" y="274"/>
                    </a:lnTo>
                    <a:lnTo>
                      <a:pt x="55" y="312"/>
                    </a:lnTo>
                    <a:lnTo>
                      <a:pt x="65" y="331"/>
                    </a:lnTo>
                    <a:lnTo>
                      <a:pt x="124" y="312"/>
                    </a:lnTo>
                    <a:lnTo>
                      <a:pt x="193" y="268"/>
                    </a:lnTo>
                    <a:lnTo>
                      <a:pt x="213" y="170"/>
                    </a:lnTo>
                    <a:lnTo>
                      <a:pt x="257" y="145"/>
                    </a:lnTo>
                    <a:lnTo>
                      <a:pt x="282" y="85"/>
                    </a:lnTo>
                    <a:lnTo>
                      <a:pt x="317" y="69"/>
                    </a:lnTo>
                    <a:lnTo>
                      <a:pt x="271" y="61"/>
                    </a:lnTo>
                    <a:lnTo>
                      <a:pt x="191" y="104"/>
                    </a:lnTo>
                    <a:lnTo>
                      <a:pt x="179" y="62"/>
                    </a:lnTo>
                    <a:lnTo>
                      <a:pt x="110" y="66"/>
                    </a:lnTo>
                    <a:lnTo>
                      <a:pt x="94" y="0"/>
                    </a:lnTo>
                    <a:lnTo>
                      <a:pt x="76" y="18"/>
                    </a:lnTo>
                    <a:lnTo>
                      <a:pt x="82" y="112"/>
                    </a:lnTo>
                    <a:lnTo>
                      <a:pt x="50" y="120"/>
                    </a:lnTo>
                    <a:lnTo>
                      <a:pt x="33" y="17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grpSp>
        <p:grpSp>
          <p:nvGrpSpPr>
            <p:cNvPr id="17" name="Greatlakes_Region">
              <a:extLst>
                <a:ext uri="{FF2B5EF4-FFF2-40B4-BE49-F238E27FC236}">
                  <a16:creationId xmlns:a16="http://schemas.microsoft.com/office/drawing/2014/main" id="{AE952BD2-0C91-3836-01AF-D5F79D0DE990}"/>
                </a:ext>
              </a:extLst>
            </p:cNvPr>
            <p:cNvGrpSpPr>
              <a:grpSpLocks/>
            </p:cNvGrpSpPr>
            <p:nvPr/>
          </p:nvGrpSpPr>
          <p:grpSpPr bwMode="auto">
            <a:xfrm>
              <a:off x="5260743" y="1998667"/>
              <a:ext cx="1824068" cy="2244332"/>
              <a:chOff x="4662095" y="550233"/>
              <a:chExt cx="1693804" cy="2056014"/>
            </a:xfrm>
            <a:solidFill>
              <a:schemeClr val="accent6">
                <a:lumMod val="60000"/>
                <a:lumOff val="40000"/>
              </a:schemeClr>
            </a:solidFill>
          </p:grpSpPr>
          <p:sp>
            <p:nvSpPr>
              <p:cNvPr id="40" name="Freeform 211">
                <a:extLst>
                  <a:ext uri="{FF2B5EF4-FFF2-40B4-BE49-F238E27FC236}">
                    <a16:creationId xmlns:a16="http://schemas.microsoft.com/office/drawing/2014/main" id="{71A7ECE5-DDC8-25D2-46A2-1A425FD003B6}"/>
                  </a:ext>
                </a:extLst>
              </p:cNvPr>
              <p:cNvSpPr>
                <a:spLocks/>
              </p:cNvSpPr>
              <p:nvPr/>
            </p:nvSpPr>
            <p:spPr bwMode="auto">
              <a:xfrm>
                <a:off x="4662095" y="675992"/>
                <a:ext cx="723367" cy="914740"/>
              </a:xfrm>
              <a:custGeom>
                <a:avLst/>
                <a:gdLst>
                  <a:gd name="T0" fmla="*/ 2147483647 w 377"/>
                  <a:gd name="T1" fmla="*/ 2147483647 h 440"/>
                  <a:gd name="T2" fmla="*/ 2147483647 w 377"/>
                  <a:gd name="T3" fmla="*/ 2147483647 h 440"/>
                  <a:gd name="T4" fmla="*/ 2147483647 w 377"/>
                  <a:gd name="T5" fmla="*/ 2147483647 h 440"/>
                  <a:gd name="T6" fmla="*/ 2147483647 w 377"/>
                  <a:gd name="T7" fmla="*/ 0 h 440"/>
                  <a:gd name="T8" fmla="*/ 2147483647 w 377"/>
                  <a:gd name="T9" fmla="*/ 2147483647 h 440"/>
                  <a:gd name="T10" fmla="*/ 2147483647 w 377"/>
                  <a:gd name="T11" fmla="*/ 2147483647 h 440"/>
                  <a:gd name="T12" fmla="*/ 2147483647 w 377"/>
                  <a:gd name="T13" fmla="*/ 2147483647 h 440"/>
                  <a:gd name="T14" fmla="*/ 2147483647 w 377"/>
                  <a:gd name="T15" fmla="*/ 2147483647 h 440"/>
                  <a:gd name="T16" fmla="*/ 2147483647 w 377"/>
                  <a:gd name="T17" fmla="*/ 2147483647 h 440"/>
                  <a:gd name="T18" fmla="*/ 2147483647 w 377"/>
                  <a:gd name="T19" fmla="*/ 2147483647 h 440"/>
                  <a:gd name="T20" fmla="*/ 2147483647 w 377"/>
                  <a:gd name="T21" fmla="*/ 2147483647 h 440"/>
                  <a:gd name="T22" fmla="*/ 2147483647 w 377"/>
                  <a:gd name="T23" fmla="*/ 2147483647 h 440"/>
                  <a:gd name="T24" fmla="*/ 2147483647 w 377"/>
                  <a:gd name="T25" fmla="*/ 2147483647 h 440"/>
                  <a:gd name="T26" fmla="*/ 2147483647 w 377"/>
                  <a:gd name="T27" fmla="*/ 2147483647 h 440"/>
                  <a:gd name="T28" fmla="*/ 2147483647 w 377"/>
                  <a:gd name="T29" fmla="*/ 2147483647 h 440"/>
                  <a:gd name="T30" fmla="*/ 2147483647 w 377"/>
                  <a:gd name="T31" fmla="*/ 2147483647 h 440"/>
                  <a:gd name="T32" fmla="*/ 2147483647 w 377"/>
                  <a:gd name="T33" fmla="*/ 2147483647 h 440"/>
                  <a:gd name="T34" fmla="*/ 2147483647 w 377"/>
                  <a:gd name="T35" fmla="*/ 2147483647 h 440"/>
                  <a:gd name="T36" fmla="*/ 2147483647 w 377"/>
                  <a:gd name="T37" fmla="*/ 2147483647 h 440"/>
                  <a:gd name="T38" fmla="*/ 2147483647 w 377"/>
                  <a:gd name="T39" fmla="*/ 2147483647 h 440"/>
                  <a:gd name="T40" fmla="*/ 2147483647 w 377"/>
                  <a:gd name="T41" fmla="*/ 2147483647 h 440"/>
                  <a:gd name="T42" fmla="*/ 2147483647 w 377"/>
                  <a:gd name="T43" fmla="*/ 2147483647 h 440"/>
                  <a:gd name="T44" fmla="*/ 2147483647 w 377"/>
                  <a:gd name="T45" fmla="*/ 2147483647 h 440"/>
                  <a:gd name="T46" fmla="*/ 2147483647 w 377"/>
                  <a:gd name="T47" fmla="*/ 2147483647 h 440"/>
                  <a:gd name="T48" fmla="*/ 2147483647 w 377"/>
                  <a:gd name="T49" fmla="*/ 2147483647 h 440"/>
                  <a:gd name="T50" fmla="*/ 2147483647 w 377"/>
                  <a:gd name="T51" fmla="*/ 2147483647 h 440"/>
                  <a:gd name="T52" fmla="*/ 2147483647 w 377"/>
                  <a:gd name="T53" fmla="*/ 2147483647 h 440"/>
                  <a:gd name="T54" fmla="*/ 2147483647 w 377"/>
                  <a:gd name="T55" fmla="*/ 2147483647 h 440"/>
                  <a:gd name="T56" fmla="*/ 2147483647 w 377"/>
                  <a:gd name="T57" fmla="*/ 2147483647 h 440"/>
                  <a:gd name="T58" fmla="*/ 2147483647 w 377"/>
                  <a:gd name="T59" fmla="*/ 2147483647 h 440"/>
                  <a:gd name="T60" fmla="*/ 2147483647 w 377"/>
                  <a:gd name="T61" fmla="*/ 2147483647 h 440"/>
                  <a:gd name="T62" fmla="*/ 2147483647 w 377"/>
                  <a:gd name="T63" fmla="*/ 2147483647 h 440"/>
                  <a:gd name="T64" fmla="*/ 2147483647 w 377"/>
                  <a:gd name="T65" fmla="*/ 2147483647 h 440"/>
                  <a:gd name="T66" fmla="*/ 0 w 377"/>
                  <a:gd name="T67" fmla="*/ 2147483647 h 440"/>
                  <a:gd name="T68" fmla="*/ 2147483647 w 377"/>
                  <a:gd name="T69" fmla="*/ 2147483647 h 440"/>
                  <a:gd name="T70" fmla="*/ 2147483647 w 377"/>
                  <a:gd name="T71" fmla="*/ 2147483647 h 4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7"/>
                  <a:gd name="T109" fmla="*/ 0 h 440"/>
                  <a:gd name="T110" fmla="*/ 377 w 377"/>
                  <a:gd name="T111" fmla="*/ 440 h 4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7" h="440">
                    <a:moveTo>
                      <a:pt x="27" y="29"/>
                    </a:moveTo>
                    <a:lnTo>
                      <a:pt x="56" y="25"/>
                    </a:lnTo>
                    <a:lnTo>
                      <a:pt x="81" y="25"/>
                    </a:lnTo>
                    <a:lnTo>
                      <a:pt x="98" y="0"/>
                    </a:lnTo>
                    <a:lnTo>
                      <a:pt x="110" y="32"/>
                    </a:lnTo>
                    <a:lnTo>
                      <a:pt x="150" y="32"/>
                    </a:lnTo>
                    <a:lnTo>
                      <a:pt x="172" y="62"/>
                    </a:lnTo>
                    <a:lnTo>
                      <a:pt x="214" y="54"/>
                    </a:lnTo>
                    <a:lnTo>
                      <a:pt x="242" y="73"/>
                    </a:lnTo>
                    <a:lnTo>
                      <a:pt x="295" y="86"/>
                    </a:lnTo>
                    <a:lnTo>
                      <a:pt x="304" y="109"/>
                    </a:lnTo>
                    <a:lnTo>
                      <a:pt x="332" y="110"/>
                    </a:lnTo>
                    <a:lnTo>
                      <a:pt x="323" y="133"/>
                    </a:lnTo>
                    <a:lnTo>
                      <a:pt x="333" y="159"/>
                    </a:lnTo>
                    <a:lnTo>
                      <a:pt x="315" y="191"/>
                    </a:lnTo>
                    <a:lnTo>
                      <a:pt x="327" y="198"/>
                    </a:lnTo>
                    <a:lnTo>
                      <a:pt x="357" y="163"/>
                    </a:lnTo>
                    <a:lnTo>
                      <a:pt x="356" y="151"/>
                    </a:lnTo>
                    <a:lnTo>
                      <a:pt x="368" y="146"/>
                    </a:lnTo>
                    <a:lnTo>
                      <a:pt x="376" y="163"/>
                    </a:lnTo>
                    <a:lnTo>
                      <a:pt x="353" y="187"/>
                    </a:lnTo>
                    <a:lnTo>
                      <a:pt x="344" y="243"/>
                    </a:lnTo>
                    <a:lnTo>
                      <a:pt x="344" y="336"/>
                    </a:lnTo>
                    <a:lnTo>
                      <a:pt x="357" y="352"/>
                    </a:lnTo>
                    <a:lnTo>
                      <a:pt x="352" y="410"/>
                    </a:lnTo>
                    <a:lnTo>
                      <a:pt x="173" y="439"/>
                    </a:lnTo>
                    <a:lnTo>
                      <a:pt x="129" y="412"/>
                    </a:lnTo>
                    <a:lnTo>
                      <a:pt x="138" y="377"/>
                    </a:lnTo>
                    <a:lnTo>
                      <a:pt x="116" y="339"/>
                    </a:lnTo>
                    <a:lnTo>
                      <a:pt x="98" y="292"/>
                    </a:lnTo>
                    <a:lnTo>
                      <a:pt x="47" y="244"/>
                    </a:lnTo>
                    <a:lnTo>
                      <a:pt x="16" y="244"/>
                    </a:lnTo>
                    <a:lnTo>
                      <a:pt x="16" y="179"/>
                    </a:lnTo>
                    <a:lnTo>
                      <a:pt x="0" y="155"/>
                    </a:lnTo>
                    <a:lnTo>
                      <a:pt x="35" y="117"/>
                    </a:lnTo>
                    <a:lnTo>
                      <a:pt x="27" y="29"/>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1" name="Freeform 212">
                <a:extLst>
                  <a:ext uri="{FF2B5EF4-FFF2-40B4-BE49-F238E27FC236}">
                    <a16:creationId xmlns:a16="http://schemas.microsoft.com/office/drawing/2014/main" id="{F724616A-B408-DF8F-B07A-894A3A3DC471}"/>
                  </a:ext>
                </a:extLst>
              </p:cNvPr>
              <p:cNvSpPr>
                <a:spLocks/>
              </p:cNvSpPr>
              <p:nvPr/>
            </p:nvSpPr>
            <p:spPr bwMode="auto">
              <a:xfrm>
                <a:off x="4944208" y="550233"/>
                <a:ext cx="781237" cy="364345"/>
              </a:xfrm>
              <a:custGeom>
                <a:avLst/>
                <a:gdLst>
                  <a:gd name="T0" fmla="*/ 0 w 405"/>
                  <a:gd name="T1" fmla="*/ 2147483647 h 176"/>
                  <a:gd name="T2" fmla="*/ 2147483647 w 405"/>
                  <a:gd name="T3" fmla="*/ 0 h 176"/>
                  <a:gd name="T4" fmla="*/ 2147483647 w 405"/>
                  <a:gd name="T5" fmla="*/ 2147483647 h 176"/>
                  <a:gd name="T6" fmla="*/ 2147483647 w 405"/>
                  <a:gd name="T7" fmla="*/ 2147483647 h 176"/>
                  <a:gd name="T8" fmla="*/ 2147483647 w 405"/>
                  <a:gd name="T9" fmla="*/ 2147483647 h 176"/>
                  <a:gd name="T10" fmla="*/ 2147483647 w 405"/>
                  <a:gd name="T11" fmla="*/ 2147483647 h 176"/>
                  <a:gd name="T12" fmla="*/ 2147483647 w 405"/>
                  <a:gd name="T13" fmla="*/ 2147483647 h 176"/>
                  <a:gd name="T14" fmla="*/ 2147483647 w 405"/>
                  <a:gd name="T15" fmla="*/ 2147483647 h 176"/>
                  <a:gd name="T16" fmla="*/ 2147483647 w 405"/>
                  <a:gd name="T17" fmla="*/ 2147483647 h 176"/>
                  <a:gd name="T18" fmla="*/ 2147483647 w 405"/>
                  <a:gd name="T19" fmla="*/ 2147483647 h 176"/>
                  <a:gd name="T20" fmla="*/ 2147483647 w 405"/>
                  <a:gd name="T21" fmla="*/ 2147483647 h 176"/>
                  <a:gd name="T22" fmla="*/ 2147483647 w 405"/>
                  <a:gd name="T23" fmla="*/ 2147483647 h 176"/>
                  <a:gd name="T24" fmla="*/ 2147483647 w 405"/>
                  <a:gd name="T25" fmla="*/ 2147483647 h 176"/>
                  <a:gd name="T26" fmla="*/ 2147483647 w 405"/>
                  <a:gd name="T27" fmla="*/ 2147483647 h 176"/>
                  <a:gd name="T28" fmla="*/ 2147483647 w 405"/>
                  <a:gd name="T29" fmla="*/ 2147483647 h 176"/>
                  <a:gd name="T30" fmla="*/ 2147483647 w 405"/>
                  <a:gd name="T31" fmla="*/ 2147483647 h 176"/>
                  <a:gd name="T32" fmla="*/ 2147483647 w 405"/>
                  <a:gd name="T33" fmla="*/ 2147483647 h 176"/>
                  <a:gd name="T34" fmla="*/ 2147483647 w 405"/>
                  <a:gd name="T35" fmla="*/ 2147483647 h 176"/>
                  <a:gd name="T36" fmla="*/ 2147483647 w 405"/>
                  <a:gd name="T37" fmla="*/ 2147483647 h 176"/>
                  <a:gd name="T38" fmla="*/ 2147483647 w 405"/>
                  <a:gd name="T39" fmla="*/ 2147483647 h 176"/>
                  <a:gd name="T40" fmla="*/ 2147483647 w 405"/>
                  <a:gd name="T41" fmla="*/ 2147483647 h 176"/>
                  <a:gd name="T42" fmla="*/ 2147483647 w 405"/>
                  <a:gd name="T43" fmla="*/ 2147483647 h 176"/>
                  <a:gd name="T44" fmla="*/ 2147483647 w 405"/>
                  <a:gd name="T45" fmla="*/ 2147483647 h 176"/>
                  <a:gd name="T46" fmla="*/ 2147483647 w 405"/>
                  <a:gd name="T47" fmla="*/ 2147483647 h 176"/>
                  <a:gd name="T48" fmla="*/ 0 w 405"/>
                  <a:gd name="T49" fmla="*/ 2147483647 h 1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5"/>
                  <a:gd name="T76" fmla="*/ 0 h 176"/>
                  <a:gd name="T77" fmla="*/ 405 w 405"/>
                  <a:gd name="T78" fmla="*/ 176 h 1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5" h="176">
                    <a:moveTo>
                      <a:pt x="0" y="96"/>
                    </a:moveTo>
                    <a:lnTo>
                      <a:pt x="90" y="0"/>
                    </a:lnTo>
                    <a:lnTo>
                      <a:pt x="74" y="40"/>
                    </a:lnTo>
                    <a:lnTo>
                      <a:pt x="86" y="52"/>
                    </a:lnTo>
                    <a:lnTo>
                      <a:pt x="115" y="35"/>
                    </a:lnTo>
                    <a:lnTo>
                      <a:pt x="177" y="60"/>
                    </a:lnTo>
                    <a:lnTo>
                      <a:pt x="204" y="40"/>
                    </a:lnTo>
                    <a:lnTo>
                      <a:pt x="288" y="29"/>
                    </a:lnTo>
                    <a:lnTo>
                      <a:pt x="304" y="53"/>
                    </a:lnTo>
                    <a:lnTo>
                      <a:pt x="336" y="48"/>
                    </a:lnTo>
                    <a:lnTo>
                      <a:pt x="400" y="73"/>
                    </a:lnTo>
                    <a:lnTo>
                      <a:pt x="404" y="92"/>
                    </a:lnTo>
                    <a:lnTo>
                      <a:pt x="335" y="108"/>
                    </a:lnTo>
                    <a:lnTo>
                      <a:pt x="315" y="96"/>
                    </a:lnTo>
                    <a:lnTo>
                      <a:pt x="280" y="100"/>
                    </a:lnTo>
                    <a:lnTo>
                      <a:pt x="239" y="125"/>
                    </a:lnTo>
                    <a:lnTo>
                      <a:pt x="220" y="126"/>
                    </a:lnTo>
                    <a:lnTo>
                      <a:pt x="205" y="108"/>
                    </a:lnTo>
                    <a:lnTo>
                      <a:pt x="182" y="173"/>
                    </a:lnTo>
                    <a:lnTo>
                      <a:pt x="156" y="175"/>
                    </a:lnTo>
                    <a:lnTo>
                      <a:pt x="146" y="149"/>
                    </a:lnTo>
                    <a:lnTo>
                      <a:pt x="92" y="137"/>
                    </a:lnTo>
                    <a:lnTo>
                      <a:pt x="66" y="118"/>
                    </a:lnTo>
                    <a:lnTo>
                      <a:pt x="21" y="125"/>
                    </a:lnTo>
                    <a:lnTo>
                      <a:pt x="0" y="9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2" name="Freeform 213">
                <a:extLst>
                  <a:ext uri="{FF2B5EF4-FFF2-40B4-BE49-F238E27FC236}">
                    <a16:creationId xmlns:a16="http://schemas.microsoft.com/office/drawing/2014/main" id="{5FD2E8A9-2297-C840-0448-D9EB6877EF93}"/>
                  </a:ext>
                </a:extLst>
              </p:cNvPr>
              <p:cNvSpPr>
                <a:spLocks/>
              </p:cNvSpPr>
              <p:nvPr/>
            </p:nvSpPr>
            <p:spPr bwMode="auto">
              <a:xfrm>
                <a:off x="5486733" y="800024"/>
                <a:ext cx="564226" cy="821715"/>
              </a:xfrm>
              <a:custGeom>
                <a:avLst/>
                <a:gdLst>
                  <a:gd name="T0" fmla="*/ 2147483647 w 290"/>
                  <a:gd name="T1" fmla="*/ 2147483647 h 393"/>
                  <a:gd name="T2" fmla="*/ 2147483647 w 290"/>
                  <a:gd name="T3" fmla="*/ 2147483647 h 393"/>
                  <a:gd name="T4" fmla="*/ 2147483647 w 290"/>
                  <a:gd name="T5" fmla="*/ 2147483647 h 393"/>
                  <a:gd name="T6" fmla="*/ 2147483647 w 290"/>
                  <a:gd name="T7" fmla="*/ 2147483647 h 393"/>
                  <a:gd name="T8" fmla="*/ 2147483647 w 290"/>
                  <a:gd name="T9" fmla="*/ 2147483647 h 393"/>
                  <a:gd name="T10" fmla="*/ 2147483647 w 290"/>
                  <a:gd name="T11" fmla="*/ 2147483647 h 393"/>
                  <a:gd name="T12" fmla="*/ 0 w 290"/>
                  <a:gd name="T13" fmla="*/ 2147483647 h 393"/>
                  <a:gd name="T14" fmla="*/ 2147483647 w 290"/>
                  <a:gd name="T15" fmla="*/ 2147483647 h 393"/>
                  <a:gd name="T16" fmla="*/ 2147483647 w 290"/>
                  <a:gd name="T17" fmla="*/ 2147483647 h 393"/>
                  <a:gd name="T18" fmla="*/ 2147483647 w 290"/>
                  <a:gd name="T19" fmla="*/ 2147483647 h 393"/>
                  <a:gd name="T20" fmla="*/ 2147483647 w 290"/>
                  <a:gd name="T21" fmla="*/ 2147483647 h 393"/>
                  <a:gd name="T22" fmla="*/ 2147483647 w 290"/>
                  <a:gd name="T23" fmla="*/ 2147483647 h 393"/>
                  <a:gd name="T24" fmla="*/ 2147483647 w 290"/>
                  <a:gd name="T25" fmla="*/ 2147483647 h 393"/>
                  <a:gd name="T26" fmla="*/ 2147483647 w 290"/>
                  <a:gd name="T27" fmla="*/ 2147483647 h 393"/>
                  <a:gd name="T28" fmla="*/ 2147483647 w 290"/>
                  <a:gd name="T29" fmla="*/ 2147483647 h 393"/>
                  <a:gd name="T30" fmla="*/ 2147483647 w 290"/>
                  <a:gd name="T31" fmla="*/ 2147483647 h 393"/>
                  <a:gd name="T32" fmla="*/ 2147483647 w 290"/>
                  <a:gd name="T33" fmla="*/ 2147483647 h 393"/>
                  <a:gd name="T34" fmla="*/ 2147483647 w 290"/>
                  <a:gd name="T35" fmla="*/ 2147483647 h 393"/>
                  <a:gd name="T36" fmla="*/ 2147483647 w 290"/>
                  <a:gd name="T37" fmla="*/ 2147483647 h 393"/>
                  <a:gd name="T38" fmla="*/ 2147483647 w 290"/>
                  <a:gd name="T39" fmla="*/ 2147483647 h 393"/>
                  <a:gd name="T40" fmla="*/ 2147483647 w 290"/>
                  <a:gd name="T41" fmla="*/ 2147483647 h 393"/>
                  <a:gd name="T42" fmla="*/ 2147483647 w 290"/>
                  <a:gd name="T43" fmla="*/ 2147483647 h 393"/>
                  <a:gd name="T44" fmla="*/ 2147483647 w 290"/>
                  <a:gd name="T45" fmla="*/ 2147483647 h 393"/>
                  <a:gd name="T46" fmla="*/ 2147483647 w 290"/>
                  <a:gd name="T47" fmla="*/ 2147483647 h 393"/>
                  <a:gd name="T48" fmla="*/ 2147483647 w 290"/>
                  <a:gd name="T49" fmla="*/ 2147483647 h 393"/>
                  <a:gd name="T50" fmla="*/ 2147483647 w 290"/>
                  <a:gd name="T51" fmla="*/ 2147483647 h 393"/>
                  <a:gd name="T52" fmla="*/ 2147483647 w 290"/>
                  <a:gd name="T53" fmla="*/ 2147483647 h 393"/>
                  <a:gd name="T54" fmla="*/ 2147483647 w 290"/>
                  <a:gd name="T55" fmla="*/ 2147483647 h 393"/>
                  <a:gd name="T56" fmla="*/ 2147483647 w 290"/>
                  <a:gd name="T57" fmla="*/ 2147483647 h 393"/>
                  <a:gd name="T58" fmla="*/ 2147483647 w 290"/>
                  <a:gd name="T59" fmla="*/ 2147483647 h 393"/>
                  <a:gd name="T60" fmla="*/ 2147483647 w 290"/>
                  <a:gd name="T61" fmla="*/ 2147483647 h 393"/>
                  <a:gd name="T62" fmla="*/ 2147483647 w 290"/>
                  <a:gd name="T63" fmla="*/ 2147483647 h 393"/>
                  <a:gd name="T64" fmla="*/ 2147483647 w 290"/>
                  <a:gd name="T65" fmla="*/ 2147483647 h 393"/>
                  <a:gd name="T66" fmla="*/ 2147483647 w 290"/>
                  <a:gd name="T67" fmla="*/ 2147483647 h 393"/>
                  <a:gd name="T68" fmla="*/ 2147483647 w 290"/>
                  <a:gd name="T69" fmla="*/ 2147483647 h 393"/>
                  <a:gd name="T70" fmla="*/ 2147483647 w 290"/>
                  <a:gd name="T71" fmla="*/ 2147483647 h 393"/>
                  <a:gd name="T72" fmla="*/ 2147483647 w 290"/>
                  <a:gd name="T73" fmla="*/ 2147483647 h 393"/>
                  <a:gd name="T74" fmla="*/ 2147483647 w 290"/>
                  <a:gd name="T75" fmla="*/ 2147483647 h 393"/>
                  <a:gd name="T76" fmla="*/ 2147483647 w 290"/>
                  <a:gd name="T77" fmla="*/ 2147483647 h 393"/>
                  <a:gd name="T78" fmla="*/ 2147483647 w 290"/>
                  <a:gd name="T79" fmla="*/ 2147483647 h 393"/>
                  <a:gd name="T80" fmla="*/ 2147483647 w 290"/>
                  <a:gd name="T81" fmla="*/ 2147483647 h 393"/>
                  <a:gd name="T82" fmla="*/ 2147483647 w 290"/>
                  <a:gd name="T83" fmla="*/ 0 h 393"/>
                  <a:gd name="T84" fmla="*/ 2147483647 w 290"/>
                  <a:gd name="T85" fmla="*/ 2147483647 h 3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0"/>
                  <a:gd name="T130" fmla="*/ 0 h 393"/>
                  <a:gd name="T131" fmla="*/ 290 w 290"/>
                  <a:gd name="T132" fmla="*/ 393 h 3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0" h="393">
                    <a:moveTo>
                      <a:pt x="73" y="17"/>
                    </a:moveTo>
                    <a:lnTo>
                      <a:pt x="83" y="41"/>
                    </a:lnTo>
                    <a:lnTo>
                      <a:pt x="63" y="56"/>
                    </a:lnTo>
                    <a:lnTo>
                      <a:pt x="62" y="118"/>
                    </a:lnTo>
                    <a:lnTo>
                      <a:pt x="51" y="77"/>
                    </a:lnTo>
                    <a:lnTo>
                      <a:pt x="9" y="117"/>
                    </a:lnTo>
                    <a:lnTo>
                      <a:pt x="0" y="229"/>
                    </a:lnTo>
                    <a:lnTo>
                      <a:pt x="27" y="284"/>
                    </a:lnTo>
                    <a:lnTo>
                      <a:pt x="29" y="313"/>
                    </a:lnTo>
                    <a:lnTo>
                      <a:pt x="31" y="336"/>
                    </a:lnTo>
                    <a:lnTo>
                      <a:pt x="29" y="356"/>
                    </a:lnTo>
                    <a:lnTo>
                      <a:pt x="24" y="392"/>
                    </a:lnTo>
                    <a:lnTo>
                      <a:pt x="138" y="386"/>
                    </a:lnTo>
                    <a:lnTo>
                      <a:pt x="288" y="372"/>
                    </a:lnTo>
                    <a:lnTo>
                      <a:pt x="261" y="364"/>
                    </a:lnTo>
                    <a:lnTo>
                      <a:pt x="246" y="344"/>
                    </a:lnTo>
                    <a:lnTo>
                      <a:pt x="269" y="326"/>
                    </a:lnTo>
                    <a:lnTo>
                      <a:pt x="269" y="305"/>
                    </a:lnTo>
                    <a:lnTo>
                      <a:pt x="258" y="286"/>
                    </a:lnTo>
                    <a:lnTo>
                      <a:pt x="269" y="272"/>
                    </a:lnTo>
                    <a:lnTo>
                      <a:pt x="289" y="273"/>
                    </a:lnTo>
                    <a:lnTo>
                      <a:pt x="285" y="219"/>
                    </a:lnTo>
                    <a:lnTo>
                      <a:pt x="280" y="187"/>
                    </a:lnTo>
                    <a:lnTo>
                      <a:pt x="267" y="167"/>
                    </a:lnTo>
                    <a:lnTo>
                      <a:pt x="255" y="154"/>
                    </a:lnTo>
                    <a:lnTo>
                      <a:pt x="236" y="150"/>
                    </a:lnTo>
                    <a:lnTo>
                      <a:pt x="219" y="150"/>
                    </a:lnTo>
                    <a:lnTo>
                      <a:pt x="200" y="176"/>
                    </a:lnTo>
                    <a:lnTo>
                      <a:pt x="188" y="184"/>
                    </a:lnTo>
                    <a:lnTo>
                      <a:pt x="180" y="187"/>
                    </a:lnTo>
                    <a:lnTo>
                      <a:pt x="170" y="183"/>
                    </a:lnTo>
                    <a:lnTo>
                      <a:pt x="167" y="171"/>
                    </a:lnTo>
                    <a:lnTo>
                      <a:pt x="170" y="163"/>
                    </a:lnTo>
                    <a:lnTo>
                      <a:pt x="178" y="154"/>
                    </a:lnTo>
                    <a:lnTo>
                      <a:pt x="186" y="150"/>
                    </a:lnTo>
                    <a:lnTo>
                      <a:pt x="194" y="149"/>
                    </a:lnTo>
                    <a:lnTo>
                      <a:pt x="194" y="134"/>
                    </a:lnTo>
                    <a:lnTo>
                      <a:pt x="216" y="118"/>
                    </a:lnTo>
                    <a:lnTo>
                      <a:pt x="194" y="67"/>
                    </a:lnTo>
                    <a:lnTo>
                      <a:pt x="194" y="42"/>
                    </a:lnTo>
                    <a:lnTo>
                      <a:pt x="158" y="33"/>
                    </a:lnTo>
                    <a:lnTo>
                      <a:pt x="105" y="0"/>
                    </a:lnTo>
                    <a:lnTo>
                      <a:pt x="73" y="17"/>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3" name="Freeform 214">
                <a:extLst>
                  <a:ext uri="{FF2B5EF4-FFF2-40B4-BE49-F238E27FC236}">
                    <a16:creationId xmlns:a16="http://schemas.microsoft.com/office/drawing/2014/main" id="{F436DF0E-43A0-A812-9B52-44A084514D1A}"/>
                  </a:ext>
                </a:extLst>
              </p:cNvPr>
              <p:cNvSpPr>
                <a:spLocks/>
              </p:cNvSpPr>
              <p:nvPr/>
            </p:nvSpPr>
            <p:spPr bwMode="auto">
              <a:xfrm>
                <a:off x="4879105" y="1520963"/>
                <a:ext cx="607628" cy="1085284"/>
              </a:xfrm>
              <a:custGeom>
                <a:avLst/>
                <a:gdLst>
                  <a:gd name="T0" fmla="*/ 2147483647 w 315"/>
                  <a:gd name="T1" fmla="*/ 2147483647 h 519"/>
                  <a:gd name="T2" fmla="*/ 2147483647 w 315"/>
                  <a:gd name="T3" fmla="*/ 0 h 519"/>
                  <a:gd name="T4" fmla="*/ 2147483647 w 315"/>
                  <a:gd name="T5" fmla="*/ 2147483647 h 519"/>
                  <a:gd name="T6" fmla="*/ 2147483647 w 315"/>
                  <a:gd name="T7" fmla="*/ 2147483647 h 519"/>
                  <a:gd name="T8" fmla="*/ 2147483647 w 315"/>
                  <a:gd name="T9" fmla="*/ 2147483647 h 519"/>
                  <a:gd name="T10" fmla="*/ 2147483647 w 315"/>
                  <a:gd name="T11" fmla="*/ 2147483647 h 519"/>
                  <a:gd name="T12" fmla="*/ 2147483647 w 315"/>
                  <a:gd name="T13" fmla="*/ 2147483647 h 519"/>
                  <a:gd name="T14" fmla="*/ 2147483647 w 315"/>
                  <a:gd name="T15" fmla="*/ 2147483647 h 519"/>
                  <a:gd name="T16" fmla="*/ 2147483647 w 315"/>
                  <a:gd name="T17" fmla="*/ 2147483647 h 519"/>
                  <a:gd name="T18" fmla="*/ 2147483647 w 315"/>
                  <a:gd name="T19" fmla="*/ 2147483647 h 519"/>
                  <a:gd name="T20" fmla="*/ 2147483647 w 315"/>
                  <a:gd name="T21" fmla="*/ 2147483647 h 519"/>
                  <a:gd name="T22" fmla="*/ 2147483647 w 315"/>
                  <a:gd name="T23" fmla="*/ 2147483647 h 519"/>
                  <a:gd name="T24" fmla="*/ 2147483647 w 315"/>
                  <a:gd name="T25" fmla="*/ 2147483647 h 519"/>
                  <a:gd name="T26" fmla="*/ 2147483647 w 315"/>
                  <a:gd name="T27" fmla="*/ 2147483647 h 519"/>
                  <a:gd name="T28" fmla="*/ 2147483647 w 315"/>
                  <a:gd name="T29" fmla="*/ 2147483647 h 519"/>
                  <a:gd name="T30" fmla="*/ 2147483647 w 315"/>
                  <a:gd name="T31" fmla="*/ 2147483647 h 519"/>
                  <a:gd name="T32" fmla="*/ 2147483647 w 315"/>
                  <a:gd name="T33" fmla="*/ 2147483647 h 519"/>
                  <a:gd name="T34" fmla="*/ 0 w 315"/>
                  <a:gd name="T35" fmla="*/ 2147483647 h 519"/>
                  <a:gd name="T36" fmla="*/ 2147483647 w 315"/>
                  <a:gd name="T37" fmla="*/ 2147483647 h 519"/>
                  <a:gd name="T38" fmla="*/ 2147483647 w 315"/>
                  <a:gd name="T39" fmla="*/ 2147483647 h 519"/>
                  <a:gd name="T40" fmla="*/ 2147483647 w 315"/>
                  <a:gd name="T41" fmla="*/ 2147483647 h 519"/>
                  <a:gd name="T42" fmla="*/ 2147483647 w 315"/>
                  <a:gd name="T43" fmla="*/ 2147483647 h 519"/>
                  <a:gd name="T44" fmla="*/ 2147483647 w 315"/>
                  <a:gd name="T45" fmla="*/ 2147483647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5"/>
                  <a:gd name="T70" fmla="*/ 0 h 519"/>
                  <a:gd name="T71" fmla="*/ 315 w 315"/>
                  <a:gd name="T72" fmla="*/ 519 h 5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5" h="519">
                    <a:moveTo>
                      <a:pt x="59" y="30"/>
                    </a:moveTo>
                    <a:lnTo>
                      <a:pt x="238" y="0"/>
                    </a:lnTo>
                    <a:lnTo>
                      <a:pt x="267" y="63"/>
                    </a:lnTo>
                    <a:lnTo>
                      <a:pt x="303" y="328"/>
                    </a:lnTo>
                    <a:lnTo>
                      <a:pt x="314" y="363"/>
                    </a:lnTo>
                    <a:lnTo>
                      <a:pt x="286" y="434"/>
                    </a:lnTo>
                    <a:lnTo>
                      <a:pt x="286" y="482"/>
                    </a:lnTo>
                    <a:lnTo>
                      <a:pt x="253" y="477"/>
                    </a:lnTo>
                    <a:lnTo>
                      <a:pt x="255" y="518"/>
                    </a:lnTo>
                    <a:lnTo>
                      <a:pt x="221" y="501"/>
                    </a:lnTo>
                    <a:lnTo>
                      <a:pt x="203" y="507"/>
                    </a:lnTo>
                    <a:lnTo>
                      <a:pt x="178" y="503"/>
                    </a:lnTo>
                    <a:lnTo>
                      <a:pt x="159" y="440"/>
                    </a:lnTo>
                    <a:lnTo>
                      <a:pt x="122" y="422"/>
                    </a:lnTo>
                    <a:lnTo>
                      <a:pt x="122" y="355"/>
                    </a:lnTo>
                    <a:lnTo>
                      <a:pt x="86" y="363"/>
                    </a:lnTo>
                    <a:lnTo>
                      <a:pt x="65" y="315"/>
                    </a:lnTo>
                    <a:lnTo>
                      <a:pt x="0" y="258"/>
                    </a:lnTo>
                    <a:lnTo>
                      <a:pt x="48" y="169"/>
                    </a:lnTo>
                    <a:lnTo>
                      <a:pt x="34" y="127"/>
                    </a:lnTo>
                    <a:lnTo>
                      <a:pt x="82" y="119"/>
                    </a:lnTo>
                    <a:lnTo>
                      <a:pt x="86" y="61"/>
                    </a:lnTo>
                    <a:lnTo>
                      <a:pt x="59" y="3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4" name="Freeform 215">
                <a:extLst>
                  <a:ext uri="{FF2B5EF4-FFF2-40B4-BE49-F238E27FC236}">
                    <a16:creationId xmlns:a16="http://schemas.microsoft.com/office/drawing/2014/main" id="{852EFF3A-6307-F4ED-DB7F-500AF951AAEC}"/>
                  </a:ext>
                </a:extLst>
              </p:cNvPr>
              <p:cNvSpPr>
                <a:spLocks/>
              </p:cNvSpPr>
              <p:nvPr/>
            </p:nvSpPr>
            <p:spPr bwMode="auto">
              <a:xfrm>
                <a:off x="5392695" y="1598484"/>
                <a:ext cx="470189" cy="837219"/>
              </a:xfrm>
              <a:custGeom>
                <a:avLst/>
                <a:gdLst>
                  <a:gd name="T0" fmla="*/ 0 w 244"/>
                  <a:gd name="T1" fmla="*/ 2147483647 h 401"/>
                  <a:gd name="T2" fmla="*/ 2147483647 w 244"/>
                  <a:gd name="T3" fmla="*/ 2147483647 h 401"/>
                  <a:gd name="T4" fmla="*/ 2147483647 w 244"/>
                  <a:gd name="T5" fmla="*/ 2147483647 h 401"/>
                  <a:gd name="T6" fmla="*/ 2147483647 w 244"/>
                  <a:gd name="T7" fmla="*/ 2147483647 h 401"/>
                  <a:gd name="T8" fmla="*/ 2147483647 w 244"/>
                  <a:gd name="T9" fmla="*/ 2147483647 h 401"/>
                  <a:gd name="T10" fmla="*/ 2147483647 w 244"/>
                  <a:gd name="T11" fmla="*/ 0 h 401"/>
                  <a:gd name="T12" fmla="*/ 2147483647 w 244"/>
                  <a:gd name="T13" fmla="*/ 2147483647 h 401"/>
                  <a:gd name="T14" fmla="*/ 2147483647 w 244"/>
                  <a:gd name="T15" fmla="*/ 2147483647 h 401"/>
                  <a:gd name="T16" fmla="*/ 2147483647 w 244"/>
                  <a:gd name="T17" fmla="*/ 2147483647 h 401"/>
                  <a:gd name="T18" fmla="*/ 2147483647 w 244"/>
                  <a:gd name="T19" fmla="*/ 2147483647 h 401"/>
                  <a:gd name="T20" fmla="*/ 2147483647 w 244"/>
                  <a:gd name="T21" fmla="*/ 2147483647 h 401"/>
                  <a:gd name="T22" fmla="*/ 2147483647 w 244"/>
                  <a:gd name="T23" fmla="*/ 2147483647 h 401"/>
                  <a:gd name="T24" fmla="*/ 2147483647 w 244"/>
                  <a:gd name="T25" fmla="*/ 2147483647 h 401"/>
                  <a:gd name="T26" fmla="*/ 2147483647 w 244"/>
                  <a:gd name="T27" fmla="*/ 2147483647 h 401"/>
                  <a:gd name="T28" fmla="*/ 2147483647 w 244"/>
                  <a:gd name="T29" fmla="*/ 2147483647 h 401"/>
                  <a:gd name="T30" fmla="*/ 0 w 244"/>
                  <a:gd name="T31" fmla="*/ 2147483647 h 4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
                  <a:gd name="T49" fmla="*/ 0 h 401"/>
                  <a:gd name="T50" fmla="*/ 244 w 244"/>
                  <a:gd name="T51" fmla="*/ 401 h 40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 h="401">
                    <a:moveTo>
                      <a:pt x="0" y="29"/>
                    </a:moveTo>
                    <a:lnTo>
                      <a:pt x="28" y="44"/>
                    </a:lnTo>
                    <a:lnTo>
                      <a:pt x="55" y="41"/>
                    </a:lnTo>
                    <a:lnTo>
                      <a:pt x="65" y="33"/>
                    </a:lnTo>
                    <a:lnTo>
                      <a:pt x="72" y="8"/>
                    </a:lnTo>
                    <a:lnTo>
                      <a:pt x="189" y="0"/>
                    </a:lnTo>
                    <a:lnTo>
                      <a:pt x="243" y="283"/>
                    </a:lnTo>
                    <a:lnTo>
                      <a:pt x="239" y="280"/>
                    </a:lnTo>
                    <a:lnTo>
                      <a:pt x="199" y="296"/>
                    </a:lnTo>
                    <a:lnTo>
                      <a:pt x="170" y="372"/>
                    </a:lnTo>
                    <a:lnTo>
                      <a:pt x="128" y="361"/>
                    </a:lnTo>
                    <a:lnTo>
                      <a:pt x="80" y="390"/>
                    </a:lnTo>
                    <a:lnTo>
                      <a:pt x="16" y="400"/>
                    </a:lnTo>
                    <a:lnTo>
                      <a:pt x="45" y="326"/>
                    </a:lnTo>
                    <a:lnTo>
                      <a:pt x="32" y="284"/>
                    </a:lnTo>
                    <a:lnTo>
                      <a:pt x="0" y="29"/>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5" name="Freeform 216">
                <a:extLst>
                  <a:ext uri="{FF2B5EF4-FFF2-40B4-BE49-F238E27FC236}">
                    <a16:creationId xmlns:a16="http://schemas.microsoft.com/office/drawing/2014/main" id="{5F7F7CFC-E0D4-EB39-8D86-44D4D518BB50}"/>
                  </a:ext>
                </a:extLst>
              </p:cNvPr>
              <p:cNvSpPr>
                <a:spLocks/>
              </p:cNvSpPr>
              <p:nvPr/>
            </p:nvSpPr>
            <p:spPr bwMode="auto">
              <a:xfrm>
                <a:off x="5748271" y="1427939"/>
                <a:ext cx="607628" cy="759699"/>
              </a:xfrm>
              <a:custGeom>
                <a:avLst/>
                <a:gdLst>
                  <a:gd name="T0" fmla="*/ 0 w 314"/>
                  <a:gd name="T1" fmla="*/ 2147483647 h 362"/>
                  <a:gd name="T2" fmla="*/ 2147483647 w 314"/>
                  <a:gd name="T3" fmla="*/ 2147483647 h 362"/>
                  <a:gd name="T4" fmla="*/ 2147483647 w 314"/>
                  <a:gd name="T5" fmla="*/ 2147483647 h 362"/>
                  <a:gd name="T6" fmla="*/ 2147483647 w 314"/>
                  <a:gd name="T7" fmla="*/ 2147483647 h 362"/>
                  <a:gd name="T8" fmla="*/ 2147483647 w 314"/>
                  <a:gd name="T9" fmla="*/ 2147483647 h 362"/>
                  <a:gd name="T10" fmla="*/ 2147483647 w 314"/>
                  <a:gd name="T11" fmla="*/ 0 h 362"/>
                  <a:gd name="T12" fmla="*/ 2147483647 w 314"/>
                  <a:gd name="T13" fmla="*/ 2147483647 h 362"/>
                  <a:gd name="T14" fmla="*/ 2147483647 w 314"/>
                  <a:gd name="T15" fmla="*/ 2147483647 h 362"/>
                  <a:gd name="T16" fmla="*/ 2147483647 w 314"/>
                  <a:gd name="T17" fmla="*/ 2147483647 h 362"/>
                  <a:gd name="T18" fmla="*/ 2147483647 w 314"/>
                  <a:gd name="T19" fmla="*/ 2147483647 h 362"/>
                  <a:gd name="T20" fmla="*/ 2147483647 w 314"/>
                  <a:gd name="T21" fmla="*/ 2147483647 h 362"/>
                  <a:gd name="T22" fmla="*/ 2147483647 w 314"/>
                  <a:gd name="T23" fmla="*/ 2147483647 h 362"/>
                  <a:gd name="T24" fmla="*/ 2147483647 w 314"/>
                  <a:gd name="T25" fmla="*/ 2147483647 h 362"/>
                  <a:gd name="T26" fmla="*/ 2147483647 w 314"/>
                  <a:gd name="T27" fmla="*/ 2147483647 h 362"/>
                  <a:gd name="T28" fmla="*/ 2147483647 w 314"/>
                  <a:gd name="T29" fmla="*/ 2147483647 h 362"/>
                  <a:gd name="T30" fmla="*/ 2147483647 w 314"/>
                  <a:gd name="T31" fmla="*/ 2147483647 h 362"/>
                  <a:gd name="T32" fmla="*/ 2147483647 w 314"/>
                  <a:gd name="T33" fmla="*/ 2147483647 h 362"/>
                  <a:gd name="T34" fmla="*/ 2147483647 w 314"/>
                  <a:gd name="T35" fmla="*/ 2147483647 h 362"/>
                  <a:gd name="T36" fmla="*/ 0 w 314"/>
                  <a:gd name="T37" fmla="*/ 2147483647 h 3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4"/>
                  <a:gd name="T58" fmla="*/ 0 h 362"/>
                  <a:gd name="T59" fmla="*/ 314 w 314"/>
                  <a:gd name="T60" fmla="*/ 362 h 3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4" h="362">
                    <a:moveTo>
                      <a:pt x="0" y="81"/>
                    </a:moveTo>
                    <a:lnTo>
                      <a:pt x="141" y="68"/>
                    </a:lnTo>
                    <a:lnTo>
                      <a:pt x="171" y="73"/>
                    </a:lnTo>
                    <a:lnTo>
                      <a:pt x="237" y="42"/>
                    </a:lnTo>
                    <a:lnTo>
                      <a:pt x="252" y="14"/>
                    </a:lnTo>
                    <a:lnTo>
                      <a:pt x="291" y="0"/>
                    </a:lnTo>
                    <a:lnTo>
                      <a:pt x="313" y="137"/>
                    </a:lnTo>
                    <a:lnTo>
                      <a:pt x="297" y="152"/>
                    </a:lnTo>
                    <a:lnTo>
                      <a:pt x="301" y="246"/>
                    </a:lnTo>
                    <a:lnTo>
                      <a:pt x="269" y="254"/>
                    </a:lnTo>
                    <a:lnTo>
                      <a:pt x="252" y="307"/>
                    </a:lnTo>
                    <a:lnTo>
                      <a:pt x="228" y="300"/>
                    </a:lnTo>
                    <a:lnTo>
                      <a:pt x="219" y="361"/>
                    </a:lnTo>
                    <a:lnTo>
                      <a:pt x="184" y="335"/>
                    </a:lnTo>
                    <a:lnTo>
                      <a:pt x="115" y="352"/>
                    </a:lnTo>
                    <a:lnTo>
                      <a:pt x="86" y="329"/>
                    </a:lnTo>
                    <a:lnTo>
                      <a:pt x="46" y="327"/>
                    </a:lnTo>
                    <a:lnTo>
                      <a:pt x="26" y="226"/>
                    </a:lnTo>
                    <a:lnTo>
                      <a:pt x="0" y="81"/>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grpSp>
        <p:grpSp>
          <p:nvGrpSpPr>
            <p:cNvPr id="18" name="Northeast_Region">
              <a:extLst>
                <a:ext uri="{FF2B5EF4-FFF2-40B4-BE49-F238E27FC236}">
                  <a16:creationId xmlns:a16="http://schemas.microsoft.com/office/drawing/2014/main" id="{0D86B770-46FB-24BB-C2C5-B37E70FAA97A}"/>
                </a:ext>
              </a:extLst>
            </p:cNvPr>
            <p:cNvGrpSpPr>
              <a:grpSpLocks/>
            </p:cNvGrpSpPr>
            <p:nvPr/>
          </p:nvGrpSpPr>
          <p:grpSpPr bwMode="auto">
            <a:xfrm>
              <a:off x="7108057" y="1576020"/>
              <a:ext cx="1774085" cy="2045276"/>
              <a:chOff x="6365240" y="20003"/>
              <a:chExt cx="998" cy="1243"/>
            </a:xfrm>
            <a:solidFill>
              <a:schemeClr val="accent6">
                <a:lumMod val="60000"/>
                <a:lumOff val="40000"/>
              </a:schemeClr>
            </a:solidFill>
          </p:grpSpPr>
          <p:sp>
            <p:nvSpPr>
              <p:cNvPr id="28" name="Freeform 229">
                <a:extLst>
                  <a:ext uri="{FF2B5EF4-FFF2-40B4-BE49-F238E27FC236}">
                    <a16:creationId xmlns:a16="http://schemas.microsoft.com/office/drawing/2014/main" id="{A5891241-C087-EF57-D0D8-CB20999B40C9}"/>
                  </a:ext>
                </a:extLst>
              </p:cNvPr>
              <p:cNvSpPr>
                <a:spLocks/>
              </p:cNvSpPr>
              <p:nvPr/>
            </p:nvSpPr>
            <p:spPr bwMode="auto">
              <a:xfrm>
                <a:off x="6365890" y="20003"/>
                <a:ext cx="348" cy="540"/>
              </a:xfrm>
              <a:custGeom>
                <a:avLst/>
                <a:gdLst>
                  <a:gd name="T0" fmla="*/ 2970 w 285"/>
                  <a:gd name="T1" fmla="*/ 834 h 435"/>
                  <a:gd name="T2" fmla="*/ 1057 w 285"/>
                  <a:gd name="T3" fmla="*/ 5715 h 435"/>
                  <a:gd name="T4" fmla="*/ 1992 w 285"/>
                  <a:gd name="T5" fmla="*/ 7514 h 435"/>
                  <a:gd name="T6" fmla="*/ 1057 w 285"/>
                  <a:gd name="T7" fmla="*/ 9757 h 435"/>
                  <a:gd name="T8" fmla="*/ 1631 w 285"/>
                  <a:gd name="T9" fmla="*/ 10507 h 435"/>
                  <a:gd name="T10" fmla="*/ 1256 w 285"/>
                  <a:gd name="T11" fmla="*/ 11982 h 435"/>
                  <a:gd name="T12" fmla="*/ 1256 w 285"/>
                  <a:gd name="T13" fmla="*/ 14440 h 435"/>
                  <a:gd name="T14" fmla="*/ 0 w 285"/>
                  <a:gd name="T15" fmla="*/ 15374 h 435"/>
                  <a:gd name="T16" fmla="*/ 529 w 285"/>
                  <a:gd name="T17" fmla="*/ 16050 h 435"/>
                  <a:gd name="T18" fmla="*/ 3108 w 285"/>
                  <a:gd name="T19" fmla="*/ 25301 h 435"/>
                  <a:gd name="T20" fmla="*/ 5260 w 285"/>
                  <a:gd name="T21" fmla="*/ 26455 h 435"/>
                  <a:gd name="T22" fmla="*/ 5125 w 285"/>
                  <a:gd name="T23" fmla="*/ 24530 h 435"/>
                  <a:gd name="T24" fmla="*/ 6152 w 285"/>
                  <a:gd name="T25" fmla="*/ 23078 h 435"/>
                  <a:gd name="T26" fmla="*/ 5812 w 285"/>
                  <a:gd name="T27" fmla="*/ 21533 h 435"/>
                  <a:gd name="T28" fmla="*/ 8386 w 285"/>
                  <a:gd name="T29" fmla="*/ 19630 h 435"/>
                  <a:gd name="T30" fmla="*/ 8499 w 285"/>
                  <a:gd name="T31" fmla="*/ 17029 h 435"/>
                  <a:gd name="T32" fmla="*/ 10018 w 285"/>
                  <a:gd name="T33" fmla="*/ 16855 h 435"/>
                  <a:gd name="T34" fmla="*/ 11201 w 285"/>
                  <a:gd name="T35" fmla="*/ 14938 h 435"/>
                  <a:gd name="T36" fmla="*/ 12689 w 285"/>
                  <a:gd name="T37" fmla="*/ 13578 h 435"/>
                  <a:gd name="T38" fmla="*/ 12689 w 285"/>
                  <a:gd name="T39" fmla="*/ 11982 h 435"/>
                  <a:gd name="T40" fmla="*/ 10692 w 285"/>
                  <a:gd name="T41" fmla="*/ 11446 h 435"/>
                  <a:gd name="T42" fmla="*/ 10375 w 285"/>
                  <a:gd name="T43" fmla="*/ 9654 h 435"/>
                  <a:gd name="T44" fmla="*/ 8296 w 285"/>
                  <a:gd name="T45" fmla="*/ 9370 h 435"/>
                  <a:gd name="T46" fmla="*/ 6719 w 285"/>
                  <a:gd name="T47" fmla="*/ 1595 h 435"/>
                  <a:gd name="T48" fmla="*/ 5977 w 285"/>
                  <a:gd name="T49" fmla="*/ 0 h 435"/>
                  <a:gd name="T50" fmla="*/ 3955 w 285"/>
                  <a:gd name="T51" fmla="*/ 672 h 435"/>
                  <a:gd name="T52" fmla="*/ 3627 w 285"/>
                  <a:gd name="T53" fmla="*/ 1444 h 435"/>
                  <a:gd name="T54" fmla="*/ 2970 w 285"/>
                  <a:gd name="T55" fmla="*/ 834 h 4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5"/>
                  <a:gd name="T85" fmla="*/ 0 h 435"/>
                  <a:gd name="T86" fmla="*/ 285 w 285"/>
                  <a:gd name="T87" fmla="*/ 435 h 43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5" h="435">
                    <a:moveTo>
                      <a:pt x="66" y="14"/>
                    </a:moveTo>
                    <a:lnTo>
                      <a:pt x="24" y="93"/>
                    </a:lnTo>
                    <a:lnTo>
                      <a:pt x="44" y="123"/>
                    </a:lnTo>
                    <a:lnTo>
                      <a:pt x="24" y="160"/>
                    </a:lnTo>
                    <a:lnTo>
                      <a:pt x="36" y="172"/>
                    </a:lnTo>
                    <a:lnTo>
                      <a:pt x="28" y="196"/>
                    </a:lnTo>
                    <a:lnTo>
                      <a:pt x="28" y="237"/>
                    </a:lnTo>
                    <a:lnTo>
                      <a:pt x="0" y="252"/>
                    </a:lnTo>
                    <a:lnTo>
                      <a:pt x="11" y="264"/>
                    </a:lnTo>
                    <a:lnTo>
                      <a:pt x="70" y="415"/>
                    </a:lnTo>
                    <a:lnTo>
                      <a:pt x="117" y="434"/>
                    </a:lnTo>
                    <a:lnTo>
                      <a:pt x="115" y="403"/>
                    </a:lnTo>
                    <a:lnTo>
                      <a:pt x="138" y="379"/>
                    </a:lnTo>
                    <a:lnTo>
                      <a:pt x="130" y="353"/>
                    </a:lnTo>
                    <a:lnTo>
                      <a:pt x="188" y="322"/>
                    </a:lnTo>
                    <a:lnTo>
                      <a:pt x="190" y="280"/>
                    </a:lnTo>
                    <a:lnTo>
                      <a:pt x="224" y="277"/>
                    </a:lnTo>
                    <a:lnTo>
                      <a:pt x="251" y="245"/>
                    </a:lnTo>
                    <a:lnTo>
                      <a:pt x="284" y="223"/>
                    </a:lnTo>
                    <a:lnTo>
                      <a:pt x="284" y="196"/>
                    </a:lnTo>
                    <a:lnTo>
                      <a:pt x="239" y="188"/>
                    </a:lnTo>
                    <a:lnTo>
                      <a:pt x="231" y="158"/>
                    </a:lnTo>
                    <a:lnTo>
                      <a:pt x="186" y="154"/>
                    </a:lnTo>
                    <a:lnTo>
                      <a:pt x="150" y="26"/>
                    </a:lnTo>
                    <a:lnTo>
                      <a:pt x="134" y="0"/>
                    </a:lnTo>
                    <a:lnTo>
                      <a:pt x="89" y="11"/>
                    </a:lnTo>
                    <a:lnTo>
                      <a:pt x="81" y="23"/>
                    </a:lnTo>
                    <a:lnTo>
                      <a:pt x="66" y="14"/>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29" name="Freeform 230">
                <a:extLst>
                  <a:ext uri="{FF2B5EF4-FFF2-40B4-BE49-F238E27FC236}">
                    <a16:creationId xmlns:a16="http://schemas.microsoft.com/office/drawing/2014/main" id="{4C7CE720-20D6-7973-C13C-B916F2EABF8C}"/>
                  </a:ext>
                </a:extLst>
              </p:cNvPr>
              <p:cNvSpPr>
                <a:spLocks/>
              </p:cNvSpPr>
              <p:nvPr/>
            </p:nvSpPr>
            <p:spPr bwMode="auto">
              <a:xfrm>
                <a:off x="6365376" y="21060"/>
                <a:ext cx="450" cy="186"/>
              </a:xfrm>
              <a:custGeom>
                <a:avLst/>
                <a:gdLst>
                  <a:gd name="T0" fmla="*/ 0 w 367"/>
                  <a:gd name="T1" fmla="*/ 2728 h 151"/>
                  <a:gd name="T2" fmla="*/ 13154 w 367"/>
                  <a:gd name="T3" fmla="*/ 0 h 151"/>
                  <a:gd name="T4" fmla="*/ 15315 w 367"/>
                  <a:gd name="T5" fmla="*/ 5490 h 151"/>
                  <a:gd name="T6" fmla="*/ 17572 w 367"/>
                  <a:gd name="T7" fmla="*/ 4824 h 151"/>
                  <a:gd name="T8" fmla="*/ 17671 w 367"/>
                  <a:gd name="T9" fmla="*/ 7569 h 151"/>
                  <a:gd name="T10" fmla="*/ 15833 w 367"/>
                  <a:gd name="T11" fmla="*/ 7908 h 151"/>
                  <a:gd name="T12" fmla="*/ 14205 w 367"/>
                  <a:gd name="T13" fmla="*/ 6145 h 151"/>
                  <a:gd name="T14" fmla="*/ 13154 w 367"/>
                  <a:gd name="T15" fmla="*/ 4017 h 151"/>
                  <a:gd name="T16" fmla="*/ 12968 w 367"/>
                  <a:gd name="T17" fmla="*/ 1052 h 151"/>
                  <a:gd name="T18" fmla="*/ 12155 w 367"/>
                  <a:gd name="T19" fmla="*/ 2452 h 151"/>
                  <a:gd name="T20" fmla="*/ 13135 w 367"/>
                  <a:gd name="T21" fmla="*/ 7013 h 151"/>
                  <a:gd name="T22" fmla="*/ 9212 w 367"/>
                  <a:gd name="T23" fmla="*/ 7667 h 151"/>
                  <a:gd name="T24" fmla="*/ 9096 w 367"/>
                  <a:gd name="T25" fmla="*/ 4394 h 151"/>
                  <a:gd name="T26" fmla="*/ 6775 w 367"/>
                  <a:gd name="T27" fmla="*/ 2950 h 151"/>
                  <a:gd name="T28" fmla="*/ 4739 w 367"/>
                  <a:gd name="T29" fmla="*/ 2566 h 151"/>
                  <a:gd name="T30" fmla="*/ 552 w 367"/>
                  <a:gd name="T31" fmla="*/ 4824 h 151"/>
                  <a:gd name="T32" fmla="*/ 0 w 367"/>
                  <a:gd name="T33" fmla="*/ 2728 h 1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7"/>
                  <a:gd name="T52" fmla="*/ 0 h 151"/>
                  <a:gd name="T53" fmla="*/ 367 w 367"/>
                  <a:gd name="T54" fmla="*/ 151 h 1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7" h="151">
                    <a:moveTo>
                      <a:pt x="0" y="52"/>
                    </a:moveTo>
                    <a:lnTo>
                      <a:pt x="272" y="0"/>
                    </a:lnTo>
                    <a:lnTo>
                      <a:pt x="317" y="103"/>
                    </a:lnTo>
                    <a:lnTo>
                      <a:pt x="364" y="92"/>
                    </a:lnTo>
                    <a:lnTo>
                      <a:pt x="366" y="143"/>
                    </a:lnTo>
                    <a:lnTo>
                      <a:pt x="328" y="150"/>
                    </a:lnTo>
                    <a:lnTo>
                      <a:pt x="294" y="116"/>
                    </a:lnTo>
                    <a:lnTo>
                      <a:pt x="272" y="76"/>
                    </a:lnTo>
                    <a:lnTo>
                      <a:pt x="268" y="19"/>
                    </a:lnTo>
                    <a:lnTo>
                      <a:pt x="252" y="47"/>
                    </a:lnTo>
                    <a:lnTo>
                      <a:pt x="271" y="133"/>
                    </a:lnTo>
                    <a:lnTo>
                      <a:pt x="191" y="145"/>
                    </a:lnTo>
                    <a:lnTo>
                      <a:pt x="188" y="83"/>
                    </a:lnTo>
                    <a:lnTo>
                      <a:pt x="140" y="56"/>
                    </a:lnTo>
                    <a:lnTo>
                      <a:pt x="98" y="49"/>
                    </a:lnTo>
                    <a:lnTo>
                      <a:pt x="11" y="92"/>
                    </a:lnTo>
                    <a:lnTo>
                      <a:pt x="0" y="52"/>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0" name="Freeform 231">
                <a:extLst>
                  <a:ext uri="{FF2B5EF4-FFF2-40B4-BE49-F238E27FC236}">
                    <a16:creationId xmlns:a16="http://schemas.microsoft.com/office/drawing/2014/main" id="{B1AD4448-9D7B-0AC9-2C57-C22FE713BC6C}"/>
                  </a:ext>
                </a:extLst>
              </p:cNvPr>
              <p:cNvSpPr>
                <a:spLocks/>
              </p:cNvSpPr>
              <p:nvPr/>
            </p:nvSpPr>
            <p:spPr bwMode="auto">
              <a:xfrm>
                <a:off x="6365708" y="21056"/>
                <a:ext cx="114" cy="144"/>
              </a:xfrm>
              <a:custGeom>
                <a:avLst/>
                <a:gdLst>
                  <a:gd name="T0" fmla="*/ 0 w 90"/>
                  <a:gd name="T1" fmla="*/ 811 h 112"/>
                  <a:gd name="T2" fmla="*/ 1642 w 90"/>
                  <a:gd name="T3" fmla="*/ 0 h 112"/>
                  <a:gd name="T4" fmla="*/ 5114 w 90"/>
                  <a:gd name="T5" fmla="*/ 2850 h 112"/>
                  <a:gd name="T6" fmla="*/ 5114 w 90"/>
                  <a:gd name="T7" fmla="*/ 5585 h 112"/>
                  <a:gd name="T8" fmla="*/ 7687 w 90"/>
                  <a:gd name="T9" fmla="*/ 7700 h 112"/>
                  <a:gd name="T10" fmla="*/ 7725 w 90"/>
                  <a:gd name="T11" fmla="*/ 11323 h 112"/>
                  <a:gd name="T12" fmla="*/ 3751 w 90"/>
                  <a:gd name="T13" fmla="*/ 12729 h 112"/>
                  <a:gd name="T14" fmla="*/ 0 w 90"/>
                  <a:gd name="T15" fmla="*/ 811 h 112"/>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2"/>
                  <a:gd name="T26" fmla="*/ 90 w 90"/>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2">
                    <a:moveTo>
                      <a:pt x="0" y="7"/>
                    </a:moveTo>
                    <a:lnTo>
                      <a:pt x="19" y="0"/>
                    </a:lnTo>
                    <a:lnTo>
                      <a:pt x="59" y="25"/>
                    </a:lnTo>
                    <a:lnTo>
                      <a:pt x="59" y="49"/>
                    </a:lnTo>
                    <a:lnTo>
                      <a:pt x="88" y="67"/>
                    </a:lnTo>
                    <a:lnTo>
                      <a:pt x="89" y="99"/>
                    </a:lnTo>
                    <a:lnTo>
                      <a:pt x="43" y="111"/>
                    </a:lnTo>
                    <a:lnTo>
                      <a:pt x="0" y="7"/>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1" name="Freeform 232">
                <a:extLst>
                  <a:ext uri="{FF2B5EF4-FFF2-40B4-BE49-F238E27FC236}">
                    <a16:creationId xmlns:a16="http://schemas.microsoft.com/office/drawing/2014/main" id="{D55C9AF8-4415-A349-07C3-80D84B64FF86}"/>
                  </a:ext>
                </a:extLst>
              </p:cNvPr>
              <p:cNvSpPr>
                <a:spLocks/>
              </p:cNvSpPr>
              <p:nvPr/>
            </p:nvSpPr>
            <p:spPr bwMode="auto">
              <a:xfrm>
                <a:off x="6365240" y="20786"/>
                <a:ext cx="528" cy="354"/>
              </a:xfrm>
              <a:custGeom>
                <a:avLst/>
                <a:gdLst>
                  <a:gd name="T0" fmla="*/ 1923 w 430"/>
                  <a:gd name="T1" fmla="*/ 3004 h 282"/>
                  <a:gd name="T2" fmla="*/ 0 w 430"/>
                  <a:gd name="T3" fmla="*/ 5825 h 282"/>
                  <a:gd name="T4" fmla="*/ 1038 w 430"/>
                  <a:gd name="T5" fmla="*/ 16059 h 282"/>
                  <a:gd name="T6" fmla="*/ 1923 w 430"/>
                  <a:gd name="T7" fmla="*/ 21053 h 282"/>
                  <a:gd name="T8" fmla="*/ 5546 w 430"/>
                  <a:gd name="T9" fmla="*/ 20689 h 282"/>
                  <a:gd name="T10" fmla="*/ 18971 w 430"/>
                  <a:gd name="T11" fmla="*/ 16771 h 282"/>
                  <a:gd name="T12" fmla="*/ 19941 w 430"/>
                  <a:gd name="T13" fmla="*/ 16214 h 282"/>
                  <a:gd name="T14" fmla="*/ 21250 w 430"/>
                  <a:gd name="T15" fmla="*/ 11454 h 282"/>
                  <a:gd name="T16" fmla="*/ 19220 w 430"/>
                  <a:gd name="T17" fmla="*/ 8756 h 282"/>
                  <a:gd name="T18" fmla="*/ 20302 w 430"/>
                  <a:gd name="T19" fmla="*/ 2636 h 282"/>
                  <a:gd name="T20" fmla="*/ 18740 w 430"/>
                  <a:gd name="T21" fmla="*/ 2099 h 282"/>
                  <a:gd name="T22" fmla="*/ 18740 w 430"/>
                  <a:gd name="T23" fmla="*/ 603 h 282"/>
                  <a:gd name="T24" fmla="*/ 18051 w 430"/>
                  <a:gd name="T25" fmla="*/ 0 h 282"/>
                  <a:gd name="T26" fmla="*/ 2555 w 430"/>
                  <a:gd name="T27" fmla="*/ 4286 h 282"/>
                  <a:gd name="T28" fmla="*/ 1923 w 430"/>
                  <a:gd name="T29" fmla="*/ 3004 h 2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0"/>
                  <a:gd name="T46" fmla="*/ 0 h 282"/>
                  <a:gd name="T47" fmla="*/ 430 w 430"/>
                  <a:gd name="T48" fmla="*/ 282 h 2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0" h="282">
                    <a:moveTo>
                      <a:pt x="39" y="40"/>
                    </a:moveTo>
                    <a:lnTo>
                      <a:pt x="0" y="78"/>
                    </a:lnTo>
                    <a:lnTo>
                      <a:pt x="21" y="215"/>
                    </a:lnTo>
                    <a:lnTo>
                      <a:pt x="39" y="281"/>
                    </a:lnTo>
                    <a:lnTo>
                      <a:pt x="112" y="276"/>
                    </a:lnTo>
                    <a:lnTo>
                      <a:pt x="383" y="224"/>
                    </a:lnTo>
                    <a:lnTo>
                      <a:pt x="402" y="216"/>
                    </a:lnTo>
                    <a:lnTo>
                      <a:pt x="429" y="153"/>
                    </a:lnTo>
                    <a:lnTo>
                      <a:pt x="388" y="117"/>
                    </a:lnTo>
                    <a:lnTo>
                      <a:pt x="410" y="36"/>
                    </a:lnTo>
                    <a:lnTo>
                      <a:pt x="379" y="28"/>
                    </a:lnTo>
                    <a:lnTo>
                      <a:pt x="379" y="8"/>
                    </a:lnTo>
                    <a:lnTo>
                      <a:pt x="365" y="0"/>
                    </a:lnTo>
                    <a:lnTo>
                      <a:pt x="51" y="58"/>
                    </a:lnTo>
                    <a:lnTo>
                      <a:pt x="39" y="4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2" name="Freeform 233">
                <a:extLst>
                  <a:ext uri="{FF2B5EF4-FFF2-40B4-BE49-F238E27FC236}">
                    <a16:creationId xmlns:a16="http://schemas.microsoft.com/office/drawing/2014/main" id="{6E147844-F4D8-897F-C976-D6DAAB537147}"/>
                  </a:ext>
                </a:extLst>
              </p:cNvPr>
              <p:cNvSpPr>
                <a:spLocks/>
              </p:cNvSpPr>
              <p:nvPr/>
            </p:nvSpPr>
            <p:spPr bwMode="auto">
              <a:xfrm>
                <a:off x="6365716" y="20828"/>
                <a:ext cx="138" cy="282"/>
              </a:xfrm>
              <a:custGeom>
                <a:avLst/>
                <a:gdLst>
                  <a:gd name="T0" fmla="*/ 662 w 115"/>
                  <a:gd name="T1" fmla="*/ 2 h 226"/>
                  <a:gd name="T2" fmla="*/ 1554 w 115"/>
                  <a:gd name="T3" fmla="*/ 0 h 226"/>
                  <a:gd name="T4" fmla="*/ 3332 w 115"/>
                  <a:gd name="T5" fmla="*/ 2244 h 226"/>
                  <a:gd name="T6" fmla="*/ 3070 w 115"/>
                  <a:gd name="T7" fmla="*/ 4101 h 226"/>
                  <a:gd name="T8" fmla="*/ 3684 w 115"/>
                  <a:gd name="T9" fmla="*/ 5358 h 226"/>
                  <a:gd name="T10" fmla="*/ 3760 w 115"/>
                  <a:gd name="T11" fmla="*/ 12364 h 226"/>
                  <a:gd name="T12" fmla="*/ 3102 w 115"/>
                  <a:gd name="T13" fmla="*/ 15146 h 226"/>
                  <a:gd name="T14" fmla="*/ 2404 w 115"/>
                  <a:gd name="T15" fmla="*/ 14080 h 226"/>
                  <a:gd name="T16" fmla="*/ 1648 w 115"/>
                  <a:gd name="T17" fmla="*/ 13966 h 226"/>
                  <a:gd name="T18" fmla="*/ 372 w 115"/>
                  <a:gd name="T19" fmla="*/ 12524 h 226"/>
                  <a:gd name="T20" fmla="*/ 1348 w 115"/>
                  <a:gd name="T21" fmla="*/ 8117 h 226"/>
                  <a:gd name="T22" fmla="*/ 0 w 115"/>
                  <a:gd name="T23" fmla="*/ 5714 h 226"/>
                  <a:gd name="T24" fmla="*/ 662 w 115"/>
                  <a:gd name="T25" fmla="*/ 2 h 2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226"/>
                  <a:gd name="T41" fmla="*/ 115 w 115"/>
                  <a:gd name="T42" fmla="*/ 226 h 2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226">
                    <a:moveTo>
                      <a:pt x="20" y="2"/>
                    </a:moveTo>
                    <a:lnTo>
                      <a:pt x="47" y="0"/>
                    </a:lnTo>
                    <a:lnTo>
                      <a:pt x="101" y="34"/>
                    </a:lnTo>
                    <a:lnTo>
                      <a:pt x="93" y="61"/>
                    </a:lnTo>
                    <a:lnTo>
                      <a:pt x="112" y="79"/>
                    </a:lnTo>
                    <a:lnTo>
                      <a:pt x="114" y="184"/>
                    </a:lnTo>
                    <a:lnTo>
                      <a:pt x="95" y="225"/>
                    </a:lnTo>
                    <a:lnTo>
                      <a:pt x="73" y="210"/>
                    </a:lnTo>
                    <a:lnTo>
                      <a:pt x="50" y="208"/>
                    </a:lnTo>
                    <a:lnTo>
                      <a:pt x="11" y="187"/>
                    </a:lnTo>
                    <a:lnTo>
                      <a:pt x="41" y="121"/>
                    </a:lnTo>
                    <a:lnTo>
                      <a:pt x="0" y="85"/>
                    </a:lnTo>
                    <a:lnTo>
                      <a:pt x="20" y="2"/>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3" name="Freeform 234">
                <a:extLst>
                  <a:ext uri="{FF2B5EF4-FFF2-40B4-BE49-F238E27FC236}">
                    <a16:creationId xmlns:a16="http://schemas.microsoft.com/office/drawing/2014/main" id="{423D712F-5238-B9C5-AA96-7BF5F3DF562C}"/>
                  </a:ext>
                </a:extLst>
              </p:cNvPr>
              <p:cNvSpPr>
                <a:spLocks/>
              </p:cNvSpPr>
              <p:nvPr/>
            </p:nvSpPr>
            <p:spPr bwMode="auto">
              <a:xfrm>
                <a:off x="6365282" y="20389"/>
                <a:ext cx="588" cy="486"/>
              </a:xfrm>
              <a:custGeom>
                <a:avLst/>
                <a:gdLst>
                  <a:gd name="T0" fmla="*/ 2049 w 476"/>
                  <a:gd name="T1" fmla="*/ 18712 h 388"/>
                  <a:gd name="T2" fmla="*/ 4500 w 476"/>
                  <a:gd name="T3" fmla="*/ 16985 h 388"/>
                  <a:gd name="T4" fmla="*/ 7868 w 476"/>
                  <a:gd name="T5" fmla="*/ 16590 h 388"/>
                  <a:gd name="T6" fmla="*/ 8621 w 476"/>
                  <a:gd name="T7" fmla="*/ 15117 h 388"/>
                  <a:gd name="T8" fmla="*/ 9886 w 476"/>
                  <a:gd name="T9" fmla="*/ 14939 h 388"/>
                  <a:gd name="T10" fmla="*/ 10512 w 476"/>
                  <a:gd name="T11" fmla="*/ 13440 h 388"/>
                  <a:gd name="T12" fmla="*/ 11641 w 476"/>
                  <a:gd name="T13" fmla="*/ 12808 h 388"/>
                  <a:gd name="T14" fmla="*/ 11153 w 476"/>
                  <a:gd name="T15" fmla="*/ 9889 h 388"/>
                  <a:gd name="T16" fmla="*/ 10504 w 476"/>
                  <a:gd name="T17" fmla="*/ 9143 h 388"/>
                  <a:gd name="T18" fmla="*/ 11866 w 476"/>
                  <a:gd name="T19" fmla="*/ 6814 h 388"/>
                  <a:gd name="T20" fmla="*/ 12836 w 476"/>
                  <a:gd name="T21" fmla="*/ 6814 h 388"/>
                  <a:gd name="T22" fmla="*/ 15856 w 476"/>
                  <a:gd name="T23" fmla="*/ 1843 h 388"/>
                  <a:gd name="T24" fmla="*/ 20543 w 476"/>
                  <a:gd name="T25" fmla="*/ 0 h 388"/>
                  <a:gd name="T26" fmla="*/ 21125 w 476"/>
                  <a:gd name="T27" fmla="*/ 4660 h 388"/>
                  <a:gd name="T28" fmla="*/ 21319 w 476"/>
                  <a:gd name="T29" fmla="*/ 4385 h 388"/>
                  <a:gd name="T30" fmla="*/ 22442 w 476"/>
                  <a:gd name="T31" fmla="*/ 6131 h 388"/>
                  <a:gd name="T32" fmla="*/ 22492 w 476"/>
                  <a:gd name="T33" fmla="*/ 10795 h 388"/>
                  <a:gd name="T34" fmla="*/ 23879 w 476"/>
                  <a:gd name="T35" fmla="*/ 14759 h 388"/>
                  <a:gd name="T36" fmla="*/ 24460 w 476"/>
                  <a:gd name="T37" fmla="*/ 19835 h 388"/>
                  <a:gd name="T38" fmla="*/ 24585 w 476"/>
                  <a:gd name="T39" fmla="*/ 24172 h 388"/>
                  <a:gd name="T40" fmla="*/ 26248 w 476"/>
                  <a:gd name="T41" fmla="*/ 25566 h 388"/>
                  <a:gd name="T42" fmla="*/ 25001 w 476"/>
                  <a:gd name="T43" fmla="*/ 27802 h 388"/>
                  <a:gd name="T44" fmla="*/ 21944 w 476"/>
                  <a:gd name="T45" fmla="*/ 25281 h 388"/>
                  <a:gd name="T46" fmla="*/ 20443 w 476"/>
                  <a:gd name="T47" fmla="*/ 25381 h 388"/>
                  <a:gd name="T48" fmla="*/ 18842 w 476"/>
                  <a:gd name="T49" fmla="*/ 24845 h 388"/>
                  <a:gd name="T50" fmla="*/ 18938 w 476"/>
                  <a:gd name="T51" fmla="*/ 23438 h 388"/>
                  <a:gd name="T52" fmla="*/ 17934 w 476"/>
                  <a:gd name="T53" fmla="*/ 22863 h 388"/>
                  <a:gd name="T54" fmla="*/ 770 w 476"/>
                  <a:gd name="T55" fmla="*/ 27162 h 388"/>
                  <a:gd name="T56" fmla="*/ 0 w 476"/>
                  <a:gd name="T57" fmla="*/ 25868 h 388"/>
                  <a:gd name="T58" fmla="*/ 2644 w 476"/>
                  <a:gd name="T59" fmla="*/ 20922 h 388"/>
                  <a:gd name="T60" fmla="*/ 2049 w 476"/>
                  <a:gd name="T61" fmla="*/ 18712 h 38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76"/>
                  <a:gd name="T94" fmla="*/ 0 h 388"/>
                  <a:gd name="T95" fmla="*/ 476 w 476"/>
                  <a:gd name="T96" fmla="*/ 388 h 38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76" h="388">
                    <a:moveTo>
                      <a:pt x="37" y="260"/>
                    </a:moveTo>
                    <a:lnTo>
                      <a:pt x="81" y="237"/>
                    </a:lnTo>
                    <a:lnTo>
                      <a:pt x="142" y="231"/>
                    </a:lnTo>
                    <a:lnTo>
                      <a:pt x="157" y="211"/>
                    </a:lnTo>
                    <a:lnTo>
                      <a:pt x="179" y="208"/>
                    </a:lnTo>
                    <a:lnTo>
                      <a:pt x="191" y="187"/>
                    </a:lnTo>
                    <a:lnTo>
                      <a:pt x="211" y="179"/>
                    </a:lnTo>
                    <a:lnTo>
                      <a:pt x="202" y="138"/>
                    </a:lnTo>
                    <a:lnTo>
                      <a:pt x="190" y="127"/>
                    </a:lnTo>
                    <a:lnTo>
                      <a:pt x="215" y="95"/>
                    </a:lnTo>
                    <a:lnTo>
                      <a:pt x="232" y="95"/>
                    </a:lnTo>
                    <a:lnTo>
                      <a:pt x="287" y="26"/>
                    </a:lnTo>
                    <a:lnTo>
                      <a:pt x="372" y="0"/>
                    </a:lnTo>
                    <a:lnTo>
                      <a:pt x="382" y="65"/>
                    </a:lnTo>
                    <a:lnTo>
                      <a:pt x="386" y="62"/>
                    </a:lnTo>
                    <a:lnTo>
                      <a:pt x="406" y="85"/>
                    </a:lnTo>
                    <a:lnTo>
                      <a:pt x="407" y="151"/>
                    </a:lnTo>
                    <a:lnTo>
                      <a:pt x="433" y="206"/>
                    </a:lnTo>
                    <a:lnTo>
                      <a:pt x="443" y="276"/>
                    </a:lnTo>
                    <a:lnTo>
                      <a:pt x="445" y="337"/>
                    </a:lnTo>
                    <a:lnTo>
                      <a:pt x="475" y="357"/>
                    </a:lnTo>
                    <a:lnTo>
                      <a:pt x="453" y="387"/>
                    </a:lnTo>
                    <a:lnTo>
                      <a:pt x="398" y="352"/>
                    </a:lnTo>
                    <a:lnTo>
                      <a:pt x="370" y="354"/>
                    </a:lnTo>
                    <a:lnTo>
                      <a:pt x="341" y="346"/>
                    </a:lnTo>
                    <a:lnTo>
                      <a:pt x="343" y="326"/>
                    </a:lnTo>
                    <a:lnTo>
                      <a:pt x="325" y="319"/>
                    </a:lnTo>
                    <a:lnTo>
                      <a:pt x="14" y="379"/>
                    </a:lnTo>
                    <a:lnTo>
                      <a:pt x="0" y="361"/>
                    </a:lnTo>
                    <a:lnTo>
                      <a:pt x="48" y="292"/>
                    </a:lnTo>
                    <a:lnTo>
                      <a:pt x="37" y="26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4" name="Freeform 235">
                <a:extLst>
                  <a:ext uri="{FF2B5EF4-FFF2-40B4-BE49-F238E27FC236}">
                    <a16:creationId xmlns:a16="http://schemas.microsoft.com/office/drawing/2014/main" id="{A58E068A-B543-3248-BBF1-809AEA1518BC}"/>
                  </a:ext>
                </a:extLst>
              </p:cNvPr>
              <p:cNvSpPr>
                <a:spLocks/>
              </p:cNvSpPr>
              <p:nvPr/>
            </p:nvSpPr>
            <p:spPr bwMode="auto">
              <a:xfrm>
                <a:off x="6365738" y="20369"/>
                <a:ext cx="156" cy="288"/>
              </a:xfrm>
              <a:custGeom>
                <a:avLst/>
                <a:gdLst>
                  <a:gd name="T0" fmla="*/ 0 w 126"/>
                  <a:gd name="T1" fmla="*/ 1294 h 234"/>
                  <a:gd name="T2" fmla="*/ 5268 w 126"/>
                  <a:gd name="T3" fmla="*/ 0 h 234"/>
                  <a:gd name="T4" fmla="*/ 7206 w 126"/>
                  <a:gd name="T5" fmla="*/ 3350 h 234"/>
                  <a:gd name="T6" fmla="*/ 6219 w 126"/>
                  <a:gd name="T7" fmla="*/ 4176 h 234"/>
                  <a:gd name="T8" fmla="*/ 6610 w 126"/>
                  <a:gd name="T9" fmla="*/ 11519 h 234"/>
                  <a:gd name="T10" fmla="*/ 3526 w 126"/>
                  <a:gd name="T11" fmla="*/ 12161 h 234"/>
                  <a:gd name="T12" fmla="*/ 2061 w 126"/>
                  <a:gd name="T13" fmla="*/ 9154 h 234"/>
                  <a:gd name="T14" fmla="*/ 2022 w 126"/>
                  <a:gd name="T15" fmla="*/ 5540 h 234"/>
                  <a:gd name="T16" fmla="*/ 743 w 126"/>
                  <a:gd name="T17" fmla="*/ 4501 h 234"/>
                  <a:gd name="T18" fmla="*/ 0 w 126"/>
                  <a:gd name="T19" fmla="*/ 1294 h 2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234"/>
                  <a:gd name="T32" fmla="*/ 126 w 126"/>
                  <a:gd name="T33" fmla="*/ 234 h 2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234">
                    <a:moveTo>
                      <a:pt x="0" y="25"/>
                    </a:moveTo>
                    <a:lnTo>
                      <a:pt x="92" y="0"/>
                    </a:lnTo>
                    <a:lnTo>
                      <a:pt x="125" y="64"/>
                    </a:lnTo>
                    <a:lnTo>
                      <a:pt x="108" y="80"/>
                    </a:lnTo>
                    <a:lnTo>
                      <a:pt x="115" y="221"/>
                    </a:lnTo>
                    <a:lnTo>
                      <a:pt x="62" y="233"/>
                    </a:lnTo>
                    <a:lnTo>
                      <a:pt x="36" y="175"/>
                    </a:lnTo>
                    <a:lnTo>
                      <a:pt x="35" y="106"/>
                    </a:lnTo>
                    <a:lnTo>
                      <a:pt x="12" y="86"/>
                    </a:lnTo>
                    <a:lnTo>
                      <a:pt x="0" y="25"/>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5" name="Freeform 236">
                <a:extLst>
                  <a:ext uri="{FF2B5EF4-FFF2-40B4-BE49-F238E27FC236}">
                    <a16:creationId xmlns:a16="http://schemas.microsoft.com/office/drawing/2014/main" id="{F5188B1D-70C4-BFC0-C13A-172846730ADC}"/>
                  </a:ext>
                </a:extLst>
              </p:cNvPr>
              <p:cNvSpPr>
                <a:spLocks/>
              </p:cNvSpPr>
              <p:nvPr/>
            </p:nvSpPr>
            <p:spPr bwMode="auto">
              <a:xfrm>
                <a:off x="6365808" y="20597"/>
                <a:ext cx="330" cy="150"/>
              </a:xfrm>
              <a:custGeom>
                <a:avLst/>
                <a:gdLst>
                  <a:gd name="T0" fmla="*/ 0 w 269"/>
                  <a:gd name="T1" fmla="*/ 2497 h 122"/>
                  <a:gd name="T2" fmla="*/ 6714 w 269"/>
                  <a:gd name="T3" fmla="*/ 707 h 122"/>
                  <a:gd name="T4" fmla="*/ 7465 w 269"/>
                  <a:gd name="T5" fmla="*/ 845 h 122"/>
                  <a:gd name="T6" fmla="*/ 8249 w 269"/>
                  <a:gd name="T7" fmla="*/ 0 h 122"/>
                  <a:gd name="T8" fmla="*/ 8928 w 269"/>
                  <a:gd name="T9" fmla="*/ 390 h 122"/>
                  <a:gd name="T10" fmla="*/ 8102 w 269"/>
                  <a:gd name="T11" fmla="*/ 2228 h 122"/>
                  <a:gd name="T12" fmla="*/ 9495 w 269"/>
                  <a:gd name="T13" fmla="*/ 2035 h 122"/>
                  <a:gd name="T14" fmla="*/ 10307 w 269"/>
                  <a:gd name="T15" fmla="*/ 3392 h 122"/>
                  <a:gd name="T16" fmla="*/ 11235 w 269"/>
                  <a:gd name="T17" fmla="*/ 3588 h 122"/>
                  <a:gd name="T18" fmla="*/ 11873 w 269"/>
                  <a:gd name="T19" fmla="*/ 3375 h 122"/>
                  <a:gd name="T20" fmla="*/ 11873 w 269"/>
                  <a:gd name="T21" fmla="*/ 2640 h 122"/>
                  <a:gd name="T22" fmla="*/ 10797 w 269"/>
                  <a:gd name="T23" fmla="*/ 1652 h 122"/>
                  <a:gd name="T24" fmla="*/ 11648 w 269"/>
                  <a:gd name="T25" fmla="*/ 1614 h 122"/>
                  <a:gd name="T26" fmla="*/ 13075 w 269"/>
                  <a:gd name="T27" fmla="*/ 3642 h 122"/>
                  <a:gd name="T28" fmla="*/ 11698 w 269"/>
                  <a:gd name="T29" fmla="*/ 4957 h 122"/>
                  <a:gd name="T30" fmla="*/ 10106 w 269"/>
                  <a:gd name="T31" fmla="*/ 4260 h 122"/>
                  <a:gd name="T32" fmla="*/ 9096 w 269"/>
                  <a:gd name="T33" fmla="*/ 5812 h 122"/>
                  <a:gd name="T34" fmla="*/ 7174 w 269"/>
                  <a:gd name="T35" fmla="*/ 4260 h 122"/>
                  <a:gd name="T36" fmla="*/ 552 w 269"/>
                  <a:gd name="T37" fmla="*/ 6259 h 122"/>
                  <a:gd name="T38" fmla="*/ 0 w 269"/>
                  <a:gd name="T39" fmla="*/ 2497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9"/>
                  <a:gd name="T61" fmla="*/ 0 h 122"/>
                  <a:gd name="T62" fmla="*/ 269 w 269"/>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9" h="122">
                    <a:moveTo>
                      <a:pt x="0" y="48"/>
                    </a:moveTo>
                    <a:lnTo>
                      <a:pt x="137" y="14"/>
                    </a:lnTo>
                    <a:lnTo>
                      <a:pt x="153" y="16"/>
                    </a:lnTo>
                    <a:lnTo>
                      <a:pt x="170" y="0"/>
                    </a:lnTo>
                    <a:lnTo>
                      <a:pt x="183" y="8"/>
                    </a:lnTo>
                    <a:lnTo>
                      <a:pt x="167" y="43"/>
                    </a:lnTo>
                    <a:lnTo>
                      <a:pt x="195" y="40"/>
                    </a:lnTo>
                    <a:lnTo>
                      <a:pt x="211" y="67"/>
                    </a:lnTo>
                    <a:lnTo>
                      <a:pt x="230" y="70"/>
                    </a:lnTo>
                    <a:lnTo>
                      <a:pt x="244" y="66"/>
                    </a:lnTo>
                    <a:lnTo>
                      <a:pt x="244" y="51"/>
                    </a:lnTo>
                    <a:lnTo>
                      <a:pt x="221" y="32"/>
                    </a:lnTo>
                    <a:lnTo>
                      <a:pt x="239" y="31"/>
                    </a:lnTo>
                    <a:lnTo>
                      <a:pt x="268" y="71"/>
                    </a:lnTo>
                    <a:lnTo>
                      <a:pt x="240" y="96"/>
                    </a:lnTo>
                    <a:lnTo>
                      <a:pt x="207" y="83"/>
                    </a:lnTo>
                    <a:lnTo>
                      <a:pt x="187" y="113"/>
                    </a:lnTo>
                    <a:lnTo>
                      <a:pt x="147" y="83"/>
                    </a:lnTo>
                    <a:lnTo>
                      <a:pt x="11" y="121"/>
                    </a:lnTo>
                    <a:lnTo>
                      <a:pt x="0" y="48"/>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6" name="Freeform 237">
                <a:extLst>
                  <a:ext uri="{FF2B5EF4-FFF2-40B4-BE49-F238E27FC236}">
                    <a16:creationId xmlns:a16="http://schemas.microsoft.com/office/drawing/2014/main" id="{5D36B170-38EC-16FF-C3D4-AC0CC791899E}"/>
                  </a:ext>
                </a:extLst>
              </p:cNvPr>
              <p:cNvSpPr>
                <a:spLocks/>
              </p:cNvSpPr>
              <p:nvPr/>
            </p:nvSpPr>
            <p:spPr bwMode="auto">
              <a:xfrm>
                <a:off x="6365828" y="20708"/>
                <a:ext cx="168" cy="132"/>
              </a:xfrm>
              <a:custGeom>
                <a:avLst/>
                <a:gdLst>
                  <a:gd name="T0" fmla="*/ 0 w 140"/>
                  <a:gd name="T1" fmla="*/ 1494 h 107"/>
                  <a:gd name="T2" fmla="*/ 3526 w 140"/>
                  <a:gd name="T3" fmla="*/ 0 h 107"/>
                  <a:gd name="T4" fmla="*/ 4555 w 140"/>
                  <a:gd name="T5" fmla="*/ 2613 h 107"/>
                  <a:gd name="T6" fmla="*/ 3960 w 140"/>
                  <a:gd name="T7" fmla="*/ 3875 h 107"/>
                  <a:gd name="T8" fmla="*/ 2885 w 140"/>
                  <a:gd name="T9" fmla="*/ 3400 h 107"/>
                  <a:gd name="T10" fmla="*/ 1109 w 140"/>
                  <a:gd name="T11" fmla="*/ 5809 h 107"/>
                  <a:gd name="T12" fmla="*/ 149 w 140"/>
                  <a:gd name="T13" fmla="*/ 4553 h 107"/>
                  <a:gd name="T14" fmla="*/ 0 w 140"/>
                  <a:gd name="T15" fmla="*/ 1494 h 10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07"/>
                  <a:gd name="T26" fmla="*/ 140 w 140"/>
                  <a:gd name="T27" fmla="*/ 107 h 1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07">
                    <a:moveTo>
                      <a:pt x="0" y="27"/>
                    </a:moveTo>
                    <a:lnTo>
                      <a:pt x="107" y="0"/>
                    </a:lnTo>
                    <a:lnTo>
                      <a:pt x="139" y="48"/>
                    </a:lnTo>
                    <a:lnTo>
                      <a:pt x="120" y="70"/>
                    </a:lnTo>
                    <a:lnTo>
                      <a:pt x="87" y="62"/>
                    </a:lnTo>
                    <a:lnTo>
                      <a:pt x="34" y="106"/>
                    </a:lnTo>
                    <a:lnTo>
                      <a:pt x="5" y="83"/>
                    </a:lnTo>
                    <a:lnTo>
                      <a:pt x="0" y="27"/>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7" name="Freeform 238">
                <a:extLst>
                  <a:ext uri="{FF2B5EF4-FFF2-40B4-BE49-F238E27FC236}">
                    <a16:creationId xmlns:a16="http://schemas.microsoft.com/office/drawing/2014/main" id="{263DF504-7EFA-AA06-1B77-C72ADB7DE3CF}"/>
                  </a:ext>
                </a:extLst>
              </p:cNvPr>
              <p:cNvSpPr>
                <a:spLocks/>
              </p:cNvSpPr>
              <p:nvPr/>
            </p:nvSpPr>
            <p:spPr bwMode="auto">
              <a:xfrm>
                <a:off x="6365852" y="20798"/>
                <a:ext cx="174" cy="102"/>
              </a:xfrm>
              <a:custGeom>
                <a:avLst/>
                <a:gdLst>
                  <a:gd name="T0" fmla="*/ 0 w 139"/>
                  <a:gd name="T1" fmla="*/ 3049 h 83"/>
                  <a:gd name="T2" fmla="*/ 4020 w 139"/>
                  <a:gd name="T3" fmla="*/ 1652 h 83"/>
                  <a:gd name="T4" fmla="*/ 7885 w 139"/>
                  <a:gd name="T5" fmla="*/ 0 h 83"/>
                  <a:gd name="T6" fmla="*/ 8545 w 139"/>
                  <a:gd name="T7" fmla="*/ 1 h 83"/>
                  <a:gd name="T8" fmla="*/ 9691 w 139"/>
                  <a:gd name="T9" fmla="*/ 2 h 83"/>
                  <a:gd name="T10" fmla="*/ 5881 w 139"/>
                  <a:gd name="T11" fmla="*/ 2289 h 83"/>
                  <a:gd name="T12" fmla="*/ 1128 w 139"/>
                  <a:gd name="T13" fmla="*/ 4154 h 83"/>
                  <a:gd name="T14" fmla="*/ 0 w 139"/>
                  <a:gd name="T15" fmla="*/ 3049 h 83"/>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83"/>
                  <a:gd name="T26" fmla="*/ 139 w 139"/>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83">
                    <a:moveTo>
                      <a:pt x="0" y="60"/>
                    </a:moveTo>
                    <a:lnTo>
                      <a:pt x="57" y="33"/>
                    </a:lnTo>
                    <a:lnTo>
                      <a:pt x="112" y="0"/>
                    </a:lnTo>
                    <a:lnTo>
                      <a:pt x="122" y="1"/>
                    </a:lnTo>
                    <a:lnTo>
                      <a:pt x="138" y="2"/>
                    </a:lnTo>
                    <a:lnTo>
                      <a:pt x="84" y="45"/>
                    </a:lnTo>
                    <a:lnTo>
                      <a:pt x="16" y="82"/>
                    </a:lnTo>
                    <a:lnTo>
                      <a:pt x="0" y="6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8" name="Freeform 239">
                <a:extLst>
                  <a:ext uri="{FF2B5EF4-FFF2-40B4-BE49-F238E27FC236}">
                    <a16:creationId xmlns:a16="http://schemas.microsoft.com/office/drawing/2014/main" id="{8161806D-3E3F-EF23-E640-A6CB384F2B49}"/>
                  </a:ext>
                </a:extLst>
              </p:cNvPr>
              <p:cNvSpPr>
                <a:spLocks/>
              </p:cNvSpPr>
              <p:nvPr/>
            </p:nvSpPr>
            <p:spPr bwMode="auto">
              <a:xfrm>
                <a:off x="6365852" y="20315"/>
                <a:ext cx="186" cy="324"/>
              </a:xfrm>
              <a:custGeom>
                <a:avLst/>
                <a:gdLst>
                  <a:gd name="T0" fmla="*/ 2296 w 148"/>
                  <a:gd name="T1" fmla="*/ 0 h 263"/>
                  <a:gd name="T2" fmla="*/ 0 w 148"/>
                  <a:gd name="T3" fmla="*/ 2426 h 263"/>
                  <a:gd name="T4" fmla="*/ 2520 w 148"/>
                  <a:gd name="T5" fmla="*/ 5698 h 263"/>
                  <a:gd name="T6" fmla="*/ 965 w 148"/>
                  <a:gd name="T7" fmla="*/ 6474 h 263"/>
                  <a:gd name="T8" fmla="*/ 1595 w 148"/>
                  <a:gd name="T9" fmla="*/ 13864 h 263"/>
                  <a:gd name="T10" fmla="*/ 7900 w 148"/>
                  <a:gd name="T11" fmla="*/ 12847 h 263"/>
                  <a:gd name="T12" fmla="*/ 9485 w 148"/>
                  <a:gd name="T13" fmla="*/ 12847 h 263"/>
                  <a:gd name="T14" fmla="*/ 10446 w 148"/>
                  <a:gd name="T15" fmla="*/ 12009 h 263"/>
                  <a:gd name="T16" fmla="*/ 10446 w 148"/>
                  <a:gd name="T17" fmla="*/ 10654 h 263"/>
                  <a:gd name="T18" fmla="*/ 11171 w 148"/>
                  <a:gd name="T19" fmla="*/ 9751 h 263"/>
                  <a:gd name="T20" fmla="*/ 7656 w 148"/>
                  <a:gd name="T21" fmla="*/ 8776 h 263"/>
                  <a:gd name="T22" fmla="*/ 3167 w 148"/>
                  <a:gd name="T23" fmla="*/ 627 h 263"/>
                  <a:gd name="T24" fmla="*/ 2296 w 148"/>
                  <a:gd name="T25" fmla="*/ 0 h 2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8"/>
                  <a:gd name="T40" fmla="*/ 0 h 263"/>
                  <a:gd name="T41" fmla="*/ 148 w 148"/>
                  <a:gd name="T42" fmla="*/ 263 h 2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8" h="263">
                    <a:moveTo>
                      <a:pt x="31" y="0"/>
                    </a:moveTo>
                    <a:lnTo>
                      <a:pt x="0" y="46"/>
                    </a:lnTo>
                    <a:lnTo>
                      <a:pt x="33" y="107"/>
                    </a:lnTo>
                    <a:lnTo>
                      <a:pt x="13" y="123"/>
                    </a:lnTo>
                    <a:lnTo>
                      <a:pt x="21" y="262"/>
                    </a:lnTo>
                    <a:lnTo>
                      <a:pt x="104" y="242"/>
                    </a:lnTo>
                    <a:lnTo>
                      <a:pt x="125" y="242"/>
                    </a:lnTo>
                    <a:lnTo>
                      <a:pt x="138" y="227"/>
                    </a:lnTo>
                    <a:lnTo>
                      <a:pt x="138" y="201"/>
                    </a:lnTo>
                    <a:lnTo>
                      <a:pt x="147" y="185"/>
                    </a:lnTo>
                    <a:lnTo>
                      <a:pt x="101" y="165"/>
                    </a:lnTo>
                    <a:lnTo>
                      <a:pt x="42" y="12"/>
                    </a:lnTo>
                    <a:lnTo>
                      <a:pt x="31"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9" name="Freeform 240">
                <a:extLst>
                  <a:ext uri="{FF2B5EF4-FFF2-40B4-BE49-F238E27FC236}">
                    <a16:creationId xmlns:a16="http://schemas.microsoft.com/office/drawing/2014/main" id="{3C8DAD76-EB61-3327-D571-C7BF9AEDF1C1}"/>
                  </a:ext>
                </a:extLst>
              </p:cNvPr>
              <p:cNvSpPr>
                <a:spLocks/>
              </p:cNvSpPr>
              <p:nvPr/>
            </p:nvSpPr>
            <p:spPr bwMode="auto">
              <a:xfrm>
                <a:off x="6365960" y="20690"/>
                <a:ext cx="84" cy="78"/>
              </a:xfrm>
              <a:custGeom>
                <a:avLst/>
                <a:gdLst>
                  <a:gd name="T0" fmla="*/ 0 w 71"/>
                  <a:gd name="T1" fmla="*/ 1879 h 59"/>
                  <a:gd name="T2" fmla="*/ 769 w 71"/>
                  <a:gd name="T3" fmla="*/ 0 h 59"/>
                  <a:gd name="T4" fmla="*/ 1783 w 71"/>
                  <a:gd name="T5" fmla="*/ 5740 h 59"/>
                  <a:gd name="T6" fmla="*/ 1558 w 71"/>
                  <a:gd name="T7" fmla="*/ 7239 h 59"/>
                  <a:gd name="T8" fmla="*/ 1034 w 71"/>
                  <a:gd name="T9" fmla="*/ 7239 h 59"/>
                  <a:gd name="T10" fmla="*/ 795 w 71"/>
                  <a:gd name="T11" fmla="*/ 11309 h 59"/>
                  <a:gd name="T12" fmla="*/ 0 w 71"/>
                  <a:gd name="T13" fmla="*/ 1879 h 59"/>
                  <a:gd name="T14" fmla="*/ 0 60000 65536"/>
                  <a:gd name="T15" fmla="*/ 0 60000 65536"/>
                  <a:gd name="T16" fmla="*/ 0 60000 65536"/>
                  <a:gd name="T17" fmla="*/ 0 60000 65536"/>
                  <a:gd name="T18" fmla="*/ 0 60000 65536"/>
                  <a:gd name="T19" fmla="*/ 0 60000 65536"/>
                  <a:gd name="T20" fmla="*/ 0 60000 65536"/>
                  <a:gd name="T21" fmla="*/ 0 w 71"/>
                  <a:gd name="T22" fmla="*/ 0 h 59"/>
                  <a:gd name="T23" fmla="*/ 71 w 71"/>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9">
                    <a:moveTo>
                      <a:pt x="0" y="10"/>
                    </a:moveTo>
                    <a:lnTo>
                      <a:pt x="30" y="0"/>
                    </a:lnTo>
                    <a:lnTo>
                      <a:pt x="70" y="30"/>
                    </a:lnTo>
                    <a:lnTo>
                      <a:pt x="62" y="38"/>
                    </a:lnTo>
                    <a:lnTo>
                      <a:pt x="42" y="38"/>
                    </a:lnTo>
                    <a:lnTo>
                      <a:pt x="32" y="58"/>
                    </a:lnTo>
                    <a:lnTo>
                      <a:pt x="0" y="1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grpSp>
        <p:sp>
          <p:nvSpPr>
            <p:cNvPr id="19" name="TextBox 18">
              <a:extLst>
                <a:ext uri="{FF2B5EF4-FFF2-40B4-BE49-F238E27FC236}">
                  <a16:creationId xmlns:a16="http://schemas.microsoft.com/office/drawing/2014/main" id="{6E5AEDF2-E445-405E-9DA5-75D06758BC2D}"/>
                </a:ext>
              </a:extLst>
            </p:cNvPr>
            <p:cNvSpPr txBox="1"/>
            <p:nvPr/>
          </p:nvSpPr>
          <p:spPr>
            <a:xfrm>
              <a:off x="145044" y="3779061"/>
              <a:ext cx="1396020" cy="349764"/>
            </a:xfrm>
            <a:prstGeom prst="rect">
              <a:avLst/>
            </a:prstGeom>
            <a:noFill/>
          </p:spPr>
          <p:txBody>
            <a:bodyPr wrap="square" rtlCol="0">
              <a:spAutoFit/>
            </a:bodyPr>
            <a:lstStyle/>
            <a:p>
              <a:pPr algn="ctr"/>
              <a:r>
                <a:rPr lang="en-US" dirty="0">
                  <a:latin typeface="+mj-lt"/>
                </a:rPr>
                <a:t>California</a:t>
              </a:r>
            </a:p>
          </p:txBody>
        </p:sp>
        <p:sp>
          <p:nvSpPr>
            <p:cNvPr id="20" name="TextBox 19">
              <a:extLst>
                <a:ext uri="{FF2B5EF4-FFF2-40B4-BE49-F238E27FC236}">
                  <a16:creationId xmlns:a16="http://schemas.microsoft.com/office/drawing/2014/main" id="{2F4416E3-49DF-3C4B-8872-2DBE7E86373E}"/>
                </a:ext>
              </a:extLst>
            </p:cNvPr>
            <p:cNvSpPr txBox="1"/>
            <p:nvPr/>
          </p:nvSpPr>
          <p:spPr>
            <a:xfrm>
              <a:off x="1931593" y="2988444"/>
              <a:ext cx="1396020" cy="646331"/>
            </a:xfrm>
            <a:prstGeom prst="rect">
              <a:avLst/>
            </a:prstGeom>
            <a:noFill/>
          </p:spPr>
          <p:txBody>
            <a:bodyPr wrap="square" rtlCol="0">
              <a:spAutoFit/>
            </a:bodyPr>
            <a:lstStyle/>
            <a:p>
              <a:pPr algn="ctr"/>
              <a:r>
                <a:rPr lang="en-US" dirty="0">
                  <a:latin typeface="+mj-lt"/>
                </a:rPr>
                <a:t>West</a:t>
              </a:r>
            </a:p>
            <a:p>
              <a:pPr algn="ctr"/>
              <a:r>
                <a:rPr lang="en-US" dirty="0">
                  <a:latin typeface="+mj-lt"/>
                </a:rPr>
                <a:t>94</a:t>
              </a:r>
            </a:p>
          </p:txBody>
        </p:sp>
        <p:sp>
          <p:nvSpPr>
            <p:cNvPr id="21" name="TextBox 20">
              <a:extLst>
                <a:ext uri="{FF2B5EF4-FFF2-40B4-BE49-F238E27FC236}">
                  <a16:creationId xmlns:a16="http://schemas.microsoft.com/office/drawing/2014/main" id="{ACEB861C-5C9E-83CE-4B4D-9590BDF9B677}"/>
                </a:ext>
              </a:extLst>
            </p:cNvPr>
            <p:cNvSpPr txBox="1"/>
            <p:nvPr/>
          </p:nvSpPr>
          <p:spPr>
            <a:xfrm>
              <a:off x="3978282" y="2560958"/>
              <a:ext cx="1072574" cy="349764"/>
            </a:xfrm>
            <a:prstGeom prst="rect">
              <a:avLst/>
            </a:prstGeom>
            <a:noFill/>
          </p:spPr>
          <p:txBody>
            <a:bodyPr wrap="square" rtlCol="0">
              <a:spAutoFit/>
            </a:bodyPr>
            <a:lstStyle/>
            <a:p>
              <a:pPr algn="ctr"/>
              <a:r>
                <a:rPr lang="en-US" dirty="0">
                  <a:solidFill>
                    <a:sysClr val="windowText" lastClr="000000"/>
                  </a:solidFill>
                  <a:latin typeface="+mj-lt"/>
                </a:rPr>
                <a:t>Plains</a:t>
              </a:r>
            </a:p>
          </p:txBody>
        </p:sp>
        <p:sp>
          <p:nvSpPr>
            <p:cNvPr id="22" name="TextBox 21">
              <a:extLst>
                <a:ext uri="{FF2B5EF4-FFF2-40B4-BE49-F238E27FC236}">
                  <a16:creationId xmlns:a16="http://schemas.microsoft.com/office/drawing/2014/main" id="{A2529E14-0813-6F1C-EE24-9E353AA194C0}"/>
                </a:ext>
              </a:extLst>
            </p:cNvPr>
            <p:cNvSpPr txBox="1"/>
            <p:nvPr/>
          </p:nvSpPr>
          <p:spPr>
            <a:xfrm>
              <a:off x="5550361" y="3109037"/>
              <a:ext cx="1520330" cy="349764"/>
            </a:xfrm>
            <a:prstGeom prst="rect">
              <a:avLst/>
            </a:prstGeom>
            <a:noFill/>
          </p:spPr>
          <p:txBody>
            <a:bodyPr wrap="square" rtlCol="0">
              <a:spAutoFit/>
            </a:bodyPr>
            <a:lstStyle/>
            <a:p>
              <a:pPr algn="ctr"/>
              <a:r>
                <a:rPr lang="en-US" dirty="0">
                  <a:latin typeface="+mj-lt"/>
                </a:rPr>
                <a:t>Great Lakes</a:t>
              </a:r>
            </a:p>
          </p:txBody>
        </p:sp>
        <p:sp>
          <p:nvSpPr>
            <p:cNvPr id="23" name="TextBox 22">
              <a:extLst>
                <a:ext uri="{FF2B5EF4-FFF2-40B4-BE49-F238E27FC236}">
                  <a16:creationId xmlns:a16="http://schemas.microsoft.com/office/drawing/2014/main" id="{3428DA13-403B-8A11-08AC-B44A09C0FD34}"/>
                </a:ext>
              </a:extLst>
            </p:cNvPr>
            <p:cNvSpPr txBox="1"/>
            <p:nvPr/>
          </p:nvSpPr>
          <p:spPr>
            <a:xfrm>
              <a:off x="7435302" y="2524547"/>
              <a:ext cx="1130578" cy="349764"/>
            </a:xfrm>
            <a:prstGeom prst="rect">
              <a:avLst/>
            </a:prstGeom>
            <a:noFill/>
          </p:spPr>
          <p:txBody>
            <a:bodyPr wrap="square" rtlCol="0">
              <a:spAutoFit/>
            </a:bodyPr>
            <a:lstStyle/>
            <a:p>
              <a:pPr algn="ctr"/>
              <a:r>
                <a:rPr lang="en-US" dirty="0">
                  <a:latin typeface="+mj-lt"/>
                </a:rPr>
                <a:t>Northeast</a:t>
              </a:r>
            </a:p>
          </p:txBody>
        </p:sp>
        <p:sp>
          <p:nvSpPr>
            <p:cNvPr id="24" name="TextBox 23">
              <a:extLst>
                <a:ext uri="{FF2B5EF4-FFF2-40B4-BE49-F238E27FC236}">
                  <a16:creationId xmlns:a16="http://schemas.microsoft.com/office/drawing/2014/main" id="{379C9E19-5740-52BE-7960-C42273A4A307}"/>
                </a:ext>
              </a:extLst>
            </p:cNvPr>
            <p:cNvSpPr txBox="1"/>
            <p:nvPr/>
          </p:nvSpPr>
          <p:spPr>
            <a:xfrm>
              <a:off x="6430445" y="3819415"/>
              <a:ext cx="1461569" cy="349764"/>
            </a:xfrm>
            <a:prstGeom prst="rect">
              <a:avLst/>
            </a:prstGeom>
            <a:noFill/>
          </p:spPr>
          <p:txBody>
            <a:bodyPr wrap="square" rtlCol="0">
              <a:spAutoFit/>
            </a:bodyPr>
            <a:lstStyle/>
            <a:p>
              <a:pPr algn="ctr"/>
              <a:r>
                <a:rPr lang="en-US" dirty="0">
                  <a:latin typeface="+mj-lt"/>
                </a:rPr>
                <a:t>Mid South</a:t>
              </a:r>
            </a:p>
          </p:txBody>
        </p:sp>
        <p:sp>
          <p:nvSpPr>
            <p:cNvPr id="25" name="TextBox 24">
              <a:extLst>
                <a:ext uri="{FF2B5EF4-FFF2-40B4-BE49-F238E27FC236}">
                  <a16:creationId xmlns:a16="http://schemas.microsoft.com/office/drawing/2014/main" id="{49181FCC-B912-598B-13EA-765A668905B4}"/>
                </a:ext>
              </a:extLst>
            </p:cNvPr>
            <p:cNvSpPr txBox="1"/>
            <p:nvPr/>
          </p:nvSpPr>
          <p:spPr>
            <a:xfrm>
              <a:off x="5780813" y="4750625"/>
              <a:ext cx="1546119" cy="349764"/>
            </a:xfrm>
            <a:prstGeom prst="rect">
              <a:avLst/>
            </a:prstGeom>
            <a:noFill/>
          </p:spPr>
          <p:txBody>
            <a:bodyPr wrap="square" rtlCol="0">
              <a:spAutoFit/>
            </a:bodyPr>
            <a:lstStyle/>
            <a:p>
              <a:pPr algn="ctr"/>
              <a:r>
                <a:rPr lang="en-US" dirty="0">
                  <a:latin typeface="+mj-lt"/>
                </a:rPr>
                <a:t>Southeast</a:t>
              </a:r>
            </a:p>
          </p:txBody>
        </p:sp>
        <p:sp>
          <p:nvSpPr>
            <p:cNvPr id="26" name="TextBox 25">
              <a:extLst>
                <a:ext uri="{FF2B5EF4-FFF2-40B4-BE49-F238E27FC236}">
                  <a16:creationId xmlns:a16="http://schemas.microsoft.com/office/drawing/2014/main" id="{78AD8FB0-C3BE-1998-2AD3-736FAB154DCF}"/>
                </a:ext>
              </a:extLst>
            </p:cNvPr>
            <p:cNvSpPr txBox="1"/>
            <p:nvPr/>
          </p:nvSpPr>
          <p:spPr>
            <a:xfrm>
              <a:off x="3972231" y="4788158"/>
              <a:ext cx="1446937" cy="349764"/>
            </a:xfrm>
            <a:prstGeom prst="rect">
              <a:avLst/>
            </a:prstGeom>
            <a:noFill/>
          </p:spPr>
          <p:txBody>
            <a:bodyPr wrap="square" rtlCol="0">
              <a:spAutoFit/>
            </a:bodyPr>
            <a:lstStyle/>
            <a:p>
              <a:pPr algn="ctr"/>
              <a:r>
                <a:rPr lang="en-US" dirty="0">
                  <a:latin typeface="+mj-lt"/>
                </a:rPr>
                <a:t>South Central</a:t>
              </a:r>
            </a:p>
          </p:txBody>
        </p:sp>
        <p:sp>
          <p:nvSpPr>
            <p:cNvPr id="27" name="Rectangle 26">
              <a:extLst>
                <a:ext uri="{FF2B5EF4-FFF2-40B4-BE49-F238E27FC236}">
                  <a16:creationId xmlns:a16="http://schemas.microsoft.com/office/drawing/2014/main" id="{0F1BC1BB-5FC4-9674-8B97-445AB110396D}"/>
                </a:ext>
              </a:extLst>
            </p:cNvPr>
            <p:cNvSpPr/>
            <p:nvPr/>
          </p:nvSpPr>
          <p:spPr>
            <a:xfrm>
              <a:off x="143436" y="6600262"/>
              <a:ext cx="2839239" cy="215444"/>
            </a:xfrm>
            <a:prstGeom prst="rect">
              <a:avLst/>
            </a:prstGeom>
          </p:spPr>
          <p:txBody>
            <a:bodyPr wrap="none">
              <a:spAutoFit/>
            </a:bodyPr>
            <a:lstStyle/>
            <a:p>
              <a:pPr lvl="0" defTabSz="914400">
                <a:defRPr/>
              </a:pPr>
              <a:r>
                <a:rPr lang="en-US" sz="800" kern="0" dirty="0"/>
                <a:t>Source: IRI POS, Total US MULO+C, 52Wks Data Ending 02.28.21</a:t>
              </a:r>
            </a:p>
          </p:txBody>
        </p:sp>
      </p:grpSp>
      <p:sp>
        <p:nvSpPr>
          <p:cNvPr id="78" name="TextBox 77">
            <a:extLst>
              <a:ext uri="{FF2B5EF4-FFF2-40B4-BE49-F238E27FC236}">
                <a16:creationId xmlns:a16="http://schemas.microsoft.com/office/drawing/2014/main" id="{B55058A3-638A-452D-7C60-154776AF2F93}"/>
              </a:ext>
            </a:extLst>
          </p:cNvPr>
          <p:cNvSpPr txBox="1"/>
          <p:nvPr/>
        </p:nvSpPr>
        <p:spPr>
          <a:xfrm>
            <a:off x="3054626" y="2970648"/>
            <a:ext cx="6109252" cy="646331"/>
          </a:xfrm>
          <a:prstGeom prst="rect">
            <a:avLst/>
          </a:prstGeom>
          <a:noFill/>
        </p:spPr>
        <p:txBody>
          <a:bodyPr wrap="square">
            <a:spAutoFit/>
          </a:bodyPr>
          <a:lstStyle/>
          <a:p>
            <a:br>
              <a:rPr lang="en-US" dirty="0"/>
            </a:br>
            <a:endParaRPr lang="en-US" dirty="0"/>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i="0" u="none" strike="noStrike" dirty="0">
                <a:solidFill>
                  <a:schemeClr val="tx1"/>
                </a:solidFill>
                <a:effectLst/>
                <a:latin typeface="Calibri" panose="020F0502020204030204" pitchFamily="34" charset="0"/>
              </a:rPr>
              <a:t>PRICE THRESHOLDS WITH MAXIMUM IMPACT ON SALES (TUBS 15 OZ)</a:t>
            </a:r>
            <a:endParaRPr lang="en-US" sz="2400" b="0" dirty="0">
              <a:solidFill>
                <a:schemeClr val="tx1"/>
              </a:solidFill>
              <a:effectLst/>
            </a:endParaRPr>
          </a:p>
        </p:txBody>
      </p:sp>
      <p:sp>
        <p:nvSpPr>
          <p:cNvPr id="80" name="Rectangle 79">
            <a:extLst>
              <a:ext uri="{FF2B5EF4-FFF2-40B4-BE49-F238E27FC236}">
                <a16:creationId xmlns:a16="http://schemas.microsoft.com/office/drawing/2014/main" id="{7539E736-8EBD-4339-A633-890A241B2806}"/>
              </a:ext>
            </a:extLst>
          </p:cNvPr>
          <p:cNvSpPr/>
          <p:nvPr/>
        </p:nvSpPr>
        <p:spPr>
          <a:xfrm>
            <a:off x="9410286" y="3364340"/>
            <a:ext cx="2148619"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30%</a:t>
            </a:r>
          </a:p>
          <a:p>
            <a:pPr algn="ctr"/>
            <a:r>
              <a:rPr lang="en-US" dirty="0"/>
              <a:t>Price- $7.5 to $6.5</a:t>
            </a:r>
          </a:p>
        </p:txBody>
      </p:sp>
      <p:sp>
        <p:nvSpPr>
          <p:cNvPr id="81" name="Rectangle 80">
            <a:extLst>
              <a:ext uri="{FF2B5EF4-FFF2-40B4-BE49-F238E27FC236}">
                <a16:creationId xmlns:a16="http://schemas.microsoft.com/office/drawing/2014/main" id="{F6B7F12E-BCA8-2490-176C-B376EC014A02}"/>
              </a:ext>
            </a:extLst>
          </p:cNvPr>
          <p:cNvSpPr/>
          <p:nvPr/>
        </p:nvSpPr>
        <p:spPr>
          <a:xfrm>
            <a:off x="9114912" y="2018717"/>
            <a:ext cx="1704454"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33%</a:t>
            </a:r>
          </a:p>
          <a:p>
            <a:pPr algn="ctr"/>
            <a:r>
              <a:rPr lang="en-US" dirty="0"/>
              <a:t>Price- $8 to $7</a:t>
            </a:r>
          </a:p>
        </p:txBody>
      </p:sp>
      <p:sp>
        <p:nvSpPr>
          <p:cNvPr id="82" name="Rectangle 81">
            <a:extLst>
              <a:ext uri="{FF2B5EF4-FFF2-40B4-BE49-F238E27FC236}">
                <a16:creationId xmlns:a16="http://schemas.microsoft.com/office/drawing/2014/main" id="{BC14C9AF-953A-A281-6E02-DA5BA302AA48}"/>
              </a:ext>
            </a:extLst>
          </p:cNvPr>
          <p:cNvSpPr/>
          <p:nvPr/>
        </p:nvSpPr>
        <p:spPr>
          <a:xfrm>
            <a:off x="8171005" y="4526601"/>
            <a:ext cx="2148619"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30%</a:t>
            </a:r>
          </a:p>
          <a:p>
            <a:pPr algn="ctr"/>
            <a:r>
              <a:rPr lang="en-US" dirty="0"/>
              <a:t>Price- $7.5 to $6.5</a:t>
            </a:r>
          </a:p>
        </p:txBody>
      </p:sp>
      <p:sp>
        <p:nvSpPr>
          <p:cNvPr id="83" name="Rectangle 82">
            <a:extLst>
              <a:ext uri="{FF2B5EF4-FFF2-40B4-BE49-F238E27FC236}">
                <a16:creationId xmlns:a16="http://schemas.microsoft.com/office/drawing/2014/main" id="{EE919522-D02D-4396-CF74-3DCEEE48E552}"/>
              </a:ext>
            </a:extLst>
          </p:cNvPr>
          <p:cNvSpPr/>
          <p:nvPr/>
        </p:nvSpPr>
        <p:spPr>
          <a:xfrm>
            <a:off x="7146361" y="1551695"/>
            <a:ext cx="1702731" cy="49802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33%</a:t>
            </a:r>
          </a:p>
          <a:p>
            <a:pPr algn="ctr"/>
            <a:r>
              <a:rPr lang="en-US" dirty="0"/>
              <a:t>Price- $8 to $7</a:t>
            </a:r>
          </a:p>
        </p:txBody>
      </p:sp>
      <p:sp>
        <p:nvSpPr>
          <p:cNvPr id="84" name="Rectangle 83">
            <a:extLst>
              <a:ext uri="{FF2B5EF4-FFF2-40B4-BE49-F238E27FC236}">
                <a16:creationId xmlns:a16="http://schemas.microsoft.com/office/drawing/2014/main" id="{7ADAA37F-0403-52F8-3C3B-9EF7158746B6}"/>
              </a:ext>
            </a:extLst>
          </p:cNvPr>
          <p:cNvSpPr/>
          <p:nvPr/>
        </p:nvSpPr>
        <p:spPr>
          <a:xfrm>
            <a:off x="5624951" y="4543383"/>
            <a:ext cx="1704454"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42%</a:t>
            </a:r>
          </a:p>
          <a:p>
            <a:pPr algn="ctr"/>
            <a:r>
              <a:rPr lang="en-US" dirty="0"/>
              <a:t>Price- $8 to $7</a:t>
            </a:r>
          </a:p>
        </p:txBody>
      </p:sp>
      <p:sp>
        <p:nvSpPr>
          <p:cNvPr id="85" name="Rectangle 84">
            <a:extLst>
              <a:ext uri="{FF2B5EF4-FFF2-40B4-BE49-F238E27FC236}">
                <a16:creationId xmlns:a16="http://schemas.microsoft.com/office/drawing/2014/main" id="{B0402781-0C0E-1D87-664C-35578884ED35}"/>
              </a:ext>
            </a:extLst>
          </p:cNvPr>
          <p:cNvSpPr/>
          <p:nvPr/>
        </p:nvSpPr>
        <p:spPr>
          <a:xfrm>
            <a:off x="3580731" y="2461473"/>
            <a:ext cx="1704454"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30%</a:t>
            </a:r>
          </a:p>
          <a:p>
            <a:pPr algn="ctr"/>
            <a:r>
              <a:rPr lang="en-US" dirty="0"/>
              <a:t>Price- $8 to $7</a:t>
            </a:r>
          </a:p>
        </p:txBody>
      </p:sp>
      <p:sp>
        <p:nvSpPr>
          <p:cNvPr id="86" name="Rectangle 85">
            <a:extLst>
              <a:ext uri="{FF2B5EF4-FFF2-40B4-BE49-F238E27FC236}">
                <a16:creationId xmlns:a16="http://schemas.microsoft.com/office/drawing/2014/main" id="{35D7390B-92C0-E905-2286-6772159DD1BE}"/>
              </a:ext>
            </a:extLst>
          </p:cNvPr>
          <p:cNvSpPr/>
          <p:nvPr/>
        </p:nvSpPr>
        <p:spPr>
          <a:xfrm>
            <a:off x="1555748" y="3664972"/>
            <a:ext cx="1906045" cy="5237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50%</a:t>
            </a:r>
          </a:p>
          <a:p>
            <a:pPr algn="ctr"/>
            <a:r>
              <a:rPr lang="en-US" dirty="0"/>
              <a:t>Price- $8.5 to $6.5</a:t>
            </a:r>
          </a:p>
        </p:txBody>
      </p:sp>
      <p:sp>
        <p:nvSpPr>
          <p:cNvPr id="87" name="Rectangle 86">
            <a:extLst>
              <a:ext uri="{FF2B5EF4-FFF2-40B4-BE49-F238E27FC236}">
                <a16:creationId xmlns:a16="http://schemas.microsoft.com/office/drawing/2014/main" id="{8CF797AC-CBCC-266A-A5B3-94C8153FF204}"/>
              </a:ext>
            </a:extLst>
          </p:cNvPr>
          <p:cNvSpPr/>
          <p:nvPr/>
        </p:nvSpPr>
        <p:spPr>
          <a:xfrm>
            <a:off x="5596368" y="2792334"/>
            <a:ext cx="1704454"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42%</a:t>
            </a:r>
          </a:p>
          <a:p>
            <a:pPr algn="ctr"/>
            <a:r>
              <a:rPr lang="en-US" dirty="0"/>
              <a:t>Price- $8.5 to $7</a:t>
            </a:r>
          </a:p>
        </p:txBody>
      </p:sp>
    </p:spTree>
    <p:extLst>
      <p:ext uri="{BB962C8B-B14F-4D97-AF65-F5344CB8AC3E}">
        <p14:creationId xmlns:p14="http://schemas.microsoft.com/office/powerpoint/2010/main" val="3692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9</a:t>
            </a:fld>
            <a:endParaRPr lang="en-US"/>
          </a:p>
        </p:txBody>
      </p:sp>
      <p:grpSp>
        <p:nvGrpSpPr>
          <p:cNvPr id="8" name="Group 7">
            <a:extLst>
              <a:ext uri="{FF2B5EF4-FFF2-40B4-BE49-F238E27FC236}">
                <a16:creationId xmlns:a16="http://schemas.microsoft.com/office/drawing/2014/main" id="{345915C8-CD31-D344-716F-54A9CA13AC7B}"/>
              </a:ext>
            </a:extLst>
          </p:cNvPr>
          <p:cNvGrpSpPr/>
          <p:nvPr/>
        </p:nvGrpSpPr>
        <p:grpSpPr>
          <a:xfrm>
            <a:off x="1863971" y="661026"/>
            <a:ext cx="8757137" cy="5535948"/>
            <a:chOff x="143436" y="1573057"/>
            <a:chExt cx="8738706" cy="5242649"/>
          </a:xfrm>
        </p:grpSpPr>
        <p:sp>
          <p:nvSpPr>
            <p:cNvPr id="9" name="Slide Number Placeholder 3">
              <a:extLst>
                <a:ext uri="{FF2B5EF4-FFF2-40B4-BE49-F238E27FC236}">
                  <a16:creationId xmlns:a16="http://schemas.microsoft.com/office/drawing/2014/main" id="{664ABCE8-4D38-20DC-0D83-75BB359722F6}"/>
                </a:ext>
              </a:extLst>
            </p:cNvPr>
            <p:cNvSpPr txBox="1">
              <a:spLocks/>
            </p:cNvSpPr>
            <p:nvPr/>
          </p:nvSpPr>
          <p:spPr>
            <a:xfrm>
              <a:off x="6457950" y="6356351"/>
              <a:ext cx="2057400" cy="366183"/>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DCFBD9-9F52-C944-B84E-C1F34F609C4B}" type="slidenum">
                <a:rPr lang="en-US" smtClean="0"/>
                <a:pPr/>
                <a:t>9</a:t>
              </a:fld>
              <a:endParaRPr lang="en-US"/>
            </a:p>
          </p:txBody>
        </p:sp>
        <p:grpSp>
          <p:nvGrpSpPr>
            <p:cNvPr id="11" name="Southcentral_Region">
              <a:extLst>
                <a:ext uri="{FF2B5EF4-FFF2-40B4-BE49-F238E27FC236}">
                  <a16:creationId xmlns:a16="http://schemas.microsoft.com/office/drawing/2014/main" id="{334318EF-8BA4-89EF-7718-1B7F1EB1902D}"/>
                </a:ext>
              </a:extLst>
            </p:cNvPr>
            <p:cNvGrpSpPr>
              <a:grpSpLocks/>
            </p:cNvGrpSpPr>
            <p:nvPr/>
          </p:nvGrpSpPr>
          <p:grpSpPr bwMode="auto">
            <a:xfrm>
              <a:off x="3236002" y="4387010"/>
              <a:ext cx="2689209" cy="2189428"/>
              <a:chOff x="2608580" y="2778439"/>
              <a:chExt cx="2806187" cy="2025650"/>
            </a:xfrm>
            <a:solidFill>
              <a:schemeClr val="accent4">
                <a:lumMod val="40000"/>
                <a:lumOff val="60000"/>
              </a:schemeClr>
            </a:solidFill>
          </p:grpSpPr>
          <p:sp>
            <p:nvSpPr>
              <p:cNvPr id="73" name="Freeform 163">
                <a:extLst>
                  <a:ext uri="{FF2B5EF4-FFF2-40B4-BE49-F238E27FC236}">
                    <a16:creationId xmlns:a16="http://schemas.microsoft.com/office/drawing/2014/main" id="{AEB131D6-8E80-7DFE-4BFB-C092FF670B78}"/>
                  </a:ext>
                </a:extLst>
              </p:cNvPr>
              <p:cNvSpPr>
                <a:spLocks/>
              </p:cNvSpPr>
              <p:nvPr/>
            </p:nvSpPr>
            <p:spPr bwMode="auto">
              <a:xfrm>
                <a:off x="2608580" y="2889564"/>
                <a:ext cx="2044700" cy="1914525"/>
              </a:xfrm>
              <a:custGeom>
                <a:avLst/>
                <a:gdLst>
                  <a:gd name="T0" fmla="*/ 2147483646 w 1046"/>
                  <a:gd name="T1" fmla="*/ 0 h 968"/>
                  <a:gd name="T2" fmla="*/ 2147483646 w 1046"/>
                  <a:gd name="T3" fmla="*/ 2147483646 h 968"/>
                  <a:gd name="T4" fmla="*/ 2147483646 w 1046"/>
                  <a:gd name="T5" fmla="*/ 2147483646 h 968"/>
                  <a:gd name="T6" fmla="*/ 2147483646 w 1046"/>
                  <a:gd name="T7" fmla="*/ 2147483646 h 968"/>
                  <a:gd name="T8" fmla="*/ 2147483646 w 1046"/>
                  <a:gd name="T9" fmla="*/ 2147483646 h 968"/>
                  <a:gd name="T10" fmla="*/ 2147483646 w 1046"/>
                  <a:gd name="T11" fmla="*/ 2147483646 h 968"/>
                  <a:gd name="T12" fmla="*/ 2147483646 w 1046"/>
                  <a:gd name="T13" fmla="*/ 2147483646 h 968"/>
                  <a:gd name="T14" fmla="*/ 2147483646 w 1046"/>
                  <a:gd name="T15" fmla="*/ 2147483646 h 968"/>
                  <a:gd name="T16" fmla="*/ 2147483646 w 1046"/>
                  <a:gd name="T17" fmla="*/ 2147483646 h 968"/>
                  <a:gd name="T18" fmla="*/ 2147483646 w 1046"/>
                  <a:gd name="T19" fmla="*/ 2147483646 h 968"/>
                  <a:gd name="T20" fmla="*/ 2147483646 w 1046"/>
                  <a:gd name="T21" fmla="*/ 2147483646 h 968"/>
                  <a:gd name="T22" fmla="*/ 2147483646 w 1046"/>
                  <a:gd name="T23" fmla="*/ 2147483646 h 968"/>
                  <a:gd name="T24" fmla="*/ 2147483646 w 1046"/>
                  <a:gd name="T25" fmla="*/ 2147483646 h 968"/>
                  <a:gd name="T26" fmla="*/ 2147483646 w 1046"/>
                  <a:gd name="T27" fmla="*/ 2147483646 h 968"/>
                  <a:gd name="T28" fmla="*/ 2147483646 w 1046"/>
                  <a:gd name="T29" fmla="*/ 2147483646 h 968"/>
                  <a:gd name="T30" fmla="*/ 2147483646 w 1046"/>
                  <a:gd name="T31" fmla="*/ 2147483646 h 968"/>
                  <a:gd name="T32" fmla="*/ 2147483646 w 1046"/>
                  <a:gd name="T33" fmla="*/ 2147483646 h 968"/>
                  <a:gd name="T34" fmla="*/ 2147483646 w 1046"/>
                  <a:gd name="T35" fmla="*/ 2147483646 h 968"/>
                  <a:gd name="T36" fmla="*/ 2147483646 w 1046"/>
                  <a:gd name="T37" fmla="*/ 2147483646 h 968"/>
                  <a:gd name="T38" fmla="*/ 2147483646 w 1046"/>
                  <a:gd name="T39" fmla="*/ 2147483646 h 968"/>
                  <a:gd name="T40" fmla="*/ 2147483646 w 1046"/>
                  <a:gd name="T41" fmla="*/ 2147483646 h 968"/>
                  <a:gd name="T42" fmla="*/ 2147483646 w 1046"/>
                  <a:gd name="T43" fmla="*/ 2147483646 h 968"/>
                  <a:gd name="T44" fmla="*/ 2147483646 w 1046"/>
                  <a:gd name="T45" fmla="*/ 2147483646 h 968"/>
                  <a:gd name="T46" fmla="*/ 2147483646 w 1046"/>
                  <a:gd name="T47" fmla="*/ 2147483646 h 968"/>
                  <a:gd name="T48" fmla="*/ 2147483646 w 1046"/>
                  <a:gd name="T49" fmla="*/ 2147483646 h 968"/>
                  <a:gd name="T50" fmla="*/ 2147483646 w 1046"/>
                  <a:gd name="T51" fmla="*/ 2147483646 h 968"/>
                  <a:gd name="T52" fmla="*/ 2147483646 w 1046"/>
                  <a:gd name="T53" fmla="*/ 2147483646 h 968"/>
                  <a:gd name="T54" fmla="*/ 2147483646 w 1046"/>
                  <a:gd name="T55" fmla="*/ 2147483646 h 968"/>
                  <a:gd name="T56" fmla="*/ 2147483646 w 1046"/>
                  <a:gd name="T57" fmla="*/ 2147483646 h 968"/>
                  <a:gd name="T58" fmla="*/ 2147483646 w 1046"/>
                  <a:gd name="T59" fmla="*/ 2147483646 h 968"/>
                  <a:gd name="T60" fmla="*/ 2147483646 w 1046"/>
                  <a:gd name="T61" fmla="*/ 2147483646 h 968"/>
                  <a:gd name="T62" fmla="*/ 2147483646 w 1046"/>
                  <a:gd name="T63" fmla="*/ 2147483646 h 968"/>
                  <a:gd name="T64" fmla="*/ 2147483646 w 1046"/>
                  <a:gd name="T65" fmla="*/ 2147483646 h 968"/>
                  <a:gd name="T66" fmla="*/ 2147483646 w 1046"/>
                  <a:gd name="T67" fmla="*/ 2147483646 h 968"/>
                  <a:gd name="T68" fmla="*/ 2147483646 w 1046"/>
                  <a:gd name="T69" fmla="*/ 2147483646 h 968"/>
                  <a:gd name="T70" fmla="*/ 2147483646 w 1046"/>
                  <a:gd name="T71" fmla="*/ 2147483646 h 968"/>
                  <a:gd name="T72" fmla="*/ 2147483646 w 1046"/>
                  <a:gd name="T73" fmla="*/ 2147483646 h 968"/>
                  <a:gd name="T74" fmla="*/ 2147483646 w 1046"/>
                  <a:gd name="T75" fmla="*/ 2147483646 h 968"/>
                  <a:gd name="T76" fmla="*/ 2147483646 w 1046"/>
                  <a:gd name="T77" fmla="*/ 2147483646 h 968"/>
                  <a:gd name="T78" fmla="*/ 2147483646 w 1046"/>
                  <a:gd name="T79" fmla="*/ 2147483646 h 968"/>
                  <a:gd name="T80" fmla="*/ 2147483646 w 1046"/>
                  <a:gd name="T81" fmla="*/ 2147483646 h 968"/>
                  <a:gd name="T82" fmla="*/ 2147483646 w 1046"/>
                  <a:gd name="T83" fmla="*/ 2147483646 h 968"/>
                  <a:gd name="T84" fmla="*/ 2147483646 w 1046"/>
                  <a:gd name="T85" fmla="*/ 2147483646 h 968"/>
                  <a:gd name="T86" fmla="*/ 2147483646 w 1046"/>
                  <a:gd name="T87" fmla="*/ 2147483646 h 968"/>
                  <a:gd name="T88" fmla="*/ 2147483646 w 1046"/>
                  <a:gd name="T89" fmla="*/ 2147483646 h 968"/>
                  <a:gd name="T90" fmla="*/ 2147483646 w 1046"/>
                  <a:gd name="T91" fmla="*/ 2147483646 h 968"/>
                  <a:gd name="T92" fmla="*/ 0 w 1046"/>
                  <a:gd name="T93" fmla="*/ 2147483646 h 968"/>
                  <a:gd name="T94" fmla="*/ 0 w 1046"/>
                  <a:gd name="T95" fmla="*/ 2147483646 h 968"/>
                  <a:gd name="T96" fmla="*/ 2147483646 w 1046"/>
                  <a:gd name="T97" fmla="*/ 2147483646 h 968"/>
                  <a:gd name="T98" fmla="*/ 2147483646 w 1046"/>
                  <a:gd name="T99" fmla="*/ 2147483646 h 968"/>
                  <a:gd name="T100" fmla="*/ 2147483646 w 1046"/>
                  <a:gd name="T101" fmla="*/ 0 h 9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46"/>
                  <a:gd name="T154" fmla="*/ 0 h 968"/>
                  <a:gd name="T155" fmla="*/ 1046 w 1046"/>
                  <a:gd name="T156" fmla="*/ 968 h 9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46" h="968">
                    <a:moveTo>
                      <a:pt x="303" y="0"/>
                    </a:moveTo>
                    <a:lnTo>
                      <a:pt x="534" y="8"/>
                    </a:lnTo>
                    <a:lnTo>
                      <a:pt x="534" y="183"/>
                    </a:lnTo>
                    <a:lnTo>
                      <a:pt x="652" y="232"/>
                    </a:lnTo>
                    <a:lnTo>
                      <a:pt x="684" y="216"/>
                    </a:lnTo>
                    <a:lnTo>
                      <a:pt x="761" y="254"/>
                    </a:lnTo>
                    <a:lnTo>
                      <a:pt x="807" y="251"/>
                    </a:lnTo>
                    <a:lnTo>
                      <a:pt x="897" y="213"/>
                    </a:lnTo>
                    <a:lnTo>
                      <a:pt x="948" y="250"/>
                    </a:lnTo>
                    <a:lnTo>
                      <a:pt x="993" y="259"/>
                    </a:lnTo>
                    <a:lnTo>
                      <a:pt x="993" y="402"/>
                    </a:lnTo>
                    <a:lnTo>
                      <a:pt x="1045" y="492"/>
                    </a:lnTo>
                    <a:lnTo>
                      <a:pt x="1033" y="613"/>
                    </a:lnTo>
                    <a:lnTo>
                      <a:pt x="976" y="662"/>
                    </a:lnTo>
                    <a:lnTo>
                      <a:pt x="964" y="617"/>
                    </a:lnTo>
                    <a:lnTo>
                      <a:pt x="948" y="638"/>
                    </a:lnTo>
                    <a:lnTo>
                      <a:pt x="960" y="666"/>
                    </a:lnTo>
                    <a:lnTo>
                      <a:pt x="859" y="739"/>
                    </a:lnTo>
                    <a:lnTo>
                      <a:pt x="834" y="743"/>
                    </a:lnTo>
                    <a:lnTo>
                      <a:pt x="782" y="780"/>
                    </a:lnTo>
                    <a:lnTo>
                      <a:pt x="782" y="800"/>
                    </a:lnTo>
                    <a:lnTo>
                      <a:pt x="765" y="804"/>
                    </a:lnTo>
                    <a:lnTo>
                      <a:pt x="778" y="828"/>
                    </a:lnTo>
                    <a:lnTo>
                      <a:pt x="749" y="865"/>
                    </a:lnTo>
                    <a:lnTo>
                      <a:pt x="765" y="917"/>
                    </a:lnTo>
                    <a:lnTo>
                      <a:pt x="782" y="935"/>
                    </a:lnTo>
                    <a:lnTo>
                      <a:pt x="778" y="967"/>
                    </a:lnTo>
                    <a:lnTo>
                      <a:pt x="737" y="967"/>
                    </a:lnTo>
                    <a:lnTo>
                      <a:pt x="700" y="951"/>
                    </a:lnTo>
                    <a:lnTo>
                      <a:pt x="676" y="955"/>
                    </a:lnTo>
                    <a:lnTo>
                      <a:pt x="595" y="927"/>
                    </a:lnTo>
                    <a:lnTo>
                      <a:pt x="558" y="816"/>
                    </a:lnTo>
                    <a:lnTo>
                      <a:pt x="502" y="763"/>
                    </a:lnTo>
                    <a:lnTo>
                      <a:pt x="452" y="666"/>
                    </a:lnTo>
                    <a:lnTo>
                      <a:pt x="429" y="657"/>
                    </a:lnTo>
                    <a:lnTo>
                      <a:pt x="401" y="632"/>
                    </a:lnTo>
                    <a:lnTo>
                      <a:pt x="376" y="632"/>
                    </a:lnTo>
                    <a:lnTo>
                      <a:pt x="337" y="624"/>
                    </a:lnTo>
                    <a:lnTo>
                      <a:pt x="307" y="632"/>
                    </a:lnTo>
                    <a:lnTo>
                      <a:pt x="286" y="681"/>
                    </a:lnTo>
                    <a:lnTo>
                      <a:pt x="255" y="689"/>
                    </a:lnTo>
                    <a:lnTo>
                      <a:pt x="189" y="651"/>
                    </a:lnTo>
                    <a:lnTo>
                      <a:pt x="150" y="605"/>
                    </a:lnTo>
                    <a:lnTo>
                      <a:pt x="143" y="550"/>
                    </a:lnTo>
                    <a:lnTo>
                      <a:pt x="115" y="512"/>
                    </a:lnTo>
                    <a:lnTo>
                      <a:pt x="48" y="459"/>
                    </a:lnTo>
                    <a:lnTo>
                      <a:pt x="0" y="404"/>
                    </a:lnTo>
                    <a:lnTo>
                      <a:pt x="0" y="381"/>
                    </a:lnTo>
                    <a:lnTo>
                      <a:pt x="158" y="382"/>
                    </a:lnTo>
                    <a:lnTo>
                      <a:pt x="286" y="393"/>
                    </a:lnTo>
                    <a:lnTo>
                      <a:pt x="303"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4" name="Freeform 164">
                <a:extLst>
                  <a:ext uri="{FF2B5EF4-FFF2-40B4-BE49-F238E27FC236}">
                    <a16:creationId xmlns:a16="http://schemas.microsoft.com/office/drawing/2014/main" id="{0FC79E73-B57E-AD60-F987-B5DB10E72866}"/>
                  </a:ext>
                </a:extLst>
              </p:cNvPr>
              <p:cNvSpPr>
                <a:spLocks/>
              </p:cNvSpPr>
              <p:nvPr/>
            </p:nvSpPr>
            <p:spPr bwMode="auto">
              <a:xfrm>
                <a:off x="3199130" y="2778439"/>
                <a:ext cx="1266825" cy="615950"/>
              </a:xfrm>
              <a:custGeom>
                <a:avLst/>
                <a:gdLst>
                  <a:gd name="T0" fmla="*/ 2147483646 w 647"/>
                  <a:gd name="T1" fmla="*/ 0 h 312"/>
                  <a:gd name="T2" fmla="*/ 0 w 647"/>
                  <a:gd name="T3" fmla="*/ 2147483646 h 312"/>
                  <a:gd name="T4" fmla="*/ 2147483646 w 647"/>
                  <a:gd name="T5" fmla="*/ 2147483646 h 312"/>
                  <a:gd name="T6" fmla="*/ 2147483646 w 647"/>
                  <a:gd name="T7" fmla="*/ 2147483646 h 312"/>
                  <a:gd name="T8" fmla="*/ 2147483646 w 647"/>
                  <a:gd name="T9" fmla="*/ 2147483646 h 312"/>
                  <a:gd name="T10" fmla="*/ 2147483646 w 647"/>
                  <a:gd name="T11" fmla="*/ 2147483646 h 312"/>
                  <a:gd name="T12" fmla="*/ 2147483646 w 647"/>
                  <a:gd name="T13" fmla="*/ 2147483646 h 312"/>
                  <a:gd name="T14" fmla="*/ 2147483646 w 647"/>
                  <a:gd name="T15" fmla="*/ 2147483646 h 312"/>
                  <a:gd name="T16" fmla="*/ 2147483646 w 647"/>
                  <a:gd name="T17" fmla="*/ 2147483646 h 312"/>
                  <a:gd name="T18" fmla="*/ 2147483646 w 647"/>
                  <a:gd name="T19" fmla="*/ 2147483646 h 312"/>
                  <a:gd name="T20" fmla="*/ 2147483646 w 647"/>
                  <a:gd name="T21" fmla="*/ 2147483646 h 312"/>
                  <a:gd name="T22" fmla="*/ 2147483646 w 647"/>
                  <a:gd name="T23" fmla="*/ 2147483646 h 312"/>
                  <a:gd name="T24" fmla="*/ 2147483646 w 647"/>
                  <a:gd name="T25" fmla="*/ 0 h 3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7"/>
                  <a:gd name="T40" fmla="*/ 0 h 312"/>
                  <a:gd name="T41" fmla="*/ 647 w 647"/>
                  <a:gd name="T42" fmla="*/ 312 h 3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7" h="312">
                    <a:moveTo>
                      <a:pt x="4" y="0"/>
                    </a:moveTo>
                    <a:lnTo>
                      <a:pt x="0" y="56"/>
                    </a:lnTo>
                    <a:lnTo>
                      <a:pt x="230" y="64"/>
                    </a:lnTo>
                    <a:lnTo>
                      <a:pt x="231" y="241"/>
                    </a:lnTo>
                    <a:lnTo>
                      <a:pt x="349" y="289"/>
                    </a:lnTo>
                    <a:lnTo>
                      <a:pt x="381" y="272"/>
                    </a:lnTo>
                    <a:lnTo>
                      <a:pt x="456" y="311"/>
                    </a:lnTo>
                    <a:lnTo>
                      <a:pt x="504" y="310"/>
                    </a:lnTo>
                    <a:lnTo>
                      <a:pt x="594" y="272"/>
                    </a:lnTo>
                    <a:lnTo>
                      <a:pt x="646" y="308"/>
                    </a:lnTo>
                    <a:lnTo>
                      <a:pt x="646" y="116"/>
                    </a:lnTo>
                    <a:lnTo>
                      <a:pt x="630" y="4"/>
                    </a:lnTo>
                    <a:lnTo>
                      <a:pt x="4"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5" name="Freeform 165">
                <a:extLst>
                  <a:ext uri="{FF2B5EF4-FFF2-40B4-BE49-F238E27FC236}">
                    <a16:creationId xmlns:a16="http://schemas.microsoft.com/office/drawing/2014/main" id="{89371AE1-AFA0-FD54-1E78-DF22868D97C5}"/>
                  </a:ext>
                </a:extLst>
              </p:cNvPr>
              <p:cNvSpPr>
                <a:spLocks/>
              </p:cNvSpPr>
              <p:nvPr/>
            </p:nvSpPr>
            <p:spPr bwMode="auto">
              <a:xfrm>
                <a:off x="4443216" y="2807014"/>
                <a:ext cx="712788" cy="673100"/>
              </a:xfrm>
              <a:custGeom>
                <a:avLst/>
                <a:gdLst>
                  <a:gd name="T0" fmla="*/ 0 w 365"/>
                  <a:gd name="T1" fmla="*/ 2147483646 h 340"/>
                  <a:gd name="T2" fmla="*/ 2147483646 w 365"/>
                  <a:gd name="T3" fmla="*/ 2147483646 h 340"/>
                  <a:gd name="T4" fmla="*/ 2147483646 w 365"/>
                  <a:gd name="T5" fmla="*/ 0 h 340"/>
                  <a:gd name="T6" fmla="*/ 2147483646 w 365"/>
                  <a:gd name="T7" fmla="*/ 2147483646 h 340"/>
                  <a:gd name="T8" fmla="*/ 2147483646 w 365"/>
                  <a:gd name="T9" fmla="*/ 2147483646 h 340"/>
                  <a:gd name="T10" fmla="*/ 2147483646 w 365"/>
                  <a:gd name="T11" fmla="*/ 2147483646 h 340"/>
                  <a:gd name="T12" fmla="*/ 2147483646 w 365"/>
                  <a:gd name="T13" fmla="*/ 2147483646 h 340"/>
                  <a:gd name="T14" fmla="*/ 2147483646 w 365"/>
                  <a:gd name="T15" fmla="*/ 2147483646 h 340"/>
                  <a:gd name="T16" fmla="*/ 2147483646 w 365"/>
                  <a:gd name="T17" fmla="*/ 2147483646 h 340"/>
                  <a:gd name="T18" fmla="*/ 2147483646 w 365"/>
                  <a:gd name="T19" fmla="*/ 2147483646 h 340"/>
                  <a:gd name="T20" fmla="*/ 2147483646 w 365"/>
                  <a:gd name="T21" fmla="*/ 2147483646 h 340"/>
                  <a:gd name="T22" fmla="*/ 2147483646 w 365"/>
                  <a:gd name="T23" fmla="*/ 2147483646 h 340"/>
                  <a:gd name="T24" fmla="*/ 2147483646 w 365"/>
                  <a:gd name="T25" fmla="*/ 2147483646 h 340"/>
                  <a:gd name="T26" fmla="*/ 2147483646 w 365"/>
                  <a:gd name="T27" fmla="*/ 2147483646 h 340"/>
                  <a:gd name="T28" fmla="*/ 2147483646 w 365"/>
                  <a:gd name="T29" fmla="*/ 2147483646 h 340"/>
                  <a:gd name="T30" fmla="*/ 0 w 365"/>
                  <a:gd name="T31" fmla="*/ 2147483646 h 3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5"/>
                  <a:gd name="T49" fmla="*/ 0 h 340"/>
                  <a:gd name="T50" fmla="*/ 365 w 365"/>
                  <a:gd name="T51" fmla="*/ 340 h 3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5" h="340">
                    <a:moveTo>
                      <a:pt x="0" y="31"/>
                    </a:moveTo>
                    <a:lnTo>
                      <a:pt x="144" y="13"/>
                    </a:lnTo>
                    <a:lnTo>
                      <a:pt x="321" y="0"/>
                    </a:lnTo>
                    <a:lnTo>
                      <a:pt x="311" y="45"/>
                    </a:lnTo>
                    <a:lnTo>
                      <a:pt x="350" y="35"/>
                    </a:lnTo>
                    <a:lnTo>
                      <a:pt x="364" y="65"/>
                    </a:lnTo>
                    <a:lnTo>
                      <a:pt x="323" y="92"/>
                    </a:lnTo>
                    <a:lnTo>
                      <a:pt x="333" y="139"/>
                    </a:lnTo>
                    <a:lnTo>
                      <a:pt x="291" y="218"/>
                    </a:lnTo>
                    <a:lnTo>
                      <a:pt x="260" y="266"/>
                    </a:lnTo>
                    <a:lnTo>
                      <a:pt x="277" y="328"/>
                    </a:lnTo>
                    <a:lnTo>
                      <a:pt x="53" y="339"/>
                    </a:lnTo>
                    <a:lnTo>
                      <a:pt x="52" y="301"/>
                    </a:lnTo>
                    <a:lnTo>
                      <a:pt x="7" y="293"/>
                    </a:lnTo>
                    <a:lnTo>
                      <a:pt x="7" y="92"/>
                    </a:lnTo>
                    <a:lnTo>
                      <a:pt x="0" y="31"/>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6" name="Freeform 166">
                <a:extLst>
                  <a:ext uri="{FF2B5EF4-FFF2-40B4-BE49-F238E27FC236}">
                    <a16:creationId xmlns:a16="http://schemas.microsoft.com/office/drawing/2014/main" id="{8E045DF0-1207-6B3C-3634-CDEDE2CB85B8}"/>
                  </a:ext>
                </a:extLst>
              </p:cNvPr>
              <p:cNvSpPr>
                <a:spLocks/>
              </p:cNvSpPr>
              <p:nvPr/>
            </p:nvSpPr>
            <p:spPr bwMode="auto">
              <a:xfrm>
                <a:off x="4546404" y="3454714"/>
                <a:ext cx="868363" cy="704850"/>
              </a:xfrm>
              <a:custGeom>
                <a:avLst/>
                <a:gdLst>
                  <a:gd name="T0" fmla="*/ 0 w 445"/>
                  <a:gd name="T1" fmla="*/ 2147483646 h 357"/>
                  <a:gd name="T2" fmla="*/ 2147483646 w 445"/>
                  <a:gd name="T3" fmla="*/ 0 h 357"/>
                  <a:gd name="T4" fmla="*/ 2147483646 w 445"/>
                  <a:gd name="T5" fmla="*/ 2147483646 h 357"/>
                  <a:gd name="T6" fmla="*/ 2147483646 w 445"/>
                  <a:gd name="T7" fmla="*/ 2147483646 h 357"/>
                  <a:gd name="T8" fmla="*/ 2147483646 w 445"/>
                  <a:gd name="T9" fmla="*/ 2147483646 h 357"/>
                  <a:gd name="T10" fmla="*/ 2147483646 w 445"/>
                  <a:gd name="T11" fmla="*/ 2147483646 h 357"/>
                  <a:gd name="T12" fmla="*/ 2147483646 w 445"/>
                  <a:gd name="T13" fmla="*/ 2147483646 h 357"/>
                  <a:gd name="T14" fmla="*/ 2147483646 w 445"/>
                  <a:gd name="T15" fmla="*/ 2147483646 h 357"/>
                  <a:gd name="T16" fmla="*/ 2147483646 w 445"/>
                  <a:gd name="T17" fmla="*/ 2147483646 h 357"/>
                  <a:gd name="T18" fmla="*/ 2147483646 w 445"/>
                  <a:gd name="T19" fmla="*/ 2147483646 h 357"/>
                  <a:gd name="T20" fmla="*/ 2147483646 w 445"/>
                  <a:gd name="T21" fmla="*/ 2147483646 h 357"/>
                  <a:gd name="T22" fmla="*/ 2147483646 w 445"/>
                  <a:gd name="T23" fmla="*/ 2147483646 h 357"/>
                  <a:gd name="T24" fmla="*/ 2147483646 w 445"/>
                  <a:gd name="T25" fmla="*/ 2147483646 h 357"/>
                  <a:gd name="T26" fmla="*/ 2147483646 w 445"/>
                  <a:gd name="T27" fmla="*/ 2147483646 h 357"/>
                  <a:gd name="T28" fmla="*/ 2147483646 w 445"/>
                  <a:gd name="T29" fmla="*/ 2147483646 h 357"/>
                  <a:gd name="T30" fmla="*/ 2147483646 w 445"/>
                  <a:gd name="T31" fmla="*/ 2147483646 h 357"/>
                  <a:gd name="T32" fmla="*/ 2147483646 w 445"/>
                  <a:gd name="T33" fmla="*/ 2147483646 h 357"/>
                  <a:gd name="T34" fmla="*/ 2147483646 w 445"/>
                  <a:gd name="T35" fmla="*/ 2147483646 h 357"/>
                  <a:gd name="T36" fmla="*/ 2147483646 w 445"/>
                  <a:gd name="T37" fmla="*/ 2147483646 h 357"/>
                  <a:gd name="T38" fmla="*/ 2147483646 w 445"/>
                  <a:gd name="T39" fmla="*/ 2147483646 h 357"/>
                  <a:gd name="T40" fmla="*/ 2147483646 w 445"/>
                  <a:gd name="T41" fmla="*/ 2147483646 h 357"/>
                  <a:gd name="T42" fmla="*/ 2147483646 w 445"/>
                  <a:gd name="T43" fmla="*/ 2147483646 h 357"/>
                  <a:gd name="T44" fmla="*/ 2147483646 w 445"/>
                  <a:gd name="T45" fmla="*/ 2147483646 h 357"/>
                  <a:gd name="T46" fmla="*/ 2147483646 w 445"/>
                  <a:gd name="T47" fmla="*/ 2147483646 h 357"/>
                  <a:gd name="T48" fmla="*/ 2147483646 w 445"/>
                  <a:gd name="T49" fmla="*/ 2147483646 h 357"/>
                  <a:gd name="T50" fmla="*/ 2147483646 w 445"/>
                  <a:gd name="T51" fmla="*/ 2147483646 h 357"/>
                  <a:gd name="T52" fmla="*/ 2147483646 w 445"/>
                  <a:gd name="T53" fmla="*/ 2147483646 h 357"/>
                  <a:gd name="T54" fmla="*/ 2147483646 w 445"/>
                  <a:gd name="T55" fmla="*/ 2147483646 h 357"/>
                  <a:gd name="T56" fmla="*/ 2147483646 w 445"/>
                  <a:gd name="T57" fmla="*/ 2147483646 h 357"/>
                  <a:gd name="T58" fmla="*/ 2147483646 w 445"/>
                  <a:gd name="T59" fmla="*/ 2147483646 h 357"/>
                  <a:gd name="T60" fmla="*/ 2147483646 w 445"/>
                  <a:gd name="T61" fmla="*/ 2147483646 h 357"/>
                  <a:gd name="T62" fmla="*/ 2147483646 w 445"/>
                  <a:gd name="T63" fmla="*/ 2147483646 h 357"/>
                  <a:gd name="T64" fmla="*/ 2147483646 w 445"/>
                  <a:gd name="T65" fmla="*/ 2147483646 h 357"/>
                  <a:gd name="T66" fmla="*/ 2147483646 w 445"/>
                  <a:gd name="T67" fmla="*/ 2147483646 h 357"/>
                  <a:gd name="T68" fmla="*/ 0 w 445"/>
                  <a:gd name="T69" fmla="*/ 2147483646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5"/>
                  <a:gd name="T106" fmla="*/ 0 h 357"/>
                  <a:gd name="T107" fmla="*/ 445 w 445"/>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5" h="357">
                    <a:moveTo>
                      <a:pt x="0" y="8"/>
                    </a:moveTo>
                    <a:lnTo>
                      <a:pt x="222" y="0"/>
                    </a:lnTo>
                    <a:lnTo>
                      <a:pt x="261" y="73"/>
                    </a:lnTo>
                    <a:lnTo>
                      <a:pt x="227" y="160"/>
                    </a:lnTo>
                    <a:lnTo>
                      <a:pt x="216" y="199"/>
                    </a:lnTo>
                    <a:lnTo>
                      <a:pt x="365" y="183"/>
                    </a:lnTo>
                    <a:lnTo>
                      <a:pt x="375" y="239"/>
                    </a:lnTo>
                    <a:lnTo>
                      <a:pt x="330" y="234"/>
                    </a:lnTo>
                    <a:lnTo>
                      <a:pt x="310" y="258"/>
                    </a:lnTo>
                    <a:lnTo>
                      <a:pt x="333" y="275"/>
                    </a:lnTo>
                    <a:lnTo>
                      <a:pt x="373" y="256"/>
                    </a:lnTo>
                    <a:lnTo>
                      <a:pt x="375" y="283"/>
                    </a:lnTo>
                    <a:lnTo>
                      <a:pt x="399" y="260"/>
                    </a:lnTo>
                    <a:lnTo>
                      <a:pt x="415" y="260"/>
                    </a:lnTo>
                    <a:lnTo>
                      <a:pt x="396" y="307"/>
                    </a:lnTo>
                    <a:lnTo>
                      <a:pt x="433" y="315"/>
                    </a:lnTo>
                    <a:lnTo>
                      <a:pt x="444" y="341"/>
                    </a:lnTo>
                    <a:lnTo>
                      <a:pt x="427" y="349"/>
                    </a:lnTo>
                    <a:lnTo>
                      <a:pt x="404" y="333"/>
                    </a:lnTo>
                    <a:lnTo>
                      <a:pt x="361" y="320"/>
                    </a:lnTo>
                    <a:lnTo>
                      <a:pt x="371" y="352"/>
                    </a:lnTo>
                    <a:lnTo>
                      <a:pt x="349" y="356"/>
                    </a:lnTo>
                    <a:lnTo>
                      <a:pt x="331" y="327"/>
                    </a:lnTo>
                    <a:lnTo>
                      <a:pt x="320" y="345"/>
                    </a:lnTo>
                    <a:lnTo>
                      <a:pt x="256" y="345"/>
                    </a:lnTo>
                    <a:lnTo>
                      <a:pt x="256" y="327"/>
                    </a:lnTo>
                    <a:lnTo>
                      <a:pt x="231" y="307"/>
                    </a:lnTo>
                    <a:lnTo>
                      <a:pt x="183" y="304"/>
                    </a:lnTo>
                    <a:lnTo>
                      <a:pt x="223" y="327"/>
                    </a:lnTo>
                    <a:lnTo>
                      <a:pt x="166" y="339"/>
                    </a:lnTo>
                    <a:lnTo>
                      <a:pt x="77" y="323"/>
                    </a:lnTo>
                    <a:lnTo>
                      <a:pt x="43" y="327"/>
                    </a:lnTo>
                    <a:lnTo>
                      <a:pt x="55" y="208"/>
                    </a:lnTo>
                    <a:lnTo>
                      <a:pt x="1" y="114"/>
                    </a:lnTo>
                    <a:lnTo>
                      <a:pt x="0" y="8"/>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grpSp>
        <p:sp>
          <p:nvSpPr>
            <p:cNvPr id="12" name="California_Region">
              <a:extLst>
                <a:ext uri="{FF2B5EF4-FFF2-40B4-BE49-F238E27FC236}">
                  <a16:creationId xmlns:a16="http://schemas.microsoft.com/office/drawing/2014/main" id="{CAF6897C-0CFD-AAFF-5CB1-4152F8ADB450}"/>
                </a:ext>
              </a:extLst>
            </p:cNvPr>
            <p:cNvSpPr>
              <a:spLocks/>
            </p:cNvSpPr>
            <p:nvPr/>
          </p:nvSpPr>
          <p:spPr bwMode="auto">
            <a:xfrm>
              <a:off x="730335" y="2933471"/>
              <a:ext cx="1214060" cy="2059318"/>
            </a:xfrm>
            <a:custGeom>
              <a:avLst/>
              <a:gdLst>
                <a:gd name="T0" fmla="*/ 2147483646 w 634"/>
                <a:gd name="T1" fmla="*/ 0 h 979"/>
                <a:gd name="T2" fmla="*/ 2147483646 w 634"/>
                <a:gd name="T3" fmla="*/ 2147483646 h 979"/>
                <a:gd name="T4" fmla="*/ 2147483646 w 634"/>
                <a:gd name="T5" fmla="*/ 2147483646 h 979"/>
                <a:gd name="T6" fmla="*/ 2147483646 w 634"/>
                <a:gd name="T7" fmla="*/ 2147483646 h 979"/>
                <a:gd name="T8" fmla="*/ 2147483646 w 634"/>
                <a:gd name="T9" fmla="*/ 2147483646 h 979"/>
                <a:gd name="T10" fmla="*/ 2147483646 w 634"/>
                <a:gd name="T11" fmla="*/ 2147483646 h 979"/>
                <a:gd name="T12" fmla="*/ 2147483646 w 634"/>
                <a:gd name="T13" fmla="*/ 2147483646 h 979"/>
                <a:gd name="T14" fmla="*/ 2147483646 w 634"/>
                <a:gd name="T15" fmla="*/ 2147483646 h 979"/>
                <a:gd name="T16" fmla="*/ 2147483646 w 634"/>
                <a:gd name="T17" fmla="*/ 2147483646 h 979"/>
                <a:gd name="T18" fmla="*/ 2147483646 w 634"/>
                <a:gd name="T19" fmla="*/ 2147483646 h 979"/>
                <a:gd name="T20" fmla="*/ 2147483646 w 634"/>
                <a:gd name="T21" fmla="*/ 2147483646 h 979"/>
                <a:gd name="T22" fmla="*/ 2147483646 w 634"/>
                <a:gd name="T23" fmla="*/ 2147483646 h 979"/>
                <a:gd name="T24" fmla="*/ 2147483646 w 634"/>
                <a:gd name="T25" fmla="*/ 2147483646 h 979"/>
                <a:gd name="T26" fmla="*/ 2147483646 w 634"/>
                <a:gd name="T27" fmla="*/ 2147483646 h 979"/>
                <a:gd name="T28" fmla="*/ 2147483646 w 634"/>
                <a:gd name="T29" fmla="*/ 2147483646 h 979"/>
                <a:gd name="T30" fmla="*/ 2147483646 w 634"/>
                <a:gd name="T31" fmla="*/ 2147483646 h 979"/>
                <a:gd name="T32" fmla="*/ 2147483646 w 634"/>
                <a:gd name="T33" fmla="*/ 2147483646 h 979"/>
                <a:gd name="T34" fmla="*/ 2147483646 w 634"/>
                <a:gd name="T35" fmla="*/ 2147483646 h 979"/>
                <a:gd name="T36" fmla="*/ 2147483646 w 634"/>
                <a:gd name="T37" fmla="*/ 2147483646 h 979"/>
                <a:gd name="T38" fmla="*/ 2147483646 w 634"/>
                <a:gd name="T39" fmla="*/ 2147483646 h 979"/>
                <a:gd name="T40" fmla="*/ 2147483646 w 634"/>
                <a:gd name="T41" fmla="*/ 2147483646 h 979"/>
                <a:gd name="T42" fmla="*/ 2147483646 w 634"/>
                <a:gd name="T43" fmla="*/ 2147483646 h 979"/>
                <a:gd name="T44" fmla="*/ 2147483646 w 634"/>
                <a:gd name="T45" fmla="*/ 2147483646 h 979"/>
                <a:gd name="T46" fmla="*/ 2147483646 w 634"/>
                <a:gd name="T47" fmla="*/ 2147483646 h 979"/>
                <a:gd name="T48" fmla="*/ 2147483646 w 634"/>
                <a:gd name="T49" fmla="*/ 2147483646 h 979"/>
                <a:gd name="T50" fmla="*/ 2147483646 w 634"/>
                <a:gd name="T51" fmla="*/ 2147483646 h 979"/>
                <a:gd name="T52" fmla="*/ 2147483646 w 634"/>
                <a:gd name="T53" fmla="*/ 2147483646 h 979"/>
                <a:gd name="T54" fmla="*/ 2147483646 w 634"/>
                <a:gd name="T55" fmla="*/ 2147483646 h 979"/>
                <a:gd name="T56" fmla="*/ 2147483646 w 634"/>
                <a:gd name="T57" fmla="*/ 2147483646 h 979"/>
                <a:gd name="T58" fmla="*/ 2147483646 w 634"/>
                <a:gd name="T59" fmla="*/ 2147483646 h 979"/>
                <a:gd name="T60" fmla="*/ 2147483646 w 634"/>
                <a:gd name="T61" fmla="*/ 2147483646 h 979"/>
                <a:gd name="T62" fmla="*/ 2147483646 w 634"/>
                <a:gd name="T63" fmla="*/ 2147483646 h 979"/>
                <a:gd name="T64" fmla="*/ 2147483646 w 634"/>
                <a:gd name="T65" fmla="*/ 2147483646 h 979"/>
                <a:gd name="T66" fmla="*/ 2147483646 w 634"/>
                <a:gd name="T67" fmla="*/ 2147483646 h 979"/>
                <a:gd name="T68" fmla="*/ 2147483646 w 634"/>
                <a:gd name="T69" fmla="*/ 2147483646 h 979"/>
                <a:gd name="T70" fmla="*/ 2147483646 w 634"/>
                <a:gd name="T71" fmla="*/ 2147483646 h 979"/>
                <a:gd name="T72" fmla="*/ 2147483646 w 634"/>
                <a:gd name="T73" fmla="*/ 2147483646 h 979"/>
                <a:gd name="T74" fmla="*/ 2147483646 w 634"/>
                <a:gd name="T75" fmla="*/ 2147483646 h 979"/>
                <a:gd name="T76" fmla="*/ 2147483646 w 634"/>
                <a:gd name="T77" fmla="*/ 2147483646 h 979"/>
                <a:gd name="T78" fmla="*/ 2147483646 w 634"/>
                <a:gd name="T79" fmla="*/ 2147483646 h 979"/>
                <a:gd name="T80" fmla="*/ 2147483646 w 634"/>
                <a:gd name="T81" fmla="*/ 2147483646 h 979"/>
                <a:gd name="T82" fmla="*/ 2147483646 w 634"/>
                <a:gd name="T83" fmla="*/ 2147483646 h 979"/>
                <a:gd name="T84" fmla="*/ 2147483646 w 634"/>
                <a:gd name="T85" fmla="*/ 2147483646 h 979"/>
                <a:gd name="T86" fmla="*/ 0 w 634"/>
                <a:gd name="T87" fmla="*/ 2147483646 h 979"/>
                <a:gd name="T88" fmla="*/ 2147483646 w 634"/>
                <a:gd name="T89" fmla="*/ 2147483646 h 979"/>
                <a:gd name="T90" fmla="*/ 2147483646 w 634"/>
                <a:gd name="T91" fmla="*/ 2147483646 h 979"/>
                <a:gd name="T92" fmla="*/ 2147483646 w 634"/>
                <a:gd name="T93" fmla="*/ 2147483646 h 979"/>
                <a:gd name="T94" fmla="*/ 2147483646 w 634"/>
                <a:gd name="T95" fmla="*/ 0 h 9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4"/>
                <a:gd name="T145" fmla="*/ 0 h 979"/>
                <a:gd name="T146" fmla="*/ 634 w 634"/>
                <a:gd name="T147" fmla="*/ 979 h 97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4" h="979">
                  <a:moveTo>
                    <a:pt x="49" y="0"/>
                  </a:moveTo>
                  <a:lnTo>
                    <a:pt x="340" y="58"/>
                  </a:lnTo>
                  <a:lnTo>
                    <a:pt x="276" y="346"/>
                  </a:lnTo>
                  <a:lnTo>
                    <a:pt x="603" y="784"/>
                  </a:lnTo>
                  <a:lnTo>
                    <a:pt x="633" y="840"/>
                  </a:lnTo>
                  <a:lnTo>
                    <a:pt x="602" y="867"/>
                  </a:lnTo>
                  <a:lnTo>
                    <a:pt x="582" y="915"/>
                  </a:lnTo>
                  <a:lnTo>
                    <a:pt x="563" y="944"/>
                  </a:lnTo>
                  <a:lnTo>
                    <a:pt x="583" y="969"/>
                  </a:lnTo>
                  <a:lnTo>
                    <a:pt x="549" y="978"/>
                  </a:lnTo>
                  <a:lnTo>
                    <a:pt x="357" y="971"/>
                  </a:lnTo>
                  <a:lnTo>
                    <a:pt x="345" y="914"/>
                  </a:lnTo>
                  <a:lnTo>
                    <a:pt x="311" y="872"/>
                  </a:lnTo>
                  <a:lnTo>
                    <a:pt x="287" y="857"/>
                  </a:lnTo>
                  <a:lnTo>
                    <a:pt x="280" y="828"/>
                  </a:lnTo>
                  <a:lnTo>
                    <a:pt x="260" y="811"/>
                  </a:lnTo>
                  <a:lnTo>
                    <a:pt x="240" y="791"/>
                  </a:lnTo>
                  <a:lnTo>
                    <a:pt x="233" y="768"/>
                  </a:lnTo>
                  <a:lnTo>
                    <a:pt x="214" y="753"/>
                  </a:lnTo>
                  <a:lnTo>
                    <a:pt x="184" y="761"/>
                  </a:lnTo>
                  <a:lnTo>
                    <a:pt x="150" y="749"/>
                  </a:lnTo>
                  <a:lnTo>
                    <a:pt x="150" y="737"/>
                  </a:lnTo>
                  <a:lnTo>
                    <a:pt x="149" y="710"/>
                  </a:lnTo>
                  <a:lnTo>
                    <a:pt x="135" y="680"/>
                  </a:lnTo>
                  <a:lnTo>
                    <a:pt x="134" y="656"/>
                  </a:lnTo>
                  <a:lnTo>
                    <a:pt x="119" y="634"/>
                  </a:lnTo>
                  <a:lnTo>
                    <a:pt x="123" y="614"/>
                  </a:lnTo>
                  <a:lnTo>
                    <a:pt x="81" y="564"/>
                  </a:lnTo>
                  <a:lnTo>
                    <a:pt x="81" y="536"/>
                  </a:lnTo>
                  <a:lnTo>
                    <a:pt x="103" y="525"/>
                  </a:lnTo>
                  <a:lnTo>
                    <a:pt x="103" y="507"/>
                  </a:lnTo>
                  <a:lnTo>
                    <a:pt x="81" y="502"/>
                  </a:lnTo>
                  <a:lnTo>
                    <a:pt x="72" y="475"/>
                  </a:lnTo>
                  <a:lnTo>
                    <a:pt x="61" y="427"/>
                  </a:lnTo>
                  <a:lnTo>
                    <a:pt x="92" y="453"/>
                  </a:lnTo>
                  <a:lnTo>
                    <a:pt x="80" y="419"/>
                  </a:lnTo>
                  <a:lnTo>
                    <a:pt x="103" y="419"/>
                  </a:lnTo>
                  <a:lnTo>
                    <a:pt x="103" y="395"/>
                  </a:lnTo>
                  <a:lnTo>
                    <a:pt x="80" y="379"/>
                  </a:lnTo>
                  <a:lnTo>
                    <a:pt x="69" y="402"/>
                  </a:lnTo>
                  <a:lnTo>
                    <a:pt x="49" y="394"/>
                  </a:lnTo>
                  <a:lnTo>
                    <a:pt x="8" y="284"/>
                  </a:lnTo>
                  <a:lnTo>
                    <a:pt x="19" y="206"/>
                  </a:lnTo>
                  <a:lnTo>
                    <a:pt x="0" y="161"/>
                  </a:lnTo>
                  <a:lnTo>
                    <a:pt x="10" y="127"/>
                  </a:lnTo>
                  <a:lnTo>
                    <a:pt x="30" y="121"/>
                  </a:lnTo>
                  <a:lnTo>
                    <a:pt x="49" y="66"/>
                  </a:lnTo>
                  <a:lnTo>
                    <a:pt x="49" y="0"/>
                  </a:lnTo>
                </a:path>
              </a:pathLst>
            </a:custGeom>
            <a:solidFill>
              <a:srgbClr val="FF7171"/>
            </a:solidFill>
            <a:ln w="9525" cap="rnd" cmpd="sng" algn="ctr">
              <a:solidFill>
                <a:schemeClr val="tx1">
                  <a:alpha val="18039"/>
                </a:schemeClr>
              </a:solidFill>
              <a:prstDash val="solid"/>
              <a:round/>
              <a:headEnd type="none" w="med" len="med"/>
              <a:tailEnd type="none" w="med" len="med"/>
            </a:ln>
          </p:spPr>
          <p:txBody>
            <a:bodyPr/>
            <a:lstStyle/>
            <a:p>
              <a:endParaRPr lang="en-US" sz="4800" dirty="0">
                <a:latin typeface="+mj-lt"/>
              </a:endParaRPr>
            </a:p>
          </p:txBody>
        </p:sp>
        <p:grpSp>
          <p:nvGrpSpPr>
            <p:cNvPr id="13" name="West Region">
              <a:extLst>
                <a:ext uri="{FF2B5EF4-FFF2-40B4-BE49-F238E27FC236}">
                  <a16:creationId xmlns:a16="http://schemas.microsoft.com/office/drawing/2014/main" id="{80C70010-49A0-667E-DAC3-974223EC13F8}"/>
                </a:ext>
              </a:extLst>
            </p:cNvPr>
            <p:cNvGrpSpPr>
              <a:grpSpLocks/>
            </p:cNvGrpSpPr>
            <p:nvPr/>
          </p:nvGrpSpPr>
          <p:grpSpPr bwMode="auto">
            <a:xfrm>
              <a:off x="861854" y="1573057"/>
              <a:ext cx="3020228" cy="3789725"/>
              <a:chOff x="392629" y="12706"/>
              <a:chExt cx="2915706" cy="3660150"/>
            </a:xfrm>
            <a:solidFill>
              <a:schemeClr val="accent4">
                <a:lumMod val="40000"/>
                <a:lumOff val="60000"/>
              </a:schemeClr>
            </a:solidFill>
          </p:grpSpPr>
          <p:sp>
            <p:nvSpPr>
              <p:cNvPr id="63" name="Freeform 169">
                <a:extLst>
                  <a:ext uri="{FF2B5EF4-FFF2-40B4-BE49-F238E27FC236}">
                    <a16:creationId xmlns:a16="http://schemas.microsoft.com/office/drawing/2014/main" id="{66FF2669-B245-87D3-881D-AF3832C7C16B}"/>
                  </a:ext>
                </a:extLst>
              </p:cNvPr>
              <p:cNvSpPr>
                <a:spLocks/>
              </p:cNvSpPr>
              <p:nvPr/>
            </p:nvSpPr>
            <p:spPr bwMode="auto">
              <a:xfrm>
                <a:off x="610171" y="12706"/>
                <a:ext cx="928181" cy="738953"/>
              </a:xfrm>
              <a:custGeom>
                <a:avLst/>
                <a:gdLst>
                  <a:gd name="T0" fmla="*/ 2147483647 w 483"/>
                  <a:gd name="T1" fmla="*/ 0 h 353"/>
                  <a:gd name="T2" fmla="*/ 2147483647 w 483"/>
                  <a:gd name="T3" fmla="*/ 2147483647 h 353"/>
                  <a:gd name="T4" fmla="*/ 2147483647 w 483"/>
                  <a:gd name="T5" fmla="*/ 2147483647 h 353"/>
                  <a:gd name="T6" fmla="*/ 2147483647 w 483"/>
                  <a:gd name="T7" fmla="*/ 2147483647 h 353"/>
                  <a:gd name="T8" fmla="*/ 2147483647 w 483"/>
                  <a:gd name="T9" fmla="*/ 2147483647 h 353"/>
                  <a:gd name="T10" fmla="*/ 2147483647 w 483"/>
                  <a:gd name="T11" fmla="*/ 2147483647 h 353"/>
                  <a:gd name="T12" fmla="*/ 2147483647 w 483"/>
                  <a:gd name="T13" fmla="*/ 2147483647 h 353"/>
                  <a:gd name="T14" fmla="*/ 2147483647 w 483"/>
                  <a:gd name="T15" fmla="*/ 2147483647 h 353"/>
                  <a:gd name="T16" fmla="*/ 2147483647 w 483"/>
                  <a:gd name="T17" fmla="*/ 2147483647 h 353"/>
                  <a:gd name="T18" fmla="*/ 2147483647 w 483"/>
                  <a:gd name="T19" fmla="*/ 2147483647 h 353"/>
                  <a:gd name="T20" fmla="*/ 2147483647 w 483"/>
                  <a:gd name="T21" fmla="*/ 2147483647 h 353"/>
                  <a:gd name="T22" fmla="*/ 2147483647 w 483"/>
                  <a:gd name="T23" fmla="*/ 2147483647 h 353"/>
                  <a:gd name="T24" fmla="*/ 2147483647 w 483"/>
                  <a:gd name="T25" fmla="*/ 2147483647 h 353"/>
                  <a:gd name="T26" fmla="*/ 2147483647 w 483"/>
                  <a:gd name="T27" fmla="*/ 2147483647 h 353"/>
                  <a:gd name="T28" fmla="*/ 2147483647 w 483"/>
                  <a:gd name="T29" fmla="*/ 2147483647 h 353"/>
                  <a:gd name="T30" fmla="*/ 2147483647 w 483"/>
                  <a:gd name="T31" fmla="*/ 2147483647 h 353"/>
                  <a:gd name="T32" fmla="*/ 2147483647 w 483"/>
                  <a:gd name="T33" fmla="*/ 2147483647 h 353"/>
                  <a:gd name="T34" fmla="*/ 2147483647 w 483"/>
                  <a:gd name="T35" fmla="*/ 2147483647 h 353"/>
                  <a:gd name="T36" fmla="*/ 2147483647 w 483"/>
                  <a:gd name="T37" fmla="*/ 2147483647 h 353"/>
                  <a:gd name="T38" fmla="*/ 2147483647 w 483"/>
                  <a:gd name="T39" fmla="*/ 2147483647 h 353"/>
                  <a:gd name="T40" fmla="*/ 0 w 483"/>
                  <a:gd name="T41" fmla="*/ 2147483647 h 353"/>
                  <a:gd name="T42" fmla="*/ 2147483647 w 483"/>
                  <a:gd name="T43" fmla="*/ 2147483647 h 353"/>
                  <a:gd name="T44" fmla="*/ 2147483647 w 483"/>
                  <a:gd name="T45" fmla="*/ 2147483647 h 353"/>
                  <a:gd name="T46" fmla="*/ 2147483647 w 483"/>
                  <a:gd name="T47" fmla="*/ 2147483647 h 353"/>
                  <a:gd name="T48" fmla="*/ 2147483647 w 483"/>
                  <a:gd name="T49" fmla="*/ 2147483647 h 353"/>
                  <a:gd name="T50" fmla="*/ 2147483647 w 483"/>
                  <a:gd name="T51" fmla="*/ 2147483647 h 353"/>
                  <a:gd name="T52" fmla="*/ 2147483647 w 483"/>
                  <a:gd name="T53" fmla="*/ 2147483647 h 353"/>
                  <a:gd name="T54" fmla="*/ 2147483647 w 483"/>
                  <a:gd name="T55" fmla="*/ 2147483647 h 353"/>
                  <a:gd name="T56" fmla="*/ 2147483647 w 483"/>
                  <a:gd name="T57" fmla="*/ 2147483647 h 353"/>
                  <a:gd name="T58" fmla="*/ 2147483647 w 483"/>
                  <a:gd name="T59" fmla="*/ 2147483647 h 353"/>
                  <a:gd name="T60" fmla="*/ 2147483647 w 483"/>
                  <a:gd name="T61" fmla="*/ 2147483647 h 353"/>
                  <a:gd name="T62" fmla="*/ 2147483647 w 483"/>
                  <a:gd name="T63" fmla="*/ 2147483647 h 353"/>
                  <a:gd name="T64" fmla="*/ 2147483647 w 483"/>
                  <a:gd name="T65" fmla="*/ 2147483647 h 353"/>
                  <a:gd name="T66" fmla="*/ 2147483647 w 483"/>
                  <a:gd name="T67" fmla="*/ 2147483647 h 353"/>
                  <a:gd name="T68" fmla="*/ 2147483647 w 483"/>
                  <a:gd name="T69" fmla="*/ 2147483647 h 353"/>
                  <a:gd name="T70" fmla="*/ 2147483647 w 483"/>
                  <a:gd name="T71" fmla="*/ 2147483647 h 353"/>
                  <a:gd name="T72" fmla="*/ 2147483647 w 483"/>
                  <a:gd name="T73" fmla="*/ 2147483647 h 353"/>
                  <a:gd name="T74" fmla="*/ 2147483647 w 483"/>
                  <a:gd name="T75" fmla="*/ 0 h 3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3"/>
                  <a:gd name="T115" fmla="*/ 0 h 353"/>
                  <a:gd name="T116" fmla="*/ 483 w 483"/>
                  <a:gd name="T117" fmla="*/ 353 h 3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3" h="353">
                    <a:moveTo>
                      <a:pt x="122" y="0"/>
                    </a:moveTo>
                    <a:lnTo>
                      <a:pt x="221" y="27"/>
                    </a:lnTo>
                    <a:lnTo>
                      <a:pt x="297" y="44"/>
                    </a:lnTo>
                    <a:lnTo>
                      <a:pt x="333" y="52"/>
                    </a:lnTo>
                    <a:lnTo>
                      <a:pt x="371" y="58"/>
                    </a:lnTo>
                    <a:lnTo>
                      <a:pt x="421" y="67"/>
                    </a:lnTo>
                    <a:lnTo>
                      <a:pt x="482" y="78"/>
                    </a:lnTo>
                    <a:lnTo>
                      <a:pt x="443" y="352"/>
                    </a:lnTo>
                    <a:lnTo>
                      <a:pt x="256" y="313"/>
                    </a:lnTo>
                    <a:lnTo>
                      <a:pt x="230" y="331"/>
                    </a:lnTo>
                    <a:lnTo>
                      <a:pt x="197" y="304"/>
                    </a:lnTo>
                    <a:lnTo>
                      <a:pt x="167" y="331"/>
                    </a:lnTo>
                    <a:lnTo>
                      <a:pt x="140" y="308"/>
                    </a:lnTo>
                    <a:lnTo>
                      <a:pt x="63" y="304"/>
                    </a:lnTo>
                    <a:lnTo>
                      <a:pt x="74" y="259"/>
                    </a:lnTo>
                    <a:lnTo>
                      <a:pt x="18" y="255"/>
                    </a:lnTo>
                    <a:lnTo>
                      <a:pt x="13" y="229"/>
                    </a:lnTo>
                    <a:lnTo>
                      <a:pt x="23" y="202"/>
                    </a:lnTo>
                    <a:lnTo>
                      <a:pt x="10" y="178"/>
                    </a:lnTo>
                    <a:lnTo>
                      <a:pt x="11" y="109"/>
                    </a:lnTo>
                    <a:lnTo>
                      <a:pt x="0" y="56"/>
                    </a:lnTo>
                    <a:lnTo>
                      <a:pt x="7" y="36"/>
                    </a:lnTo>
                    <a:lnTo>
                      <a:pt x="32" y="44"/>
                    </a:lnTo>
                    <a:lnTo>
                      <a:pt x="57" y="75"/>
                    </a:lnTo>
                    <a:lnTo>
                      <a:pt x="105" y="82"/>
                    </a:lnTo>
                    <a:lnTo>
                      <a:pt x="117" y="108"/>
                    </a:lnTo>
                    <a:lnTo>
                      <a:pt x="94" y="108"/>
                    </a:lnTo>
                    <a:lnTo>
                      <a:pt x="91" y="129"/>
                    </a:lnTo>
                    <a:lnTo>
                      <a:pt x="105" y="132"/>
                    </a:lnTo>
                    <a:lnTo>
                      <a:pt x="110" y="154"/>
                    </a:lnTo>
                    <a:lnTo>
                      <a:pt x="82" y="170"/>
                    </a:lnTo>
                    <a:lnTo>
                      <a:pt x="82" y="185"/>
                    </a:lnTo>
                    <a:lnTo>
                      <a:pt x="114" y="185"/>
                    </a:lnTo>
                    <a:lnTo>
                      <a:pt x="122" y="147"/>
                    </a:lnTo>
                    <a:lnTo>
                      <a:pt x="147" y="124"/>
                    </a:lnTo>
                    <a:lnTo>
                      <a:pt x="117" y="64"/>
                    </a:lnTo>
                    <a:lnTo>
                      <a:pt x="136" y="46"/>
                    </a:lnTo>
                    <a:lnTo>
                      <a:pt x="122"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4" name="Freeform 170">
                <a:extLst>
                  <a:ext uri="{FF2B5EF4-FFF2-40B4-BE49-F238E27FC236}">
                    <a16:creationId xmlns:a16="http://schemas.microsoft.com/office/drawing/2014/main" id="{3476BFF8-F53C-0B69-6F16-2B376A51A9AA}"/>
                  </a:ext>
                </a:extLst>
              </p:cNvPr>
              <p:cNvSpPr>
                <a:spLocks/>
              </p:cNvSpPr>
              <p:nvPr/>
            </p:nvSpPr>
            <p:spPr bwMode="auto">
              <a:xfrm>
                <a:off x="392629" y="536713"/>
                <a:ext cx="1160226" cy="956750"/>
              </a:xfrm>
              <a:custGeom>
                <a:avLst/>
                <a:gdLst>
                  <a:gd name="T0" fmla="*/ 2147483647 w 601"/>
                  <a:gd name="T1" fmla="*/ 0 h 459"/>
                  <a:gd name="T2" fmla="*/ 2147483647 w 601"/>
                  <a:gd name="T3" fmla="*/ 2147483647 h 459"/>
                  <a:gd name="T4" fmla="*/ 2147483647 w 601"/>
                  <a:gd name="T5" fmla="*/ 2147483647 h 459"/>
                  <a:gd name="T6" fmla="*/ 2147483647 w 601"/>
                  <a:gd name="T7" fmla="*/ 2147483647 h 459"/>
                  <a:gd name="T8" fmla="*/ 2147483647 w 601"/>
                  <a:gd name="T9" fmla="*/ 2147483647 h 459"/>
                  <a:gd name="T10" fmla="*/ 2147483647 w 601"/>
                  <a:gd name="T11" fmla="*/ 2147483647 h 459"/>
                  <a:gd name="T12" fmla="*/ 2147483647 w 601"/>
                  <a:gd name="T13" fmla="*/ 2147483647 h 459"/>
                  <a:gd name="T14" fmla="*/ 2147483647 w 601"/>
                  <a:gd name="T15" fmla="*/ 2147483647 h 459"/>
                  <a:gd name="T16" fmla="*/ 2147483647 w 601"/>
                  <a:gd name="T17" fmla="*/ 2147483647 h 459"/>
                  <a:gd name="T18" fmla="*/ 0 w 601"/>
                  <a:gd name="T19" fmla="*/ 2147483647 h 459"/>
                  <a:gd name="T20" fmla="*/ 0 w 601"/>
                  <a:gd name="T21" fmla="*/ 2147483647 h 459"/>
                  <a:gd name="T22" fmla="*/ 2147483647 w 601"/>
                  <a:gd name="T23" fmla="*/ 2147483647 h 459"/>
                  <a:gd name="T24" fmla="*/ 2147483647 w 601"/>
                  <a:gd name="T25" fmla="*/ 2147483647 h 459"/>
                  <a:gd name="T26" fmla="*/ 2147483647 w 601"/>
                  <a:gd name="T27" fmla="*/ 2147483647 h 459"/>
                  <a:gd name="T28" fmla="*/ 2147483647 w 601"/>
                  <a:gd name="T29" fmla="*/ 2147483647 h 459"/>
                  <a:gd name="T30" fmla="*/ 2147483647 w 601"/>
                  <a:gd name="T31" fmla="*/ 2147483647 h 459"/>
                  <a:gd name="T32" fmla="*/ 2147483647 w 601"/>
                  <a:gd name="T33" fmla="*/ 2147483647 h 459"/>
                  <a:gd name="T34" fmla="*/ 2147483647 w 601"/>
                  <a:gd name="T35" fmla="*/ 2147483647 h 459"/>
                  <a:gd name="T36" fmla="*/ 2147483647 w 601"/>
                  <a:gd name="T37" fmla="*/ 2147483647 h 459"/>
                  <a:gd name="T38" fmla="*/ 2147483647 w 601"/>
                  <a:gd name="T39" fmla="*/ 2147483647 h 459"/>
                  <a:gd name="T40" fmla="*/ 2147483647 w 601"/>
                  <a:gd name="T41" fmla="*/ 2147483647 h 459"/>
                  <a:gd name="T42" fmla="*/ 2147483647 w 601"/>
                  <a:gd name="T43" fmla="*/ 2147483647 h 459"/>
                  <a:gd name="T44" fmla="*/ 2147483647 w 601"/>
                  <a:gd name="T45" fmla="*/ 2147483647 h 459"/>
                  <a:gd name="T46" fmla="*/ 2147483647 w 601"/>
                  <a:gd name="T47" fmla="*/ 2147483647 h 459"/>
                  <a:gd name="T48" fmla="*/ 2147483647 w 601"/>
                  <a:gd name="T49" fmla="*/ 2147483647 h 459"/>
                  <a:gd name="T50" fmla="*/ 2147483647 w 601"/>
                  <a:gd name="T51" fmla="*/ 2147483647 h 459"/>
                  <a:gd name="T52" fmla="*/ 2147483647 w 601"/>
                  <a:gd name="T53" fmla="*/ 0 h 4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01"/>
                  <a:gd name="T82" fmla="*/ 0 h 459"/>
                  <a:gd name="T83" fmla="*/ 601 w 601"/>
                  <a:gd name="T84" fmla="*/ 459 h 4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01" h="459">
                    <a:moveTo>
                      <a:pt x="131" y="0"/>
                    </a:moveTo>
                    <a:lnTo>
                      <a:pt x="113" y="10"/>
                    </a:lnTo>
                    <a:lnTo>
                      <a:pt x="103" y="50"/>
                    </a:lnTo>
                    <a:lnTo>
                      <a:pt x="92" y="84"/>
                    </a:lnTo>
                    <a:lnTo>
                      <a:pt x="84" y="111"/>
                    </a:lnTo>
                    <a:lnTo>
                      <a:pt x="73" y="141"/>
                    </a:lnTo>
                    <a:lnTo>
                      <a:pt x="61" y="170"/>
                    </a:lnTo>
                    <a:lnTo>
                      <a:pt x="44" y="203"/>
                    </a:lnTo>
                    <a:lnTo>
                      <a:pt x="23" y="241"/>
                    </a:lnTo>
                    <a:lnTo>
                      <a:pt x="0" y="277"/>
                    </a:lnTo>
                    <a:lnTo>
                      <a:pt x="0" y="357"/>
                    </a:lnTo>
                    <a:lnTo>
                      <a:pt x="337" y="426"/>
                    </a:lnTo>
                    <a:lnTo>
                      <a:pt x="492" y="458"/>
                    </a:lnTo>
                    <a:lnTo>
                      <a:pt x="525" y="299"/>
                    </a:lnTo>
                    <a:lnTo>
                      <a:pt x="545" y="285"/>
                    </a:lnTo>
                    <a:lnTo>
                      <a:pt x="526" y="250"/>
                    </a:lnTo>
                    <a:lnTo>
                      <a:pt x="536" y="214"/>
                    </a:lnTo>
                    <a:lnTo>
                      <a:pt x="600" y="153"/>
                    </a:lnTo>
                    <a:lnTo>
                      <a:pt x="556" y="97"/>
                    </a:lnTo>
                    <a:lnTo>
                      <a:pt x="369" y="58"/>
                    </a:lnTo>
                    <a:lnTo>
                      <a:pt x="343" y="74"/>
                    </a:lnTo>
                    <a:lnTo>
                      <a:pt x="310" y="47"/>
                    </a:lnTo>
                    <a:lnTo>
                      <a:pt x="280" y="76"/>
                    </a:lnTo>
                    <a:lnTo>
                      <a:pt x="251" y="47"/>
                    </a:lnTo>
                    <a:lnTo>
                      <a:pt x="177" y="49"/>
                    </a:lnTo>
                    <a:lnTo>
                      <a:pt x="187" y="4"/>
                    </a:lnTo>
                    <a:lnTo>
                      <a:pt x="131"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5" name="Freeform 171">
                <a:extLst>
                  <a:ext uri="{FF2B5EF4-FFF2-40B4-BE49-F238E27FC236}">
                    <a16:creationId xmlns:a16="http://schemas.microsoft.com/office/drawing/2014/main" id="{FD0A21CF-4683-3A80-D4A2-9D2EC958068D}"/>
                  </a:ext>
                </a:extLst>
              </p:cNvPr>
              <p:cNvSpPr>
                <a:spLocks/>
              </p:cNvSpPr>
              <p:nvPr/>
            </p:nvSpPr>
            <p:spPr bwMode="auto">
              <a:xfrm>
                <a:off x="834064" y="1400122"/>
                <a:ext cx="928181" cy="1509020"/>
              </a:xfrm>
              <a:custGeom>
                <a:avLst/>
                <a:gdLst>
                  <a:gd name="T0" fmla="*/ 2147483647 w 480"/>
                  <a:gd name="T1" fmla="*/ 0 h 724"/>
                  <a:gd name="T2" fmla="*/ 0 w 480"/>
                  <a:gd name="T3" fmla="*/ 2147483647 h 724"/>
                  <a:gd name="T4" fmla="*/ 2147483647 w 480"/>
                  <a:gd name="T5" fmla="*/ 2147483647 h 724"/>
                  <a:gd name="T6" fmla="*/ 2147483647 w 480"/>
                  <a:gd name="T7" fmla="*/ 2147483647 h 724"/>
                  <a:gd name="T8" fmla="*/ 2147483647 w 480"/>
                  <a:gd name="T9" fmla="*/ 2147483647 h 724"/>
                  <a:gd name="T10" fmla="*/ 2147483647 w 480"/>
                  <a:gd name="T11" fmla="*/ 2147483647 h 724"/>
                  <a:gd name="T12" fmla="*/ 2147483647 w 480"/>
                  <a:gd name="T13" fmla="*/ 2147483647 h 724"/>
                  <a:gd name="T14" fmla="*/ 2147483647 w 480"/>
                  <a:gd name="T15" fmla="*/ 2147483647 h 724"/>
                  <a:gd name="T16" fmla="*/ 2147483647 w 480"/>
                  <a:gd name="T17" fmla="*/ 2147483647 h 724"/>
                  <a:gd name="T18" fmla="*/ 2147483647 w 480"/>
                  <a:gd name="T19" fmla="*/ 2147483647 h 724"/>
                  <a:gd name="T20" fmla="*/ 2147483647 w 480"/>
                  <a:gd name="T21" fmla="*/ 2147483647 h 724"/>
                  <a:gd name="T22" fmla="*/ 2147483647 w 480"/>
                  <a:gd name="T23" fmla="*/ 0 h 7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0"/>
                  <a:gd name="T37" fmla="*/ 0 h 724"/>
                  <a:gd name="T38" fmla="*/ 480 w 480"/>
                  <a:gd name="T39" fmla="*/ 724 h 7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0" h="724">
                    <a:moveTo>
                      <a:pt x="61" y="0"/>
                    </a:moveTo>
                    <a:lnTo>
                      <a:pt x="0" y="287"/>
                    </a:lnTo>
                    <a:lnTo>
                      <a:pt x="326" y="723"/>
                    </a:lnTo>
                    <a:lnTo>
                      <a:pt x="346" y="704"/>
                    </a:lnTo>
                    <a:lnTo>
                      <a:pt x="345" y="618"/>
                    </a:lnTo>
                    <a:lnTo>
                      <a:pt x="386" y="625"/>
                    </a:lnTo>
                    <a:lnTo>
                      <a:pt x="428" y="360"/>
                    </a:lnTo>
                    <a:lnTo>
                      <a:pt x="456" y="180"/>
                    </a:lnTo>
                    <a:lnTo>
                      <a:pt x="464" y="126"/>
                    </a:lnTo>
                    <a:lnTo>
                      <a:pt x="479" y="77"/>
                    </a:lnTo>
                    <a:lnTo>
                      <a:pt x="264" y="43"/>
                    </a:lnTo>
                    <a:lnTo>
                      <a:pt x="61"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6" name="Freeform 172">
                <a:extLst>
                  <a:ext uri="{FF2B5EF4-FFF2-40B4-BE49-F238E27FC236}">
                    <a16:creationId xmlns:a16="http://schemas.microsoft.com/office/drawing/2014/main" id="{19C21817-688B-3427-5988-825AB7D9667B}"/>
                  </a:ext>
                </a:extLst>
              </p:cNvPr>
              <p:cNvSpPr>
                <a:spLocks/>
              </p:cNvSpPr>
              <p:nvPr/>
            </p:nvSpPr>
            <p:spPr bwMode="auto">
              <a:xfrm>
                <a:off x="1335313" y="163348"/>
                <a:ext cx="833913" cy="1462350"/>
              </a:xfrm>
              <a:custGeom>
                <a:avLst/>
                <a:gdLst>
                  <a:gd name="T0" fmla="*/ 2147483647 w 432"/>
                  <a:gd name="T1" fmla="*/ 0 h 700"/>
                  <a:gd name="T2" fmla="*/ 2147483647 w 432"/>
                  <a:gd name="T3" fmla="*/ 2147483647 h 700"/>
                  <a:gd name="T4" fmla="*/ 2147483647 w 432"/>
                  <a:gd name="T5" fmla="*/ 2147483647 h 700"/>
                  <a:gd name="T6" fmla="*/ 2147483647 w 432"/>
                  <a:gd name="T7" fmla="*/ 2147483647 h 700"/>
                  <a:gd name="T8" fmla="*/ 2147483647 w 432"/>
                  <a:gd name="T9" fmla="*/ 2147483647 h 700"/>
                  <a:gd name="T10" fmla="*/ 2147483647 w 432"/>
                  <a:gd name="T11" fmla="*/ 2147483647 h 700"/>
                  <a:gd name="T12" fmla="*/ 2147483647 w 432"/>
                  <a:gd name="T13" fmla="*/ 2147483647 h 700"/>
                  <a:gd name="T14" fmla="*/ 0 w 432"/>
                  <a:gd name="T15" fmla="*/ 2147483647 h 700"/>
                  <a:gd name="T16" fmla="*/ 2147483647 w 432"/>
                  <a:gd name="T17" fmla="*/ 2147483647 h 700"/>
                  <a:gd name="T18" fmla="*/ 2147483647 w 432"/>
                  <a:gd name="T19" fmla="*/ 2147483647 h 700"/>
                  <a:gd name="T20" fmla="*/ 2147483647 w 432"/>
                  <a:gd name="T21" fmla="*/ 2147483647 h 700"/>
                  <a:gd name="T22" fmla="*/ 2147483647 w 432"/>
                  <a:gd name="T23" fmla="*/ 2147483647 h 700"/>
                  <a:gd name="T24" fmla="*/ 2147483647 w 432"/>
                  <a:gd name="T25" fmla="*/ 2147483647 h 700"/>
                  <a:gd name="T26" fmla="*/ 2147483647 w 432"/>
                  <a:gd name="T27" fmla="*/ 2147483647 h 700"/>
                  <a:gd name="T28" fmla="*/ 2147483647 w 432"/>
                  <a:gd name="T29" fmla="*/ 2147483647 h 700"/>
                  <a:gd name="T30" fmla="*/ 2147483647 w 432"/>
                  <a:gd name="T31" fmla="*/ 2147483647 h 700"/>
                  <a:gd name="T32" fmla="*/ 2147483647 w 432"/>
                  <a:gd name="T33" fmla="*/ 2147483647 h 700"/>
                  <a:gd name="T34" fmla="*/ 2147483647 w 432"/>
                  <a:gd name="T35" fmla="*/ 2147483647 h 700"/>
                  <a:gd name="T36" fmla="*/ 2147483647 w 432"/>
                  <a:gd name="T37" fmla="*/ 2147483647 h 700"/>
                  <a:gd name="T38" fmla="*/ 2147483647 w 432"/>
                  <a:gd name="T39" fmla="*/ 2147483647 h 700"/>
                  <a:gd name="T40" fmla="*/ 2147483647 w 432"/>
                  <a:gd name="T41" fmla="*/ 2147483647 h 700"/>
                  <a:gd name="T42" fmla="*/ 2147483647 w 432"/>
                  <a:gd name="T43" fmla="*/ 0 h 7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
                  <a:gd name="T67" fmla="*/ 0 h 700"/>
                  <a:gd name="T68" fmla="*/ 432 w 432"/>
                  <a:gd name="T69" fmla="*/ 700 h 7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 h="700">
                    <a:moveTo>
                      <a:pt x="104" y="0"/>
                    </a:moveTo>
                    <a:lnTo>
                      <a:pt x="65" y="273"/>
                    </a:lnTo>
                    <a:lnTo>
                      <a:pt x="105" y="331"/>
                    </a:lnTo>
                    <a:lnTo>
                      <a:pt x="42" y="392"/>
                    </a:lnTo>
                    <a:lnTo>
                      <a:pt x="34" y="434"/>
                    </a:lnTo>
                    <a:lnTo>
                      <a:pt x="51" y="463"/>
                    </a:lnTo>
                    <a:lnTo>
                      <a:pt x="34" y="478"/>
                    </a:lnTo>
                    <a:lnTo>
                      <a:pt x="0" y="636"/>
                    </a:lnTo>
                    <a:lnTo>
                      <a:pt x="206" y="673"/>
                    </a:lnTo>
                    <a:lnTo>
                      <a:pt x="400" y="699"/>
                    </a:lnTo>
                    <a:lnTo>
                      <a:pt x="421" y="554"/>
                    </a:lnTo>
                    <a:lnTo>
                      <a:pt x="431" y="474"/>
                    </a:lnTo>
                    <a:lnTo>
                      <a:pt x="412" y="446"/>
                    </a:lnTo>
                    <a:lnTo>
                      <a:pt x="368" y="454"/>
                    </a:lnTo>
                    <a:lnTo>
                      <a:pt x="310" y="461"/>
                    </a:lnTo>
                    <a:lnTo>
                      <a:pt x="299" y="396"/>
                    </a:lnTo>
                    <a:lnTo>
                      <a:pt x="229" y="343"/>
                    </a:lnTo>
                    <a:lnTo>
                      <a:pt x="238" y="309"/>
                    </a:lnTo>
                    <a:lnTo>
                      <a:pt x="245" y="250"/>
                    </a:lnTo>
                    <a:lnTo>
                      <a:pt x="154" y="121"/>
                    </a:lnTo>
                    <a:lnTo>
                      <a:pt x="166" y="8"/>
                    </a:lnTo>
                    <a:lnTo>
                      <a:pt x="104"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7" name="Freeform 173">
                <a:extLst>
                  <a:ext uri="{FF2B5EF4-FFF2-40B4-BE49-F238E27FC236}">
                    <a16:creationId xmlns:a16="http://schemas.microsoft.com/office/drawing/2014/main" id="{947D8F1B-8779-74DC-00B1-FF98A583F820}"/>
                  </a:ext>
                </a:extLst>
              </p:cNvPr>
              <p:cNvSpPr>
                <a:spLocks/>
              </p:cNvSpPr>
              <p:nvPr/>
            </p:nvSpPr>
            <p:spPr bwMode="auto">
              <a:xfrm>
                <a:off x="1596364" y="1563470"/>
                <a:ext cx="768650" cy="1081205"/>
              </a:xfrm>
              <a:custGeom>
                <a:avLst/>
                <a:gdLst>
                  <a:gd name="T0" fmla="*/ 2147483647 w 402"/>
                  <a:gd name="T1" fmla="*/ 0 h 518"/>
                  <a:gd name="T2" fmla="*/ 2147483647 w 402"/>
                  <a:gd name="T3" fmla="*/ 2147483647 h 518"/>
                  <a:gd name="T4" fmla="*/ 2147483647 w 402"/>
                  <a:gd name="T5" fmla="*/ 2147483647 h 518"/>
                  <a:gd name="T6" fmla="*/ 2147483647 w 402"/>
                  <a:gd name="T7" fmla="*/ 2147483647 h 518"/>
                  <a:gd name="T8" fmla="*/ 2147483647 w 402"/>
                  <a:gd name="T9" fmla="*/ 2147483647 h 518"/>
                  <a:gd name="T10" fmla="*/ 0 w 402"/>
                  <a:gd name="T11" fmla="*/ 2147483647 h 518"/>
                  <a:gd name="T12" fmla="*/ 2147483647 w 402"/>
                  <a:gd name="T13" fmla="*/ 2147483647 h 518"/>
                  <a:gd name="T14" fmla="*/ 2147483647 w 402"/>
                  <a:gd name="T15" fmla="*/ 0 h 518"/>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518"/>
                  <a:gd name="T26" fmla="*/ 402 w 402"/>
                  <a:gd name="T27" fmla="*/ 518 h 5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518">
                    <a:moveTo>
                      <a:pt x="75" y="0"/>
                    </a:moveTo>
                    <a:lnTo>
                      <a:pt x="271" y="28"/>
                    </a:lnTo>
                    <a:lnTo>
                      <a:pt x="257" y="126"/>
                    </a:lnTo>
                    <a:lnTo>
                      <a:pt x="401" y="140"/>
                    </a:lnTo>
                    <a:lnTo>
                      <a:pt x="362" y="517"/>
                    </a:lnTo>
                    <a:lnTo>
                      <a:pt x="0" y="478"/>
                    </a:lnTo>
                    <a:lnTo>
                      <a:pt x="37" y="237"/>
                    </a:lnTo>
                    <a:lnTo>
                      <a:pt x="75"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8" name="Freeform 174">
                <a:extLst>
                  <a:ext uri="{FF2B5EF4-FFF2-40B4-BE49-F238E27FC236}">
                    <a16:creationId xmlns:a16="http://schemas.microsoft.com/office/drawing/2014/main" id="{991F2494-D815-18EB-E66B-ECCB972DCD50}"/>
                  </a:ext>
                </a:extLst>
              </p:cNvPr>
              <p:cNvSpPr>
                <a:spLocks/>
              </p:cNvSpPr>
              <p:nvPr/>
            </p:nvSpPr>
            <p:spPr bwMode="auto">
              <a:xfrm>
                <a:off x="1626271" y="183832"/>
                <a:ext cx="1443031" cy="980085"/>
              </a:xfrm>
              <a:custGeom>
                <a:avLst/>
                <a:gdLst>
                  <a:gd name="T0" fmla="*/ 2147483647 w 752"/>
                  <a:gd name="T1" fmla="*/ 0 h 469"/>
                  <a:gd name="T2" fmla="*/ 2147483647 w 752"/>
                  <a:gd name="T3" fmla="*/ 2147483647 h 469"/>
                  <a:gd name="T4" fmla="*/ 2147483647 w 752"/>
                  <a:gd name="T5" fmla="*/ 2147483647 h 469"/>
                  <a:gd name="T6" fmla="*/ 2147483647 w 752"/>
                  <a:gd name="T7" fmla="*/ 2147483647 h 469"/>
                  <a:gd name="T8" fmla="*/ 2147483647 w 752"/>
                  <a:gd name="T9" fmla="*/ 2147483647 h 469"/>
                  <a:gd name="T10" fmla="*/ 2147483647 w 752"/>
                  <a:gd name="T11" fmla="*/ 2147483647 h 469"/>
                  <a:gd name="T12" fmla="*/ 2147483647 w 752"/>
                  <a:gd name="T13" fmla="*/ 2147483647 h 469"/>
                  <a:gd name="T14" fmla="*/ 2147483647 w 752"/>
                  <a:gd name="T15" fmla="*/ 2147483647 h 469"/>
                  <a:gd name="T16" fmla="*/ 2147483647 w 752"/>
                  <a:gd name="T17" fmla="*/ 2147483647 h 469"/>
                  <a:gd name="T18" fmla="*/ 2147483647 w 752"/>
                  <a:gd name="T19" fmla="*/ 2147483647 h 469"/>
                  <a:gd name="T20" fmla="*/ 2147483647 w 752"/>
                  <a:gd name="T21" fmla="*/ 2147483647 h 469"/>
                  <a:gd name="T22" fmla="*/ 2147483647 w 752"/>
                  <a:gd name="T23" fmla="*/ 2147483647 h 469"/>
                  <a:gd name="T24" fmla="*/ 2147483647 w 752"/>
                  <a:gd name="T25" fmla="*/ 2147483647 h 469"/>
                  <a:gd name="T26" fmla="*/ 2147483647 w 752"/>
                  <a:gd name="T27" fmla="*/ 2147483647 h 469"/>
                  <a:gd name="T28" fmla="*/ 2147483647 w 752"/>
                  <a:gd name="T29" fmla="*/ 2147483647 h 469"/>
                  <a:gd name="T30" fmla="*/ 2147483647 w 752"/>
                  <a:gd name="T31" fmla="*/ 2147483647 h 469"/>
                  <a:gd name="T32" fmla="*/ 2147483647 w 752"/>
                  <a:gd name="T33" fmla="*/ 2147483647 h 469"/>
                  <a:gd name="T34" fmla="*/ 0 w 752"/>
                  <a:gd name="T35" fmla="*/ 2147483647 h 469"/>
                  <a:gd name="T36" fmla="*/ 2147483647 w 752"/>
                  <a:gd name="T37" fmla="*/ 0 h 4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2"/>
                  <a:gd name="T58" fmla="*/ 0 h 469"/>
                  <a:gd name="T59" fmla="*/ 752 w 752"/>
                  <a:gd name="T60" fmla="*/ 469 h 4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2" h="469">
                    <a:moveTo>
                      <a:pt x="13" y="0"/>
                    </a:moveTo>
                    <a:lnTo>
                      <a:pt x="160" y="19"/>
                    </a:lnTo>
                    <a:lnTo>
                      <a:pt x="249" y="31"/>
                    </a:lnTo>
                    <a:lnTo>
                      <a:pt x="367" y="44"/>
                    </a:lnTo>
                    <a:lnTo>
                      <a:pt x="475" y="54"/>
                    </a:lnTo>
                    <a:lnTo>
                      <a:pt x="663" y="68"/>
                    </a:lnTo>
                    <a:lnTo>
                      <a:pt x="751" y="75"/>
                    </a:lnTo>
                    <a:lnTo>
                      <a:pt x="748" y="456"/>
                    </a:lnTo>
                    <a:lnTo>
                      <a:pt x="289" y="417"/>
                    </a:lnTo>
                    <a:lnTo>
                      <a:pt x="279" y="468"/>
                    </a:lnTo>
                    <a:lnTo>
                      <a:pt x="261" y="444"/>
                    </a:lnTo>
                    <a:lnTo>
                      <a:pt x="220" y="448"/>
                    </a:lnTo>
                    <a:lnTo>
                      <a:pt x="159" y="457"/>
                    </a:lnTo>
                    <a:lnTo>
                      <a:pt x="148" y="391"/>
                    </a:lnTo>
                    <a:lnTo>
                      <a:pt x="76" y="338"/>
                    </a:lnTo>
                    <a:lnTo>
                      <a:pt x="87" y="288"/>
                    </a:lnTo>
                    <a:lnTo>
                      <a:pt x="94" y="248"/>
                    </a:lnTo>
                    <a:lnTo>
                      <a:pt x="0" y="117"/>
                    </a:lnTo>
                    <a:lnTo>
                      <a:pt x="1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9" name="Freeform 175">
                <a:extLst>
                  <a:ext uri="{FF2B5EF4-FFF2-40B4-BE49-F238E27FC236}">
                    <a16:creationId xmlns:a16="http://schemas.microsoft.com/office/drawing/2014/main" id="{A1286037-8429-A4E2-23B2-17E926E0F4ED}"/>
                  </a:ext>
                </a:extLst>
              </p:cNvPr>
              <p:cNvSpPr>
                <a:spLocks/>
              </p:cNvSpPr>
              <p:nvPr/>
            </p:nvSpPr>
            <p:spPr bwMode="auto">
              <a:xfrm>
                <a:off x="2082208" y="1034535"/>
                <a:ext cx="986192" cy="878965"/>
              </a:xfrm>
              <a:custGeom>
                <a:avLst/>
                <a:gdLst>
                  <a:gd name="T0" fmla="*/ 2147483647 w 515"/>
                  <a:gd name="T1" fmla="*/ 0 h 421"/>
                  <a:gd name="T2" fmla="*/ 2147483647 w 515"/>
                  <a:gd name="T3" fmla="*/ 2147483647 h 421"/>
                  <a:gd name="T4" fmla="*/ 0 w 515"/>
                  <a:gd name="T5" fmla="*/ 2147483647 h 421"/>
                  <a:gd name="T6" fmla="*/ 2147483647 w 515"/>
                  <a:gd name="T7" fmla="*/ 2147483647 h 421"/>
                  <a:gd name="T8" fmla="*/ 2147483647 w 515"/>
                  <a:gd name="T9" fmla="*/ 2147483647 h 421"/>
                  <a:gd name="T10" fmla="*/ 2147483647 w 515"/>
                  <a:gd name="T11" fmla="*/ 2147483647 h 421"/>
                  <a:gd name="T12" fmla="*/ 2147483647 w 515"/>
                  <a:gd name="T13" fmla="*/ 0 h 421"/>
                  <a:gd name="T14" fmla="*/ 0 60000 65536"/>
                  <a:gd name="T15" fmla="*/ 0 60000 65536"/>
                  <a:gd name="T16" fmla="*/ 0 60000 65536"/>
                  <a:gd name="T17" fmla="*/ 0 60000 65536"/>
                  <a:gd name="T18" fmla="*/ 0 60000 65536"/>
                  <a:gd name="T19" fmla="*/ 0 60000 65536"/>
                  <a:gd name="T20" fmla="*/ 0 60000 65536"/>
                  <a:gd name="T21" fmla="*/ 0 w 515"/>
                  <a:gd name="T22" fmla="*/ 0 h 421"/>
                  <a:gd name="T23" fmla="*/ 515 w 515"/>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 h="421">
                    <a:moveTo>
                      <a:pt x="50" y="0"/>
                    </a:moveTo>
                    <a:lnTo>
                      <a:pt x="32" y="156"/>
                    </a:lnTo>
                    <a:lnTo>
                      <a:pt x="0" y="381"/>
                    </a:lnTo>
                    <a:lnTo>
                      <a:pt x="149" y="393"/>
                    </a:lnTo>
                    <a:lnTo>
                      <a:pt x="497" y="420"/>
                    </a:lnTo>
                    <a:lnTo>
                      <a:pt x="514" y="43"/>
                    </a:lnTo>
                    <a:lnTo>
                      <a:pt x="50"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0" name="Freeform 176">
                <a:extLst>
                  <a:ext uri="{FF2B5EF4-FFF2-40B4-BE49-F238E27FC236}">
                    <a16:creationId xmlns:a16="http://schemas.microsoft.com/office/drawing/2014/main" id="{C594FA35-4FF9-9D2B-C234-D129E4457C1F}"/>
                  </a:ext>
                </a:extLst>
              </p:cNvPr>
              <p:cNvSpPr>
                <a:spLocks/>
              </p:cNvSpPr>
              <p:nvPr/>
            </p:nvSpPr>
            <p:spPr bwMode="auto">
              <a:xfrm>
                <a:off x="2278634" y="1842009"/>
                <a:ext cx="1029701" cy="832295"/>
              </a:xfrm>
              <a:custGeom>
                <a:avLst/>
                <a:gdLst>
                  <a:gd name="T0" fmla="*/ 2147483647 w 536"/>
                  <a:gd name="T1" fmla="*/ 0 h 399"/>
                  <a:gd name="T2" fmla="*/ 2147483647 w 536"/>
                  <a:gd name="T3" fmla="*/ 2147483647 h 399"/>
                  <a:gd name="T4" fmla="*/ 0 w 536"/>
                  <a:gd name="T5" fmla="*/ 2147483647 h 399"/>
                  <a:gd name="T6" fmla="*/ 2147483647 w 536"/>
                  <a:gd name="T7" fmla="*/ 2147483647 h 399"/>
                  <a:gd name="T8" fmla="*/ 2147483647 w 536"/>
                  <a:gd name="T9" fmla="*/ 2147483647 h 399"/>
                  <a:gd name="T10" fmla="*/ 2147483647 w 536"/>
                  <a:gd name="T11" fmla="*/ 2147483647 h 399"/>
                  <a:gd name="T12" fmla="*/ 2147483647 w 536"/>
                  <a:gd name="T13" fmla="*/ 2147483647 h 399"/>
                  <a:gd name="T14" fmla="*/ 2147483647 w 536"/>
                  <a:gd name="T15" fmla="*/ 2147483647 h 399"/>
                  <a:gd name="T16" fmla="*/ 2147483647 w 536"/>
                  <a:gd name="T17" fmla="*/ 0 h 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6"/>
                  <a:gd name="T28" fmla="*/ 0 h 399"/>
                  <a:gd name="T29" fmla="*/ 536 w 536"/>
                  <a:gd name="T30" fmla="*/ 399 h 3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6" h="399">
                    <a:moveTo>
                      <a:pt x="44" y="0"/>
                    </a:moveTo>
                    <a:lnTo>
                      <a:pt x="17" y="239"/>
                    </a:lnTo>
                    <a:lnTo>
                      <a:pt x="0" y="377"/>
                    </a:lnTo>
                    <a:lnTo>
                      <a:pt x="267" y="390"/>
                    </a:lnTo>
                    <a:lnTo>
                      <a:pt x="523" y="398"/>
                    </a:lnTo>
                    <a:lnTo>
                      <a:pt x="531" y="212"/>
                    </a:lnTo>
                    <a:lnTo>
                      <a:pt x="535" y="29"/>
                    </a:lnTo>
                    <a:lnTo>
                      <a:pt x="389" y="27"/>
                    </a:lnTo>
                    <a:lnTo>
                      <a:pt x="44"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1" name="Freeform 177">
                <a:extLst>
                  <a:ext uri="{FF2B5EF4-FFF2-40B4-BE49-F238E27FC236}">
                    <a16:creationId xmlns:a16="http://schemas.microsoft.com/office/drawing/2014/main" id="{8D60ABCF-B629-B82B-52A6-C29E195789F5}"/>
                  </a:ext>
                </a:extLst>
              </p:cNvPr>
              <p:cNvSpPr>
                <a:spLocks/>
              </p:cNvSpPr>
              <p:nvPr/>
            </p:nvSpPr>
            <p:spPr bwMode="auto">
              <a:xfrm>
                <a:off x="1363417" y="2544980"/>
                <a:ext cx="935432" cy="1127876"/>
              </a:xfrm>
              <a:custGeom>
                <a:avLst/>
                <a:gdLst>
                  <a:gd name="T0" fmla="*/ 2147483647 w 487"/>
                  <a:gd name="T1" fmla="*/ 0 h 540"/>
                  <a:gd name="T2" fmla="*/ 2147483647 w 487"/>
                  <a:gd name="T3" fmla="*/ 2147483647 h 540"/>
                  <a:gd name="T4" fmla="*/ 2147483647 w 487"/>
                  <a:gd name="T5" fmla="*/ 2147483647 h 540"/>
                  <a:gd name="T6" fmla="*/ 2147483647 w 487"/>
                  <a:gd name="T7" fmla="*/ 2147483647 h 540"/>
                  <a:gd name="T8" fmla="*/ 2147483647 w 487"/>
                  <a:gd name="T9" fmla="*/ 2147483647 h 540"/>
                  <a:gd name="T10" fmla="*/ 2147483647 w 487"/>
                  <a:gd name="T11" fmla="*/ 2147483647 h 540"/>
                  <a:gd name="T12" fmla="*/ 2147483647 w 487"/>
                  <a:gd name="T13" fmla="*/ 2147483647 h 540"/>
                  <a:gd name="T14" fmla="*/ 2147483647 w 487"/>
                  <a:gd name="T15" fmla="*/ 2147483647 h 540"/>
                  <a:gd name="T16" fmla="*/ 2147483647 w 487"/>
                  <a:gd name="T17" fmla="*/ 2147483647 h 540"/>
                  <a:gd name="T18" fmla="*/ 2147483647 w 487"/>
                  <a:gd name="T19" fmla="*/ 2147483647 h 540"/>
                  <a:gd name="T20" fmla="*/ 2147483647 w 487"/>
                  <a:gd name="T21" fmla="*/ 2147483647 h 540"/>
                  <a:gd name="T22" fmla="*/ 0 w 487"/>
                  <a:gd name="T23" fmla="*/ 2147483647 h 540"/>
                  <a:gd name="T24" fmla="*/ 2147483647 w 487"/>
                  <a:gd name="T25" fmla="*/ 2147483647 h 540"/>
                  <a:gd name="T26" fmla="*/ 2147483647 w 487"/>
                  <a:gd name="T27" fmla="*/ 2147483647 h 540"/>
                  <a:gd name="T28" fmla="*/ 2147483647 w 487"/>
                  <a:gd name="T29" fmla="*/ 2147483647 h 540"/>
                  <a:gd name="T30" fmla="*/ 2147483647 w 487"/>
                  <a:gd name="T31" fmla="*/ 0 h 5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7"/>
                  <a:gd name="T49" fmla="*/ 0 h 540"/>
                  <a:gd name="T50" fmla="*/ 487 w 487"/>
                  <a:gd name="T51" fmla="*/ 540 h 5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7" h="540">
                    <a:moveTo>
                      <a:pt x="123" y="0"/>
                    </a:moveTo>
                    <a:lnTo>
                      <a:pt x="114" y="70"/>
                    </a:lnTo>
                    <a:lnTo>
                      <a:pt x="72" y="62"/>
                    </a:lnTo>
                    <a:lnTo>
                      <a:pt x="74" y="153"/>
                    </a:lnTo>
                    <a:lnTo>
                      <a:pt x="54" y="170"/>
                    </a:lnTo>
                    <a:lnTo>
                      <a:pt x="84" y="226"/>
                    </a:lnTo>
                    <a:lnTo>
                      <a:pt x="54" y="250"/>
                    </a:lnTo>
                    <a:lnTo>
                      <a:pt x="38" y="291"/>
                    </a:lnTo>
                    <a:lnTo>
                      <a:pt x="15" y="330"/>
                    </a:lnTo>
                    <a:lnTo>
                      <a:pt x="31" y="353"/>
                    </a:lnTo>
                    <a:lnTo>
                      <a:pt x="3" y="362"/>
                    </a:lnTo>
                    <a:lnTo>
                      <a:pt x="0" y="399"/>
                    </a:lnTo>
                    <a:lnTo>
                      <a:pt x="273" y="537"/>
                    </a:lnTo>
                    <a:lnTo>
                      <a:pt x="427" y="539"/>
                    </a:lnTo>
                    <a:lnTo>
                      <a:pt x="486" y="42"/>
                    </a:lnTo>
                    <a:lnTo>
                      <a:pt x="12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2" name="Freeform 178">
                <a:extLst>
                  <a:ext uri="{FF2B5EF4-FFF2-40B4-BE49-F238E27FC236}">
                    <a16:creationId xmlns:a16="http://schemas.microsoft.com/office/drawing/2014/main" id="{C9444BBF-4DE7-8AA2-422B-C45C489D2EBF}"/>
                  </a:ext>
                </a:extLst>
              </p:cNvPr>
              <p:cNvSpPr>
                <a:spLocks/>
              </p:cNvSpPr>
              <p:nvPr/>
            </p:nvSpPr>
            <p:spPr bwMode="auto">
              <a:xfrm>
                <a:off x="2176581" y="2592740"/>
                <a:ext cx="993444" cy="1065648"/>
              </a:xfrm>
              <a:custGeom>
                <a:avLst/>
                <a:gdLst>
                  <a:gd name="T0" fmla="*/ 2147483647 w 517"/>
                  <a:gd name="T1" fmla="*/ 0 h 512"/>
                  <a:gd name="T2" fmla="*/ 2147483647 w 517"/>
                  <a:gd name="T3" fmla="*/ 2147483647 h 512"/>
                  <a:gd name="T4" fmla="*/ 2147483647 w 517"/>
                  <a:gd name="T5" fmla="*/ 2147483647 h 512"/>
                  <a:gd name="T6" fmla="*/ 2147483647 w 517"/>
                  <a:gd name="T7" fmla="*/ 2147483647 h 512"/>
                  <a:gd name="T8" fmla="*/ 2147483647 w 517"/>
                  <a:gd name="T9" fmla="*/ 2147483647 h 512"/>
                  <a:gd name="T10" fmla="*/ 2147483647 w 517"/>
                  <a:gd name="T11" fmla="*/ 2147483647 h 512"/>
                  <a:gd name="T12" fmla="*/ 2147483647 w 517"/>
                  <a:gd name="T13" fmla="*/ 2147483647 h 512"/>
                  <a:gd name="T14" fmla="*/ 2147483647 w 517"/>
                  <a:gd name="T15" fmla="*/ 2147483647 h 512"/>
                  <a:gd name="T16" fmla="*/ 0 w 517"/>
                  <a:gd name="T17" fmla="*/ 2147483647 h 512"/>
                  <a:gd name="T18" fmla="*/ 2147483647 w 517"/>
                  <a:gd name="T19" fmla="*/ 2147483647 h 512"/>
                  <a:gd name="T20" fmla="*/ 2147483647 w 517"/>
                  <a:gd name="T21" fmla="*/ 0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7"/>
                  <a:gd name="T34" fmla="*/ 0 h 512"/>
                  <a:gd name="T35" fmla="*/ 517 w 517"/>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7" h="512">
                    <a:moveTo>
                      <a:pt x="63" y="0"/>
                    </a:moveTo>
                    <a:lnTo>
                      <a:pt x="516" y="20"/>
                    </a:lnTo>
                    <a:lnTo>
                      <a:pt x="494" y="472"/>
                    </a:lnTo>
                    <a:lnTo>
                      <a:pt x="347" y="463"/>
                    </a:lnTo>
                    <a:lnTo>
                      <a:pt x="209" y="459"/>
                    </a:lnTo>
                    <a:lnTo>
                      <a:pt x="209" y="477"/>
                    </a:lnTo>
                    <a:lnTo>
                      <a:pt x="94" y="477"/>
                    </a:lnTo>
                    <a:lnTo>
                      <a:pt x="87" y="511"/>
                    </a:lnTo>
                    <a:lnTo>
                      <a:pt x="0" y="500"/>
                    </a:lnTo>
                    <a:lnTo>
                      <a:pt x="49" y="117"/>
                    </a:lnTo>
                    <a:lnTo>
                      <a:pt x="6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4" name="Plains_Region">
              <a:extLst>
                <a:ext uri="{FF2B5EF4-FFF2-40B4-BE49-F238E27FC236}">
                  <a16:creationId xmlns:a16="http://schemas.microsoft.com/office/drawing/2014/main" id="{0370180E-9C59-C233-FC47-1CE269EE486B}"/>
                </a:ext>
              </a:extLst>
            </p:cNvPr>
            <p:cNvGrpSpPr>
              <a:grpSpLocks/>
            </p:cNvGrpSpPr>
            <p:nvPr/>
          </p:nvGrpSpPr>
          <p:grpSpPr bwMode="auto">
            <a:xfrm>
              <a:off x="3643132" y="1758683"/>
              <a:ext cx="2176063" cy="2656197"/>
              <a:chOff x="3145293" y="253331"/>
              <a:chExt cx="2100755" cy="2555708"/>
            </a:xfrm>
            <a:solidFill>
              <a:schemeClr val="accent6"/>
            </a:solidFill>
          </p:grpSpPr>
          <p:sp>
            <p:nvSpPr>
              <p:cNvPr id="56" name="Freeform 180">
                <a:extLst>
                  <a:ext uri="{FF2B5EF4-FFF2-40B4-BE49-F238E27FC236}">
                    <a16:creationId xmlns:a16="http://schemas.microsoft.com/office/drawing/2014/main" id="{D379EFD9-DAE2-3143-32D8-F192131E346B}"/>
                  </a:ext>
                </a:extLst>
              </p:cNvPr>
              <p:cNvSpPr>
                <a:spLocks/>
              </p:cNvSpPr>
              <p:nvPr/>
            </p:nvSpPr>
            <p:spPr bwMode="auto">
              <a:xfrm>
                <a:off x="3188759" y="328135"/>
                <a:ext cx="970745" cy="621449"/>
              </a:xfrm>
              <a:custGeom>
                <a:avLst/>
                <a:gdLst>
                  <a:gd name="T0" fmla="*/ 2147483647 w 504"/>
                  <a:gd name="T1" fmla="*/ 0 h 295"/>
                  <a:gd name="T2" fmla="*/ 2147483647 w 504"/>
                  <a:gd name="T3" fmla="*/ 2147483647 h 295"/>
                  <a:gd name="T4" fmla="*/ 2147483647 w 504"/>
                  <a:gd name="T5" fmla="*/ 2147483647 h 295"/>
                  <a:gd name="T6" fmla="*/ 2147483647 w 504"/>
                  <a:gd name="T7" fmla="*/ 2147483647 h 295"/>
                  <a:gd name="T8" fmla="*/ 2147483647 w 504"/>
                  <a:gd name="T9" fmla="*/ 2147483647 h 295"/>
                  <a:gd name="T10" fmla="*/ 2147483647 w 504"/>
                  <a:gd name="T11" fmla="*/ 2147483647 h 295"/>
                  <a:gd name="T12" fmla="*/ 2147483647 w 504"/>
                  <a:gd name="T13" fmla="*/ 2147483647 h 295"/>
                  <a:gd name="T14" fmla="*/ 0 w 504"/>
                  <a:gd name="T15" fmla="*/ 2147483647 h 295"/>
                  <a:gd name="T16" fmla="*/ 2147483647 w 504"/>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4"/>
                  <a:gd name="T28" fmla="*/ 0 h 295"/>
                  <a:gd name="T29" fmla="*/ 504 w 504"/>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4" h="295">
                    <a:moveTo>
                      <a:pt x="1" y="0"/>
                    </a:moveTo>
                    <a:lnTo>
                      <a:pt x="422" y="9"/>
                    </a:lnTo>
                    <a:lnTo>
                      <a:pt x="453" y="96"/>
                    </a:lnTo>
                    <a:lnTo>
                      <a:pt x="483" y="162"/>
                    </a:lnTo>
                    <a:lnTo>
                      <a:pt x="503" y="270"/>
                    </a:lnTo>
                    <a:lnTo>
                      <a:pt x="491" y="294"/>
                    </a:lnTo>
                    <a:lnTo>
                      <a:pt x="335" y="290"/>
                    </a:lnTo>
                    <a:lnTo>
                      <a:pt x="0" y="285"/>
                    </a:lnTo>
                    <a:lnTo>
                      <a:pt x="1"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7" name="Freeform 181">
                <a:extLst>
                  <a:ext uri="{FF2B5EF4-FFF2-40B4-BE49-F238E27FC236}">
                    <a16:creationId xmlns:a16="http://schemas.microsoft.com/office/drawing/2014/main" id="{28099EC5-5CD3-F7EF-A5D4-060ABCEF0103}"/>
                  </a:ext>
                </a:extLst>
              </p:cNvPr>
              <p:cNvSpPr>
                <a:spLocks/>
              </p:cNvSpPr>
              <p:nvPr/>
            </p:nvSpPr>
            <p:spPr bwMode="auto">
              <a:xfrm>
                <a:off x="3159782" y="921388"/>
                <a:ext cx="1021456" cy="722434"/>
              </a:xfrm>
              <a:custGeom>
                <a:avLst/>
                <a:gdLst>
                  <a:gd name="T0" fmla="*/ 2147483647 w 530"/>
                  <a:gd name="T1" fmla="*/ 0 h 345"/>
                  <a:gd name="T2" fmla="*/ 2147483647 w 530"/>
                  <a:gd name="T3" fmla="*/ 2147483647 h 345"/>
                  <a:gd name="T4" fmla="*/ 0 w 530"/>
                  <a:gd name="T5" fmla="*/ 2147483647 h 345"/>
                  <a:gd name="T6" fmla="*/ 2147483647 w 530"/>
                  <a:gd name="T7" fmla="*/ 2147483647 h 345"/>
                  <a:gd name="T8" fmla="*/ 2147483647 w 530"/>
                  <a:gd name="T9" fmla="*/ 2147483647 h 345"/>
                  <a:gd name="T10" fmla="*/ 2147483647 w 530"/>
                  <a:gd name="T11" fmla="*/ 2147483647 h 345"/>
                  <a:gd name="T12" fmla="*/ 2147483647 w 530"/>
                  <a:gd name="T13" fmla="*/ 2147483647 h 345"/>
                  <a:gd name="T14" fmla="*/ 2147483647 w 530"/>
                  <a:gd name="T15" fmla="*/ 2147483647 h 345"/>
                  <a:gd name="T16" fmla="*/ 2147483647 w 530"/>
                  <a:gd name="T17" fmla="*/ 2147483647 h 345"/>
                  <a:gd name="T18" fmla="*/ 2147483647 w 530"/>
                  <a:gd name="T19" fmla="*/ 2147483647 h 345"/>
                  <a:gd name="T20" fmla="*/ 2147483647 w 530"/>
                  <a:gd name="T21" fmla="*/ 2147483647 h 345"/>
                  <a:gd name="T22" fmla="*/ 2147483647 w 530"/>
                  <a:gd name="T23" fmla="*/ 2147483647 h 345"/>
                  <a:gd name="T24" fmla="*/ 2147483647 w 530"/>
                  <a:gd name="T25" fmla="*/ 2147483647 h 345"/>
                  <a:gd name="T26" fmla="*/ 2147483647 w 530"/>
                  <a:gd name="T27" fmla="*/ 0 h 3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0"/>
                  <a:gd name="T43" fmla="*/ 0 h 345"/>
                  <a:gd name="T44" fmla="*/ 530 w 530"/>
                  <a:gd name="T45" fmla="*/ 345 h 3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0" h="345">
                    <a:moveTo>
                      <a:pt x="10" y="0"/>
                    </a:moveTo>
                    <a:lnTo>
                      <a:pt x="8" y="133"/>
                    </a:lnTo>
                    <a:lnTo>
                      <a:pt x="0" y="290"/>
                    </a:lnTo>
                    <a:lnTo>
                      <a:pt x="384" y="296"/>
                    </a:lnTo>
                    <a:lnTo>
                      <a:pt x="425" y="317"/>
                    </a:lnTo>
                    <a:lnTo>
                      <a:pt x="453" y="288"/>
                    </a:lnTo>
                    <a:lnTo>
                      <a:pt x="529" y="344"/>
                    </a:lnTo>
                    <a:lnTo>
                      <a:pt x="518" y="285"/>
                    </a:lnTo>
                    <a:lnTo>
                      <a:pt x="525" y="239"/>
                    </a:lnTo>
                    <a:lnTo>
                      <a:pt x="529" y="82"/>
                    </a:lnTo>
                    <a:lnTo>
                      <a:pt x="495" y="48"/>
                    </a:lnTo>
                    <a:lnTo>
                      <a:pt x="509" y="5"/>
                    </a:lnTo>
                    <a:lnTo>
                      <a:pt x="257" y="4"/>
                    </a:lnTo>
                    <a:lnTo>
                      <a:pt x="10"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8" name="Freeform 182">
                <a:extLst>
                  <a:ext uri="{FF2B5EF4-FFF2-40B4-BE49-F238E27FC236}">
                    <a16:creationId xmlns:a16="http://schemas.microsoft.com/office/drawing/2014/main" id="{20E4F2C3-436F-2A0C-EC3B-816FFA89B620}"/>
                  </a:ext>
                </a:extLst>
              </p:cNvPr>
              <p:cNvSpPr>
                <a:spLocks/>
              </p:cNvSpPr>
              <p:nvPr/>
            </p:nvSpPr>
            <p:spPr bwMode="auto">
              <a:xfrm>
                <a:off x="3145293" y="1519533"/>
                <a:ext cx="1217054" cy="598145"/>
              </a:xfrm>
              <a:custGeom>
                <a:avLst/>
                <a:gdLst>
                  <a:gd name="T0" fmla="*/ 2147483647 w 632"/>
                  <a:gd name="T1" fmla="*/ 0 h 285"/>
                  <a:gd name="T2" fmla="*/ 0 w 632"/>
                  <a:gd name="T3" fmla="*/ 2147483647 h 285"/>
                  <a:gd name="T4" fmla="*/ 2147483647 w 632"/>
                  <a:gd name="T5" fmla="*/ 2147483647 h 285"/>
                  <a:gd name="T6" fmla="*/ 2147483647 w 632"/>
                  <a:gd name="T7" fmla="*/ 2147483647 h 285"/>
                  <a:gd name="T8" fmla="*/ 2147483647 w 632"/>
                  <a:gd name="T9" fmla="*/ 2147483647 h 285"/>
                  <a:gd name="T10" fmla="*/ 2147483647 w 632"/>
                  <a:gd name="T11" fmla="*/ 2147483647 h 285"/>
                  <a:gd name="T12" fmla="*/ 2147483647 w 632"/>
                  <a:gd name="T13" fmla="*/ 2147483647 h 285"/>
                  <a:gd name="T14" fmla="*/ 2147483647 w 632"/>
                  <a:gd name="T15" fmla="*/ 2147483647 h 285"/>
                  <a:gd name="T16" fmla="*/ 2147483647 w 632"/>
                  <a:gd name="T17" fmla="*/ 2147483647 h 285"/>
                  <a:gd name="T18" fmla="*/ 2147483647 w 632"/>
                  <a:gd name="T19" fmla="*/ 2147483647 h 285"/>
                  <a:gd name="T20" fmla="*/ 2147483647 w 632"/>
                  <a:gd name="T21" fmla="*/ 2147483647 h 285"/>
                  <a:gd name="T22" fmla="*/ 2147483647 w 632"/>
                  <a:gd name="T23" fmla="*/ 2147483647 h 285"/>
                  <a:gd name="T24" fmla="*/ 2147483647 w 632"/>
                  <a:gd name="T25" fmla="*/ 2147483647 h 285"/>
                  <a:gd name="T26" fmla="*/ 2147483647 w 632"/>
                  <a:gd name="T27" fmla="*/ 2147483647 h 285"/>
                  <a:gd name="T28" fmla="*/ 2147483647 w 632"/>
                  <a:gd name="T29" fmla="*/ 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2"/>
                  <a:gd name="T46" fmla="*/ 0 h 285"/>
                  <a:gd name="T47" fmla="*/ 632 w 632"/>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2" h="285">
                    <a:moveTo>
                      <a:pt x="7" y="0"/>
                    </a:moveTo>
                    <a:lnTo>
                      <a:pt x="0" y="188"/>
                    </a:lnTo>
                    <a:lnTo>
                      <a:pt x="142" y="192"/>
                    </a:lnTo>
                    <a:lnTo>
                      <a:pt x="141" y="284"/>
                    </a:lnTo>
                    <a:lnTo>
                      <a:pt x="333" y="281"/>
                    </a:lnTo>
                    <a:lnTo>
                      <a:pt x="505" y="279"/>
                    </a:lnTo>
                    <a:lnTo>
                      <a:pt x="631" y="281"/>
                    </a:lnTo>
                    <a:lnTo>
                      <a:pt x="591" y="202"/>
                    </a:lnTo>
                    <a:lnTo>
                      <a:pt x="564" y="127"/>
                    </a:lnTo>
                    <a:lnTo>
                      <a:pt x="535" y="50"/>
                    </a:lnTo>
                    <a:lnTo>
                      <a:pt x="463" y="2"/>
                    </a:lnTo>
                    <a:lnTo>
                      <a:pt x="430" y="30"/>
                    </a:lnTo>
                    <a:lnTo>
                      <a:pt x="391" y="10"/>
                    </a:lnTo>
                    <a:lnTo>
                      <a:pt x="219" y="4"/>
                    </a:lnTo>
                    <a:lnTo>
                      <a:pt x="7"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9" name="Freeform 183">
                <a:extLst>
                  <a:ext uri="{FF2B5EF4-FFF2-40B4-BE49-F238E27FC236}">
                    <a16:creationId xmlns:a16="http://schemas.microsoft.com/office/drawing/2014/main" id="{6A55EDB1-4A28-BD76-CA21-22630CAA001B}"/>
                  </a:ext>
                </a:extLst>
              </p:cNvPr>
              <p:cNvSpPr>
                <a:spLocks/>
              </p:cNvSpPr>
              <p:nvPr/>
            </p:nvSpPr>
            <p:spPr bwMode="auto">
              <a:xfrm>
                <a:off x="3393605" y="2102141"/>
                <a:ext cx="1064922" cy="590376"/>
              </a:xfrm>
              <a:custGeom>
                <a:avLst/>
                <a:gdLst>
                  <a:gd name="T0" fmla="*/ 2147483647 w 556"/>
                  <a:gd name="T1" fmla="*/ 2147483647 h 284"/>
                  <a:gd name="T2" fmla="*/ 2147483647 w 556"/>
                  <a:gd name="T3" fmla="*/ 2147483647 h 284"/>
                  <a:gd name="T4" fmla="*/ 0 w 556"/>
                  <a:gd name="T5" fmla="*/ 2147483647 h 284"/>
                  <a:gd name="T6" fmla="*/ 2147483647 w 556"/>
                  <a:gd name="T7" fmla="*/ 2147483647 h 284"/>
                  <a:gd name="T8" fmla="*/ 2147483647 w 556"/>
                  <a:gd name="T9" fmla="*/ 2147483647 h 284"/>
                  <a:gd name="T10" fmla="*/ 2147483647 w 556"/>
                  <a:gd name="T11" fmla="*/ 2147483647 h 284"/>
                  <a:gd name="T12" fmla="*/ 2147483647 w 556"/>
                  <a:gd name="T13" fmla="*/ 2147483647 h 284"/>
                  <a:gd name="T14" fmla="*/ 2147483647 w 556"/>
                  <a:gd name="T15" fmla="*/ 2147483647 h 284"/>
                  <a:gd name="T16" fmla="*/ 2147483647 w 556"/>
                  <a:gd name="T17" fmla="*/ 0 h 284"/>
                  <a:gd name="T18" fmla="*/ 2147483647 w 556"/>
                  <a:gd name="T19" fmla="*/ 2147483647 h 284"/>
                  <a:gd name="T20" fmla="*/ 2147483647 w 556"/>
                  <a:gd name="T21" fmla="*/ 2147483647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6"/>
                  <a:gd name="T34" fmla="*/ 0 h 284"/>
                  <a:gd name="T35" fmla="*/ 556 w 556"/>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6" h="284">
                    <a:moveTo>
                      <a:pt x="6" y="3"/>
                    </a:moveTo>
                    <a:lnTo>
                      <a:pt x="4" y="165"/>
                    </a:lnTo>
                    <a:lnTo>
                      <a:pt x="0" y="280"/>
                    </a:lnTo>
                    <a:lnTo>
                      <a:pt x="555" y="283"/>
                    </a:lnTo>
                    <a:lnTo>
                      <a:pt x="544" y="135"/>
                    </a:lnTo>
                    <a:lnTo>
                      <a:pt x="544" y="80"/>
                    </a:lnTo>
                    <a:lnTo>
                      <a:pt x="499" y="46"/>
                    </a:lnTo>
                    <a:lnTo>
                      <a:pt x="513" y="17"/>
                    </a:lnTo>
                    <a:lnTo>
                      <a:pt x="494" y="0"/>
                    </a:lnTo>
                    <a:lnTo>
                      <a:pt x="242" y="3"/>
                    </a:lnTo>
                    <a:lnTo>
                      <a:pt x="6" y="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0" name="Freeform 184">
                <a:extLst>
                  <a:ext uri="{FF2B5EF4-FFF2-40B4-BE49-F238E27FC236}">
                    <a16:creationId xmlns:a16="http://schemas.microsoft.com/office/drawing/2014/main" id="{B2077991-A430-5F86-1F8F-A397701D6452}"/>
                  </a:ext>
                </a:extLst>
              </p:cNvPr>
              <p:cNvSpPr>
                <a:spLocks/>
              </p:cNvSpPr>
              <p:nvPr/>
            </p:nvSpPr>
            <p:spPr bwMode="auto">
              <a:xfrm>
                <a:off x="3992884" y="253331"/>
                <a:ext cx="956256" cy="1172985"/>
              </a:xfrm>
              <a:custGeom>
                <a:avLst/>
                <a:gdLst>
                  <a:gd name="T0" fmla="*/ 0 w 496"/>
                  <a:gd name="T1" fmla="*/ 2147483647 h 558"/>
                  <a:gd name="T2" fmla="*/ 2147483647 w 496"/>
                  <a:gd name="T3" fmla="*/ 2147483647 h 558"/>
                  <a:gd name="T4" fmla="*/ 2147483647 w 496"/>
                  <a:gd name="T5" fmla="*/ 0 h 558"/>
                  <a:gd name="T6" fmla="*/ 2147483647 w 496"/>
                  <a:gd name="T7" fmla="*/ 2147483647 h 558"/>
                  <a:gd name="T8" fmla="*/ 2147483647 w 496"/>
                  <a:gd name="T9" fmla="*/ 2147483647 h 558"/>
                  <a:gd name="T10" fmla="*/ 2147483647 w 496"/>
                  <a:gd name="T11" fmla="*/ 2147483647 h 558"/>
                  <a:gd name="T12" fmla="*/ 2147483647 w 496"/>
                  <a:gd name="T13" fmla="*/ 2147483647 h 558"/>
                  <a:gd name="T14" fmla="*/ 2147483647 w 496"/>
                  <a:gd name="T15" fmla="*/ 2147483647 h 558"/>
                  <a:gd name="T16" fmla="*/ 2147483647 w 496"/>
                  <a:gd name="T17" fmla="*/ 2147483647 h 558"/>
                  <a:gd name="T18" fmla="*/ 2147483647 w 496"/>
                  <a:gd name="T19" fmla="*/ 2147483647 h 558"/>
                  <a:gd name="T20" fmla="*/ 2147483647 w 496"/>
                  <a:gd name="T21" fmla="*/ 2147483647 h 558"/>
                  <a:gd name="T22" fmla="*/ 2147483647 w 496"/>
                  <a:gd name="T23" fmla="*/ 2147483647 h 558"/>
                  <a:gd name="T24" fmla="*/ 2147483647 w 496"/>
                  <a:gd name="T25" fmla="*/ 2147483647 h 558"/>
                  <a:gd name="T26" fmla="*/ 2147483647 w 496"/>
                  <a:gd name="T27" fmla="*/ 2147483647 h 558"/>
                  <a:gd name="T28" fmla="*/ 2147483647 w 496"/>
                  <a:gd name="T29" fmla="*/ 2147483647 h 558"/>
                  <a:gd name="T30" fmla="*/ 2147483647 w 496"/>
                  <a:gd name="T31" fmla="*/ 2147483647 h 558"/>
                  <a:gd name="T32" fmla="*/ 2147483647 w 496"/>
                  <a:gd name="T33" fmla="*/ 2147483647 h 558"/>
                  <a:gd name="T34" fmla="*/ 2147483647 w 496"/>
                  <a:gd name="T35" fmla="*/ 2147483647 h 558"/>
                  <a:gd name="T36" fmla="*/ 2147483647 w 496"/>
                  <a:gd name="T37" fmla="*/ 2147483647 h 558"/>
                  <a:gd name="T38" fmla="*/ 2147483647 w 496"/>
                  <a:gd name="T39" fmla="*/ 2147483647 h 558"/>
                  <a:gd name="T40" fmla="*/ 2147483647 w 496"/>
                  <a:gd name="T41" fmla="*/ 2147483647 h 558"/>
                  <a:gd name="T42" fmla="*/ 2147483647 w 496"/>
                  <a:gd name="T43" fmla="*/ 2147483647 h 558"/>
                  <a:gd name="T44" fmla="*/ 2147483647 w 496"/>
                  <a:gd name="T45" fmla="*/ 2147483647 h 558"/>
                  <a:gd name="T46" fmla="*/ 2147483647 w 496"/>
                  <a:gd name="T47" fmla="*/ 2147483647 h 558"/>
                  <a:gd name="T48" fmla="*/ 2147483647 w 496"/>
                  <a:gd name="T49" fmla="*/ 2147483647 h 558"/>
                  <a:gd name="T50" fmla="*/ 2147483647 w 496"/>
                  <a:gd name="T51" fmla="*/ 2147483647 h 558"/>
                  <a:gd name="T52" fmla="*/ 2147483647 w 496"/>
                  <a:gd name="T53" fmla="*/ 2147483647 h 558"/>
                  <a:gd name="T54" fmla="*/ 2147483647 w 496"/>
                  <a:gd name="T55" fmla="*/ 2147483647 h 558"/>
                  <a:gd name="T56" fmla="*/ 2147483647 w 496"/>
                  <a:gd name="T57" fmla="*/ 2147483647 h 558"/>
                  <a:gd name="T58" fmla="*/ 2147483647 w 496"/>
                  <a:gd name="T59" fmla="*/ 2147483647 h 558"/>
                  <a:gd name="T60" fmla="*/ 0 w 496"/>
                  <a:gd name="T61" fmla="*/ 2147483647 h 5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96"/>
                  <a:gd name="T94" fmla="*/ 0 h 558"/>
                  <a:gd name="T95" fmla="*/ 496 w 496"/>
                  <a:gd name="T96" fmla="*/ 558 h 55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96" h="558">
                    <a:moveTo>
                      <a:pt x="0" y="43"/>
                    </a:moveTo>
                    <a:lnTo>
                      <a:pt x="129" y="43"/>
                    </a:lnTo>
                    <a:lnTo>
                      <a:pt x="128" y="0"/>
                    </a:lnTo>
                    <a:lnTo>
                      <a:pt x="156" y="12"/>
                    </a:lnTo>
                    <a:lnTo>
                      <a:pt x="162" y="46"/>
                    </a:lnTo>
                    <a:lnTo>
                      <a:pt x="224" y="82"/>
                    </a:lnTo>
                    <a:lnTo>
                      <a:pt x="243" y="66"/>
                    </a:lnTo>
                    <a:lnTo>
                      <a:pt x="280" y="66"/>
                    </a:lnTo>
                    <a:lnTo>
                      <a:pt x="308" y="98"/>
                    </a:lnTo>
                    <a:lnTo>
                      <a:pt x="327" y="86"/>
                    </a:lnTo>
                    <a:lnTo>
                      <a:pt x="381" y="100"/>
                    </a:lnTo>
                    <a:lnTo>
                      <a:pt x="400" y="75"/>
                    </a:lnTo>
                    <a:lnTo>
                      <a:pt x="434" y="94"/>
                    </a:lnTo>
                    <a:lnTo>
                      <a:pt x="495" y="91"/>
                    </a:lnTo>
                    <a:lnTo>
                      <a:pt x="396" y="160"/>
                    </a:lnTo>
                    <a:lnTo>
                      <a:pt x="347" y="221"/>
                    </a:lnTo>
                    <a:lnTo>
                      <a:pt x="357" y="309"/>
                    </a:lnTo>
                    <a:lnTo>
                      <a:pt x="323" y="346"/>
                    </a:lnTo>
                    <a:lnTo>
                      <a:pt x="336" y="371"/>
                    </a:lnTo>
                    <a:lnTo>
                      <a:pt x="336" y="436"/>
                    </a:lnTo>
                    <a:lnTo>
                      <a:pt x="370" y="436"/>
                    </a:lnTo>
                    <a:lnTo>
                      <a:pt x="420" y="484"/>
                    </a:lnTo>
                    <a:lnTo>
                      <a:pt x="441" y="540"/>
                    </a:lnTo>
                    <a:lnTo>
                      <a:pt x="90" y="557"/>
                    </a:lnTo>
                    <a:lnTo>
                      <a:pt x="92" y="402"/>
                    </a:lnTo>
                    <a:lnTo>
                      <a:pt x="60" y="369"/>
                    </a:lnTo>
                    <a:lnTo>
                      <a:pt x="71" y="328"/>
                    </a:lnTo>
                    <a:lnTo>
                      <a:pt x="82" y="305"/>
                    </a:lnTo>
                    <a:lnTo>
                      <a:pt x="60" y="198"/>
                    </a:lnTo>
                    <a:lnTo>
                      <a:pt x="31" y="128"/>
                    </a:lnTo>
                    <a:lnTo>
                      <a:pt x="0" y="4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1" name="Freeform 185">
                <a:extLst>
                  <a:ext uri="{FF2B5EF4-FFF2-40B4-BE49-F238E27FC236}">
                    <a16:creationId xmlns:a16="http://schemas.microsoft.com/office/drawing/2014/main" id="{10A940B6-6C76-AAD4-8999-2BB7D0AFD28A}"/>
                  </a:ext>
                </a:extLst>
              </p:cNvPr>
              <p:cNvSpPr>
                <a:spLocks/>
              </p:cNvSpPr>
              <p:nvPr/>
            </p:nvSpPr>
            <p:spPr bwMode="auto">
              <a:xfrm>
                <a:off x="4152260" y="1379707"/>
                <a:ext cx="840346" cy="598145"/>
              </a:xfrm>
              <a:custGeom>
                <a:avLst/>
                <a:gdLst>
                  <a:gd name="T0" fmla="*/ 2147483647 w 438"/>
                  <a:gd name="T1" fmla="*/ 2147483647 h 285"/>
                  <a:gd name="T2" fmla="*/ 0 w 438"/>
                  <a:gd name="T3" fmla="*/ 2147483647 h 285"/>
                  <a:gd name="T4" fmla="*/ 2147483647 w 438"/>
                  <a:gd name="T5" fmla="*/ 2147483647 h 285"/>
                  <a:gd name="T6" fmla="*/ 2147483647 w 438"/>
                  <a:gd name="T7" fmla="*/ 2147483647 h 285"/>
                  <a:gd name="T8" fmla="*/ 2147483647 w 438"/>
                  <a:gd name="T9" fmla="*/ 2147483647 h 285"/>
                  <a:gd name="T10" fmla="*/ 2147483647 w 438"/>
                  <a:gd name="T11" fmla="*/ 2147483647 h 285"/>
                  <a:gd name="T12" fmla="*/ 2147483647 w 438"/>
                  <a:gd name="T13" fmla="*/ 2147483647 h 285"/>
                  <a:gd name="T14" fmla="*/ 2147483647 w 438"/>
                  <a:gd name="T15" fmla="*/ 2147483647 h 285"/>
                  <a:gd name="T16" fmla="*/ 2147483647 w 438"/>
                  <a:gd name="T17" fmla="*/ 2147483647 h 285"/>
                  <a:gd name="T18" fmla="*/ 2147483647 w 438"/>
                  <a:gd name="T19" fmla="*/ 2147483647 h 285"/>
                  <a:gd name="T20" fmla="*/ 2147483647 w 438"/>
                  <a:gd name="T21" fmla="*/ 2147483647 h 285"/>
                  <a:gd name="T22" fmla="*/ 2147483647 w 438"/>
                  <a:gd name="T23" fmla="*/ 2147483647 h 285"/>
                  <a:gd name="T24" fmla="*/ 2147483647 w 438"/>
                  <a:gd name="T25" fmla="*/ 2147483647 h 285"/>
                  <a:gd name="T26" fmla="*/ 2147483647 w 438"/>
                  <a:gd name="T27" fmla="*/ 2147483647 h 285"/>
                  <a:gd name="T28" fmla="*/ 2147483647 w 438"/>
                  <a:gd name="T29" fmla="*/ 0 h 285"/>
                  <a:gd name="T30" fmla="*/ 2147483647 w 438"/>
                  <a:gd name="T31" fmla="*/ 2147483647 h 285"/>
                  <a:gd name="T32" fmla="*/ 2147483647 w 438"/>
                  <a:gd name="T33" fmla="*/ 2147483647 h 285"/>
                  <a:gd name="T34" fmla="*/ 2147483647 w 438"/>
                  <a:gd name="T35" fmla="*/ 2147483647 h 2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8"/>
                  <a:gd name="T55" fmla="*/ 0 h 285"/>
                  <a:gd name="T56" fmla="*/ 438 w 438"/>
                  <a:gd name="T57" fmla="*/ 285 h 2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8" h="285">
                    <a:moveTo>
                      <a:pt x="7" y="15"/>
                    </a:moveTo>
                    <a:lnTo>
                      <a:pt x="0" y="65"/>
                    </a:lnTo>
                    <a:lnTo>
                      <a:pt x="10" y="118"/>
                    </a:lnTo>
                    <a:lnTo>
                      <a:pt x="50" y="226"/>
                    </a:lnTo>
                    <a:lnTo>
                      <a:pt x="73" y="284"/>
                    </a:lnTo>
                    <a:lnTo>
                      <a:pt x="330" y="270"/>
                    </a:lnTo>
                    <a:lnTo>
                      <a:pt x="372" y="284"/>
                    </a:lnTo>
                    <a:lnTo>
                      <a:pt x="398" y="228"/>
                    </a:lnTo>
                    <a:lnTo>
                      <a:pt x="388" y="189"/>
                    </a:lnTo>
                    <a:lnTo>
                      <a:pt x="432" y="181"/>
                    </a:lnTo>
                    <a:lnTo>
                      <a:pt x="437" y="119"/>
                    </a:lnTo>
                    <a:lnTo>
                      <a:pt x="411" y="92"/>
                    </a:lnTo>
                    <a:lnTo>
                      <a:pt x="367" y="65"/>
                    </a:lnTo>
                    <a:lnTo>
                      <a:pt x="376" y="27"/>
                    </a:lnTo>
                    <a:lnTo>
                      <a:pt x="357" y="0"/>
                    </a:lnTo>
                    <a:lnTo>
                      <a:pt x="261" y="4"/>
                    </a:lnTo>
                    <a:lnTo>
                      <a:pt x="164" y="8"/>
                    </a:lnTo>
                    <a:lnTo>
                      <a:pt x="7" y="1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2" name="Freeform 186">
                <a:extLst>
                  <a:ext uri="{FF2B5EF4-FFF2-40B4-BE49-F238E27FC236}">
                    <a16:creationId xmlns:a16="http://schemas.microsoft.com/office/drawing/2014/main" id="{0AB34A07-B1AD-8324-6683-7FA9A0894775}"/>
                  </a:ext>
                </a:extLst>
              </p:cNvPr>
              <p:cNvSpPr>
                <a:spLocks/>
              </p:cNvSpPr>
              <p:nvPr/>
            </p:nvSpPr>
            <p:spPr bwMode="auto">
              <a:xfrm>
                <a:off x="4282547" y="1946779"/>
                <a:ext cx="963501" cy="862260"/>
              </a:xfrm>
              <a:custGeom>
                <a:avLst/>
                <a:gdLst>
                  <a:gd name="T0" fmla="*/ 0 w 499"/>
                  <a:gd name="T1" fmla="*/ 2147483647 h 411"/>
                  <a:gd name="T2" fmla="*/ 2147483647 w 499"/>
                  <a:gd name="T3" fmla="*/ 0 h 411"/>
                  <a:gd name="T4" fmla="*/ 2147483647 w 499"/>
                  <a:gd name="T5" fmla="*/ 0 h 411"/>
                  <a:gd name="T6" fmla="*/ 2147483647 w 499"/>
                  <a:gd name="T7" fmla="*/ 2147483647 h 411"/>
                  <a:gd name="T8" fmla="*/ 2147483647 w 499"/>
                  <a:gd name="T9" fmla="*/ 2147483647 h 411"/>
                  <a:gd name="T10" fmla="*/ 2147483647 w 499"/>
                  <a:gd name="T11" fmla="*/ 2147483647 h 411"/>
                  <a:gd name="T12" fmla="*/ 2147483647 w 499"/>
                  <a:gd name="T13" fmla="*/ 2147483647 h 411"/>
                  <a:gd name="T14" fmla="*/ 2147483647 w 499"/>
                  <a:gd name="T15" fmla="*/ 2147483647 h 411"/>
                  <a:gd name="T16" fmla="*/ 2147483647 w 499"/>
                  <a:gd name="T17" fmla="*/ 2147483647 h 411"/>
                  <a:gd name="T18" fmla="*/ 2147483647 w 499"/>
                  <a:gd name="T19" fmla="*/ 2147483647 h 411"/>
                  <a:gd name="T20" fmla="*/ 2147483647 w 499"/>
                  <a:gd name="T21" fmla="*/ 2147483647 h 411"/>
                  <a:gd name="T22" fmla="*/ 2147483647 w 499"/>
                  <a:gd name="T23" fmla="*/ 2147483647 h 411"/>
                  <a:gd name="T24" fmla="*/ 2147483647 w 499"/>
                  <a:gd name="T25" fmla="*/ 2147483647 h 411"/>
                  <a:gd name="T26" fmla="*/ 2147483647 w 499"/>
                  <a:gd name="T27" fmla="*/ 2147483647 h 411"/>
                  <a:gd name="T28" fmla="*/ 2147483647 w 499"/>
                  <a:gd name="T29" fmla="*/ 2147483647 h 411"/>
                  <a:gd name="T30" fmla="*/ 2147483647 w 499"/>
                  <a:gd name="T31" fmla="*/ 2147483647 h 411"/>
                  <a:gd name="T32" fmla="*/ 2147483647 w 499"/>
                  <a:gd name="T33" fmla="*/ 2147483647 h 411"/>
                  <a:gd name="T34" fmla="*/ 2147483647 w 499"/>
                  <a:gd name="T35" fmla="*/ 2147483647 h 411"/>
                  <a:gd name="T36" fmla="*/ 2147483647 w 499"/>
                  <a:gd name="T37" fmla="*/ 2147483647 h 411"/>
                  <a:gd name="T38" fmla="*/ 2147483647 w 499"/>
                  <a:gd name="T39" fmla="*/ 2147483647 h 411"/>
                  <a:gd name="T40" fmla="*/ 2147483647 w 499"/>
                  <a:gd name="T41" fmla="*/ 2147483647 h 411"/>
                  <a:gd name="T42" fmla="*/ 2147483647 w 499"/>
                  <a:gd name="T43" fmla="*/ 2147483647 h 411"/>
                  <a:gd name="T44" fmla="*/ 2147483647 w 499"/>
                  <a:gd name="T45" fmla="*/ 2147483647 h 411"/>
                  <a:gd name="T46" fmla="*/ 2147483647 w 499"/>
                  <a:gd name="T47" fmla="*/ 2147483647 h 411"/>
                  <a:gd name="T48" fmla="*/ 2147483647 w 499"/>
                  <a:gd name="T49" fmla="*/ 2147483647 h 411"/>
                  <a:gd name="T50" fmla="*/ 0 w 499"/>
                  <a:gd name="T51" fmla="*/ 2147483647 h 4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411"/>
                  <a:gd name="T80" fmla="*/ 499 w 499"/>
                  <a:gd name="T81" fmla="*/ 411 h 4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411">
                    <a:moveTo>
                      <a:pt x="0" y="14"/>
                    </a:moveTo>
                    <a:lnTo>
                      <a:pt x="218" y="0"/>
                    </a:lnTo>
                    <a:lnTo>
                      <a:pt x="264" y="0"/>
                    </a:lnTo>
                    <a:lnTo>
                      <a:pt x="299" y="12"/>
                    </a:lnTo>
                    <a:lnTo>
                      <a:pt x="280" y="48"/>
                    </a:lnTo>
                    <a:lnTo>
                      <a:pt x="343" y="106"/>
                    </a:lnTo>
                    <a:lnTo>
                      <a:pt x="364" y="154"/>
                    </a:lnTo>
                    <a:lnTo>
                      <a:pt x="402" y="142"/>
                    </a:lnTo>
                    <a:lnTo>
                      <a:pt x="400" y="211"/>
                    </a:lnTo>
                    <a:lnTo>
                      <a:pt x="438" y="231"/>
                    </a:lnTo>
                    <a:lnTo>
                      <a:pt x="456" y="292"/>
                    </a:lnTo>
                    <a:lnTo>
                      <a:pt x="483" y="298"/>
                    </a:lnTo>
                    <a:lnTo>
                      <a:pt x="498" y="323"/>
                    </a:lnTo>
                    <a:lnTo>
                      <a:pt x="464" y="359"/>
                    </a:lnTo>
                    <a:lnTo>
                      <a:pt x="453" y="399"/>
                    </a:lnTo>
                    <a:lnTo>
                      <a:pt x="406" y="410"/>
                    </a:lnTo>
                    <a:lnTo>
                      <a:pt x="418" y="365"/>
                    </a:lnTo>
                    <a:lnTo>
                      <a:pt x="231" y="382"/>
                    </a:lnTo>
                    <a:lnTo>
                      <a:pt x="97" y="398"/>
                    </a:lnTo>
                    <a:lnTo>
                      <a:pt x="89" y="354"/>
                    </a:lnTo>
                    <a:lnTo>
                      <a:pt x="80" y="223"/>
                    </a:lnTo>
                    <a:lnTo>
                      <a:pt x="78" y="152"/>
                    </a:lnTo>
                    <a:lnTo>
                      <a:pt x="34" y="119"/>
                    </a:lnTo>
                    <a:lnTo>
                      <a:pt x="50" y="90"/>
                    </a:lnTo>
                    <a:lnTo>
                      <a:pt x="28" y="73"/>
                    </a:lnTo>
                    <a:lnTo>
                      <a:pt x="0" y="14"/>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5" name="Southeast_Region">
              <a:extLst>
                <a:ext uri="{FF2B5EF4-FFF2-40B4-BE49-F238E27FC236}">
                  <a16:creationId xmlns:a16="http://schemas.microsoft.com/office/drawing/2014/main" id="{0C259B23-65BE-C883-1F34-09DAA62A4219}"/>
                </a:ext>
              </a:extLst>
            </p:cNvPr>
            <p:cNvGrpSpPr>
              <a:grpSpLocks/>
            </p:cNvGrpSpPr>
            <p:nvPr/>
          </p:nvGrpSpPr>
          <p:grpSpPr bwMode="auto">
            <a:xfrm>
              <a:off x="5555988" y="4551045"/>
              <a:ext cx="2069151" cy="1620118"/>
              <a:chOff x="5049537" y="2826174"/>
              <a:chExt cx="1999823" cy="1856332"/>
            </a:xfrm>
            <a:solidFill>
              <a:schemeClr val="accent6"/>
            </a:solidFill>
          </p:grpSpPr>
          <p:sp>
            <p:nvSpPr>
              <p:cNvPr id="51" name="Freeform 188">
                <a:extLst>
                  <a:ext uri="{FF2B5EF4-FFF2-40B4-BE49-F238E27FC236}">
                    <a16:creationId xmlns:a16="http://schemas.microsoft.com/office/drawing/2014/main" id="{595C81DE-3A8E-D086-39A4-B59CC69F312A}"/>
                  </a:ext>
                </a:extLst>
              </p:cNvPr>
              <p:cNvSpPr>
                <a:spLocks/>
              </p:cNvSpPr>
              <p:nvPr/>
            </p:nvSpPr>
            <p:spPr bwMode="auto">
              <a:xfrm>
                <a:off x="5049537" y="3035885"/>
                <a:ext cx="501774" cy="947584"/>
              </a:xfrm>
              <a:custGeom>
                <a:avLst/>
                <a:gdLst>
                  <a:gd name="T0" fmla="*/ 2147483647 w 261"/>
                  <a:gd name="T1" fmla="*/ 2147483647 h 454"/>
                  <a:gd name="T2" fmla="*/ 2147483647 w 261"/>
                  <a:gd name="T3" fmla="*/ 2147483647 h 454"/>
                  <a:gd name="T4" fmla="*/ 0 w 261"/>
                  <a:gd name="T5" fmla="*/ 2147483647 h 454"/>
                  <a:gd name="T6" fmla="*/ 2147483647 w 261"/>
                  <a:gd name="T7" fmla="*/ 2147483647 h 454"/>
                  <a:gd name="T8" fmla="*/ 2147483647 w 261"/>
                  <a:gd name="T9" fmla="*/ 2147483647 h 454"/>
                  <a:gd name="T10" fmla="*/ 2147483647 w 261"/>
                  <a:gd name="T11" fmla="*/ 2147483647 h 454"/>
                  <a:gd name="T12" fmla="*/ 2147483647 w 261"/>
                  <a:gd name="T13" fmla="*/ 2147483647 h 454"/>
                  <a:gd name="T14" fmla="*/ 2147483647 w 261"/>
                  <a:gd name="T15" fmla="*/ 2147483647 h 454"/>
                  <a:gd name="T16" fmla="*/ 2147483647 w 261"/>
                  <a:gd name="T17" fmla="*/ 2147483647 h 454"/>
                  <a:gd name="T18" fmla="*/ 2147483647 w 261"/>
                  <a:gd name="T19" fmla="*/ 2147483647 h 454"/>
                  <a:gd name="T20" fmla="*/ 2147483647 w 261"/>
                  <a:gd name="T21" fmla="*/ 2147483647 h 454"/>
                  <a:gd name="T22" fmla="*/ 2147483647 w 261"/>
                  <a:gd name="T23" fmla="*/ 2147483647 h 454"/>
                  <a:gd name="T24" fmla="*/ 2147483647 w 261"/>
                  <a:gd name="T25" fmla="*/ 2147483647 h 454"/>
                  <a:gd name="T26" fmla="*/ 2147483647 w 261"/>
                  <a:gd name="T27" fmla="*/ 0 h 454"/>
                  <a:gd name="T28" fmla="*/ 2147483647 w 261"/>
                  <a:gd name="T29" fmla="*/ 2147483647 h 4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454"/>
                  <a:gd name="T47" fmla="*/ 261 w 261"/>
                  <a:gd name="T48" fmla="*/ 454 h 4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454">
                    <a:moveTo>
                      <a:pt x="73" y="15"/>
                    </a:moveTo>
                    <a:lnTo>
                      <a:pt x="34" y="92"/>
                    </a:lnTo>
                    <a:lnTo>
                      <a:pt x="0" y="142"/>
                    </a:lnTo>
                    <a:lnTo>
                      <a:pt x="11" y="201"/>
                    </a:lnTo>
                    <a:lnTo>
                      <a:pt x="51" y="282"/>
                    </a:lnTo>
                    <a:lnTo>
                      <a:pt x="20" y="365"/>
                    </a:lnTo>
                    <a:lnTo>
                      <a:pt x="7" y="408"/>
                    </a:lnTo>
                    <a:lnTo>
                      <a:pt x="158" y="391"/>
                    </a:lnTo>
                    <a:lnTo>
                      <a:pt x="165" y="446"/>
                    </a:lnTo>
                    <a:lnTo>
                      <a:pt x="196" y="453"/>
                    </a:lnTo>
                    <a:lnTo>
                      <a:pt x="204" y="424"/>
                    </a:lnTo>
                    <a:lnTo>
                      <a:pt x="260" y="416"/>
                    </a:lnTo>
                    <a:lnTo>
                      <a:pt x="247" y="324"/>
                    </a:lnTo>
                    <a:lnTo>
                      <a:pt x="245" y="0"/>
                    </a:lnTo>
                    <a:lnTo>
                      <a:pt x="73" y="1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2" name="Freeform 189">
                <a:extLst>
                  <a:ext uri="{FF2B5EF4-FFF2-40B4-BE49-F238E27FC236}">
                    <a16:creationId xmlns:a16="http://schemas.microsoft.com/office/drawing/2014/main" id="{DF0178C8-19D5-B0C2-990E-03D7EF5521CE}"/>
                  </a:ext>
                </a:extLst>
              </p:cNvPr>
              <p:cNvSpPr>
                <a:spLocks/>
              </p:cNvSpPr>
              <p:nvPr/>
            </p:nvSpPr>
            <p:spPr bwMode="auto">
              <a:xfrm>
                <a:off x="5514950" y="2989282"/>
                <a:ext cx="574495" cy="955351"/>
              </a:xfrm>
              <a:custGeom>
                <a:avLst/>
                <a:gdLst>
                  <a:gd name="T0" fmla="*/ 0 w 295"/>
                  <a:gd name="T1" fmla="*/ 2147483647 h 458"/>
                  <a:gd name="T2" fmla="*/ 2147483647 w 295"/>
                  <a:gd name="T3" fmla="*/ 0 h 458"/>
                  <a:gd name="T4" fmla="*/ 2147483647 w 295"/>
                  <a:gd name="T5" fmla="*/ 2147483647 h 458"/>
                  <a:gd name="T6" fmla="*/ 2147483647 w 295"/>
                  <a:gd name="T7" fmla="*/ 2147483647 h 458"/>
                  <a:gd name="T8" fmla="*/ 2147483647 w 295"/>
                  <a:gd name="T9" fmla="*/ 2147483647 h 458"/>
                  <a:gd name="T10" fmla="*/ 2147483647 w 295"/>
                  <a:gd name="T11" fmla="*/ 2147483647 h 458"/>
                  <a:gd name="T12" fmla="*/ 2147483647 w 295"/>
                  <a:gd name="T13" fmla="*/ 2147483647 h 458"/>
                  <a:gd name="T14" fmla="*/ 2147483647 w 295"/>
                  <a:gd name="T15" fmla="*/ 2147483647 h 458"/>
                  <a:gd name="T16" fmla="*/ 2147483647 w 295"/>
                  <a:gd name="T17" fmla="*/ 2147483647 h 458"/>
                  <a:gd name="T18" fmla="*/ 2147483647 w 295"/>
                  <a:gd name="T19" fmla="*/ 2147483647 h 458"/>
                  <a:gd name="T20" fmla="*/ 2147483647 w 295"/>
                  <a:gd name="T21" fmla="*/ 2147483647 h 458"/>
                  <a:gd name="T22" fmla="*/ 2147483647 w 295"/>
                  <a:gd name="T23" fmla="*/ 2147483647 h 458"/>
                  <a:gd name="T24" fmla="*/ 2147483647 w 295"/>
                  <a:gd name="T25" fmla="*/ 2147483647 h 458"/>
                  <a:gd name="T26" fmla="*/ 2147483647 w 295"/>
                  <a:gd name="T27" fmla="*/ 2147483647 h 458"/>
                  <a:gd name="T28" fmla="*/ 0 w 295"/>
                  <a:gd name="T29" fmla="*/ 2147483647 h 4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5"/>
                  <a:gd name="T46" fmla="*/ 0 h 458"/>
                  <a:gd name="T47" fmla="*/ 295 w 295"/>
                  <a:gd name="T48" fmla="*/ 458 h 4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5" h="458">
                    <a:moveTo>
                      <a:pt x="0" y="23"/>
                    </a:moveTo>
                    <a:lnTo>
                      <a:pt x="191" y="0"/>
                    </a:lnTo>
                    <a:lnTo>
                      <a:pt x="252" y="211"/>
                    </a:lnTo>
                    <a:lnTo>
                      <a:pt x="294" y="245"/>
                    </a:lnTo>
                    <a:lnTo>
                      <a:pt x="260" y="307"/>
                    </a:lnTo>
                    <a:lnTo>
                      <a:pt x="293" y="367"/>
                    </a:lnTo>
                    <a:lnTo>
                      <a:pt x="98" y="388"/>
                    </a:lnTo>
                    <a:lnTo>
                      <a:pt x="106" y="440"/>
                    </a:lnTo>
                    <a:lnTo>
                      <a:pt x="77" y="457"/>
                    </a:lnTo>
                    <a:lnTo>
                      <a:pt x="54" y="392"/>
                    </a:lnTo>
                    <a:lnTo>
                      <a:pt x="41" y="445"/>
                    </a:lnTo>
                    <a:lnTo>
                      <a:pt x="17" y="440"/>
                    </a:lnTo>
                    <a:lnTo>
                      <a:pt x="8" y="387"/>
                    </a:lnTo>
                    <a:lnTo>
                      <a:pt x="2" y="341"/>
                    </a:lnTo>
                    <a:lnTo>
                      <a:pt x="0" y="2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3" name="Freeform 190">
                <a:extLst>
                  <a:ext uri="{FF2B5EF4-FFF2-40B4-BE49-F238E27FC236}">
                    <a16:creationId xmlns:a16="http://schemas.microsoft.com/office/drawing/2014/main" id="{C951C13D-A80D-0C12-768E-731D3EEF1074}"/>
                  </a:ext>
                </a:extLst>
              </p:cNvPr>
              <p:cNvSpPr>
                <a:spLocks/>
              </p:cNvSpPr>
              <p:nvPr/>
            </p:nvSpPr>
            <p:spPr bwMode="auto">
              <a:xfrm>
                <a:off x="5885827" y="2942680"/>
                <a:ext cx="785385" cy="877680"/>
              </a:xfrm>
              <a:custGeom>
                <a:avLst/>
                <a:gdLst>
                  <a:gd name="T0" fmla="*/ 0 w 407"/>
                  <a:gd name="T1" fmla="*/ 2147483647 h 422"/>
                  <a:gd name="T2" fmla="*/ 2147483647 w 407"/>
                  <a:gd name="T3" fmla="*/ 2147483647 h 422"/>
                  <a:gd name="T4" fmla="*/ 2147483647 w 407"/>
                  <a:gd name="T5" fmla="*/ 2147483647 h 422"/>
                  <a:gd name="T6" fmla="*/ 2147483647 w 407"/>
                  <a:gd name="T7" fmla="*/ 0 h 422"/>
                  <a:gd name="T8" fmla="*/ 2147483647 w 407"/>
                  <a:gd name="T9" fmla="*/ 2147483647 h 422"/>
                  <a:gd name="T10" fmla="*/ 2147483647 w 407"/>
                  <a:gd name="T11" fmla="*/ 2147483647 h 422"/>
                  <a:gd name="T12" fmla="*/ 2147483647 w 407"/>
                  <a:gd name="T13" fmla="*/ 2147483647 h 422"/>
                  <a:gd name="T14" fmla="*/ 2147483647 w 407"/>
                  <a:gd name="T15" fmla="*/ 2147483647 h 422"/>
                  <a:gd name="T16" fmla="*/ 2147483647 w 407"/>
                  <a:gd name="T17" fmla="*/ 2147483647 h 422"/>
                  <a:gd name="T18" fmla="*/ 2147483647 w 407"/>
                  <a:gd name="T19" fmla="*/ 2147483647 h 422"/>
                  <a:gd name="T20" fmla="*/ 2147483647 w 407"/>
                  <a:gd name="T21" fmla="*/ 2147483647 h 422"/>
                  <a:gd name="T22" fmla="*/ 2147483647 w 407"/>
                  <a:gd name="T23" fmla="*/ 2147483647 h 422"/>
                  <a:gd name="T24" fmla="*/ 2147483647 w 407"/>
                  <a:gd name="T25" fmla="*/ 2147483647 h 422"/>
                  <a:gd name="T26" fmla="*/ 2147483647 w 407"/>
                  <a:gd name="T27" fmla="*/ 2147483647 h 422"/>
                  <a:gd name="T28" fmla="*/ 2147483647 w 407"/>
                  <a:gd name="T29" fmla="*/ 2147483647 h 422"/>
                  <a:gd name="T30" fmla="*/ 2147483647 w 407"/>
                  <a:gd name="T31" fmla="*/ 2147483647 h 422"/>
                  <a:gd name="T32" fmla="*/ 2147483647 w 407"/>
                  <a:gd name="T33" fmla="*/ 2147483647 h 422"/>
                  <a:gd name="T34" fmla="*/ 2147483647 w 407"/>
                  <a:gd name="T35" fmla="*/ 2147483647 h 422"/>
                  <a:gd name="T36" fmla="*/ 0 w 407"/>
                  <a:gd name="T37" fmla="*/ 2147483647 h 4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7"/>
                  <a:gd name="T58" fmla="*/ 0 h 422"/>
                  <a:gd name="T59" fmla="*/ 407 w 407"/>
                  <a:gd name="T60" fmla="*/ 422 h 4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7" h="422">
                    <a:moveTo>
                      <a:pt x="0" y="26"/>
                    </a:moveTo>
                    <a:lnTo>
                      <a:pt x="4" y="26"/>
                    </a:lnTo>
                    <a:lnTo>
                      <a:pt x="99" y="8"/>
                    </a:lnTo>
                    <a:lnTo>
                      <a:pt x="183" y="0"/>
                    </a:lnTo>
                    <a:lnTo>
                      <a:pt x="171" y="22"/>
                    </a:lnTo>
                    <a:lnTo>
                      <a:pt x="196" y="22"/>
                    </a:lnTo>
                    <a:lnTo>
                      <a:pt x="341" y="152"/>
                    </a:lnTo>
                    <a:lnTo>
                      <a:pt x="398" y="236"/>
                    </a:lnTo>
                    <a:lnTo>
                      <a:pt x="406" y="292"/>
                    </a:lnTo>
                    <a:lnTo>
                      <a:pt x="387" y="306"/>
                    </a:lnTo>
                    <a:lnTo>
                      <a:pt x="398" y="363"/>
                    </a:lnTo>
                    <a:lnTo>
                      <a:pt x="357" y="365"/>
                    </a:lnTo>
                    <a:lnTo>
                      <a:pt x="357" y="414"/>
                    </a:lnTo>
                    <a:lnTo>
                      <a:pt x="325" y="390"/>
                    </a:lnTo>
                    <a:lnTo>
                      <a:pt x="116" y="421"/>
                    </a:lnTo>
                    <a:lnTo>
                      <a:pt x="69" y="330"/>
                    </a:lnTo>
                    <a:lnTo>
                      <a:pt x="103" y="268"/>
                    </a:lnTo>
                    <a:lnTo>
                      <a:pt x="58" y="237"/>
                    </a:lnTo>
                    <a:lnTo>
                      <a:pt x="0" y="2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4" name="Freeform 191">
                <a:extLst>
                  <a:ext uri="{FF2B5EF4-FFF2-40B4-BE49-F238E27FC236}">
                    <a16:creationId xmlns:a16="http://schemas.microsoft.com/office/drawing/2014/main" id="{C22B5C5B-1F62-A045-559F-8D247A0E300D}"/>
                  </a:ext>
                </a:extLst>
              </p:cNvPr>
              <p:cNvSpPr>
                <a:spLocks/>
              </p:cNvSpPr>
              <p:nvPr/>
            </p:nvSpPr>
            <p:spPr bwMode="auto">
              <a:xfrm>
                <a:off x="6220342" y="2826174"/>
                <a:ext cx="712664" cy="613599"/>
              </a:xfrm>
              <a:custGeom>
                <a:avLst/>
                <a:gdLst>
                  <a:gd name="T0" fmla="*/ 2147483647 w 371"/>
                  <a:gd name="T1" fmla="*/ 2147483647 h 294"/>
                  <a:gd name="T2" fmla="*/ 2147483647 w 371"/>
                  <a:gd name="T3" fmla="*/ 2147483647 h 294"/>
                  <a:gd name="T4" fmla="*/ 2147483647 w 371"/>
                  <a:gd name="T5" fmla="*/ 0 h 294"/>
                  <a:gd name="T6" fmla="*/ 2147483647 w 371"/>
                  <a:gd name="T7" fmla="*/ 2147483647 h 294"/>
                  <a:gd name="T8" fmla="*/ 2147483647 w 371"/>
                  <a:gd name="T9" fmla="*/ 2147483647 h 294"/>
                  <a:gd name="T10" fmla="*/ 2147483647 w 371"/>
                  <a:gd name="T11" fmla="*/ 2147483647 h 294"/>
                  <a:gd name="T12" fmla="*/ 2147483647 w 371"/>
                  <a:gd name="T13" fmla="*/ 2147483647 h 294"/>
                  <a:gd name="T14" fmla="*/ 2147483647 w 371"/>
                  <a:gd name="T15" fmla="*/ 2147483647 h 294"/>
                  <a:gd name="T16" fmla="*/ 2147483647 w 371"/>
                  <a:gd name="T17" fmla="*/ 2147483647 h 294"/>
                  <a:gd name="T18" fmla="*/ 2147483647 w 371"/>
                  <a:gd name="T19" fmla="*/ 2147483647 h 294"/>
                  <a:gd name="T20" fmla="*/ 2147483647 w 371"/>
                  <a:gd name="T21" fmla="*/ 2147483647 h 294"/>
                  <a:gd name="T22" fmla="*/ 2147483647 w 371"/>
                  <a:gd name="T23" fmla="*/ 2147483647 h 294"/>
                  <a:gd name="T24" fmla="*/ 2147483647 w 371"/>
                  <a:gd name="T25" fmla="*/ 2147483647 h 294"/>
                  <a:gd name="T26" fmla="*/ 2147483647 w 371"/>
                  <a:gd name="T27" fmla="*/ 2147483647 h 294"/>
                  <a:gd name="T28" fmla="*/ 0 w 371"/>
                  <a:gd name="T29" fmla="*/ 2147483647 h 294"/>
                  <a:gd name="T30" fmla="*/ 2147483647 w 371"/>
                  <a:gd name="T31" fmla="*/ 2147483647 h 2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1"/>
                  <a:gd name="T49" fmla="*/ 0 h 294"/>
                  <a:gd name="T50" fmla="*/ 371 w 371"/>
                  <a:gd name="T51" fmla="*/ 294 h 2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1" h="294">
                    <a:moveTo>
                      <a:pt x="13" y="52"/>
                    </a:moveTo>
                    <a:lnTo>
                      <a:pt x="43" y="24"/>
                    </a:lnTo>
                    <a:lnTo>
                      <a:pt x="154" y="0"/>
                    </a:lnTo>
                    <a:lnTo>
                      <a:pt x="188" y="16"/>
                    </a:lnTo>
                    <a:lnTo>
                      <a:pt x="259" y="4"/>
                    </a:lnTo>
                    <a:lnTo>
                      <a:pt x="317" y="45"/>
                    </a:lnTo>
                    <a:lnTo>
                      <a:pt x="370" y="78"/>
                    </a:lnTo>
                    <a:lnTo>
                      <a:pt x="340" y="166"/>
                    </a:lnTo>
                    <a:lnTo>
                      <a:pt x="296" y="210"/>
                    </a:lnTo>
                    <a:lnTo>
                      <a:pt x="247" y="224"/>
                    </a:lnTo>
                    <a:lnTo>
                      <a:pt x="257" y="259"/>
                    </a:lnTo>
                    <a:lnTo>
                      <a:pt x="227" y="293"/>
                    </a:lnTo>
                    <a:lnTo>
                      <a:pt x="170" y="210"/>
                    </a:lnTo>
                    <a:lnTo>
                      <a:pt x="24" y="78"/>
                    </a:lnTo>
                    <a:lnTo>
                      <a:pt x="0" y="78"/>
                    </a:lnTo>
                    <a:lnTo>
                      <a:pt x="13" y="52"/>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5" name="Freeform 192">
                <a:extLst>
                  <a:ext uri="{FF2B5EF4-FFF2-40B4-BE49-F238E27FC236}">
                    <a16:creationId xmlns:a16="http://schemas.microsoft.com/office/drawing/2014/main" id="{2EED3C26-84A0-7A46-8DAC-5BD3E1533861}"/>
                  </a:ext>
                </a:extLst>
              </p:cNvPr>
              <p:cNvSpPr>
                <a:spLocks/>
              </p:cNvSpPr>
              <p:nvPr/>
            </p:nvSpPr>
            <p:spPr bwMode="auto">
              <a:xfrm>
                <a:off x="5704025" y="3696087"/>
                <a:ext cx="1345335" cy="986419"/>
              </a:xfrm>
              <a:custGeom>
                <a:avLst/>
                <a:gdLst>
                  <a:gd name="T0" fmla="*/ 0 w 695"/>
                  <a:gd name="T1" fmla="*/ 2147483647 h 471"/>
                  <a:gd name="T2" fmla="*/ 2147483647 w 695"/>
                  <a:gd name="T3" fmla="*/ 2147483647 h 471"/>
                  <a:gd name="T4" fmla="*/ 2147483647 w 695"/>
                  <a:gd name="T5" fmla="*/ 2147483647 h 471"/>
                  <a:gd name="T6" fmla="*/ 2147483647 w 695"/>
                  <a:gd name="T7" fmla="*/ 2147483647 h 471"/>
                  <a:gd name="T8" fmla="*/ 2147483647 w 695"/>
                  <a:gd name="T9" fmla="*/ 2147483647 h 471"/>
                  <a:gd name="T10" fmla="*/ 2147483647 w 695"/>
                  <a:gd name="T11" fmla="*/ 2147483647 h 471"/>
                  <a:gd name="T12" fmla="*/ 2147483647 w 695"/>
                  <a:gd name="T13" fmla="*/ 0 h 471"/>
                  <a:gd name="T14" fmla="*/ 2147483647 w 695"/>
                  <a:gd name="T15" fmla="*/ 2147483647 h 471"/>
                  <a:gd name="T16" fmla="*/ 2147483647 w 695"/>
                  <a:gd name="T17" fmla="*/ 2147483647 h 471"/>
                  <a:gd name="T18" fmla="*/ 2147483647 w 695"/>
                  <a:gd name="T19" fmla="*/ 2147483647 h 471"/>
                  <a:gd name="T20" fmla="*/ 2147483647 w 695"/>
                  <a:gd name="T21" fmla="*/ 2147483647 h 471"/>
                  <a:gd name="T22" fmla="*/ 2147483647 w 695"/>
                  <a:gd name="T23" fmla="*/ 2147483647 h 471"/>
                  <a:gd name="T24" fmla="*/ 2147483647 w 695"/>
                  <a:gd name="T25" fmla="*/ 2147483647 h 471"/>
                  <a:gd name="T26" fmla="*/ 2147483647 w 695"/>
                  <a:gd name="T27" fmla="*/ 2147483647 h 471"/>
                  <a:gd name="T28" fmla="*/ 2147483647 w 695"/>
                  <a:gd name="T29" fmla="*/ 2147483647 h 471"/>
                  <a:gd name="T30" fmla="*/ 2147483647 w 695"/>
                  <a:gd name="T31" fmla="*/ 2147483647 h 471"/>
                  <a:gd name="T32" fmla="*/ 2147483647 w 695"/>
                  <a:gd name="T33" fmla="*/ 2147483647 h 471"/>
                  <a:gd name="T34" fmla="*/ 2147483647 w 695"/>
                  <a:gd name="T35" fmla="*/ 2147483647 h 471"/>
                  <a:gd name="T36" fmla="*/ 2147483647 w 695"/>
                  <a:gd name="T37" fmla="*/ 2147483647 h 471"/>
                  <a:gd name="T38" fmla="*/ 2147483647 w 695"/>
                  <a:gd name="T39" fmla="*/ 2147483647 h 471"/>
                  <a:gd name="T40" fmla="*/ 2147483647 w 695"/>
                  <a:gd name="T41" fmla="*/ 2147483647 h 471"/>
                  <a:gd name="T42" fmla="*/ 2147483647 w 695"/>
                  <a:gd name="T43" fmla="*/ 2147483647 h 471"/>
                  <a:gd name="T44" fmla="*/ 2147483647 w 695"/>
                  <a:gd name="T45" fmla="*/ 2147483647 h 471"/>
                  <a:gd name="T46" fmla="*/ 2147483647 w 695"/>
                  <a:gd name="T47" fmla="*/ 2147483647 h 471"/>
                  <a:gd name="T48" fmla="*/ 2147483647 w 695"/>
                  <a:gd name="T49" fmla="*/ 2147483647 h 471"/>
                  <a:gd name="T50" fmla="*/ 2147483647 w 695"/>
                  <a:gd name="T51" fmla="*/ 2147483647 h 471"/>
                  <a:gd name="T52" fmla="*/ 2147483647 w 695"/>
                  <a:gd name="T53" fmla="*/ 2147483647 h 471"/>
                  <a:gd name="T54" fmla="*/ 2147483647 w 695"/>
                  <a:gd name="T55" fmla="*/ 2147483647 h 471"/>
                  <a:gd name="T56" fmla="*/ 2147483647 w 695"/>
                  <a:gd name="T57" fmla="*/ 2147483647 h 471"/>
                  <a:gd name="T58" fmla="*/ 2147483647 w 695"/>
                  <a:gd name="T59" fmla="*/ 2147483647 h 471"/>
                  <a:gd name="T60" fmla="*/ 2147483647 w 695"/>
                  <a:gd name="T61" fmla="*/ 2147483647 h 471"/>
                  <a:gd name="T62" fmla="*/ 2147483647 w 695"/>
                  <a:gd name="T63" fmla="*/ 2147483647 h 471"/>
                  <a:gd name="T64" fmla="*/ 2147483647 w 695"/>
                  <a:gd name="T65" fmla="*/ 2147483647 h 471"/>
                  <a:gd name="T66" fmla="*/ 2147483647 w 695"/>
                  <a:gd name="T67" fmla="*/ 2147483647 h 471"/>
                  <a:gd name="T68" fmla="*/ 2147483647 w 695"/>
                  <a:gd name="T69" fmla="*/ 2147483647 h 471"/>
                  <a:gd name="T70" fmla="*/ 2147483647 w 695"/>
                  <a:gd name="T71" fmla="*/ 2147483647 h 471"/>
                  <a:gd name="T72" fmla="*/ 2147483647 w 695"/>
                  <a:gd name="T73" fmla="*/ 2147483647 h 471"/>
                  <a:gd name="T74" fmla="*/ 2147483647 w 695"/>
                  <a:gd name="T75" fmla="*/ 2147483647 h 471"/>
                  <a:gd name="T76" fmla="*/ 2147483647 w 695"/>
                  <a:gd name="T77" fmla="*/ 2147483647 h 471"/>
                  <a:gd name="T78" fmla="*/ 0 w 695"/>
                  <a:gd name="T79" fmla="*/ 2147483647 h 4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5"/>
                  <a:gd name="T121" fmla="*/ 0 h 471"/>
                  <a:gd name="T122" fmla="*/ 695 w 695"/>
                  <a:gd name="T123" fmla="*/ 471 h 47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5" h="471">
                    <a:moveTo>
                      <a:pt x="0" y="46"/>
                    </a:moveTo>
                    <a:lnTo>
                      <a:pt x="190" y="27"/>
                    </a:lnTo>
                    <a:lnTo>
                      <a:pt x="211" y="58"/>
                    </a:lnTo>
                    <a:lnTo>
                      <a:pt x="415" y="27"/>
                    </a:lnTo>
                    <a:lnTo>
                      <a:pt x="450" y="52"/>
                    </a:lnTo>
                    <a:lnTo>
                      <a:pt x="450" y="4"/>
                    </a:lnTo>
                    <a:lnTo>
                      <a:pt x="448" y="0"/>
                    </a:lnTo>
                    <a:lnTo>
                      <a:pt x="488" y="2"/>
                    </a:lnTo>
                    <a:lnTo>
                      <a:pt x="531" y="75"/>
                    </a:lnTo>
                    <a:lnTo>
                      <a:pt x="600" y="174"/>
                    </a:lnTo>
                    <a:lnTo>
                      <a:pt x="634" y="259"/>
                    </a:lnTo>
                    <a:lnTo>
                      <a:pt x="686" y="319"/>
                    </a:lnTo>
                    <a:lnTo>
                      <a:pt x="694" y="405"/>
                    </a:lnTo>
                    <a:lnTo>
                      <a:pt x="677" y="457"/>
                    </a:lnTo>
                    <a:lnTo>
                      <a:pt x="604" y="470"/>
                    </a:lnTo>
                    <a:lnTo>
                      <a:pt x="592" y="448"/>
                    </a:lnTo>
                    <a:lnTo>
                      <a:pt x="541" y="417"/>
                    </a:lnTo>
                    <a:lnTo>
                      <a:pt x="525" y="385"/>
                    </a:lnTo>
                    <a:lnTo>
                      <a:pt x="511" y="373"/>
                    </a:lnTo>
                    <a:lnTo>
                      <a:pt x="503" y="343"/>
                    </a:lnTo>
                    <a:lnTo>
                      <a:pt x="491" y="351"/>
                    </a:lnTo>
                    <a:lnTo>
                      <a:pt x="450" y="312"/>
                    </a:lnTo>
                    <a:lnTo>
                      <a:pt x="460" y="275"/>
                    </a:lnTo>
                    <a:lnTo>
                      <a:pt x="450" y="255"/>
                    </a:lnTo>
                    <a:lnTo>
                      <a:pt x="438" y="262"/>
                    </a:lnTo>
                    <a:lnTo>
                      <a:pt x="439" y="283"/>
                    </a:lnTo>
                    <a:lnTo>
                      <a:pt x="426" y="255"/>
                    </a:lnTo>
                    <a:lnTo>
                      <a:pt x="427" y="189"/>
                    </a:lnTo>
                    <a:lnTo>
                      <a:pt x="402" y="150"/>
                    </a:lnTo>
                    <a:lnTo>
                      <a:pt x="337" y="117"/>
                    </a:lnTo>
                    <a:lnTo>
                      <a:pt x="304" y="81"/>
                    </a:lnTo>
                    <a:lnTo>
                      <a:pt x="268" y="77"/>
                    </a:lnTo>
                    <a:lnTo>
                      <a:pt x="253" y="100"/>
                    </a:lnTo>
                    <a:lnTo>
                      <a:pt x="199" y="116"/>
                    </a:lnTo>
                    <a:lnTo>
                      <a:pt x="167" y="100"/>
                    </a:lnTo>
                    <a:lnTo>
                      <a:pt x="151" y="75"/>
                    </a:lnTo>
                    <a:lnTo>
                      <a:pt x="50" y="97"/>
                    </a:lnTo>
                    <a:lnTo>
                      <a:pt x="28" y="79"/>
                    </a:lnTo>
                    <a:lnTo>
                      <a:pt x="5" y="98"/>
                    </a:lnTo>
                    <a:lnTo>
                      <a:pt x="0" y="4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6" name="Midsouth_Region">
              <a:extLst>
                <a:ext uri="{FF2B5EF4-FFF2-40B4-BE49-F238E27FC236}">
                  <a16:creationId xmlns:a16="http://schemas.microsoft.com/office/drawing/2014/main" id="{45B954E8-18DB-47C6-471F-570026538A25}"/>
                </a:ext>
              </a:extLst>
            </p:cNvPr>
            <p:cNvGrpSpPr>
              <a:grpSpLocks/>
            </p:cNvGrpSpPr>
            <p:nvPr/>
          </p:nvGrpSpPr>
          <p:grpSpPr bwMode="auto">
            <a:xfrm>
              <a:off x="5811335" y="3387482"/>
              <a:ext cx="2344767" cy="1304165"/>
              <a:chOff x="5171654" y="1749496"/>
              <a:chExt cx="2138323" cy="1283039"/>
            </a:xfrm>
            <a:solidFill>
              <a:schemeClr val="accent6"/>
            </a:solidFill>
          </p:grpSpPr>
          <p:sp>
            <p:nvSpPr>
              <p:cNvPr id="46" name="Freeform 194">
                <a:extLst>
                  <a:ext uri="{FF2B5EF4-FFF2-40B4-BE49-F238E27FC236}">
                    <a16:creationId xmlns:a16="http://schemas.microsoft.com/office/drawing/2014/main" id="{91D48CE2-AA0D-FECD-0799-01602085ED4C}"/>
                  </a:ext>
                </a:extLst>
              </p:cNvPr>
              <p:cNvSpPr>
                <a:spLocks/>
              </p:cNvSpPr>
              <p:nvPr/>
            </p:nvSpPr>
            <p:spPr bwMode="auto">
              <a:xfrm>
                <a:off x="5244140" y="2146564"/>
                <a:ext cx="1058289" cy="636350"/>
              </a:xfrm>
              <a:custGeom>
                <a:avLst/>
                <a:gdLst>
                  <a:gd name="T0" fmla="*/ 0 w 551"/>
                  <a:gd name="T1" fmla="*/ 2147483647 h 306"/>
                  <a:gd name="T2" fmla="*/ 2147483647 w 551"/>
                  <a:gd name="T3" fmla="*/ 2147483647 h 306"/>
                  <a:gd name="T4" fmla="*/ 2147483647 w 551"/>
                  <a:gd name="T5" fmla="*/ 2147483647 h 306"/>
                  <a:gd name="T6" fmla="*/ 2147483647 w 551"/>
                  <a:gd name="T7" fmla="*/ 2147483647 h 306"/>
                  <a:gd name="T8" fmla="*/ 2147483647 w 551"/>
                  <a:gd name="T9" fmla="*/ 2147483647 h 306"/>
                  <a:gd name="T10" fmla="*/ 2147483647 w 551"/>
                  <a:gd name="T11" fmla="*/ 2147483647 h 306"/>
                  <a:gd name="T12" fmla="*/ 2147483647 w 551"/>
                  <a:gd name="T13" fmla="*/ 2147483647 h 306"/>
                  <a:gd name="T14" fmla="*/ 2147483647 w 551"/>
                  <a:gd name="T15" fmla="*/ 2147483647 h 306"/>
                  <a:gd name="T16" fmla="*/ 2147483647 w 551"/>
                  <a:gd name="T17" fmla="*/ 2147483647 h 306"/>
                  <a:gd name="T18" fmla="*/ 2147483647 w 551"/>
                  <a:gd name="T19" fmla="*/ 2147483647 h 306"/>
                  <a:gd name="T20" fmla="*/ 2147483647 w 551"/>
                  <a:gd name="T21" fmla="*/ 2147483647 h 306"/>
                  <a:gd name="T22" fmla="*/ 2147483647 w 551"/>
                  <a:gd name="T23" fmla="*/ 2147483647 h 306"/>
                  <a:gd name="T24" fmla="*/ 2147483647 w 551"/>
                  <a:gd name="T25" fmla="*/ 2147483647 h 306"/>
                  <a:gd name="T26" fmla="*/ 2147483647 w 551"/>
                  <a:gd name="T27" fmla="*/ 2147483647 h 306"/>
                  <a:gd name="T28" fmla="*/ 2147483647 w 551"/>
                  <a:gd name="T29" fmla="*/ 0 h 306"/>
                  <a:gd name="T30" fmla="*/ 2147483647 w 551"/>
                  <a:gd name="T31" fmla="*/ 2147483647 h 306"/>
                  <a:gd name="T32" fmla="*/ 2147483647 w 551"/>
                  <a:gd name="T33" fmla="*/ 2147483647 h 306"/>
                  <a:gd name="T34" fmla="*/ 2147483647 w 551"/>
                  <a:gd name="T35" fmla="*/ 2147483647 h 306"/>
                  <a:gd name="T36" fmla="*/ 2147483647 w 551"/>
                  <a:gd name="T37" fmla="*/ 2147483647 h 306"/>
                  <a:gd name="T38" fmla="*/ 2147483647 w 551"/>
                  <a:gd name="T39" fmla="*/ 2147483647 h 306"/>
                  <a:gd name="T40" fmla="*/ 2147483647 w 551"/>
                  <a:gd name="T41" fmla="*/ 2147483647 h 306"/>
                  <a:gd name="T42" fmla="*/ 2147483647 w 551"/>
                  <a:gd name="T43" fmla="*/ 2147483647 h 306"/>
                  <a:gd name="T44" fmla="*/ 2147483647 w 551"/>
                  <a:gd name="T45" fmla="*/ 2147483647 h 306"/>
                  <a:gd name="T46" fmla="*/ 2147483647 w 551"/>
                  <a:gd name="T47" fmla="*/ 2147483647 h 306"/>
                  <a:gd name="T48" fmla="*/ 2147483647 w 551"/>
                  <a:gd name="T49" fmla="*/ 2147483647 h 306"/>
                  <a:gd name="T50" fmla="*/ 2147483647 w 551"/>
                  <a:gd name="T51" fmla="*/ 2147483647 h 306"/>
                  <a:gd name="T52" fmla="*/ 2147483647 w 551"/>
                  <a:gd name="T53" fmla="*/ 2147483647 h 306"/>
                  <a:gd name="T54" fmla="*/ 2147483647 w 551"/>
                  <a:gd name="T55" fmla="*/ 2147483647 h 306"/>
                  <a:gd name="T56" fmla="*/ 0 w 551"/>
                  <a:gd name="T57" fmla="*/ 2147483647 h 3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1"/>
                  <a:gd name="T88" fmla="*/ 0 h 306"/>
                  <a:gd name="T89" fmla="*/ 551 w 551"/>
                  <a:gd name="T90" fmla="*/ 306 h 3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1" h="306">
                    <a:moveTo>
                      <a:pt x="0" y="305"/>
                    </a:moveTo>
                    <a:lnTo>
                      <a:pt x="134" y="287"/>
                    </a:lnTo>
                    <a:lnTo>
                      <a:pt x="134" y="273"/>
                    </a:lnTo>
                    <a:lnTo>
                      <a:pt x="457" y="228"/>
                    </a:lnTo>
                    <a:lnTo>
                      <a:pt x="462" y="205"/>
                    </a:lnTo>
                    <a:lnTo>
                      <a:pt x="510" y="188"/>
                    </a:lnTo>
                    <a:lnTo>
                      <a:pt x="515" y="164"/>
                    </a:lnTo>
                    <a:lnTo>
                      <a:pt x="535" y="155"/>
                    </a:lnTo>
                    <a:lnTo>
                      <a:pt x="550" y="119"/>
                    </a:lnTo>
                    <a:lnTo>
                      <a:pt x="506" y="82"/>
                    </a:lnTo>
                    <a:lnTo>
                      <a:pt x="497" y="34"/>
                    </a:lnTo>
                    <a:lnTo>
                      <a:pt x="462" y="9"/>
                    </a:lnTo>
                    <a:lnTo>
                      <a:pt x="391" y="23"/>
                    </a:lnTo>
                    <a:lnTo>
                      <a:pt x="357" y="1"/>
                    </a:lnTo>
                    <a:lnTo>
                      <a:pt x="324" y="0"/>
                    </a:lnTo>
                    <a:lnTo>
                      <a:pt x="331" y="34"/>
                    </a:lnTo>
                    <a:lnTo>
                      <a:pt x="286" y="51"/>
                    </a:lnTo>
                    <a:lnTo>
                      <a:pt x="257" y="127"/>
                    </a:lnTo>
                    <a:lnTo>
                      <a:pt x="216" y="115"/>
                    </a:lnTo>
                    <a:lnTo>
                      <a:pt x="167" y="143"/>
                    </a:lnTo>
                    <a:lnTo>
                      <a:pt x="105" y="154"/>
                    </a:lnTo>
                    <a:lnTo>
                      <a:pt x="105" y="197"/>
                    </a:lnTo>
                    <a:lnTo>
                      <a:pt x="74" y="196"/>
                    </a:lnTo>
                    <a:lnTo>
                      <a:pt x="75" y="234"/>
                    </a:lnTo>
                    <a:lnTo>
                      <a:pt x="43" y="219"/>
                    </a:lnTo>
                    <a:lnTo>
                      <a:pt x="24" y="226"/>
                    </a:lnTo>
                    <a:lnTo>
                      <a:pt x="40" y="251"/>
                    </a:lnTo>
                    <a:lnTo>
                      <a:pt x="6" y="285"/>
                    </a:lnTo>
                    <a:lnTo>
                      <a:pt x="0" y="30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7" name="Freeform 195">
                <a:extLst>
                  <a:ext uri="{FF2B5EF4-FFF2-40B4-BE49-F238E27FC236}">
                    <a16:creationId xmlns:a16="http://schemas.microsoft.com/office/drawing/2014/main" id="{D1D4977D-6283-3EC9-9738-F813BF17F514}"/>
                  </a:ext>
                </a:extLst>
              </p:cNvPr>
              <p:cNvSpPr>
                <a:spLocks/>
              </p:cNvSpPr>
              <p:nvPr/>
            </p:nvSpPr>
            <p:spPr bwMode="auto">
              <a:xfrm>
                <a:off x="5171654" y="2551392"/>
                <a:ext cx="1225006" cy="481143"/>
              </a:xfrm>
              <a:custGeom>
                <a:avLst/>
                <a:gdLst>
                  <a:gd name="T0" fmla="*/ 2147483647 w 636"/>
                  <a:gd name="T1" fmla="*/ 2147483647 h 232"/>
                  <a:gd name="T2" fmla="*/ 2147483647 w 636"/>
                  <a:gd name="T3" fmla="*/ 2147483647 h 232"/>
                  <a:gd name="T4" fmla="*/ 2147483647 w 636"/>
                  <a:gd name="T5" fmla="*/ 2147483647 h 232"/>
                  <a:gd name="T6" fmla="*/ 2147483647 w 636"/>
                  <a:gd name="T7" fmla="*/ 2147483647 h 232"/>
                  <a:gd name="T8" fmla="*/ 0 w 636"/>
                  <a:gd name="T9" fmla="*/ 2147483647 h 232"/>
                  <a:gd name="T10" fmla="*/ 2147483647 w 636"/>
                  <a:gd name="T11" fmla="*/ 2147483647 h 232"/>
                  <a:gd name="T12" fmla="*/ 2147483647 w 636"/>
                  <a:gd name="T13" fmla="*/ 2147483647 h 232"/>
                  <a:gd name="T14" fmla="*/ 2147483647 w 636"/>
                  <a:gd name="T15" fmla="*/ 2147483647 h 232"/>
                  <a:gd name="T16" fmla="*/ 2147483647 w 636"/>
                  <a:gd name="T17" fmla="*/ 2147483647 h 232"/>
                  <a:gd name="T18" fmla="*/ 2147483647 w 636"/>
                  <a:gd name="T19" fmla="*/ 2147483647 h 232"/>
                  <a:gd name="T20" fmla="*/ 2147483647 w 636"/>
                  <a:gd name="T21" fmla="*/ 2147483647 h 232"/>
                  <a:gd name="T22" fmla="*/ 2147483647 w 636"/>
                  <a:gd name="T23" fmla="*/ 0 h 232"/>
                  <a:gd name="T24" fmla="*/ 2147483647 w 636"/>
                  <a:gd name="T25" fmla="*/ 2147483647 h 232"/>
                  <a:gd name="T26" fmla="*/ 2147483647 w 636"/>
                  <a:gd name="T27" fmla="*/ 2147483647 h 232"/>
                  <a:gd name="T28" fmla="*/ 2147483647 w 636"/>
                  <a:gd name="T29" fmla="*/ 2147483647 h 232"/>
                  <a:gd name="T30" fmla="*/ 2147483647 w 636"/>
                  <a:gd name="T31" fmla="*/ 2147483647 h 2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6"/>
                  <a:gd name="T49" fmla="*/ 0 h 232"/>
                  <a:gd name="T50" fmla="*/ 636 w 636"/>
                  <a:gd name="T51" fmla="*/ 232 h 2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6" h="232">
                    <a:moveTo>
                      <a:pt x="38" y="106"/>
                    </a:moveTo>
                    <a:lnTo>
                      <a:pt x="38" y="110"/>
                    </a:lnTo>
                    <a:lnTo>
                      <a:pt x="27" y="131"/>
                    </a:lnTo>
                    <a:lnTo>
                      <a:pt x="39" y="161"/>
                    </a:lnTo>
                    <a:lnTo>
                      <a:pt x="0" y="187"/>
                    </a:lnTo>
                    <a:lnTo>
                      <a:pt x="8" y="231"/>
                    </a:lnTo>
                    <a:lnTo>
                      <a:pt x="175" y="218"/>
                    </a:lnTo>
                    <a:lnTo>
                      <a:pt x="372" y="195"/>
                    </a:lnTo>
                    <a:lnTo>
                      <a:pt x="471" y="177"/>
                    </a:lnTo>
                    <a:lnTo>
                      <a:pt x="491" y="118"/>
                    </a:lnTo>
                    <a:lnTo>
                      <a:pt x="526" y="115"/>
                    </a:lnTo>
                    <a:lnTo>
                      <a:pt x="635" y="0"/>
                    </a:lnTo>
                    <a:lnTo>
                      <a:pt x="494" y="29"/>
                    </a:lnTo>
                    <a:lnTo>
                      <a:pt x="166" y="76"/>
                    </a:lnTo>
                    <a:lnTo>
                      <a:pt x="169" y="90"/>
                    </a:lnTo>
                    <a:lnTo>
                      <a:pt x="38" y="10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8" name="Freeform 196">
                <a:extLst>
                  <a:ext uri="{FF2B5EF4-FFF2-40B4-BE49-F238E27FC236}">
                    <a16:creationId xmlns:a16="http://schemas.microsoft.com/office/drawing/2014/main" id="{D6CD2C17-3DF6-DAD5-E392-1BD73A3063C7}"/>
                  </a:ext>
                </a:extLst>
              </p:cNvPr>
              <p:cNvSpPr>
                <a:spLocks/>
              </p:cNvSpPr>
              <p:nvPr/>
            </p:nvSpPr>
            <p:spPr bwMode="auto">
              <a:xfrm>
                <a:off x="6077723" y="2365144"/>
                <a:ext cx="1232254" cy="582028"/>
              </a:xfrm>
              <a:custGeom>
                <a:avLst/>
                <a:gdLst>
                  <a:gd name="T0" fmla="*/ 2147483647 w 640"/>
                  <a:gd name="T1" fmla="*/ 2147483647 h 281"/>
                  <a:gd name="T2" fmla="*/ 0 w 640"/>
                  <a:gd name="T3" fmla="*/ 2147483647 h 281"/>
                  <a:gd name="T4" fmla="*/ 2147483647 w 640"/>
                  <a:gd name="T5" fmla="*/ 2147483647 h 281"/>
                  <a:gd name="T6" fmla="*/ 2147483647 w 640"/>
                  <a:gd name="T7" fmla="*/ 2147483647 h 281"/>
                  <a:gd name="T8" fmla="*/ 2147483647 w 640"/>
                  <a:gd name="T9" fmla="*/ 2147483647 h 281"/>
                  <a:gd name="T10" fmla="*/ 2147483647 w 640"/>
                  <a:gd name="T11" fmla="*/ 2147483647 h 281"/>
                  <a:gd name="T12" fmla="*/ 2147483647 w 640"/>
                  <a:gd name="T13" fmla="*/ 2147483647 h 281"/>
                  <a:gd name="T14" fmla="*/ 2147483647 w 640"/>
                  <a:gd name="T15" fmla="*/ 2147483647 h 281"/>
                  <a:gd name="T16" fmla="*/ 2147483647 w 640"/>
                  <a:gd name="T17" fmla="*/ 2147483647 h 281"/>
                  <a:gd name="T18" fmla="*/ 2147483647 w 640"/>
                  <a:gd name="T19" fmla="*/ 2147483647 h 281"/>
                  <a:gd name="T20" fmla="*/ 2147483647 w 640"/>
                  <a:gd name="T21" fmla="*/ 2147483647 h 281"/>
                  <a:gd name="T22" fmla="*/ 2147483647 w 640"/>
                  <a:gd name="T23" fmla="*/ 2147483647 h 281"/>
                  <a:gd name="T24" fmla="*/ 2147483647 w 640"/>
                  <a:gd name="T25" fmla="*/ 2147483647 h 281"/>
                  <a:gd name="T26" fmla="*/ 2147483647 w 640"/>
                  <a:gd name="T27" fmla="*/ 2147483647 h 281"/>
                  <a:gd name="T28" fmla="*/ 2147483647 w 640"/>
                  <a:gd name="T29" fmla="*/ 2147483647 h 281"/>
                  <a:gd name="T30" fmla="*/ 2147483647 w 640"/>
                  <a:gd name="T31" fmla="*/ 2147483647 h 281"/>
                  <a:gd name="T32" fmla="*/ 2147483647 w 640"/>
                  <a:gd name="T33" fmla="*/ 2147483647 h 281"/>
                  <a:gd name="T34" fmla="*/ 2147483647 w 640"/>
                  <a:gd name="T35" fmla="*/ 2147483647 h 281"/>
                  <a:gd name="T36" fmla="*/ 2147483647 w 640"/>
                  <a:gd name="T37" fmla="*/ 2147483647 h 281"/>
                  <a:gd name="T38" fmla="*/ 2147483647 w 640"/>
                  <a:gd name="T39" fmla="*/ 2147483647 h 281"/>
                  <a:gd name="T40" fmla="*/ 2147483647 w 640"/>
                  <a:gd name="T41" fmla="*/ 2147483647 h 281"/>
                  <a:gd name="T42" fmla="*/ 2147483647 w 640"/>
                  <a:gd name="T43" fmla="*/ 2147483647 h 281"/>
                  <a:gd name="T44" fmla="*/ 2147483647 w 640"/>
                  <a:gd name="T45" fmla="*/ 2147483647 h 281"/>
                  <a:gd name="T46" fmla="*/ 2147483647 w 640"/>
                  <a:gd name="T47" fmla="*/ 2147483647 h 281"/>
                  <a:gd name="T48" fmla="*/ 2147483647 w 640"/>
                  <a:gd name="T49" fmla="*/ 2147483647 h 281"/>
                  <a:gd name="T50" fmla="*/ 2147483647 w 640"/>
                  <a:gd name="T51" fmla="*/ 2147483647 h 281"/>
                  <a:gd name="T52" fmla="*/ 2147483647 w 640"/>
                  <a:gd name="T53" fmla="*/ 2147483647 h 281"/>
                  <a:gd name="T54" fmla="*/ 2147483647 w 640"/>
                  <a:gd name="T55" fmla="*/ 2147483647 h 281"/>
                  <a:gd name="T56" fmla="*/ 2147483647 w 640"/>
                  <a:gd name="T57" fmla="*/ 2147483647 h 281"/>
                  <a:gd name="T58" fmla="*/ 2147483647 w 640"/>
                  <a:gd name="T59" fmla="*/ 0 h 281"/>
                  <a:gd name="T60" fmla="*/ 2147483647 w 640"/>
                  <a:gd name="T61" fmla="*/ 2147483647 h 281"/>
                  <a:gd name="T62" fmla="*/ 2147483647 w 640"/>
                  <a:gd name="T63" fmla="*/ 2147483647 h 281"/>
                  <a:gd name="T64" fmla="*/ 2147483647 w 640"/>
                  <a:gd name="T65" fmla="*/ 2147483647 h 281"/>
                  <a:gd name="T66" fmla="*/ 2147483647 w 640"/>
                  <a:gd name="T67" fmla="*/ 2147483647 h 2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40"/>
                  <a:gd name="T103" fmla="*/ 0 h 281"/>
                  <a:gd name="T104" fmla="*/ 640 w 640"/>
                  <a:gd name="T105" fmla="*/ 281 h 28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40" h="281">
                    <a:moveTo>
                      <a:pt x="22" y="207"/>
                    </a:moveTo>
                    <a:lnTo>
                      <a:pt x="0" y="266"/>
                    </a:lnTo>
                    <a:lnTo>
                      <a:pt x="83" y="258"/>
                    </a:lnTo>
                    <a:lnTo>
                      <a:pt x="115" y="231"/>
                    </a:lnTo>
                    <a:lnTo>
                      <a:pt x="228" y="202"/>
                    </a:lnTo>
                    <a:lnTo>
                      <a:pt x="259" y="218"/>
                    </a:lnTo>
                    <a:lnTo>
                      <a:pt x="333" y="207"/>
                    </a:lnTo>
                    <a:lnTo>
                      <a:pt x="333" y="211"/>
                    </a:lnTo>
                    <a:lnTo>
                      <a:pt x="444" y="280"/>
                    </a:lnTo>
                    <a:lnTo>
                      <a:pt x="509" y="260"/>
                    </a:lnTo>
                    <a:lnTo>
                      <a:pt x="546" y="183"/>
                    </a:lnTo>
                    <a:lnTo>
                      <a:pt x="609" y="161"/>
                    </a:lnTo>
                    <a:lnTo>
                      <a:pt x="639" y="104"/>
                    </a:lnTo>
                    <a:lnTo>
                      <a:pt x="638" y="35"/>
                    </a:lnTo>
                    <a:lnTo>
                      <a:pt x="630" y="92"/>
                    </a:lnTo>
                    <a:lnTo>
                      <a:pt x="594" y="141"/>
                    </a:lnTo>
                    <a:lnTo>
                      <a:pt x="581" y="137"/>
                    </a:lnTo>
                    <a:lnTo>
                      <a:pt x="533" y="150"/>
                    </a:lnTo>
                    <a:lnTo>
                      <a:pt x="533" y="134"/>
                    </a:lnTo>
                    <a:lnTo>
                      <a:pt x="581" y="118"/>
                    </a:lnTo>
                    <a:lnTo>
                      <a:pt x="538" y="112"/>
                    </a:lnTo>
                    <a:lnTo>
                      <a:pt x="586" y="97"/>
                    </a:lnTo>
                    <a:lnTo>
                      <a:pt x="605" y="106"/>
                    </a:lnTo>
                    <a:lnTo>
                      <a:pt x="615" y="51"/>
                    </a:lnTo>
                    <a:lnTo>
                      <a:pt x="602" y="39"/>
                    </a:lnTo>
                    <a:lnTo>
                      <a:pt x="544" y="61"/>
                    </a:lnTo>
                    <a:lnTo>
                      <a:pt x="546" y="28"/>
                    </a:lnTo>
                    <a:lnTo>
                      <a:pt x="570" y="37"/>
                    </a:lnTo>
                    <a:lnTo>
                      <a:pt x="602" y="12"/>
                    </a:lnTo>
                    <a:lnTo>
                      <a:pt x="585" y="0"/>
                    </a:lnTo>
                    <a:lnTo>
                      <a:pt x="394" y="43"/>
                    </a:lnTo>
                    <a:lnTo>
                      <a:pt x="160" y="91"/>
                    </a:lnTo>
                    <a:lnTo>
                      <a:pt x="53" y="206"/>
                    </a:lnTo>
                    <a:lnTo>
                      <a:pt x="22" y="207"/>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9" name="Freeform 197">
                <a:extLst>
                  <a:ext uri="{FF2B5EF4-FFF2-40B4-BE49-F238E27FC236}">
                    <a16:creationId xmlns:a16="http://schemas.microsoft.com/office/drawing/2014/main" id="{6E04AB16-2472-6ACF-5914-BF860DAF0B5E}"/>
                  </a:ext>
                </a:extLst>
              </p:cNvPr>
              <p:cNvSpPr>
                <a:spLocks/>
              </p:cNvSpPr>
              <p:nvPr/>
            </p:nvSpPr>
            <p:spPr bwMode="auto">
              <a:xfrm>
                <a:off x="6128463" y="1890472"/>
                <a:ext cx="1072786" cy="721714"/>
              </a:xfrm>
              <a:custGeom>
                <a:avLst/>
                <a:gdLst>
                  <a:gd name="T0" fmla="*/ 2147483647 w 560"/>
                  <a:gd name="T1" fmla="*/ 2147483647 h 348"/>
                  <a:gd name="T2" fmla="*/ 2147483647 w 560"/>
                  <a:gd name="T3" fmla="*/ 2147483647 h 348"/>
                  <a:gd name="T4" fmla="*/ 2147483647 w 560"/>
                  <a:gd name="T5" fmla="*/ 2147483647 h 348"/>
                  <a:gd name="T6" fmla="*/ 2147483647 w 560"/>
                  <a:gd name="T7" fmla="*/ 2147483647 h 348"/>
                  <a:gd name="T8" fmla="*/ 2147483647 w 560"/>
                  <a:gd name="T9" fmla="*/ 2147483647 h 348"/>
                  <a:gd name="T10" fmla="*/ 0 w 560"/>
                  <a:gd name="T11" fmla="*/ 2147483647 h 348"/>
                  <a:gd name="T12" fmla="*/ 2147483647 w 560"/>
                  <a:gd name="T13" fmla="*/ 2147483647 h 348"/>
                  <a:gd name="T14" fmla="*/ 2147483647 w 560"/>
                  <a:gd name="T15" fmla="*/ 2147483647 h 348"/>
                  <a:gd name="T16" fmla="*/ 2147483647 w 560"/>
                  <a:gd name="T17" fmla="*/ 2147483647 h 348"/>
                  <a:gd name="T18" fmla="*/ 2147483647 w 560"/>
                  <a:gd name="T19" fmla="*/ 2147483647 h 348"/>
                  <a:gd name="T20" fmla="*/ 2147483647 w 560"/>
                  <a:gd name="T21" fmla="*/ 2147483647 h 348"/>
                  <a:gd name="T22" fmla="*/ 2147483647 w 560"/>
                  <a:gd name="T23" fmla="*/ 2147483647 h 348"/>
                  <a:gd name="T24" fmla="*/ 2147483647 w 560"/>
                  <a:gd name="T25" fmla="*/ 2147483647 h 348"/>
                  <a:gd name="T26" fmla="*/ 2147483647 w 560"/>
                  <a:gd name="T27" fmla="*/ 2147483647 h 348"/>
                  <a:gd name="T28" fmla="*/ 2147483647 w 560"/>
                  <a:gd name="T29" fmla="*/ 2147483647 h 348"/>
                  <a:gd name="T30" fmla="*/ 2147483647 w 560"/>
                  <a:gd name="T31" fmla="*/ 2147483647 h 348"/>
                  <a:gd name="T32" fmla="*/ 2147483647 w 560"/>
                  <a:gd name="T33" fmla="*/ 2147483647 h 348"/>
                  <a:gd name="T34" fmla="*/ 2147483647 w 560"/>
                  <a:gd name="T35" fmla="*/ 0 h 348"/>
                  <a:gd name="T36" fmla="*/ 2147483647 w 560"/>
                  <a:gd name="T37" fmla="*/ 2147483647 h 348"/>
                  <a:gd name="T38" fmla="*/ 2147483647 w 560"/>
                  <a:gd name="T39" fmla="*/ 2147483647 h 348"/>
                  <a:gd name="T40" fmla="*/ 2147483647 w 560"/>
                  <a:gd name="T41" fmla="*/ 2147483647 h 348"/>
                  <a:gd name="T42" fmla="*/ 2147483647 w 560"/>
                  <a:gd name="T43" fmla="*/ 2147483647 h 348"/>
                  <a:gd name="T44" fmla="*/ 2147483647 w 560"/>
                  <a:gd name="T45" fmla="*/ 2147483647 h 348"/>
                  <a:gd name="T46" fmla="*/ 2147483647 w 560"/>
                  <a:gd name="T47" fmla="*/ 2147483647 h 348"/>
                  <a:gd name="T48" fmla="*/ 2147483647 w 560"/>
                  <a:gd name="T49" fmla="*/ 2147483647 h 3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0"/>
                  <a:gd name="T76" fmla="*/ 0 h 348"/>
                  <a:gd name="T77" fmla="*/ 560 w 560"/>
                  <a:gd name="T78" fmla="*/ 348 h 3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0" h="348">
                    <a:moveTo>
                      <a:pt x="92" y="243"/>
                    </a:moveTo>
                    <a:lnTo>
                      <a:pt x="76" y="278"/>
                    </a:lnTo>
                    <a:lnTo>
                      <a:pt x="53" y="288"/>
                    </a:lnTo>
                    <a:lnTo>
                      <a:pt x="52" y="311"/>
                    </a:lnTo>
                    <a:lnTo>
                      <a:pt x="3" y="328"/>
                    </a:lnTo>
                    <a:lnTo>
                      <a:pt x="0" y="347"/>
                    </a:lnTo>
                    <a:lnTo>
                      <a:pt x="133" y="324"/>
                    </a:lnTo>
                    <a:lnTo>
                      <a:pt x="374" y="274"/>
                    </a:lnTo>
                    <a:lnTo>
                      <a:pt x="559" y="230"/>
                    </a:lnTo>
                    <a:lnTo>
                      <a:pt x="559" y="195"/>
                    </a:lnTo>
                    <a:lnTo>
                      <a:pt x="539" y="184"/>
                    </a:lnTo>
                    <a:lnTo>
                      <a:pt x="522" y="201"/>
                    </a:lnTo>
                    <a:lnTo>
                      <a:pt x="513" y="154"/>
                    </a:lnTo>
                    <a:lnTo>
                      <a:pt x="522" y="112"/>
                    </a:lnTo>
                    <a:lnTo>
                      <a:pt x="453" y="81"/>
                    </a:lnTo>
                    <a:lnTo>
                      <a:pt x="406" y="89"/>
                    </a:lnTo>
                    <a:lnTo>
                      <a:pt x="405" y="24"/>
                    </a:lnTo>
                    <a:lnTo>
                      <a:pt x="356" y="0"/>
                    </a:lnTo>
                    <a:lnTo>
                      <a:pt x="319" y="15"/>
                    </a:lnTo>
                    <a:lnTo>
                      <a:pt x="295" y="76"/>
                    </a:lnTo>
                    <a:lnTo>
                      <a:pt x="252" y="100"/>
                    </a:lnTo>
                    <a:lnTo>
                      <a:pt x="234" y="196"/>
                    </a:lnTo>
                    <a:lnTo>
                      <a:pt x="164" y="243"/>
                    </a:lnTo>
                    <a:lnTo>
                      <a:pt x="107" y="262"/>
                    </a:lnTo>
                    <a:lnTo>
                      <a:pt x="92" y="24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50" name="Freeform 198">
                <a:extLst>
                  <a:ext uri="{FF2B5EF4-FFF2-40B4-BE49-F238E27FC236}">
                    <a16:creationId xmlns:a16="http://schemas.microsoft.com/office/drawing/2014/main" id="{79B584EC-5FFF-50A1-EEA8-4F89C2D20A07}"/>
                  </a:ext>
                </a:extLst>
              </p:cNvPr>
              <p:cNvSpPr>
                <a:spLocks/>
              </p:cNvSpPr>
              <p:nvPr/>
            </p:nvSpPr>
            <p:spPr bwMode="auto">
              <a:xfrm>
                <a:off x="6194951" y="1749496"/>
                <a:ext cx="616127" cy="690673"/>
              </a:xfrm>
              <a:custGeom>
                <a:avLst/>
                <a:gdLst>
                  <a:gd name="T0" fmla="*/ 2147483647 w 318"/>
                  <a:gd name="T1" fmla="*/ 2147483647 h 332"/>
                  <a:gd name="T2" fmla="*/ 2147483647 w 318"/>
                  <a:gd name="T3" fmla="*/ 2147483647 h 332"/>
                  <a:gd name="T4" fmla="*/ 0 w 318"/>
                  <a:gd name="T5" fmla="*/ 2147483647 h 332"/>
                  <a:gd name="T6" fmla="*/ 2147483647 w 318"/>
                  <a:gd name="T7" fmla="*/ 2147483647 h 332"/>
                  <a:gd name="T8" fmla="*/ 2147483647 w 318"/>
                  <a:gd name="T9" fmla="*/ 2147483647 h 332"/>
                  <a:gd name="T10" fmla="*/ 2147483647 w 318"/>
                  <a:gd name="T11" fmla="*/ 2147483647 h 332"/>
                  <a:gd name="T12" fmla="*/ 2147483647 w 318"/>
                  <a:gd name="T13" fmla="*/ 2147483647 h 332"/>
                  <a:gd name="T14" fmla="*/ 2147483647 w 318"/>
                  <a:gd name="T15" fmla="*/ 2147483647 h 332"/>
                  <a:gd name="T16" fmla="*/ 2147483647 w 318"/>
                  <a:gd name="T17" fmla="*/ 2147483647 h 332"/>
                  <a:gd name="T18" fmla="*/ 2147483647 w 318"/>
                  <a:gd name="T19" fmla="*/ 2147483647 h 332"/>
                  <a:gd name="T20" fmla="*/ 2147483647 w 318"/>
                  <a:gd name="T21" fmla="*/ 2147483647 h 332"/>
                  <a:gd name="T22" fmla="*/ 2147483647 w 318"/>
                  <a:gd name="T23" fmla="*/ 2147483647 h 332"/>
                  <a:gd name="T24" fmla="*/ 2147483647 w 318"/>
                  <a:gd name="T25" fmla="*/ 2147483647 h 332"/>
                  <a:gd name="T26" fmla="*/ 2147483647 w 318"/>
                  <a:gd name="T27" fmla="*/ 2147483647 h 332"/>
                  <a:gd name="T28" fmla="*/ 2147483647 w 318"/>
                  <a:gd name="T29" fmla="*/ 2147483647 h 332"/>
                  <a:gd name="T30" fmla="*/ 2147483647 w 318"/>
                  <a:gd name="T31" fmla="*/ 2147483647 h 332"/>
                  <a:gd name="T32" fmla="*/ 2147483647 w 318"/>
                  <a:gd name="T33" fmla="*/ 0 h 332"/>
                  <a:gd name="T34" fmla="*/ 2147483647 w 318"/>
                  <a:gd name="T35" fmla="*/ 2147483647 h 332"/>
                  <a:gd name="T36" fmla="*/ 2147483647 w 318"/>
                  <a:gd name="T37" fmla="*/ 2147483647 h 332"/>
                  <a:gd name="T38" fmla="*/ 2147483647 w 318"/>
                  <a:gd name="T39" fmla="*/ 2147483647 h 332"/>
                  <a:gd name="T40" fmla="*/ 2147483647 w 318"/>
                  <a:gd name="T41" fmla="*/ 2147483647 h 3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8"/>
                  <a:gd name="T64" fmla="*/ 0 h 332"/>
                  <a:gd name="T65" fmla="*/ 318 w 318"/>
                  <a:gd name="T66" fmla="*/ 332 h 3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8" h="332">
                    <a:moveTo>
                      <a:pt x="33" y="173"/>
                    </a:moveTo>
                    <a:lnTo>
                      <a:pt x="9" y="166"/>
                    </a:lnTo>
                    <a:lnTo>
                      <a:pt x="0" y="219"/>
                    </a:lnTo>
                    <a:lnTo>
                      <a:pt x="9" y="274"/>
                    </a:lnTo>
                    <a:lnTo>
                      <a:pt x="55" y="312"/>
                    </a:lnTo>
                    <a:lnTo>
                      <a:pt x="65" y="331"/>
                    </a:lnTo>
                    <a:lnTo>
                      <a:pt x="124" y="312"/>
                    </a:lnTo>
                    <a:lnTo>
                      <a:pt x="193" y="268"/>
                    </a:lnTo>
                    <a:lnTo>
                      <a:pt x="213" y="170"/>
                    </a:lnTo>
                    <a:lnTo>
                      <a:pt x="257" y="145"/>
                    </a:lnTo>
                    <a:lnTo>
                      <a:pt x="282" y="85"/>
                    </a:lnTo>
                    <a:lnTo>
                      <a:pt x="317" y="69"/>
                    </a:lnTo>
                    <a:lnTo>
                      <a:pt x="271" y="61"/>
                    </a:lnTo>
                    <a:lnTo>
                      <a:pt x="191" y="104"/>
                    </a:lnTo>
                    <a:lnTo>
                      <a:pt x="179" y="62"/>
                    </a:lnTo>
                    <a:lnTo>
                      <a:pt x="110" y="66"/>
                    </a:lnTo>
                    <a:lnTo>
                      <a:pt x="94" y="0"/>
                    </a:lnTo>
                    <a:lnTo>
                      <a:pt x="76" y="18"/>
                    </a:lnTo>
                    <a:lnTo>
                      <a:pt x="82" y="112"/>
                    </a:lnTo>
                    <a:lnTo>
                      <a:pt x="50" y="120"/>
                    </a:lnTo>
                    <a:lnTo>
                      <a:pt x="33" y="17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grpSp>
        <p:grpSp>
          <p:nvGrpSpPr>
            <p:cNvPr id="17" name="Greatlakes_Region">
              <a:extLst>
                <a:ext uri="{FF2B5EF4-FFF2-40B4-BE49-F238E27FC236}">
                  <a16:creationId xmlns:a16="http://schemas.microsoft.com/office/drawing/2014/main" id="{AE952BD2-0C91-3836-01AF-D5F79D0DE990}"/>
                </a:ext>
              </a:extLst>
            </p:cNvPr>
            <p:cNvGrpSpPr>
              <a:grpSpLocks/>
            </p:cNvGrpSpPr>
            <p:nvPr/>
          </p:nvGrpSpPr>
          <p:grpSpPr bwMode="auto">
            <a:xfrm>
              <a:off x="5260743" y="1998667"/>
              <a:ext cx="1824068" cy="2244332"/>
              <a:chOff x="4662095" y="550233"/>
              <a:chExt cx="1693804" cy="2056014"/>
            </a:xfrm>
            <a:solidFill>
              <a:schemeClr val="accent6">
                <a:lumMod val="60000"/>
                <a:lumOff val="40000"/>
              </a:schemeClr>
            </a:solidFill>
          </p:grpSpPr>
          <p:sp>
            <p:nvSpPr>
              <p:cNvPr id="40" name="Freeform 211">
                <a:extLst>
                  <a:ext uri="{FF2B5EF4-FFF2-40B4-BE49-F238E27FC236}">
                    <a16:creationId xmlns:a16="http://schemas.microsoft.com/office/drawing/2014/main" id="{71A7ECE5-DDC8-25D2-46A2-1A425FD003B6}"/>
                  </a:ext>
                </a:extLst>
              </p:cNvPr>
              <p:cNvSpPr>
                <a:spLocks/>
              </p:cNvSpPr>
              <p:nvPr/>
            </p:nvSpPr>
            <p:spPr bwMode="auto">
              <a:xfrm>
                <a:off x="4662095" y="675992"/>
                <a:ext cx="723367" cy="914740"/>
              </a:xfrm>
              <a:custGeom>
                <a:avLst/>
                <a:gdLst>
                  <a:gd name="T0" fmla="*/ 2147483647 w 377"/>
                  <a:gd name="T1" fmla="*/ 2147483647 h 440"/>
                  <a:gd name="T2" fmla="*/ 2147483647 w 377"/>
                  <a:gd name="T3" fmla="*/ 2147483647 h 440"/>
                  <a:gd name="T4" fmla="*/ 2147483647 w 377"/>
                  <a:gd name="T5" fmla="*/ 2147483647 h 440"/>
                  <a:gd name="T6" fmla="*/ 2147483647 w 377"/>
                  <a:gd name="T7" fmla="*/ 0 h 440"/>
                  <a:gd name="T8" fmla="*/ 2147483647 w 377"/>
                  <a:gd name="T9" fmla="*/ 2147483647 h 440"/>
                  <a:gd name="T10" fmla="*/ 2147483647 w 377"/>
                  <a:gd name="T11" fmla="*/ 2147483647 h 440"/>
                  <a:gd name="T12" fmla="*/ 2147483647 w 377"/>
                  <a:gd name="T13" fmla="*/ 2147483647 h 440"/>
                  <a:gd name="T14" fmla="*/ 2147483647 w 377"/>
                  <a:gd name="T15" fmla="*/ 2147483647 h 440"/>
                  <a:gd name="T16" fmla="*/ 2147483647 w 377"/>
                  <a:gd name="T17" fmla="*/ 2147483647 h 440"/>
                  <a:gd name="T18" fmla="*/ 2147483647 w 377"/>
                  <a:gd name="T19" fmla="*/ 2147483647 h 440"/>
                  <a:gd name="T20" fmla="*/ 2147483647 w 377"/>
                  <a:gd name="T21" fmla="*/ 2147483647 h 440"/>
                  <a:gd name="T22" fmla="*/ 2147483647 w 377"/>
                  <a:gd name="T23" fmla="*/ 2147483647 h 440"/>
                  <a:gd name="T24" fmla="*/ 2147483647 w 377"/>
                  <a:gd name="T25" fmla="*/ 2147483647 h 440"/>
                  <a:gd name="T26" fmla="*/ 2147483647 w 377"/>
                  <a:gd name="T27" fmla="*/ 2147483647 h 440"/>
                  <a:gd name="T28" fmla="*/ 2147483647 w 377"/>
                  <a:gd name="T29" fmla="*/ 2147483647 h 440"/>
                  <a:gd name="T30" fmla="*/ 2147483647 w 377"/>
                  <a:gd name="T31" fmla="*/ 2147483647 h 440"/>
                  <a:gd name="T32" fmla="*/ 2147483647 w 377"/>
                  <a:gd name="T33" fmla="*/ 2147483647 h 440"/>
                  <a:gd name="T34" fmla="*/ 2147483647 w 377"/>
                  <a:gd name="T35" fmla="*/ 2147483647 h 440"/>
                  <a:gd name="T36" fmla="*/ 2147483647 w 377"/>
                  <a:gd name="T37" fmla="*/ 2147483647 h 440"/>
                  <a:gd name="T38" fmla="*/ 2147483647 w 377"/>
                  <a:gd name="T39" fmla="*/ 2147483647 h 440"/>
                  <a:gd name="T40" fmla="*/ 2147483647 w 377"/>
                  <a:gd name="T41" fmla="*/ 2147483647 h 440"/>
                  <a:gd name="T42" fmla="*/ 2147483647 w 377"/>
                  <a:gd name="T43" fmla="*/ 2147483647 h 440"/>
                  <a:gd name="T44" fmla="*/ 2147483647 w 377"/>
                  <a:gd name="T45" fmla="*/ 2147483647 h 440"/>
                  <a:gd name="T46" fmla="*/ 2147483647 w 377"/>
                  <a:gd name="T47" fmla="*/ 2147483647 h 440"/>
                  <a:gd name="T48" fmla="*/ 2147483647 w 377"/>
                  <a:gd name="T49" fmla="*/ 2147483647 h 440"/>
                  <a:gd name="T50" fmla="*/ 2147483647 w 377"/>
                  <a:gd name="T51" fmla="*/ 2147483647 h 440"/>
                  <a:gd name="T52" fmla="*/ 2147483647 w 377"/>
                  <a:gd name="T53" fmla="*/ 2147483647 h 440"/>
                  <a:gd name="T54" fmla="*/ 2147483647 w 377"/>
                  <a:gd name="T55" fmla="*/ 2147483647 h 440"/>
                  <a:gd name="T56" fmla="*/ 2147483647 w 377"/>
                  <a:gd name="T57" fmla="*/ 2147483647 h 440"/>
                  <a:gd name="T58" fmla="*/ 2147483647 w 377"/>
                  <a:gd name="T59" fmla="*/ 2147483647 h 440"/>
                  <a:gd name="T60" fmla="*/ 2147483647 w 377"/>
                  <a:gd name="T61" fmla="*/ 2147483647 h 440"/>
                  <a:gd name="T62" fmla="*/ 2147483647 w 377"/>
                  <a:gd name="T63" fmla="*/ 2147483647 h 440"/>
                  <a:gd name="T64" fmla="*/ 2147483647 w 377"/>
                  <a:gd name="T65" fmla="*/ 2147483647 h 440"/>
                  <a:gd name="T66" fmla="*/ 0 w 377"/>
                  <a:gd name="T67" fmla="*/ 2147483647 h 440"/>
                  <a:gd name="T68" fmla="*/ 2147483647 w 377"/>
                  <a:gd name="T69" fmla="*/ 2147483647 h 440"/>
                  <a:gd name="T70" fmla="*/ 2147483647 w 377"/>
                  <a:gd name="T71" fmla="*/ 2147483647 h 4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7"/>
                  <a:gd name="T109" fmla="*/ 0 h 440"/>
                  <a:gd name="T110" fmla="*/ 377 w 377"/>
                  <a:gd name="T111" fmla="*/ 440 h 4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7" h="440">
                    <a:moveTo>
                      <a:pt x="27" y="29"/>
                    </a:moveTo>
                    <a:lnTo>
                      <a:pt x="56" y="25"/>
                    </a:lnTo>
                    <a:lnTo>
                      <a:pt x="81" y="25"/>
                    </a:lnTo>
                    <a:lnTo>
                      <a:pt x="98" y="0"/>
                    </a:lnTo>
                    <a:lnTo>
                      <a:pt x="110" y="32"/>
                    </a:lnTo>
                    <a:lnTo>
                      <a:pt x="150" y="32"/>
                    </a:lnTo>
                    <a:lnTo>
                      <a:pt x="172" y="62"/>
                    </a:lnTo>
                    <a:lnTo>
                      <a:pt x="214" y="54"/>
                    </a:lnTo>
                    <a:lnTo>
                      <a:pt x="242" y="73"/>
                    </a:lnTo>
                    <a:lnTo>
                      <a:pt x="295" y="86"/>
                    </a:lnTo>
                    <a:lnTo>
                      <a:pt x="304" y="109"/>
                    </a:lnTo>
                    <a:lnTo>
                      <a:pt x="332" y="110"/>
                    </a:lnTo>
                    <a:lnTo>
                      <a:pt x="323" y="133"/>
                    </a:lnTo>
                    <a:lnTo>
                      <a:pt x="333" y="159"/>
                    </a:lnTo>
                    <a:lnTo>
                      <a:pt x="315" y="191"/>
                    </a:lnTo>
                    <a:lnTo>
                      <a:pt x="327" y="198"/>
                    </a:lnTo>
                    <a:lnTo>
                      <a:pt x="357" y="163"/>
                    </a:lnTo>
                    <a:lnTo>
                      <a:pt x="356" y="151"/>
                    </a:lnTo>
                    <a:lnTo>
                      <a:pt x="368" y="146"/>
                    </a:lnTo>
                    <a:lnTo>
                      <a:pt x="376" y="163"/>
                    </a:lnTo>
                    <a:lnTo>
                      <a:pt x="353" y="187"/>
                    </a:lnTo>
                    <a:lnTo>
                      <a:pt x="344" y="243"/>
                    </a:lnTo>
                    <a:lnTo>
                      <a:pt x="344" y="336"/>
                    </a:lnTo>
                    <a:lnTo>
                      <a:pt x="357" y="352"/>
                    </a:lnTo>
                    <a:lnTo>
                      <a:pt x="352" y="410"/>
                    </a:lnTo>
                    <a:lnTo>
                      <a:pt x="173" y="439"/>
                    </a:lnTo>
                    <a:lnTo>
                      <a:pt x="129" y="412"/>
                    </a:lnTo>
                    <a:lnTo>
                      <a:pt x="138" y="377"/>
                    </a:lnTo>
                    <a:lnTo>
                      <a:pt x="116" y="339"/>
                    </a:lnTo>
                    <a:lnTo>
                      <a:pt x="98" y="292"/>
                    </a:lnTo>
                    <a:lnTo>
                      <a:pt x="47" y="244"/>
                    </a:lnTo>
                    <a:lnTo>
                      <a:pt x="16" y="244"/>
                    </a:lnTo>
                    <a:lnTo>
                      <a:pt x="16" y="179"/>
                    </a:lnTo>
                    <a:lnTo>
                      <a:pt x="0" y="155"/>
                    </a:lnTo>
                    <a:lnTo>
                      <a:pt x="35" y="117"/>
                    </a:lnTo>
                    <a:lnTo>
                      <a:pt x="27" y="29"/>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1" name="Freeform 212">
                <a:extLst>
                  <a:ext uri="{FF2B5EF4-FFF2-40B4-BE49-F238E27FC236}">
                    <a16:creationId xmlns:a16="http://schemas.microsoft.com/office/drawing/2014/main" id="{F724616A-B408-DF8F-B07A-894A3A3DC471}"/>
                  </a:ext>
                </a:extLst>
              </p:cNvPr>
              <p:cNvSpPr>
                <a:spLocks/>
              </p:cNvSpPr>
              <p:nvPr/>
            </p:nvSpPr>
            <p:spPr bwMode="auto">
              <a:xfrm>
                <a:off x="4944208" y="550233"/>
                <a:ext cx="781237" cy="364345"/>
              </a:xfrm>
              <a:custGeom>
                <a:avLst/>
                <a:gdLst>
                  <a:gd name="T0" fmla="*/ 0 w 405"/>
                  <a:gd name="T1" fmla="*/ 2147483647 h 176"/>
                  <a:gd name="T2" fmla="*/ 2147483647 w 405"/>
                  <a:gd name="T3" fmla="*/ 0 h 176"/>
                  <a:gd name="T4" fmla="*/ 2147483647 w 405"/>
                  <a:gd name="T5" fmla="*/ 2147483647 h 176"/>
                  <a:gd name="T6" fmla="*/ 2147483647 w 405"/>
                  <a:gd name="T7" fmla="*/ 2147483647 h 176"/>
                  <a:gd name="T8" fmla="*/ 2147483647 w 405"/>
                  <a:gd name="T9" fmla="*/ 2147483647 h 176"/>
                  <a:gd name="T10" fmla="*/ 2147483647 w 405"/>
                  <a:gd name="T11" fmla="*/ 2147483647 h 176"/>
                  <a:gd name="T12" fmla="*/ 2147483647 w 405"/>
                  <a:gd name="T13" fmla="*/ 2147483647 h 176"/>
                  <a:gd name="T14" fmla="*/ 2147483647 w 405"/>
                  <a:gd name="T15" fmla="*/ 2147483647 h 176"/>
                  <a:gd name="T16" fmla="*/ 2147483647 w 405"/>
                  <a:gd name="T17" fmla="*/ 2147483647 h 176"/>
                  <a:gd name="T18" fmla="*/ 2147483647 w 405"/>
                  <a:gd name="T19" fmla="*/ 2147483647 h 176"/>
                  <a:gd name="T20" fmla="*/ 2147483647 w 405"/>
                  <a:gd name="T21" fmla="*/ 2147483647 h 176"/>
                  <a:gd name="T22" fmla="*/ 2147483647 w 405"/>
                  <a:gd name="T23" fmla="*/ 2147483647 h 176"/>
                  <a:gd name="T24" fmla="*/ 2147483647 w 405"/>
                  <a:gd name="T25" fmla="*/ 2147483647 h 176"/>
                  <a:gd name="T26" fmla="*/ 2147483647 w 405"/>
                  <a:gd name="T27" fmla="*/ 2147483647 h 176"/>
                  <a:gd name="T28" fmla="*/ 2147483647 w 405"/>
                  <a:gd name="T29" fmla="*/ 2147483647 h 176"/>
                  <a:gd name="T30" fmla="*/ 2147483647 w 405"/>
                  <a:gd name="T31" fmla="*/ 2147483647 h 176"/>
                  <a:gd name="T32" fmla="*/ 2147483647 w 405"/>
                  <a:gd name="T33" fmla="*/ 2147483647 h 176"/>
                  <a:gd name="T34" fmla="*/ 2147483647 w 405"/>
                  <a:gd name="T35" fmla="*/ 2147483647 h 176"/>
                  <a:gd name="T36" fmla="*/ 2147483647 w 405"/>
                  <a:gd name="T37" fmla="*/ 2147483647 h 176"/>
                  <a:gd name="T38" fmla="*/ 2147483647 w 405"/>
                  <a:gd name="T39" fmla="*/ 2147483647 h 176"/>
                  <a:gd name="T40" fmla="*/ 2147483647 w 405"/>
                  <a:gd name="T41" fmla="*/ 2147483647 h 176"/>
                  <a:gd name="T42" fmla="*/ 2147483647 w 405"/>
                  <a:gd name="T43" fmla="*/ 2147483647 h 176"/>
                  <a:gd name="T44" fmla="*/ 2147483647 w 405"/>
                  <a:gd name="T45" fmla="*/ 2147483647 h 176"/>
                  <a:gd name="T46" fmla="*/ 2147483647 w 405"/>
                  <a:gd name="T47" fmla="*/ 2147483647 h 176"/>
                  <a:gd name="T48" fmla="*/ 0 w 405"/>
                  <a:gd name="T49" fmla="*/ 2147483647 h 1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5"/>
                  <a:gd name="T76" fmla="*/ 0 h 176"/>
                  <a:gd name="T77" fmla="*/ 405 w 405"/>
                  <a:gd name="T78" fmla="*/ 176 h 1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5" h="176">
                    <a:moveTo>
                      <a:pt x="0" y="96"/>
                    </a:moveTo>
                    <a:lnTo>
                      <a:pt x="90" y="0"/>
                    </a:lnTo>
                    <a:lnTo>
                      <a:pt x="74" y="40"/>
                    </a:lnTo>
                    <a:lnTo>
                      <a:pt x="86" y="52"/>
                    </a:lnTo>
                    <a:lnTo>
                      <a:pt x="115" y="35"/>
                    </a:lnTo>
                    <a:lnTo>
                      <a:pt x="177" y="60"/>
                    </a:lnTo>
                    <a:lnTo>
                      <a:pt x="204" y="40"/>
                    </a:lnTo>
                    <a:lnTo>
                      <a:pt x="288" y="29"/>
                    </a:lnTo>
                    <a:lnTo>
                      <a:pt x="304" y="53"/>
                    </a:lnTo>
                    <a:lnTo>
                      <a:pt x="336" y="48"/>
                    </a:lnTo>
                    <a:lnTo>
                      <a:pt x="400" y="73"/>
                    </a:lnTo>
                    <a:lnTo>
                      <a:pt x="404" y="92"/>
                    </a:lnTo>
                    <a:lnTo>
                      <a:pt x="335" y="108"/>
                    </a:lnTo>
                    <a:lnTo>
                      <a:pt x="315" y="96"/>
                    </a:lnTo>
                    <a:lnTo>
                      <a:pt x="280" y="100"/>
                    </a:lnTo>
                    <a:lnTo>
                      <a:pt x="239" y="125"/>
                    </a:lnTo>
                    <a:lnTo>
                      <a:pt x="220" y="126"/>
                    </a:lnTo>
                    <a:lnTo>
                      <a:pt x="205" y="108"/>
                    </a:lnTo>
                    <a:lnTo>
                      <a:pt x="182" y="173"/>
                    </a:lnTo>
                    <a:lnTo>
                      <a:pt x="156" y="175"/>
                    </a:lnTo>
                    <a:lnTo>
                      <a:pt x="146" y="149"/>
                    </a:lnTo>
                    <a:lnTo>
                      <a:pt x="92" y="137"/>
                    </a:lnTo>
                    <a:lnTo>
                      <a:pt x="66" y="118"/>
                    </a:lnTo>
                    <a:lnTo>
                      <a:pt x="21" y="125"/>
                    </a:lnTo>
                    <a:lnTo>
                      <a:pt x="0" y="9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2" name="Freeform 213">
                <a:extLst>
                  <a:ext uri="{FF2B5EF4-FFF2-40B4-BE49-F238E27FC236}">
                    <a16:creationId xmlns:a16="http://schemas.microsoft.com/office/drawing/2014/main" id="{5FD2E8A9-2297-C840-0448-D9EB6877EF93}"/>
                  </a:ext>
                </a:extLst>
              </p:cNvPr>
              <p:cNvSpPr>
                <a:spLocks/>
              </p:cNvSpPr>
              <p:nvPr/>
            </p:nvSpPr>
            <p:spPr bwMode="auto">
              <a:xfrm>
                <a:off x="5486733" y="800024"/>
                <a:ext cx="564226" cy="821715"/>
              </a:xfrm>
              <a:custGeom>
                <a:avLst/>
                <a:gdLst>
                  <a:gd name="T0" fmla="*/ 2147483647 w 290"/>
                  <a:gd name="T1" fmla="*/ 2147483647 h 393"/>
                  <a:gd name="T2" fmla="*/ 2147483647 w 290"/>
                  <a:gd name="T3" fmla="*/ 2147483647 h 393"/>
                  <a:gd name="T4" fmla="*/ 2147483647 w 290"/>
                  <a:gd name="T5" fmla="*/ 2147483647 h 393"/>
                  <a:gd name="T6" fmla="*/ 2147483647 w 290"/>
                  <a:gd name="T7" fmla="*/ 2147483647 h 393"/>
                  <a:gd name="T8" fmla="*/ 2147483647 w 290"/>
                  <a:gd name="T9" fmla="*/ 2147483647 h 393"/>
                  <a:gd name="T10" fmla="*/ 2147483647 w 290"/>
                  <a:gd name="T11" fmla="*/ 2147483647 h 393"/>
                  <a:gd name="T12" fmla="*/ 0 w 290"/>
                  <a:gd name="T13" fmla="*/ 2147483647 h 393"/>
                  <a:gd name="T14" fmla="*/ 2147483647 w 290"/>
                  <a:gd name="T15" fmla="*/ 2147483647 h 393"/>
                  <a:gd name="T16" fmla="*/ 2147483647 w 290"/>
                  <a:gd name="T17" fmla="*/ 2147483647 h 393"/>
                  <a:gd name="T18" fmla="*/ 2147483647 w 290"/>
                  <a:gd name="T19" fmla="*/ 2147483647 h 393"/>
                  <a:gd name="T20" fmla="*/ 2147483647 w 290"/>
                  <a:gd name="T21" fmla="*/ 2147483647 h 393"/>
                  <a:gd name="T22" fmla="*/ 2147483647 w 290"/>
                  <a:gd name="T23" fmla="*/ 2147483647 h 393"/>
                  <a:gd name="T24" fmla="*/ 2147483647 w 290"/>
                  <a:gd name="T25" fmla="*/ 2147483647 h 393"/>
                  <a:gd name="T26" fmla="*/ 2147483647 w 290"/>
                  <a:gd name="T27" fmla="*/ 2147483647 h 393"/>
                  <a:gd name="T28" fmla="*/ 2147483647 w 290"/>
                  <a:gd name="T29" fmla="*/ 2147483647 h 393"/>
                  <a:gd name="T30" fmla="*/ 2147483647 w 290"/>
                  <a:gd name="T31" fmla="*/ 2147483647 h 393"/>
                  <a:gd name="T32" fmla="*/ 2147483647 w 290"/>
                  <a:gd name="T33" fmla="*/ 2147483647 h 393"/>
                  <a:gd name="T34" fmla="*/ 2147483647 w 290"/>
                  <a:gd name="T35" fmla="*/ 2147483647 h 393"/>
                  <a:gd name="T36" fmla="*/ 2147483647 w 290"/>
                  <a:gd name="T37" fmla="*/ 2147483647 h 393"/>
                  <a:gd name="T38" fmla="*/ 2147483647 w 290"/>
                  <a:gd name="T39" fmla="*/ 2147483647 h 393"/>
                  <a:gd name="T40" fmla="*/ 2147483647 w 290"/>
                  <a:gd name="T41" fmla="*/ 2147483647 h 393"/>
                  <a:gd name="T42" fmla="*/ 2147483647 w 290"/>
                  <a:gd name="T43" fmla="*/ 2147483647 h 393"/>
                  <a:gd name="T44" fmla="*/ 2147483647 w 290"/>
                  <a:gd name="T45" fmla="*/ 2147483647 h 393"/>
                  <a:gd name="T46" fmla="*/ 2147483647 w 290"/>
                  <a:gd name="T47" fmla="*/ 2147483647 h 393"/>
                  <a:gd name="T48" fmla="*/ 2147483647 w 290"/>
                  <a:gd name="T49" fmla="*/ 2147483647 h 393"/>
                  <a:gd name="T50" fmla="*/ 2147483647 w 290"/>
                  <a:gd name="T51" fmla="*/ 2147483647 h 393"/>
                  <a:gd name="T52" fmla="*/ 2147483647 w 290"/>
                  <a:gd name="T53" fmla="*/ 2147483647 h 393"/>
                  <a:gd name="T54" fmla="*/ 2147483647 w 290"/>
                  <a:gd name="T55" fmla="*/ 2147483647 h 393"/>
                  <a:gd name="T56" fmla="*/ 2147483647 w 290"/>
                  <a:gd name="T57" fmla="*/ 2147483647 h 393"/>
                  <a:gd name="T58" fmla="*/ 2147483647 w 290"/>
                  <a:gd name="T59" fmla="*/ 2147483647 h 393"/>
                  <a:gd name="T60" fmla="*/ 2147483647 w 290"/>
                  <a:gd name="T61" fmla="*/ 2147483647 h 393"/>
                  <a:gd name="T62" fmla="*/ 2147483647 w 290"/>
                  <a:gd name="T63" fmla="*/ 2147483647 h 393"/>
                  <a:gd name="T64" fmla="*/ 2147483647 w 290"/>
                  <a:gd name="T65" fmla="*/ 2147483647 h 393"/>
                  <a:gd name="T66" fmla="*/ 2147483647 w 290"/>
                  <a:gd name="T67" fmla="*/ 2147483647 h 393"/>
                  <a:gd name="T68" fmla="*/ 2147483647 w 290"/>
                  <a:gd name="T69" fmla="*/ 2147483647 h 393"/>
                  <a:gd name="T70" fmla="*/ 2147483647 w 290"/>
                  <a:gd name="T71" fmla="*/ 2147483647 h 393"/>
                  <a:gd name="T72" fmla="*/ 2147483647 w 290"/>
                  <a:gd name="T73" fmla="*/ 2147483647 h 393"/>
                  <a:gd name="T74" fmla="*/ 2147483647 w 290"/>
                  <a:gd name="T75" fmla="*/ 2147483647 h 393"/>
                  <a:gd name="T76" fmla="*/ 2147483647 w 290"/>
                  <a:gd name="T77" fmla="*/ 2147483647 h 393"/>
                  <a:gd name="T78" fmla="*/ 2147483647 w 290"/>
                  <a:gd name="T79" fmla="*/ 2147483647 h 393"/>
                  <a:gd name="T80" fmla="*/ 2147483647 w 290"/>
                  <a:gd name="T81" fmla="*/ 2147483647 h 393"/>
                  <a:gd name="T82" fmla="*/ 2147483647 w 290"/>
                  <a:gd name="T83" fmla="*/ 0 h 393"/>
                  <a:gd name="T84" fmla="*/ 2147483647 w 290"/>
                  <a:gd name="T85" fmla="*/ 2147483647 h 3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0"/>
                  <a:gd name="T130" fmla="*/ 0 h 393"/>
                  <a:gd name="T131" fmla="*/ 290 w 290"/>
                  <a:gd name="T132" fmla="*/ 393 h 3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0" h="393">
                    <a:moveTo>
                      <a:pt x="73" y="17"/>
                    </a:moveTo>
                    <a:lnTo>
                      <a:pt x="83" y="41"/>
                    </a:lnTo>
                    <a:lnTo>
                      <a:pt x="63" y="56"/>
                    </a:lnTo>
                    <a:lnTo>
                      <a:pt x="62" y="118"/>
                    </a:lnTo>
                    <a:lnTo>
                      <a:pt x="51" y="77"/>
                    </a:lnTo>
                    <a:lnTo>
                      <a:pt x="9" y="117"/>
                    </a:lnTo>
                    <a:lnTo>
                      <a:pt x="0" y="229"/>
                    </a:lnTo>
                    <a:lnTo>
                      <a:pt x="27" y="284"/>
                    </a:lnTo>
                    <a:lnTo>
                      <a:pt x="29" y="313"/>
                    </a:lnTo>
                    <a:lnTo>
                      <a:pt x="31" y="336"/>
                    </a:lnTo>
                    <a:lnTo>
                      <a:pt x="29" y="356"/>
                    </a:lnTo>
                    <a:lnTo>
                      <a:pt x="24" y="392"/>
                    </a:lnTo>
                    <a:lnTo>
                      <a:pt x="138" y="386"/>
                    </a:lnTo>
                    <a:lnTo>
                      <a:pt x="288" y="372"/>
                    </a:lnTo>
                    <a:lnTo>
                      <a:pt x="261" y="364"/>
                    </a:lnTo>
                    <a:lnTo>
                      <a:pt x="246" y="344"/>
                    </a:lnTo>
                    <a:lnTo>
                      <a:pt x="269" y="326"/>
                    </a:lnTo>
                    <a:lnTo>
                      <a:pt x="269" y="305"/>
                    </a:lnTo>
                    <a:lnTo>
                      <a:pt x="258" y="286"/>
                    </a:lnTo>
                    <a:lnTo>
                      <a:pt x="269" y="272"/>
                    </a:lnTo>
                    <a:lnTo>
                      <a:pt x="289" y="273"/>
                    </a:lnTo>
                    <a:lnTo>
                      <a:pt x="285" y="219"/>
                    </a:lnTo>
                    <a:lnTo>
                      <a:pt x="280" y="187"/>
                    </a:lnTo>
                    <a:lnTo>
                      <a:pt x="267" y="167"/>
                    </a:lnTo>
                    <a:lnTo>
                      <a:pt x="255" y="154"/>
                    </a:lnTo>
                    <a:lnTo>
                      <a:pt x="236" y="150"/>
                    </a:lnTo>
                    <a:lnTo>
                      <a:pt x="219" y="150"/>
                    </a:lnTo>
                    <a:lnTo>
                      <a:pt x="200" y="176"/>
                    </a:lnTo>
                    <a:lnTo>
                      <a:pt x="188" y="184"/>
                    </a:lnTo>
                    <a:lnTo>
                      <a:pt x="180" y="187"/>
                    </a:lnTo>
                    <a:lnTo>
                      <a:pt x="170" y="183"/>
                    </a:lnTo>
                    <a:lnTo>
                      <a:pt x="167" y="171"/>
                    </a:lnTo>
                    <a:lnTo>
                      <a:pt x="170" y="163"/>
                    </a:lnTo>
                    <a:lnTo>
                      <a:pt x="178" y="154"/>
                    </a:lnTo>
                    <a:lnTo>
                      <a:pt x="186" y="150"/>
                    </a:lnTo>
                    <a:lnTo>
                      <a:pt x="194" y="149"/>
                    </a:lnTo>
                    <a:lnTo>
                      <a:pt x="194" y="134"/>
                    </a:lnTo>
                    <a:lnTo>
                      <a:pt x="216" y="118"/>
                    </a:lnTo>
                    <a:lnTo>
                      <a:pt x="194" y="67"/>
                    </a:lnTo>
                    <a:lnTo>
                      <a:pt x="194" y="42"/>
                    </a:lnTo>
                    <a:lnTo>
                      <a:pt x="158" y="33"/>
                    </a:lnTo>
                    <a:lnTo>
                      <a:pt x="105" y="0"/>
                    </a:lnTo>
                    <a:lnTo>
                      <a:pt x="73" y="17"/>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3" name="Freeform 214">
                <a:extLst>
                  <a:ext uri="{FF2B5EF4-FFF2-40B4-BE49-F238E27FC236}">
                    <a16:creationId xmlns:a16="http://schemas.microsoft.com/office/drawing/2014/main" id="{F436DF0E-43A0-A812-9B52-44A084514D1A}"/>
                  </a:ext>
                </a:extLst>
              </p:cNvPr>
              <p:cNvSpPr>
                <a:spLocks/>
              </p:cNvSpPr>
              <p:nvPr/>
            </p:nvSpPr>
            <p:spPr bwMode="auto">
              <a:xfrm>
                <a:off x="4879105" y="1520963"/>
                <a:ext cx="607628" cy="1085284"/>
              </a:xfrm>
              <a:custGeom>
                <a:avLst/>
                <a:gdLst>
                  <a:gd name="T0" fmla="*/ 2147483647 w 315"/>
                  <a:gd name="T1" fmla="*/ 2147483647 h 519"/>
                  <a:gd name="T2" fmla="*/ 2147483647 w 315"/>
                  <a:gd name="T3" fmla="*/ 0 h 519"/>
                  <a:gd name="T4" fmla="*/ 2147483647 w 315"/>
                  <a:gd name="T5" fmla="*/ 2147483647 h 519"/>
                  <a:gd name="T6" fmla="*/ 2147483647 w 315"/>
                  <a:gd name="T7" fmla="*/ 2147483647 h 519"/>
                  <a:gd name="T8" fmla="*/ 2147483647 w 315"/>
                  <a:gd name="T9" fmla="*/ 2147483647 h 519"/>
                  <a:gd name="T10" fmla="*/ 2147483647 w 315"/>
                  <a:gd name="T11" fmla="*/ 2147483647 h 519"/>
                  <a:gd name="T12" fmla="*/ 2147483647 w 315"/>
                  <a:gd name="T13" fmla="*/ 2147483647 h 519"/>
                  <a:gd name="T14" fmla="*/ 2147483647 w 315"/>
                  <a:gd name="T15" fmla="*/ 2147483647 h 519"/>
                  <a:gd name="T16" fmla="*/ 2147483647 w 315"/>
                  <a:gd name="T17" fmla="*/ 2147483647 h 519"/>
                  <a:gd name="T18" fmla="*/ 2147483647 w 315"/>
                  <a:gd name="T19" fmla="*/ 2147483647 h 519"/>
                  <a:gd name="T20" fmla="*/ 2147483647 w 315"/>
                  <a:gd name="T21" fmla="*/ 2147483647 h 519"/>
                  <a:gd name="T22" fmla="*/ 2147483647 w 315"/>
                  <a:gd name="T23" fmla="*/ 2147483647 h 519"/>
                  <a:gd name="T24" fmla="*/ 2147483647 w 315"/>
                  <a:gd name="T25" fmla="*/ 2147483647 h 519"/>
                  <a:gd name="T26" fmla="*/ 2147483647 w 315"/>
                  <a:gd name="T27" fmla="*/ 2147483647 h 519"/>
                  <a:gd name="T28" fmla="*/ 2147483647 w 315"/>
                  <a:gd name="T29" fmla="*/ 2147483647 h 519"/>
                  <a:gd name="T30" fmla="*/ 2147483647 w 315"/>
                  <a:gd name="T31" fmla="*/ 2147483647 h 519"/>
                  <a:gd name="T32" fmla="*/ 2147483647 w 315"/>
                  <a:gd name="T33" fmla="*/ 2147483647 h 519"/>
                  <a:gd name="T34" fmla="*/ 0 w 315"/>
                  <a:gd name="T35" fmla="*/ 2147483647 h 519"/>
                  <a:gd name="T36" fmla="*/ 2147483647 w 315"/>
                  <a:gd name="T37" fmla="*/ 2147483647 h 519"/>
                  <a:gd name="T38" fmla="*/ 2147483647 w 315"/>
                  <a:gd name="T39" fmla="*/ 2147483647 h 519"/>
                  <a:gd name="T40" fmla="*/ 2147483647 w 315"/>
                  <a:gd name="T41" fmla="*/ 2147483647 h 519"/>
                  <a:gd name="T42" fmla="*/ 2147483647 w 315"/>
                  <a:gd name="T43" fmla="*/ 2147483647 h 519"/>
                  <a:gd name="T44" fmla="*/ 2147483647 w 315"/>
                  <a:gd name="T45" fmla="*/ 2147483647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5"/>
                  <a:gd name="T70" fmla="*/ 0 h 519"/>
                  <a:gd name="T71" fmla="*/ 315 w 315"/>
                  <a:gd name="T72" fmla="*/ 519 h 5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5" h="519">
                    <a:moveTo>
                      <a:pt x="59" y="30"/>
                    </a:moveTo>
                    <a:lnTo>
                      <a:pt x="238" y="0"/>
                    </a:lnTo>
                    <a:lnTo>
                      <a:pt x="267" y="63"/>
                    </a:lnTo>
                    <a:lnTo>
                      <a:pt x="303" y="328"/>
                    </a:lnTo>
                    <a:lnTo>
                      <a:pt x="314" y="363"/>
                    </a:lnTo>
                    <a:lnTo>
                      <a:pt x="286" y="434"/>
                    </a:lnTo>
                    <a:lnTo>
                      <a:pt x="286" y="482"/>
                    </a:lnTo>
                    <a:lnTo>
                      <a:pt x="253" y="477"/>
                    </a:lnTo>
                    <a:lnTo>
                      <a:pt x="255" y="518"/>
                    </a:lnTo>
                    <a:lnTo>
                      <a:pt x="221" y="501"/>
                    </a:lnTo>
                    <a:lnTo>
                      <a:pt x="203" y="507"/>
                    </a:lnTo>
                    <a:lnTo>
                      <a:pt x="178" y="503"/>
                    </a:lnTo>
                    <a:lnTo>
                      <a:pt x="159" y="440"/>
                    </a:lnTo>
                    <a:lnTo>
                      <a:pt x="122" y="422"/>
                    </a:lnTo>
                    <a:lnTo>
                      <a:pt x="122" y="355"/>
                    </a:lnTo>
                    <a:lnTo>
                      <a:pt x="86" y="363"/>
                    </a:lnTo>
                    <a:lnTo>
                      <a:pt x="65" y="315"/>
                    </a:lnTo>
                    <a:lnTo>
                      <a:pt x="0" y="258"/>
                    </a:lnTo>
                    <a:lnTo>
                      <a:pt x="48" y="169"/>
                    </a:lnTo>
                    <a:lnTo>
                      <a:pt x="34" y="127"/>
                    </a:lnTo>
                    <a:lnTo>
                      <a:pt x="82" y="119"/>
                    </a:lnTo>
                    <a:lnTo>
                      <a:pt x="86" y="61"/>
                    </a:lnTo>
                    <a:lnTo>
                      <a:pt x="59" y="3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4" name="Freeform 215">
                <a:extLst>
                  <a:ext uri="{FF2B5EF4-FFF2-40B4-BE49-F238E27FC236}">
                    <a16:creationId xmlns:a16="http://schemas.microsoft.com/office/drawing/2014/main" id="{852EFF3A-6307-F4ED-DB7F-500AF951AAEC}"/>
                  </a:ext>
                </a:extLst>
              </p:cNvPr>
              <p:cNvSpPr>
                <a:spLocks/>
              </p:cNvSpPr>
              <p:nvPr/>
            </p:nvSpPr>
            <p:spPr bwMode="auto">
              <a:xfrm>
                <a:off x="5392695" y="1598484"/>
                <a:ext cx="470189" cy="837219"/>
              </a:xfrm>
              <a:custGeom>
                <a:avLst/>
                <a:gdLst>
                  <a:gd name="T0" fmla="*/ 0 w 244"/>
                  <a:gd name="T1" fmla="*/ 2147483647 h 401"/>
                  <a:gd name="T2" fmla="*/ 2147483647 w 244"/>
                  <a:gd name="T3" fmla="*/ 2147483647 h 401"/>
                  <a:gd name="T4" fmla="*/ 2147483647 w 244"/>
                  <a:gd name="T5" fmla="*/ 2147483647 h 401"/>
                  <a:gd name="T6" fmla="*/ 2147483647 w 244"/>
                  <a:gd name="T7" fmla="*/ 2147483647 h 401"/>
                  <a:gd name="T8" fmla="*/ 2147483647 w 244"/>
                  <a:gd name="T9" fmla="*/ 2147483647 h 401"/>
                  <a:gd name="T10" fmla="*/ 2147483647 w 244"/>
                  <a:gd name="T11" fmla="*/ 0 h 401"/>
                  <a:gd name="T12" fmla="*/ 2147483647 w 244"/>
                  <a:gd name="T13" fmla="*/ 2147483647 h 401"/>
                  <a:gd name="T14" fmla="*/ 2147483647 w 244"/>
                  <a:gd name="T15" fmla="*/ 2147483647 h 401"/>
                  <a:gd name="T16" fmla="*/ 2147483647 w 244"/>
                  <a:gd name="T17" fmla="*/ 2147483647 h 401"/>
                  <a:gd name="T18" fmla="*/ 2147483647 w 244"/>
                  <a:gd name="T19" fmla="*/ 2147483647 h 401"/>
                  <a:gd name="T20" fmla="*/ 2147483647 w 244"/>
                  <a:gd name="T21" fmla="*/ 2147483647 h 401"/>
                  <a:gd name="T22" fmla="*/ 2147483647 w 244"/>
                  <a:gd name="T23" fmla="*/ 2147483647 h 401"/>
                  <a:gd name="T24" fmla="*/ 2147483647 w 244"/>
                  <a:gd name="T25" fmla="*/ 2147483647 h 401"/>
                  <a:gd name="T26" fmla="*/ 2147483647 w 244"/>
                  <a:gd name="T27" fmla="*/ 2147483647 h 401"/>
                  <a:gd name="T28" fmla="*/ 2147483647 w 244"/>
                  <a:gd name="T29" fmla="*/ 2147483647 h 401"/>
                  <a:gd name="T30" fmla="*/ 0 w 244"/>
                  <a:gd name="T31" fmla="*/ 2147483647 h 4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
                  <a:gd name="T49" fmla="*/ 0 h 401"/>
                  <a:gd name="T50" fmla="*/ 244 w 244"/>
                  <a:gd name="T51" fmla="*/ 401 h 40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 h="401">
                    <a:moveTo>
                      <a:pt x="0" y="29"/>
                    </a:moveTo>
                    <a:lnTo>
                      <a:pt x="28" y="44"/>
                    </a:lnTo>
                    <a:lnTo>
                      <a:pt x="55" y="41"/>
                    </a:lnTo>
                    <a:lnTo>
                      <a:pt x="65" y="33"/>
                    </a:lnTo>
                    <a:lnTo>
                      <a:pt x="72" y="8"/>
                    </a:lnTo>
                    <a:lnTo>
                      <a:pt x="189" y="0"/>
                    </a:lnTo>
                    <a:lnTo>
                      <a:pt x="243" y="283"/>
                    </a:lnTo>
                    <a:lnTo>
                      <a:pt x="239" y="280"/>
                    </a:lnTo>
                    <a:lnTo>
                      <a:pt x="199" y="296"/>
                    </a:lnTo>
                    <a:lnTo>
                      <a:pt x="170" y="372"/>
                    </a:lnTo>
                    <a:lnTo>
                      <a:pt x="128" y="361"/>
                    </a:lnTo>
                    <a:lnTo>
                      <a:pt x="80" y="390"/>
                    </a:lnTo>
                    <a:lnTo>
                      <a:pt x="16" y="400"/>
                    </a:lnTo>
                    <a:lnTo>
                      <a:pt x="45" y="326"/>
                    </a:lnTo>
                    <a:lnTo>
                      <a:pt x="32" y="284"/>
                    </a:lnTo>
                    <a:lnTo>
                      <a:pt x="0" y="29"/>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5" name="Freeform 216">
                <a:extLst>
                  <a:ext uri="{FF2B5EF4-FFF2-40B4-BE49-F238E27FC236}">
                    <a16:creationId xmlns:a16="http://schemas.microsoft.com/office/drawing/2014/main" id="{5F7F7CFC-E0D4-EB39-8D86-44D4D518BB50}"/>
                  </a:ext>
                </a:extLst>
              </p:cNvPr>
              <p:cNvSpPr>
                <a:spLocks/>
              </p:cNvSpPr>
              <p:nvPr/>
            </p:nvSpPr>
            <p:spPr bwMode="auto">
              <a:xfrm>
                <a:off x="5748271" y="1427939"/>
                <a:ext cx="607628" cy="759699"/>
              </a:xfrm>
              <a:custGeom>
                <a:avLst/>
                <a:gdLst>
                  <a:gd name="T0" fmla="*/ 0 w 314"/>
                  <a:gd name="T1" fmla="*/ 2147483647 h 362"/>
                  <a:gd name="T2" fmla="*/ 2147483647 w 314"/>
                  <a:gd name="T3" fmla="*/ 2147483647 h 362"/>
                  <a:gd name="T4" fmla="*/ 2147483647 w 314"/>
                  <a:gd name="T5" fmla="*/ 2147483647 h 362"/>
                  <a:gd name="T6" fmla="*/ 2147483647 w 314"/>
                  <a:gd name="T7" fmla="*/ 2147483647 h 362"/>
                  <a:gd name="T8" fmla="*/ 2147483647 w 314"/>
                  <a:gd name="T9" fmla="*/ 2147483647 h 362"/>
                  <a:gd name="T10" fmla="*/ 2147483647 w 314"/>
                  <a:gd name="T11" fmla="*/ 0 h 362"/>
                  <a:gd name="T12" fmla="*/ 2147483647 w 314"/>
                  <a:gd name="T13" fmla="*/ 2147483647 h 362"/>
                  <a:gd name="T14" fmla="*/ 2147483647 w 314"/>
                  <a:gd name="T15" fmla="*/ 2147483647 h 362"/>
                  <a:gd name="T16" fmla="*/ 2147483647 w 314"/>
                  <a:gd name="T17" fmla="*/ 2147483647 h 362"/>
                  <a:gd name="T18" fmla="*/ 2147483647 w 314"/>
                  <a:gd name="T19" fmla="*/ 2147483647 h 362"/>
                  <a:gd name="T20" fmla="*/ 2147483647 w 314"/>
                  <a:gd name="T21" fmla="*/ 2147483647 h 362"/>
                  <a:gd name="T22" fmla="*/ 2147483647 w 314"/>
                  <a:gd name="T23" fmla="*/ 2147483647 h 362"/>
                  <a:gd name="T24" fmla="*/ 2147483647 w 314"/>
                  <a:gd name="T25" fmla="*/ 2147483647 h 362"/>
                  <a:gd name="T26" fmla="*/ 2147483647 w 314"/>
                  <a:gd name="T27" fmla="*/ 2147483647 h 362"/>
                  <a:gd name="T28" fmla="*/ 2147483647 w 314"/>
                  <a:gd name="T29" fmla="*/ 2147483647 h 362"/>
                  <a:gd name="T30" fmla="*/ 2147483647 w 314"/>
                  <a:gd name="T31" fmla="*/ 2147483647 h 362"/>
                  <a:gd name="T32" fmla="*/ 2147483647 w 314"/>
                  <a:gd name="T33" fmla="*/ 2147483647 h 362"/>
                  <a:gd name="T34" fmla="*/ 2147483647 w 314"/>
                  <a:gd name="T35" fmla="*/ 2147483647 h 362"/>
                  <a:gd name="T36" fmla="*/ 0 w 314"/>
                  <a:gd name="T37" fmla="*/ 2147483647 h 3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4"/>
                  <a:gd name="T58" fmla="*/ 0 h 362"/>
                  <a:gd name="T59" fmla="*/ 314 w 314"/>
                  <a:gd name="T60" fmla="*/ 362 h 3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4" h="362">
                    <a:moveTo>
                      <a:pt x="0" y="81"/>
                    </a:moveTo>
                    <a:lnTo>
                      <a:pt x="141" y="68"/>
                    </a:lnTo>
                    <a:lnTo>
                      <a:pt x="171" y="73"/>
                    </a:lnTo>
                    <a:lnTo>
                      <a:pt x="237" y="42"/>
                    </a:lnTo>
                    <a:lnTo>
                      <a:pt x="252" y="14"/>
                    </a:lnTo>
                    <a:lnTo>
                      <a:pt x="291" y="0"/>
                    </a:lnTo>
                    <a:lnTo>
                      <a:pt x="313" y="137"/>
                    </a:lnTo>
                    <a:lnTo>
                      <a:pt x="297" y="152"/>
                    </a:lnTo>
                    <a:lnTo>
                      <a:pt x="301" y="246"/>
                    </a:lnTo>
                    <a:lnTo>
                      <a:pt x="269" y="254"/>
                    </a:lnTo>
                    <a:lnTo>
                      <a:pt x="252" y="307"/>
                    </a:lnTo>
                    <a:lnTo>
                      <a:pt x="228" y="300"/>
                    </a:lnTo>
                    <a:lnTo>
                      <a:pt x="219" y="361"/>
                    </a:lnTo>
                    <a:lnTo>
                      <a:pt x="184" y="335"/>
                    </a:lnTo>
                    <a:lnTo>
                      <a:pt x="115" y="352"/>
                    </a:lnTo>
                    <a:lnTo>
                      <a:pt x="86" y="329"/>
                    </a:lnTo>
                    <a:lnTo>
                      <a:pt x="46" y="327"/>
                    </a:lnTo>
                    <a:lnTo>
                      <a:pt x="26" y="226"/>
                    </a:lnTo>
                    <a:lnTo>
                      <a:pt x="0" y="81"/>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grpSp>
        <p:grpSp>
          <p:nvGrpSpPr>
            <p:cNvPr id="18" name="Northeast_Region">
              <a:extLst>
                <a:ext uri="{FF2B5EF4-FFF2-40B4-BE49-F238E27FC236}">
                  <a16:creationId xmlns:a16="http://schemas.microsoft.com/office/drawing/2014/main" id="{0D86B770-46FB-24BB-C2C5-B37E70FAA97A}"/>
                </a:ext>
              </a:extLst>
            </p:cNvPr>
            <p:cNvGrpSpPr>
              <a:grpSpLocks/>
            </p:cNvGrpSpPr>
            <p:nvPr/>
          </p:nvGrpSpPr>
          <p:grpSpPr bwMode="auto">
            <a:xfrm>
              <a:off x="7108057" y="1576020"/>
              <a:ext cx="1774085" cy="2045276"/>
              <a:chOff x="6365240" y="20003"/>
              <a:chExt cx="998" cy="1243"/>
            </a:xfrm>
            <a:solidFill>
              <a:schemeClr val="accent6">
                <a:lumMod val="60000"/>
                <a:lumOff val="40000"/>
              </a:schemeClr>
            </a:solidFill>
          </p:grpSpPr>
          <p:sp>
            <p:nvSpPr>
              <p:cNvPr id="28" name="Freeform 229">
                <a:extLst>
                  <a:ext uri="{FF2B5EF4-FFF2-40B4-BE49-F238E27FC236}">
                    <a16:creationId xmlns:a16="http://schemas.microsoft.com/office/drawing/2014/main" id="{A5891241-C087-EF57-D0D8-CB20999B40C9}"/>
                  </a:ext>
                </a:extLst>
              </p:cNvPr>
              <p:cNvSpPr>
                <a:spLocks/>
              </p:cNvSpPr>
              <p:nvPr/>
            </p:nvSpPr>
            <p:spPr bwMode="auto">
              <a:xfrm>
                <a:off x="6365890" y="20003"/>
                <a:ext cx="348" cy="540"/>
              </a:xfrm>
              <a:custGeom>
                <a:avLst/>
                <a:gdLst>
                  <a:gd name="T0" fmla="*/ 2970 w 285"/>
                  <a:gd name="T1" fmla="*/ 834 h 435"/>
                  <a:gd name="T2" fmla="*/ 1057 w 285"/>
                  <a:gd name="T3" fmla="*/ 5715 h 435"/>
                  <a:gd name="T4" fmla="*/ 1992 w 285"/>
                  <a:gd name="T5" fmla="*/ 7514 h 435"/>
                  <a:gd name="T6" fmla="*/ 1057 w 285"/>
                  <a:gd name="T7" fmla="*/ 9757 h 435"/>
                  <a:gd name="T8" fmla="*/ 1631 w 285"/>
                  <a:gd name="T9" fmla="*/ 10507 h 435"/>
                  <a:gd name="T10" fmla="*/ 1256 w 285"/>
                  <a:gd name="T11" fmla="*/ 11982 h 435"/>
                  <a:gd name="T12" fmla="*/ 1256 w 285"/>
                  <a:gd name="T13" fmla="*/ 14440 h 435"/>
                  <a:gd name="T14" fmla="*/ 0 w 285"/>
                  <a:gd name="T15" fmla="*/ 15374 h 435"/>
                  <a:gd name="T16" fmla="*/ 529 w 285"/>
                  <a:gd name="T17" fmla="*/ 16050 h 435"/>
                  <a:gd name="T18" fmla="*/ 3108 w 285"/>
                  <a:gd name="T19" fmla="*/ 25301 h 435"/>
                  <a:gd name="T20" fmla="*/ 5260 w 285"/>
                  <a:gd name="T21" fmla="*/ 26455 h 435"/>
                  <a:gd name="T22" fmla="*/ 5125 w 285"/>
                  <a:gd name="T23" fmla="*/ 24530 h 435"/>
                  <a:gd name="T24" fmla="*/ 6152 w 285"/>
                  <a:gd name="T25" fmla="*/ 23078 h 435"/>
                  <a:gd name="T26" fmla="*/ 5812 w 285"/>
                  <a:gd name="T27" fmla="*/ 21533 h 435"/>
                  <a:gd name="T28" fmla="*/ 8386 w 285"/>
                  <a:gd name="T29" fmla="*/ 19630 h 435"/>
                  <a:gd name="T30" fmla="*/ 8499 w 285"/>
                  <a:gd name="T31" fmla="*/ 17029 h 435"/>
                  <a:gd name="T32" fmla="*/ 10018 w 285"/>
                  <a:gd name="T33" fmla="*/ 16855 h 435"/>
                  <a:gd name="T34" fmla="*/ 11201 w 285"/>
                  <a:gd name="T35" fmla="*/ 14938 h 435"/>
                  <a:gd name="T36" fmla="*/ 12689 w 285"/>
                  <a:gd name="T37" fmla="*/ 13578 h 435"/>
                  <a:gd name="T38" fmla="*/ 12689 w 285"/>
                  <a:gd name="T39" fmla="*/ 11982 h 435"/>
                  <a:gd name="T40" fmla="*/ 10692 w 285"/>
                  <a:gd name="T41" fmla="*/ 11446 h 435"/>
                  <a:gd name="T42" fmla="*/ 10375 w 285"/>
                  <a:gd name="T43" fmla="*/ 9654 h 435"/>
                  <a:gd name="T44" fmla="*/ 8296 w 285"/>
                  <a:gd name="T45" fmla="*/ 9370 h 435"/>
                  <a:gd name="T46" fmla="*/ 6719 w 285"/>
                  <a:gd name="T47" fmla="*/ 1595 h 435"/>
                  <a:gd name="T48" fmla="*/ 5977 w 285"/>
                  <a:gd name="T49" fmla="*/ 0 h 435"/>
                  <a:gd name="T50" fmla="*/ 3955 w 285"/>
                  <a:gd name="T51" fmla="*/ 672 h 435"/>
                  <a:gd name="T52" fmla="*/ 3627 w 285"/>
                  <a:gd name="T53" fmla="*/ 1444 h 435"/>
                  <a:gd name="T54" fmla="*/ 2970 w 285"/>
                  <a:gd name="T55" fmla="*/ 834 h 4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5"/>
                  <a:gd name="T85" fmla="*/ 0 h 435"/>
                  <a:gd name="T86" fmla="*/ 285 w 285"/>
                  <a:gd name="T87" fmla="*/ 435 h 43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5" h="435">
                    <a:moveTo>
                      <a:pt x="66" y="14"/>
                    </a:moveTo>
                    <a:lnTo>
                      <a:pt x="24" y="93"/>
                    </a:lnTo>
                    <a:lnTo>
                      <a:pt x="44" y="123"/>
                    </a:lnTo>
                    <a:lnTo>
                      <a:pt x="24" y="160"/>
                    </a:lnTo>
                    <a:lnTo>
                      <a:pt x="36" y="172"/>
                    </a:lnTo>
                    <a:lnTo>
                      <a:pt x="28" y="196"/>
                    </a:lnTo>
                    <a:lnTo>
                      <a:pt x="28" y="237"/>
                    </a:lnTo>
                    <a:lnTo>
                      <a:pt x="0" y="252"/>
                    </a:lnTo>
                    <a:lnTo>
                      <a:pt x="11" y="264"/>
                    </a:lnTo>
                    <a:lnTo>
                      <a:pt x="70" y="415"/>
                    </a:lnTo>
                    <a:lnTo>
                      <a:pt x="117" y="434"/>
                    </a:lnTo>
                    <a:lnTo>
                      <a:pt x="115" y="403"/>
                    </a:lnTo>
                    <a:lnTo>
                      <a:pt x="138" y="379"/>
                    </a:lnTo>
                    <a:lnTo>
                      <a:pt x="130" y="353"/>
                    </a:lnTo>
                    <a:lnTo>
                      <a:pt x="188" y="322"/>
                    </a:lnTo>
                    <a:lnTo>
                      <a:pt x="190" y="280"/>
                    </a:lnTo>
                    <a:lnTo>
                      <a:pt x="224" y="277"/>
                    </a:lnTo>
                    <a:lnTo>
                      <a:pt x="251" y="245"/>
                    </a:lnTo>
                    <a:lnTo>
                      <a:pt x="284" y="223"/>
                    </a:lnTo>
                    <a:lnTo>
                      <a:pt x="284" y="196"/>
                    </a:lnTo>
                    <a:lnTo>
                      <a:pt x="239" y="188"/>
                    </a:lnTo>
                    <a:lnTo>
                      <a:pt x="231" y="158"/>
                    </a:lnTo>
                    <a:lnTo>
                      <a:pt x="186" y="154"/>
                    </a:lnTo>
                    <a:lnTo>
                      <a:pt x="150" y="26"/>
                    </a:lnTo>
                    <a:lnTo>
                      <a:pt x="134" y="0"/>
                    </a:lnTo>
                    <a:lnTo>
                      <a:pt x="89" y="11"/>
                    </a:lnTo>
                    <a:lnTo>
                      <a:pt x="81" y="23"/>
                    </a:lnTo>
                    <a:lnTo>
                      <a:pt x="66" y="14"/>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29" name="Freeform 230">
                <a:extLst>
                  <a:ext uri="{FF2B5EF4-FFF2-40B4-BE49-F238E27FC236}">
                    <a16:creationId xmlns:a16="http://schemas.microsoft.com/office/drawing/2014/main" id="{4C7CE720-20D6-7973-C13C-B916F2EABF8C}"/>
                  </a:ext>
                </a:extLst>
              </p:cNvPr>
              <p:cNvSpPr>
                <a:spLocks/>
              </p:cNvSpPr>
              <p:nvPr/>
            </p:nvSpPr>
            <p:spPr bwMode="auto">
              <a:xfrm>
                <a:off x="6365376" y="21060"/>
                <a:ext cx="450" cy="186"/>
              </a:xfrm>
              <a:custGeom>
                <a:avLst/>
                <a:gdLst>
                  <a:gd name="T0" fmla="*/ 0 w 367"/>
                  <a:gd name="T1" fmla="*/ 2728 h 151"/>
                  <a:gd name="T2" fmla="*/ 13154 w 367"/>
                  <a:gd name="T3" fmla="*/ 0 h 151"/>
                  <a:gd name="T4" fmla="*/ 15315 w 367"/>
                  <a:gd name="T5" fmla="*/ 5490 h 151"/>
                  <a:gd name="T6" fmla="*/ 17572 w 367"/>
                  <a:gd name="T7" fmla="*/ 4824 h 151"/>
                  <a:gd name="T8" fmla="*/ 17671 w 367"/>
                  <a:gd name="T9" fmla="*/ 7569 h 151"/>
                  <a:gd name="T10" fmla="*/ 15833 w 367"/>
                  <a:gd name="T11" fmla="*/ 7908 h 151"/>
                  <a:gd name="T12" fmla="*/ 14205 w 367"/>
                  <a:gd name="T13" fmla="*/ 6145 h 151"/>
                  <a:gd name="T14" fmla="*/ 13154 w 367"/>
                  <a:gd name="T15" fmla="*/ 4017 h 151"/>
                  <a:gd name="T16" fmla="*/ 12968 w 367"/>
                  <a:gd name="T17" fmla="*/ 1052 h 151"/>
                  <a:gd name="T18" fmla="*/ 12155 w 367"/>
                  <a:gd name="T19" fmla="*/ 2452 h 151"/>
                  <a:gd name="T20" fmla="*/ 13135 w 367"/>
                  <a:gd name="T21" fmla="*/ 7013 h 151"/>
                  <a:gd name="T22" fmla="*/ 9212 w 367"/>
                  <a:gd name="T23" fmla="*/ 7667 h 151"/>
                  <a:gd name="T24" fmla="*/ 9096 w 367"/>
                  <a:gd name="T25" fmla="*/ 4394 h 151"/>
                  <a:gd name="T26" fmla="*/ 6775 w 367"/>
                  <a:gd name="T27" fmla="*/ 2950 h 151"/>
                  <a:gd name="T28" fmla="*/ 4739 w 367"/>
                  <a:gd name="T29" fmla="*/ 2566 h 151"/>
                  <a:gd name="T30" fmla="*/ 552 w 367"/>
                  <a:gd name="T31" fmla="*/ 4824 h 151"/>
                  <a:gd name="T32" fmla="*/ 0 w 367"/>
                  <a:gd name="T33" fmla="*/ 2728 h 1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7"/>
                  <a:gd name="T52" fmla="*/ 0 h 151"/>
                  <a:gd name="T53" fmla="*/ 367 w 367"/>
                  <a:gd name="T54" fmla="*/ 151 h 1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7" h="151">
                    <a:moveTo>
                      <a:pt x="0" y="52"/>
                    </a:moveTo>
                    <a:lnTo>
                      <a:pt x="272" y="0"/>
                    </a:lnTo>
                    <a:lnTo>
                      <a:pt x="317" y="103"/>
                    </a:lnTo>
                    <a:lnTo>
                      <a:pt x="364" y="92"/>
                    </a:lnTo>
                    <a:lnTo>
                      <a:pt x="366" y="143"/>
                    </a:lnTo>
                    <a:lnTo>
                      <a:pt x="328" y="150"/>
                    </a:lnTo>
                    <a:lnTo>
                      <a:pt x="294" y="116"/>
                    </a:lnTo>
                    <a:lnTo>
                      <a:pt x="272" y="76"/>
                    </a:lnTo>
                    <a:lnTo>
                      <a:pt x="268" y="19"/>
                    </a:lnTo>
                    <a:lnTo>
                      <a:pt x="252" y="47"/>
                    </a:lnTo>
                    <a:lnTo>
                      <a:pt x="271" y="133"/>
                    </a:lnTo>
                    <a:lnTo>
                      <a:pt x="191" y="145"/>
                    </a:lnTo>
                    <a:lnTo>
                      <a:pt x="188" y="83"/>
                    </a:lnTo>
                    <a:lnTo>
                      <a:pt x="140" y="56"/>
                    </a:lnTo>
                    <a:lnTo>
                      <a:pt x="98" y="49"/>
                    </a:lnTo>
                    <a:lnTo>
                      <a:pt x="11" y="92"/>
                    </a:lnTo>
                    <a:lnTo>
                      <a:pt x="0" y="52"/>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0" name="Freeform 231">
                <a:extLst>
                  <a:ext uri="{FF2B5EF4-FFF2-40B4-BE49-F238E27FC236}">
                    <a16:creationId xmlns:a16="http://schemas.microsoft.com/office/drawing/2014/main" id="{B1AD4448-9D7B-0AC9-2C57-C22FE713BC6C}"/>
                  </a:ext>
                </a:extLst>
              </p:cNvPr>
              <p:cNvSpPr>
                <a:spLocks/>
              </p:cNvSpPr>
              <p:nvPr/>
            </p:nvSpPr>
            <p:spPr bwMode="auto">
              <a:xfrm>
                <a:off x="6365708" y="21056"/>
                <a:ext cx="114" cy="144"/>
              </a:xfrm>
              <a:custGeom>
                <a:avLst/>
                <a:gdLst>
                  <a:gd name="T0" fmla="*/ 0 w 90"/>
                  <a:gd name="T1" fmla="*/ 811 h 112"/>
                  <a:gd name="T2" fmla="*/ 1642 w 90"/>
                  <a:gd name="T3" fmla="*/ 0 h 112"/>
                  <a:gd name="T4" fmla="*/ 5114 w 90"/>
                  <a:gd name="T5" fmla="*/ 2850 h 112"/>
                  <a:gd name="T6" fmla="*/ 5114 w 90"/>
                  <a:gd name="T7" fmla="*/ 5585 h 112"/>
                  <a:gd name="T8" fmla="*/ 7687 w 90"/>
                  <a:gd name="T9" fmla="*/ 7700 h 112"/>
                  <a:gd name="T10" fmla="*/ 7725 w 90"/>
                  <a:gd name="T11" fmla="*/ 11323 h 112"/>
                  <a:gd name="T12" fmla="*/ 3751 w 90"/>
                  <a:gd name="T13" fmla="*/ 12729 h 112"/>
                  <a:gd name="T14" fmla="*/ 0 w 90"/>
                  <a:gd name="T15" fmla="*/ 811 h 112"/>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2"/>
                  <a:gd name="T26" fmla="*/ 90 w 90"/>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2">
                    <a:moveTo>
                      <a:pt x="0" y="7"/>
                    </a:moveTo>
                    <a:lnTo>
                      <a:pt x="19" y="0"/>
                    </a:lnTo>
                    <a:lnTo>
                      <a:pt x="59" y="25"/>
                    </a:lnTo>
                    <a:lnTo>
                      <a:pt x="59" y="49"/>
                    </a:lnTo>
                    <a:lnTo>
                      <a:pt x="88" y="67"/>
                    </a:lnTo>
                    <a:lnTo>
                      <a:pt x="89" y="99"/>
                    </a:lnTo>
                    <a:lnTo>
                      <a:pt x="43" y="111"/>
                    </a:lnTo>
                    <a:lnTo>
                      <a:pt x="0" y="7"/>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1" name="Freeform 232">
                <a:extLst>
                  <a:ext uri="{FF2B5EF4-FFF2-40B4-BE49-F238E27FC236}">
                    <a16:creationId xmlns:a16="http://schemas.microsoft.com/office/drawing/2014/main" id="{D55C9AF8-4415-A349-07C3-80D84B64FF86}"/>
                  </a:ext>
                </a:extLst>
              </p:cNvPr>
              <p:cNvSpPr>
                <a:spLocks/>
              </p:cNvSpPr>
              <p:nvPr/>
            </p:nvSpPr>
            <p:spPr bwMode="auto">
              <a:xfrm>
                <a:off x="6365240" y="20786"/>
                <a:ext cx="528" cy="354"/>
              </a:xfrm>
              <a:custGeom>
                <a:avLst/>
                <a:gdLst>
                  <a:gd name="T0" fmla="*/ 1923 w 430"/>
                  <a:gd name="T1" fmla="*/ 3004 h 282"/>
                  <a:gd name="T2" fmla="*/ 0 w 430"/>
                  <a:gd name="T3" fmla="*/ 5825 h 282"/>
                  <a:gd name="T4" fmla="*/ 1038 w 430"/>
                  <a:gd name="T5" fmla="*/ 16059 h 282"/>
                  <a:gd name="T6" fmla="*/ 1923 w 430"/>
                  <a:gd name="T7" fmla="*/ 21053 h 282"/>
                  <a:gd name="T8" fmla="*/ 5546 w 430"/>
                  <a:gd name="T9" fmla="*/ 20689 h 282"/>
                  <a:gd name="T10" fmla="*/ 18971 w 430"/>
                  <a:gd name="T11" fmla="*/ 16771 h 282"/>
                  <a:gd name="T12" fmla="*/ 19941 w 430"/>
                  <a:gd name="T13" fmla="*/ 16214 h 282"/>
                  <a:gd name="T14" fmla="*/ 21250 w 430"/>
                  <a:gd name="T15" fmla="*/ 11454 h 282"/>
                  <a:gd name="T16" fmla="*/ 19220 w 430"/>
                  <a:gd name="T17" fmla="*/ 8756 h 282"/>
                  <a:gd name="T18" fmla="*/ 20302 w 430"/>
                  <a:gd name="T19" fmla="*/ 2636 h 282"/>
                  <a:gd name="T20" fmla="*/ 18740 w 430"/>
                  <a:gd name="T21" fmla="*/ 2099 h 282"/>
                  <a:gd name="T22" fmla="*/ 18740 w 430"/>
                  <a:gd name="T23" fmla="*/ 603 h 282"/>
                  <a:gd name="T24" fmla="*/ 18051 w 430"/>
                  <a:gd name="T25" fmla="*/ 0 h 282"/>
                  <a:gd name="T26" fmla="*/ 2555 w 430"/>
                  <a:gd name="T27" fmla="*/ 4286 h 282"/>
                  <a:gd name="T28" fmla="*/ 1923 w 430"/>
                  <a:gd name="T29" fmla="*/ 3004 h 2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0"/>
                  <a:gd name="T46" fmla="*/ 0 h 282"/>
                  <a:gd name="T47" fmla="*/ 430 w 430"/>
                  <a:gd name="T48" fmla="*/ 282 h 2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0" h="282">
                    <a:moveTo>
                      <a:pt x="39" y="40"/>
                    </a:moveTo>
                    <a:lnTo>
                      <a:pt x="0" y="78"/>
                    </a:lnTo>
                    <a:lnTo>
                      <a:pt x="21" y="215"/>
                    </a:lnTo>
                    <a:lnTo>
                      <a:pt x="39" y="281"/>
                    </a:lnTo>
                    <a:lnTo>
                      <a:pt x="112" y="276"/>
                    </a:lnTo>
                    <a:lnTo>
                      <a:pt x="383" y="224"/>
                    </a:lnTo>
                    <a:lnTo>
                      <a:pt x="402" y="216"/>
                    </a:lnTo>
                    <a:lnTo>
                      <a:pt x="429" y="153"/>
                    </a:lnTo>
                    <a:lnTo>
                      <a:pt x="388" y="117"/>
                    </a:lnTo>
                    <a:lnTo>
                      <a:pt x="410" y="36"/>
                    </a:lnTo>
                    <a:lnTo>
                      <a:pt x="379" y="28"/>
                    </a:lnTo>
                    <a:lnTo>
                      <a:pt x="379" y="8"/>
                    </a:lnTo>
                    <a:lnTo>
                      <a:pt x="365" y="0"/>
                    </a:lnTo>
                    <a:lnTo>
                      <a:pt x="51" y="58"/>
                    </a:lnTo>
                    <a:lnTo>
                      <a:pt x="39" y="4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2" name="Freeform 233">
                <a:extLst>
                  <a:ext uri="{FF2B5EF4-FFF2-40B4-BE49-F238E27FC236}">
                    <a16:creationId xmlns:a16="http://schemas.microsoft.com/office/drawing/2014/main" id="{6E147844-F4D8-897F-C976-D6DAAB537147}"/>
                  </a:ext>
                </a:extLst>
              </p:cNvPr>
              <p:cNvSpPr>
                <a:spLocks/>
              </p:cNvSpPr>
              <p:nvPr/>
            </p:nvSpPr>
            <p:spPr bwMode="auto">
              <a:xfrm>
                <a:off x="6365716" y="20828"/>
                <a:ext cx="138" cy="282"/>
              </a:xfrm>
              <a:custGeom>
                <a:avLst/>
                <a:gdLst>
                  <a:gd name="T0" fmla="*/ 662 w 115"/>
                  <a:gd name="T1" fmla="*/ 2 h 226"/>
                  <a:gd name="T2" fmla="*/ 1554 w 115"/>
                  <a:gd name="T3" fmla="*/ 0 h 226"/>
                  <a:gd name="T4" fmla="*/ 3332 w 115"/>
                  <a:gd name="T5" fmla="*/ 2244 h 226"/>
                  <a:gd name="T6" fmla="*/ 3070 w 115"/>
                  <a:gd name="T7" fmla="*/ 4101 h 226"/>
                  <a:gd name="T8" fmla="*/ 3684 w 115"/>
                  <a:gd name="T9" fmla="*/ 5358 h 226"/>
                  <a:gd name="T10" fmla="*/ 3760 w 115"/>
                  <a:gd name="T11" fmla="*/ 12364 h 226"/>
                  <a:gd name="T12" fmla="*/ 3102 w 115"/>
                  <a:gd name="T13" fmla="*/ 15146 h 226"/>
                  <a:gd name="T14" fmla="*/ 2404 w 115"/>
                  <a:gd name="T15" fmla="*/ 14080 h 226"/>
                  <a:gd name="T16" fmla="*/ 1648 w 115"/>
                  <a:gd name="T17" fmla="*/ 13966 h 226"/>
                  <a:gd name="T18" fmla="*/ 372 w 115"/>
                  <a:gd name="T19" fmla="*/ 12524 h 226"/>
                  <a:gd name="T20" fmla="*/ 1348 w 115"/>
                  <a:gd name="T21" fmla="*/ 8117 h 226"/>
                  <a:gd name="T22" fmla="*/ 0 w 115"/>
                  <a:gd name="T23" fmla="*/ 5714 h 226"/>
                  <a:gd name="T24" fmla="*/ 662 w 115"/>
                  <a:gd name="T25" fmla="*/ 2 h 2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226"/>
                  <a:gd name="T41" fmla="*/ 115 w 115"/>
                  <a:gd name="T42" fmla="*/ 226 h 2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226">
                    <a:moveTo>
                      <a:pt x="20" y="2"/>
                    </a:moveTo>
                    <a:lnTo>
                      <a:pt x="47" y="0"/>
                    </a:lnTo>
                    <a:lnTo>
                      <a:pt x="101" y="34"/>
                    </a:lnTo>
                    <a:lnTo>
                      <a:pt x="93" y="61"/>
                    </a:lnTo>
                    <a:lnTo>
                      <a:pt x="112" y="79"/>
                    </a:lnTo>
                    <a:lnTo>
                      <a:pt x="114" y="184"/>
                    </a:lnTo>
                    <a:lnTo>
                      <a:pt x="95" y="225"/>
                    </a:lnTo>
                    <a:lnTo>
                      <a:pt x="73" y="210"/>
                    </a:lnTo>
                    <a:lnTo>
                      <a:pt x="50" y="208"/>
                    </a:lnTo>
                    <a:lnTo>
                      <a:pt x="11" y="187"/>
                    </a:lnTo>
                    <a:lnTo>
                      <a:pt x="41" y="121"/>
                    </a:lnTo>
                    <a:lnTo>
                      <a:pt x="0" y="85"/>
                    </a:lnTo>
                    <a:lnTo>
                      <a:pt x="20" y="2"/>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3" name="Freeform 234">
                <a:extLst>
                  <a:ext uri="{FF2B5EF4-FFF2-40B4-BE49-F238E27FC236}">
                    <a16:creationId xmlns:a16="http://schemas.microsoft.com/office/drawing/2014/main" id="{423D712F-5238-B9C5-AA96-7BF5F3DF562C}"/>
                  </a:ext>
                </a:extLst>
              </p:cNvPr>
              <p:cNvSpPr>
                <a:spLocks/>
              </p:cNvSpPr>
              <p:nvPr/>
            </p:nvSpPr>
            <p:spPr bwMode="auto">
              <a:xfrm>
                <a:off x="6365282" y="20389"/>
                <a:ext cx="588" cy="486"/>
              </a:xfrm>
              <a:custGeom>
                <a:avLst/>
                <a:gdLst>
                  <a:gd name="T0" fmla="*/ 2049 w 476"/>
                  <a:gd name="T1" fmla="*/ 18712 h 388"/>
                  <a:gd name="T2" fmla="*/ 4500 w 476"/>
                  <a:gd name="T3" fmla="*/ 16985 h 388"/>
                  <a:gd name="T4" fmla="*/ 7868 w 476"/>
                  <a:gd name="T5" fmla="*/ 16590 h 388"/>
                  <a:gd name="T6" fmla="*/ 8621 w 476"/>
                  <a:gd name="T7" fmla="*/ 15117 h 388"/>
                  <a:gd name="T8" fmla="*/ 9886 w 476"/>
                  <a:gd name="T9" fmla="*/ 14939 h 388"/>
                  <a:gd name="T10" fmla="*/ 10512 w 476"/>
                  <a:gd name="T11" fmla="*/ 13440 h 388"/>
                  <a:gd name="T12" fmla="*/ 11641 w 476"/>
                  <a:gd name="T13" fmla="*/ 12808 h 388"/>
                  <a:gd name="T14" fmla="*/ 11153 w 476"/>
                  <a:gd name="T15" fmla="*/ 9889 h 388"/>
                  <a:gd name="T16" fmla="*/ 10504 w 476"/>
                  <a:gd name="T17" fmla="*/ 9143 h 388"/>
                  <a:gd name="T18" fmla="*/ 11866 w 476"/>
                  <a:gd name="T19" fmla="*/ 6814 h 388"/>
                  <a:gd name="T20" fmla="*/ 12836 w 476"/>
                  <a:gd name="T21" fmla="*/ 6814 h 388"/>
                  <a:gd name="T22" fmla="*/ 15856 w 476"/>
                  <a:gd name="T23" fmla="*/ 1843 h 388"/>
                  <a:gd name="T24" fmla="*/ 20543 w 476"/>
                  <a:gd name="T25" fmla="*/ 0 h 388"/>
                  <a:gd name="T26" fmla="*/ 21125 w 476"/>
                  <a:gd name="T27" fmla="*/ 4660 h 388"/>
                  <a:gd name="T28" fmla="*/ 21319 w 476"/>
                  <a:gd name="T29" fmla="*/ 4385 h 388"/>
                  <a:gd name="T30" fmla="*/ 22442 w 476"/>
                  <a:gd name="T31" fmla="*/ 6131 h 388"/>
                  <a:gd name="T32" fmla="*/ 22492 w 476"/>
                  <a:gd name="T33" fmla="*/ 10795 h 388"/>
                  <a:gd name="T34" fmla="*/ 23879 w 476"/>
                  <a:gd name="T35" fmla="*/ 14759 h 388"/>
                  <a:gd name="T36" fmla="*/ 24460 w 476"/>
                  <a:gd name="T37" fmla="*/ 19835 h 388"/>
                  <a:gd name="T38" fmla="*/ 24585 w 476"/>
                  <a:gd name="T39" fmla="*/ 24172 h 388"/>
                  <a:gd name="T40" fmla="*/ 26248 w 476"/>
                  <a:gd name="T41" fmla="*/ 25566 h 388"/>
                  <a:gd name="T42" fmla="*/ 25001 w 476"/>
                  <a:gd name="T43" fmla="*/ 27802 h 388"/>
                  <a:gd name="T44" fmla="*/ 21944 w 476"/>
                  <a:gd name="T45" fmla="*/ 25281 h 388"/>
                  <a:gd name="T46" fmla="*/ 20443 w 476"/>
                  <a:gd name="T47" fmla="*/ 25381 h 388"/>
                  <a:gd name="T48" fmla="*/ 18842 w 476"/>
                  <a:gd name="T49" fmla="*/ 24845 h 388"/>
                  <a:gd name="T50" fmla="*/ 18938 w 476"/>
                  <a:gd name="T51" fmla="*/ 23438 h 388"/>
                  <a:gd name="T52" fmla="*/ 17934 w 476"/>
                  <a:gd name="T53" fmla="*/ 22863 h 388"/>
                  <a:gd name="T54" fmla="*/ 770 w 476"/>
                  <a:gd name="T55" fmla="*/ 27162 h 388"/>
                  <a:gd name="T56" fmla="*/ 0 w 476"/>
                  <a:gd name="T57" fmla="*/ 25868 h 388"/>
                  <a:gd name="T58" fmla="*/ 2644 w 476"/>
                  <a:gd name="T59" fmla="*/ 20922 h 388"/>
                  <a:gd name="T60" fmla="*/ 2049 w 476"/>
                  <a:gd name="T61" fmla="*/ 18712 h 38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76"/>
                  <a:gd name="T94" fmla="*/ 0 h 388"/>
                  <a:gd name="T95" fmla="*/ 476 w 476"/>
                  <a:gd name="T96" fmla="*/ 388 h 38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76" h="388">
                    <a:moveTo>
                      <a:pt x="37" y="260"/>
                    </a:moveTo>
                    <a:lnTo>
                      <a:pt x="81" y="237"/>
                    </a:lnTo>
                    <a:lnTo>
                      <a:pt x="142" y="231"/>
                    </a:lnTo>
                    <a:lnTo>
                      <a:pt x="157" y="211"/>
                    </a:lnTo>
                    <a:lnTo>
                      <a:pt x="179" y="208"/>
                    </a:lnTo>
                    <a:lnTo>
                      <a:pt x="191" y="187"/>
                    </a:lnTo>
                    <a:lnTo>
                      <a:pt x="211" y="179"/>
                    </a:lnTo>
                    <a:lnTo>
                      <a:pt x="202" y="138"/>
                    </a:lnTo>
                    <a:lnTo>
                      <a:pt x="190" y="127"/>
                    </a:lnTo>
                    <a:lnTo>
                      <a:pt x="215" y="95"/>
                    </a:lnTo>
                    <a:lnTo>
                      <a:pt x="232" y="95"/>
                    </a:lnTo>
                    <a:lnTo>
                      <a:pt x="287" y="26"/>
                    </a:lnTo>
                    <a:lnTo>
                      <a:pt x="372" y="0"/>
                    </a:lnTo>
                    <a:lnTo>
                      <a:pt x="382" y="65"/>
                    </a:lnTo>
                    <a:lnTo>
                      <a:pt x="386" y="62"/>
                    </a:lnTo>
                    <a:lnTo>
                      <a:pt x="406" y="85"/>
                    </a:lnTo>
                    <a:lnTo>
                      <a:pt x="407" y="151"/>
                    </a:lnTo>
                    <a:lnTo>
                      <a:pt x="433" y="206"/>
                    </a:lnTo>
                    <a:lnTo>
                      <a:pt x="443" y="276"/>
                    </a:lnTo>
                    <a:lnTo>
                      <a:pt x="445" y="337"/>
                    </a:lnTo>
                    <a:lnTo>
                      <a:pt x="475" y="357"/>
                    </a:lnTo>
                    <a:lnTo>
                      <a:pt x="453" y="387"/>
                    </a:lnTo>
                    <a:lnTo>
                      <a:pt x="398" y="352"/>
                    </a:lnTo>
                    <a:lnTo>
                      <a:pt x="370" y="354"/>
                    </a:lnTo>
                    <a:lnTo>
                      <a:pt x="341" y="346"/>
                    </a:lnTo>
                    <a:lnTo>
                      <a:pt x="343" y="326"/>
                    </a:lnTo>
                    <a:lnTo>
                      <a:pt x="325" y="319"/>
                    </a:lnTo>
                    <a:lnTo>
                      <a:pt x="14" y="379"/>
                    </a:lnTo>
                    <a:lnTo>
                      <a:pt x="0" y="361"/>
                    </a:lnTo>
                    <a:lnTo>
                      <a:pt x="48" y="292"/>
                    </a:lnTo>
                    <a:lnTo>
                      <a:pt x="37" y="26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4" name="Freeform 235">
                <a:extLst>
                  <a:ext uri="{FF2B5EF4-FFF2-40B4-BE49-F238E27FC236}">
                    <a16:creationId xmlns:a16="http://schemas.microsoft.com/office/drawing/2014/main" id="{A58E068A-B543-3248-BBF1-809AEA1518BC}"/>
                  </a:ext>
                </a:extLst>
              </p:cNvPr>
              <p:cNvSpPr>
                <a:spLocks/>
              </p:cNvSpPr>
              <p:nvPr/>
            </p:nvSpPr>
            <p:spPr bwMode="auto">
              <a:xfrm>
                <a:off x="6365738" y="20369"/>
                <a:ext cx="156" cy="288"/>
              </a:xfrm>
              <a:custGeom>
                <a:avLst/>
                <a:gdLst>
                  <a:gd name="T0" fmla="*/ 0 w 126"/>
                  <a:gd name="T1" fmla="*/ 1294 h 234"/>
                  <a:gd name="T2" fmla="*/ 5268 w 126"/>
                  <a:gd name="T3" fmla="*/ 0 h 234"/>
                  <a:gd name="T4" fmla="*/ 7206 w 126"/>
                  <a:gd name="T5" fmla="*/ 3350 h 234"/>
                  <a:gd name="T6" fmla="*/ 6219 w 126"/>
                  <a:gd name="T7" fmla="*/ 4176 h 234"/>
                  <a:gd name="T8" fmla="*/ 6610 w 126"/>
                  <a:gd name="T9" fmla="*/ 11519 h 234"/>
                  <a:gd name="T10" fmla="*/ 3526 w 126"/>
                  <a:gd name="T11" fmla="*/ 12161 h 234"/>
                  <a:gd name="T12" fmla="*/ 2061 w 126"/>
                  <a:gd name="T13" fmla="*/ 9154 h 234"/>
                  <a:gd name="T14" fmla="*/ 2022 w 126"/>
                  <a:gd name="T15" fmla="*/ 5540 h 234"/>
                  <a:gd name="T16" fmla="*/ 743 w 126"/>
                  <a:gd name="T17" fmla="*/ 4501 h 234"/>
                  <a:gd name="T18" fmla="*/ 0 w 126"/>
                  <a:gd name="T19" fmla="*/ 1294 h 2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234"/>
                  <a:gd name="T32" fmla="*/ 126 w 126"/>
                  <a:gd name="T33" fmla="*/ 234 h 2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234">
                    <a:moveTo>
                      <a:pt x="0" y="25"/>
                    </a:moveTo>
                    <a:lnTo>
                      <a:pt x="92" y="0"/>
                    </a:lnTo>
                    <a:lnTo>
                      <a:pt x="125" y="64"/>
                    </a:lnTo>
                    <a:lnTo>
                      <a:pt x="108" y="80"/>
                    </a:lnTo>
                    <a:lnTo>
                      <a:pt x="115" y="221"/>
                    </a:lnTo>
                    <a:lnTo>
                      <a:pt x="62" y="233"/>
                    </a:lnTo>
                    <a:lnTo>
                      <a:pt x="36" y="175"/>
                    </a:lnTo>
                    <a:lnTo>
                      <a:pt x="35" y="106"/>
                    </a:lnTo>
                    <a:lnTo>
                      <a:pt x="12" y="86"/>
                    </a:lnTo>
                    <a:lnTo>
                      <a:pt x="0" y="25"/>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5" name="Freeform 236">
                <a:extLst>
                  <a:ext uri="{FF2B5EF4-FFF2-40B4-BE49-F238E27FC236}">
                    <a16:creationId xmlns:a16="http://schemas.microsoft.com/office/drawing/2014/main" id="{F5188B1D-70C4-BFC0-C13A-172846730ADC}"/>
                  </a:ext>
                </a:extLst>
              </p:cNvPr>
              <p:cNvSpPr>
                <a:spLocks/>
              </p:cNvSpPr>
              <p:nvPr/>
            </p:nvSpPr>
            <p:spPr bwMode="auto">
              <a:xfrm>
                <a:off x="6365808" y="20597"/>
                <a:ext cx="330" cy="150"/>
              </a:xfrm>
              <a:custGeom>
                <a:avLst/>
                <a:gdLst>
                  <a:gd name="T0" fmla="*/ 0 w 269"/>
                  <a:gd name="T1" fmla="*/ 2497 h 122"/>
                  <a:gd name="T2" fmla="*/ 6714 w 269"/>
                  <a:gd name="T3" fmla="*/ 707 h 122"/>
                  <a:gd name="T4" fmla="*/ 7465 w 269"/>
                  <a:gd name="T5" fmla="*/ 845 h 122"/>
                  <a:gd name="T6" fmla="*/ 8249 w 269"/>
                  <a:gd name="T7" fmla="*/ 0 h 122"/>
                  <a:gd name="T8" fmla="*/ 8928 w 269"/>
                  <a:gd name="T9" fmla="*/ 390 h 122"/>
                  <a:gd name="T10" fmla="*/ 8102 w 269"/>
                  <a:gd name="T11" fmla="*/ 2228 h 122"/>
                  <a:gd name="T12" fmla="*/ 9495 w 269"/>
                  <a:gd name="T13" fmla="*/ 2035 h 122"/>
                  <a:gd name="T14" fmla="*/ 10307 w 269"/>
                  <a:gd name="T15" fmla="*/ 3392 h 122"/>
                  <a:gd name="T16" fmla="*/ 11235 w 269"/>
                  <a:gd name="T17" fmla="*/ 3588 h 122"/>
                  <a:gd name="T18" fmla="*/ 11873 w 269"/>
                  <a:gd name="T19" fmla="*/ 3375 h 122"/>
                  <a:gd name="T20" fmla="*/ 11873 w 269"/>
                  <a:gd name="T21" fmla="*/ 2640 h 122"/>
                  <a:gd name="T22" fmla="*/ 10797 w 269"/>
                  <a:gd name="T23" fmla="*/ 1652 h 122"/>
                  <a:gd name="T24" fmla="*/ 11648 w 269"/>
                  <a:gd name="T25" fmla="*/ 1614 h 122"/>
                  <a:gd name="T26" fmla="*/ 13075 w 269"/>
                  <a:gd name="T27" fmla="*/ 3642 h 122"/>
                  <a:gd name="T28" fmla="*/ 11698 w 269"/>
                  <a:gd name="T29" fmla="*/ 4957 h 122"/>
                  <a:gd name="T30" fmla="*/ 10106 w 269"/>
                  <a:gd name="T31" fmla="*/ 4260 h 122"/>
                  <a:gd name="T32" fmla="*/ 9096 w 269"/>
                  <a:gd name="T33" fmla="*/ 5812 h 122"/>
                  <a:gd name="T34" fmla="*/ 7174 w 269"/>
                  <a:gd name="T35" fmla="*/ 4260 h 122"/>
                  <a:gd name="T36" fmla="*/ 552 w 269"/>
                  <a:gd name="T37" fmla="*/ 6259 h 122"/>
                  <a:gd name="T38" fmla="*/ 0 w 269"/>
                  <a:gd name="T39" fmla="*/ 2497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9"/>
                  <a:gd name="T61" fmla="*/ 0 h 122"/>
                  <a:gd name="T62" fmla="*/ 269 w 269"/>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9" h="122">
                    <a:moveTo>
                      <a:pt x="0" y="48"/>
                    </a:moveTo>
                    <a:lnTo>
                      <a:pt x="137" y="14"/>
                    </a:lnTo>
                    <a:lnTo>
                      <a:pt x="153" y="16"/>
                    </a:lnTo>
                    <a:lnTo>
                      <a:pt x="170" y="0"/>
                    </a:lnTo>
                    <a:lnTo>
                      <a:pt x="183" y="8"/>
                    </a:lnTo>
                    <a:lnTo>
                      <a:pt x="167" y="43"/>
                    </a:lnTo>
                    <a:lnTo>
                      <a:pt x="195" y="40"/>
                    </a:lnTo>
                    <a:lnTo>
                      <a:pt x="211" y="67"/>
                    </a:lnTo>
                    <a:lnTo>
                      <a:pt x="230" y="70"/>
                    </a:lnTo>
                    <a:lnTo>
                      <a:pt x="244" y="66"/>
                    </a:lnTo>
                    <a:lnTo>
                      <a:pt x="244" y="51"/>
                    </a:lnTo>
                    <a:lnTo>
                      <a:pt x="221" y="32"/>
                    </a:lnTo>
                    <a:lnTo>
                      <a:pt x="239" y="31"/>
                    </a:lnTo>
                    <a:lnTo>
                      <a:pt x="268" y="71"/>
                    </a:lnTo>
                    <a:lnTo>
                      <a:pt x="240" y="96"/>
                    </a:lnTo>
                    <a:lnTo>
                      <a:pt x="207" y="83"/>
                    </a:lnTo>
                    <a:lnTo>
                      <a:pt x="187" y="113"/>
                    </a:lnTo>
                    <a:lnTo>
                      <a:pt x="147" y="83"/>
                    </a:lnTo>
                    <a:lnTo>
                      <a:pt x="11" y="121"/>
                    </a:lnTo>
                    <a:lnTo>
                      <a:pt x="0" y="48"/>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6" name="Freeform 237">
                <a:extLst>
                  <a:ext uri="{FF2B5EF4-FFF2-40B4-BE49-F238E27FC236}">
                    <a16:creationId xmlns:a16="http://schemas.microsoft.com/office/drawing/2014/main" id="{5D36B170-38EC-16FF-C3D4-AC0CC791899E}"/>
                  </a:ext>
                </a:extLst>
              </p:cNvPr>
              <p:cNvSpPr>
                <a:spLocks/>
              </p:cNvSpPr>
              <p:nvPr/>
            </p:nvSpPr>
            <p:spPr bwMode="auto">
              <a:xfrm>
                <a:off x="6365828" y="20708"/>
                <a:ext cx="168" cy="132"/>
              </a:xfrm>
              <a:custGeom>
                <a:avLst/>
                <a:gdLst>
                  <a:gd name="T0" fmla="*/ 0 w 140"/>
                  <a:gd name="T1" fmla="*/ 1494 h 107"/>
                  <a:gd name="T2" fmla="*/ 3526 w 140"/>
                  <a:gd name="T3" fmla="*/ 0 h 107"/>
                  <a:gd name="T4" fmla="*/ 4555 w 140"/>
                  <a:gd name="T5" fmla="*/ 2613 h 107"/>
                  <a:gd name="T6" fmla="*/ 3960 w 140"/>
                  <a:gd name="T7" fmla="*/ 3875 h 107"/>
                  <a:gd name="T8" fmla="*/ 2885 w 140"/>
                  <a:gd name="T9" fmla="*/ 3400 h 107"/>
                  <a:gd name="T10" fmla="*/ 1109 w 140"/>
                  <a:gd name="T11" fmla="*/ 5809 h 107"/>
                  <a:gd name="T12" fmla="*/ 149 w 140"/>
                  <a:gd name="T13" fmla="*/ 4553 h 107"/>
                  <a:gd name="T14" fmla="*/ 0 w 140"/>
                  <a:gd name="T15" fmla="*/ 1494 h 10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07"/>
                  <a:gd name="T26" fmla="*/ 140 w 140"/>
                  <a:gd name="T27" fmla="*/ 107 h 1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07">
                    <a:moveTo>
                      <a:pt x="0" y="27"/>
                    </a:moveTo>
                    <a:lnTo>
                      <a:pt x="107" y="0"/>
                    </a:lnTo>
                    <a:lnTo>
                      <a:pt x="139" y="48"/>
                    </a:lnTo>
                    <a:lnTo>
                      <a:pt x="120" y="70"/>
                    </a:lnTo>
                    <a:lnTo>
                      <a:pt x="87" y="62"/>
                    </a:lnTo>
                    <a:lnTo>
                      <a:pt x="34" y="106"/>
                    </a:lnTo>
                    <a:lnTo>
                      <a:pt x="5" y="83"/>
                    </a:lnTo>
                    <a:lnTo>
                      <a:pt x="0" y="27"/>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7" name="Freeform 238">
                <a:extLst>
                  <a:ext uri="{FF2B5EF4-FFF2-40B4-BE49-F238E27FC236}">
                    <a16:creationId xmlns:a16="http://schemas.microsoft.com/office/drawing/2014/main" id="{263DF504-7EFA-AA06-1B77-C72ADB7DE3CF}"/>
                  </a:ext>
                </a:extLst>
              </p:cNvPr>
              <p:cNvSpPr>
                <a:spLocks/>
              </p:cNvSpPr>
              <p:nvPr/>
            </p:nvSpPr>
            <p:spPr bwMode="auto">
              <a:xfrm>
                <a:off x="6365852" y="20798"/>
                <a:ext cx="174" cy="102"/>
              </a:xfrm>
              <a:custGeom>
                <a:avLst/>
                <a:gdLst>
                  <a:gd name="T0" fmla="*/ 0 w 139"/>
                  <a:gd name="T1" fmla="*/ 3049 h 83"/>
                  <a:gd name="T2" fmla="*/ 4020 w 139"/>
                  <a:gd name="T3" fmla="*/ 1652 h 83"/>
                  <a:gd name="T4" fmla="*/ 7885 w 139"/>
                  <a:gd name="T5" fmla="*/ 0 h 83"/>
                  <a:gd name="T6" fmla="*/ 8545 w 139"/>
                  <a:gd name="T7" fmla="*/ 1 h 83"/>
                  <a:gd name="T8" fmla="*/ 9691 w 139"/>
                  <a:gd name="T9" fmla="*/ 2 h 83"/>
                  <a:gd name="T10" fmla="*/ 5881 w 139"/>
                  <a:gd name="T11" fmla="*/ 2289 h 83"/>
                  <a:gd name="T12" fmla="*/ 1128 w 139"/>
                  <a:gd name="T13" fmla="*/ 4154 h 83"/>
                  <a:gd name="T14" fmla="*/ 0 w 139"/>
                  <a:gd name="T15" fmla="*/ 3049 h 83"/>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83"/>
                  <a:gd name="T26" fmla="*/ 139 w 139"/>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83">
                    <a:moveTo>
                      <a:pt x="0" y="60"/>
                    </a:moveTo>
                    <a:lnTo>
                      <a:pt x="57" y="33"/>
                    </a:lnTo>
                    <a:lnTo>
                      <a:pt x="112" y="0"/>
                    </a:lnTo>
                    <a:lnTo>
                      <a:pt x="122" y="1"/>
                    </a:lnTo>
                    <a:lnTo>
                      <a:pt x="138" y="2"/>
                    </a:lnTo>
                    <a:lnTo>
                      <a:pt x="84" y="45"/>
                    </a:lnTo>
                    <a:lnTo>
                      <a:pt x="16" y="82"/>
                    </a:lnTo>
                    <a:lnTo>
                      <a:pt x="0" y="6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8" name="Freeform 239">
                <a:extLst>
                  <a:ext uri="{FF2B5EF4-FFF2-40B4-BE49-F238E27FC236}">
                    <a16:creationId xmlns:a16="http://schemas.microsoft.com/office/drawing/2014/main" id="{8161806D-3E3F-EF23-E640-A6CB384F2B49}"/>
                  </a:ext>
                </a:extLst>
              </p:cNvPr>
              <p:cNvSpPr>
                <a:spLocks/>
              </p:cNvSpPr>
              <p:nvPr/>
            </p:nvSpPr>
            <p:spPr bwMode="auto">
              <a:xfrm>
                <a:off x="6365852" y="20315"/>
                <a:ext cx="186" cy="324"/>
              </a:xfrm>
              <a:custGeom>
                <a:avLst/>
                <a:gdLst>
                  <a:gd name="T0" fmla="*/ 2296 w 148"/>
                  <a:gd name="T1" fmla="*/ 0 h 263"/>
                  <a:gd name="T2" fmla="*/ 0 w 148"/>
                  <a:gd name="T3" fmla="*/ 2426 h 263"/>
                  <a:gd name="T4" fmla="*/ 2520 w 148"/>
                  <a:gd name="T5" fmla="*/ 5698 h 263"/>
                  <a:gd name="T6" fmla="*/ 965 w 148"/>
                  <a:gd name="T7" fmla="*/ 6474 h 263"/>
                  <a:gd name="T8" fmla="*/ 1595 w 148"/>
                  <a:gd name="T9" fmla="*/ 13864 h 263"/>
                  <a:gd name="T10" fmla="*/ 7900 w 148"/>
                  <a:gd name="T11" fmla="*/ 12847 h 263"/>
                  <a:gd name="T12" fmla="*/ 9485 w 148"/>
                  <a:gd name="T13" fmla="*/ 12847 h 263"/>
                  <a:gd name="T14" fmla="*/ 10446 w 148"/>
                  <a:gd name="T15" fmla="*/ 12009 h 263"/>
                  <a:gd name="T16" fmla="*/ 10446 w 148"/>
                  <a:gd name="T17" fmla="*/ 10654 h 263"/>
                  <a:gd name="T18" fmla="*/ 11171 w 148"/>
                  <a:gd name="T19" fmla="*/ 9751 h 263"/>
                  <a:gd name="T20" fmla="*/ 7656 w 148"/>
                  <a:gd name="T21" fmla="*/ 8776 h 263"/>
                  <a:gd name="T22" fmla="*/ 3167 w 148"/>
                  <a:gd name="T23" fmla="*/ 627 h 263"/>
                  <a:gd name="T24" fmla="*/ 2296 w 148"/>
                  <a:gd name="T25" fmla="*/ 0 h 2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8"/>
                  <a:gd name="T40" fmla="*/ 0 h 263"/>
                  <a:gd name="T41" fmla="*/ 148 w 148"/>
                  <a:gd name="T42" fmla="*/ 263 h 2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8" h="263">
                    <a:moveTo>
                      <a:pt x="31" y="0"/>
                    </a:moveTo>
                    <a:lnTo>
                      <a:pt x="0" y="46"/>
                    </a:lnTo>
                    <a:lnTo>
                      <a:pt x="33" y="107"/>
                    </a:lnTo>
                    <a:lnTo>
                      <a:pt x="13" y="123"/>
                    </a:lnTo>
                    <a:lnTo>
                      <a:pt x="21" y="262"/>
                    </a:lnTo>
                    <a:lnTo>
                      <a:pt x="104" y="242"/>
                    </a:lnTo>
                    <a:lnTo>
                      <a:pt x="125" y="242"/>
                    </a:lnTo>
                    <a:lnTo>
                      <a:pt x="138" y="227"/>
                    </a:lnTo>
                    <a:lnTo>
                      <a:pt x="138" y="201"/>
                    </a:lnTo>
                    <a:lnTo>
                      <a:pt x="147" y="185"/>
                    </a:lnTo>
                    <a:lnTo>
                      <a:pt x="101" y="165"/>
                    </a:lnTo>
                    <a:lnTo>
                      <a:pt x="42" y="12"/>
                    </a:lnTo>
                    <a:lnTo>
                      <a:pt x="31"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9" name="Freeform 240">
                <a:extLst>
                  <a:ext uri="{FF2B5EF4-FFF2-40B4-BE49-F238E27FC236}">
                    <a16:creationId xmlns:a16="http://schemas.microsoft.com/office/drawing/2014/main" id="{3C8DAD76-EB61-3327-D571-C7BF9AEDF1C1}"/>
                  </a:ext>
                </a:extLst>
              </p:cNvPr>
              <p:cNvSpPr>
                <a:spLocks/>
              </p:cNvSpPr>
              <p:nvPr/>
            </p:nvSpPr>
            <p:spPr bwMode="auto">
              <a:xfrm>
                <a:off x="6365960" y="20690"/>
                <a:ext cx="84" cy="78"/>
              </a:xfrm>
              <a:custGeom>
                <a:avLst/>
                <a:gdLst>
                  <a:gd name="T0" fmla="*/ 0 w 71"/>
                  <a:gd name="T1" fmla="*/ 1879 h 59"/>
                  <a:gd name="T2" fmla="*/ 769 w 71"/>
                  <a:gd name="T3" fmla="*/ 0 h 59"/>
                  <a:gd name="T4" fmla="*/ 1783 w 71"/>
                  <a:gd name="T5" fmla="*/ 5740 h 59"/>
                  <a:gd name="T6" fmla="*/ 1558 w 71"/>
                  <a:gd name="T7" fmla="*/ 7239 h 59"/>
                  <a:gd name="T8" fmla="*/ 1034 w 71"/>
                  <a:gd name="T9" fmla="*/ 7239 h 59"/>
                  <a:gd name="T10" fmla="*/ 795 w 71"/>
                  <a:gd name="T11" fmla="*/ 11309 h 59"/>
                  <a:gd name="T12" fmla="*/ 0 w 71"/>
                  <a:gd name="T13" fmla="*/ 1879 h 59"/>
                  <a:gd name="T14" fmla="*/ 0 60000 65536"/>
                  <a:gd name="T15" fmla="*/ 0 60000 65536"/>
                  <a:gd name="T16" fmla="*/ 0 60000 65536"/>
                  <a:gd name="T17" fmla="*/ 0 60000 65536"/>
                  <a:gd name="T18" fmla="*/ 0 60000 65536"/>
                  <a:gd name="T19" fmla="*/ 0 60000 65536"/>
                  <a:gd name="T20" fmla="*/ 0 60000 65536"/>
                  <a:gd name="T21" fmla="*/ 0 w 71"/>
                  <a:gd name="T22" fmla="*/ 0 h 59"/>
                  <a:gd name="T23" fmla="*/ 71 w 71"/>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9">
                    <a:moveTo>
                      <a:pt x="0" y="10"/>
                    </a:moveTo>
                    <a:lnTo>
                      <a:pt x="30" y="0"/>
                    </a:lnTo>
                    <a:lnTo>
                      <a:pt x="70" y="30"/>
                    </a:lnTo>
                    <a:lnTo>
                      <a:pt x="62" y="38"/>
                    </a:lnTo>
                    <a:lnTo>
                      <a:pt x="42" y="38"/>
                    </a:lnTo>
                    <a:lnTo>
                      <a:pt x="32" y="58"/>
                    </a:lnTo>
                    <a:lnTo>
                      <a:pt x="0" y="1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grpSp>
        <p:sp>
          <p:nvSpPr>
            <p:cNvPr id="19" name="TextBox 18">
              <a:extLst>
                <a:ext uri="{FF2B5EF4-FFF2-40B4-BE49-F238E27FC236}">
                  <a16:creationId xmlns:a16="http://schemas.microsoft.com/office/drawing/2014/main" id="{6E5AEDF2-E445-405E-9DA5-75D06758BC2D}"/>
                </a:ext>
              </a:extLst>
            </p:cNvPr>
            <p:cNvSpPr txBox="1"/>
            <p:nvPr/>
          </p:nvSpPr>
          <p:spPr>
            <a:xfrm>
              <a:off x="145044" y="3779061"/>
              <a:ext cx="1396020" cy="349764"/>
            </a:xfrm>
            <a:prstGeom prst="rect">
              <a:avLst/>
            </a:prstGeom>
            <a:noFill/>
          </p:spPr>
          <p:txBody>
            <a:bodyPr wrap="square" rtlCol="0">
              <a:spAutoFit/>
            </a:bodyPr>
            <a:lstStyle/>
            <a:p>
              <a:pPr algn="ctr"/>
              <a:r>
                <a:rPr lang="en-US" dirty="0">
                  <a:latin typeface="+mj-lt"/>
                </a:rPr>
                <a:t>California</a:t>
              </a:r>
            </a:p>
          </p:txBody>
        </p:sp>
        <p:sp>
          <p:nvSpPr>
            <p:cNvPr id="20" name="TextBox 19">
              <a:extLst>
                <a:ext uri="{FF2B5EF4-FFF2-40B4-BE49-F238E27FC236}">
                  <a16:creationId xmlns:a16="http://schemas.microsoft.com/office/drawing/2014/main" id="{2F4416E3-49DF-3C4B-8872-2DBE7E86373E}"/>
                </a:ext>
              </a:extLst>
            </p:cNvPr>
            <p:cNvSpPr txBox="1"/>
            <p:nvPr/>
          </p:nvSpPr>
          <p:spPr>
            <a:xfrm>
              <a:off x="1931593" y="2988444"/>
              <a:ext cx="1396020" cy="646331"/>
            </a:xfrm>
            <a:prstGeom prst="rect">
              <a:avLst/>
            </a:prstGeom>
            <a:noFill/>
          </p:spPr>
          <p:txBody>
            <a:bodyPr wrap="square" rtlCol="0">
              <a:spAutoFit/>
            </a:bodyPr>
            <a:lstStyle/>
            <a:p>
              <a:pPr algn="ctr"/>
              <a:r>
                <a:rPr lang="en-US" dirty="0">
                  <a:latin typeface="+mj-lt"/>
                </a:rPr>
                <a:t>West</a:t>
              </a:r>
            </a:p>
            <a:p>
              <a:pPr algn="ctr"/>
              <a:r>
                <a:rPr lang="en-US" dirty="0">
                  <a:latin typeface="+mj-lt"/>
                </a:rPr>
                <a:t>94</a:t>
              </a:r>
            </a:p>
          </p:txBody>
        </p:sp>
        <p:sp>
          <p:nvSpPr>
            <p:cNvPr id="21" name="TextBox 20">
              <a:extLst>
                <a:ext uri="{FF2B5EF4-FFF2-40B4-BE49-F238E27FC236}">
                  <a16:creationId xmlns:a16="http://schemas.microsoft.com/office/drawing/2014/main" id="{ACEB861C-5C9E-83CE-4B4D-9590BDF9B677}"/>
                </a:ext>
              </a:extLst>
            </p:cNvPr>
            <p:cNvSpPr txBox="1"/>
            <p:nvPr/>
          </p:nvSpPr>
          <p:spPr>
            <a:xfrm>
              <a:off x="3978282" y="2560958"/>
              <a:ext cx="1072574" cy="349764"/>
            </a:xfrm>
            <a:prstGeom prst="rect">
              <a:avLst/>
            </a:prstGeom>
            <a:noFill/>
          </p:spPr>
          <p:txBody>
            <a:bodyPr wrap="square" rtlCol="0">
              <a:spAutoFit/>
            </a:bodyPr>
            <a:lstStyle/>
            <a:p>
              <a:pPr algn="ctr"/>
              <a:r>
                <a:rPr lang="en-US" dirty="0">
                  <a:solidFill>
                    <a:sysClr val="windowText" lastClr="000000"/>
                  </a:solidFill>
                  <a:latin typeface="+mj-lt"/>
                </a:rPr>
                <a:t>Plains</a:t>
              </a:r>
            </a:p>
          </p:txBody>
        </p:sp>
        <p:sp>
          <p:nvSpPr>
            <p:cNvPr id="22" name="TextBox 21">
              <a:extLst>
                <a:ext uri="{FF2B5EF4-FFF2-40B4-BE49-F238E27FC236}">
                  <a16:creationId xmlns:a16="http://schemas.microsoft.com/office/drawing/2014/main" id="{A2529E14-0813-6F1C-EE24-9E353AA194C0}"/>
                </a:ext>
              </a:extLst>
            </p:cNvPr>
            <p:cNvSpPr txBox="1"/>
            <p:nvPr/>
          </p:nvSpPr>
          <p:spPr>
            <a:xfrm>
              <a:off x="5550361" y="3109037"/>
              <a:ext cx="1520330" cy="349764"/>
            </a:xfrm>
            <a:prstGeom prst="rect">
              <a:avLst/>
            </a:prstGeom>
            <a:noFill/>
          </p:spPr>
          <p:txBody>
            <a:bodyPr wrap="square" rtlCol="0">
              <a:spAutoFit/>
            </a:bodyPr>
            <a:lstStyle/>
            <a:p>
              <a:pPr algn="ctr"/>
              <a:r>
                <a:rPr lang="en-US" dirty="0">
                  <a:latin typeface="+mj-lt"/>
                </a:rPr>
                <a:t>Great Lakes</a:t>
              </a:r>
            </a:p>
          </p:txBody>
        </p:sp>
        <p:sp>
          <p:nvSpPr>
            <p:cNvPr id="23" name="TextBox 22">
              <a:extLst>
                <a:ext uri="{FF2B5EF4-FFF2-40B4-BE49-F238E27FC236}">
                  <a16:creationId xmlns:a16="http://schemas.microsoft.com/office/drawing/2014/main" id="{3428DA13-403B-8A11-08AC-B44A09C0FD34}"/>
                </a:ext>
              </a:extLst>
            </p:cNvPr>
            <p:cNvSpPr txBox="1"/>
            <p:nvPr/>
          </p:nvSpPr>
          <p:spPr>
            <a:xfrm>
              <a:off x="7435302" y="2524547"/>
              <a:ext cx="1130578" cy="349764"/>
            </a:xfrm>
            <a:prstGeom prst="rect">
              <a:avLst/>
            </a:prstGeom>
            <a:noFill/>
          </p:spPr>
          <p:txBody>
            <a:bodyPr wrap="square" rtlCol="0">
              <a:spAutoFit/>
            </a:bodyPr>
            <a:lstStyle/>
            <a:p>
              <a:pPr algn="ctr"/>
              <a:r>
                <a:rPr lang="en-US" dirty="0">
                  <a:latin typeface="+mj-lt"/>
                </a:rPr>
                <a:t>Northeast</a:t>
              </a:r>
            </a:p>
          </p:txBody>
        </p:sp>
        <p:sp>
          <p:nvSpPr>
            <p:cNvPr id="24" name="TextBox 23">
              <a:extLst>
                <a:ext uri="{FF2B5EF4-FFF2-40B4-BE49-F238E27FC236}">
                  <a16:creationId xmlns:a16="http://schemas.microsoft.com/office/drawing/2014/main" id="{379C9E19-5740-52BE-7960-C42273A4A307}"/>
                </a:ext>
              </a:extLst>
            </p:cNvPr>
            <p:cNvSpPr txBox="1"/>
            <p:nvPr/>
          </p:nvSpPr>
          <p:spPr>
            <a:xfrm>
              <a:off x="6430445" y="3819415"/>
              <a:ext cx="1461569" cy="349764"/>
            </a:xfrm>
            <a:prstGeom prst="rect">
              <a:avLst/>
            </a:prstGeom>
            <a:noFill/>
          </p:spPr>
          <p:txBody>
            <a:bodyPr wrap="square" rtlCol="0">
              <a:spAutoFit/>
            </a:bodyPr>
            <a:lstStyle/>
            <a:p>
              <a:pPr algn="ctr"/>
              <a:r>
                <a:rPr lang="en-US" dirty="0">
                  <a:latin typeface="+mj-lt"/>
                </a:rPr>
                <a:t>Mid South</a:t>
              </a:r>
            </a:p>
          </p:txBody>
        </p:sp>
        <p:sp>
          <p:nvSpPr>
            <p:cNvPr id="25" name="TextBox 24">
              <a:extLst>
                <a:ext uri="{FF2B5EF4-FFF2-40B4-BE49-F238E27FC236}">
                  <a16:creationId xmlns:a16="http://schemas.microsoft.com/office/drawing/2014/main" id="{49181FCC-B912-598B-13EA-765A668905B4}"/>
                </a:ext>
              </a:extLst>
            </p:cNvPr>
            <p:cNvSpPr txBox="1"/>
            <p:nvPr/>
          </p:nvSpPr>
          <p:spPr>
            <a:xfrm>
              <a:off x="5780813" y="4750625"/>
              <a:ext cx="1546119" cy="349764"/>
            </a:xfrm>
            <a:prstGeom prst="rect">
              <a:avLst/>
            </a:prstGeom>
            <a:noFill/>
          </p:spPr>
          <p:txBody>
            <a:bodyPr wrap="square" rtlCol="0">
              <a:spAutoFit/>
            </a:bodyPr>
            <a:lstStyle/>
            <a:p>
              <a:pPr algn="ctr"/>
              <a:r>
                <a:rPr lang="en-US" dirty="0">
                  <a:latin typeface="+mj-lt"/>
                </a:rPr>
                <a:t>Southeast</a:t>
              </a:r>
            </a:p>
          </p:txBody>
        </p:sp>
        <p:sp>
          <p:nvSpPr>
            <p:cNvPr id="26" name="TextBox 25">
              <a:extLst>
                <a:ext uri="{FF2B5EF4-FFF2-40B4-BE49-F238E27FC236}">
                  <a16:creationId xmlns:a16="http://schemas.microsoft.com/office/drawing/2014/main" id="{78AD8FB0-C3BE-1998-2AD3-736FAB154DCF}"/>
                </a:ext>
              </a:extLst>
            </p:cNvPr>
            <p:cNvSpPr txBox="1"/>
            <p:nvPr/>
          </p:nvSpPr>
          <p:spPr>
            <a:xfrm>
              <a:off x="3972231" y="4788158"/>
              <a:ext cx="1446937" cy="349764"/>
            </a:xfrm>
            <a:prstGeom prst="rect">
              <a:avLst/>
            </a:prstGeom>
            <a:noFill/>
          </p:spPr>
          <p:txBody>
            <a:bodyPr wrap="square" rtlCol="0">
              <a:spAutoFit/>
            </a:bodyPr>
            <a:lstStyle/>
            <a:p>
              <a:pPr algn="ctr"/>
              <a:r>
                <a:rPr lang="en-US" dirty="0">
                  <a:latin typeface="+mj-lt"/>
                </a:rPr>
                <a:t>South Central</a:t>
              </a:r>
            </a:p>
          </p:txBody>
        </p:sp>
        <p:sp>
          <p:nvSpPr>
            <p:cNvPr id="27" name="Rectangle 26">
              <a:extLst>
                <a:ext uri="{FF2B5EF4-FFF2-40B4-BE49-F238E27FC236}">
                  <a16:creationId xmlns:a16="http://schemas.microsoft.com/office/drawing/2014/main" id="{0F1BC1BB-5FC4-9674-8B97-445AB110396D}"/>
                </a:ext>
              </a:extLst>
            </p:cNvPr>
            <p:cNvSpPr/>
            <p:nvPr/>
          </p:nvSpPr>
          <p:spPr>
            <a:xfrm>
              <a:off x="143436" y="6600262"/>
              <a:ext cx="2839239" cy="215444"/>
            </a:xfrm>
            <a:prstGeom prst="rect">
              <a:avLst/>
            </a:prstGeom>
          </p:spPr>
          <p:txBody>
            <a:bodyPr wrap="none">
              <a:spAutoFit/>
            </a:bodyPr>
            <a:lstStyle/>
            <a:p>
              <a:pPr lvl="0" defTabSz="914400">
                <a:defRPr/>
              </a:pPr>
              <a:r>
                <a:rPr lang="en-US" sz="800" kern="0" dirty="0"/>
                <a:t>Source: IRI POS, Total US MULO+C, 52Wks Data Ending 02.28.21</a:t>
              </a:r>
            </a:p>
          </p:txBody>
        </p:sp>
      </p:grpSp>
      <p:sp>
        <p:nvSpPr>
          <p:cNvPr id="78" name="TextBox 77">
            <a:extLst>
              <a:ext uri="{FF2B5EF4-FFF2-40B4-BE49-F238E27FC236}">
                <a16:creationId xmlns:a16="http://schemas.microsoft.com/office/drawing/2014/main" id="{B55058A3-638A-452D-7C60-154776AF2F93}"/>
              </a:ext>
            </a:extLst>
          </p:cNvPr>
          <p:cNvSpPr txBox="1"/>
          <p:nvPr/>
        </p:nvSpPr>
        <p:spPr>
          <a:xfrm>
            <a:off x="3054626" y="2970648"/>
            <a:ext cx="6109252" cy="646331"/>
          </a:xfrm>
          <a:prstGeom prst="rect">
            <a:avLst/>
          </a:prstGeom>
          <a:noFill/>
        </p:spPr>
        <p:txBody>
          <a:bodyPr wrap="square">
            <a:spAutoFit/>
          </a:bodyPr>
          <a:lstStyle/>
          <a:p>
            <a:br>
              <a:rPr lang="en-US" dirty="0"/>
            </a:br>
            <a:endParaRPr lang="en-US" dirty="0"/>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i="0" u="none" strike="noStrike" dirty="0">
                <a:solidFill>
                  <a:schemeClr val="tx1"/>
                </a:solidFill>
                <a:effectLst/>
                <a:latin typeface="Calibri" panose="020F0502020204030204" pitchFamily="34" charset="0"/>
              </a:rPr>
              <a:t>PRICE THRESHOLDS WITH MAXIMUM IMPACT ON SALES (TUBS 45 OZ)</a:t>
            </a:r>
            <a:endParaRPr lang="en-US" sz="2400" b="0" dirty="0">
              <a:solidFill>
                <a:schemeClr val="tx1"/>
              </a:solidFill>
              <a:effectLst/>
            </a:endParaRPr>
          </a:p>
        </p:txBody>
      </p:sp>
      <p:sp>
        <p:nvSpPr>
          <p:cNvPr id="80" name="Rectangle 79">
            <a:extLst>
              <a:ext uri="{FF2B5EF4-FFF2-40B4-BE49-F238E27FC236}">
                <a16:creationId xmlns:a16="http://schemas.microsoft.com/office/drawing/2014/main" id="{7539E736-8EBD-4339-A633-890A241B2806}"/>
              </a:ext>
            </a:extLst>
          </p:cNvPr>
          <p:cNvSpPr/>
          <p:nvPr/>
        </p:nvSpPr>
        <p:spPr>
          <a:xfrm>
            <a:off x="9410286" y="3364340"/>
            <a:ext cx="2148619"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73%</a:t>
            </a:r>
          </a:p>
          <a:p>
            <a:pPr algn="ctr"/>
            <a:r>
              <a:rPr lang="en-US" dirty="0"/>
              <a:t>Price- $4 to $2.5</a:t>
            </a:r>
          </a:p>
        </p:txBody>
      </p:sp>
      <p:sp>
        <p:nvSpPr>
          <p:cNvPr id="81" name="Rectangle 80">
            <a:extLst>
              <a:ext uri="{FF2B5EF4-FFF2-40B4-BE49-F238E27FC236}">
                <a16:creationId xmlns:a16="http://schemas.microsoft.com/office/drawing/2014/main" id="{F6B7F12E-BCA8-2490-176C-B376EC014A02}"/>
              </a:ext>
            </a:extLst>
          </p:cNvPr>
          <p:cNvSpPr/>
          <p:nvPr/>
        </p:nvSpPr>
        <p:spPr>
          <a:xfrm>
            <a:off x="9114912" y="2018717"/>
            <a:ext cx="1704454"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30%</a:t>
            </a:r>
          </a:p>
          <a:p>
            <a:pPr algn="ctr"/>
            <a:r>
              <a:rPr lang="en-US" dirty="0"/>
              <a:t>Price- $5 to $4</a:t>
            </a:r>
          </a:p>
        </p:txBody>
      </p:sp>
      <p:sp>
        <p:nvSpPr>
          <p:cNvPr id="82" name="Rectangle 81">
            <a:extLst>
              <a:ext uri="{FF2B5EF4-FFF2-40B4-BE49-F238E27FC236}">
                <a16:creationId xmlns:a16="http://schemas.microsoft.com/office/drawing/2014/main" id="{BC14C9AF-953A-A281-6E02-DA5BA302AA48}"/>
              </a:ext>
            </a:extLst>
          </p:cNvPr>
          <p:cNvSpPr/>
          <p:nvPr/>
        </p:nvSpPr>
        <p:spPr>
          <a:xfrm>
            <a:off x="8171005" y="4526601"/>
            <a:ext cx="2148619"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37%</a:t>
            </a:r>
          </a:p>
          <a:p>
            <a:pPr algn="ctr"/>
            <a:r>
              <a:rPr lang="en-US" dirty="0"/>
              <a:t>Price- $4.5 to $3.5</a:t>
            </a:r>
          </a:p>
        </p:txBody>
      </p:sp>
      <p:sp>
        <p:nvSpPr>
          <p:cNvPr id="83" name="Rectangle 82">
            <a:extLst>
              <a:ext uri="{FF2B5EF4-FFF2-40B4-BE49-F238E27FC236}">
                <a16:creationId xmlns:a16="http://schemas.microsoft.com/office/drawing/2014/main" id="{EE919522-D02D-4396-CF74-3DCEEE48E552}"/>
              </a:ext>
            </a:extLst>
          </p:cNvPr>
          <p:cNvSpPr/>
          <p:nvPr/>
        </p:nvSpPr>
        <p:spPr>
          <a:xfrm>
            <a:off x="6856559" y="1551695"/>
            <a:ext cx="2151470" cy="5269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42%</a:t>
            </a:r>
          </a:p>
          <a:p>
            <a:pPr algn="ctr"/>
            <a:r>
              <a:rPr lang="en-US" dirty="0"/>
              <a:t>Price- $4.5 to $3.5</a:t>
            </a:r>
          </a:p>
        </p:txBody>
      </p:sp>
      <p:sp>
        <p:nvSpPr>
          <p:cNvPr id="84" name="Rectangle 83">
            <a:extLst>
              <a:ext uri="{FF2B5EF4-FFF2-40B4-BE49-F238E27FC236}">
                <a16:creationId xmlns:a16="http://schemas.microsoft.com/office/drawing/2014/main" id="{7ADAA37F-0403-52F8-3C3B-9EF7158746B6}"/>
              </a:ext>
            </a:extLst>
          </p:cNvPr>
          <p:cNvSpPr/>
          <p:nvPr/>
        </p:nvSpPr>
        <p:spPr>
          <a:xfrm>
            <a:off x="5624951" y="4543383"/>
            <a:ext cx="1704454"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39%</a:t>
            </a:r>
          </a:p>
          <a:p>
            <a:pPr algn="ctr"/>
            <a:r>
              <a:rPr lang="en-US" dirty="0"/>
              <a:t>Price- $5 to $4</a:t>
            </a:r>
          </a:p>
        </p:txBody>
      </p:sp>
      <p:sp>
        <p:nvSpPr>
          <p:cNvPr id="85" name="Rectangle 84">
            <a:extLst>
              <a:ext uri="{FF2B5EF4-FFF2-40B4-BE49-F238E27FC236}">
                <a16:creationId xmlns:a16="http://schemas.microsoft.com/office/drawing/2014/main" id="{B0402781-0C0E-1D87-664C-35578884ED35}"/>
              </a:ext>
            </a:extLst>
          </p:cNvPr>
          <p:cNvSpPr/>
          <p:nvPr/>
        </p:nvSpPr>
        <p:spPr>
          <a:xfrm>
            <a:off x="3580730" y="2461473"/>
            <a:ext cx="1894873" cy="57551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45%</a:t>
            </a:r>
          </a:p>
          <a:p>
            <a:pPr algn="ctr"/>
            <a:r>
              <a:rPr lang="en-US" dirty="0"/>
              <a:t>Price- $4.5 to $3.5</a:t>
            </a:r>
          </a:p>
        </p:txBody>
      </p:sp>
      <p:sp>
        <p:nvSpPr>
          <p:cNvPr id="86" name="Rectangle 85">
            <a:extLst>
              <a:ext uri="{FF2B5EF4-FFF2-40B4-BE49-F238E27FC236}">
                <a16:creationId xmlns:a16="http://schemas.microsoft.com/office/drawing/2014/main" id="{35D7390B-92C0-E905-2286-6772159DD1BE}"/>
              </a:ext>
            </a:extLst>
          </p:cNvPr>
          <p:cNvSpPr/>
          <p:nvPr/>
        </p:nvSpPr>
        <p:spPr>
          <a:xfrm>
            <a:off x="1555748" y="3664972"/>
            <a:ext cx="1906045" cy="5237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40%</a:t>
            </a:r>
          </a:p>
          <a:p>
            <a:pPr algn="ctr"/>
            <a:r>
              <a:rPr lang="en-US" dirty="0"/>
              <a:t>Price- $4.5 to $3.5</a:t>
            </a:r>
          </a:p>
        </p:txBody>
      </p:sp>
      <p:sp>
        <p:nvSpPr>
          <p:cNvPr id="87" name="Rectangle 86">
            <a:extLst>
              <a:ext uri="{FF2B5EF4-FFF2-40B4-BE49-F238E27FC236}">
                <a16:creationId xmlns:a16="http://schemas.microsoft.com/office/drawing/2014/main" id="{8CF797AC-CBCC-266A-A5B3-94C8153FF204}"/>
              </a:ext>
            </a:extLst>
          </p:cNvPr>
          <p:cNvSpPr/>
          <p:nvPr/>
        </p:nvSpPr>
        <p:spPr>
          <a:xfrm>
            <a:off x="5596368" y="2866258"/>
            <a:ext cx="1901903"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45%</a:t>
            </a:r>
          </a:p>
          <a:p>
            <a:pPr algn="ctr"/>
            <a:r>
              <a:rPr lang="en-US" dirty="0"/>
              <a:t>Price- $4.5 to $3.5</a:t>
            </a:r>
          </a:p>
        </p:txBody>
      </p:sp>
    </p:spTree>
    <p:extLst>
      <p:ext uri="{BB962C8B-B14F-4D97-AF65-F5344CB8AC3E}">
        <p14:creationId xmlns:p14="http://schemas.microsoft.com/office/powerpoint/2010/main" val="53233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2ECD4BE-1961-7E09-33BC-3136E883BA9C}"/>
              </a:ext>
            </a:extLst>
          </p:cNvPr>
          <p:cNvSpPr>
            <a:spLocks noGrp="1"/>
          </p:cNvSpPr>
          <p:nvPr>
            <p:ph type="ftr" sz="quarter" idx="5"/>
          </p:nvPr>
        </p:nvSpPr>
        <p:spPr/>
        <p:txBody>
          <a:bodyPr/>
          <a:lstStyle/>
          <a:p>
            <a:pPr marL="12700">
              <a:lnSpc>
                <a:spcPct val="100000"/>
              </a:lnSpc>
              <a:spcBef>
                <a:spcPts val="125"/>
              </a:spcBef>
            </a:pPr>
            <a:r>
              <a:rPr lang="en-US" spc="-15"/>
              <a:t>CONAGRA BRANDS SALES ANALYSIS</a:t>
            </a:r>
            <a:endParaRPr lang="en-US" sz="950"/>
          </a:p>
        </p:txBody>
      </p:sp>
      <p:sp>
        <p:nvSpPr>
          <p:cNvPr id="5" name="Slide Number Placeholder 4">
            <a:extLst>
              <a:ext uri="{FF2B5EF4-FFF2-40B4-BE49-F238E27FC236}">
                <a16:creationId xmlns:a16="http://schemas.microsoft.com/office/drawing/2014/main" id="{9E576A7E-37D7-52E0-2BF4-EA58D0501EFF}"/>
              </a:ext>
            </a:extLst>
          </p:cNvPr>
          <p:cNvSpPr>
            <a:spLocks noGrp="1"/>
          </p:cNvSpPr>
          <p:nvPr>
            <p:ph type="sldNum" sz="quarter" idx="7"/>
          </p:nvPr>
        </p:nvSpPr>
        <p:spPr/>
        <p:txBody>
          <a:bodyPr/>
          <a:lstStyle/>
          <a:p>
            <a:pPr marL="38100">
              <a:lnSpc>
                <a:spcPct val="100000"/>
              </a:lnSpc>
              <a:spcBef>
                <a:spcPts val="15"/>
              </a:spcBef>
            </a:pPr>
            <a:fld id="{81D60167-4931-47E6-BA6A-407CBD079E47}" type="slidenum">
              <a:rPr lang="en-US" smtClean="0"/>
              <a:t>10</a:t>
            </a:fld>
            <a:endParaRPr lang="en-US"/>
          </a:p>
        </p:txBody>
      </p:sp>
      <p:grpSp>
        <p:nvGrpSpPr>
          <p:cNvPr id="8" name="Group 7">
            <a:extLst>
              <a:ext uri="{FF2B5EF4-FFF2-40B4-BE49-F238E27FC236}">
                <a16:creationId xmlns:a16="http://schemas.microsoft.com/office/drawing/2014/main" id="{345915C8-CD31-D344-716F-54A9CA13AC7B}"/>
              </a:ext>
            </a:extLst>
          </p:cNvPr>
          <p:cNvGrpSpPr/>
          <p:nvPr/>
        </p:nvGrpSpPr>
        <p:grpSpPr>
          <a:xfrm>
            <a:off x="1863971" y="661026"/>
            <a:ext cx="8757137" cy="5535948"/>
            <a:chOff x="143436" y="1573057"/>
            <a:chExt cx="8738706" cy="5242649"/>
          </a:xfrm>
        </p:grpSpPr>
        <p:sp>
          <p:nvSpPr>
            <p:cNvPr id="9" name="Slide Number Placeholder 3">
              <a:extLst>
                <a:ext uri="{FF2B5EF4-FFF2-40B4-BE49-F238E27FC236}">
                  <a16:creationId xmlns:a16="http://schemas.microsoft.com/office/drawing/2014/main" id="{664ABCE8-4D38-20DC-0D83-75BB359722F6}"/>
                </a:ext>
              </a:extLst>
            </p:cNvPr>
            <p:cNvSpPr txBox="1">
              <a:spLocks/>
            </p:cNvSpPr>
            <p:nvPr/>
          </p:nvSpPr>
          <p:spPr>
            <a:xfrm>
              <a:off x="6457950" y="6356351"/>
              <a:ext cx="2057400" cy="366183"/>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ADCFBD9-9F52-C944-B84E-C1F34F609C4B}" type="slidenum">
                <a:rPr lang="en-US" smtClean="0"/>
                <a:pPr/>
                <a:t>10</a:t>
              </a:fld>
              <a:endParaRPr lang="en-US"/>
            </a:p>
          </p:txBody>
        </p:sp>
        <p:grpSp>
          <p:nvGrpSpPr>
            <p:cNvPr id="11" name="Southcentral_Region">
              <a:extLst>
                <a:ext uri="{FF2B5EF4-FFF2-40B4-BE49-F238E27FC236}">
                  <a16:creationId xmlns:a16="http://schemas.microsoft.com/office/drawing/2014/main" id="{334318EF-8BA4-89EF-7718-1B7F1EB1902D}"/>
                </a:ext>
              </a:extLst>
            </p:cNvPr>
            <p:cNvGrpSpPr>
              <a:grpSpLocks/>
            </p:cNvGrpSpPr>
            <p:nvPr/>
          </p:nvGrpSpPr>
          <p:grpSpPr bwMode="auto">
            <a:xfrm>
              <a:off x="3236002" y="4387010"/>
              <a:ext cx="2689209" cy="2189428"/>
              <a:chOff x="2608580" y="2778439"/>
              <a:chExt cx="2806187" cy="2025650"/>
            </a:xfrm>
            <a:solidFill>
              <a:schemeClr val="accent4">
                <a:lumMod val="40000"/>
                <a:lumOff val="60000"/>
              </a:schemeClr>
            </a:solidFill>
          </p:grpSpPr>
          <p:sp>
            <p:nvSpPr>
              <p:cNvPr id="73" name="Freeform 163">
                <a:extLst>
                  <a:ext uri="{FF2B5EF4-FFF2-40B4-BE49-F238E27FC236}">
                    <a16:creationId xmlns:a16="http://schemas.microsoft.com/office/drawing/2014/main" id="{AEB131D6-8E80-7DFE-4BFB-C092FF670B78}"/>
                  </a:ext>
                </a:extLst>
              </p:cNvPr>
              <p:cNvSpPr>
                <a:spLocks/>
              </p:cNvSpPr>
              <p:nvPr/>
            </p:nvSpPr>
            <p:spPr bwMode="auto">
              <a:xfrm>
                <a:off x="2608580" y="2889564"/>
                <a:ext cx="2044700" cy="1914525"/>
              </a:xfrm>
              <a:custGeom>
                <a:avLst/>
                <a:gdLst>
                  <a:gd name="T0" fmla="*/ 2147483646 w 1046"/>
                  <a:gd name="T1" fmla="*/ 0 h 968"/>
                  <a:gd name="T2" fmla="*/ 2147483646 w 1046"/>
                  <a:gd name="T3" fmla="*/ 2147483646 h 968"/>
                  <a:gd name="T4" fmla="*/ 2147483646 w 1046"/>
                  <a:gd name="T5" fmla="*/ 2147483646 h 968"/>
                  <a:gd name="T6" fmla="*/ 2147483646 w 1046"/>
                  <a:gd name="T7" fmla="*/ 2147483646 h 968"/>
                  <a:gd name="T8" fmla="*/ 2147483646 w 1046"/>
                  <a:gd name="T9" fmla="*/ 2147483646 h 968"/>
                  <a:gd name="T10" fmla="*/ 2147483646 w 1046"/>
                  <a:gd name="T11" fmla="*/ 2147483646 h 968"/>
                  <a:gd name="T12" fmla="*/ 2147483646 w 1046"/>
                  <a:gd name="T13" fmla="*/ 2147483646 h 968"/>
                  <a:gd name="T14" fmla="*/ 2147483646 w 1046"/>
                  <a:gd name="T15" fmla="*/ 2147483646 h 968"/>
                  <a:gd name="T16" fmla="*/ 2147483646 w 1046"/>
                  <a:gd name="T17" fmla="*/ 2147483646 h 968"/>
                  <a:gd name="T18" fmla="*/ 2147483646 w 1046"/>
                  <a:gd name="T19" fmla="*/ 2147483646 h 968"/>
                  <a:gd name="T20" fmla="*/ 2147483646 w 1046"/>
                  <a:gd name="T21" fmla="*/ 2147483646 h 968"/>
                  <a:gd name="T22" fmla="*/ 2147483646 w 1046"/>
                  <a:gd name="T23" fmla="*/ 2147483646 h 968"/>
                  <a:gd name="T24" fmla="*/ 2147483646 w 1046"/>
                  <a:gd name="T25" fmla="*/ 2147483646 h 968"/>
                  <a:gd name="T26" fmla="*/ 2147483646 w 1046"/>
                  <a:gd name="T27" fmla="*/ 2147483646 h 968"/>
                  <a:gd name="T28" fmla="*/ 2147483646 w 1046"/>
                  <a:gd name="T29" fmla="*/ 2147483646 h 968"/>
                  <a:gd name="T30" fmla="*/ 2147483646 w 1046"/>
                  <a:gd name="T31" fmla="*/ 2147483646 h 968"/>
                  <a:gd name="T32" fmla="*/ 2147483646 w 1046"/>
                  <a:gd name="T33" fmla="*/ 2147483646 h 968"/>
                  <a:gd name="T34" fmla="*/ 2147483646 w 1046"/>
                  <a:gd name="T35" fmla="*/ 2147483646 h 968"/>
                  <a:gd name="T36" fmla="*/ 2147483646 w 1046"/>
                  <a:gd name="T37" fmla="*/ 2147483646 h 968"/>
                  <a:gd name="T38" fmla="*/ 2147483646 w 1046"/>
                  <a:gd name="T39" fmla="*/ 2147483646 h 968"/>
                  <a:gd name="T40" fmla="*/ 2147483646 w 1046"/>
                  <a:gd name="T41" fmla="*/ 2147483646 h 968"/>
                  <a:gd name="T42" fmla="*/ 2147483646 w 1046"/>
                  <a:gd name="T43" fmla="*/ 2147483646 h 968"/>
                  <a:gd name="T44" fmla="*/ 2147483646 w 1046"/>
                  <a:gd name="T45" fmla="*/ 2147483646 h 968"/>
                  <a:gd name="T46" fmla="*/ 2147483646 w 1046"/>
                  <a:gd name="T47" fmla="*/ 2147483646 h 968"/>
                  <a:gd name="T48" fmla="*/ 2147483646 w 1046"/>
                  <a:gd name="T49" fmla="*/ 2147483646 h 968"/>
                  <a:gd name="T50" fmla="*/ 2147483646 w 1046"/>
                  <a:gd name="T51" fmla="*/ 2147483646 h 968"/>
                  <a:gd name="T52" fmla="*/ 2147483646 w 1046"/>
                  <a:gd name="T53" fmla="*/ 2147483646 h 968"/>
                  <a:gd name="T54" fmla="*/ 2147483646 w 1046"/>
                  <a:gd name="T55" fmla="*/ 2147483646 h 968"/>
                  <a:gd name="T56" fmla="*/ 2147483646 w 1046"/>
                  <a:gd name="T57" fmla="*/ 2147483646 h 968"/>
                  <a:gd name="T58" fmla="*/ 2147483646 w 1046"/>
                  <a:gd name="T59" fmla="*/ 2147483646 h 968"/>
                  <a:gd name="T60" fmla="*/ 2147483646 w 1046"/>
                  <a:gd name="T61" fmla="*/ 2147483646 h 968"/>
                  <a:gd name="T62" fmla="*/ 2147483646 w 1046"/>
                  <a:gd name="T63" fmla="*/ 2147483646 h 968"/>
                  <a:gd name="T64" fmla="*/ 2147483646 w 1046"/>
                  <a:gd name="T65" fmla="*/ 2147483646 h 968"/>
                  <a:gd name="T66" fmla="*/ 2147483646 w 1046"/>
                  <a:gd name="T67" fmla="*/ 2147483646 h 968"/>
                  <a:gd name="T68" fmla="*/ 2147483646 w 1046"/>
                  <a:gd name="T69" fmla="*/ 2147483646 h 968"/>
                  <a:gd name="T70" fmla="*/ 2147483646 w 1046"/>
                  <a:gd name="T71" fmla="*/ 2147483646 h 968"/>
                  <a:gd name="T72" fmla="*/ 2147483646 w 1046"/>
                  <a:gd name="T73" fmla="*/ 2147483646 h 968"/>
                  <a:gd name="T74" fmla="*/ 2147483646 w 1046"/>
                  <a:gd name="T75" fmla="*/ 2147483646 h 968"/>
                  <a:gd name="T76" fmla="*/ 2147483646 w 1046"/>
                  <a:gd name="T77" fmla="*/ 2147483646 h 968"/>
                  <a:gd name="T78" fmla="*/ 2147483646 w 1046"/>
                  <a:gd name="T79" fmla="*/ 2147483646 h 968"/>
                  <a:gd name="T80" fmla="*/ 2147483646 w 1046"/>
                  <a:gd name="T81" fmla="*/ 2147483646 h 968"/>
                  <a:gd name="T82" fmla="*/ 2147483646 w 1046"/>
                  <a:gd name="T83" fmla="*/ 2147483646 h 968"/>
                  <a:gd name="T84" fmla="*/ 2147483646 w 1046"/>
                  <a:gd name="T85" fmla="*/ 2147483646 h 968"/>
                  <a:gd name="T86" fmla="*/ 2147483646 w 1046"/>
                  <a:gd name="T87" fmla="*/ 2147483646 h 968"/>
                  <a:gd name="T88" fmla="*/ 2147483646 w 1046"/>
                  <a:gd name="T89" fmla="*/ 2147483646 h 968"/>
                  <a:gd name="T90" fmla="*/ 2147483646 w 1046"/>
                  <a:gd name="T91" fmla="*/ 2147483646 h 968"/>
                  <a:gd name="T92" fmla="*/ 0 w 1046"/>
                  <a:gd name="T93" fmla="*/ 2147483646 h 968"/>
                  <a:gd name="T94" fmla="*/ 0 w 1046"/>
                  <a:gd name="T95" fmla="*/ 2147483646 h 968"/>
                  <a:gd name="T96" fmla="*/ 2147483646 w 1046"/>
                  <a:gd name="T97" fmla="*/ 2147483646 h 968"/>
                  <a:gd name="T98" fmla="*/ 2147483646 w 1046"/>
                  <a:gd name="T99" fmla="*/ 2147483646 h 968"/>
                  <a:gd name="T100" fmla="*/ 2147483646 w 1046"/>
                  <a:gd name="T101" fmla="*/ 0 h 96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46"/>
                  <a:gd name="T154" fmla="*/ 0 h 968"/>
                  <a:gd name="T155" fmla="*/ 1046 w 1046"/>
                  <a:gd name="T156" fmla="*/ 968 h 96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46" h="968">
                    <a:moveTo>
                      <a:pt x="303" y="0"/>
                    </a:moveTo>
                    <a:lnTo>
                      <a:pt x="534" y="8"/>
                    </a:lnTo>
                    <a:lnTo>
                      <a:pt x="534" y="183"/>
                    </a:lnTo>
                    <a:lnTo>
                      <a:pt x="652" y="232"/>
                    </a:lnTo>
                    <a:lnTo>
                      <a:pt x="684" y="216"/>
                    </a:lnTo>
                    <a:lnTo>
                      <a:pt x="761" y="254"/>
                    </a:lnTo>
                    <a:lnTo>
                      <a:pt x="807" y="251"/>
                    </a:lnTo>
                    <a:lnTo>
                      <a:pt x="897" y="213"/>
                    </a:lnTo>
                    <a:lnTo>
                      <a:pt x="948" y="250"/>
                    </a:lnTo>
                    <a:lnTo>
                      <a:pt x="993" y="259"/>
                    </a:lnTo>
                    <a:lnTo>
                      <a:pt x="993" y="402"/>
                    </a:lnTo>
                    <a:lnTo>
                      <a:pt x="1045" y="492"/>
                    </a:lnTo>
                    <a:lnTo>
                      <a:pt x="1033" y="613"/>
                    </a:lnTo>
                    <a:lnTo>
                      <a:pt x="976" y="662"/>
                    </a:lnTo>
                    <a:lnTo>
                      <a:pt x="964" y="617"/>
                    </a:lnTo>
                    <a:lnTo>
                      <a:pt x="948" y="638"/>
                    </a:lnTo>
                    <a:lnTo>
                      <a:pt x="960" y="666"/>
                    </a:lnTo>
                    <a:lnTo>
                      <a:pt x="859" y="739"/>
                    </a:lnTo>
                    <a:lnTo>
                      <a:pt x="834" y="743"/>
                    </a:lnTo>
                    <a:lnTo>
                      <a:pt x="782" y="780"/>
                    </a:lnTo>
                    <a:lnTo>
                      <a:pt x="782" y="800"/>
                    </a:lnTo>
                    <a:lnTo>
                      <a:pt x="765" y="804"/>
                    </a:lnTo>
                    <a:lnTo>
                      <a:pt x="778" y="828"/>
                    </a:lnTo>
                    <a:lnTo>
                      <a:pt x="749" y="865"/>
                    </a:lnTo>
                    <a:lnTo>
                      <a:pt x="765" y="917"/>
                    </a:lnTo>
                    <a:lnTo>
                      <a:pt x="782" y="935"/>
                    </a:lnTo>
                    <a:lnTo>
                      <a:pt x="778" y="967"/>
                    </a:lnTo>
                    <a:lnTo>
                      <a:pt x="737" y="967"/>
                    </a:lnTo>
                    <a:lnTo>
                      <a:pt x="700" y="951"/>
                    </a:lnTo>
                    <a:lnTo>
                      <a:pt x="676" y="955"/>
                    </a:lnTo>
                    <a:lnTo>
                      <a:pt x="595" y="927"/>
                    </a:lnTo>
                    <a:lnTo>
                      <a:pt x="558" y="816"/>
                    </a:lnTo>
                    <a:lnTo>
                      <a:pt x="502" y="763"/>
                    </a:lnTo>
                    <a:lnTo>
                      <a:pt x="452" y="666"/>
                    </a:lnTo>
                    <a:lnTo>
                      <a:pt x="429" y="657"/>
                    </a:lnTo>
                    <a:lnTo>
                      <a:pt x="401" y="632"/>
                    </a:lnTo>
                    <a:lnTo>
                      <a:pt x="376" y="632"/>
                    </a:lnTo>
                    <a:lnTo>
                      <a:pt x="337" y="624"/>
                    </a:lnTo>
                    <a:lnTo>
                      <a:pt x="307" y="632"/>
                    </a:lnTo>
                    <a:lnTo>
                      <a:pt x="286" y="681"/>
                    </a:lnTo>
                    <a:lnTo>
                      <a:pt x="255" y="689"/>
                    </a:lnTo>
                    <a:lnTo>
                      <a:pt x="189" y="651"/>
                    </a:lnTo>
                    <a:lnTo>
                      <a:pt x="150" y="605"/>
                    </a:lnTo>
                    <a:lnTo>
                      <a:pt x="143" y="550"/>
                    </a:lnTo>
                    <a:lnTo>
                      <a:pt x="115" y="512"/>
                    </a:lnTo>
                    <a:lnTo>
                      <a:pt x="48" y="459"/>
                    </a:lnTo>
                    <a:lnTo>
                      <a:pt x="0" y="404"/>
                    </a:lnTo>
                    <a:lnTo>
                      <a:pt x="0" y="381"/>
                    </a:lnTo>
                    <a:lnTo>
                      <a:pt x="158" y="382"/>
                    </a:lnTo>
                    <a:lnTo>
                      <a:pt x="286" y="393"/>
                    </a:lnTo>
                    <a:lnTo>
                      <a:pt x="303"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4" name="Freeform 164">
                <a:extLst>
                  <a:ext uri="{FF2B5EF4-FFF2-40B4-BE49-F238E27FC236}">
                    <a16:creationId xmlns:a16="http://schemas.microsoft.com/office/drawing/2014/main" id="{0FC79E73-B57E-AD60-F987-B5DB10E72866}"/>
                  </a:ext>
                </a:extLst>
              </p:cNvPr>
              <p:cNvSpPr>
                <a:spLocks/>
              </p:cNvSpPr>
              <p:nvPr/>
            </p:nvSpPr>
            <p:spPr bwMode="auto">
              <a:xfrm>
                <a:off x="3199130" y="2778439"/>
                <a:ext cx="1266825" cy="615950"/>
              </a:xfrm>
              <a:custGeom>
                <a:avLst/>
                <a:gdLst>
                  <a:gd name="T0" fmla="*/ 2147483646 w 647"/>
                  <a:gd name="T1" fmla="*/ 0 h 312"/>
                  <a:gd name="T2" fmla="*/ 0 w 647"/>
                  <a:gd name="T3" fmla="*/ 2147483646 h 312"/>
                  <a:gd name="T4" fmla="*/ 2147483646 w 647"/>
                  <a:gd name="T5" fmla="*/ 2147483646 h 312"/>
                  <a:gd name="T6" fmla="*/ 2147483646 w 647"/>
                  <a:gd name="T7" fmla="*/ 2147483646 h 312"/>
                  <a:gd name="T8" fmla="*/ 2147483646 w 647"/>
                  <a:gd name="T9" fmla="*/ 2147483646 h 312"/>
                  <a:gd name="T10" fmla="*/ 2147483646 w 647"/>
                  <a:gd name="T11" fmla="*/ 2147483646 h 312"/>
                  <a:gd name="T12" fmla="*/ 2147483646 w 647"/>
                  <a:gd name="T13" fmla="*/ 2147483646 h 312"/>
                  <a:gd name="T14" fmla="*/ 2147483646 w 647"/>
                  <a:gd name="T15" fmla="*/ 2147483646 h 312"/>
                  <a:gd name="T16" fmla="*/ 2147483646 w 647"/>
                  <a:gd name="T17" fmla="*/ 2147483646 h 312"/>
                  <a:gd name="T18" fmla="*/ 2147483646 w 647"/>
                  <a:gd name="T19" fmla="*/ 2147483646 h 312"/>
                  <a:gd name="T20" fmla="*/ 2147483646 w 647"/>
                  <a:gd name="T21" fmla="*/ 2147483646 h 312"/>
                  <a:gd name="T22" fmla="*/ 2147483646 w 647"/>
                  <a:gd name="T23" fmla="*/ 2147483646 h 312"/>
                  <a:gd name="T24" fmla="*/ 2147483646 w 647"/>
                  <a:gd name="T25" fmla="*/ 0 h 3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47"/>
                  <a:gd name="T40" fmla="*/ 0 h 312"/>
                  <a:gd name="T41" fmla="*/ 647 w 647"/>
                  <a:gd name="T42" fmla="*/ 312 h 3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47" h="312">
                    <a:moveTo>
                      <a:pt x="4" y="0"/>
                    </a:moveTo>
                    <a:lnTo>
                      <a:pt x="0" y="56"/>
                    </a:lnTo>
                    <a:lnTo>
                      <a:pt x="230" y="64"/>
                    </a:lnTo>
                    <a:lnTo>
                      <a:pt x="231" y="241"/>
                    </a:lnTo>
                    <a:lnTo>
                      <a:pt x="349" y="289"/>
                    </a:lnTo>
                    <a:lnTo>
                      <a:pt x="381" y="272"/>
                    </a:lnTo>
                    <a:lnTo>
                      <a:pt x="456" y="311"/>
                    </a:lnTo>
                    <a:lnTo>
                      <a:pt x="504" y="310"/>
                    </a:lnTo>
                    <a:lnTo>
                      <a:pt x="594" y="272"/>
                    </a:lnTo>
                    <a:lnTo>
                      <a:pt x="646" y="308"/>
                    </a:lnTo>
                    <a:lnTo>
                      <a:pt x="646" y="116"/>
                    </a:lnTo>
                    <a:lnTo>
                      <a:pt x="630" y="4"/>
                    </a:lnTo>
                    <a:lnTo>
                      <a:pt x="4"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5" name="Freeform 165">
                <a:extLst>
                  <a:ext uri="{FF2B5EF4-FFF2-40B4-BE49-F238E27FC236}">
                    <a16:creationId xmlns:a16="http://schemas.microsoft.com/office/drawing/2014/main" id="{89371AE1-AFA0-FD54-1E78-DF22868D97C5}"/>
                  </a:ext>
                </a:extLst>
              </p:cNvPr>
              <p:cNvSpPr>
                <a:spLocks/>
              </p:cNvSpPr>
              <p:nvPr/>
            </p:nvSpPr>
            <p:spPr bwMode="auto">
              <a:xfrm>
                <a:off x="4443216" y="2807014"/>
                <a:ext cx="712788" cy="673100"/>
              </a:xfrm>
              <a:custGeom>
                <a:avLst/>
                <a:gdLst>
                  <a:gd name="T0" fmla="*/ 0 w 365"/>
                  <a:gd name="T1" fmla="*/ 2147483646 h 340"/>
                  <a:gd name="T2" fmla="*/ 2147483646 w 365"/>
                  <a:gd name="T3" fmla="*/ 2147483646 h 340"/>
                  <a:gd name="T4" fmla="*/ 2147483646 w 365"/>
                  <a:gd name="T5" fmla="*/ 0 h 340"/>
                  <a:gd name="T6" fmla="*/ 2147483646 w 365"/>
                  <a:gd name="T7" fmla="*/ 2147483646 h 340"/>
                  <a:gd name="T8" fmla="*/ 2147483646 w 365"/>
                  <a:gd name="T9" fmla="*/ 2147483646 h 340"/>
                  <a:gd name="T10" fmla="*/ 2147483646 w 365"/>
                  <a:gd name="T11" fmla="*/ 2147483646 h 340"/>
                  <a:gd name="T12" fmla="*/ 2147483646 w 365"/>
                  <a:gd name="T13" fmla="*/ 2147483646 h 340"/>
                  <a:gd name="T14" fmla="*/ 2147483646 w 365"/>
                  <a:gd name="T15" fmla="*/ 2147483646 h 340"/>
                  <a:gd name="T16" fmla="*/ 2147483646 w 365"/>
                  <a:gd name="T17" fmla="*/ 2147483646 h 340"/>
                  <a:gd name="T18" fmla="*/ 2147483646 w 365"/>
                  <a:gd name="T19" fmla="*/ 2147483646 h 340"/>
                  <a:gd name="T20" fmla="*/ 2147483646 w 365"/>
                  <a:gd name="T21" fmla="*/ 2147483646 h 340"/>
                  <a:gd name="T22" fmla="*/ 2147483646 w 365"/>
                  <a:gd name="T23" fmla="*/ 2147483646 h 340"/>
                  <a:gd name="T24" fmla="*/ 2147483646 w 365"/>
                  <a:gd name="T25" fmla="*/ 2147483646 h 340"/>
                  <a:gd name="T26" fmla="*/ 2147483646 w 365"/>
                  <a:gd name="T27" fmla="*/ 2147483646 h 340"/>
                  <a:gd name="T28" fmla="*/ 2147483646 w 365"/>
                  <a:gd name="T29" fmla="*/ 2147483646 h 340"/>
                  <a:gd name="T30" fmla="*/ 0 w 365"/>
                  <a:gd name="T31" fmla="*/ 2147483646 h 3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65"/>
                  <a:gd name="T49" fmla="*/ 0 h 340"/>
                  <a:gd name="T50" fmla="*/ 365 w 365"/>
                  <a:gd name="T51" fmla="*/ 340 h 3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65" h="340">
                    <a:moveTo>
                      <a:pt x="0" y="31"/>
                    </a:moveTo>
                    <a:lnTo>
                      <a:pt x="144" y="13"/>
                    </a:lnTo>
                    <a:lnTo>
                      <a:pt x="321" y="0"/>
                    </a:lnTo>
                    <a:lnTo>
                      <a:pt x="311" y="45"/>
                    </a:lnTo>
                    <a:lnTo>
                      <a:pt x="350" y="35"/>
                    </a:lnTo>
                    <a:lnTo>
                      <a:pt x="364" y="65"/>
                    </a:lnTo>
                    <a:lnTo>
                      <a:pt x="323" y="92"/>
                    </a:lnTo>
                    <a:lnTo>
                      <a:pt x="333" y="139"/>
                    </a:lnTo>
                    <a:lnTo>
                      <a:pt x="291" y="218"/>
                    </a:lnTo>
                    <a:lnTo>
                      <a:pt x="260" y="266"/>
                    </a:lnTo>
                    <a:lnTo>
                      <a:pt x="277" y="328"/>
                    </a:lnTo>
                    <a:lnTo>
                      <a:pt x="53" y="339"/>
                    </a:lnTo>
                    <a:lnTo>
                      <a:pt x="52" y="301"/>
                    </a:lnTo>
                    <a:lnTo>
                      <a:pt x="7" y="293"/>
                    </a:lnTo>
                    <a:lnTo>
                      <a:pt x="7" y="92"/>
                    </a:lnTo>
                    <a:lnTo>
                      <a:pt x="0" y="31"/>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sp>
            <p:nvSpPr>
              <p:cNvPr id="76" name="Freeform 166">
                <a:extLst>
                  <a:ext uri="{FF2B5EF4-FFF2-40B4-BE49-F238E27FC236}">
                    <a16:creationId xmlns:a16="http://schemas.microsoft.com/office/drawing/2014/main" id="{8E045DF0-1207-6B3C-3634-CDEDE2CB85B8}"/>
                  </a:ext>
                </a:extLst>
              </p:cNvPr>
              <p:cNvSpPr>
                <a:spLocks/>
              </p:cNvSpPr>
              <p:nvPr/>
            </p:nvSpPr>
            <p:spPr bwMode="auto">
              <a:xfrm>
                <a:off x="4546404" y="3454714"/>
                <a:ext cx="868363" cy="704850"/>
              </a:xfrm>
              <a:custGeom>
                <a:avLst/>
                <a:gdLst>
                  <a:gd name="T0" fmla="*/ 0 w 445"/>
                  <a:gd name="T1" fmla="*/ 2147483646 h 357"/>
                  <a:gd name="T2" fmla="*/ 2147483646 w 445"/>
                  <a:gd name="T3" fmla="*/ 0 h 357"/>
                  <a:gd name="T4" fmla="*/ 2147483646 w 445"/>
                  <a:gd name="T5" fmla="*/ 2147483646 h 357"/>
                  <a:gd name="T6" fmla="*/ 2147483646 w 445"/>
                  <a:gd name="T7" fmla="*/ 2147483646 h 357"/>
                  <a:gd name="T8" fmla="*/ 2147483646 w 445"/>
                  <a:gd name="T9" fmla="*/ 2147483646 h 357"/>
                  <a:gd name="T10" fmla="*/ 2147483646 w 445"/>
                  <a:gd name="T11" fmla="*/ 2147483646 h 357"/>
                  <a:gd name="T12" fmla="*/ 2147483646 w 445"/>
                  <a:gd name="T13" fmla="*/ 2147483646 h 357"/>
                  <a:gd name="T14" fmla="*/ 2147483646 w 445"/>
                  <a:gd name="T15" fmla="*/ 2147483646 h 357"/>
                  <a:gd name="T16" fmla="*/ 2147483646 w 445"/>
                  <a:gd name="T17" fmla="*/ 2147483646 h 357"/>
                  <a:gd name="T18" fmla="*/ 2147483646 w 445"/>
                  <a:gd name="T19" fmla="*/ 2147483646 h 357"/>
                  <a:gd name="T20" fmla="*/ 2147483646 w 445"/>
                  <a:gd name="T21" fmla="*/ 2147483646 h 357"/>
                  <a:gd name="T22" fmla="*/ 2147483646 w 445"/>
                  <a:gd name="T23" fmla="*/ 2147483646 h 357"/>
                  <a:gd name="T24" fmla="*/ 2147483646 w 445"/>
                  <a:gd name="T25" fmla="*/ 2147483646 h 357"/>
                  <a:gd name="T26" fmla="*/ 2147483646 w 445"/>
                  <a:gd name="T27" fmla="*/ 2147483646 h 357"/>
                  <a:gd name="T28" fmla="*/ 2147483646 w 445"/>
                  <a:gd name="T29" fmla="*/ 2147483646 h 357"/>
                  <a:gd name="T30" fmla="*/ 2147483646 w 445"/>
                  <a:gd name="T31" fmla="*/ 2147483646 h 357"/>
                  <a:gd name="T32" fmla="*/ 2147483646 w 445"/>
                  <a:gd name="T33" fmla="*/ 2147483646 h 357"/>
                  <a:gd name="T34" fmla="*/ 2147483646 w 445"/>
                  <a:gd name="T35" fmla="*/ 2147483646 h 357"/>
                  <a:gd name="T36" fmla="*/ 2147483646 w 445"/>
                  <a:gd name="T37" fmla="*/ 2147483646 h 357"/>
                  <a:gd name="T38" fmla="*/ 2147483646 w 445"/>
                  <a:gd name="T39" fmla="*/ 2147483646 h 357"/>
                  <a:gd name="T40" fmla="*/ 2147483646 w 445"/>
                  <a:gd name="T41" fmla="*/ 2147483646 h 357"/>
                  <a:gd name="T42" fmla="*/ 2147483646 w 445"/>
                  <a:gd name="T43" fmla="*/ 2147483646 h 357"/>
                  <a:gd name="T44" fmla="*/ 2147483646 w 445"/>
                  <a:gd name="T45" fmla="*/ 2147483646 h 357"/>
                  <a:gd name="T46" fmla="*/ 2147483646 w 445"/>
                  <a:gd name="T47" fmla="*/ 2147483646 h 357"/>
                  <a:gd name="T48" fmla="*/ 2147483646 w 445"/>
                  <a:gd name="T49" fmla="*/ 2147483646 h 357"/>
                  <a:gd name="T50" fmla="*/ 2147483646 w 445"/>
                  <a:gd name="T51" fmla="*/ 2147483646 h 357"/>
                  <a:gd name="T52" fmla="*/ 2147483646 w 445"/>
                  <a:gd name="T53" fmla="*/ 2147483646 h 357"/>
                  <a:gd name="T54" fmla="*/ 2147483646 w 445"/>
                  <a:gd name="T55" fmla="*/ 2147483646 h 357"/>
                  <a:gd name="T56" fmla="*/ 2147483646 w 445"/>
                  <a:gd name="T57" fmla="*/ 2147483646 h 357"/>
                  <a:gd name="T58" fmla="*/ 2147483646 w 445"/>
                  <a:gd name="T59" fmla="*/ 2147483646 h 357"/>
                  <a:gd name="T60" fmla="*/ 2147483646 w 445"/>
                  <a:gd name="T61" fmla="*/ 2147483646 h 357"/>
                  <a:gd name="T62" fmla="*/ 2147483646 w 445"/>
                  <a:gd name="T63" fmla="*/ 2147483646 h 357"/>
                  <a:gd name="T64" fmla="*/ 2147483646 w 445"/>
                  <a:gd name="T65" fmla="*/ 2147483646 h 357"/>
                  <a:gd name="T66" fmla="*/ 2147483646 w 445"/>
                  <a:gd name="T67" fmla="*/ 2147483646 h 357"/>
                  <a:gd name="T68" fmla="*/ 0 w 445"/>
                  <a:gd name="T69" fmla="*/ 2147483646 h 35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45"/>
                  <a:gd name="T106" fmla="*/ 0 h 357"/>
                  <a:gd name="T107" fmla="*/ 445 w 445"/>
                  <a:gd name="T108" fmla="*/ 357 h 35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45" h="357">
                    <a:moveTo>
                      <a:pt x="0" y="8"/>
                    </a:moveTo>
                    <a:lnTo>
                      <a:pt x="222" y="0"/>
                    </a:lnTo>
                    <a:lnTo>
                      <a:pt x="261" y="73"/>
                    </a:lnTo>
                    <a:lnTo>
                      <a:pt x="227" y="160"/>
                    </a:lnTo>
                    <a:lnTo>
                      <a:pt x="216" y="199"/>
                    </a:lnTo>
                    <a:lnTo>
                      <a:pt x="365" y="183"/>
                    </a:lnTo>
                    <a:lnTo>
                      <a:pt x="375" y="239"/>
                    </a:lnTo>
                    <a:lnTo>
                      <a:pt x="330" y="234"/>
                    </a:lnTo>
                    <a:lnTo>
                      <a:pt x="310" y="258"/>
                    </a:lnTo>
                    <a:lnTo>
                      <a:pt x="333" y="275"/>
                    </a:lnTo>
                    <a:lnTo>
                      <a:pt x="373" y="256"/>
                    </a:lnTo>
                    <a:lnTo>
                      <a:pt x="375" y="283"/>
                    </a:lnTo>
                    <a:lnTo>
                      <a:pt x="399" y="260"/>
                    </a:lnTo>
                    <a:lnTo>
                      <a:pt x="415" y="260"/>
                    </a:lnTo>
                    <a:lnTo>
                      <a:pt x="396" y="307"/>
                    </a:lnTo>
                    <a:lnTo>
                      <a:pt x="433" y="315"/>
                    </a:lnTo>
                    <a:lnTo>
                      <a:pt x="444" y="341"/>
                    </a:lnTo>
                    <a:lnTo>
                      <a:pt x="427" y="349"/>
                    </a:lnTo>
                    <a:lnTo>
                      <a:pt x="404" y="333"/>
                    </a:lnTo>
                    <a:lnTo>
                      <a:pt x="361" y="320"/>
                    </a:lnTo>
                    <a:lnTo>
                      <a:pt x="371" y="352"/>
                    </a:lnTo>
                    <a:lnTo>
                      <a:pt x="349" y="356"/>
                    </a:lnTo>
                    <a:lnTo>
                      <a:pt x="331" y="327"/>
                    </a:lnTo>
                    <a:lnTo>
                      <a:pt x="320" y="345"/>
                    </a:lnTo>
                    <a:lnTo>
                      <a:pt x="256" y="345"/>
                    </a:lnTo>
                    <a:lnTo>
                      <a:pt x="256" y="327"/>
                    </a:lnTo>
                    <a:lnTo>
                      <a:pt x="231" y="307"/>
                    </a:lnTo>
                    <a:lnTo>
                      <a:pt x="183" y="304"/>
                    </a:lnTo>
                    <a:lnTo>
                      <a:pt x="223" y="327"/>
                    </a:lnTo>
                    <a:lnTo>
                      <a:pt x="166" y="339"/>
                    </a:lnTo>
                    <a:lnTo>
                      <a:pt x="77" y="323"/>
                    </a:lnTo>
                    <a:lnTo>
                      <a:pt x="43" y="327"/>
                    </a:lnTo>
                    <a:lnTo>
                      <a:pt x="55" y="208"/>
                    </a:lnTo>
                    <a:lnTo>
                      <a:pt x="1" y="114"/>
                    </a:lnTo>
                    <a:lnTo>
                      <a:pt x="0" y="8"/>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p>
            </p:txBody>
          </p:sp>
        </p:grpSp>
        <p:sp>
          <p:nvSpPr>
            <p:cNvPr id="12" name="California_Region">
              <a:extLst>
                <a:ext uri="{FF2B5EF4-FFF2-40B4-BE49-F238E27FC236}">
                  <a16:creationId xmlns:a16="http://schemas.microsoft.com/office/drawing/2014/main" id="{CAF6897C-0CFD-AAFF-5CB1-4152F8ADB450}"/>
                </a:ext>
              </a:extLst>
            </p:cNvPr>
            <p:cNvSpPr>
              <a:spLocks/>
            </p:cNvSpPr>
            <p:nvPr/>
          </p:nvSpPr>
          <p:spPr bwMode="auto">
            <a:xfrm>
              <a:off x="730335" y="2933471"/>
              <a:ext cx="1214060" cy="2059318"/>
            </a:xfrm>
            <a:custGeom>
              <a:avLst/>
              <a:gdLst>
                <a:gd name="T0" fmla="*/ 2147483646 w 634"/>
                <a:gd name="T1" fmla="*/ 0 h 979"/>
                <a:gd name="T2" fmla="*/ 2147483646 w 634"/>
                <a:gd name="T3" fmla="*/ 2147483646 h 979"/>
                <a:gd name="T4" fmla="*/ 2147483646 w 634"/>
                <a:gd name="T5" fmla="*/ 2147483646 h 979"/>
                <a:gd name="T6" fmla="*/ 2147483646 w 634"/>
                <a:gd name="T7" fmla="*/ 2147483646 h 979"/>
                <a:gd name="T8" fmla="*/ 2147483646 w 634"/>
                <a:gd name="T9" fmla="*/ 2147483646 h 979"/>
                <a:gd name="T10" fmla="*/ 2147483646 w 634"/>
                <a:gd name="T11" fmla="*/ 2147483646 h 979"/>
                <a:gd name="T12" fmla="*/ 2147483646 w 634"/>
                <a:gd name="T13" fmla="*/ 2147483646 h 979"/>
                <a:gd name="T14" fmla="*/ 2147483646 w 634"/>
                <a:gd name="T15" fmla="*/ 2147483646 h 979"/>
                <a:gd name="T16" fmla="*/ 2147483646 w 634"/>
                <a:gd name="T17" fmla="*/ 2147483646 h 979"/>
                <a:gd name="T18" fmla="*/ 2147483646 w 634"/>
                <a:gd name="T19" fmla="*/ 2147483646 h 979"/>
                <a:gd name="T20" fmla="*/ 2147483646 w 634"/>
                <a:gd name="T21" fmla="*/ 2147483646 h 979"/>
                <a:gd name="T22" fmla="*/ 2147483646 w 634"/>
                <a:gd name="T23" fmla="*/ 2147483646 h 979"/>
                <a:gd name="T24" fmla="*/ 2147483646 w 634"/>
                <a:gd name="T25" fmla="*/ 2147483646 h 979"/>
                <a:gd name="T26" fmla="*/ 2147483646 w 634"/>
                <a:gd name="T27" fmla="*/ 2147483646 h 979"/>
                <a:gd name="T28" fmla="*/ 2147483646 w 634"/>
                <a:gd name="T29" fmla="*/ 2147483646 h 979"/>
                <a:gd name="T30" fmla="*/ 2147483646 w 634"/>
                <a:gd name="T31" fmla="*/ 2147483646 h 979"/>
                <a:gd name="T32" fmla="*/ 2147483646 w 634"/>
                <a:gd name="T33" fmla="*/ 2147483646 h 979"/>
                <a:gd name="T34" fmla="*/ 2147483646 w 634"/>
                <a:gd name="T35" fmla="*/ 2147483646 h 979"/>
                <a:gd name="T36" fmla="*/ 2147483646 w 634"/>
                <a:gd name="T37" fmla="*/ 2147483646 h 979"/>
                <a:gd name="T38" fmla="*/ 2147483646 w 634"/>
                <a:gd name="T39" fmla="*/ 2147483646 h 979"/>
                <a:gd name="T40" fmla="*/ 2147483646 w 634"/>
                <a:gd name="T41" fmla="*/ 2147483646 h 979"/>
                <a:gd name="T42" fmla="*/ 2147483646 w 634"/>
                <a:gd name="T43" fmla="*/ 2147483646 h 979"/>
                <a:gd name="T44" fmla="*/ 2147483646 w 634"/>
                <a:gd name="T45" fmla="*/ 2147483646 h 979"/>
                <a:gd name="T46" fmla="*/ 2147483646 w 634"/>
                <a:gd name="T47" fmla="*/ 2147483646 h 979"/>
                <a:gd name="T48" fmla="*/ 2147483646 w 634"/>
                <a:gd name="T49" fmla="*/ 2147483646 h 979"/>
                <a:gd name="T50" fmla="*/ 2147483646 w 634"/>
                <a:gd name="T51" fmla="*/ 2147483646 h 979"/>
                <a:gd name="T52" fmla="*/ 2147483646 w 634"/>
                <a:gd name="T53" fmla="*/ 2147483646 h 979"/>
                <a:gd name="T54" fmla="*/ 2147483646 w 634"/>
                <a:gd name="T55" fmla="*/ 2147483646 h 979"/>
                <a:gd name="T56" fmla="*/ 2147483646 w 634"/>
                <a:gd name="T57" fmla="*/ 2147483646 h 979"/>
                <a:gd name="T58" fmla="*/ 2147483646 w 634"/>
                <a:gd name="T59" fmla="*/ 2147483646 h 979"/>
                <a:gd name="T60" fmla="*/ 2147483646 w 634"/>
                <a:gd name="T61" fmla="*/ 2147483646 h 979"/>
                <a:gd name="T62" fmla="*/ 2147483646 w 634"/>
                <a:gd name="T63" fmla="*/ 2147483646 h 979"/>
                <a:gd name="T64" fmla="*/ 2147483646 w 634"/>
                <a:gd name="T65" fmla="*/ 2147483646 h 979"/>
                <a:gd name="T66" fmla="*/ 2147483646 w 634"/>
                <a:gd name="T67" fmla="*/ 2147483646 h 979"/>
                <a:gd name="T68" fmla="*/ 2147483646 w 634"/>
                <a:gd name="T69" fmla="*/ 2147483646 h 979"/>
                <a:gd name="T70" fmla="*/ 2147483646 w 634"/>
                <a:gd name="T71" fmla="*/ 2147483646 h 979"/>
                <a:gd name="T72" fmla="*/ 2147483646 w 634"/>
                <a:gd name="T73" fmla="*/ 2147483646 h 979"/>
                <a:gd name="T74" fmla="*/ 2147483646 w 634"/>
                <a:gd name="T75" fmla="*/ 2147483646 h 979"/>
                <a:gd name="T76" fmla="*/ 2147483646 w 634"/>
                <a:gd name="T77" fmla="*/ 2147483646 h 979"/>
                <a:gd name="T78" fmla="*/ 2147483646 w 634"/>
                <a:gd name="T79" fmla="*/ 2147483646 h 979"/>
                <a:gd name="T80" fmla="*/ 2147483646 w 634"/>
                <a:gd name="T81" fmla="*/ 2147483646 h 979"/>
                <a:gd name="T82" fmla="*/ 2147483646 w 634"/>
                <a:gd name="T83" fmla="*/ 2147483646 h 979"/>
                <a:gd name="T84" fmla="*/ 2147483646 w 634"/>
                <a:gd name="T85" fmla="*/ 2147483646 h 979"/>
                <a:gd name="T86" fmla="*/ 0 w 634"/>
                <a:gd name="T87" fmla="*/ 2147483646 h 979"/>
                <a:gd name="T88" fmla="*/ 2147483646 w 634"/>
                <a:gd name="T89" fmla="*/ 2147483646 h 979"/>
                <a:gd name="T90" fmla="*/ 2147483646 w 634"/>
                <a:gd name="T91" fmla="*/ 2147483646 h 979"/>
                <a:gd name="T92" fmla="*/ 2147483646 w 634"/>
                <a:gd name="T93" fmla="*/ 2147483646 h 979"/>
                <a:gd name="T94" fmla="*/ 2147483646 w 634"/>
                <a:gd name="T95" fmla="*/ 0 h 97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4"/>
                <a:gd name="T145" fmla="*/ 0 h 979"/>
                <a:gd name="T146" fmla="*/ 634 w 634"/>
                <a:gd name="T147" fmla="*/ 979 h 97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4" h="979">
                  <a:moveTo>
                    <a:pt x="49" y="0"/>
                  </a:moveTo>
                  <a:lnTo>
                    <a:pt x="340" y="58"/>
                  </a:lnTo>
                  <a:lnTo>
                    <a:pt x="276" y="346"/>
                  </a:lnTo>
                  <a:lnTo>
                    <a:pt x="603" y="784"/>
                  </a:lnTo>
                  <a:lnTo>
                    <a:pt x="633" y="840"/>
                  </a:lnTo>
                  <a:lnTo>
                    <a:pt x="602" y="867"/>
                  </a:lnTo>
                  <a:lnTo>
                    <a:pt x="582" y="915"/>
                  </a:lnTo>
                  <a:lnTo>
                    <a:pt x="563" y="944"/>
                  </a:lnTo>
                  <a:lnTo>
                    <a:pt x="583" y="969"/>
                  </a:lnTo>
                  <a:lnTo>
                    <a:pt x="549" y="978"/>
                  </a:lnTo>
                  <a:lnTo>
                    <a:pt x="357" y="971"/>
                  </a:lnTo>
                  <a:lnTo>
                    <a:pt x="345" y="914"/>
                  </a:lnTo>
                  <a:lnTo>
                    <a:pt x="311" y="872"/>
                  </a:lnTo>
                  <a:lnTo>
                    <a:pt x="287" y="857"/>
                  </a:lnTo>
                  <a:lnTo>
                    <a:pt x="280" y="828"/>
                  </a:lnTo>
                  <a:lnTo>
                    <a:pt x="260" y="811"/>
                  </a:lnTo>
                  <a:lnTo>
                    <a:pt x="240" y="791"/>
                  </a:lnTo>
                  <a:lnTo>
                    <a:pt x="233" y="768"/>
                  </a:lnTo>
                  <a:lnTo>
                    <a:pt x="214" y="753"/>
                  </a:lnTo>
                  <a:lnTo>
                    <a:pt x="184" y="761"/>
                  </a:lnTo>
                  <a:lnTo>
                    <a:pt x="150" y="749"/>
                  </a:lnTo>
                  <a:lnTo>
                    <a:pt x="150" y="737"/>
                  </a:lnTo>
                  <a:lnTo>
                    <a:pt x="149" y="710"/>
                  </a:lnTo>
                  <a:lnTo>
                    <a:pt x="135" y="680"/>
                  </a:lnTo>
                  <a:lnTo>
                    <a:pt x="134" y="656"/>
                  </a:lnTo>
                  <a:lnTo>
                    <a:pt x="119" y="634"/>
                  </a:lnTo>
                  <a:lnTo>
                    <a:pt x="123" y="614"/>
                  </a:lnTo>
                  <a:lnTo>
                    <a:pt x="81" y="564"/>
                  </a:lnTo>
                  <a:lnTo>
                    <a:pt x="81" y="536"/>
                  </a:lnTo>
                  <a:lnTo>
                    <a:pt x="103" y="525"/>
                  </a:lnTo>
                  <a:lnTo>
                    <a:pt x="103" y="507"/>
                  </a:lnTo>
                  <a:lnTo>
                    <a:pt x="81" y="502"/>
                  </a:lnTo>
                  <a:lnTo>
                    <a:pt x="72" y="475"/>
                  </a:lnTo>
                  <a:lnTo>
                    <a:pt x="61" y="427"/>
                  </a:lnTo>
                  <a:lnTo>
                    <a:pt x="92" y="453"/>
                  </a:lnTo>
                  <a:lnTo>
                    <a:pt x="80" y="419"/>
                  </a:lnTo>
                  <a:lnTo>
                    <a:pt x="103" y="419"/>
                  </a:lnTo>
                  <a:lnTo>
                    <a:pt x="103" y="395"/>
                  </a:lnTo>
                  <a:lnTo>
                    <a:pt x="80" y="379"/>
                  </a:lnTo>
                  <a:lnTo>
                    <a:pt x="69" y="402"/>
                  </a:lnTo>
                  <a:lnTo>
                    <a:pt x="49" y="394"/>
                  </a:lnTo>
                  <a:lnTo>
                    <a:pt x="8" y="284"/>
                  </a:lnTo>
                  <a:lnTo>
                    <a:pt x="19" y="206"/>
                  </a:lnTo>
                  <a:lnTo>
                    <a:pt x="0" y="161"/>
                  </a:lnTo>
                  <a:lnTo>
                    <a:pt x="10" y="127"/>
                  </a:lnTo>
                  <a:lnTo>
                    <a:pt x="30" y="121"/>
                  </a:lnTo>
                  <a:lnTo>
                    <a:pt x="49" y="66"/>
                  </a:lnTo>
                  <a:lnTo>
                    <a:pt x="49" y="0"/>
                  </a:lnTo>
                </a:path>
              </a:pathLst>
            </a:custGeom>
            <a:solidFill>
              <a:srgbClr val="FF7171"/>
            </a:solidFill>
            <a:ln w="9525" cap="rnd" cmpd="sng" algn="ctr">
              <a:solidFill>
                <a:schemeClr val="tx1">
                  <a:alpha val="18039"/>
                </a:schemeClr>
              </a:solidFill>
              <a:prstDash val="solid"/>
              <a:round/>
              <a:headEnd type="none" w="med" len="med"/>
              <a:tailEnd type="none" w="med" len="med"/>
            </a:ln>
          </p:spPr>
          <p:txBody>
            <a:bodyPr/>
            <a:lstStyle/>
            <a:p>
              <a:endParaRPr lang="en-US" sz="4800" dirty="0">
                <a:latin typeface="+mj-lt"/>
              </a:endParaRPr>
            </a:p>
          </p:txBody>
        </p:sp>
        <p:grpSp>
          <p:nvGrpSpPr>
            <p:cNvPr id="13" name="West Region">
              <a:extLst>
                <a:ext uri="{FF2B5EF4-FFF2-40B4-BE49-F238E27FC236}">
                  <a16:creationId xmlns:a16="http://schemas.microsoft.com/office/drawing/2014/main" id="{80C70010-49A0-667E-DAC3-974223EC13F8}"/>
                </a:ext>
              </a:extLst>
            </p:cNvPr>
            <p:cNvGrpSpPr>
              <a:grpSpLocks/>
            </p:cNvGrpSpPr>
            <p:nvPr/>
          </p:nvGrpSpPr>
          <p:grpSpPr bwMode="auto">
            <a:xfrm>
              <a:off x="861854" y="1573057"/>
              <a:ext cx="3020228" cy="3789725"/>
              <a:chOff x="392629" y="12706"/>
              <a:chExt cx="2915706" cy="3660150"/>
            </a:xfrm>
            <a:solidFill>
              <a:schemeClr val="accent4">
                <a:lumMod val="40000"/>
                <a:lumOff val="60000"/>
              </a:schemeClr>
            </a:solidFill>
          </p:grpSpPr>
          <p:sp>
            <p:nvSpPr>
              <p:cNvPr id="63" name="Freeform 169">
                <a:extLst>
                  <a:ext uri="{FF2B5EF4-FFF2-40B4-BE49-F238E27FC236}">
                    <a16:creationId xmlns:a16="http://schemas.microsoft.com/office/drawing/2014/main" id="{66FF2669-B245-87D3-881D-AF3832C7C16B}"/>
                  </a:ext>
                </a:extLst>
              </p:cNvPr>
              <p:cNvSpPr>
                <a:spLocks/>
              </p:cNvSpPr>
              <p:nvPr/>
            </p:nvSpPr>
            <p:spPr bwMode="auto">
              <a:xfrm>
                <a:off x="610171" y="12706"/>
                <a:ext cx="928181" cy="738953"/>
              </a:xfrm>
              <a:custGeom>
                <a:avLst/>
                <a:gdLst>
                  <a:gd name="T0" fmla="*/ 2147483647 w 483"/>
                  <a:gd name="T1" fmla="*/ 0 h 353"/>
                  <a:gd name="T2" fmla="*/ 2147483647 w 483"/>
                  <a:gd name="T3" fmla="*/ 2147483647 h 353"/>
                  <a:gd name="T4" fmla="*/ 2147483647 w 483"/>
                  <a:gd name="T5" fmla="*/ 2147483647 h 353"/>
                  <a:gd name="T6" fmla="*/ 2147483647 w 483"/>
                  <a:gd name="T7" fmla="*/ 2147483647 h 353"/>
                  <a:gd name="T8" fmla="*/ 2147483647 w 483"/>
                  <a:gd name="T9" fmla="*/ 2147483647 h 353"/>
                  <a:gd name="T10" fmla="*/ 2147483647 w 483"/>
                  <a:gd name="T11" fmla="*/ 2147483647 h 353"/>
                  <a:gd name="T12" fmla="*/ 2147483647 w 483"/>
                  <a:gd name="T13" fmla="*/ 2147483647 h 353"/>
                  <a:gd name="T14" fmla="*/ 2147483647 w 483"/>
                  <a:gd name="T15" fmla="*/ 2147483647 h 353"/>
                  <a:gd name="T16" fmla="*/ 2147483647 w 483"/>
                  <a:gd name="T17" fmla="*/ 2147483647 h 353"/>
                  <a:gd name="T18" fmla="*/ 2147483647 w 483"/>
                  <a:gd name="T19" fmla="*/ 2147483647 h 353"/>
                  <a:gd name="T20" fmla="*/ 2147483647 w 483"/>
                  <a:gd name="T21" fmla="*/ 2147483647 h 353"/>
                  <a:gd name="T22" fmla="*/ 2147483647 w 483"/>
                  <a:gd name="T23" fmla="*/ 2147483647 h 353"/>
                  <a:gd name="T24" fmla="*/ 2147483647 w 483"/>
                  <a:gd name="T25" fmla="*/ 2147483647 h 353"/>
                  <a:gd name="T26" fmla="*/ 2147483647 w 483"/>
                  <a:gd name="T27" fmla="*/ 2147483647 h 353"/>
                  <a:gd name="T28" fmla="*/ 2147483647 w 483"/>
                  <a:gd name="T29" fmla="*/ 2147483647 h 353"/>
                  <a:gd name="T30" fmla="*/ 2147483647 w 483"/>
                  <a:gd name="T31" fmla="*/ 2147483647 h 353"/>
                  <a:gd name="T32" fmla="*/ 2147483647 w 483"/>
                  <a:gd name="T33" fmla="*/ 2147483647 h 353"/>
                  <a:gd name="T34" fmla="*/ 2147483647 w 483"/>
                  <a:gd name="T35" fmla="*/ 2147483647 h 353"/>
                  <a:gd name="T36" fmla="*/ 2147483647 w 483"/>
                  <a:gd name="T37" fmla="*/ 2147483647 h 353"/>
                  <a:gd name="T38" fmla="*/ 2147483647 w 483"/>
                  <a:gd name="T39" fmla="*/ 2147483647 h 353"/>
                  <a:gd name="T40" fmla="*/ 0 w 483"/>
                  <a:gd name="T41" fmla="*/ 2147483647 h 353"/>
                  <a:gd name="T42" fmla="*/ 2147483647 w 483"/>
                  <a:gd name="T43" fmla="*/ 2147483647 h 353"/>
                  <a:gd name="T44" fmla="*/ 2147483647 w 483"/>
                  <a:gd name="T45" fmla="*/ 2147483647 h 353"/>
                  <a:gd name="T46" fmla="*/ 2147483647 w 483"/>
                  <a:gd name="T47" fmla="*/ 2147483647 h 353"/>
                  <a:gd name="T48" fmla="*/ 2147483647 w 483"/>
                  <a:gd name="T49" fmla="*/ 2147483647 h 353"/>
                  <a:gd name="T50" fmla="*/ 2147483647 w 483"/>
                  <a:gd name="T51" fmla="*/ 2147483647 h 353"/>
                  <a:gd name="T52" fmla="*/ 2147483647 w 483"/>
                  <a:gd name="T53" fmla="*/ 2147483647 h 353"/>
                  <a:gd name="T54" fmla="*/ 2147483647 w 483"/>
                  <a:gd name="T55" fmla="*/ 2147483647 h 353"/>
                  <a:gd name="T56" fmla="*/ 2147483647 w 483"/>
                  <a:gd name="T57" fmla="*/ 2147483647 h 353"/>
                  <a:gd name="T58" fmla="*/ 2147483647 w 483"/>
                  <a:gd name="T59" fmla="*/ 2147483647 h 353"/>
                  <a:gd name="T60" fmla="*/ 2147483647 w 483"/>
                  <a:gd name="T61" fmla="*/ 2147483647 h 353"/>
                  <a:gd name="T62" fmla="*/ 2147483647 w 483"/>
                  <a:gd name="T63" fmla="*/ 2147483647 h 353"/>
                  <a:gd name="T64" fmla="*/ 2147483647 w 483"/>
                  <a:gd name="T65" fmla="*/ 2147483647 h 353"/>
                  <a:gd name="T66" fmla="*/ 2147483647 w 483"/>
                  <a:gd name="T67" fmla="*/ 2147483647 h 353"/>
                  <a:gd name="T68" fmla="*/ 2147483647 w 483"/>
                  <a:gd name="T69" fmla="*/ 2147483647 h 353"/>
                  <a:gd name="T70" fmla="*/ 2147483647 w 483"/>
                  <a:gd name="T71" fmla="*/ 2147483647 h 353"/>
                  <a:gd name="T72" fmla="*/ 2147483647 w 483"/>
                  <a:gd name="T73" fmla="*/ 2147483647 h 353"/>
                  <a:gd name="T74" fmla="*/ 2147483647 w 483"/>
                  <a:gd name="T75" fmla="*/ 0 h 3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3"/>
                  <a:gd name="T115" fmla="*/ 0 h 353"/>
                  <a:gd name="T116" fmla="*/ 483 w 483"/>
                  <a:gd name="T117" fmla="*/ 353 h 3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3" h="353">
                    <a:moveTo>
                      <a:pt x="122" y="0"/>
                    </a:moveTo>
                    <a:lnTo>
                      <a:pt x="221" y="27"/>
                    </a:lnTo>
                    <a:lnTo>
                      <a:pt x="297" y="44"/>
                    </a:lnTo>
                    <a:lnTo>
                      <a:pt x="333" y="52"/>
                    </a:lnTo>
                    <a:lnTo>
                      <a:pt x="371" y="58"/>
                    </a:lnTo>
                    <a:lnTo>
                      <a:pt x="421" y="67"/>
                    </a:lnTo>
                    <a:lnTo>
                      <a:pt x="482" y="78"/>
                    </a:lnTo>
                    <a:lnTo>
                      <a:pt x="443" y="352"/>
                    </a:lnTo>
                    <a:lnTo>
                      <a:pt x="256" y="313"/>
                    </a:lnTo>
                    <a:lnTo>
                      <a:pt x="230" y="331"/>
                    </a:lnTo>
                    <a:lnTo>
                      <a:pt x="197" y="304"/>
                    </a:lnTo>
                    <a:lnTo>
                      <a:pt x="167" y="331"/>
                    </a:lnTo>
                    <a:lnTo>
                      <a:pt x="140" y="308"/>
                    </a:lnTo>
                    <a:lnTo>
                      <a:pt x="63" y="304"/>
                    </a:lnTo>
                    <a:lnTo>
                      <a:pt x="74" y="259"/>
                    </a:lnTo>
                    <a:lnTo>
                      <a:pt x="18" y="255"/>
                    </a:lnTo>
                    <a:lnTo>
                      <a:pt x="13" y="229"/>
                    </a:lnTo>
                    <a:lnTo>
                      <a:pt x="23" y="202"/>
                    </a:lnTo>
                    <a:lnTo>
                      <a:pt x="10" y="178"/>
                    </a:lnTo>
                    <a:lnTo>
                      <a:pt x="11" y="109"/>
                    </a:lnTo>
                    <a:lnTo>
                      <a:pt x="0" y="56"/>
                    </a:lnTo>
                    <a:lnTo>
                      <a:pt x="7" y="36"/>
                    </a:lnTo>
                    <a:lnTo>
                      <a:pt x="32" y="44"/>
                    </a:lnTo>
                    <a:lnTo>
                      <a:pt x="57" y="75"/>
                    </a:lnTo>
                    <a:lnTo>
                      <a:pt x="105" y="82"/>
                    </a:lnTo>
                    <a:lnTo>
                      <a:pt x="117" y="108"/>
                    </a:lnTo>
                    <a:lnTo>
                      <a:pt x="94" y="108"/>
                    </a:lnTo>
                    <a:lnTo>
                      <a:pt x="91" y="129"/>
                    </a:lnTo>
                    <a:lnTo>
                      <a:pt x="105" y="132"/>
                    </a:lnTo>
                    <a:lnTo>
                      <a:pt x="110" y="154"/>
                    </a:lnTo>
                    <a:lnTo>
                      <a:pt x="82" y="170"/>
                    </a:lnTo>
                    <a:lnTo>
                      <a:pt x="82" y="185"/>
                    </a:lnTo>
                    <a:lnTo>
                      <a:pt x="114" y="185"/>
                    </a:lnTo>
                    <a:lnTo>
                      <a:pt x="122" y="147"/>
                    </a:lnTo>
                    <a:lnTo>
                      <a:pt x="147" y="124"/>
                    </a:lnTo>
                    <a:lnTo>
                      <a:pt x="117" y="64"/>
                    </a:lnTo>
                    <a:lnTo>
                      <a:pt x="136" y="46"/>
                    </a:lnTo>
                    <a:lnTo>
                      <a:pt x="122"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4" name="Freeform 170">
                <a:extLst>
                  <a:ext uri="{FF2B5EF4-FFF2-40B4-BE49-F238E27FC236}">
                    <a16:creationId xmlns:a16="http://schemas.microsoft.com/office/drawing/2014/main" id="{3476BFF8-F53C-0B69-6F16-2B376A51A9AA}"/>
                  </a:ext>
                </a:extLst>
              </p:cNvPr>
              <p:cNvSpPr>
                <a:spLocks/>
              </p:cNvSpPr>
              <p:nvPr/>
            </p:nvSpPr>
            <p:spPr bwMode="auto">
              <a:xfrm>
                <a:off x="392629" y="536713"/>
                <a:ext cx="1160226" cy="956750"/>
              </a:xfrm>
              <a:custGeom>
                <a:avLst/>
                <a:gdLst>
                  <a:gd name="T0" fmla="*/ 2147483647 w 601"/>
                  <a:gd name="T1" fmla="*/ 0 h 459"/>
                  <a:gd name="T2" fmla="*/ 2147483647 w 601"/>
                  <a:gd name="T3" fmla="*/ 2147483647 h 459"/>
                  <a:gd name="T4" fmla="*/ 2147483647 w 601"/>
                  <a:gd name="T5" fmla="*/ 2147483647 h 459"/>
                  <a:gd name="T6" fmla="*/ 2147483647 w 601"/>
                  <a:gd name="T7" fmla="*/ 2147483647 h 459"/>
                  <a:gd name="T8" fmla="*/ 2147483647 w 601"/>
                  <a:gd name="T9" fmla="*/ 2147483647 h 459"/>
                  <a:gd name="T10" fmla="*/ 2147483647 w 601"/>
                  <a:gd name="T11" fmla="*/ 2147483647 h 459"/>
                  <a:gd name="T12" fmla="*/ 2147483647 w 601"/>
                  <a:gd name="T13" fmla="*/ 2147483647 h 459"/>
                  <a:gd name="T14" fmla="*/ 2147483647 w 601"/>
                  <a:gd name="T15" fmla="*/ 2147483647 h 459"/>
                  <a:gd name="T16" fmla="*/ 2147483647 w 601"/>
                  <a:gd name="T17" fmla="*/ 2147483647 h 459"/>
                  <a:gd name="T18" fmla="*/ 0 w 601"/>
                  <a:gd name="T19" fmla="*/ 2147483647 h 459"/>
                  <a:gd name="T20" fmla="*/ 0 w 601"/>
                  <a:gd name="T21" fmla="*/ 2147483647 h 459"/>
                  <a:gd name="T22" fmla="*/ 2147483647 w 601"/>
                  <a:gd name="T23" fmla="*/ 2147483647 h 459"/>
                  <a:gd name="T24" fmla="*/ 2147483647 w 601"/>
                  <a:gd name="T25" fmla="*/ 2147483647 h 459"/>
                  <a:gd name="T26" fmla="*/ 2147483647 w 601"/>
                  <a:gd name="T27" fmla="*/ 2147483647 h 459"/>
                  <a:gd name="T28" fmla="*/ 2147483647 w 601"/>
                  <a:gd name="T29" fmla="*/ 2147483647 h 459"/>
                  <a:gd name="T30" fmla="*/ 2147483647 w 601"/>
                  <a:gd name="T31" fmla="*/ 2147483647 h 459"/>
                  <a:gd name="T32" fmla="*/ 2147483647 w 601"/>
                  <a:gd name="T33" fmla="*/ 2147483647 h 459"/>
                  <a:gd name="T34" fmla="*/ 2147483647 w 601"/>
                  <a:gd name="T35" fmla="*/ 2147483647 h 459"/>
                  <a:gd name="T36" fmla="*/ 2147483647 w 601"/>
                  <a:gd name="T37" fmla="*/ 2147483647 h 459"/>
                  <a:gd name="T38" fmla="*/ 2147483647 w 601"/>
                  <a:gd name="T39" fmla="*/ 2147483647 h 459"/>
                  <a:gd name="T40" fmla="*/ 2147483647 w 601"/>
                  <a:gd name="T41" fmla="*/ 2147483647 h 459"/>
                  <a:gd name="T42" fmla="*/ 2147483647 w 601"/>
                  <a:gd name="T43" fmla="*/ 2147483647 h 459"/>
                  <a:gd name="T44" fmla="*/ 2147483647 w 601"/>
                  <a:gd name="T45" fmla="*/ 2147483647 h 459"/>
                  <a:gd name="T46" fmla="*/ 2147483647 w 601"/>
                  <a:gd name="T47" fmla="*/ 2147483647 h 459"/>
                  <a:gd name="T48" fmla="*/ 2147483647 w 601"/>
                  <a:gd name="T49" fmla="*/ 2147483647 h 459"/>
                  <a:gd name="T50" fmla="*/ 2147483647 w 601"/>
                  <a:gd name="T51" fmla="*/ 2147483647 h 459"/>
                  <a:gd name="T52" fmla="*/ 2147483647 w 601"/>
                  <a:gd name="T53" fmla="*/ 0 h 45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01"/>
                  <a:gd name="T82" fmla="*/ 0 h 459"/>
                  <a:gd name="T83" fmla="*/ 601 w 601"/>
                  <a:gd name="T84" fmla="*/ 459 h 45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01" h="459">
                    <a:moveTo>
                      <a:pt x="131" y="0"/>
                    </a:moveTo>
                    <a:lnTo>
                      <a:pt x="113" y="10"/>
                    </a:lnTo>
                    <a:lnTo>
                      <a:pt x="103" y="50"/>
                    </a:lnTo>
                    <a:lnTo>
                      <a:pt x="92" y="84"/>
                    </a:lnTo>
                    <a:lnTo>
                      <a:pt x="84" y="111"/>
                    </a:lnTo>
                    <a:lnTo>
                      <a:pt x="73" y="141"/>
                    </a:lnTo>
                    <a:lnTo>
                      <a:pt x="61" y="170"/>
                    </a:lnTo>
                    <a:lnTo>
                      <a:pt x="44" y="203"/>
                    </a:lnTo>
                    <a:lnTo>
                      <a:pt x="23" y="241"/>
                    </a:lnTo>
                    <a:lnTo>
                      <a:pt x="0" y="277"/>
                    </a:lnTo>
                    <a:lnTo>
                      <a:pt x="0" y="357"/>
                    </a:lnTo>
                    <a:lnTo>
                      <a:pt x="337" y="426"/>
                    </a:lnTo>
                    <a:lnTo>
                      <a:pt x="492" y="458"/>
                    </a:lnTo>
                    <a:lnTo>
                      <a:pt x="525" y="299"/>
                    </a:lnTo>
                    <a:lnTo>
                      <a:pt x="545" y="285"/>
                    </a:lnTo>
                    <a:lnTo>
                      <a:pt x="526" y="250"/>
                    </a:lnTo>
                    <a:lnTo>
                      <a:pt x="536" y="214"/>
                    </a:lnTo>
                    <a:lnTo>
                      <a:pt x="600" y="153"/>
                    </a:lnTo>
                    <a:lnTo>
                      <a:pt x="556" y="97"/>
                    </a:lnTo>
                    <a:lnTo>
                      <a:pt x="369" y="58"/>
                    </a:lnTo>
                    <a:lnTo>
                      <a:pt x="343" y="74"/>
                    </a:lnTo>
                    <a:lnTo>
                      <a:pt x="310" y="47"/>
                    </a:lnTo>
                    <a:lnTo>
                      <a:pt x="280" y="76"/>
                    </a:lnTo>
                    <a:lnTo>
                      <a:pt x="251" y="47"/>
                    </a:lnTo>
                    <a:lnTo>
                      <a:pt x="177" y="49"/>
                    </a:lnTo>
                    <a:lnTo>
                      <a:pt x="187" y="4"/>
                    </a:lnTo>
                    <a:lnTo>
                      <a:pt x="131"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5" name="Freeform 171">
                <a:extLst>
                  <a:ext uri="{FF2B5EF4-FFF2-40B4-BE49-F238E27FC236}">
                    <a16:creationId xmlns:a16="http://schemas.microsoft.com/office/drawing/2014/main" id="{FD0A21CF-4683-3A80-D4A2-9D2EC958068D}"/>
                  </a:ext>
                </a:extLst>
              </p:cNvPr>
              <p:cNvSpPr>
                <a:spLocks/>
              </p:cNvSpPr>
              <p:nvPr/>
            </p:nvSpPr>
            <p:spPr bwMode="auto">
              <a:xfrm>
                <a:off x="834064" y="1400122"/>
                <a:ext cx="928181" cy="1509020"/>
              </a:xfrm>
              <a:custGeom>
                <a:avLst/>
                <a:gdLst>
                  <a:gd name="T0" fmla="*/ 2147483647 w 480"/>
                  <a:gd name="T1" fmla="*/ 0 h 724"/>
                  <a:gd name="T2" fmla="*/ 0 w 480"/>
                  <a:gd name="T3" fmla="*/ 2147483647 h 724"/>
                  <a:gd name="T4" fmla="*/ 2147483647 w 480"/>
                  <a:gd name="T5" fmla="*/ 2147483647 h 724"/>
                  <a:gd name="T6" fmla="*/ 2147483647 w 480"/>
                  <a:gd name="T7" fmla="*/ 2147483647 h 724"/>
                  <a:gd name="T8" fmla="*/ 2147483647 w 480"/>
                  <a:gd name="T9" fmla="*/ 2147483647 h 724"/>
                  <a:gd name="T10" fmla="*/ 2147483647 w 480"/>
                  <a:gd name="T11" fmla="*/ 2147483647 h 724"/>
                  <a:gd name="T12" fmla="*/ 2147483647 w 480"/>
                  <a:gd name="T13" fmla="*/ 2147483647 h 724"/>
                  <a:gd name="T14" fmla="*/ 2147483647 w 480"/>
                  <a:gd name="T15" fmla="*/ 2147483647 h 724"/>
                  <a:gd name="T16" fmla="*/ 2147483647 w 480"/>
                  <a:gd name="T17" fmla="*/ 2147483647 h 724"/>
                  <a:gd name="T18" fmla="*/ 2147483647 w 480"/>
                  <a:gd name="T19" fmla="*/ 2147483647 h 724"/>
                  <a:gd name="T20" fmla="*/ 2147483647 w 480"/>
                  <a:gd name="T21" fmla="*/ 2147483647 h 724"/>
                  <a:gd name="T22" fmla="*/ 2147483647 w 480"/>
                  <a:gd name="T23" fmla="*/ 0 h 7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0"/>
                  <a:gd name="T37" fmla="*/ 0 h 724"/>
                  <a:gd name="T38" fmla="*/ 480 w 480"/>
                  <a:gd name="T39" fmla="*/ 724 h 7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0" h="724">
                    <a:moveTo>
                      <a:pt x="61" y="0"/>
                    </a:moveTo>
                    <a:lnTo>
                      <a:pt x="0" y="287"/>
                    </a:lnTo>
                    <a:lnTo>
                      <a:pt x="326" y="723"/>
                    </a:lnTo>
                    <a:lnTo>
                      <a:pt x="346" y="704"/>
                    </a:lnTo>
                    <a:lnTo>
                      <a:pt x="345" y="618"/>
                    </a:lnTo>
                    <a:lnTo>
                      <a:pt x="386" y="625"/>
                    </a:lnTo>
                    <a:lnTo>
                      <a:pt x="428" y="360"/>
                    </a:lnTo>
                    <a:lnTo>
                      <a:pt x="456" y="180"/>
                    </a:lnTo>
                    <a:lnTo>
                      <a:pt x="464" y="126"/>
                    </a:lnTo>
                    <a:lnTo>
                      <a:pt x="479" y="77"/>
                    </a:lnTo>
                    <a:lnTo>
                      <a:pt x="264" y="43"/>
                    </a:lnTo>
                    <a:lnTo>
                      <a:pt x="61"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6" name="Freeform 172">
                <a:extLst>
                  <a:ext uri="{FF2B5EF4-FFF2-40B4-BE49-F238E27FC236}">
                    <a16:creationId xmlns:a16="http://schemas.microsoft.com/office/drawing/2014/main" id="{19C21817-688B-3427-5988-825AB7D9667B}"/>
                  </a:ext>
                </a:extLst>
              </p:cNvPr>
              <p:cNvSpPr>
                <a:spLocks/>
              </p:cNvSpPr>
              <p:nvPr/>
            </p:nvSpPr>
            <p:spPr bwMode="auto">
              <a:xfrm>
                <a:off x="1335313" y="163348"/>
                <a:ext cx="833913" cy="1462350"/>
              </a:xfrm>
              <a:custGeom>
                <a:avLst/>
                <a:gdLst>
                  <a:gd name="T0" fmla="*/ 2147483647 w 432"/>
                  <a:gd name="T1" fmla="*/ 0 h 700"/>
                  <a:gd name="T2" fmla="*/ 2147483647 w 432"/>
                  <a:gd name="T3" fmla="*/ 2147483647 h 700"/>
                  <a:gd name="T4" fmla="*/ 2147483647 w 432"/>
                  <a:gd name="T5" fmla="*/ 2147483647 h 700"/>
                  <a:gd name="T6" fmla="*/ 2147483647 w 432"/>
                  <a:gd name="T7" fmla="*/ 2147483647 h 700"/>
                  <a:gd name="T8" fmla="*/ 2147483647 w 432"/>
                  <a:gd name="T9" fmla="*/ 2147483647 h 700"/>
                  <a:gd name="T10" fmla="*/ 2147483647 w 432"/>
                  <a:gd name="T11" fmla="*/ 2147483647 h 700"/>
                  <a:gd name="T12" fmla="*/ 2147483647 w 432"/>
                  <a:gd name="T13" fmla="*/ 2147483647 h 700"/>
                  <a:gd name="T14" fmla="*/ 0 w 432"/>
                  <a:gd name="T15" fmla="*/ 2147483647 h 700"/>
                  <a:gd name="T16" fmla="*/ 2147483647 w 432"/>
                  <a:gd name="T17" fmla="*/ 2147483647 h 700"/>
                  <a:gd name="T18" fmla="*/ 2147483647 w 432"/>
                  <a:gd name="T19" fmla="*/ 2147483647 h 700"/>
                  <a:gd name="T20" fmla="*/ 2147483647 w 432"/>
                  <a:gd name="T21" fmla="*/ 2147483647 h 700"/>
                  <a:gd name="T22" fmla="*/ 2147483647 w 432"/>
                  <a:gd name="T23" fmla="*/ 2147483647 h 700"/>
                  <a:gd name="T24" fmla="*/ 2147483647 w 432"/>
                  <a:gd name="T25" fmla="*/ 2147483647 h 700"/>
                  <a:gd name="T26" fmla="*/ 2147483647 w 432"/>
                  <a:gd name="T27" fmla="*/ 2147483647 h 700"/>
                  <a:gd name="T28" fmla="*/ 2147483647 w 432"/>
                  <a:gd name="T29" fmla="*/ 2147483647 h 700"/>
                  <a:gd name="T30" fmla="*/ 2147483647 w 432"/>
                  <a:gd name="T31" fmla="*/ 2147483647 h 700"/>
                  <a:gd name="T32" fmla="*/ 2147483647 w 432"/>
                  <a:gd name="T33" fmla="*/ 2147483647 h 700"/>
                  <a:gd name="T34" fmla="*/ 2147483647 w 432"/>
                  <a:gd name="T35" fmla="*/ 2147483647 h 700"/>
                  <a:gd name="T36" fmla="*/ 2147483647 w 432"/>
                  <a:gd name="T37" fmla="*/ 2147483647 h 700"/>
                  <a:gd name="T38" fmla="*/ 2147483647 w 432"/>
                  <a:gd name="T39" fmla="*/ 2147483647 h 700"/>
                  <a:gd name="T40" fmla="*/ 2147483647 w 432"/>
                  <a:gd name="T41" fmla="*/ 2147483647 h 700"/>
                  <a:gd name="T42" fmla="*/ 2147483647 w 432"/>
                  <a:gd name="T43" fmla="*/ 0 h 7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
                  <a:gd name="T67" fmla="*/ 0 h 700"/>
                  <a:gd name="T68" fmla="*/ 432 w 432"/>
                  <a:gd name="T69" fmla="*/ 700 h 7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 h="700">
                    <a:moveTo>
                      <a:pt x="104" y="0"/>
                    </a:moveTo>
                    <a:lnTo>
                      <a:pt x="65" y="273"/>
                    </a:lnTo>
                    <a:lnTo>
                      <a:pt x="105" y="331"/>
                    </a:lnTo>
                    <a:lnTo>
                      <a:pt x="42" y="392"/>
                    </a:lnTo>
                    <a:lnTo>
                      <a:pt x="34" y="434"/>
                    </a:lnTo>
                    <a:lnTo>
                      <a:pt x="51" y="463"/>
                    </a:lnTo>
                    <a:lnTo>
                      <a:pt x="34" y="478"/>
                    </a:lnTo>
                    <a:lnTo>
                      <a:pt x="0" y="636"/>
                    </a:lnTo>
                    <a:lnTo>
                      <a:pt x="206" y="673"/>
                    </a:lnTo>
                    <a:lnTo>
                      <a:pt x="400" y="699"/>
                    </a:lnTo>
                    <a:lnTo>
                      <a:pt x="421" y="554"/>
                    </a:lnTo>
                    <a:lnTo>
                      <a:pt x="431" y="474"/>
                    </a:lnTo>
                    <a:lnTo>
                      <a:pt x="412" y="446"/>
                    </a:lnTo>
                    <a:lnTo>
                      <a:pt x="368" y="454"/>
                    </a:lnTo>
                    <a:lnTo>
                      <a:pt x="310" y="461"/>
                    </a:lnTo>
                    <a:lnTo>
                      <a:pt x="299" y="396"/>
                    </a:lnTo>
                    <a:lnTo>
                      <a:pt x="229" y="343"/>
                    </a:lnTo>
                    <a:lnTo>
                      <a:pt x="238" y="309"/>
                    </a:lnTo>
                    <a:lnTo>
                      <a:pt x="245" y="250"/>
                    </a:lnTo>
                    <a:lnTo>
                      <a:pt x="154" y="121"/>
                    </a:lnTo>
                    <a:lnTo>
                      <a:pt x="166" y="8"/>
                    </a:lnTo>
                    <a:lnTo>
                      <a:pt x="104"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7" name="Freeform 173">
                <a:extLst>
                  <a:ext uri="{FF2B5EF4-FFF2-40B4-BE49-F238E27FC236}">
                    <a16:creationId xmlns:a16="http://schemas.microsoft.com/office/drawing/2014/main" id="{947D8F1B-8779-74DC-00B1-FF98A583F820}"/>
                  </a:ext>
                </a:extLst>
              </p:cNvPr>
              <p:cNvSpPr>
                <a:spLocks/>
              </p:cNvSpPr>
              <p:nvPr/>
            </p:nvSpPr>
            <p:spPr bwMode="auto">
              <a:xfrm>
                <a:off x="1596364" y="1563470"/>
                <a:ext cx="768650" cy="1081205"/>
              </a:xfrm>
              <a:custGeom>
                <a:avLst/>
                <a:gdLst>
                  <a:gd name="T0" fmla="*/ 2147483647 w 402"/>
                  <a:gd name="T1" fmla="*/ 0 h 518"/>
                  <a:gd name="T2" fmla="*/ 2147483647 w 402"/>
                  <a:gd name="T3" fmla="*/ 2147483647 h 518"/>
                  <a:gd name="T4" fmla="*/ 2147483647 w 402"/>
                  <a:gd name="T5" fmla="*/ 2147483647 h 518"/>
                  <a:gd name="T6" fmla="*/ 2147483647 w 402"/>
                  <a:gd name="T7" fmla="*/ 2147483647 h 518"/>
                  <a:gd name="T8" fmla="*/ 2147483647 w 402"/>
                  <a:gd name="T9" fmla="*/ 2147483647 h 518"/>
                  <a:gd name="T10" fmla="*/ 0 w 402"/>
                  <a:gd name="T11" fmla="*/ 2147483647 h 518"/>
                  <a:gd name="T12" fmla="*/ 2147483647 w 402"/>
                  <a:gd name="T13" fmla="*/ 2147483647 h 518"/>
                  <a:gd name="T14" fmla="*/ 2147483647 w 402"/>
                  <a:gd name="T15" fmla="*/ 0 h 518"/>
                  <a:gd name="T16" fmla="*/ 0 60000 65536"/>
                  <a:gd name="T17" fmla="*/ 0 60000 65536"/>
                  <a:gd name="T18" fmla="*/ 0 60000 65536"/>
                  <a:gd name="T19" fmla="*/ 0 60000 65536"/>
                  <a:gd name="T20" fmla="*/ 0 60000 65536"/>
                  <a:gd name="T21" fmla="*/ 0 60000 65536"/>
                  <a:gd name="T22" fmla="*/ 0 60000 65536"/>
                  <a:gd name="T23" fmla="*/ 0 60000 65536"/>
                  <a:gd name="T24" fmla="*/ 0 w 402"/>
                  <a:gd name="T25" fmla="*/ 0 h 518"/>
                  <a:gd name="T26" fmla="*/ 402 w 402"/>
                  <a:gd name="T27" fmla="*/ 518 h 5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2" h="518">
                    <a:moveTo>
                      <a:pt x="75" y="0"/>
                    </a:moveTo>
                    <a:lnTo>
                      <a:pt x="271" y="28"/>
                    </a:lnTo>
                    <a:lnTo>
                      <a:pt x="257" y="126"/>
                    </a:lnTo>
                    <a:lnTo>
                      <a:pt x="401" y="140"/>
                    </a:lnTo>
                    <a:lnTo>
                      <a:pt x="362" y="517"/>
                    </a:lnTo>
                    <a:lnTo>
                      <a:pt x="0" y="478"/>
                    </a:lnTo>
                    <a:lnTo>
                      <a:pt x="37" y="237"/>
                    </a:lnTo>
                    <a:lnTo>
                      <a:pt x="75"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8" name="Freeform 174">
                <a:extLst>
                  <a:ext uri="{FF2B5EF4-FFF2-40B4-BE49-F238E27FC236}">
                    <a16:creationId xmlns:a16="http://schemas.microsoft.com/office/drawing/2014/main" id="{991F2494-D815-18EB-E66B-ECCB972DCD50}"/>
                  </a:ext>
                </a:extLst>
              </p:cNvPr>
              <p:cNvSpPr>
                <a:spLocks/>
              </p:cNvSpPr>
              <p:nvPr/>
            </p:nvSpPr>
            <p:spPr bwMode="auto">
              <a:xfrm>
                <a:off x="1626271" y="183832"/>
                <a:ext cx="1443031" cy="980085"/>
              </a:xfrm>
              <a:custGeom>
                <a:avLst/>
                <a:gdLst>
                  <a:gd name="T0" fmla="*/ 2147483647 w 752"/>
                  <a:gd name="T1" fmla="*/ 0 h 469"/>
                  <a:gd name="T2" fmla="*/ 2147483647 w 752"/>
                  <a:gd name="T3" fmla="*/ 2147483647 h 469"/>
                  <a:gd name="T4" fmla="*/ 2147483647 w 752"/>
                  <a:gd name="T5" fmla="*/ 2147483647 h 469"/>
                  <a:gd name="T6" fmla="*/ 2147483647 w 752"/>
                  <a:gd name="T7" fmla="*/ 2147483647 h 469"/>
                  <a:gd name="T8" fmla="*/ 2147483647 w 752"/>
                  <a:gd name="T9" fmla="*/ 2147483647 h 469"/>
                  <a:gd name="T10" fmla="*/ 2147483647 w 752"/>
                  <a:gd name="T11" fmla="*/ 2147483647 h 469"/>
                  <a:gd name="T12" fmla="*/ 2147483647 w 752"/>
                  <a:gd name="T13" fmla="*/ 2147483647 h 469"/>
                  <a:gd name="T14" fmla="*/ 2147483647 w 752"/>
                  <a:gd name="T15" fmla="*/ 2147483647 h 469"/>
                  <a:gd name="T16" fmla="*/ 2147483647 w 752"/>
                  <a:gd name="T17" fmla="*/ 2147483647 h 469"/>
                  <a:gd name="T18" fmla="*/ 2147483647 w 752"/>
                  <a:gd name="T19" fmla="*/ 2147483647 h 469"/>
                  <a:gd name="T20" fmla="*/ 2147483647 w 752"/>
                  <a:gd name="T21" fmla="*/ 2147483647 h 469"/>
                  <a:gd name="T22" fmla="*/ 2147483647 w 752"/>
                  <a:gd name="T23" fmla="*/ 2147483647 h 469"/>
                  <a:gd name="T24" fmla="*/ 2147483647 w 752"/>
                  <a:gd name="T25" fmla="*/ 2147483647 h 469"/>
                  <a:gd name="T26" fmla="*/ 2147483647 w 752"/>
                  <a:gd name="T27" fmla="*/ 2147483647 h 469"/>
                  <a:gd name="T28" fmla="*/ 2147483647 w 752"/>
                  <a:gd name="T29" fmla="*/ 2147483647 h 469"/>
                  <a:gd name="T30" fmla="*/ 2147483647 w 752"/>
                  <a:gd name="T31" fmla="*/ 2147483647 h 469"/>
                  <a:gd name="T32" fmla="*/ 2147483647 w 752"/>
                  <a:gd name="T33" fmla="*/ 2147483647 h 469"/>
                  <a:gd name="T34" fmla="*/ 0 w 752"/>
                  <a:gd name="T35" fmla="*/ 2147483647 h 469"/>
                  <a:gd name="T36" fmla="*/ 2147483647 w 752"/>
                  <a:gd name="T37" fmla="*/ 0 h 46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52"/>
                  <a:gd name="T58" fmla="*/ 0 h 469"/>
                  <a:gd name="T59" fmla="*/ 752 w 752"/>
                  <a:gd name="T60" fmla="*/ 469 h 46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52" h="469">
                    <a:moveTo>
                      <a:pt x="13" y="0"/>
                    </a:moveTo>
                    <a:lnTo>
                      <a:pt x="160" y="19"/>
                    </a:lnTo>
                    <a:lnTo>
                      <a:pt x="249" y="31"/>
                    </a:lnTo>
                    <a:lnTo>
                      <a:pt x="367" y="44"/>
                    </a:lnTo>
                    <a:lnTo>
                      <a:pt x="475" y="54"/>
                    </a:lnTo>
                    <a:lnTo>
                      <a:pt x="663" y="68"/>
                    </a:lnTo>
                    <a:lnTo>
                      <a:pt x="751" y="75"/>
                    </a:lnTo>
                    <a:lnTo>
                      <a:pt x="748" y="456"/>
                    </a:lnTo>
                    <a:lnTo>
                      <a:pt x="289" y="417"/>
                    </a:lnTo>
                    <a:lnTo>
                      <a:pt x="279" y="468"/>
                    </a:lnTo>
                    <a:lnTo>
                      <a:pt x="261" y="444"/>
                    </a:lnTo>
                    <a:lnTo>
                      <a:pt x="220" y="448"/>
                    </a:lnTo>
                    <a:lnTo>
                      <a:pt x="159" y="457"/>
                    </a:lnTo>
                    <a:lnTo>
                      <a:pt x="148" y="391"/>
                    </a:lnTo>
                    <a:lnTo>
                      <a:pt x="76" y="338"/>
                    </a:lnTo>
                    <a:lnTo>
                      <a:pt x="87" y="288"/>
                    </a:lnTo>
                    <a:lnTo>
                      <a:pt x="94" y="248"/>
                    </a:lnTo>
                    <a:lnTo>
                      <a:pt x="0" y="117"/>
                    </a:lnTo>
                    <a:lnTo>
                      <a:pt x="1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9" name="Freeform 175">
                <a:extLst>
                  <a:ext uri="{FF2B5EF4-FFF2-40B4-BE49-F238E27FC236}">
                    <a16:creationId xmlns:a16="http://schemas.microsoft.com/office/drawing/2014/main" id="{A1286037-8429-A4E2-23B2-17E926E0F4ED}"/>
                  </a:ext>
                </a:extLst>
              </p:cNvPr>
              <p:cNvSpPr>
                <a:spLocks/>
              </p:cNvSpPr>
              <p:nvPr/>
            </p:nvSpPr>
            <p:spPr bwMode="auto">
              <a:xfrm>
                <a:off x="2082208" y="1034535"/>
                <a:ext cx="986192" cy="878965"/>
              </a:xfrm>
              <a:custGeom>
                <a:avLst/>
                <a:gdLst>
                  <a:gd name="T0" fmla="*/ 2147483647 w 515"/>
                  <a:gd name="T1" fmla="*/ 0 h 421"/>
                  <a:gd name="T2" fmla="*/ 2147483647 w 515"/>
                  <a:gd name="T3" fmla="*/ 2147483647 h 421"/>
                  <a:gd name="T4" fmla="*/ 0 w 515"/>
                  <a:gd name="T5" fmla="*/ 2147483647 h 421"/>
                  <a:gd name="T6" fmla="*/ 2147483647 w 515"/>
                  <a:gd name="T7" fmla="*/ 2147483647 h 421"/>
                  <a:gd name="T8" fmla="*/ 2147483647 w 515"/>
                  <a:gd name="T9" fmla="*/ 2147483647 h 421"/>
                  <a:gd name="T10" fmla="*/ 2147483647 w 515"/>
                  <a:gd name="T11" fmla="*/ 2147483647 h 421"/>
                  <a:gd name="T12" fmla="*/ 2147483647 w 515"/>
                  <a:gd name="T13" fmla="*/ 0 h 421"/>
                  <a:gd name="T14" fmla="*/ 0 60000 65536"/>
                  <a:gd name="T15" fmla="*/ 0 60000 65536"/>
                  <a:gd name="T16" fmla="*/ 0 60000 65536"/>
                  <a:gd name="T17" fmla="*/ 0 60000 65536"/>
                  <a:gd name="T18" fmla="*/ 0 60000 65536"/>
                  <a:gd name="T19" fmla="*/ 0 60000 65536"/>
                  <a:gd name="T20" fmla="*/ 0 60000 65536"/>
                  <a:gd name="T21" fmla="*/ 0 w 515"/>
                  <a:gd name="T22" fmla="*/ 0 h 421"/>
                  <a:gd name="T23" fmla="*/ 515 w 515"/>
                  <a:gd name="T24" fmla="*/ 421 h 4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5" h="421">
                    <a:moveTo>
                      <a:pt x="50" y="0"/>
                    </a:moveTo>
                    <a:lnTo>
                      <a:pt x="32" y="156"/>
                    </a:lnTo>
                    <a:lnTo>
                      <a:pt x="0" y="381"/>
                    </a:lnTo>
                    <a:lnTo>
                      <a:pt x="149" y="393"/>
                    </a:lnTo>
                    <a:lnTo>
                      <a:pt x="497" y="420"/>
                    </a:lnTo>
                    <a:lnTo>
                      <a:pt x="514" y="43"/>
                    </a:lnTo>
                    <a:lnTo>
                      <a:pt x="50"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0" name="Freeform 176">
                <a:extLst>
                  <a:ext uri="{FF2B5EF4-FFF2-40B4-BE49-F238E27FC236}">
                    <a16:creationId xmlns:a16="http://schemas.microsoft.com/office/drawing/2014/main" id="{C594FA35-4FF9-9D2B-C234-D129E4457C1F}"/>
                  </a:ext>
                </a:extLst>
              </p:cNvPr>
              <p:cNvSpPr>
                <a:spLocks/>
              </p:cNvSpPr>
              <p:nvPr/>
            </p:nvSpPr>
            <p:spPr bwMode="auto">
              <a:xfrm>
                <a:off x="2278634" y="1842009"/>
                <a:ext cx="1029701" cy="832295"/>
              </a:xfrm>
              <a:custGeom>
                <a:avLst/>
                <a:gdLst>
                  <a:gd name="T0" fmla="*/ 2147483647 w 536"/>
                  <a:gd name="T1" fmla="*/ 0 h 399"/>
                  <a:gd name="T2" fmla="*/ 2147483647 w 536"/>
                  <a:gd name="T3" fmla="*/ 2147483647 h 399"/>
                  <a:gd name="T4" fmla="*/ 0 w 536"/>
                  <a:gd name="T5" fmla="*/ 2147483647 h 399"/>
                  <a:gd name="T6" fmla="*/ 2147483647 w 536"/>
                  <a:gd name="T7" fmla="*/ 2147483647 h 399"/>
                  <a:gd name="T8" fmla="*/ 2147483647 w 536"/>
                  <a:gd name="T9" fmla="*/ 2147483647 h 399"/>
                  <a:gd name="T10" fmla="*/ 2147483647 w 536"/>
                  <a:gd name="T11" fmla="*/ 2147483647 h 399"/>
                  <a:gd name="T12" fmla="*/ 2147483647 w 536"/>
                  <a:gd name="T13" fmla="*/ 2147483647 h 399"/>
                  <a:gd name="T14" fmla="*/ 2147483647 w 536"/>
                  <a:gd name="T15" fmla="*/ 2147483647 h 399"/>
                  <a:gd name="T16" fmla="*/ 2147483647 w 536"/>
                  <a:gd name="T17" fmla="*/ 0 h 3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6"/>
                  <a:gd name="T28" fmla="*/ 0 h 399"/>
                  <a:gd name="T29" fmla="*/ 536 w 536"/>
                  <a:gd name="T30" fmla="*/ 399 h 39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6" h="399">
                    <a:moveTo>
                      <a:pt x="44" y="0"/>
                    </a:moveTo>
                    <a:lnTo>
                      <a:pt x="17" y="239"/>
                    </a:lnTo>
                    <a:lnTo>
                      <a:pt x="0" y="377"/>
                    </a:lnTo>
                    <a:lnTo>
                      <a:pt x="267" y="390"/>
                    </a:lnTo>
                    <a:lnTo>
                      <a:pt x="523" y="398"/>
                    </a:lnTo>
                    <a:lnTo>
                      <a:pt x="531" y="212"/>
                    </a:lnTo>
                    <a:lnTo>
                      <a:pt x="535" y="29"/>
                    </a:lnTo>
                    <a:lnTo>
                      <a:pt x="389" y="27"/>
                    </a:lnTo>
                    <a:lnTo>
                      <a:pt x="44"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1" name="Freeform 177">
                <a:extLst>
                  <a:ext uri="{FF2B5EF4-FFF2-40B4-BE49-F238E27FC236}">
                    <a16:creationId xmlns:a16="http://schemas.microsoft.com/office/drawing/2014/main" id="{8D60ABCF-B629-B82B-52A6-C29E195789F5}"/>
                  </a:ext>
                </a:extLst>
              </p:cNvPr>
              <p:cNvSpPr>
                <a:spLocks/>
              </p:cNvSpPr>
              <p:nvPr/>
            </p:nvSpPr>
            <p:spPr bwMode="auto">
              <a:xfrm>
                <a:off x="1363417" y="2544980"/>
                <a:ext cx="935432" cy="1127876"/>
              </a:xfrm>
              <a:custGeom>
                <a:avLst/>
                <a:gdLst>
                  <a:gd name="T0" fmla="*/ 2147483647 w 487"/>
                  <a:gd name="T1" fmla="*/ 0 h 540"/>
                  <a:gd name="T2" fmla="*/ 2147483647 w 487"/>
                  <a:gd name="T3" fmla="*/ 2147483647 h 540"/>
                  <a:gd name="T4" fmla="*/ 2147483647 w 487"/>
                  <a:gd name="T5" fmla="*/ 2147483647 h 540"/>
                  <a:gd name="T6" fmla="*/ 2147483647 w 487"/>
                  <a:gd name="T7" fmla="*/ 2147483647 h 540"/>
                  <a:gd name="T8" fmla="*/ 2147483647 w 487"/>
                  <a:gd name="T9" fmla="*/ 2147483647 h 540"/>
                  <a:gd name="T10" fmla="*/ 2147483647 w 487"/>
                  <a:gd name="T11" fmla="*/ 2147483647 h 540"/>
                  <a:gd name="T12" fmla="*/ 2147483647 w 487"/>
                  <a:gd name="T13" fmla="*/ 2147483647 h 540"/>
                  <a:gd name="T14" fmla="*/ 2147483647 w 487"/>
                  <a:gd name="T15" fmla="*/ 2147483647 h 540"/>
                  <a:gd name="T16" fmla="*/ 2147483647 w 487"/>
                  <a:gd name="T17" fmla="*/ 2147483647 h 540"/>
                  <a:gd name="T18" fmla="*/ 2147483647 w 487"/>
                  <a:gd name="T19" fmla="*/ 2147483647 h 540"/>
                  <a:gd name="T20" fmla="*/ 2147483647 w 487"/>
                  <a:gd name="T21" fmla="*/ 2147483647 h 540"/>
                  <a:gd name="T22" fmla="*/ 0 w 487"/>
                  <a:gd name="T23" fmla="*/ 2147483647 h 540"/>
                  <a:gd name="T24" fmla="*/ 2147483647 w 487"/>
                  <a:gd name="T25" fmla="*/ 2147483647 h 540"/>
                  <a:gd name="T26" fmla="*/ 2147483647 w 487"/>
                  <a:gd name="T27" fmla="*/ 2147483647 h 540"/>
                  <a:gd name="T28" fmla="*/ 2147483647 w 487"/>
                  <a:gd name="T29" fmla="*/ 2147483647 h 540"/>
                  <a:gd name="T30" fmla="*/ 2147483647 w 487"/>
                  <a:gd name="T31" fmla="*/ 0 h 54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7"/>
                  <a:gd name="T49" fmla="*/ 0 h 540"/>
                  <a:gd name="T50" fmla="*/ 487 w 487"/>
                  <a:gd name="T51" fmla="*/ 540 h 54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7" h="540">
                    <a:moveTo>
                      <a:pt x="123" y="0"/>
                    </a:moveTo>
                    <a:lnTo>
                      <a:pt x="114" y="70"/>
                    </a:lnTo>
                    <a:lnTo>
                      <a:pt x="72" y="62"/>
                    </a:lnTo>
                    <a:lnTo>
                      <a:pt x="74" y="153"/>
                    </a:lnTo>
                    <a:lnTo>
                      <a:pt x="54" y="170"/>
                    </a:lnTo>
                    <a:lnTo>
                      <a:pt x="84" y="226"/>
                    </a:lnTo>
                    <a:lnTo>
                      <a:pt x="54" y="250"/>
                    </a:lnTo>
                    <a:lnTo>
                      <a:pt x="38" y="291"/>
                    </a:lnTo>
                    <a:lnTo>
                      <a:pt x="15" y="330"/>
                    </a:lnTo>
                    <a:lnTo>
                      <a:pt x="31" y="353"/>
                    </a:lnTo>
                    <a:lnTo>
                      <a:pt x="3" y="362"/>
                    </a:lnTo>
                    <a:lnTo>
                      <a:pt x="0" y="399"/>
                    </a:lnTo>
                    <a:lnTo>
                      <a:pt x="273" y="537"/>
                    </a:lnTo>
                    <a:lnTo>
                      <a:pt x="427" y="539"/>
                    </a:lnTo>
                    <a:lnTo>
                      <a:pt x="486" y="42"/>
                    </a:lnTo>
                    <a:lnTo>
                      <a:pt x="12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72" name="Freeform 178">
                <a:extLst>
                  <a:ext uri="{FF2B5EF4-FFF2-40B4-BE49-F238E27FC236}">
                    <a16:creationId xmlns:a16="http://schemas.microsoft.com/office/drawing/2014/main" id="{C9444BBF-4DE7-8AA2-422B-C45C489D2EBF}"/>
                  </a:ext>
                </a:extLst>
              </p:cNvPr>
              <p:cNvSpPr>
                <a:spLocks/>
              </p:cNvSpPr>
              <p:nvPr/>
            </p:nvSpPr>
            <p:spPr bwMode="auto">
              <a:xfrm>
                <a:off x="2176581" y="2592740"/>
                <a:ext cx="993444" cy="1065648"/>
              </a:xfrm>
              <a:custGeom>
                <a:avLst/>
                <a:gdLst>
                  <a:gd name="T0" fmla="*/ 2147483647 w 517"/>
                  <a:gd name="T1" fmla="*/ 0 h 512"/>
                  <a:gd name="T2" fmla="*/ 2147483647 w 517"/>
                  <a:gd name="T3" fmla="*/ 2147483647 h 512"/>
                  <a:gd name="T4" fmla="*/ 2147483647 w 517"/>
                  <a:gd name="T5" fmla="*/ 2147483647 h 512"/>
                  <a:gd name="T6" fmla="*/ 2147483647 w 517"/>
                  <a:gd name="T7" fmla="*/ 2147483647 h 512"/>
                  <a:gd name="T8" fmla="*/ 2147483647 w 517"/>
                  <a:gd name="T9" fmla="*/ 2147483647 h 512"/>
                  <a:gd name="T10" fmla="*/ 2147483647 w 517"/>
                  <a:gd name="T11" fmla="*/ 2147483647 h 512"/>
                  <a:gd name="T12" fmla="*/ 2147483647 w 517"/>
                  <a:gd name="T13" fmla="*/ 2147483647 h 512"/>
                  <a:gd name="T14" fmla="*/ 2147483647 w 517"/>
                  <a:gd name="T15" fmla="*/ 2147483647 h 512"/>
                  <a:gd name="T16" fmla="*/ 0 w 517"/>
                  <a:gd name="T17" fmla="*/ 2147483647 h 512"/>
                  <a:gd name="T18" fmla="*/ 2147483647 w 517"/>
                  <a:gd name="T19" fmla="*/ 2147483647 h 512"/>
                  <a:gd name="T20" fmla="*/ 2147483647 w 517"/>
                  <a:gd name="T21" fmla="*/ 0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17"/>
                  <a:gd name="T34" fmla="*/ 0 h 512"/>
                  <a:gd name="T35" fmla="*/ 517 w 517"/>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17" h="512">
                    <a:moveTo>
                      <a:pt x="63" y="0"/>
                    </a:moveTo>
                    <a:lnTo>
                      <a:pt x="516" y="20"/>
                    </a:lnTo>
                    <a:lnTo>
                      <a:pt x="494" y="472"/>
                    </a:lnTo>
                    <a:lnTo>
                      <a:pt x="347" y="463"/>
                    </a:lnTo>
                    <a:lnTo>
                      <a:pt x="209" y="459"/>
                    </a:lnTo>
                    <a:lnTo>
                      <a:pt x="209" y="477"/>
                    </a:lnTo>
                    <a:lnTo>
                      <a:pt x="94" y="477"/>
                    </a:lnTo>
                    <a:lnTo>
                      <a:pt x="87" y="511"/>
                    </a:lnTo>
                    <a:lnTo>
                      <a:pt x="0" y="500"/>
                    </a:lnTo>
                    <a:lnTo>
                      <a:pt x="49" y="117"/>
                    </a:lnTo>
                    <a:lnTo>
                      <a:pt x="63" y="0"/>
                    </a:lnTo>
                  </a:path>
                </a:pathLst>
              </a:custGeom>
              <a:grpFill/>
              <a:ln w="9525" cap="sq"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4" name="Plains_Region">
              <a:extLst>
                <a:ext uri="{FF2B5EF4-FFF2-40B4-BE49-F238E27FC236}">
                  <a16:creationId xmlns:a16="http://schemas.microsoft.com/office/drawing/2014/main" id="{0370180E-9C59-C233-FC47-1CE269EE486B}"/>
                </a:ext>
              </a:extLst>
            </p:cNvPr>
            <p:cNvGrpSpPr>
              <a:grpSpLocks/>
            </p:cNvGrpSpPr>
            <p:nvPr/>
          </p:nvGrpSpPr>
          <p:grpSpPr bwMode="auto">
            <a:xfrm>
              <a:off x="3643132" y="1758683"/>
              <a:ext cx="2176063" cy="2656197"/>
              <a:chOff x="3145293" y="253331"/>
              <a:chExt cx="2100755" cy="2555708"/>
            </a:xfrm>
            <a:solidFill>
              <a:schemeClr val="accent6"/>
            </a:solidFill>
          </p:grpSpPr>
          <p:sp>
            <p:nvSpPr>
              <p:cNvPr id="56" name="Freeform 180">
                <a:extLst>
                  <a:ext uri="{FF2B5EF4-FFF2-40B4-BE49-F238E27FC236}">
                    <a16:creationId xmlns:a16="http://schemas.microsoft.com/office/drawing/2014/main" id="{D379EFD9-DAE2-3143-32D8-F192131E346B}"/>
                  </a:ext>
                </a:extLst>
              </p:cNvPr>
              <p:cNvSpPr>
                <a:spLocks/>
              </p:cNvSpPr>
              <p:nvPr/>
            </p:nvSpPr>
            <p:spPr bwMode="auto">
              <a:xfrm>
                <a:off x="3188759" y="328135"/>
                <a:ext cx="970745" cy="621449"/>
              </a:xfrm>
              <a:custGeom>
                <a:avLst/>
                <a:gdLst>
                  <a:gd name="T0" fmla="*/ 2147483647 w 504"/>
                  <a:gd name="T1" fmla="*/ 0 h 295"/>
                  <a:gd name="T2" fmla="*/ 2147483647 w 504"/>
                  <a:gd name="T3" fmla="*/ 2147483647 h 295"/>
                  <a:gd name="T4" fmla="*/ 2147483647 w 504"/>
                  <a:gd name="T5" fmla="*/ 2147483647 h 295"/>
                  <a:gd name="T6" fmla="*/ 2147483647 w 504"/>
                  <a:gd name="T7" fmla="*/ 2147483647 h 295"/>
                  <a:gd name="T8" fmla="*/ 2147483647 w 504"/>
                  <a:gd name="T9" fmla="*/ 2147483647 h 295"/>
                  <a:gd name="T10" fmla="*/ 2147483647 w 504"/>
                  <a:gd name="T11" fmla="*/ 2147483647 h 295"/>
                  <a:gd name="T12" fmla="*/ 2147483647 w 504"/>
                  <a:gd name="T13" fmla="*/ 2147483647 h 295"/>
                  <a:gd name="T14" fmla="*/ 0 w 504"/>
                  <a:gd name="T15" fmla="*/ 2147483647 h 295"/>
                  <a:gd name="T16" fmla="*/ 2147483647 w 504"/>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04"/>
                  <a:gd name="T28" fmla="*/ 0 h 295"/>
                  <a:gd name="T29" fmla="*/ 504 w 504"/>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04" h="295">
                    <a:moveTo>
                      <a:pt x="1" y="0"/>
                    </a:moveTo>
                    <a:lnTo>
                      <a:pt x="422" y="9"/>
                    </a:lnTo>
                    <a:lnTo>
                      <a:pt x="453" y="96"/>
                    </a:lnTo>
                    <a:lnTo>
                      <a:pt x="483" y="162"/>
                    </a:lnTo>
                    <a:lnTo>
                      <a:pt x="503" y="270"/>
                    </a:lnTo>
                    <a:lnTo>
                      <a:pt x="491" y="294"/>
                    </a:lnTo>
                    <a:lnTo>
                      <a:pt x="335" y="290"/>
                    </a:lnTo>
                    <a:lnTo>
                      <a:pt x="0" y="285"/>
                    </a:lnTo>
                    <a:lnTo>
                      <a:pt x="1"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7" name="Freeform 181">
                <a:extLst>
                  <a:ext uri="{FF2B5EF4-FFF2-40B4-BE49-F238E27FC236}">
                    <a16:creationId xmlns:a16="http://schemas.microsoft.com/office/drawing/2014/main" id="{28099EC5-5CD3-F7EF-A5D4-060ABCEF0103}"/>
                  </a:ext>
                </a:extLst>
              </p:cNvPr>
              <p:cNvSpPr>
                <a:spLocks/>
              </p:cNvSpPr>
              <p:nvPr/>
            </p:nvSpPr>
            <p:spPr bwMode="auto">
              <a:xfrm>
                <a:off x="3159782" y="921388"/>
                <a:ext cx="1021456" cy="722434"/>
              </a:xfrm>
              <a:custGeom>
                <a:avLst/>
                <a:gdLst>
                  <a:gd name="T0" fmla="*/ 2147483647 w 530"/>
                  <a:gd name="T1" fmla="*/ 0 h 345"/>
                  <a:gd name="T2" fmla="*/ 2147483647 w 530"/>
                  <a:gd name="T3" fmla="*/ 2147483647 h 345"/>
                  <a:gd name="T4" fmla="*/ 0 w 530"/>
                  <a:gd name="T5" fmla="*/ 2147483647 h 345"/>
                  <a:gd name="T6" fmla="*/ 2147483647 w 530"/>
                  <a:gd name="T7" fmla="*/ 2147483647 h 345"/>
                  <a:gd name="T8" fmla="*/ 2147483647 w 530"/>
                  <a:gd name="T9" fmla="*/ 2147483647 h 345"/>
                  <a:gd name="T10" fmla="*/ 2147483647 w 530"/>
                  <a:gd name="T11" fmla="*/ 2147483647 h 345"/>
                  <a:gd name="T12" fmla="*/ 2147483647 w 530"/>
                  <a:gd name="T13" fmla="*/ 2147483647 h 345"/>
                  <a:gd name="T14" fmla="*/ 2147483647 w 530"/>
                  <a:gd name="T15" fmla="*/ 2147483647 h 345"/>
                  <a:gd name="T16" fmla="*/ 2147483647 w 530"/>
                  <a:gd name="T17" fmla="*/ 2147483647 h 345"/>
                  <a:gd name="T18" fmla="*/ 2147483647 w 530"/>
                  <a:gd name="T19" fmla="*/ 2147483647 h 345"/>
                  <a:gd name="T20" fmla="*/ 2147483647 w 530"/>
                  <a:gd name="T21" fmla="*/ 2147483647 h 345"/>
                  <a:gd name="T22" fmla="*/ 2147483647 w 530"/>
                  <a:gd name="T23" fmla="*/ 2147483647 h 345"/>
                  <a:gd name="T24" fmla="*/ 2147483647 w 530"/>
                  <a:gd name="T25" fmla="*/ 2147483647 h 345"/>
                  <a:gd name="T26" fmla="*/ 2147483647 w 530"/>
                  <a:gd name="T27" fmla="*/ 0 h 3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0"/>
                  <a:gd name="T43" fmla="*/ 0 h 345"/>
                  <a:gd name="T44" fmla="*/ 530 w 530"/>
                  <a:gd name="T45" fmla="*/ 345 h 3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0" h="345">
                    <a:moveTo>
                      <a:pt x="10" y="0"/>
                    </a:moveTo>
                    <a:lnTo>
                      <a:pt x="8" y="133"/>
                    </a:lnTo>
                    <a:lnTo>
                      <a:pt x="0" y="290"/>
                    </a:lnTo>
                    <a:lnTo>
                      <a:pt x="384" y="296"/>
                    </a:lnTo>
                    <a:lnTo>
                      <a:pt x="425" y="317"/>
                    </a:lnTo>
                    <a:lnTo>
                      <a:pt x="453" y="288"/>
                    </a:lnTo>
                    <a:lnTo>
                      <a:pt x="529" y="344"/>
                    </a:lnTo>
                    <a:lnTo>
                      <a:pt x="518" y="285"/>
                    </a:lnTo>
                    <a:lnTo>
                      <a:pt x="525" y="239"/>
                    </a:lnTo>
                    <a:lnTo>
                      <a:pt x="529" y="82"/>
                    </a:lnTo>
                    <a:lnTo>
                      <a:pt x="495" y="48"/>
                    </a:lnTo>
                    <a:lnTo>
                      <a:pt x="509" y="5"/>
                    </a:lnTo>
                    <a:lnTo>
                      <a:pt x="257" y="4"/>
                    </a:lnTo>
                    <a:lnTo>
                      <a:pt x="10"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8" name="Freeform 182">
                <a:extLst>
                  <a:ext uri="{FF2B5EF4-FFF2-40B4-BE49-F238E27FC236}">
                    <a16:creationId xmlns:a16="http://schemas.microsoft.com/office/drawing/2014/main" id="{20E4F2C3-436F-2A0C-EC3B-816FFA89B620}"/>
                  </a:ext>
                </a:extLst>
              </p:cNvPr>
              <p:cNvSpPr>
                <a:spLocks/>
              </p:cNvSpPr>
              <p:nvPr/>
            </p:nvSpPr>
            <p:spPr bwMode="auto">
              <a:xfrm>
                <a:off x="3145293" y="1519533"/>
                <a:ext cx="1217054" cy="598145"/>
              </a:xfrm>
              <a:custGeom>
                <a:avLst/>
                <a:gdLst>
                  <a:gd name="T0" fmla="*/ 2147483647 w 632"/>
                  <a:gd name="T1" fmla="*/ 0 h 285"/>
                  <a:gd name="T2" fmla="*/ 0 w 632"/>
                  <a:gd name="T3" fmla="*/ 2147483647 h 285"/>
                  <a:gd name="T4" fmla="*/ 2147483647 w 632"/>
                  <a:gd name="T5" fmla="*/ 2147483647 h 285"/>
                  <a:gd name="T6" fmla="*/ 2147483647 w 632"/>
                  <a:gd name="T7" fmla="*/ 2147483647 h 285"/>
                  <a:gd name="T8" fmla="*/ 2147483647 w 632"/>
                  <a:gd name="T9" fmla="*/ 2147483647 h 285"/>
                  <a:gd name="T10" fmla="*/ 2147483647 w 632"/>
                  <a:gd name="T11" fmla="*/ 2147483647 h 285"/>
                  <a:gd name="T12" fmla="*/ 2147483647 w 632"/>
                  <a:gd name="T13" fmla="*/ 2147483647 h 285"/>
                  <a:gd name="T14" fmla="*/ 2147483647 w 632"/>
                  <a:gd name="T15" fmla="*/ 2147483647 h 285"/>
                  <a:gd name="T16" fmla="*/ 2147483647 w 632"/>
                  <a:gd name="T17" fmla="*/ 2147483647 h 285"/>
                  <a:gd name="T18" fmla="*/ 2147483647 w 632"/>
                  <a:gd name="T19" fmla="*/ 2147483647 h 285"/>
                  <a:gd name="T20" fmla="*/ 2147483647 w 632"/>
                  <a:gd name="T21" fmla="*/ 2147483647 h 285"/>
                  <a:gd name="T22" fmla="*/ 2147483647 w 632"/>
                  <a:gd name="T23" fmla="*/ 2147483647 h 285"/>
                  <a:gd name="T24" fmla="*/ 2147483647 w 632"/>
                  <a:gd name="T25" fmla="*/ 2147483647 h 285"/>
                  <a:gd name="T26" fmla="*/ 2147483647 w 632"/>
                  <a:gd name="T27" fmla="*/ 2147483647 h 285"/>
                  <a:gd name="T28" fmla="*/ 2147483647 w 632"/>
                  <a:gd name="T29" fmla="*/ 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2"/>
                  <a:gd name="T46" fmla="*/ 0 h 285"/>
                  <a:gd name="T47" fmla="*/ 632 w 632"/>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2" h="285">
                    <a:moveTo>
                      <a:pt x="7" y="0"/>
                    </a:moveTo>
                    <a:lnTo>
                      <a:pt x="0" y="188"/>
                    </a:lnTo>
                    <a:lnTo>
                      <a:pt x="142" y="192"/>
                    </a:lnTo>
                    <a:lnTo>
                      <a:pt x="141" y="284"/>
                    </a:lnTo>
                    <a:lnTo>
                      <a:pt x="333" y="281"/>
                    </a:lnTo>
                    <a:lnTo>
                      <a:pt x="505" y="279"/>
                    </a:lnTo>
                    <a:lnTo>
                      <a:pt x="631" y="281"/>
                    </a:lnTo>
                    <a:lnTo>
                      <a:pt x="591" y="202"/>
                    </a:lnTo>
                    <a:lnTo>
                      <a:pt x="564" y="127"/>
                    </a:lnTo>
                    <a:lnTo>
                      <a:pt x="535" y="50"/>
                    </a:lnTo>
                    <a:lnTo>
                      <a:pt x="463" y="2"/>
                    </a:lnTo>
                    <a:lnTo>
                      <a:pt x="430" y="30"/>
                    </a:lnTo>
                    <a:lnTo>
                      <a:pt x="391" y="10"/>
                    </a:lnTo>
                    <a:lnTo>
                      <a:pt x="219" y="4"/>
                    </a:lnTo>
                    <a:lnTo>
                      <a:pt x="7" y="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9" name="Freeform 183">
                <a:extLst>
                  <a:ext uri="{FF2B5EF4-FFF2-40B4-BE49-F238E27FC236}">
                    <a16:creationId xmlns:a16="http://schemas.microsoft.com/office/drawing/2014/main" id="{6A55EDB1-4A28-BD76-CA21-22630CAA001B}"/>
                  </a:ext>
                </a:extLst>
              </p:cNvPr>
              <p:cNvSpPr>
                <a:spLocks/>
              </p:cNvSpPr>
              <p:nvPr/>
            </p:nvSpPr>
            <p:spPr bwMode="auto">
              <a:xfrm>
                <a:off x="3393605" y="2102141"/>
                <a:ext cx="1064922" cy="590376"/>
              </a:xfrm>
              <a:custGeom>
                <a:avLst/>
                <a:gdLst>
                  <a:gd name="T0" fmla="*/ 2147483647 w 556"/>
                  <a:gd name="T1" fmla="*/ 2147483647 h 284"/>
                  <a:gd name="T2" fmla="*/ 2147483647 w 556"/>
                  <a:gd name="T3" fmla="*/ 2147483647 h 284"/>
                  <a:gd name="T4" fmla="*/ 0 w 556"/>
                  <a:gd name="T5" fmla="*/ 2147483647 h 284"/>
                  <a:gd name="T6" fmla="*/ 2147483647 w 556"/>
                  <a:gd name="T7" fmla="*/ 2147483647 h 284"/>
                  <a:gd name="T8" fmla="*/ 2147483647 w 556"/>
                  <a:gd name="T9" fmla="*/ 2147483647 h 284"/>
                  <a:gd name="T10" fmla="*/ 2147483647 w 556"/>
                  <a:gd name="T11" fmla="*/ 2147483647 h 284"/>
                  <a:gd name="T12" fmla="*/ 2147483647 w 556"/>
                  <a:gd name="T13" fmla="*/ 2147483647 h 284"/>
                  <a:gd name="T14" fmla="*/ 2147483647 w 556"/>
                  <a:gd name="T15" fmla="*/ 2147483647 h 284"/>
                  <a:gd name="T16" fmla="*/ 2147483647 w 556"/>
                  <a:gd name="T17" fmla="*/ 0 h 284"/>
                  <a:gd name="T18" fmla="*/ 2147483647 w 556"/>
                  <a:gd name="T19" fmla="*/ 2147483647 h 284"/>
                  <a:gd name="T20" fmla="*/ 2147483647 w 556"/>
                  <a:gd name="T21" fmla="*/ 2147483647 h 2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6"/>
                  <a:gd name="T34" fmla="*/ 0 h 284"/>
                  <a:gd name="T35" fmla="*/ 556 w 556"/>
                  <a:gd name="T36" fmla="*/ 284 h 2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6" h="284">
                    <a:moveTo>
                      <a:pt x="6" y="3"/>
                    </a:moveTo>
                    <a:lnTo>
                      <a:pt x="4" y="165"/>
                    </a:lnTo>
                    <a:lnTo>
                      <a:pt x="0" y="280"/>
                    </a:lnTo>
                    <a:lnTo>
                      <a:pt x="555" y="283"/>
                    </a:lnTo>
                    <a:lnTo>
                      <a:pt x="544" y="135"/>
                    </a:lnTo>
                    <a:lnTo>
                      <a:pt x="544" y="80"/>
                    </a:lnTo>
                    <a:lnTo>
                      <a:pt x="499" y="46"/>
                    </a:lnTo>
                    <a:lnTo>
                      <a:pt x="513" y="17"/>
                    </a:lnTo>
                    <a:lnTo>
                      <a:pt x="494" y="0"/>
                    </a:lnTo>
                    <a:lnTo>
                      <a:pt x="242" y="3"/>
                    </a:lnTo>
                    <a:lnTo>
                      <a:pt x="6" y="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0" name="Freeform 184">
                <a:extLst>
                  <a:ext uri="{FF2B5EF4-FFF2-40B4-BE49-F238E27FC236}">
                    <a16:creationId xmlns:a16="http://schemas.microsoft.com/office/drawing/2014/main" id="{B2077991-A430-5F86-1F8F-A397701D6452}"/>
                  </a:ext>
                </a:extLst>
              </p:cNvPr>
              <p:cNvSpPr>
                <a:spLocks/>
              </p:cNvSpPr>
              <p:nvPr/>
            </p:nvSpPr>
            <p:spPr bwMode="auto">
              <a:xfrm>
                <a:off x="3992884" y="253331"/>
                <a:ext cx="956256" cy="1172985"/>
              </a:xfrm>
              <a:custGeom>
                <a:avLst/>
                <a:gdLst>
                  <a:gd name="T0" fmla="*/ 0 w 496"/>
                  <a:gd name="T1" fmla="*/ 2147483647 h 558"/>
                  <a:gd name="T2" fmla="*/ 2147483647 w 496"/>
                  <a:gd name="T3" fmla="*/ 2147483647 h 558"/>
                  <a:gd name="T4" fmla="*/ 2147483647 w 496"/>
                  <a:gd name="T5" fmla="*/ 0 h 558"/>
                  <a:gd name="T6" fmla="*/ 2147483647 w 496"/>
                  <a:gd name="T7" fmla="*/ 2147483647 h 558"/>
                  <a:gd name="T8" fmla="*/ 2147483647 w 496"/>
                  <a:gd name="T9" fmla="*/ 2147483647 h 558"/>
                  <a:gd name="T10" fmla="*/ 2147483647 w 496"/>
                  <a:gd name="T11" fmla="*/ 2147483647 h 558"/>
                  <a:gd name="T12" fmla="*/ 2147483647 w 496"/>
                  <a:gd name="T13" fmla="*/ 2147483647 h 558"/>
                  <a:gd name="T14" fmla="*/ 2147483647 w 496"/>
                  <a:gd name="T15" fmla="*/ 2147483647 h 558"/>
                  <a:gd name="T16" fmla="*/ 2147483647 w 496"/>
                  <a:gd name="T17" fmla="*/ 2147483647 h 558"/>
                  <a:gd name="T18" fmla="*/ 2147483647 w 496"/>
                  <a:gd name="T19" fmla="*/ 2147483647 h 558"/>
                  <a:gd name="T20" fmla="*/ 2147483647 w 496"/>
                  <a:gd name="T21" fmla="*/ 2147483647 h 558"/>
                  <a:gd name="T22" fmla="*/ 2147483647 w 496"/>
                  <a:gd name="T23" fmla="*/ 2147483647 h 558"/>
                  <a:gd name="T24" fmla="*/ 2147483647 w 496"/>
                  <a:gd name="T25" fmla="*/ 2147483647 h 558"/>
                  <a:gd name="T26" fmla="*/ 2147483647 w 496"/>
                  <a:gd name="T27" fmla="*/ 2147483647 h 558"/>
                  <a:gd name="T28" fmla="*/ 2147483647 w 496"/>
                  <a:gd name="T29" fmla="*/ 2147483647 h 558"/>
                  <a:gd name="T30" fmla="*/ 2147483647 w 496"/>
                  <a:gd name="T31" fmla="*/ 2147483647 h 558"/>
                  <a:gd name="T32" fmla="*/ 2147483647 w 496"/>
                  <a:gd name="T33" fmla="*/ 2147483647 h 558"/>
                  <a:gd name="T34" fmla="*/ 2147483647 w 496"/>
                  <a:gd name="T35" fmla="*/ 2147483647 h 558"/>
                  <a:gd name="T36" fmla="*/ 2147483647 w 496"/>
                  <a:gd name="T37" fmla="*/ 2147483647 h 558"/>
                  <a:gd name="T38" fmla="*/ 2147483647 w 496"/>
                  <a:gd name="T39" fmla="*/ 2147483647 h 558"/>
                  <a:gd name="T40" fmla="*/ 2147483647 w 496"/>
                  <a:gd name="T41" fmla="*/ 2147483647 h 558"/>
                  <a:gd name="T42" fmla="*/ 2147483647 w 496"/>
                  <a:gd name="T43" fmla="*/ 2147483647 h 558"/>
                  <a:gd name="T44" fmla="*/ 2147483647 w 496"/>
                  <a:gd name="T45" fmla="*/ 2147483647 h 558"/>
                  <a:gd name="T46" fmla="*/ 2147483647 w 496"/>
                  <a:gd name="T47" fmla="*/ 2147483647 h 558"/>
                  <a:gd name="T48" fmla="*/ 2147483647 w 496"/>
                  <a:gd name="T49" fmla="*/ 2147483647 h 558"/>
                  <a:gd name="T50" fmla="*/ 2147483647 w 496"/>
                  <a:gd name="T51" fmla="*/ 2147483647 h 558"/>
                  <a:gd name="T52" fmla="*/ 2147483647 w 496"/>
                  <a:gd name="T53" fmla="*/ 2147483647 h 558"/>
                  <a:gd name="T54" fmla="*/ 2147483647 w 496"/>
                  <a:gd name="T55" fmla="*/ 2147483647 h 558"/>
                  <a:gd name="T56" fmla="*/ 2147483647 w 496"/>
                  <a:gd name="T57" fmla="*/ 2147483647 h 558"/>
                  <a:gd name="T58" fmla="*/ 2147483647 w 496"/>
                  <a:gd name="T59" fmla="*/ 2147483647 h 558"/>
                  <a:gd name="T60" fmla="*/ 0 w 496"/>
                  <a:gd name="T61" fmla="*/ 2147483647 h 5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96"/>
                  <a:gd name="T94" fmla="*/ 0 h 558"/>
                  <a:gd name="T95" fmla="*/ 496 w 496"/>
                  <a:gd name="T96" fmla="*/ 558 h 55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96" h="558">
                    <a:moveTo>
                      <a:pt x="0" y="43"/>
                    </a:moveTo>
                    <a:lnTo>
                      <a:pt x="129" y="43"/>
                    </a:lnTo>
                    <a:lnTo>
                      <a:pt x="128" y="0"/>
                    </a:lnTo>
                    <a:lnTo>
                      <a:pt x="156" y="12"/>
                    </a:lnTo>
                    <a:lnTo>
                      <a:pt x="162" y="46"/>
                    </a:lnTo>
                    <a:lnTo>
                      <a:pt x="224" y="82"/>
                    </a:lnTo>
                    <a:lnTo>
                      <a:pt x="243" y="66"/>
                    </a:lnTo>
                    <a:lnTo>
                      <a:pt x="280" y="66"/>
                    </a:lnTo>
                    <a:lnTo>
                      <a:pt x="308" y="98"/>
                    </a:lnTo>
                    <a:lnTo>
                      <a:pt x="327" y="86"/>
                    </a:lnTo>
                    <a:lnTo>
                      <a:pt x="381" y="100"/>
                    </a:lnTo>
                    <a:lnTo>
                      <a:pt x="400" y="75"/>
                    </a:lnTo>
                    <a:lnTo>
                      <a:pt x="434" y="94"/>
                    </a:lnTo>
                    <a:lnTo>
                      <a:pt x="495" y="91"/>
                    </a:lnTo>
                    <a:lnTo>
                      <a:pt x="396" y="160"/>
                    </a:lnTo>
                    <a:lnTo>
                      <a:pt x="347" y="221"/>
                    </a:lnTo>
                    <a:lnTo>
                      <a:pt x="357" y="309"/>
                    </a:lnTo>
                    <a:lnTo>
                      <a:pt x="323" y="346"/>
                    </a:lnTo>
                    <a:lnTo>
                      <a:pt x="336" y="371"/>
                    </a:lnTo>
                    <a:lnTo>
                      <a:pt x="336" y="436"/>
                    </a:lnTo>
                    <a:lnTo>
                      <a:pt x="370" y="436"/>
                    </a:lnTo>
                    <a:lnTo>
                      <a:pt x="420" y="484"/>
                    </a:lnTo>
                    <a:lnTo>
                      <a:pt x="441" y="540"/>
                    </a:lnTo>
                    <a:lnTo>
                      <a:pt x="90" y="557"/>
                    </a:lnTo>
                    <a:lnTo>
                      <a:pt x="92" y="402"/>
                    </a:lnTo>
                    <a:lnTo>
                      <a:pt x="60" y="369"/>
                    </a:lnTo>
                    <a:lnTo>
                      <a:pt x="71" y="328"/>
                    </a:lnTo>
                    <a:lnTo>
                      <a:pt x="82" y="305"/>
                    </a:lnTo>
                    <a:lnTo>
                      <a:pt x="60" y="198"/>
                    </a:lnTo>
                    <a:lnTo>
                      <a:pt x="31" y="128"/>
                    </a:lnTo>
                    <a:lnTo>
                      <a:pt x="0" y="4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1" name="Freeform 185">
                <a:extLst>
                  <a:ext uri="{FF2B5EF4-FFF2-40B4-BE49-F238E27FC236}">
                    <a16:creationId xmlns:a16="http://schemas.microsoft.com/office/drawing/2014/main" id="{10A940B6-6C76-AAD4-8999-2BB7D0AFD28A}"/>
                  </a:ext>
                </a:extLst>
              </p:cNvPr>
              <p:cNvSpPr>
                <a:spLocks/>
              </p:cNvSpPr>
              <p:nvPr/>
            </p:nvSpPr>
            <p:spPr bwMode="auto">
              <a:xfrm>
                <a:off x="4152260" y="1379707"/>
                <a:ext cx="840346" cy="598145"/>
              </a:xfrm>
              <a:custGeom>
                <a:avLst/>
                <a:gdLst>
                  <a:gd name="T0" fmla="*/ 2147483647 w 438"/>
                  <a:gd name="T1" fmla="*/ 2147483647 h 285"/>
                  <a:gd name="T2" fmla="*/ 0 w 438"/>
                  <a:gd name="T3" fmla="*/ 2147483647 h 285"/>
                  <a:gd name="T4" fmla="*/ 2147483647 w 438"/>
                  <a:gd name="T5" fmla="*/ 2147483647 h 285"/>
                  <a:gd name="T6" fmla="*/ 2147483647 w 438"/>
                  <a:gd name="T7" fmla="*/ 2147483647 h 285"/>
                  <a:gd name="T8" fmla="*/ 2147483647 w 438"/>
                  <a:gd name="T9" fmla="*/ 2147483647 h 285"/>
                  <a:gd name="T10" fmla="*/ 2147483647 w 438"/>
                  <a:gd name="T11" fmla="*/ 2147483647 h 285"/>
                  <a:gd name="T12" fmla="*/ 2147483647 w 438"/>
                  <a:gd name="T13" fmla="*/ 2147483647 h 285"/>
                  <a:gd name="T14" fmla="*/ 2147483647 w 438"/>
                  <a:gd name="T15" fmla="*/ 2147483647 h 285"/>
                  <a:gd name="T16" fmla="*/ 2147483647 w 438"/>
                  <a:gd name="T17" fmla="*/ 2147483647 h 285"/>
                  <a:gd name="T18" fmla="*/ 2147483647 w 438"/>
                  <a:gd name="T19" fmla="*/ 2147483647 h 285"/>
                  <a:gd name="T20" fmla="*/ 2147483647 w 438"/>
                  <a:gd name="T21" fmla="*/ 2147483647 h 285"/>
                  <a:gd name="T22" fmla="*/ 2147483647 w 438"/>
                  <a:gd name="T23" fmla="*/ 2147483647 h 285"/>
                  <a:gd name="T24" fmla="*/ 2147483647 w 438"/>
                  <a:gd name="T25" fmla="*/ 2147483647 h 285"/>
                  <a:gd name="T26" fmla="*/ 2147483647 w 438"/>
                  <a:gd name="T27" fmla="*/ 2147483647 h 285"/>
                  <a:gd name="T28" fmla="*/ 2147483647 w 438"/>
                  <a:gd name="T29" fmla="*/ 0 h 285"/>
                  <a:gd name="T30" fmla="*/ 2147483647 w 438"/>
                  <a:gd name="T31" fmla="*/ 2147483647 h 285"/>
                  <a:gd name="T32" fmla="*/ 2147483647 w 438"/>
                  <a:gd name="T33" fmla="*/ 2147483647 h 285"/>
                  <a:gd name="T34" fmla="*/ 2147483647 w 438"/>
                  <a:gd name="T35" fmla="*/ 2147483647 h 2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38"/>
                  <a:gd name="T55" fmla="*/ 0 h 285"/>
                  <a:gd name="T56" fmla="*/ 438 w 438"/>
                  <a:gd name="T57" fmla="*/ 285 h 2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38" h="285">
                    <a:moveTo>
                      <a:pt x="7" y="15"/>
                    </a:moveTo>
                    <a:lnTo>
                      <a:pt x="0" y="65"/>
                    </a:lnTo>
                    <a:lnTo>
                      <a:pt x="10" y="118"/>
                    </a:lnTo>
                    <a:lnTo>
                      <a:pt x="50" y="226"/>
                    </a:lnTo>
                    <a:lnTo>
                      <a:pt x="73" y="284"/>
                    </a:lnTo>
                    <a:lnTo>
                      <a:pt x="330" y="270"/>
                    </a:lnTo>
                    <a:lnTo>
                      <a:pt x="372" y="284"/>
                    </a:lnTo>
                    <a:lnTo>
                      <a:pt x="398" y="228"/>
                    </a:lnTo>
                    <a:lnTo>
                      <a:pt x="388" y="189"/>
                    </a:lnTo>
                    <a:lnTo>
                      <a:pt x="432" y="181"/>
                    </a:lnTo>
                    <a:lnTo>
                      <a:pt x="437" y="119"/>
                    </a:lnTo>
                    <a:lnTo>
                      <a:pt x="411" y="92"/>
                    </a:lnTo>
                    <a:lnTo>
                      <a:pt x="367" y="65"/>
                    </a:lnTo>
                    <a:lnTo>
                      <a:pt x="376" y="27"/>
                    </a:lnTo>
                    <a:lnTo>
                      <a:pt x="357" y="0"/>
                    </a:lnTo>
                    <a:lnTo>
                      <a:pt x="261" y="4"/>
                    </a:lnTo>
                    <a:lnTo>
                      <a:pt x="164" y="8"/>
                    </a:lnTo>
                    <a:lnTo>
                      <a:pt x="7" y="1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62" name="Freeform 186">
                <a:extLst>
                  <a:ext uri="{FF2B5EF4-FFF2-40B4-BE49-F238E27FC236}">
                    <a16:creationId xmlns:a16="http://schemas.microsoft.com/office/drawing/2014/main" id="{0AB34A07-B1AD-8324-6683-7FA9A0894775}"/>
                  </a:ext>
                </a:extLst>
              </p:cNvPr>
              <p:cNvSpPr>
                <a:spLocks/>
              </p:cNvSpPr>
              <p:nvPr/>
            </p:nvSpPr>
            <p:spPr bwMode="auto">
              <a:xfrm>
                <a:off x="4282547" y="1946779"/>
                <a:ext cx="963501" cy="862260"/>
              </a:xfrm>
              <a:custGeom>
                <a:avLst/>
                <a:gdLst>
                  <a:gd name="T0" fmla="*/ 0 w 499"/>
                  <a:gd name="T1" fmla="*/ 2147483647 h 411"/>
                  <a:gd name="T2" fmla="*/ 2147483647 w 499"/>
                  <a:gd name="T3" fmla="*/ 0 h 411"/>
                  <a:gd name="T4" fmla="*/ 2147483647 w 499"/>
                  <a:gd name="T5" fmla="*/ 0 h 411"/>
                  <a:gd name="T6" fmla="*/ 2147483647 w 499"/>
                  <a:gd name="T7" fmla="*/ 2147483647 h 411"/>
                  <a:gd name="T8" fmla="*/ 2147483647 w 499"/>
                  <a:gd name="T9" fmla="*/ 2147483647 h 411"/>
                  <a:gd name="T10" fmla="*/ 2147483647 w 499"/>
                  <a:gd name="T11" fmla="*/ 2147483647 h 411"/>
                  <a:gd name="T12" fmla="*/ 2147483647 w 499"/>
                  <a:gd name="T13" fmla="*/ 2147483647 h 411"/>
                  <a:gd name="T14" fmla="*/ 2147483647 w 499"/>
                  <a:gd name="T15" fmla="*/ 2147483647 h 411"/>
                  <a:gd name="T16" fmla="*/ 2147483647 w 499"/>
                  <a:gd name="T17" fmla="*/ 2147483647 h 411"/>
                  <a:gd name="T18" fmla="*/ 2147483647 w 499"/>
                  <a:gd name="T19" fmla="*/ 2147483647 h 411"/>
                  <a:gd name="T20" fmla="*/ 2147483647 w 499"/>
                  <a:gd name="T21" fmla="*/ 2147483647 h 411"/>
                  <a:gd name="T22" fmla="*/ 2147483647 w 499"/>
                  <a:gd name="T23" fmla="*/ 2147483647 h 411"/>
                  <a:gd name="T24" fmla="*/ 2147483647 w 499"/>
                  <a:gd name="T25" fmla="*/ 2147483647 h 411"/>
                  <a:gd name="T26" fmla="*/ 2147483647 w 499"/>
                  <a:gd name="T27" fmla="*/ 2147483647 h 411"/>
                  <a:gd name="T28" fmla="*/ 2147483647 w 499"/>
                  <a:gd name="T29" fmla="*/ 2147483647 h 411"/>
                  <a:gd name="T30" fmla="*/ 2147483647 w 499"/>
                  <a:gd name="T31" fmla="*/ 2147483647 h 411"/>
                  <a:gd name="T32" fmla="*/ 2147483647 w 499"/>
                  <a:gd name="T33" fmla="*/ 2147483647 h 411"/>
                  <a:gd name="T34" fmla="*/ 2147483647 w 499"/>
                  <a:gd name="T35" fmla="*/ 2147483647 h 411"/>
                  <a:gd name="T36" fmla="*/ 2147483647 w 499"/>
                  <a:gd name="T37" fmla="*/ 2147483647 h 411"/>
                  <a:gd name="T38" fmla="*/ 2147483647 w 499"/>
                  <a:gd name="T39" fmla="*/ 2147483647 h 411"/>
                  <a:gd name="T40" fmla="*/ 2147483647 w 499"/>
                  <a:gd name="T41" fmla="*/ 2147483647 h 411"/>
                  <a:gd name="T42" fmla="*/ 2147483647 w 499"/>
                  <a:gd name="T43" fmla="*/ 2147483647 h 411"/>
                  <a:gd name="T44" fmla="*/ 2147483647 w 499"/>
                  <a:gd name="T45" fmla="*/ 2147483647 h 411"/>
                  <a:gd name="T46" fmla="*/ 2147483647 w 499"/>
                  <a:gd name="T47" fmla="*/ 2147483647 h 411"/>
                  <a:gd name="T48" fmla="*/ 2147483647 w 499"/>
                  <a:gd name="T49" fmla="*/ 2147483647 h 411"/>
                  <a:gd name="T50" fmla="*/ 0 w 499"/>
                  <a:gd name="T51" fmla="*/ 2147483647 h 4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99"/>
                  <a:gd name="T79" fmla="*/ 0 h 411"/>
                  <a:gd name="T80" fmla="*/ 499 w 499"/>
                  <a:gd name="T81" fmla="*/ 411 h 4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99" h="411">
                    <a:moveTo>
                      <a:pt x="0" y="14"/>
                    </a:moveTo>
                    <a:lnTo>
                      <a:pt x="218" y="0"/>
                    </a:lnTo>
                    <a:lnTo>
                      <a:pt x="264" y="0"/>
                    </a:lnTo>
                    <a:lnTo>
                      <a:pt x="299" y="12"/>
                    </a:lnTo>
                    <a:lnTo>
                      <a:pt x="280" y="48"/>
                    </a:lnTo>
                    <a:lnTo>
                      <a:pt x="343" y="106"/>
                    </a:lnTo>
                    <a:lnTo>
                      <a:pt x="364" y="154"/>
                    </a:lnTo>
                    <a:lnTo>
                      <a:pt x="402" y="142"/>
                    </a:lnTo>
                    <a:lnTo>
                      <a:pt x="400" y="211"/>
                    </a:lnTo>
                    <a:lnTo>
                      <a:pt x="438" y="231"/>
                    </a:lnTo>
                    <a:lnTo>
                      <a:pt x="456" y="292"/>
                    </a:lnTo>
                    <a:lnTo>
                      <a:pt x="483" y="298"/>
                    </a:lnTo>
                    <a:lnTo>
                      <a:pt x="498" y="323"/>
                    </a:lnTo>
                    <a:lnTo>
                      <a:pt x="464" y="359"/>
                    </a:lnTo>
                    <a:lnTo>
                      <a:pt x="453" y="399"/>
                    </a:lnTo>
                    <a:lnTo>
                      <a:pt x="406" y="410"/>
                    </a:lnTo>
                    <a:lnTo>
                      <a:pt x="418" y="365"/>
                    </a:lnTo>
                    <a:lnTo>
                      <a:pt x="231" y="382"/>
                    </a:lnTo>
                    <a:lnTo>
                      <a:pt x="97" y="398"/>
                    </a:lnTo>
                    <a:lnTo>
                      <a:pt x="89" y="354"/>
                    </a:lnTo>
                    <a:lnTo>
                      <a:pt x="80" y="223"/>
                    </a:lnTo>
                    <a:lnTo>
                      <a:pt x="78" y="152"/>
                    </a:lnTo>
                    <a:lnTo>
                      <a:pt x="34" y="119"/>
                    </a:lnTo>
                    <a:lnTo>
                      <a:pt x="50" y="90"/>
                    </a:lnTo>
                    <a:lnTo>
                      <a:pt x="28" y="73"/>
                    </a:lnTo>
                    <a:lnTo>
                      <a:pt x="0" y="14"/>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5" name="Southeast_Region">
              <a:extLst>
                <a:ext uri="{FF2B5EF4-FFF2-40B4-BE49-F238E27FC236}">
                  <a16:creationId xmlns:a16="http://schemas.microsoft.com/office/drawing/2014/main" id="{0C259B23-65BE-C883-1F34-09DAA62A4219}"/>
                </a:ext>
              </a:extLst>
            </p:cNvPr>
            <p:cNvGrpSpPr>
              <a:grpSpLocks/>
            </p:cNvGrpSpPr>
            <p:nvPr/>
          </p:nvGrpSpPr>
          <p:grpSpPr bwMode="auto">
            <a:xfrm>
              <a:off x="5555988" y="4551045"/>
              <a:ext cx="2069151" cy="1620118"/>
              <a:chOff x="5049537" y="2826174"/>
              <a:chExt cx="1999823" cy="1856332"/>
            </a:xfrm>
            <a:solidFill>
              <a:schemeClr val="accent6"/>
            </a:solidFill>
          </p:grpSpPr>
          <p:sp>
            <p:nvSpPr>
              <p:cNvPr id="51" name="Freeform 188">
                <a:extLst>
                  <a:ext uri="{FF2B5EF4-FFF2-40B4-BE49-F238E27FC236}">
                    <a16:creationId xmlns:a16="http://schemas.microsoft.com/office/drawing/2014/main" id="{595C81DE-3A8E-D086-39A4-B59CC69F312A}"/>
                  </a:ext>
                </a:extLst>
              </p:cNvPr>
              <p:cNvSpPr>
                <a:spLocks/>
              </p:cNvSpPr>
              <p:nvPr/>
            </p:nvSpPr>
            <p:spPr bwMode="auto">
              <a:xfrm>
                <a:off x="5049537" y="3035885"/>
                <a:ext cx="501774" cy="947584"/>
              </a:xfrm>
              <a:custGeom>
                <a:avLst/>
                <a:gdLst>
                  <a:gd name="T0" fmla="*/ 2147483647 w 261"/>
                  <a:gd name="T1" fmla="*/ 2147483647 h 454"/>
                  <a:gd name="T2" fmla="*/ 2147483647 w 261"/>
                  <a:gd name="T3" fmla="*/ 2147483647 h 454"/>
                  <a:gd name="T4" fmla="*/ 0 w 261"/>
                  <a:gd name="T5" fmla="*/ 2147483647 h 454"/>
                  <a:gd name="T6" fmla="*/ 2147483647 w 261"/>
                  <a:gd name="T7" fmla="*/ 2147483647 h 454"/>
                  <a:gd name="T8" fmla="*/ 2147483647 w 261"/>
                  <a:gd name="T9" fmla="*/ 2147483647 h 454"/>
                  <a:gd name="T10" fmla="*/ 2147483647 w 261"/>
                  <a:gd name="T11" fmla="*/ 2147483647 h 454"/>
                  <a:gd name="T12" fmla="*/ 2147483647 w 261"/>
                  <a:gd name="T13" fmla="*/ 2147483647 h 454"/>
                  <a:gd name="T14" fmla="*/ 2147483647 w 261"/>
                  <a:gd name="T15" fmla="*/ 2147483647 h 454"/>
                  <a:gd name="T16" fmla="*/ 2147483647 w 261"/>
                  <a:gd name="T17" fmla="*/ 2147483647 h 454"/>
                  <a:gd name="T18" fmla="*/ 2147483647 w 261"/>
                  <a:gd name="T19" fmla="*/ 2147483647 h 454"/>
                  <a:gd name="T20" fmla="*/ 2147483647 w 261"/>
                  <a:gd name="T21" fmla="*/ 2147483647 h 454"/>
                  <a:gd name="T22" fmla="*/ 2147483647 w 261"/>
                  <a:gd name="T23" fmla="*/ 2147483647 h 454"/>
                  <a:gd name="T24" fmla="*/ 2147483647 w 261"/>
                  <a:gd name="T25" fmla="*/ 2147483647 h 454"/>
                  <a:gd name="T26" fmla="*/ 2147483647 w 261"/>
                  <a:gd name="T27" fmla="*/ 0 h 454"/>
                  <a:gd name="T28" fmla="*/ 2147483647 w 261"/>
                  <a:gd name="T29" fmla="*/ 2147483647 h 4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454"/>
                  <a:gd name="T47" fmla="*/ 261 w 261"/>
                  <a:gd name="T48" fmla="*/ 454 h 45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454">
                    <a:moveTo>
                      <a:pt x="73" y="15"/>
                    </a:moveTo>
                    <a:lnTo>
                      <a:pt x="34" y="92"/>
                    </a:lnTo>
                    <a:lnTo>
                      <a:pt x="0" y="142"/>
                    </a:lnTo>
                    <a:lnTo>
                      <a:pt x="11" y="201"/>
                    </a:lnTo>
                    <a:lnTo>
                      <a:pt x="51" y="282"/>
                    </a:lnTo>
                    <a:lnTo>
                      <a:pt x="20" y="365"/>
                    </a:lnTo>
                    <a:lnTo>
                      <a:pt x="7" y="408"/>
                    </a:lnTo>
                    <a:lnTo>
                      <a:pt x="158" y="391"/>
                    </a:lnTo>
                    <a:lnTo>
                      <a:pt x="165" y="446"/>
                    </a:lnTo>
                    <a:lnTo>
                      <a:pt x="196" y="453"/>
                    </a:lnTo>
                    <a:lnTo>
                      <a:pt x="204" y="424"/>
                    </a:lnTo>
                    <a:lnTo>
                      <a:pt x="260" y="416"/>
                    </a:lnTo>
                    <a:lnTo>
                      <a:pt x="247" y="324"/>
                    </a:lnTo>
                    <a:lnTo>
                      <a:pt x="245" y="0"/>
                    </a:lnTo>
                    <a:lnTo>
                      <a:pt x="73" y="1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2" name="Freeform 189">
                <a:extLst>
                  <a:ext uri="{FF2B5EF4-FFF2-40B4-BE49-F238E27FC236}">
                    <a16:creationId xmlns:a16="http://schemas.microsoft.com/office/drawing/2014/main" id="{DF0178C8-19D5-B0C2-990E-03D7EF5521CE}"/>
                  </a:ext>
                </a:extLst>
              </p:cNvPr>
              <p:cNvSpPr>
                <a:spLocks/>
              </p:cNvSpPr>
              <p:nvPr/>
            </p:nvSpPr>
            <p:spPr bwMode="auto">
              <a:xfrm>
                <a:off x="5514950" y="2989282"/>
                <a:ext cx="574495" cy="955351"/>
              </a:xfrm>
              <a:custGeom>
                <a:avLst/>
                <a:gdLst>
                  <a:gd name="T0" fmla="*/ 0 w 295"/>
                  <a:gd name="T1" fmla="*/ 2147483647 h 458"/>
                  <a:gd name="T2" fmla="*/ 2147483647 w 295"/>
                  <a:gd name="T3" fmla="*/ 0 h 458"/>
                  <a:gd name="T4" fmla="*/ 2147483647 w 295"/>
                  <a:gd name="T5" fmla="*/ 2147483647 h 458"/>
                  <a:gd name="T6" fmla="*/ 2147483647 w 295"/>
                  <a:gd name="T7" fmla="*/ 2147483647 h 458"/>
                  <a:gd name="T8" fmla="*/ 2147483647 w 295"/>
                  <a:gd name="T9" fmla="*/ 2147483647 h 458"/>
                  <a:gd name="T10" fmla="*/ 2147483647 w 295"/>
                  <a:gd name="T11" fmla="*/ 2147483647 h 458"/>
                  <a:gd name="T12" fmla="*/ 2147483647 w 295"/>
                  <a:gd name="T13" fmla="*/ 2147483647 h 458"/>
                  <a:gd name="T14" fmla="*/ 2147483647 w 295"/>
                  <a:gd name="T15" fmla="*/ 2147483647 h 458"/>
                  <a:gd name="T16" fmla="*/ 2147483647 w 295"/>
                  <a:gd name="T17" fmla="*/ 2147483647 h 458"/>
                  <a:gd name="T18" fmla="*/ 2147483647 w 295"/>
                  <a:gd name="T19" fmla="*/ 2147483647 h 458"/>
                  <a:gd name="T20" fmla="*/ 2147483647 w 295"/>
                  <a:gd name="T21" fmla="*/ 2147483647 h 458"/>
                  <a:gd name="T22" fmla="*/ 2147483647 w 295"/>
                  <a:gd name="T23" fmla="*/ 2147483647 h 458"/>
                  <a:gd name="T24" fmla="*/ 2147483647 w 295"/>
                  <a:gd name="T25" fmla="*/ 2147483647 h 458"/>
                  <a:gd name="T26" fmla="*/ 2147483647 w 295"/>
                  <a:gd name="T27" fmla="*/ 2147483647 h 458"/>
                  <a:gd name="T28" fmla="*/ 0 w 295"/>
                  <a:gd name="T29" fmla="*/ 2147483647 h 4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95"/>
                  <a:gd name="T46" fmla="*/ 0 h 458"/>
                  <a:gd name="T47" fmla="*/ 295 w 295"/>
                  <a:gd name="T48" fmla="*/ 458 h 4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95" h="458">
                    <a:moveTo>
                      <a:pt x="0" y="23"/>
                    </a:moveTo>
                    <a:lnTo>
                      <a:pt x="191" y="0"/>
                    </a:lnTo>
                    <a:lnTo>
                      <a:pt x="252" y="211"/>
                    </a:lnTo>
                    <a:lnTo>
                      <a:pt x="294" y="245"/>
                    </a:lnTo>
                    <a:lnTo>
                      <a:pt x="260" y="307"/>
                    </a:lnTo>
                    <a:lnTo>
                      <a:pt x="293" y="367"/>
                    </a:lnTo>
                    <a:lnTo>
                      <a:pt x="98" y="388"/>
                    </a:lnTo>
                    <a:lnTo>
                      <a:pt x="106" y="440"/>
                    </a:lnTo>
                    <a:lnTo>
                      <a:pt x="77" y="457"/>
                    </a:lnTo>
                    <a:lnTo>
                      <a:pt x="54" y="392"/>
                    </a:lnTo>
                    <a:lnTo>
                      <a:pt x="41" y="445"/>
                    </a:lnTo>
                    <a:lnTo>
                      <a:pt x="17" y="440"/>
                    </a:lnTo>
                    <a:lnTo>
                      <a:pt x="8" y="387"/>
                    </a:lnTo>
                    <a:lnTo>
                      <a:pt x="2" y="341"/>
                    </a:lnTo>
                    <a:lnTo>
                      <a:pt x="0" y="2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3" name="Freeform 190">
                <a:extLst>
                  <a:ext uri="{FF2B5EF4-FFF2-40B4-BE49-F238E27FC236}">
                    <a16:creationId xmlns:a16="http://schemas.microsoft.com/office/drawing/2014/main" id="{C951C13D-A80D-0C12-768E-731D3EEF1074}"/>
                  </a:ext>
                </a:extLst>
              </p:cNvPr>
              <p:cNvSpPr>
                <a:spLocks/>
              </p:cNvSpPr>
              <p:nvPr/>
            </p:nvSpPr>
            <p:spPr bwMode="auto">
              <a:xfrm>
                <a:off x="5885827" y="2942680"/>
                <a:ext cx="785385" cy="877680"/>
              </a:xfrm>
              <a:custGeom>
                <a:avLst/>
                <a:gdLst>
                  <a:gd name="T0" fmla="*/ 0 w 407"/>
                  <a:gd name="T1" fmla="*/ 2147483647 h 422"/>
                  <a:gd name="T2" fmla="*/ 2147483647 w 407"/>
                  <a:gd name="T3" fmla="*/ 2147483647 h 422"/>
                  <a:gd name="T4" fmla="*/ 2147483647 w 407"/>
                  <a:gd name="T5" fmla="*/ 2147483647 h 422"/>
                  <a:gd name="T6" fmla="*/ 2147483647 w 407"/>
                  <a:gd name="T7" fmla="*/ 0 h 422"/>
                  <a:gd name="T8" fmla="*/ 2147483647 w 407"/>
                  <a:gd name="T9" fmla="*/ 2147483647 h 422"/>
                  <a:gd name="T10" fmla="*/ 2147483647 w 407"/>
                  <a:gd name="T11" fmla="*/ 2147483647 h 422"/>
                  <a:gd name="T12" fmla="*/ 2147483647 w 407"/>
                  <a:gd name="T13" fmla="*/ 2147483647 h 422"/>
                  <a:gd name="T14" fmla="*/ 2147483647 w 407"/>
                  <a:gd name="T15" fmla="*/ 2147483647 h 422"/>
                  <a:gd name="T16" fmla="*/ 2147483647 w 407"/>
                  <a:gd name="T17" fmla="*/ 2147483647 h 422"/>
                  <a:gd name="T18" fmla="*/ 2147483647 w 407"/>
                  <a:gd name="T19" fmla="*/ 2147483647 h 422"/>
                  <a:gd name="T20" fmla="*/ 2147483647 w 407"/>
                  <a:gd name="T21" fmla="*/ 2147483647 h 422"/>
                  <a:gd name="T22" fmla="*/ 2147483647 w 407"/>
                  <a:gd name="T23" fmla="*/ 2147483647 h 422"/>
                  <a:gd name="T24" fmla="*/ 2147483647 w 407"/>
                  <a:gd name="T25" fmla="*/ 2147483647 h 422"/>
                  <a:gd name="T26" fmla="*/ 2147483647 w 407"/>
                  <a:gd name="T27" fmla="*/ 2147483647 h 422"/>
                  <a:gd name="T28" fmla="*/ 2147483647 w 407"/>
                  <a:gd name="T29" fmla="*/ 2147483647 h 422"/>
                  <a:gd name="T30" fmla="*/ 2147483647 w 407"/>
                  <a:gd name="T31" fmla="*/ 2147483647 h 422"/>
                  <a:gd name="T32" fmla="*/ 2147483647 w 407"/>
                  <a:gd name="T33" fmla="*/ 2147483647 h 422"/>
                  <a:gd name="T34" fmla="*/ 2147483647 w 407"/>
                  <a:gd name="T35" fmla="*/ 2147483647 h 422"/>
                  <a:gd name="T36" fmla="*/ 0 w 407"/>
                  <a:gd name="T37" fmla="*/ 2147483647 h 4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7"/>
                  <a:gd name="T58" fmla="*/ 0 h 422"/>
                  <a:gd name="T59" fmla="*/ 407 w 407"/>
                  <a:gd name="T60" fmla="*/ 422 h 4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7" h="422">
                    <a:moveTo>
                      <a:pt x="0" y="26"/>
                    </a:moveTo>
                    <a:lnTo>
                      <a:pt x="4" y="26"/>
                    </a:lnTo>
                    <a:lnTo>
                      <a:pt x="99" y="8"/>
                    </a:lnTo>
                    <a:lnTo>
                      <a:pt x="183" y="0"/>
                    </a:lnTo>
                    <a:lnTo>
                      <a:pt x="171" y="22"/>
                    </a:lnTo>
                    <a:lnTo>
                      <a:pt x="196" y="22"/>
                    </a:lnTo>
                    <a:lnTo>
                      <a:pt x="341" y="152"/>
                    </a:lnTo>
                    <a:lnTo>
                      <a:pt x="398" y="236"/>
                    </a:lnTo>
                    <a:lnTo>
                      <a:pt x="406" y="292"/>
                    </a:lnTo>
                    <a:lnTo>
                      <a:pt x="387" y="306"/>
                    </a:lnTo>
                    <a:lnTo>
                      <a:pt x="398" y="363"/>
                    </a:lnTo>
                    <a:lnTo>
                      <a:pt x="357" y="365"/>
                    </a:lnTo>
                    <a:lnTo>
                      <a:pt x="357" y="414"/>
                    </a:lnTo>
                    <a:lnTo>
                      <a:pt x="325" y="390"/>
                    </a:lnTo>
                    <a:lnTo>
                      <a:pt x="116" y="421"/>
                    </a:lnTo>
                    <a:lnTo>
                      <a:pt x="69" y="330"/>
                    </a:lnTo>
                    <a:lnTo>
                      <a:pt x="103" y="268"/>
                    </a:lnTo>
                    <a:lnTo>
                      <a:pt x="58" y="237"/>
                    </a:lnTo>
                    <a:lnTo>
                      <a:pt x="0" y="2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4" name="Freeform 191">
                <a:extLst>
                  <a:ext uri="{FF2B5EF4-FFF2-40B4-BE49-F238E27FC236}">
                    <a16:creationId xmlns:a16="http://schemas.microsoft.com/office/drawing/2014/main" id="{C22B5C5B-1F62-A045-559F-8D247A0E300D}"/>
                  </a:ext>
                </a:extLst>
              </p:cNvPr>
              <p:cNvSpPr>
                <a:spLocks/>
              </p:cNvSpPr>
              <p:nvPr/>
            </p:nvSpPr>
            <p:spPr bwMode="auto">
              <a:xfrm>
                <a:off x="6220342" y="2826174"/>
                <a:ext cx="712664" cy="613599"/>
              </a:xfrm>
              <a:custGeom>
                <a:avLst/>
                <a:gdLst>
                  <a:gd name="T0" fmla="*/ 2147483647 w 371"/>
                  <a:gd name="T1" fmla="*/ 2147483647 h 294"/>
                  <a:gd name="T2" fmla="*/ 2147483647 w 371"/>
                  <a:gd name="T3" fmla="*/ 2147483647 h 294"/>
                  <a:gd name="T4" fmla="*/ 2147483647 w 371"/>
                  <a:gd name="T5" fmla="*/ 0 h 294"/>
                  <a:gd name="T6" fmla="*/ 2147483647 w 371"/>
                  <a:gd name="T7" fmla="*/ 2147483647 h 294"/>
                  <a:gd name="T8" fmla="*/ 2147483647 w 371"/>
                  <a:gd name="T9" fmla="*/ 2147483647 h 294"/>
                  <a:gd name="T10" fmla="*/ 2147483647 w 371"/>
                  <a:gd name="T11" fmla="*/ 2147483647 h 294"/>
                  <a:gd name="T12" fmla="*/ 2147483647 w 371"/>
                  <a:gd name="T13" fmla="*/ 2147483647 h 294"/>
                  <a:gd name="T14" fmla="*/ 2147483647 w 371"/>
                  <a:gd name="T15" fmla="*/ 2147483647 h 294"/>
                  <a:gd name="T16" fmla="*/ 2147483647 w 371"/>
                  <a:gd name="T17" fmla="*/ 2147483647 h 294"/>
                  <a:gd name="T18" fmla="*/ 2147483647 w 371"/>
                  <a:gd name="T19" fmla="*/ 2147483647 h 294"/>
                  <a:gd name="T20" fmla="*/ 2147483647 w 371"/>
                  <a:gd name="T21" fmla="*/ 2147483647 h 294"/>
                  <a:gd name="T22" fmla="*/ 2147483647 w 371"/>
                  <a:gd name="T23" fmla="*/ 2147483647 h 294"/>
                  <a:gd name="T24" fmla="*/ 2147483647 w 371"/>
                  <a:gd name="T25" fmla="*/ 2147483647 h 294"/>
                  <a:gd name="T26" fmla="*/ 2147483647 w 371"/>
                  <a:gd name="T27" fmla="*/ 2147483647 h 294"/>
                  <a:gd name="T28" fmla="*/ 0 w 371"/>
                  <a:gd name="T29" fmla="*/ 2147483647 h 294"/>
                  <a:gd name="T30" fmla="*/ 2147483647 w 371"/>
                  <a:gd name="T31" fmla="*/ 2147483647 h 2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1"/>
                  <a:gd name="T49" fmla="*/ 0 h 294"/>
                  <a:gd name="T50" fmla="*/ 371 w 371"/>
                  <a:gd name="T51" fmla="*/ 294 h 29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1" h="294">
                    <a:moveTo>
                      <a:pt x="13" y="52"/>
                    </a:moveTo>
                    <a:lnTo>
                      <a:pt x="43" y="24"/>
                    </a:lnTo>
                    <a:lnTo>
                      <a:pt x="154" y="0"/>
                    </a:lnTo>
                    <a:lnTo>
                      <a:pt x="188" y="16"/>
                    </a:lnTo>
                    <a:lnTo>
                      <a:pt x="259" y="4"/>
                    </a:lnTo>
                    <a:lnTo>
                      <a:pt x="317" y="45"/>
                    </a:lnTo>
                    <a:lnTo>
                      <a:pt x="370" y="78"/>
                    </a:lnTo>
                    <a:lnTo>
                      <a:pt x="340" y="166"/>
                    </a:lnTo>
                    <a:lnTo>
                      <a:pt x="296" y="210"/>
                    </a:lnTo>
                    <a:lnTo>
                      <a:pt x="247" y="224"/>
                    </a:lnTo>
                    <a:lnTo>
                      <a:pt x="257" y="259"/>
                    </a:lnTo>
                    <a:lnTo>
                      <a:pt x="227" y="293"/>
                    </a:lnTo>
                    <a:lnTo>
                      <a:pt x="170" y="210"/>
                    </a:lnTo>
                    <a:lnTo>
                      <a:pt x="24" y="78"/>
                    </a:lnTo>
                    <a:lnTo>
                      <a:pt x="0" y="78"/>
                    </a:lnTo>
                    <a:lnTo>
                      <a:pt x="13" y="52"/>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sp>
            <p:nvSpPr>
              <p:cNvPr id="55" name="Freeform 192">
                <a:extLst>
                  <a:ext uri="{FF2B5EF4-FFF2-40B4-BE49-F238E27FC236}">
                    <a16:creationId xmlns:a16="http://schemas.microsoft.com/office/drawing/2014/main" id="{2EED3C26-84A0-7A46-8DAC-5BD3E1533861}"/>
                  </a:ext>
                </a:extLst>
              </p:cNvPr>
              <p:cNvSpPr>
                <a:spLocks/>
              </p:cNvSpPr>
              <p:nvPr/>
            </p:nvSpPr>
            <p:spPr bwMode="auto">
              <a:xfrm>
                <a:off x="5704025" y="3696087"/>
                <a:ext cx="1345335" cy="986419"/>
              </a:xfrm>
              <a:custGeom>
                <a:avLst/>
                <a:gdLst>
                  <a:gd name="T0" fmla="*/ 0 w 695"/>
                  <a:gd name="T1" fmla="*/ 2147483647 h 471"/>
                  <a:gd name="T2" fmla="*/ 2147483647 w 695"/>
                  <a:gd name="T3" fmla="*/ 2147483647 h 471"/>
                  <a:gd name="T4" fmla="*/ 2147483647 w 695"/>
                  <a:gd name="T5" fmla="*/ 2147483647 h 471"/>
                  <a:gd name="T6" fmla="*/ 2147483647 w 695"/>
                  <a:gd name="T7" fmla="*/ 2147483647 h 471"/>
                  <a:gd name="T8" fmla="*/ 2147483647 w 695"/>
                  <a:gd name="T9" fmla="*/ 2147483647 h 471"/>
                  <a:gd name="T10" fmla="*/ 2147483647 w 695"/>
                  <a:gd name="T11" fmla="*/ 2147483647 h 471"/>
                  <a:gd name="T12" fmla="*/ 2147483647 w 695"/>
                  <a:gd name="T13" fmla="*/ 0 h 471"/>
                  <a:gd name="T14" fmla="*/ 2147483647 w 695"/>
                  <a:gd name="T15" fmla="*/ 2147483647 h 471"/>
                  <a:gd name="T16" fmla="*/ 2147483647 w 695"/>
                  <a:gd name="T17" fmla="*/ 2147483647 h 471"/>
                  <a:gd name="T18" fmla="*/ 2147483647 w 695"/>
                  <a:gd name="T19" fmla="*/ 2147483647 h 471"/>
                  <a:gd name="T20" fmla="*/ 2147483647 w 695"/>
                  <a:gd name="T21" fmla="*/ 2147483647 h 471"/>
                  <a:gd name="T22" fmla="*/ 2147483647 w 695"/>
                  <a:gd name="T23" fmla="*/ 2147483647 h 471"/>
                  <a:gd name="T24" fmla="*/ 2147483647 w 695"/>
                  <a:gd name="T25" fmla="*/ 2147483647 h 471"/>
                  <a:gd name="T26" fmla="*/ 2147483647 w 695"/>
                  <a:gd name="T27" fmla="*/ 2147483647 h 471"/>
                  <a:gd name="T28" fmla="*/ 2147483647 w 695"/>
                  <a:gd name="T29" fmla="*/ 2147483647 h 471"/>
                  <a:gd name="T30" fmla="*/ 2147483647 w 695"/>
                  <a:gd name="T31" fmla="*/ 2147483647 h 471"/>
                  <a:gd name="T32" fmla="*/ 2147483647 w 695"/>
                  <a:gd name="T33" fmla="*/ 2147483647 h 471"/>
                  <a:gd name="T34" fmla="*/ 2147483647 w 695"/>
                  <a:gd name="T35" fmla="*/ 2147483647 h 471"/>
                  <a:gd name="T36" fmla="*/ 2147483647 w 695"/>
                  <a:gd name="T37" fmla="*/ 2147483647 h 471"/>
                  <a:gd name="T38" fmla="*/ 2147483647 w 695"/>
                  <a:gd name="T39" fmla="*/ 2147483647 h 471"/>
                  <a:gd name="T40" fmla="*/ 2147483647 w 695"/>
                  <a:gd name="T41" fmla="*/ 2147483647 h 471"/>
                  <a:gd name="T42" fmla="*/ 2147483647 w 695"/>
                  <a:gd name="T43" fmla="*/ 2147483647 h 471"/>
                  <a:gd name="T44" fmla="*/ 2147483647 w 695"/>
                  <a:gd name="T45" fmla="*/ 2147483647 h 471"/>
                  <a:gd name="T46" fmla="*/ 2147483647 w 695"/>
                  <a:gd name="T47" fmla="*/ 2147483647 h 471"/>
                  <a:gd name="T48" fmla="*/ 2147483647 w 695"/>
                  <a:gd name="T49" fmla="*/ 2147483647 h 471"/>
                  <a:gd name="T50" fmla="*/ 2147483647 w 695"/>
                  <a:gd name="T51" fmla="*/ 2147483647 h 471"/>
                  <a:gd name="T52" fmla="*/ 2147483647 w 695"/>
                  <a:gd name="T53" fmla="*/ 2147483647 h 471"/>
                  <a:gd name="T54" fmla="*/ 2147483647 w 695"/>
                  <a:gd name="T55" fmla="*/ 2147483647 h 471"/>
                  <a:gd name="T56" fmla="*/ 2147483647 w 695"/>
                  <a:gd name="T57" fmla="*/ 2147483647 h 471"/>
                  <a:gd name="T58" fmla="*/ 2147483647 w 695"/>
                  <a:gd name="T59" fmla="*/ 2147483647 h 471"/>
                  <a:gd name="T60" fmla="*/ 2147483647 w 695"/>
                  <a:gd name="T61" fmla="*/ 2147483647 h 471"/>
                  <a:gd name="T62" fmla="*/ 2147483647 w 695"/>
                  <a:gd name="T63" fmla="*/ 2147483647 h 471"/>
                  <a:gd name="T64" fmla="*/ 2147483647 w 695"/>
                  <a:gd name="T65" fmla="*/ 2147483647 h 471"/>
                  <a:gd name="T66" fmla="*/ 2147483647 w 695"/>
                  <a:gd name="T67" fmla="*/ 2147483647 h 471"/>
                  <a:gd name="T68" fmla="*/ 2147483647 w 695"/>
                  <a:gd name="T69" fmla="*/ 2147483647 h 471"/>
                  <a:gd name="T70" fmla="*/ 2147483647 w 695"/>
                  <a:gd name="T71" fmla="*/ 2147483647 h 471"/>
                  <a:gd name="T72" fmla="*/ 2147483647 w 695"/>
                  <a:gd name="T73" fmla="*/ 2147483647 h 471"/>
                  <a:gd name="T74" fmla="*/ 2147483647 w 695"/>
                  <a:gd name="T75" fmla="*/ 2147483647 h 471"/>
                  <a:gd name="T76" fmla="*/ 2147483647 w 695"/>
                  <a:gd name="T77" fmla="*/ 2147483647 h 471"/>
                  <a:gd name="T78" fmla="*/ 0 w 695"/>
                  <a:gd name="T79" fmla="*/ 2147483647 h 47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5"/>
                  <a:gd name="T121" fmla="*/ 0 h 471"/>
                  <a:gd name="T122" fmla="*/ 695 w 695"/>
                  <a:gd name="T123" fmla="*/ 471 h 47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5" h="471">
                    <a:moveTo>
                      <a:pt x="0" y="46"/>
                    </a:moveTo>
                    <a:lnTo>
                      <a:pt x="190" y="27"/>
                    </a:lnTo>
                    <a:lnTo>
                      <a:pt x="211" y="58"/>
                    </a:lnTo>
                    <a:lnTo>
                      <a:pt x="415" y="27"/>
                    </a:lnTo>
                    <a:lnTo>
                      <a:pt x="450" y="52"/>
                    </a:lnTo>
                    <a:lnTo>
                      <a:pt x="450" y="4"/>
                    </a:lnTo>
                    <a:lnTo>
                      <a:pt x="448" y="0"/>
                    </a:lnTo>
                    <a:lnTo>
                      <a:pt x="488" y="2"/>
                    </a:lnTo>
                    <a:lnTo>
                      <a:pt x="531" y="75"/>
                    </a:lnTo>
                    <a:lnTo>
                      <a:pt x="600" y="174"/>
                    </a:lnTo>
                    <a:lnTo>
                      <a:pt x="634" y="259"/>
                    </a:lnTo>
                    <a:lnTo>
                      <a:pt x="686" y="319"/>
                    </a:lnTo>
                    <a:lnTo>
                      <a:pt x="694" y="405"/>
                    </a:lnTo>
                    <a:lnTo>
                      <a:pt x="677" y="457"/>
                    </a:lnTo>
                    <a:lnTo>
                      <a:pt x="604" y="470"/>
                    </a:lnTo>
                    <a:lnTo>
                      <a:pt x="592" y="448"/>
                    </a:lnTo>
                    <a:lnTo>
                      <a:pt x="541" y="417"/>
                    </a:lnTo>
                    <a:lnTo>
                      <a:pt x="525" y="385"/>
                    </a:lnTo>
                    <a:lnTo>
                      <a:pt x="511" y="373"/>
                    </a:lnTo>
                    <a:lnTo>
                      <a:pt x="503" y="343"/>
                    </a:lnTo>
                    <a:lnTo>
                      <a:pt x="491" y="351"/>
                    </a:lnTo>
                    <a:lnTo>
                      <a:pt x="450" y="312"/>
                    </a:lnTo>
                    <a:lnTo>
                      <a:pt x="460" y="275"/>
                    </a:lnTo>
                    <a:lnTo>
                      <a:pt x="450" y="255"/>
                    </a:lnTo>
                    <a:lnTo>
                      <a:pt x="438" y="262"/>
                    </a:lnTo>
                    <a:lnTo>
                      <a:pt x="439" y="283"/>
                    </a:lnTo>
                    <a:lnTo>
                      <a:pt x="426" y="255"/>
                    </a:lnTo>
                    <a:lnTo>
                      <a:pt x="427" y="189"/>
                    </a:lnTo>
                    <a:lnTo>
                      <a:pt x="402" y="150"/>
                    </a:lnTo>
                    <a:lnTo>
                      <a:pt x="337" y="117"/>
                    </a:lnTo>
                    <a:lnTo>
                      <a:pt x="304" y="81"/>
                    </a:lnTo>
                    <a:lnTo>
                      <a:pt x="268" y="77"/>
                    </a:lnTo>
                    <a:lnTo>
                      <a:pt x="253" y="100"/>
                    </a:lnTo>
                    <a:lnTo>
                      <a:pt x="199" y="116"/>
                    </a:lnTo>
                    <a:lnTo>
                      <a:pt x="167" y="100"/>
                    </a:lnTo>
                    <a:lnTo>
                      <a:pt x="151" y="75"/>
                    </a:lnTo>
                    <a:lnTo>
                      <a:pt x="50" y="97"/>
                    </a:lnTo>
                    <a:lnTo>
                      <a:pt x="28" y="79"/>
                    </a:lnTo>
                    <a:lnTo>
                      <a:pt x="5" y="98"/>
                    </a:lnTo>
                    <a:lnTo>
                      <a:pt x="0" y="4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6" name="Midsouth_Region">
              <a:extLst>
                <a:ext uri="{FF2B5EF4-FFF2-40B4-BE49-F238E27FC236}">
                  <a16:creationId xmlns:a16="http://schemas.microsoft.com/office/drawing/2014/main" id="{45B954E8-18DB-47C6-471F-570026538A25}"/>
                </a:ext>
              </a:extLst>
            </p:cNvPr>
            <p:cNvGrpSpPr>
              <a:grpSpLocks/>
            </p:cNvGrpSpPr>
            <p:nvPr/>
          </p:nvGrpSpPr>
          <p:grpSpPr bwMode="auto">
            <a:xfrm>
              <a:off x="5811335" y="3387482"/>
              <a:ext cx="2344767" cy="1304165"/>
              <a:chOff x="5171654" y="1749496"/>
              <a:chExt cx="2138323" cy="1283039"/>
            </a:xfrm>
            <a:solidFill>
              <a:schemeClr val="accent6"/>
            </a:solidFill>
          </p:grpSpPr>
          <p:sp>
            <p:nvSpPr>
              <p:cNvPr id="46" name="Freeform 194">
                <a:extLst>
                  <a:ext uri="{FF2B5EF4-FFF2-40B4-BE49-F238E27FC236}">
                    <a16:creationId xmlns:a16="http://schemas.microsoft.com/office/drawing/2014/main" id="{91D48CE2-AA0D-FECD-0799-01602085ED4C}"/>
                  </a:ext>
                </a:extLst>
              </p:cNvPr>
              <p:cNvSpPr>
                <a:spLocks/>
              </p:cNvSpPr>
              <p:nvPr/>
            </p:nvSpPr>
            <p:spPr bwMode="auto">
              <a:xfrm>
                <a:off x="5244140" y="2146564"/>
                <a:ext cx="1058289" cy="636350"/>
              </a:xfrm>
              <a:custGeom>
                <a:avLst/>
                <a:gdLst>
                  <a:gd name="T0" fmla="*/ 0 w 551"/>
                  <a:gd name="T1" fmla="*/ 2147483647 h 306"/>
                  <a:gd name="T2" fmla="*/ 2147483647 w 551"/>
                  <a:gd name="T3" fmla="*/ 2147483647 h 306"/>
                  <a:gd name="T4" fmla="*/ 2147483647 w 551"/>
                  <a:gd name="T5" fmla="*/ 2147483647 h 306"/>
                  <a:gd name="T6" fmla="*/ 2147483647 w 551"/>
                  <a:gd name="T7" fmla="*/ 2147483647 h 306"/>
                  <a:gd name="T8" fmla="*/ 2147483647 w 551"/>
                  <a:gd name="T9" fmla="*/ 2147483647 h 306"/>
                  <a:gd name="T10" fmla="*/ 2147483647 w 551"/>
                  <a:gd name="T11" fmla="*/ 2147483647 h 306"/>
                  <a:gd name="T12" fmla="*/ 2147483647 w 551"/>
                  <a:gd name="T13" fmla="*/ 2147483647 h 306"/>
                  <a:gd name="T14" fmla="*/ 2147483647 w 551"/>
                  <a:gd name="T15" fmla="*/ 2147483647 h 306"/>
                  <a:gd name="T16" fmla="*/ 2147483647 w 551"/>
                  <a:gd name="T17" fmla="*/ 2147483647 h 306"/>
                  <a:gd name="T18" fmla="*/ 2147483647 w 551"/>
                  <a:gd name="T19" fmla="*/ 2147483647 h 306"/>
                  <a:gd name="T20" fmla="*/ 2147483647 w 551"/>
                  <a:gd name="T21" fmla="*/ 2147483647 h 306"/>
                  <a:gd name="T22" fmla="*/ 2147483647 w 551"/>
                  <a:gd name="T23" fmla="*/ 2147483647 h 306"/>
                  <a:gd name="T24" fmla="*/ 2147483647 w 551"/>
                  <a:gd name="T25" fmla="*/ 2147483647 h 306"/>
                  <a:gd name="T26" fmla="*/ 2147483647 w 551"/>
                  <a:gd name="T27" fmla="*/ 2147483647 h 306"/>
                  <a:gd name="T28" fmla="*/ 2147483647 w 551"/>
                  <a:gd name="T29" fmla="*/ 0 h 306"/>
                  <a:gd name="T30" fmla="*/ 2147483647 w 551"/>
                  <a:gd name="T31" fmla="*/ 2147483647 h 306"/>
                  <a:gd name="T32" fmla="*/ 2147483647 w 551"/>
                  <a:gd name="T33" fmla="*/ 2147483647 h 306"/>
                  <a:gd name="T34" fmla="*/ 2147483647 w 551"/>
                  <a:gd name="T35" fmla="*/ 2147483647 h 306"/>
                  <a:gd name="T36" fmla="*/ 2147483647 w 551"/>
                  <a:gd name="T37" fmla="*/ 2147483647 h 306"/>
                  <a:gd name="T38" fmla="*/ 2147483647 w 551"/>
                  <a:gd name="T39" fmla="*/ 2147483647 h 306"/>
                  <a:gd name="T40" fmla="*/ 2147483647 w 551"/>
                  <a:gd name="T41" fmla="*/ 2147483647 h 306"/>
                  <a:gd name="T42" fmla="*/ 2147483647 w 551"/>
                  <a:gd name="T43" fmla="*/ 2147483647 h 306"/>
                  <a:gd name="T44" fmla="*/ 2147483647 w 551"/>
                  <a:gd name="T45" fmla="*/ 2147483647 h 306"/>
                  <a:gd name="T46" fmla="*/ 2147483647 w 551"/>
                  <a:gd name="T47" fmla="*/ 2147483647 h 306"/>
                  <a:gd name="T48" fmla="*/ 2147483647 w 551"/>
                  <a:gd name="T49" fmla="*/ 2147483647 h 306"/>
                  <a:gd name="T50" fmla="*/ 2147483647 w 551"/>
                  <a:gd name="T51" fmla="*/ 2147483647 h 306"/>
                  <a:gd name="T52" fmla="*/ 2147483647 w 551"/>
                  <a:gd name="T53" fmla="*/ 2147483647 h 306"/>
                  <a:gd name="T54" fmla="*/ 2147483647 w 551"/>
                  <a:gd name="T55" fmla="*/ 2147483647 h 306"/>
                  <a:gd name="T56" fmla="*/ 0 w 551"/>
                  <a:gd name="T57" fmla="*/ 2147483647 h 3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1"/>
                  <a:gd name="T88" fmla="*/ 0 h 306"/>
                  <a:gd name="T89" fmla="*/ 551 w 551"/>
                  <a:gd name="T90" fmla="*/ 306 h 3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1" h="306">
                    <a:moveTo>
                      <a:pt x="0" y="305"/>
                    </a:moveTo>
                    <a:lnTo>
                      <a:pt x="134" y="287"/>
                    </a:lnTo>
                    <a:lnTo>
                      <a:pt x="134" y="273"/>
                    </a:lnTo>
                    <a:lnTo>
                      <a:pt x="457" y="228"/>
                    </a:lnTo>
                    <a:lnTo>
                      <a:pt x="462" y="205"/>
                    </a:lnTo>
                    <a:lnTo>
                      <a:pt x="510" y="188"/>
                    </a:lnTo>
                    <a:lnTo>
                      <a:pt x="515" y="164"/>
                    </a:lnTo>
                    <a:lnTo>
                      <a:pt x="535" y="155"/>
                    </a:lnTo>
                    <a:lnTo>
                      <a:pt x="550" y="119"/>
                    </a:lnTo>
                    <a:lnTo>
                      <a:pt x="506" y="82"/>
                    </a:lnTo>
                    <a:lnTo>
                      <a:pt x="497" y="34"/>
                    </a:lnTo>
                    <a:lnTo>
                      <a:pt x="462" y="9"/>
                    </a:lnTo>
                    <a:lnTo>
                      <a:pt x="391" y="23"/>
                    </a:lnTo>
                    <a:lnTo>
                      <a:pt x="357" y="1"/>
                    </a:lnTo>
                    <a:lnTo>
                      <a:pt x="324" y="0"/>
                    </a:lnTo>
                    <a:lnTo>
                      <a:pt x="331" y="34"/>
                    </a:lnTo>
                    <a:lnTo>
                      <a:pt x="286" y="51"/>
                    </a:lnTo>
                    <a:lnTo>
                      <a:pt x="257" y="127"/>
                    </a:lnTo>
                    <a:lnTo>
                      <a:pt x="216" y="115"/>
                    </a:lnTo>
                    <a:lnTo>
                      <a:pt x="167" y="143"/>
                    </a:lnTo>
                    <a:lnTo>
                      <a:pt x="105" y="154"/>
                    </a:lnTo>
                    <a:lnTo>
                      <a:pt x="105" y="197"/>
                    </a:lnTo>
                    <a:lnTo>
                      <a:pt x="74" y="196"/>
                    </a:lnTo>
                    <a:lnTo>
                      <a:pt x="75" y="234"/>
                    </a:lnTo>
                    <a:lnTo>
                      <a:pt x="43" y="219"/>
                    </a:lnTo>
                    <a:lnTo>
                      <a:pt x="24" y="226"/>
                    </a:lnTo>
                    <a:lnTo>
                      <a:pt x="40" y="251"/>
                    </a:lnTo>
                    <a:lnTo>
                      <a:pt x="6" y="285"/>
                    </a:lnTo>
                    <a:lnTo>
                      <a:pt x="0" y="305"/>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7" name="Freeform 195">
                <a:extLst>
                  <a:ext uri="{FF2B5EF4-FFF2-40B4-BE49-F238E27FC236}">
                    <a16:creationId xmlns:a16="http://schemas.microsoft.com/office/drawing/2014/main" id="{D1D4977D-6283-3EC9-9738-F813BF17F514}"/>
                  </a:ext>
                </a:extLst>
              </p:cNvPr>
              <p:cNvSpPr>
                <a:spLocks/>
              </p:cNvSpPr>
              <p:nvPr/>
            </p:nvSpPr>
            <p:spPr bwMode="auto">
              <a:xfrm>
                <a:off x="5171654" y="2551392"/>
                <a:ext cx="1225006" cy="481143"/>
              </a:xfrm>
              <a:custGeom>
                <a:avLst/>
                <a:gdLst>
                  <a:gd name="T0" fmla="*/ 2147483647 w 636"/>
                  <a:gd name="T1" fmla="*/ 2147483647 h 232"/>
                  <a:gd name="T2" fmla="*/ 2147483647 w 636"/>
                  <a:gd name="T3" fmla="*/ 2147483647 h 232"/>
                  <a:gd name="T4" fmla="*/ 2147483647 w 636"/>
                  <a:gd name="T5" fmla="*/ 2147483647 h 232"/>
                  <a:gd name="T6" fmla="*/ 2147483647 w 636"/>
                  <a:gd name="T7" fmla="*/ 2147483647 h 232"/>
                  <a:gd name="T8" fmla="*/ 0 w 636"/>
                  <a:gd name="T9" fmla="*/ 2147483647 h 232"/>
                  <a:gd name="T10" fmla="*/ 2147483647 w 636"/>
                  <a:gd name="T11" fmla="*/ 2147483647 h 232"/>
                  <a:gd name="T12" fmla="*/ 2147483647 w 636"/>
                  <a:gd name="T13" fmla="*/ 2147483647 h 232"/>
                  <a:gd name="T14" fmla="*/ 2147483647 w 636"/>
                  <a:gd name="T15" fmla="*/ 2147483647 h 232"/>
                  <a:gd name="T16" fmla="*/ 2147483647 w 636"/>
                  <a:gd name="T17" fmla="*/ 2147483647 h 232"/>
                  <a:gd name="T18" fmla="*/ 2147483647 w 636"/>
                  <a:gd name="T19" fmla="*/ 2147483647 h 232"/>
                  <a:gd name="T20" fmla="*/ 2147483647 w 636"/>
                  <a:gd name="T21" fmla="*/ 2147483647 h 232"/>
                  <a:gd name="T22" fmla="*/ 2147483647 w 636"/>
                  <a:gd name="T23" fmla="*/ 0 h 232"/>
                  <a:gd name="T24" fmla="*/ 2147483647 w 636"/>
                  <a:gd name="T25" fmla="*/ 2147483647 h 232"/>
                  <a:gd name="T26" fmla="*/ 2147483647 w 636"/>
                  <a:gd name="T27" fmla="*/ 2147483647 h 232"/>
                  <a:gd name="T28" fmla="*/ 2147483647 w 636"/>
                  <a:gd name="T29" fmla="*/ 2147483647 h 232"/>
                  <a:gd name="T30" fmla="*/ 2147483647 w 636"/>
                  <a:gd name="T31" fmla="*/ 2147483647 h 2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6"/>
                  <a:gd name="T49" fmla="*/ 0 h 232"/>
                  <a:gd name="T50" fmla="*/ 636 w 636"/>
                  <a:gd name="T51" fmla="*/ 232 h 2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6" h="232">
                    <a:moveTo>
                      <a:pt x="38" y="106"/>
                    </a:moveTo>
                    <a:lnTo>
                      <a:pt x="38" y="110"/>
                    </a:lnTo>
                    <a:lnTo>
                      <a:pt x="27" y="131"/>
                    </a:lnTo>
                    <a:lnTo>
                      <a:pt x="39" y="161"/>
                    </a:lnTo>
                    <a:lnTo>
                      <a:pt x="0" y="187"/>
                    </a:lnTo>
                    <a:lnTo>
                      <a:pt x="8" y="231"/>
                    </a:lnTo>
                    <a:lnTo>
                      <a:pt x="175" y="218"/>
                    </a:lnTo>
                    <a:lnTo>
                      <a:pt x="372" y="195"/>
                    </a:lnTo>
                    <a:lnTo>
                      <a:pt x="471" y="177"/>
                    </a:lnTo>
                    <a:lnTo>
                      <a:pt x="491" y="118"/>
                    </a:lnTo>
                    <a:lnTo>
                      <a:pt x="526" y="115"/>
                    </a:lnTo>
                    <a:lnTo>
                      <a:pt x="635" y="0"/>
                    </a:lnTo>
                    <a:lnTo>
                      <a:pt x="494" y="29"/>
                    </a:lnTo>
                    <a:lnTo>
                      <a:pt x="166" y="76"/>
                    </a:lnTo>
                    <a:lnTo>
                      <a:pt x="169" y="90"/>
                    </a:lnTo>
                    <a:lnTo>
                      <a:pt x="38" y="10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8" name="Freeform 196">
                <a:extLst>
                  <a:ext uri="{FF2B5EF4-FFF2-40B4-BE49-F238E27FC236}">
                    <a16:creationId xmlns:a16="http://schemas.microsoft.com/office/drawing/2014/main" id="{D6CD2C17-3DF6-DAD5-E392-1BD73A3063C7}"/>
                  </a:ext>
                </a:extLst>
              </p:cNvPr>
              <p:cNvSpPr>
                <a:spLocks/>
              </p:cNvSpPr>
              <p:nvPr/>
            </p:nvSpPr>
            <p:spPr bwMode="auto">
              <a:xfrm>
                <a:off x="6077723" y="2365144"/>
                <a:ext cx="1232254" cy="582028"/>
              </a:xfrm>
              <a:custGeom>
                <a:avLst/>
                <a:gdLst>
                  <a:gd name="T0" fmla="*/ 2147483647 w 640"/>
                  <a:gd name="T1" fmla="*/ 2147483647 h 281"/>
                  <a:gd name="T2" fmla="*/ 0 w 640"/>
                  <a:gd name="T3" fmla="*/ 2147483647 h 281"/>
                  <a:gd name="T4" fmla="*/ 2147483647 w 640"/>
                  <a:gd name="T5" fmla="*/ 2147483647 h 281"/>
                  <a:gd name="T6" fmla="*/ 2147483647 w 640"/>
                  <a:gd name="T7" fmla="*/ 2147483647 h 281"/>
                  <a:gd name="T8" fmla="*/ 2147483647 w 640"/>
                  <a:gd name="T9" fmla="*/ 2147483647 h 281"/>
                  <a:gd name="T10" fmla="*/ 2147483647 w 640"/>
                  <a:gd name="T11" fmla="*/ 2147483647 h 281"/>
                  <a:gd name="T12" fmla="*/ 2147483647 w 640"/>
                  <a:gd name="T13" fmla="*/ 2147483647 h 281"/>
                  <a:gd name="T14" fmla="*/ 2147483647 w 640"/>
                  <a:gd name="T15" fmla="*/ 2147483647 h 281"/>
                  <a:gd name="T16" fmla="*/ 2147483647 w 640"/>
                  <a:gd name="T17" fmla="*/ 2147483647 h 281"/>
                  <a:gd name="T18" fmla="*/ 2147483647 w 640"/>
                  <a:gd name="T19" fmla="*/ 2147483647 h 281"/>
                  <a:gd name="T20" fmla="*/ 2147483647 w 640"/>
                  <a:gd name="T21" fmla="*/ 2147483647 h 281"/>
                  <a:gd name="T22" fmla="*/ 2147483647 w 640"/>
                  <a:gd name="T23" fmla="*/ 2147483647 h 281"/>
                  <a:gd name="T24" fmla="*/ 2147483647 w 640"/>
                  <a:gd name="T25" fmla="*/ 2147483647 h 281"/>
                  <a:gd name="T26" fmla="*/ 2147483647 w 640"/>
                  <a:gd name="T27" fmla="*/ 2147483647 h 281"/>
                  <a:gd name="T28" fmla="*/ 2147483647 w 640"/>
                  <a:gd name="T29" fmla="*/ 2147483647 h 281"/>
                  <a:gd name="T30" fmla="*/ 2147483647 w 640"/>
                  <a:gd name="T31" fmla="*/ 2147483647 h 281"/>
                  <a:gd name="T32" fmla="*/ 2147483647 w 640"/>
                  <a:gd name="T33" fmla="*/ 2147483647 h 281"/>
                  <a:gd name="T34" fmla="*/ 2147483647 w 640"/>
                  <a:gd name="T35" fmla="*/ 2147483647 h 281"/>
                  <a:gd name="T36" fmla="*/ 2147483647 w 640"/>
                  <a:gd name="T37" fmla="*/ 2147483647 h 281"/>
                  <a:gd name="T38" fmla="*/ 2147483647 w 640"/>
                  <a:gd name="T39" fmla="*/ 2147483647 h 281"/>
                  <a:gd name="T40" fmla="*/ 2147483647 w 640"/>
                  <a:gd name="T41" fmla="*/ 2147483647 h 281"/>
                  <a:gd name="T42" fmla="*/ 2147483647 w 640"/>
                  <a:gd name="T43" fmla="*/ 2147483647 h 281"/>
                  <a:gd name="T44" fmla="*/ 2147483647 w 640"/>
                  <a:gd name="T45" fmla="*/ 2147483647 h 281"/>
                  <a:gd name="T46" fmla="*/ 2147483647 w 640"/>
                  <a:gd name="T47" fmla="*/ 2147483647 h 281"/>
                  <a:gd name="T48" fmla="*/ 2147483647 w 640"/>
                  <a:gd name="T49" fmla="*/ 2147483647 h 281"/>
                  <a:gd name="T50" fmla="*/ 2147483647 w 640"/>
                  <a:gd name="T51" fmla="*/ 2147483647 h 281"/>
                  <a:gd name="T52" fmla="*/ 2147483647 w 640"/>
                  <a:gd name="T53" fmla="*/ 2147483647 h 281"/>
                  <a:gd name="T54" fmla="*/ 2147483647 w 640"/>
                  <a:gd name="T55" fmla="*/ 2147483647 h 281"/>
                  <a:gd name="T56" fmla="*/ 2147483647 w 640"/>
                  <a:gd name="T57" fmla="*/ 2147483647 h 281"/>
                  <a:gd name="T58" fmla="*/ 2147483647 w 640"/>
                  <a:gd name="T59" fmla="*/ 0 h 281"/>
                  <a:gd name="T60" fmla="*/ 2147483647 w 640"/>
                  <a:gd name="T61" fmla="*/ 2147483647 h 281"/>
                  <a:gd name="T62" fmla="*/ 2147483647 w 640"/>
                  <a:gd name="T63" fmla="*/ 2147483647 h 281"/>
                  <a:gd name="T64" fmla="*/ 2147483647 w 640"/>
                  <a:gd name="T65" fmla="*/ 2147483647 h 281"/>
                  <a:gd name="T66" fmla="*/ 2147483647 w 640"/>
                  <a:gd name="T67" fmla="*/ 2147483647 h 2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40"/>
                  <a:gd name="T103" fmla="*/ 0 h 281"/>
                  <a:gd name="T104" fmla="*/ 640 w 640"/>
                  <a:gd name="T105" fmla="*/ 281 h 28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40" h="281">
                    <a:moveTo>
                      <a:pt x="22" y="207"/>
                    </a:moveTo>
                    <a:lnTo>
                      <a:pt x="0" y="266"/>
                    </a:lnTo>
                    <a:lnTo>
                      <a:pt x="83" y="258"/>
                    </a:lnTo>
                    <a:lnTo>
                      <a:pt x="115" y="231"/>
                    </a:lnTo>
                    <a:lnTo>
                      <a:pt x="228" y="202"/>
                    </a:lnTo>
                    <a:lnTo>
                      <a:pt x="259" y="218"/>
                    </a:lnTo>
                    <a:lnTo>
                      <a:pt x="333" y="207"/>
                    </a:lnTo>
                    <a:lnTo>
                      <a:pt x="333" y="211"/>
                    </a:lnTo>
                    <a:lnTo>
                      <a:pt x="444" y="280"/>
                    </a:lnTo>
                    <a:lnTo>
                      <a:pt x="509" y="260"/>
                    </a:lnTo>
                    <a:lnTo>
                      <a:pt x="546" y="183"/>
                    </a:lnTo>
                    <a:lnTo>
                      <a:pt x="609" y="161"/>
                    </a:lnTo>
                    <a:lnTo>
                      <a:pt x="639" y="104"/>
                    </a:lnTo>
                    <a:lnTo>
                      <a:pt x="638" y="35"/>
                    </a:lnTo>
                    <a:lnTo>
                      <a:pt x="630" y="92"/>
                    </a:lnTo>
                    <a:lnTo>
                      <a:pt x="594" y="141"/>
                    </a:lnTo>
                    <a:lnTo>
                      <a:pt x="581" y="137"/>
                    </a:lnTo>
                    <a:lnTo>
                      <a:pt x="533" y="150"/>
                    </a:lnTo>
                    <a:lnTo>
                      <a:pt x="533" y="134"/>
                    </a:lnTo>
                    <a:lnTo>
                      <a:pt x="581" y="118"/>
                    </a:lnTo>
                    <a:lnTo>
                      <a:pt x="538" y="112"/>
                    </a:lnTo>
                    <a:lnTo>
                      <a:pt x="586" y="97"/>
                    </a:lnTo>
                    <a:lnTo>
                      <a:pt x="605" y="106"/>
                    </a:lnTo>
                    <a:lnTo>
                      <a:pt x="615" y="51"/>
                    </a:lnTo>
                    <a:lnTo>
                      <a:pt x="602" y="39"/>
                    </a:lnTo>
                    <a:lnTo>
                      <a:pt x="544" y="61"/>
                    </a:lnTo>
                    <a:lnTo>
                      <a:pt x="546" y="28"/>
                    </a:lnTo>
                    <a:lnTo>
                      <a:pt x="570" y="37"/>
                    </a:lnTo>
                    <a:lnTo>
                      <a:pt x="602" y="12"/>
                    </a:lnTo>
                    <a:lnTo>
                      <a:pt x="585" y="0"/>
                    </a:lnTo>
                    <a:lnTo>
                      <a:pt x="394" y="43"/>
                    </a:lnTo>
                    <a:lnTo>
                      <a:pt x="160" y="91"/>
                    </a:lnTo>
                    <a:lnTo>
                      <a:pt x="53" y="206"/>
                    </a:lnTo>
                    <a:lnTo>
                      <a:pt x="22" y="207"/>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49" name="Freeform 197">
                <a:extLst>
                  <a:ext uri="{FF2B5EF4-FFF2-40B4-BE49-F238E27FC236}">
                    <a16:creationId xmlns:a16="http://schemas.microsoft.com/office/drawing/2014/main" id="{6E04AB16-2472-6ACF-5914-BF860DAF0B5E}"/>
                  </a:ext>
                </a:extLst>
              </p:cNvPr>
              <p:cNvSpPr>
                <a:spLocks/>
              </p:cNvSpPr>
              <p:nvPr/>
            </p:nvSpPr>
            <p:spPr bwMode="auto">
              <a:xfrm>
                <a:off x="6128463" y="1890472"/>
                <a:ext cx="1072786" cy="721714"/>
              </a:xfrm>
              <a:custGeom>
                <a:avLst/>
                <a:gdLst>
                  <a:gd name="T0" fmla="*/ 2147483647 w 560"/>
                  <a:gd name="T1" fmla="*/ 2147483647 h 348"/>
                  <a:gd name="T2" fmla="*/ 2147483647 w 560"/>
                  <a:gd name="T3" fmla="*/ 2147483647 h 348"/>
                  <a:gd name="T4" fmla="*/ 2147483647 w 560"/>
                  <a:gd name="T5" fmla="*/ 2147483647 h 348"/>
                  <a:gd name="T6" fmla="*/ 2147483647 w 560"/>
                  <a:gd name="T7" fmla="*/ 2147483647 h 348"/>
                  <a:gd name="T8" fmla="*/ 2147483647 w 560"/>
                  <a:gd name="T9" fmla="*/ 2147483647 h 348"/>
                  <a:gd name="T10" fmla="*/ 0 w 560"/>
                  <a:gd name="T11" fmla="*/ 2147483647 h 348"/>
                  <a:gd name="T12" fmla="*/ 2147483647 w 560"/>
                  <a:gd name="T13" fmla="*/ 2147483647 h 348"/>
                  <a:gd name="T14" fmla="*/ 2147483647 w 560"/>
                  <a:gd name="T15" fmla="*/ 2147483647 h 348"/>
                  <a:gd name="T16" fmla="*/ 2147483647 w 560"/>
                  <a:gd name="T17" fmla="*/ 2147483647 h 348"/>
                  <a:gd name="T18" fmla="*/ 2147483647 w 560"/>
                  <a:gd name="T19" fmla="*/ 2147483647 h 348"/>
                  <a:gd name="T20" fmla="*/ 2147483647 w 560"/>
                  <a:gd name="T21" fmla="*/ 2147483647 h 348"/>
                  <a:gd name="T22" fmla="*/ 2147483647 w 560"/>
                  <a:gd name="T23" fmla="*/ 2147483647 h 348"/>
                  <a:gd name="T24" fmla="*/ 2147483647 w 560"/>
                  <a:gd name="T25" fmla="*/ 2147483647 h 348"/>
                  <a:gd name="T26" fmla="*/ 2147483647 w 560"/>
                  <a:gd name="T27" fmla="*/ 2147483647 h 348"/>
                  <a:gd name="T28" fmla="*/ 2147483647 w 560"/>
                  <a:gd name="T29" fmla="*/ 2147483647 h 348"/>
                  <a:gd name="T30" fmla="*/ 2147483647 w 560"/>
                  <a:gd name="T31" fmla="*/ 2147483647 h 348"/>
                  <a:gd name="T32" fmla="*/ 2147483647 w 560"/>
                  <a:gd name="T33" fmla="*/ 2147483647 h 348"/>
                  <a:gd name="T34" fmla="*/ 2147483647 w 560"/>
                  <a:gd name="T35" fmla="*/ 0 h 348"/>
                  <a:gd name="T36" fmla="*/ 2147483647 w 560"/>
                  <a:gd name="T37" fmla="*/ 2147483647 h 348"/>
                  <a:gd name="T38" fmla="*/ 2147483647 w 560"/>
                  <a:gd name="T39" fmla="*/ 2147483647 h 348"/>
                  <a:gd name="T40" fmla="*/ 2147483647 w 560"/>
                  <a:gd name="T41" fmla="*/ 2147483647 h 348"/>
                  <a:gd name="T42" fmla="*/ 2147483647 w 560"/>
                  <a:gd name="T43" fmla="*/ 2147483647 h 348"/>
                  <a:gd name="T44" fmla="*/ 2147483647 w 560"/>
                  <a:gd name="T45" fmla="*/ 2147483647 h 348"/>
                  <a:gd name="T46" fmla="*/ 2147483647 w 560"/>
                  <a:gd name="T47" fmla="*/ 2147483647 h 348"/>
                  <a:gd name="T48" fmla="*/ 2147483647 w 560"/>
                  <a:gd name="T49" fmla="*/ 2147483647 h 3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60"/>
                  <a:gd name="T76" fmla="*/ 0 h 348"/>
                  <a:gd name="T77" fmla="*/ 560 w 560"/>
                  <a:gd name="T78" fmla="*/ 348 h 34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60" h="348">
                    <a:moveTo>
                      <a:pt x="92" y="243"/>
                    </a:moveTo>
                    <a:lnTo>
                      <a:pt x="76" y="278"/>
                    </a:lnTo>
                    <a:lnTo>
                      <a:pt x="53" y="288"/>
                    </a:lnTo>
                    <a:lnTo>
                      <a:pt x="52" y="311"/>
                    </a:lnTo>
                    <a:lnTo>
                      <a:pt x="3" y="328"/>
                    </a:lnTo>
                    <a:lnTo>
                      <a:pt x="0" y="347"/>
                    </a:lnTo>
                    <a:lnTo>
                      <a:pt x="133" y="324"/>
                    </a:lnTo>
                    <a:lnTo>
                      <a:pt x="374" y="274"/>
                    </a:lnTo>
                    <a:lnTo>
                      <a:pt x="559" y="230"/>
                    </a:lnTo>
                    <a:lnTo>
                      <a:pt x="559" y="195"/>
                    </a:lnTo>
                    <a:lnTo>
                      <a:pt x="539" y="184"/>
                    </a:lnTo>
                    <a:lnTo>
                      <a:pt x="522" y="201"/>
                    </a:lnTo>
                    <a:lnTo>
                      <a:pt x="513" y="154"/>
                    </a:lnTo>
                    <a:lnTo>
                      <a:pt x="522" y="112"/>
                    </a:lnTo>
                    <a:lnTo>
                      <a:pt x="453" y="81"/>
                    </a:lnTo>
                    <a:lnTo>
                      <a:pt x="406" y="89"/>
                    </a:lnTo>
                    <a:lnTo>
                      <a:pt x="405" y="24"/>
                    </a:lnTo>
                    <a:lnTo>
                      <a:pt x="356" y="0"/>
                    </a:lnTo>
                    <a:lnTo>
                      <a:pt x="319" y="15"/>
                    </a:lnTo>
                    <a:lnTo>
                      <a:pt x="295" y="76"/>
                    </a:lnTo>
                    <a:lnTo>
                      <a:pt x="252" y="100"/>
                    </a:lnTo>
                    <a:lnTo>
                      <a:pt x="234" y="196"/>
                    </a:lnTo>
                    <a:lnTo>
                      <a:pt x="164" y="243"/>
                    </a:lnTo>
                    <a:lnTo>
                      <a:pt x="107" y="262"/>
                    </a:lnTo>
                    <a:lnTo>
                      <a:pt x="92" y="24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sp>
            <p:nvSpPr>
              <p:cNvPr id="50" name="Freeform 198">
                <a:extLst>
                  <a:ext uri="{FF2B5EF4-FFF2-40B4-BE49-F238E27FC236}">
                    <a16:creationId xmlns:a16="http://schemas.microsoft.com/office/drawing/2014/main" id="{79B584EC-5FFF-50A1-EEA8-4F89C2D20A07}"/>
                  </a:ext>
                </a:extLst>
              </p:cNvPr>
              <p:cNvSpPr>
                <a:spLocks/>
              </p:cNvSpPr>
              <p:nvPr/>
            </p:nvSpPr>
            <p:spPr bwMode="auto">
              <a:xfrm>
                <a:off x="6194951" y="1749496"/>
                <a:ext cx="616127" cy="690673"/>
              </a:xfrm>
              <a:custGeom>
                <a:avLst/>
                <a:gdLst>
                  <a:gd name="T0" fmla="*/ 2147483647 w 318"/>
                  <a:gd name="T1" fmla="*/ 2147483647 h 332"/>
                  <a:gd name="T2" fmla="*/ 2147483647 w 318"/>
                  <a:gd name="T3" fmla="*/ 2147483647 h 332"/>
                  <a:gd name="T4" fmla="*/ 0 w 318"/>
                  <a:gd name="T5" fmla="*/ 2147483647 h 332"/>
                  <a:gd name="T6" fmla="*/ 2147483647 w 318"/>
                  <a:gd name="T7" fmla="*/ 2147483647 h 332"/>
                  <a:gd name="T8" fmla="*/ 2147483647 w 318"/>
                  <a:gd name="T9" fmla="*/ 2147483647 h 332"/>
                  <a:gd name="T10" fmla="*/ 2147483647 w 318"/>
                  <a:gd name="T11" fmla="*/ 2147483647 h 332"/>
                  <a:gd name="T12" fmla="*/ 2147483647 w 318"/>
                  <a:gd name="T13" fmla="*/ 2147483647 h 332"/>
                  <a:gd name="T14" fmla="*/ 2147483647 w 318"/>
                  <a:gd name="T15" fmla="*/ 2147483647 h 332"/>
                  <a:gd name="T16" fmla="*/ 2147483647 w 318"/>
                  <a:gd name="T17" fmla="*/ 2147483647 h 332"/>
                  <a:gd name="T18" fmla="*/ 2147483647 w 318"/>
                  <a:gd name="T19" fmla="*/ 2147483647 h 332"/>
                  <a:gd name="T20" fmla="*/ 2147483647 w 318"/>
                  <a:gd name="T21" fmla="*/ 2147483647 h 332"/>
                  <a:gd name="T22" fmla="*/ 2147483647 w 318"/>
                  <a:gd name="T23" fmla="*/ 2147483647 h 332"/>
                  <a:gd name="T24" fmla="*/ 2147483647 w 318"/>
                  <a:gd name="T25" fmla="*/ 2147483647 h 332"/>
                  <a:gd name="T26" fmla="*/ 2147483647 w 318"/>
                  <a:gd name="T27" fmla="*/ 2147483647 h 332"/>
                  <a:gd name="T28" fmla="*/ 2147483647 w 318"/>
                  <a:gd name="T29" fmla="*/ 2147483647 h 332"/>
                  <a:gd name="T30" fmla="*/ 2147483647 w 318"/>
                  <a:gd name="T31" fmla="*/ 2147483647 h 332"/>
                  <a:gd name="T32" fmla="*/ 2147483647 w 318"/>
                  <a:gd name="T33" fmla="*/ 0 h 332"/>
                  <a:gd name="T34" fmla="*/ 2147483647 w 318"/>
                  <a:gd name="T35" fmla="*/ 2147483647 h 332"/>
                  <a:gd name="T36" fmla="*/ 2147483647 w 318"/>
                  <a:gd name="T37" fmla="*/ 2147483647 h 332"/>
                  <a:gd name="T38" fmla="*/ 2147483647 w 318"/>
                  <a:gd name="T39" fmla="*/ 2147483647 h 332"/>
                  <a:gd name="T40" fmla="*/ 2147483647 w 318"/>
                  <a:gd name="T41" fmla="*/ 2147483647 h 3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18"/>
                  <a:gd name="T64" fmla="*/ 0 h 332"/>
                  <a:gd name="T65" fmla="*/ 318 w 318"/>
                  <a:gd name="T66" fmla="*/ 332 h 33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18" h="332">
                    <a:moveTo>
                      <a:pt x="33" y="173"/>
                    </a:moveTo>
                    <a:lnTo>
                      <a:pt x="9" y="166"/>
                    </a:lnTo>
                    <a:lnTo>
                      <a:pt x="0" y="219"/>
                    </a:lnTo>
                    <a:lnTo>
                      <a:pt x="9" y="274"/>
                    </a:lnTo>
                    <a:lnTo>
                      <a:pt x="55" y="312"/>
                    </a:lnTo>
                    <a:lnTo>
                      <a:pt x="65" y="331"/>
                    </a:lnTo>
                    <a:lnTo>
                      <a:pt x="124" y="312"/>
                    </a:lnTo>
                    <a:lnTo>
                      <a:pt x="193" y="268"/>
                    </a:lnTo>
                    <a:lnTo>
                      <a:pt x="213" y="170"/>
                    </a:lnTo>
                    <a:lnTo>
                      <a:pt x="257" y="145"/>
                    </a:lnTo>
                    <a:lnTo>
                      <a:pt x="282" y="85"/>
                    </a:lnTo>
                    <a:lnTo>
                      <a:pt x="317" y="69"/>
                    </a:lnTo>
                    <a:lnTo>
                      <a:pt x="271" y="61"/>
                    </a:lnTo>
                    <a:lnTo>
                      <a:pt x="191" y="104"/>
                    </a:lnTo>
                    <a:lnTo>
                      <a:pt x="179" y="62"/>
                    </a:lnTo>
                    <a:lnTo>
                      <a:pt x="110" y="66"/>
                    </a:lnTo>
                    <a:lnTo>
                      <a:pt x="94" y="0"/>
                    </a:lnTo>
                    <a:lnTo>
                      <a:pt x="76" y="18"/>
                    </a:lnTo>
                    <a:lnTo>
                      <a:pt x="82" y="112"/>
                    </a:lnTo>
                    <a:lnTo>
                      <a:pt x="50" y="120"/>
                    </a:lnTo>
                    <a:lnTo>
                      <a:pt x="33" y="173"/>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3200" dirty="0">
                  <a:latin typeface="+mj-lt"/>
                </a:endParaRPr>
              </a:p>
            </p:txBody>
          </p:sp>
        </p:grpSp>
        <p:grpSp>
          <p:nvGrpSpPr>
            <p:cNvPr id="17" name="Greatlakes_Region">
              <a:extLst>
                <a:ext uri="{FF2B5EF4-FFF2-40B4-BE49-F238E27FC236}">
                  <a16:creationId xmlns:a16="http://schemas.microsoft.com/office/drawing/2014/main" id="{AE952BD2-0C91-3836-01AF-D5F79D0DE990}"/>
                </a:ext>
              </a:extLst>
            </p:cNvPr>
            <p:cNvGrpSpPr>
              <a:grpSpLocks/>
            </p:cNvGrpSpPr>
            <p:nvPr/>
          </p:nvGrpSpPr>
          <p:grpSpPr bwMode="auto">
            <a:xfrm>
              <a:off x="5260743" y="1998667"/>
              <a:ext cx="1824068" cy="2244332"/>
              <a:chOff x="4662095" y="550233"/>
              <a:chExt cx="1693804" cy="2056014"/>
            </a:xfrm>
            <a:solidFill>
              <a:schemeClr val="accent6">
                <a:lumMod val="60000"/>
                <a:lumOff val="40000"/>
              </a:schemeClr>
            </a:solidFill>
          </p:grpSpPr>
          <p:sp>
            <p:nvSpPr>
              <p:cNvPr id="40" name="Freeform 211">
                <a:extLst>
                  <a:ext uri="{FF2B5EF4-FFF2-40B4-BE49-F238E27FC236}">
                    <a16:creationId xmlns:a16="http://schemas.microsoft.com/office/drawing/2014/main" id="{71A7ECE5-DDC8-25D2-46A2-1A425FD003B6}"/>
                  </a:ext>
                </a:extLst>
              </p:cNvPr>
              <p:cNvSpPr>
                <a:spLocks/>
              </p:cNvSpPr>
              <p:nvPr/>
            </p:nvSpPr>
            <p:spPr bwMode="auto">
              <a:xfrm>
                <a:off x="4662095" y="675992"/>
                <a:ext cx="723367" cy="914740"/>
              </a:xfrm>
              <a:custGeom>
                <a:avLst/>
                <a:gdLst>
                  <a:gd name="T0" fmla="*/ 2147483647 w 377"/>
                  <a:gd name="T1" fmla="*/ 2147483647 h 440"/>
                  <a:gd name="T2" fmla="*/ 2147483647 w 377"/>
                  <a:gd name="T3" fmla="*/ 2147483647 h 440"/>
                  <a:gd name="T4" fmla="*/ 2147483647 w 377"/>
                  <a:gd name="T5" fmla="*/ 2147483647 h 440"/>
                  <a:gd name="T6" fmla="*/ 2147483647 w 377"/>
                  <a:gd name="T7" fmla="*/ 0 h 440"/>
                  <a:gd name="T8" fmla="*/ 2147483647 w 377"/>
                  <a:gd name="T9" fmla="*/ 2147483647 h 440"/>
                  <a:gd name="T10" fmla="*/ 2147483647 w 377"/>
                  <a:gd name="T11" fmla="*/ 2147483647 h 440"/>
                  <a:gd name="T12" fmla="*/ 2147483647 w 377"/>
                  <a:gd name="T13" fmla="*/ 2147483647 h 440"/>
                  <a:gd name="T14" fmla="*/ 2147483647 w 377"/>
                  <a:gd name="T15" fmla="*/ 2147483647 h 440"/>
                  <a:gd name="T16" fmla="*/ 2147483647 w 377"/>
                  <a:gd name="T17" fmla="*/ 2147483647 h 440"/>
                  <a:gd name="T18" fmla="*/ 2147483647 w 377"/>
                  <a:gd name="T19" fmla="*/ 2147483647 h 440"/>
                  <a:gd name="T20" fmla="*/ 2147483647 w 377"/>
                  <a:gd name="T21" fmla="*/ 2147483647 h 440"/>
                  <a:gd name="T22" fmla="*/ 2147483647 w 377"/>
                  <a:gd name="T23" fmla="*/ 2147483647 h 440"/>
                  <a:gd name="T24" fmla="*/ 2147483647 w 377"/>
                  <a:gd name="T25" fmla="*/ 2147483647 h 440"/>
                  <a:gd name="T26" fmla="*/ 2147483647 w 377"/>
                  <a:gd name="T27" fmla="*/ 2147483647 h 440"/>
                  <a:gd name="T28" fmla="*/ 2147483647 w 377"/>
                  <a:gd name="T29" fmla="*/ 2147483647 h 440"/>
                  <a:gd name="T30" fmla="*/ 2147483647 w 377"/>
                  <a:gd name="T31" fmla="*/ 2147483647 h 440"/>
                  <a:gd name="T32" fmla="*/ 2147483647 w 377"/>
                  <a:gd name="T33" fmla="*/ 2147483647 h 440"/>
                  <a:gd name="T34" fmla="*/ 2147483647 w 377"/>
                  <a:gd name="T35" fmla="*/ 2147483647 h 440"/>
                  <a:gd name="T36" fmla="*/ 2147483647 w 377"/>
                  <a:gd name="T37" fmla="*/ 2147483647 h 440"/>
                  <a:gd name="T38" fmla="*/ 2147483647 w 377"/>
                  <a:gd name="T39" fmla="*/ 2147483647 h 440"/>
                  <a:gd name="T40" fmla="*/ 2147483647 w 377"/>
                  <a:gd name="T41" fmla="*/ 2147483647 h 440"/>
                  <a:gd name="T42" fmla="*/ 2147483647 w 377"/>
                  <a:gd name="T43" fmla="*/ 2147483647 h 440"/>
                  <a:gd name="T44" fmla="*/ 2147483647 w 377"/>
                  <a:gd name="T45" fmla="*/ 2147483647 h 440"/>
                  <a:gd name="T46" fmla="*/ 2147483647 w 377"/>
                  <a:gd name="T47" fmla="*/ 2147483647 h 440"/>
                  <a:gd name="T48" fmla="*/ 2147483647 w 377"/>
                  <a:gd name="T49" fmla="*/ 2147483647 h 440"/>
                  <a:gd name="T50" fmla="*/ 2147483647 w 377"/>
                  <a:gd name="T51" fmla="*/ 2147483647 h 440"/>
                  <a:gd name="T52" fmla="*/ 2147483647 w 377"/>
                  <a:gd name="T53" fmla="*/ 2147483647 h 440"/>
                  <a:gd name="T54" fmla="*/ 2147483647 w 377"/>
                  <a:gd name="T55" fmla="*/ 2147483647 h 440"/>
                  <a:gd name="T56" fmla="*/ 2147483647 w 377"/>
                  <a:gd name="T57" fmla="*/ 2147483647 h 440"/>
                  <a:gd name="T58" fmla="*/ 2147483647 w 377"/>
                  <a:gd name="T59" fmla="*/ 2147483647 h 440"/>
                  <a:gd name="T60" fmla="*/ 2147483647 w 377"/>
                  <a:gd name="T61" fmla="*/ 2147483647 h 440"/>
                  <a:gd name="T62" fmla="*/ 2147483647 w 377"/>
                  <a:gd name="T63" fmla="*/ 2147483647 h 440"/>
                  <a:gd name="T64" fmla="*/ 2147483647 w 377"/>
                  <a:gd name="T65" fmla="*/ 2147483647 h 440"/>
                  <a:gd name="T66" fmla="*/ 0 w 377"/>
                  <a:gd name="T67" fmla="*/ 2147483647 h 440"/>
                  <a:gd name="T68" fmla="*/ 2147483647 w 377"/>
                  <a:gd name="T69" fmla="*/ 2147483647 h 440"/>
                  <a:gd name="T70" fmla="*/ 2147483647 w 377"/>
                  <a:gd name="T71" fmla="*/ 2147483647 h 4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7"/>
                  <a:gd name="T109" fmla="*/ 0 h 440"/>
                  <a:gd name="T110" fmla="*/ 377 w 377"/>
                  <a:gd name="T111" fmla="*/ 440 h 44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7" h="440">
                    <a:moveTo>
                      <a:pt x="27" y="29"/>
                    </a:moveTo>
                    <a:lnTo>
                      <a:pt x="56" y="25"/>
                    </a:lnTo>
                    <a:lnTo>
                      <a:pt x="81" y="25"/>
                    </a:lnTo>
                    <a:lnTo>
                      <a:pt x="98" y="0"/>
                    </a:lnTo>
                    <a:lnTo>
                      <a:pt x="110" y="32"/>
                    </a:lnTo>
                    <a:lnTo>
                      <a:pt x="150" y="32"/>
                    </a:lnTo>
                    <a:lnTo>
                      <a:pt x="172" y="62"/>
                    </a:lnTo>
                    <a:lnTo>
                      <a:pt x="214" y="54"/>
                    </a:lnTo>
                    <a:lnTo>
                      <a:pt x="242" y="73"/>
                    </a:lnTo>
                    <a:lnTo>
                      <a:pt x="295" y="86"/>
                    </a:lnTo>
                    <a:lnTo>
                      <a:pt x="304" y="109"/>
                    </a:lnTo>
                    <a:lnTo>
                      <a:pt x="332" y="110"/>
                    </a:lnTo>
                    <a:lnTo>
                      <a:pt x="323" y="133"/>
                    </a:lnTo>
                    <a:lnTo>
                      <a:pt x="333" y="159"/>
                    </a:lnTo>
                    <a:lnTo>
                      <a:pt x="315" y="191"/>
                    </a:lnTo>
                    <a:lnTo>
                      <a:pt x="327" y="198"/>
                    </a:lnTo>
                    <a:lnTo>
                      <a:pt x="357" y="163"/>
                    </a:lnTo>
                    <a:lnTo>
                      <a:pt x="356" y="151"/>
                    </a:lnTo>
                    <a:lnTo>
                      <a:pt x="368" y="146"/>
                    </a:lnTo>
                    <a:lnTo>
                      <a:pt x="376" y="163"/>
                    </a:lnTo>
                    <a:lnTo>
                      <a:pt x="353" y="187"/>
                    </a:lnTo>
                    <a:lnTo>
                      <a:pt x="344" y="243"/>
                    </a:lnTo>
                    <a:lnTo>
                      <a:pt x="344" y="336"/>
                    </a:lnTo>
                    <a:lnTo>
                      <a:pt x="357" y="352"/>
                    </a:lnTo>
                    <a:lnTo>
                      <a:pt x="352" y="410"/>
                    </a:lnTo>
                    <a:lnTo>
                      <a:pt x="173" y="439"/>
                    </a:lnTo>
                    <a:lnTo>
                      <a:pt x="129" y="412"/>
                    </a:lnTo>
                    <a:lnTo>
                      <a:pt x="138" y="377"/>
                    </a:lnTo>
                    <a:lnTo>
                      <a:pt x="116" y="339"/>
                    </a:lnTo>
                    <a:lnTo>
                      <a:pt x="98" y="292"/>
                    </a:lnTo>
                    <a:lnTo>
                      <a:pt x="47" y="244"/>
                    </a:lnTo>
                    <a:lnTo>
                      <a:pt x="16" y="244"/>
                    </a:lnTo>
                    <a:lnTo>
                      <a:pt x="16" y="179"/>
                    </a:lnTo>
                    <a:lnTo>
                      <a:pt x="0" y="155"/>
                    </a:lnTo>
                    <a:lnTo>
                      <a:pt x="35" y="117"/>
                    </a:lnTo>
                    <a:lnTo>
                      <a:pt x="27" y="29"/>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1" name="Freeform 212">
                <a:extLst>
                  <a:ext uri="{FF2B5EF4-FFF2-40B4-BE49-F238E27FC236}">
                    <a16:creationId xmlns:a16="http://schemas.microsoft.com/office/drawing/2014/main" id="{F724616A-B408-DF8F-B07A-894A3A3DC471}"/>
                  </a:ext>
                </a:extLst>
              </p:cNvPr>
              <p:cNvSpPr>
                <a:spLocks/>
              </p:cNvSpPr>
              <p:nvPr/>
            </p:nvSpPr>
            <p:spPr bwMode="auto">
              <a:xfrm>
                <a:off x="4944208" y="550233"/>
                <a:ext cx="781237" cy="364345"/>
              </a:xfrm>
              <a:custGeom>
                <a:avLst/>
                <a:gdLst>
                  <a:gd name="T0" fmla="*/ 0 w 405"/>
                  <a:gd name="T1" fmla="*/ 2147483647 h 176"/>
                  <a:gd name="T2" fmla="*/ 2147483647 w 405"/>
                  <a:gd name="T3" fmla="*/ 0 h 176"/>
                  <a:gd name="T4" fmla="*/ 2147483647 w 405"/>
                  <a:gd name="T5" fmla="*/ 2147483647 h 176"/>
                  <a:gd name="T6" fmla="*/ 2147483647 w 405"/>
                  <a:gd name="T7" fmla="*/ 2147483647 h 176"/>
                  <a:gd name="T8" fmla="*/ 2147483647 w 405"/>
                  <a:gd name="T9" fmla="*/ 2147483647 h 176"/>
                  <a:gd name="T10" fmla="*/ 2147483647 w 405"/>
                  <a:gd name="T11" fmla="*/ 2147483647 h 176"/>
                  <a:gd name="T12" fmla="*/ 2147483647 w 405"/>
                  <a:gd name="T13" fmla="*/ 2147483647 h 176"/>
                  <a:gd name="T14" fmla="*/ 2147483647 w 405"/>
                  <a:gd name="T15" fmla="*/ 2147483647 h 176"/>
                  <a:gd name="T16" fmla="*/ 2147483647 w 405"/>
                  <a:gd name="T17" fmla="*/ 2147483647 h 176"/>
                  <a:gd name="T18" fmla="*/ 2147483647 w 405"/>
                  <a:gd name="T19" fmla="*/ 2147483647 h 176"/>
                  <a:gd name="T20" fmla="*/ 2147483647 w 405"/>
                  <a:gd name="T21" fmla="*/ 2147483647 h 176"/>
                  <a:gd name="T22" fmla="*/ 2147483647 w 405"/>
                  <a:gd name="T23" fmla="*/ 2147483647 h 176"/>
                  <a:gd name="T24" fmla="*/ 2147483647 w 405"/>
                  <a:gd name="T25" fmla="*/ 2147483647 h 176"/>
                  <a:gd name="T26" fmla="*/ 2147483647 w 405"/>
                  <a:gd name="T27" fmla="*/ 2147483647 h 176"/>
                  <a:gd name="T28" fmla="*/ 2147483647 w 405"/>
                  <a:gd name="T29" fmla="*/ 2147483647 h 176"/>
                  <a:gd name="T30" fmla="*/ 2147483647 w 405"/>
                  <a:gd name="T31" fmla="*/ 2147483647 h 176"/>
                  <a:gd name="T32" fmla="*/ 2147483647 w 405"/>
                  <a:gd name="T33" fmla="*/ 2147483647 h 176"/>
                  <a:gd name="T34" fmla="*/ 2147483647 w 405"/>
                  <a:gd name="T35" fmla="*/ 2147483647 h 176"/>
                  <a:gd name="T36" fmla="*/ 2147483647 w 405"/>
                  <a:gd name="T37" fmla="*/ 2147483647 h 176"/>
                  <a:gd name="T38" fmla="*/ 2147483647 w 405"/>
                  <a:gd name="T39" fmla="*/ 2147483647 h 176"/>
                  <a:gd name="T40" fmla="*/ 2147483647 w 405"/>
                  <a:gd name="T41" fmla="*/ 2147483647 h 176"/>
                  <a:gd name="T42" fmla="*/ 2147483647 w 405"/>
                  <a:gd name="T43" fmla="*/ 2147483647 h 176"/>
                  <a:gd name="T44" fmla="*/ 2147483647 w 405"/>
                  <a:gd name="T45" fmla="*/ 2147483647 h 176"/>
                  <a:gd name="T46" fmla="*/ 2147483647 w 405"/>
                  <a:gd name="T47" fmla="*/ 2147483647 h 176"/>
                  <a:gd name="T48" fmla="*/ 0 w 405"/>
                  <a:gd name="T49" fmla="*/ 2147483647 h 1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5"/>
                  <a:gd name="T76" fmla="*/ 0 h 176"/>
                  <a:gd name="T77" fmla="*/ 405 w 405"/>
                  <a:gd name="T78" fmla="*/ 176 h 1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5" h="176">
                    <a:moveTo>
                      <a:pt x="0" y="96"/>
                    </a:moveTo>
                    <a:lnTo>
                      <a:pt x="90" y="0"/>
                    </a:lnTo>
                    <a:lnTo>
                      <a:pt x="74" y="40"/>
                    </a:lnTo>
                    <a:lnTo>
                      <a:pt x="86" y="52"/>
                    </a:lnTo>
                    <a:lnTo>
                      <a:pt x="115" y="35"/>
                    </a:lnTo>
                    <a:lnTo>
                      <a:pt x="177" y="60"/>
                    </a:lnTo>
                    <a:lnTo>
                      <a:pt x="204" y="40"/>
                    </a:lnTo>
                    <a:lnTo>
                      <a:pt x="288" y="29"/>
                    </a:lnTo>
                    <a:lnTo>
                      <a:pt x="304" y="53"/>
                    </a:lnTo>
                    <a:lnTo>
                      <a:pt x="336" y="48"/>
                    </a:lnTo>
                    <a:lnTo>
                      <a:pt x="400" y="73"/>
                    </a:lnTo>
                    <a:lnTo>
                      <a:pt x="404" y="92"/>
                    </a:lnTo>
                    <a:lnTo>
                      <a:pt x="335" y="108"/>
                    </a:lnTo>
                    <a:lnTo>
                      <a:pt x="315" y="96"/>
                    </a:lnTo>
                    <a:lnTo>
                      <a:pt x="280" y="100"/>
                    </a:lnTo>
                    <a:lnTo>
                      <a:pt x="239" y="125"/>
                    </a:lnTo>
                    <a:lnTo>
                      <a:pt x="220" y="126"/>
                    </a:lnTo>
                    <a:lnTo>
                      <a:pt x="205" y="108"/>
                    </a:lnTo>
                    <a:lnTo>
                      <a:pt x="182" y="173"/>
                    </a:lnTo>
                    <a:lnTo>
                      <a:pt x="156" y="175"/>
                    </a:lnTo>
                    <a:lnTo>
                      <a:pt x="146" y="149"/>
                    </a:lnTo>
                    <a:lnTo>
                      <a:pt x="92" y="137"/>
                    </a:lnTo>
                    <a:lnTo>
                      <a:pt x="66" y="118"/>
                    </a:lnTo>
                    <a:lnTo>
                      <a:pt x="21" y="125"/>
                    </a:lnTo>
                    <a:lnTo>
                      <a:pt x="0" y="96"/>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2" name="Freeform 213">
                <a:extLst>
                  <a:ext uri="{FF2B5EF4-FFF2-40B4-BE49-F238E27FC236}">
                    <a16:creationId xmlns:a16="http://schemas.microsoft.com/office/drawing/2014/main" id="{5FD2E8A9-2297-C840-0448-D9EB6877EF93}"/>
                  </a:ext>
                </a:extLst>
              </p:cNvPr>
              <p:cNvSpPr>
                <a:spLocks/>
              </p:cNvSpPr>
              <p:nvPr/>
            </p:nvSpPr>
            <p:spPr bwMode="auto">
              <a:xfrm>
                <a:off x="5486733" y="800024"/>
                <a:ext cx="564226" cy="821715"/>
              </a:xfrm>
              <a:custGeom>
                <a:avLst/>
                <a:gdLst>
                  <a:gd name="T0" fmla="*/ 2147483647 w 290"/>
                  <a:gd name="T1" fmla="*/ 2147483647 h 393"/>
                  <a:gd name="T2" fmla="*/ 2147483647 w 290"/>
                  <a:gd name="T3" fmla="*/ 2147483647 h 393"/>
                  <a:gd name="T4" fmla="*/ 2147483647 w 290"/>
                  <a:gd name="T5" fmla="*/ 2147483647 h 393"/>
                  <a:gd name="T6" fmla="*/ 2147483647 w 290"/>
                  <a:gd name="T7" fmla="*/ 2147483647 h 393"/>
                  <a:gd name="T8" fmla="*/ 2147483647 w 290"/>
                  <a:gd name="T9" fmla="*/ 2147483647 h 393"/>
                  <a:gd name="T10" fmla="*/ 2147483647 w 290"/>
                  <a:gd name="T11" fmla="*/ 2147483647 h 393"/>
                  <a:gd name="T12" fmla="*/ 0 w 290"/>
                  <a:gd name="T13" fmla="*/ 2147483647 h 393"/>
                  <a:gd name="T14" fmla="*/ 2147483647 w 290"/>
                  <a:gd name="T15" fmla="*/ 2147483647 h 393"/>
                  <a:gd name="T16" fmla="*/ 2147483647 w 290"/>
                  <a:gd name="T17" fmla="*/ 2147483647 h 393"/>
                  <a:gd name="T18" fmla="*/ 2147483647 w 290"/>
                  <a:gd name="T19" fmla="*/ 2147483647 h 393"/>
                  <a:gd name="T20" fmla="*/ 2147483647 w 290"/>
                  <a:gd name="T21" fmla="*/ 2147483647 h 393"/>
                  <a:gd name="T22" fmla="*/ 2147483647 w 290"/>
                  <a:gd name="T23" fmla="*/ 2147483647 h 393"/>
                  <a:gd name="T24" fmla="*/ 2147483647 w 290"/>
                  <a:gd name="T25" fmla="*/ 2147483647 h 393"/>
                  <a:gd name="T26" fmla="*/ 2147483647 w 290"/>
                  <a:gd name="T27" fmla="*/ 2147483647 h 393"/>
                  <a:gd name="T28" fmla="*/ 2147483647 w 290"/>
                  <a:gd name="T29" fmla="*/ 2147483647 h 393"/>
                  <a:gd name="T30" fmla="*/ 2147483647 w 290"/>
                  <a:gd name="T31" fmla="*/ 2147483647 h 393"/>
                  <a:gd name="T32" fmla="*/ 2147483647 w 290"/>
                  <a:gd name="T33" fmla="*/ 2147483647 h 393"/>
                  <a:gd name="T34" fmla="*/ 2147483647 w 290"/>
                  <a:gd name="T35" fmla="*/ 2147483647 h 393"/>
                  <a:gd name="T36" fmla="*/ 2147483647 w 290"/>
                  <a:gd name="T37" fmla="*/ 2147483647 h 393"/>
                  <a:gd name="T38" fmla="*/ 2147483647 w 290"/>
                  <a:gd name="T39" fmla="*/ 2147483647 h 393"/>
                  <a:gd name="T40" fmla="*/ 2147483647 w 290"/>
                  <a:gd name="T41" fmla="*/ 2147483647 h 393"/>
                  <a:gd name="T42" fmla="*/ 2147483647 w 290"/>
                  <a:gd name="T43" fmla="*/ 2147483647 h 393"/>
                  <a:gd name="T44" fmla="*/ 2147483647 w 290"/>
                  <a:gd name="T45" fmla="*/ 2147483647 h 393"/>
                  <a:gd name="T46" fmla="*/ 2147483647 w 290"/>
                  <a:gd name="T47" fmla="*/ 2147483647 h 393"/>
                  <a:gd name="T48" fmla="*/ 2147483647 w 290"/>
                  <a:gd name="T49" fmla="*/ 2147483647 h 393"/>
                  <a:gd name="T50" fmla="*/ 2147483647 w 290"/>
                  <a:gd name="T51" fmla="*/ 2147483647 h 393"/>
                  <a:gd name="T52" fmla="*/ 2147483647 w 290"/>
                  <a:gd name="T53" fmla="*/ 2147483647 h 393"/>
                  <a:gd name="T54" fmla="*/ 2147483647 w 290"/>
                  <a:gd name="T55" fmla="*/ 2147483647 h 393"/>
                  <a:gd name="T56" fmla="*/ 2147483647 w 290"/>
                  <a:gd name="T57" fmla="*/ 2147483647 h 393"/>
                  <a:gd name="T58" fmla="*/ 2147483647 w 290"/>
                  <a:gd name="T59" fmla="*/ 2147483647 h 393"/>
                  <a:gd name="T60" fmla="*/ 2147483647 w 290"/>
                  <a:gd name="T61" fmla="*/ 2147483647 h 393"/>
                  <a:gd name="T62" fmla="*/ 2147483647 w 290"/>
                  <a:gd name="T63" fmla="*/ 2147483647 h 393"/>
                  <a:gd name="T64" fmla="*/ 2147483647 w 290"/>
                  <a:gd name="T65" fmla="*/ 2147483647 h 393"/>
                  <a:gd name="T66" fmla="*/ 2147483647 w 290"/>
                  <a:gd name="T67" fmla="*/ 2147483647 h 393"/>
                  <a:gd name="T68" fmla="*/ 2147483647 w 290"/>
                  <a:gd name="T69" fmla="*/ 2147483647 h 393"/>
                  <a:gd name="T70" fmla="*/ 2147483647 w 290"/>
                  <a:gd name="T71" fmla="*/ 2147483647 h 393"/>
                  <a:gd name="T72" fmla="*/ 2147483647 w 290"/>
                  <a:gd name="T73" fmla="*/ 2147483647 h 393"/>
                  <a:gd name="T74" fmla="*/ 2147483647 w 290"/>
                  <a:gd name="T75" fmla="*/ 2147483647 h 393"/>
                  <a:gd name="T76" fmla="*/ 2147483647 w 290"/>
                  <a:gd name="T77" fmla="*/ 2147483647 h 393"/>
                  <a:gd name="T78" fmla="*/ 2147483647 w 290"/>
                  <a:gd name="T79" fmla="*/ 2147483647 h 393"/>
                  <a:gd name="T80" fmla="*/ 2147483647 w 290"/>
                  <a:gd name="T81" fmla="*/ 2147483647 h 393"/>
                  <a:gd name="T82" fmla="*/ 2147483647 w 290"/>
                  <a:gd name="T83" fmla="*/ 0 h 393"/>
                  <a:gd name="T84" fmla="*/ 2147483647 w 290"/>
                  <a:gd name="T85" fmla="*/ 2147483647 h 3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0"/>
                  <a:gd name="T130" fmla="*/ 0 h 393"/>
                  <a:gd name="T131" fmla="*/ 290 w 290"/>
                  <a:gd name="T132" fmla="*/ 393 h 3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0" h="393">
                    <a:moveTo>
                      <a:pt x="73" y="17"/>
                    </a:moveTo>
                    <a:lnTo>
                      <a:pt x="83" y="41"/>
                    </a:lnTo>
                    <a:lnTo>
                      <a:pt x="63" y="56"/>
                    </a:lnTo>
                    <a:lnTo>
                      <a:pt x="62" y="118"/>
                    </a:lnTo>
                    <a:lnTo>
                      <a:pt x="51" y="77"/>
                    </a:lnTo>
                    <a:lnTo>
                      <a:pt x="9" y="117"/>
                    </a:lnTo>
                    <a:lnTo>
                      <a:pt x="0" y="229"/>
                    </a:lnTo>
                    <a:lnTo>
                      <a:pt x="27" y="284"/>
                    </a:lnTo>
                    <a:lnTo>
                      <a:pt x="29" y="313"/>
                    </a:lnTo>
                    <a:lnTo>
                      <a:pt x="31" y="336"/>
                    </a:lnTo>
                    <a:lnTo>
                      <a:pt x="29" y="356"/>
                    </a:lnTo>
                    <a:lnTo>
                      <a:pt x="24" y="392"/>
                    </a:lnTo>
                    <a:lnTo>
                      <a:pt x="138" y="386"/>
                    </a:lnTo>
                    <a:lnTo>
                      <a:pt x="288" y="372"/>
                    </a:lnTo>
                    <a:lnTo>
                      <a:pt x="261" y="364"/>
                    </a:lnTo>
                    <a:lnTo>
                      <a:pt x="246" y="344"/>
                    </a:lnTo>
                    <a:lnTo>
                      <a:pt x="269" y="326"/>
                    </a:lnTo>
                    <a:lnTo>
                      <a:pt x="269" y="305"/>
                    </a:lnTo>
                    <a:lnTo>
                      <a:pt x="258" y="286"/>
                    </a:lnTo>
                    <a:lnTo>
                      <a:pt x="269" y="272"/>
                    </a:lnTo>
                    <a:lnTo>
                      <a:pt x="289" y="273"/>
                    </a:lnTo>
                    <a:lnTo>
                      <a:pt x="285" y="219"/>
                    </a:lnTo>
                    <a:lnTo>
                      <a:pt x="280" y="187"/>
                    </a:lnTo>
                    <a:lnTo>
                      <a:pt x="267" y="167"/>
                    </a:lnTo>
                    <a:lnTo>
                      <a:pt x="255" y="154"/>
                    </a:lnTo>
                    <a:lnTo>
                      <a:pt x="236" y="150"/>
                    </a:lnTo>
                    <a:lnTo>
                      <a:pt x="219" y="150"/>
                    </a:lnTo>
                    <a:lnTo>
                      <a:pt x="200" y="176"/>
                    </a:lnTo>
                    <a:lnTo>
                      <a:pt x="188" y="184"/>
                    </a:lnTo>
                    <a:lnTo>
                      <a:pt x="180" y="187"/>
                    </a:lnTo>
                    <a:lnTo>
                      <a:pt x="170" y="183"/>
                    </a:lnTo>
                    <a:lnTo>
                      <a:pt x="167" y="171"/>
                    </a:lnTo>
                    <a:lnTo>
                      <a:pt x="170" y="163"/>
                    </a:lnTo>
                    <a:lnTo>
                      <a:pt x="178" y="154"/>
                    </a:lnTo>
                    <a:lnTo>
                      <a:pt x="186" y="150"/>
                    </a:lnTo>
                    <a:lnTo>
                      <a:pt x="194" y="149"/>
                    </a:lnTo>
                    <a:lnTo>
                      <a:pt x="194" y="134"/>
                    </a:lnTo>
                    <a:lnTo>
                      <a:pt x="216" y="118"/>
                    </a:lnTo>
                    <a:lnTo>
                      <a:pt x="194" y="67"/>
                    </a:lnTo>
                    <a:lnTo>
                      <a:pt x="194" y="42"/>
                    </a:lnTo>
                    <a:lnTo>
                      <a:pt x="158" y="33"/>
                    </a:lnTo>
                    <a:lnTo>
                      <a:pt x="105" y="0"/>
                    </a:lnTo>
                    <a:lnTo>
                      <a:pt x="73" y="17"/>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3" name="Freeform 214">
                <a:extLst>
                  <a:ext uri="{FF2B5EF4-FFF2-40B4-BE49-F238E27FC236}">
                    <a16:creationId xmlns:a16="http://schemas.microsoft.com/office/drawing/2014/main" id="{F436DF0E-43A0-A812-9B52-44A084514D1A}"/>
                  </a:ext>
                </a:extLst>
              </p:cNvPr>
              <p:cNvSpPr>
                <a:spLocks/>
              </p:cNvSpPr>
              <p:nvPr/>
            </p:nvSpPr>
            <p:spPr bwMode="auto">
              <a:xfrm>
                <a:off x="4879105" y="1520963"/>
                <a:ext cx="607628" cy="1085284"/>
              </a:xfrm>
              <a:custGeom>
                <a:avLst/>
                <a:gdLst>
                  <a:gd name="T0" fmla="*/ 2147483647 w 315"/>
                  <a:gd name="T1" fmla="*/ 2147483647 h 519"/>
                  <a:gd name="T2" fmla="*/ 2147483647 w 315"/>
                  <a:gd name="T3" fmla="*/ 0 h 519"/>
                  <a:gd name="T4" fmla="*/ 2147483647 w 315"/>
                  <a:gd name="T5" fmla="*/ 2147483647 h 519"/>
                  <a:gd name="T6" fmla="*/ 2147483647 w 315"/>
                  <a:gd name="T7" fmla="*/ 2147483647 h 519"/>
                  <a:gd name="T8" fmla="*/ 2147483647 w 315"/>
                  <a:gd name="T9" fmla="*/ 2147483647 h 519"/>
                  <a:gd name="T10" fmla="*/ 2147483647 w 315"/>
                  <a:gd name="T11" fmla="*/ 2147483647 h 519"/>
                  <a:gd name="T12" fmla="*/ 2147483647 w 315"/>
                  <a:gd name="T13" fmla="*/ 2147483647 h 519"/>
                  <a:gd name="T14" fmla="*/ 2147483647 w 315"/>
                  <a:gd name="T15" fmla="*/ 2147483647 h 519"/>
                  <a:gd name="T16" fmla="*/ 2147483647 w 315"/>
                  <a:gd name="T17" fmla="*/ 2147483647 h 519"/>
                  <a:gd name="T18" fmla="*/ 2147483647 w 315"/>
                  <a:gd name="T19" fmla="*/ 2147483647 h 519"/>
                  <a:gd name="T20" fmla="*/ 2147483647 w 315"/>
                  <a:gd name="T21" fmla="*/ 2147483647 h 519"/>
                  <a:gd name="T22" fmla="*/ 2147483647 w 315"/>
                  <a:gd name="T23" fmla="*/ 2147483647 h 519"/>
                  <a:gd name="T24" fmla="*/ 2147483647 w 315"/>
                  <a:gd name="T25" fmla="*/ 2147483647 h 519"/>
                  <a:gd name="T26" fmla="*/ 2147483647 w 315"/>
                  <a:gd name="T27" fmla="*/ 2147483647 h 519"/>
                  <a:gd name="T28" fmla="*/ 2147483647 w 315"/>
                  <a:gd name="T29" fmla="*/ 2147483647 h 519"/>
                  <a:gd name="T30" fmla="*/ 2147483647 w 315"/>
                  <a:gd name="T31" fmla="*/ 2147483647 h 519"/>
                  <a:gd name="T32" fmla="*/ 2147483647 w 315"/>
                  <a:gd name="T33" fmla="*/ 2147483647 h 519"/>
                  <a:gd name="T34" fmla="*/ 0 w 315"/>
                  <a:gd name="T35" fmla="*/ 2147483647 h 519"/>
                  <a:gd name="T36" fmla="*/ 2147483647 w 315"/>
                  <a:gd name="T37" fmla="*/ 2147483647 h 519"/>
                  <a:gd name="T38" fmla="*/ 2147483647 w 315"/>
                  <a:gd name="T39" fmla="*/ 2147483647 h 519"/>
                  <a:gd name="T40" fmla="*/ 2147483647 w 315"/>
                  <a:gd name="T41" fmla="*/ 2147483647 h 519"/>
                  <a:gd name="T42" fmla="*/ 2147483647 w 315"/>
                  <a:gd name="T43" fmla="*/ 2147483647 h 519"/>
                  <a:gd name="T44" fmla="*/ 2147483647 w 315"/>
                  <a:gd name="T45" fmla="*/ 2147483647 h 51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5"/>
                  <a:gd name="T70" fmla="*/ 0 h 519"/>
                  <a:gd name="T71" fmla="*/ 315 w 315"/>
                  <a:gd name="T72" fmla="*/ 519 h 51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5" h="519">
                    <a:moveTo>
                      <a:pt x="59" y="30"/>
                    </a:moveTo>
                    <a:lnTo>
                      <a:pt x="238" y="0"/>
                    </a:lnTo>
                    <a:lnTo>
                      <a:pt x="267" y="63"/>
                    </a:lnTo>
                    <a:lnTo>
                      <a:pt x="303" y="328"/>
                    </a:lnTo>
                    <a:lnTo>
                      <a:pt x="314" y="363"/>
                    </a:lnTo>
                    <a:lnTo>
                      <a:pt x="286" y="434"/>
                    </a:lnTo>
                    <a:lnTo>
                      <a:pt x="286" y="482"/>
                    </a:lnTo>
                    <a:lnTo>
                      <a:pt x="253" y="477"/>
                    </a:lnTo>
                    <a:lnTo>
                      <a:pt x="255" y="518"/>
                    </a:lnTo>
                    <a:lnTo>
                      <a:pt x="221" y="501"/>
                    </a:lnTo>
                    <a:lnTo>
                      <a:pt x="203" y="507"/>
                    </a:lnTo>
                    <a:lnTo>
                      <a:pt x="178" y="503"/>
                    </a:lnTo>
                    <a:lnTo>
                      <a:pt x="159" y="440"/>
                    </a:lnTo>
                    <a:lnTo>
                      <a:pt x="122" y="422"/>
                    </a:lnTo>
                    <a:lnTo>
                      <a:pt x="122" y="355"/>
                    </a:lnTo>
                    <a:lnTo>
                      <a:pt x="86" y="363"/>
                    </a:lnTo>
                    <a:lnTo>
                      <a:pt x="65" y="315"/>
                    </a:lnTo>
                    <a:lnTo>
                      <a:pt x="0" y="258"/>
                    </a:lnTo>
                    <a:lnTo>
                      <a:pt x="48" y="169"/>
                    </a:lnTo>
                    <a:lnTo>
                      <a:pt x="34" y="127"/>
                    </a:lnTo>
                    <a:lnTo>
                      <a:pt x="82" y="119"/>
                    </a:lnTo>
                    <a:lnTo>
                      <a:pt x="86" y="61"/>
                    </a:lnTo>
                    <a:lnTo>
                      <a:pt x="59" y="30"/>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4" name="Freeform 215">
                <a:extLst>
                  <a:ext uri="{FF2B5EF4-FFF2-40B4-BE49-F238E27FC236}">
                    <a16:creationId xmlns:a16="http://schemas.microsoft.com/office/drawing/2014/main" id="{852EFF3A-6307-F4ED-DB7F-500AF951AAEC}"/>
                  </a:ext>
                </a:extLst>
              </p:cNvPr>
              <p:cNvSpPr>
                <a:spLocks/>
              </p:cNvSpPr>
              <p:nvPr/>
            </p:nvSpPr>
            <p:spPr bwMode="auto">
              <a:xfrm>
                <a:off x="5392695" y="1598484"/>
                <a:ext cx="470189" cy="837219"/>
              </a:xfrm>
              <a:custGeom>
                <a:avLst/>
                <a:gdLst>
                  <a:gd name="T0" fmla="*/ 0 w 244"/>
                  <a:gd name="T1" fmla="*/ 2147483647 h 401"/>
                  <a:gd name="T2" fmla="*/ 2147483647 w 244"/>
                  <a:gd name="T3" fmla="*/ 2147483647 h 401"/>
                  <a:gd name="T4" fmla="*/ 2147483647 w 244"/>
                  <a:gd name="T5" fmla="*/ 2147483647 h 401"/>
                  <a:gd name="T6" fmla="*/ 2147483647 w 244"/>
                  <a:gd name="T7" fmla="*/ 2147483647 h 401"/>
                  <a:gd name="T8" fmla="*/ 2147483647 w 244"/>
                  <a:gd name="T9" fmla="*/ 2147483647 h 401"/>
                  <a:gd name="T10" fmla="*/ 2147483647 w 244"/>
                  <a:gd name="T11" fmla="*/ 0 h 401"/>
                  <a:gd name="T12" fmla="*/ 2147483647 w 244"/>
                  <a:gd name="T13" fmla="*/ 2147483647 h 401"/>
                  <a:gd name="T14" fmla="*/ 2147483647 w 244"/>
                  <a:gd name="T15" fmla="*/ 2147483647 h 401"/>
                  <a:gd name="T16" fmla="*/ 2147483647 w 244"/>
                  <a:gd name="T17" fmla="*/ 2147483647 h 401"/>
                  <a:gd name="T18" fmla="*/ 2147483647 w 244"/>
                  <a:gd name="T19" fmla="*/ 2147483647 h 401"/>
                  <a:gd name="T20" fmla="*/ 2147483647 w 244"/>
                  <a:gd name="T21" fmla="*/ 2147483647 h 401"/>
                  <a:gd name="T22" fmla="*/ 2147483647 w 244"/>
                  <a:gd name="T23" fmla="*/ 2147483647 h 401"/>
                  <a:gd name="T24" fmla="*/ 2147483647 w 244"/>
                  <a:gd name="T25" fmla="*/ 2147483647 h 401"/>
                  <a:gd name="T26" fmla="*/ 2147483647 w 244"/>
                  <a:gd name="T27" fmla="*/ 2147483647 h 401"/>
                  <a:gd name="T28" fmla="*/ 2147483647 w 244"/>
                  <a:gd name="T29" fmla="*/ 2147483647 h 401"/>
                  <a:gd name="T30" fmla="*/ 0 w 244"/>
                  <a:gd name="T31" fmla="*/ 2147483647 h 4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4"/>
                  <a:gd name="T49" fmla="*/ 0 h 401"/>
                  <a:gd name="T50" fmla="*/ 244 w 244"/>
                  <a:gd name="T51" fmla="*/ 401 h 40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4" h="401">
                    <a:moveTo>
                      <a:pt x="0" y="29"/>
                    </a:moveTo>
                    <a:lnTo>
                      <a:pt x="28" y="44"/>
                    </a:lnTo>
                    <a:lnTo>
                      <a:pt x="55" y="41"/>
                    </a:lnTo>
                    <a:lnTo>
                      <a:pt x="65" y="33"/>
                    </a:lnTo>
                    <a:lnTo>
                      <a:pt x="72" y="8"/>
                    </a:lnTo>
                    <a:lnTo>
                      <a:pt x="189" y="0"/>
                    </a:lnTo>
                    <a:lnTo>
                      <a:pt x="243" y="283"/>
                    </a:lnTo>
                    <a:lnTo>
                      <a:pt x="239" y="280"/>
                    </a:lnTo>
                    <a:lnTo>
                      <a:pt x="199" y="296"/>
                    </a:lnTo>
                    <a:lnTo>
                      <a:pt x="170" y="372"/>
                    </a:lnTo>
                    <a:lnTo>
                      <a:pt x="128" y="361"/>
                    </a:lnTo>
                    <a:lnTo>
                      <a:pt x="80" y="390"/>
                    </a:lnTo>
                    <a:lnTo>
                      <a:pt x="16" y="400"/>
                    </a:lnTo>
                    <a:lnTo>
                      <a:pt x="45" y="326"/>
                    </a:lnTo>
                    <a:lnTo>
                      <a:pt x="32" y="284"/>
                    </a:lnTo>
                    <a:lnTo>
                      <a:pt x="0" y="29"/>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sp>
            <p:nvSpPr>
              <p:cNvPr id="45" name="Freeform 216">
                <a:extLst>
                  <a:ext uri="{FF2B5EF4-FFF2-40B4-BE49-F238E27FC236}">
                    <a16:creationId xmlns:a16="http://schemas.microsoft.com/office/drawing/2014/main" id="{5F7F7CFC-E0D4-EB39-8D86-44D4D518BB50}"/>
                  </a:ext>
                </a:extLst>
              </p:cNvPr>
              <p:cNvSpPr>
                <a:spLocks/>
              </p:cNvSpPr>
              <p:nvPr/>
            </p:nvSpPr>
            <p:spPr bwMode="auto">
              <a:xfrm>
                <a:off x="5748271" y="1427939"/>
                <a:ext cx="607628" cy="759699"/>
              </a:xfrm>
              <a:custGeom>
                <a:avLst/>
                <a:gdLst>
                  <a:gd name="T0" fmla="*/ 0 w 314"/>
                  <a:gd name="T1" fmla="*/ 2147483647 h 362"/>
                  <a:gd name="T2" fmla="*/ 2147483647 w 314"/>
                  <a:gd name="T3" fmla="*/ 2147483647 h 362"/>
                  <a:gd name="T4" fmla="*/ 2147483647 w 314"/>
                  <a:gd name="T5" fmla="*/ 2147483647 h 362"/>
                  <a:gd name="T6" fmla="*/ 2147483647 w 314"/>
                  <a:gd name="T7" fmla="*/ 2147483647 h 362"/>
                  <a:gd name="T8" fmla="*/ 2147483647 w 314"/>
                  <a:gd name="T9" fmla="*/ 2147483647 h 362"/>
                  <a:gd name="T10" fmla="*/ 2147483647 w 314"/>
                  <a:gd name="T11" fmla="*/ 0 h 362"/>
                  <a:gd name="T12" fmla="*/ 2147483647 w 314"/>
                  <a:gd name="T13" fmla="*/ 2147483647 h 362"/>
                  <a:gd name="T14" fmla="*/ 2147483647 w 314"/>
                  <a:gd name="T15" fmla="*/ 2147483647 h 362"/>
                  <a:gd name="T16" fmla="*/ 2147483647 w 314"/>
                  <a:gd name="T17" fmla="*/ 2147483647 h 362"/>
                  <a:gd name="T18" fmla="*/ 2147483647 w 314"/>
                  <a:gd name="T19" fmla="*/ 2147483647 h 362"/>
                  <a:gd name="T20" fmla="*/ 2147483647 w 314"/>
                  <a:gd name="T21" fmla="*/ 2147483647 h 362"/>
                  <a:gd name="T22" fmla="*/ 2147483647 w 314"/>
                  <a:gd name="T23" fmla="*/ 2147483647 h 362"/>
                  <a:gd name="T24" fmla="*/ 2147483647 w 314"/>
                  <a:gd name="T25" fmla="*/ 2147483647 h 362"/>
                  <a:gd name="T26" fmla="*/ 2147483647 w 314"/>
                  <a:gd name="T27" fmla="*/ 2147483647 h 362"/>
                  <a:gd name="T28" fmla="*/ 2147483647 w 314"/>
                  <a:gd name="T29" fmla="*/ 2147483647 h 362"/>
                  <a:gd name="T30" fmla="*/ 2147483647 w 314"/>
                  <a:gd name="T31" fmla="*/ 2147483647 h 362"/>
                  <a:gd name="T32" fmla="*/ 2147483647 w 314"/>
                  <a:gd name="T33" fmla="*/ 2147483647 h 362"/>
                  <a:gd name="T34" fmla="*/ 2147483647 w 314"/>
                  <a:gd name="T35" fmla="*/ 2147483647 h 362"/>
                  <a:gd name="T36" fmla="*/ 0 w 314"/>
                  <a:gd name="T37" fmla="*/ 2147483647 h 3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4"/>
                  <a:gd name="T58" fmla="*/ 0 h 362"/>
                  <a:gd name="T59" fmla="*/ 314 w 314"/>
                  <a:gd name="T60" fmla="*/ 362 h 3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4" h="362">
                    <a:moveTo>
                      <a:pt x="0" y="81"/>
                    </a:moveTo>
                    <a:lnTo>
                      <a:pt x="141" y="68"/>
                    </a:lnTo>
                    <a:lnTo>
                      <a:pt x="171" y="73"/>
                    </a:lnTo>
                    <a:lnTo>
                      <a:pt x="237" y="42"/>
                    </a:lnTo>
                    <a:lnTo>
                      <a:pt x="252" y="14"/>
                    </a:lnTo>
                    <a:lnTo>
                      <a:pt x="291" y="0"/>
                    </a:lnTo>
                    <a:lnTo>
                      <a:pt x="313" y="137"/>
                    </a:lnTo>
                    <a:lnTo>
                      <a:pt x="297" y="152"/>
                    </a:lnTo>
                    <a:lnTo>
                      <a:pt x="301" y="246"/>
                    </a:lnTo>
                    <a:lnTo>
                      <a:pt x="269" y="254"/>
                    </a:lnTo>
                    <a:lnTo>
                      <a:pt x="252" y="307"/>
                    </a:lnTo>
                    <a:lnTo>
                      <a:pt x="228" y="300"/>
                    </a:lnTo>
                    <a:lnTo>
                      <a:pt x="219" y="361"/>
                    </a:lnTo>
                    <a:lnTo>
                      <a:pt x="184" y="335"/>
                    </a:lnTo>
                    <a:lnTo>
                      <a:pt x="115" y="352"/>
                    </a:lnTo>
                    <a:lnTo>
                      <a:pt x="86" y="329"/>
                    </a:lnTo>
                    <a:lnTo>
                      <a:pt x="46" y="327"/>
                    </a:lnTo>
                    <a:lnTo>
                      <a:pt x="26" y="226"/>
                    </a:lnTo>
                    <a:lnTo>
                      <a:pt x="0" y="81"/>
                    </a:lnTo>
                  </a:path>
                </a:pathLst>
              </a:custGeom>
              <a:grpFill/>
              <a:ln w="9525" cap="rnd" cmpd="sng" algn="ctr">
                <a:solidFill>
                  <a:schemeClr val="tx1">
                    <a:alpha val="18039"/>
                  </a:schemeClr>
                </a:solidFill>
                <a:prstDash val="solid"/>
                <a:round/>
                <a:headEnd type="none" w="med" len="med"/>
                <a:tailEnd type="none" w="med" len="med"/>
              </a:ln>
            </p:spPr>
            <p:txBody>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2800" dirty="0"/>
              </a:p>
            </p:txBody>
          </p:sp>
        </p:grpSp>
        <p:grpSp>
          <p:nvGrpSpPr>
            <p:cNvPr id="18" name="Northeast_Region">
              <a:extLst>
                <a:ext uri="{FF2B5EF4-FFF2-40B4-BE49-F238E27FC236}">
                  <a16:creationId xmlns:a16="http://schemas.microsoft.com/office/drawing/2014/main" id="{0D86B770-46FB-24BB-C2C5-B37E70FAA97A}"/>
                </a:ext>
              </a:extLst>
            </p:cNvPr>
            <p:cNvGrpSpPr>
              <a:grpSpLocks/>
            </p:cNvGrpSpPr>
            <p:nvPr/>
          </p:nvGrpSpPr>
          <p:grpSpPr bwMode="auto">
            <a:xfrm>
              <a:off x="7108057" y="1576020"/>
              <a:ext cx="1774085" cy="2045276"/>
              <a:chOff x="6365240" y="20003"/>
              <a:chExt cx="998" cy="1243"/>
            </a:xfrm>
            <a:solidFill>
              <a:schemeClr val="accent6">
                <a:lumMod val="60000"/>
                <a:lumOff val="40000"/>
              </a:schemeClr>
            </a:solidFill>
          </p:grpSpPr>
          <p:sp>
            <p:nvSpPr>
              <p:cNvPr id="28" name="Freeform 229">
                <a:extLst>
                  <a:ext uri="{FF2B5EF4-FFF2-40B4-BE49-F238E27FC236}">
                    <a16:creationId xmlns:a16="http://schemas.microsoft.com/office/drawing/2014/main" id="{A5891241-C087-EF57-D0D8-CB20999B40C9}"/>
                  </a:ext>
                </a:extLst>
              </p:cNvPr>
              <p:cNvSpPr>
                <a:spLocks/>
              </p:cNvSpPr>
              <p:nvPr/>
            </p:nvSpPr>
            <p:spPr bwMode="auto">
              <a:xfrm>
                <a:off x="6365890" y="20003"/>
                <a:ext cx="348" cy="540"/>
              </a:xfrm>
              <a:custGeom>
                <a:avLst/>
                <a:gdLst>
                  <a:gd name="T0" fmla="*/ 2970 w 285"/>
                  <a:gd name="T1" fmla="*/ 834 h 435"/>
                  <a:gd name="T2" fmla="*/ 1057 w 285"/>
                  <a:gd name="T3" fmla="*/ 5715 h 435"/>
                  <a:gd name="T4" fmla="*/ 1992 w 285"/>
                  <a:gd name="T5" fmla="*/ 7514 h 435"/>
                  <a:gd name="T6" fmla="*/ 1057 w 285"/>
                  <a:gd name="T7" fmla="*/ 9757 h 435"/>
                  <a:gd name="T8" fmla="*/ 1631 w 285"/>
                  <a:gd name="T9" fmla="*/ 10507 h 435"/>
                  <a:gd name="T10" fmla="*/ 1256 w 285"/>
                  <a:gd name="T11" fmla="*/ 11982 h 435"/>
                  <a:gd name="T12" fmla="*/ 1256 w 285"/>
                  <a:gd name="T13" fmla="*/ 14440 h 435"/>
                  <a:gd name="T14" fmla="*/ 0 w 285"/>
                  <a:gd name="T15" fmla="*/ 15374 h 435"/>
                  <a:gd name="T16" fmla="*/ 529 w 285"/>
                  <a:gd name="T17" fmla="*/ 16050 h 435"/>
                  <a:gd name="T18" fmla="*/ 3108 w 285"/>
                  <a:gd name="T19" fmla="*/ 25301 h 435"/>
                  <a:gd name="T20" fmla="*/ 5260 w 285"/>
                  <a:gd name="T21" fmla="*/ 26455 h 435"/>
                  <a:gd name="T22" fmla="*/ 5125 w 285"/>
                  <a:gd name="T23" fmla="*/ 24530 h 435"/>
                  <a:gd name="T24" fmla="*/ 6152 w 285"/>
                  <a:gd name="T25" fmla="*/ 23078 h 435"/>
                  <a:gd name="T26" fmla="*/ 5812 w 285"/>
                  <a:gd name="T27" fmla="*/ 21533 h 435"/>
                  <a:gd name="T28" fmla="*/ 8386 w 285"/>
                  <a:gd name="T29" fmla="*/ 19630 h 435"/>
                  <a:gd name="T30" fmla="*/ 8499 w 285"/>
                  <a:gd name="T31" fmla="*/ 17029 h 435"/>
                  <a:gd name="T32" fmla="*/ 10018 w 285"/>
                  <a:gd name="T33" fmla="*/ 16855 h 435"/>
                  <a:gd name="T34" fmla="*/ 11201 w 285"/>
                  <a:gd name="T35" fmla="*/ 14938 h 435"/>
                  <a:gd name="T36" fmla="*/ 12689 w 285"/>
                  <a:gd name="T37" fmla="*/ 13578 h 435"/>
                  <a:gd name="T38" fmla="*/ 12689 w 285"/>
                  <a:gd name="T39" fmla="*/ 11982 h 435"/>
                  <a:gd name="T40" fmla="*/ 10692 w 285"/>
                  <a:gd name="T41" fmla="*/ 11446 h 435"/>
                  <a:gd name="T42" fmla="*/ 10375 w 285"/>
                  <a:gd name="T43" fmla="*/ 9654 h 435"/>
                  <a:gd name="T44" fmla="*/ 8296 w 285"/>
                  <a:gd name="T45" fmla="*/ 9370 h 435"/>
                  <a:gd name="T46" fmla="*/ 6719 w 285"/>
                  <a:gd name="T47" fmla="*/ 1595 h 435"/>
                  <a:gd name="T48" fmla="*/ 5977 w 285"/>
                  <a:gd name="T49" fmla="*/ 0 h 435"/>
                  <a:gd name="T50" fmla="*/ 3955 w 285"/>
                  <a:gd name="T51" fmla="*/ 672 h 435"/>
                  <a:gd name="T52" fmla="*/ 3627 w 285"/>
                  <a:gd name="T53" fmla="*/ 1444 h 435"/>
                  <a:gd name="T54" fmla="*/ 2970 w 285"/>
                  <a:gd name="T55" fmla="*/ 834 h 4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85"/>
                  <a:gd name="T85" fmla="*/ 0 h 435"/>
                  <a:gd name="T86" fmla="*/ 285 w 285"/>
                  <a:gd name="T87" fmla="*/ 435 h 43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85" h="435">
                    <a:moveTo>
                      <a:pt x="66" y="14"/>
                    </a:moveTo>
                    <a:lnTo>
                      <a:pt x="24" y="93"/>
                    </a:lnTo>
                    <a:lnTo>
                      <a:pt x="44" y="123"/>
                    </a:lnTo>
                    <a:lnTo>
                      <a:pt x="24" y="160"/>
                    </a:lnTo>
                    <a:lnTo>
                      <a:pt x="36" y="172"/>
                    </a:lnTo>
                    <a:lnTo>
                      <a:pt x="28" y="196"/>
                    </a:lnTo>
                    <a:lnTo>
                      <a:pt x="28" y="237"/>
                    </a:lnTo>
                    <a:lnTo>
                      <a:pt x="0" y="252"/>
                    </a:lnTo>
                    <a:lnTo>
                      <a:pt x="11" y="264"/>
                    </a:lnTo>
                    <a:lnTo>
                      <a:pt x="70" y="415"/>
                    </a:lnTo>
                    <a:lnTo>
                      <a:pt x="117" y="434"/>
                    </a:lnTo>
                    <a:lnTo>
                      <a:pt x="115" y="403"/>
                    </a:lnTo>
                    <a:lnTo>
                      <a:pt x="138" y="379"/>
                    </a:lnTo>
                    <a:lnTo>
                      <a:pt x="130" y="353"/>
                    </a:lnTo>
                    <a:lnTo>
                      <a:pt x="188" y="322"/>
                    </a:lnTo>
                    <a:lnTo>
                      <a:pt x="190" y="280"/>
                    </a:lnTo>
                    <a:lnTo>
                      <a:pt x="224" y="277"/>
                    </a:lnTo>
                    <a:lnTo>
                      <a:pt x="251" y="245"/>
                    </a:lnTo>
                    <a:lnTo>
                      <a:pt x="284" y="223"/>
                    </a:lnTo>
                    <a:lnTo>
                      <a:pt x="284" y="196"/>
                    </a:lnTo>
                    <a:lnTo>
                      <a:pt x="239" y="188"/>
                    </a:lnTo>
                    <a:lnTo>
                      <a:pt x="231" y="158"/>
                    </a:lnTo>
                    <a:lnTo>
                      <a:pt x="186" y="154"/>
                    </a:lnTo>
                    <a:lnTo>
                      <a:pt x="150" y="26"/>
                    </a:lnTo>
                    <a:lnTo>
                      <a:pt x="134" y="0"/>
                    </a:lnTo>
                    <a:lnTo>
                      <a:pt x="89" y="11"/>
                    </a:lnTo>
                    <a:lnTo>
                      <a:pt x="81" y="23"/>
                    </a:lnTo>
                    <a:lnTo>
                      <a:pt x="66" y="14"/>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29" name="Freeform 230">
                <a:extLst>
                  <a:ext uri="{FF2B5EF4-FFF2-40B4-BE49-F238E27FC236}">
                    <a16:creationId xmlns:a16="http://schemas.microsoft.com/office/drawing/2014/main" id="{4C7CE720-20D6-7973-C13C-B916F2EABF8C}"/>
                  </a:ext>
                </a:extLst>
              </p:cNvPr>
              <p:cNvSpPr>
                <a:spLocks/>
              </p:cNvSpPr>
              <p:nvPr/>
            </p:nvSpPr>
            <p:spPr bwMode="auto">
              <a:xfrm>
                <a:off x="6365376" y="21060"/>
                <a:ext cx="450" cy="186"/>
              </a:xfrm>
              <a:custGeom>
                <a:avLst/>
                <a:gdLst>
                  <a:gd name="T0" fmla="*/ 0 w 367"/>
                  <a:gd name="T1" fmla="*/ 2728 h 151"/>
                  <a:gd name="T2" fmla="*/ 13154 w 367"/>
                  <a:gd name="T3" fmla="*/ 0 h 151"/>
                  <a:gd name="T4" fmla="*/ 15315 w 367"/>
                  <a:gd name="T5" fmla="*/ 5490 h 151"/>
                  <a:gd name="T6" fmla="*/ 17572 w 367"/>
                  <a:gd name="T7" fmla="*/ 4824 h 151"/>
                  <a:gd name="T8" fmla="*/ 17671 w 367"/>
                  <a:gd name="T9" fmla="*/ 7569 h 151"/>
                  <a:gd name="T10" fmla="*/ 15833 w 367"/>
                  <a:gd name="T11" fmla="*/ 7908 h 151"/>
                  <a:gd name="T12" fmla="*/ 14205 w 367"/>
                  <a:gd name="T13" fmla="*/ 6145 h 151"/>
                  <a:gd name="T14" fmla="*/ 13154 w 367"/>
                  <a:gd name="T15" fmla="*/ 4017 h 151"/>
                  <a:gd name="T16" fmla="*/ 12968 w 367"/>
                  <a:gd name="T17" fmla="*/ 1052 h 151"/>
                  <a:gd name="T18" fmla="*/ 12155 w 367"/>
                  <a:gd name="T19" fmla="*/ 2452 h 151"/>
                  <a:gd name="T20" fmla="*/ 13135 w 367"/>
                  <a:gd name="T21" fmla="*/ 7013 h 151"/>
                  <a:gd name="T22" fmla="*/ 9212 w 367"/>
                  <a:gd name="T23" fmla="*/ 7667 h 151"/>
                  <a:gd name="T24" fmla="*/ 9096 w 367"/>
                  <a:gd name="T25" fmla="*/ 4394 h 151"/>
                  <a:gd name="T26" fmla="*/ 6775 w 367"/>
                  <a:gd name="T27" fmla="*/ 2950 h 151"/>
                  <a:gd name="T28" fmla="*/ 4739 w 367"/>
                  <a:gd name="T29" fmla="*/ 2566 h 151"/>
                  <a:gd name="T30" fmla="*/ 552 w 367"/>
                  <a:gd name="T31" fmla="*/ 4824 h 151"/>
                  <a:gd name="T32" fmla="*/ 0 w 367"/>
                  <a:gd name="T33" fmla="*/ 2728 h 1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7"/>
                  <a:gd name="T52" fmla="*/ 0 h 151"/>
                  <a:gd name="T53" fmla="*/ 367 w 367"/>
                  <a:gd name="T54" fmla="*/ 151 h 1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7" h="151">
                    <a:moveTo>
                      <a:pt x="0" y="52"/>
                    </a:moveTo>
                    <a:lnTo>
                      <a:pt x="272" y="0"/>
                    </a:lnTo>
                    <a:lnTo>
                      <a:pt x="317" y="103"/>
                    </a:lnTo>
                    <a:lnTo>
                      <a:pt x="364" y="92"/>
                    </a:lnTo>
                    <a:lnTo>
                      <a:pt x="366" y="143"/>
                    </a:lnTo>
                    <a:lnTo>
                      <a:pt x="328" y="150"/>
                    </a:lnTo>
                    <a:lnTo>
                      <a:pt x="294" y="116"/>
                    </a:lnTo>
                    <a:lnTo>
                      <a:pt x="272" y="76"/>
                    </a:lnTo>
                    <a:lnTo>
                      <a:pt x="268" y="19"/>
                    </a:lnTo>
                    <a:lnTo>
                      <a:pt x="252" y="47"/>
                    </a:lnTo>
                    <a:lnTo>
                      <a:pt x="271" y="133"/>
                    </a:lnTo>
                    <a:lnTo>
                      <a:pt x="191" y="145"/>
                    </a:lnTo>
                    <a:lnTo>
                      <a:pt x="188" y="83"/>
                    </a:lnTo>
                    <a:lnTo>
                      <a:pt x="140" y="56"/>
                    </a:lnTo>
                    <a:lnTo>
                      <a:pt x="98" y="49"/>
                    </a:lnTo>
                    <a:lnTo>
                      <a:pt x="11" y="92"/>
                    </a:lnTo>
                    <a:lnTo>
                      <a:pt x="0" y="52"/>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0" name="Freeform 231">
                <a:extLst>
                  <a:ext uri="{FF2B5EF4-FFF2-40B4-BE49-F238E27FC236}">
                    <a16:creationId xmlns:a16="http://schemas.microsoft.com/office/drawing/2014/main" id="{B1AD4448-9D7B-0AC9-2C57-C22FE713BC6C}"/>
                  </a:ext>
                </a:extLst>
              </p:cNvPr>
              <p:cNvSpPr>
                <a:spLocks/>
              </p:cNvSpPr>
              <p:nvPr/>
            </p:nvSpPr>
            <p:spPr bwMode="auto">
              <a:xfrm>
                <a:off x="6365708" y="21056"/>
                <a:ext cx="114" cy="144"/>
              </a:xfrm>
              <a:custGeom>
                <a:avLst/>
                <a:gdLst>
                  <a:gd name="T0" fmla="*/ 0 w 90"/>
                  <a:gd name="T1" fmla="*/ 811 h 112"/>
                  <a:gd name="T2" fmla="*/ 1642 w 90"/>
                  <a:gd name="T3" fmla="*/ 0 h 112"/>
                  <a:gd name="T4" fmla="*/ 5114 w 90"/>
                  <a:gd name="T5" fmla="*/ 2850 h 112"/>
                  <a:gd name="T6" fmla="*/ 5114 w 90"/>
                  <a:gd name="T7" fmla="*/ 5585 h 112"/>
                  <a:gd name="T8" fmla="*/ 7687 w 90"/>
                  <a:gd name="T9" fmla="*/ 7700 h 112"/>
                  <a:gd name="T10" fmla="*/ 7725 w 90"/>
                  <a:gd name="T11" fmla="*/ 11323 h 112"/>
                  <a:gd name="T12" fmla="*/ 3751 w 90"/>
                  <a:gd name="T13" fmla="*/ 12729 h 112"/>
                  <a:gd name="T14" fmla="*/ 0 w 90"/>
                  <a:gd name="T15" fmla="*/ 811 h 112"/>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2"/>
                  <a:gd name="T26" fmla="*/ 90 w 90"/>
                  <a:gd name="T27" fmla="*/ 112 h 1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2">
                    <a:moveTo>
                      <a:pt x="0" y="7"/>
                    </a:moveTo>
                    <a:lnTo>
                      <a:pt x="19" y="0"/>
                    </a:lnTo>
                    <a:lnTo>
                      <a:pt x="59" y="25"/>
                    </a:lnTo>
                    <a:lnTo>
                      <a:pt x="59" y="49"/>
                    </a:lnTo>
                    <a:lnTo>
                      <a:pt x="88" y="67"/>
                    </a:lnTo>
                    <a:lnTo>
                      <a:pt x="89" y="99"/>
                    </a:lnTo>
                    <a:lnTo>
                      <a:pt x="43" y="111"/>
                    </a:lnTo>
                    <a:lnTo>
                      <a:pt x="0" y="7"/>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1" name="Freeform 232">
                <a:extLst>
                  <a:ext uri="{FF2B5EF4-FFF2-40B4-BE49-F238E27FC236}">
                    <a16:creationId xmlns:a16="http://schemas.microsoft.com/office/drawing/2014/main" id="{D55C9AF8-4415-A349-07C3-80D84B64FF86}"/>
                  </a:ext>
                </a:extLst>
              </p:cNvPr>
              <p:cNvSpPr>
                <a:spLocks/>
              </p:cNvSpPr>
              <p:nvPr/>
            </p:nvSpPr>
            <p:spPr bwMode="auto">
              <a:xfrm>
                <a:off x="6365240" y="20786"/>
                <a:ext cx="528" cy="354"/>
              </a:xfrm>
              <a:custGeom>
                <a:avLst/>
                <a:gdLst>
                  <a:gd name="T0" fmla="*/ 1923 w 430"/>
                  <a:gd name="T1" fmla="*/ 3004 h 282"/>
                  <a:gd name="T2" fmla="*/ 0 w 430"/>
                  <a:gd name="T3" fmla="*/ 5825 h 282"/>
                  <a:gd name="T4" fmla="*/ 1038 w 430"/>
                  <a:gd name="T5" fmla="*/ 16059 h 282"/>
                  <a:gd name="T6" fmla="*/ 1923 w 430"/>
                  <a:gd name="T7" fmla="*/ 21053 h 282"/>
                  <a:gd name="T8" fmla="*/ 5546 w 430"/>
                  <a:gd name="T9" fmla="*/ 20689 h 282"/>
                  <a:gd name="T10" fmla="*/ 18971 w 430"/>
                  <a:gd name="T11" fmla="*/ 16771 h 282"/>
                  <a:gd name="T12" fmla="*/ 19941 w 430"/>
                  <a:gd name="T13" fmla="*/ 16214 h 282"/>
                  <a:gd name="T14" fmla="*/ 21250 w 430"/>
                  <a:gd name="T15" fmla="*/ 11454 h 282"/>
                  <a:gd name="T16" fmla="*/ 19220 w 430"/>
                  <a:gd name="T17" fmla="*/ 8756 h 282"/>
                  <a:gd name="T18" fmla="*/ 20302 w 430"/>
                  <a:gd name="T19" fmla="*/ 2636 h 282"/>
                  <a:gd name="T20" fmla="*/ 18740 w 430"/>
                  <a:gd name="T21" fmla="*/ 2099 h 282"/>
                  <a:gd name="T22" fmla="*/ 18740 w 430"/>
                  <a:gd name="T23" fmla="*/ 603 h 282"/>
                  <a:gd name="T24" fmla="*/ 18051 w 430"/>
                  <a:gd name="T25" fmla="*/ 0 h 282"/>
                  <a:gd name="T26" fmla="*/ 2555 w 430"/>
                  <a:gd name="T27" fmla="*/ 4286 h 282"/>
                  <a:gd name="T28" fmla="*/ 1923 w 430"/>
                  <a:gd name="T29" fmla="*/ 3004 h 2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0"/>
                  <a:gd name="T46" fmla="*/ 0 h 282"/>
                  <a:gd name="T47" fmla="*/ 430 w 430"/>
                  <a:gd name="T48" fmla="*/ 282 h 2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0" h="282">
                    <a:moveTo>
                      <a:pt x="39" y="40"/>
                    </a:moveTo>
                    <a:lnTo>
                      <a:pt x="0" y="78"/>
                    </a:lnTo>
                    <a:lnTo>
                      <a:pt x="21" y="215"/>
                    </a:lnTo>
                    <a:lnTo>
                      <a:pt x="39" y="281"/>
                    </a:lnTo>
                    <a:lnTo>
                      <a:pt x="112" y="276"/>
                    </a:lnTo>
                    <a:lnTo>
                      <a:pt x="383" y="224"/>
                    </a:lnTo>
                    <a:lnTo>
                      <a:pt x="402" y="216"/>
                    </a:lnTo>
                    <a:lnTo>
                      <a:pt x="429" y="153"/>
                    </a:lnTo>
                    <a:lnTo>
                      <a:pt x="388" y="117"/>
                    </a:lnTo>
                    <a:lnTo>
                      <a:pt x="410" y="36"/>
                    </a:lnTo>
                    <a:lnTo>
                      <a:pt x="379" y="28"/>
                    </a:lnTo>
                    <a:lnTo>
                      <a:pt x="379" y="8"/>
                    </a:lnTo>
                    <a:lnTo>
                      <a:pt x="365" y="0"/>
                    </a:lnTo>
                    <a:lnTo>
                      <a:pt x="51" y="58"/>
                    </a:lnTo>
                    <a:lnTo>
                      <a:pt x="39" y="4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2" name="Freeform 233">
                <a:extLst>
                  <a:ext uri="{FF2B5EF4-FFF2-40B4-BE49-F238E27FC236}">
                    <a16:creationId xmlns:a16="http://schemas.microsoft.com/office/drawing/2014/main" id="{6E147844-F4D8-897F-C976-D6DAAB537147}"/>
                  </a:ext>
                </a:extLst>
              </p:cNvPr>
              <p:cNvSpPr>
                <a:spLocks/>
              </p:cNvSpPr>
              <p:nvPr/>
            </p:nvSpPr>
            <p:spPr bwMode="auto">
              <a:xfrm>
                <a:off x="6365716" y="20828"/>
                <a:ext cx="138" cy="282"/>
              </a:xfrm>
              <a:custGeom>
                <a:avLst/>
                <a:gdLst>
                  <a:gd name="T0" fmla="*/ 662 w 115"/>
                  <a:gd name="T1" fmla="*/ 2 h 226"/>
                  <a:gd name="T2" fmla="*/ 1554 w 115"/>
                  <a:gd name="T3" fmla="*/ 0 h 226"/>
                  <a:gd name="T4" fmla="*/ 3332 w 115"/>
                  <a:gd name="T5" fmla="*/ 2244 h 226"/>
                  <a:gd name="T6" fmla="*/ 3070 w 115"/>
                  <a:gd name="T7" fmla="*/ 4101 h 226"/>
                  <a:gd name="T8" fmla="*/ 3684 w 115"/>
                  <a:gd name="T9" fmla="*/ 5358 h 226"/>
                  <a:gd name="T10" fmla="*/ 3760 w 115"/>
                  <a:gd name="T11" fmla="*/ 12364 h 226"/>
                  <a:gd name="T12" fmla="*/ 3102 w 115"/>
                  <a:gd name="T13" fmla="*/ 15146 h 226"/>
                  <a:gd name="T14" fmla="*/ 2404 w 115"/>
                  <a:gd name="T15" fmla="*/ 14080 h 226"/>
                  <a:gd name="T16" fmla="*/ 1648 w 115"/>
                  <a:gd name="T17" fmla="*/ 13966 h 226"/>
                  <a:gd name="T18" fmla="*/ 372 w 115"/>
                  <a:gd name="T19" fmla="*/ 12524 h 226"/>
                  <a:gd name="T20" fmla="*/ 1348 w 115"/>
                  <a:gd name="T21" fmla="*/ 8117 h 226"/>
                  <a:gd name="T22" fmla="*/ 0 w 115"/>
                  <a:gd name="T23" fmla="*/ 5714 h 226"/>
                  <a:gd name="T24" fmla="*/ 662 w 115"/>
                  <a:gd name="T25" fmla="*/ 2 h 2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5"/>
                  <a:gd name="T40" fmla="*/ 0 h 226"/>
                  <a:gd name="T41" fmla="*/ 115 w 115"/>
                  <a:gd name="T42" fmla="*/ 226 h 22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5" h="226">
                    <a:moveTo>
                      <a:pt x="20" y="2"/>
                    </a:moveTo>
                    <a:lnTo>
                      <a:pt x="47" y="0"/>
                    </a:lnTo>
                    <a:lnTo>
                      <a:pt x="101" y="34"/>
                    </a:lnTo>
                    <a:lnTo>
                      <a:pt x="93" y="61"/>
                    </a:lnTo>
                    <a:lnTo>
                      <a:pt x="112" y="79"/>
                    </a:lnTo>
                    <a:lnTo>
                      <a:pt x="114" y="184"/>
                    </a:lnTo>
                    <a:lnTo>
                      <a:pt x="95" y="225"/>
                    </a:lnTo>
                    <a:lnTo>
                      <a:pt x="73" y="210"/>
                    </a:lnTo>
                    <a:lnTo>
                      <a:pt x="50" y="208"/>
                    </a:lnTo>
                    <a:lnTo>
                      <a:pt x="11" y="187"/>
                    </a:lnTo>
                    <a:lnTo>
                      <a:pt x="41" y="121"/>
                    </a:lnTo>
                    <a:lnTo>
                      <a:pt x="0" y="85"/>
                    </a:lnTo>
                    <a:lnTo>
                      <a:pt x="20" y="2"/>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3" name="Freeform 234">
                <a:extLst>
                  <a:ext uri="{FF2B5EF4-FFF2-40B4-BE49-F238E27FC236}">
                    <a16:creationId xmlns:a16="http://schemas.microsoft.com/office/drawing/2014/main" id="{423D712F-5238-B9C5-AA96-7BF5F3DF562C}"/>
                  </a:ext>
                </a:extLst>
              </p:cNvPr>
              <p:cNvSpPr>
                <a:spLocks/>
              </p:cNvSpPr>
              <p:nvPr/>
            </p:nvSpPr>
            <p:spPr bwMode="auto">
              <a:xfrm>
                <a:off x="6365282" y="20389"/>
                <a:ext cx="588" cy="486"/>
              </a:xfrm>
              <a:custGeom>
                <a:avLst/>
                <a:gdLst>
                  <a:gd name="T0" fmla="*/ 2049 w 476"/>
                  <a:gd name="T1" fmla="*/ 18712 h 388"/>
                  <a:gd name="T2" fmla="*/ 4500 w 476"/>
                  <a:gd name="T3" fmla="*/ 16985 h 388"/>
                  <a:gd name="T4" fmla="*/ 7868 w 476"/>
                  <a:gd name="T5" fmla="*/ 16590 h 388"/>
                  <a:gd name="T6" fmla="*/ 8621 w 476"/>
                  <a:gd name="T7" fmla="*/ 15117 h 388"/>
                  <a:gd name="T8" fmla="*/ 9886 w 476"/>
                  <a:gd name="T9" fmla="*/ 14939 h 388"/>
                  <a:gd name="T10" fmla="*/ 10512 w 476"/>
                  <a:gd name="T11" fmla="*/ 13440 h 388"/>
                  <a:gd name="T12" fmla="*/ 11641 w 476"/>
                  <a:gd name="T13" fmla="*/ 12808 h 388"/>
                  <a:gd name="T14" fmla="*/ 11153 w 476"/>
                  <a:gd name="T15" fmla="*/ 9889 h 388"/>
                  <a:gd name="T16" fmla="*/ 10504 w 476"/>
                  <a:gd name="T17" fmla="*/ 9143 h 388"/>
                  <a:gd name="T18" fmla="*/ 11866 w 476"/>
                  <a:gd name="T19" fmla="*/ 6814 h 388"/>
                  <a:gd name="T20" fmla="*/ 12836 w 476"/>
                  <a:gd name="T21" fmla="*/ 6814 h 388"/>
                  <a:gd name="T22" fmla="*/ 15856 w 476"/>
                  <a:gd name="T23" fmla="*/ 1843 h 388"/>
                  <a:gd name="T24" fmla="*/ 20543 w 476"/>
                  <a:gd name="T25" fmla="*/ 0 h 388"/>
                  <a:gd name="T26" fmla="*/ 21125 w 476"/>
                  <a:gd name="T27" fmla="*/ 4660 h 388"/>
                  <a:gd name="T28" fmla="*/ 21319 w 476"/>
                  <a:gd name="T29" fmla="*/ 4385 h 388"/>
                  <a:gd name="T30" fmla="*/ 22442 w 476"/>
                  <a:gd name="T31" fmla="*/ 6131 h 388"/>
                  <a:gd name="T32" fmla="*/ 22492 w 476"/>
                  <a:gd name="T33" fmla="*/ 10795 h 388"/>
                  <a:gd name="T34" fmla="*/ 23879 w 476"/>
                  <a:gd name="T35" fmla="*/ 14759 h 388"/>
                  <a:gd name="T36" fmla="*/ 24460 w 476"/>
                  <a:gd name="T37" fmla="*/ 19835 h 388"/>
                  <a:gd name="T38" fmla="*/ 24585 w 476"/>
                  <a:gd name="T39" fmla="*/ 24172 h 388"/>
                  <a:gd name="T40" fmla="*/ 26248 w 476"/>
                  <a:gd name="T41" fmla="*/ 25566 h 388"/>
                  <a:gd name="T42" fmla="*/ 25001 w 476"/>
                  <a:gd name="T43" fmla="*/ 27802 h 388"/>
                  <a:gd name="T44" fmla="*/ 21944 w 476"/>
                  <a:gd name="T45" fmla="*/ 25281 h 388"/>
                  <a:gd name="T46" fmla="*/ 20443 w 476"/>
                  <a:gd name="T47" fmla="*/ 25381 h 388"/>
                  <a:gd name="T48" fmla="*/ 18842 w 476"/>
                  <a:gd name="T49" fmla="*/ 24845 h 388"/>
                  <a:gd name="T50" fmla="*/ 18938 w 476"/>
                  <a:gd name="T51" fmla="*/ 23438 h 388"/>
                  <a:gd name="T52" fmla="*/ 17934 w 476"/>
                  <a:gd name="T53" fmla="*/ 22863 h 388"/>
                  <a:gd name="T54" fmla="*/ 770 w 476"/>
                  <a:gd name="T55" fmla="*/ 27162 h 388"/>
                  <a:gd name="T56" fmla="*/ 0 w 476"/>
                  <a:gd name="T57" fmla="*/ 25868 h 388"/>
                  <a:gd name="T58" fmla="*/ 2644 w 476"/>
                  <a:gd name="T59" fmla="*/ 20922 h 388"/>
                  <a:gd name="T60" fmla="*/ 2049 w 476"/>
                  <a:gd name="T61" fmla="*/ 18712 h 38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76"/>
                  <a:gd name="T94" fmla="*/ 0 h 388"/>
                  <a:gd name="T95" fmla="*/ 476 w 476"/>
                  <a:gd name="T96" fmla="*/ 388 h 38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76" h="388">
                    <a:moveTo>
                      <a:pt x="37" y="260"/>
                    </a:moveTo>
                    <a:lnTo>
                      <a:pt x="81" y="237"/>
                    </a:lnTo>
                    <a:lnTo>
                      <a:pt x="142" y="231"/>
                    </a:lnTo>
                    <a:lnTo>
                      <a:pt x="157" y="211"/>
                    </a:lnTo>
                    <a:lnTo>
                      <a:pt x="179" y="208"/>
                    </a:lnTo>
                    <a:lnTo>
                      <a:pt x="191" y="187"/>
                    </a:lnTo>
                    <a:lnTo>
                      <a:pt x="211" y="179"/>
                    </a:lnTo>
                    <a:lnTo>
                      <a:pt x="202" y="138"/>
                    </a:lnTo>
                    <a:lnTo>
                      <a:pt x="190" y="127"/>
                    </a:lnTo>
                    <a:lnTo>
                      <a:pt x="215" y="95"/>
                    </a:lnTo>
                    <a:lnTo>
                      <a:pt x="232" y="95"/>
                    </a:lnTo>
                    <a:lnTo>
                      <a:pt x="287" y="26"/>
                    </a:lnTo>
                    <a:lnTo>
                      <a:pt x="372" y="0"/>
                    </a:lnTo>
                    <a:lnTo>
                      <a:pt x="382" y="65"/>
                    </a:lnTo>
                    <a:lnTo>
                      <a:pt x="386" y="62"/>
                    </a:lnTo>
                    <a:lnTo>
                      <a:pt x="406" y="85"/>
                    </a:lnTo>
                    <a:lnTo>
                      <a:pt x="407" y="151"/>
                    </a:lnTo>
                    <a:lnTo>
                      <a:pt x="433" y="206"/>
                    </a:lnTo>
                    <a:lnTo>
                      <a:pt x="443" y="276"/>
                    </a:lnTo>
                    <a:lnTo>
                      <a:pt x="445" y="337"/>
                    </a:lnTo>
                    <a:lnTo>
                      <a:pt x="475" y="357"/>
                    </a:lnTo>
                    <a:lnTo>
                      <a:pt x="453" y="387"/>
                    </a:lnTo>
                    <a:lnTo>
                      <a:pt x="398" y="352"/>
                    </a:lnTo>
                    <a:lnTo>
                      <a:pt x="370" y="354"/>
                    </a:lnTo>
                    <a:lnTo>
                      <a:pt x="341" y="346"/>
                    </a:lnTo>
                    <a:lnTo>
                      <a:pt x="343" y="326"/>
                    </a:lnTo>
                    <a:lnTo>
                      <a:pt x="325" y="319"/>
                    </a:lnTo>
                    <a:lnTo>
                      <a:pt x="14" y="379"/>
                    </a:lnTo>
                    <a:lnTo>
                      <a:pt x="0" y="361"/>
                    </a:lnTo>
                    <a:lnTo>
                      <a:pt x="48" y="292"/>
                    </a:lnTo>
                    <a:lnTo>
                      <a:pt x="37" y="26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4" name="Freeform 235">
                <a:extLst>
                  <a:ext uri="{FF2B5EF4-FFF2-40B4-BE49-F238E27FC236}">
                    <a16:creationId xmlns:a16="http://schemas.microsoft.com/office/drawing/2014/main" id="{A58E068A-B543-3248-BBF1-809AEA1518BC}"/>
                  </a:ext>
                </a:extLst>
              </p:cNvPr>
              <p:cNvSpPr>
                <a:spLocks/>
              </p:cNvSpPr>
              <p:nvPr/>
            </p:nvSpPr>
            <p:spPr bwMode="auto">
              <a:xfrm>
                <a:off x="6365738" y="20369"/>
                <a:ext cx="156" cy="288"/>
              </a:xfrm>
              <a:custGeom>
                <a:avLst/>
                <a:gdLst>
                  <a:gd name="T0" fmla="*/ 0 w 126"/>
                  <a:gd name="T1" fmla="*/ 1294 h 234"/>
                  <a:gd name="T2" fmla="*/ 5268 w 126"/>
                  <a:gd name="T3" fmla="*/ 0 h 234"/>
                  <a:gd name="T4" fmla="*/ 7206 w 126"/>
                  <a:gd name="T5" fmla="*/ 3350 h 234"/>
                  <a:gd name="T6" fmla="*/ 6219 w 126"/>
                  <a:gd name="T7" fmla="*/ 4176 h 234"/>
                  <a:gd name="T8" fmla="*/ 6610 w 126"/>
                  <a:gd name="T9" fmla="*/ 11519 h 234"/>
                  <a:gd name="T10" fmla="*/ 3526 w 126"/>
                  <a:gd name="T11" fmla="*/ 12161 h 234"/>
                  <a:gd name="T12" fmla="*/ 2061 w 126"/>
                  <a:gd name="T13" fmla="*/ 9154 h 234"/>
                  <a:gd name="T14" fmla="*/ 2022 w 126"/>
                  <a:gd name="T15" fmla="*/ 5540 h 234"/>
                  <a:gd name="T16" fmla="*/ 743 w 126"/>
                  <a:gd name="T17" fmla="*/ 4501 h 234"/>
                  <a:gd name="T18" fmla="*/ 0 w 126"/>
                  <a:gd name="T19" fmla="*/ 1294 h 2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6"/>
                  <a:gd name="T31" fmla="*/ 0 h 234"/>
                  <a:gd name="T32" fmla="*/ 126 w 126"/>
                  <a:gd name="T33" fmla="*/ 234 h 2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6" h="234">
                    <a:moveTo>
                      <a:pt x="0" y="25"/>
                    </a:moveTo>
                    <a:lnTo>
                      <a:pt x="92" y="0"/>
                    </a:lnTo>
                    <a:lnTo>
                      <a:pt x="125" y="64"/>
                    </a:lnTo>
                    <a:lnTo>
                      <a:pt x="108" y="80"/>
                    </a:lnTo>
                    <a:lnTo>
                      <a:pt x="115" y="221"/>
                    </a:lnTo>
                    <a:lnTo>
                      <a:pt x="62" y="233"/>
                    </a:lnTo>
                    <a:lnTo>
                      <a:pt x="36" y="175"/>
                    </a:lnTo>
                    <a:lnTo>
                      <a:pt x="35" y="106"/>
                    </a:lnTo>
                    <a:lnTo>
                      <a:pt x="12" y="86"/>
                    </a:lnTo>
                    <a:lnTo>
                      <a:pt x="0" y="25"/>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5" name="Freeform 236">
                <a:extLst>
                  <a:ext uri="{FF2B5EF4-FFF2-40B4-BE49-F238E27FC236}">
                    <a16:creationId xmlns:a16="http://schemas.microsoft.com/office/drawing/2014/main" id="{F5188B1D-70C4-BFC0-C13A-172846730ADC}"/>
                  </a:ext>
                </a:extLst>
              </p:cNvPr>
              <p:cNvSpPr>
                <a:spLocks/>
              </p:cNvSpPr>
              <p:nvPr/>
            </p:nvSpPr>
            <p:spPr bwMode="auto">
              <a:xfrm>
                <a:off x="6365808" y="20597"/>
                <a:ext cx="330" cy="150"/>
              </a:xfrm>
              <a:custGeom>
                <a:avLst/>
                <a:gdLst>
                  <a:gd name="T0" fmla="*/ 0 w 269"/>
                  <a:gd name="T1" fmla="*/ 2497 h 122"/>
                  <a:gd name="T2" fmla="*/ 6714 w 269"/>
                  <a:gd name="T3" fmla="*/ 707 h 122"/>
                  <a:gd name="T4" fmla="*/ 7465 w 269"/>
                  <a:gd name="T5" fmla="*/ 845 h 122"/>
                  <a:gd name="T6" fmla="*/ 8249 w 269"/>
                  <a:gd name="T7" fmla="*/ 0 h 122"/>
                  <a:gd name="T8" fmla="*/ 8928 w 269"/>
                  <a:gd name="T9" fmla="*/ 390 h 122"/>
                  <a:gd name="T10" fmla="*/ 8102 w 269"/>
                  <a:gd name="T11" fmla="*/ 2228 h 122"/>
                  <a:gd name="T12" fmla="*/ 9495 w 269"/>
                  <a:gd name="T13" fmla="*/ 2035 h 122"/>
                  <a:gd name="T14" fmla="*/ 10307 w 269"/>
                  <a:gd name="T15" fmla="*/ 3392 h 122"/>
                  <a:gd name="T16" fmla="*/ 11235 w 269"/>
                  <a:gd name="T17" fmla="*/ 3588 h 122"/>
                  <a:gd name="T18" fmla="*/ 11873 w 269"/>
                  <a:gd name="T19" fmla="*/ 3375 h 122"/>
                  <a:gd name="T20" fmla="*/ 11873 w 269"/>
                  <a:gd name="T21" fmla="*/ 2640 h 122"/>
                  <a:gd name="T22" fmla="*/ 10797 w 269"/>
                  <a:gd name="T23" fmla="*/ 1652 h 122"/>
                  <a:gd name="T24" fmla="*/ 11648 w 269"/>
                  <a:gd name="T25" fmla="*/ 1614 h 122"/>
                  <a:gd name="T26" fmla="*/ 13075 w 269"/>
                  <a:gd name="T27" fmla="*/ 3642 h 122"/>
                  <a:gd name="T28" fmla="*/ 11698 w 269"/>
                  <a:gd name="T29" fmla="*/ 4957 h 122"/>
                  <a:gd name="T30" fmla="*/ 10106 w 269"/>
                  <a:gd name="T31" fmla="*/ 4260 h 122"/>
                  <a:gd name="T32" fmla="*/ 9096 w 269"/>
                  <a:gd name="T33" fmla="*/ 5812 h 122"/>
                  <a:gd name="T34" fmla="*/ 7174 w 269"/>
                  <a:gd name="T35" fmla="*/ 4260 h 122"/>
                  <a:gd name="T36" fmla="*/ 552 w 269"/>
                  <a:gd name="T37" fmla="*/ 6259 h 122"/>
                  <a:gd name="T38" fmla="*/ 0 w 269"/>
                  <a:gd name="T39" fmla="*/ 2497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9"/>
                  <a:gd name="T61" fmla="*/ 0 h 122"/>
                  <a:gd name="T62" fmla="*/ 269 w 269"/>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9" h="122">
                    <a:moveTo>
                      <a:pt x="0" y="48"/>
                    </a:moveTo>
                    <a:lnTo>
                      <a:pt x="137" y="14"/>
                    </a:lnTo>
                    <a:lnTo>
                      <a:pt x="153" y="16"/>
                    </a:lnTo>
                    <a:lnTo>
                      <a:pt x="170" y="0"/>
                    </a:lnTo>
                    <a:lnTo>
                      <a:pt x="183" y="8"/>
                    </a:lnTo>
                    <a:lnTo>
                      <a:pt x="167" y="43"/>
                    </a:lnTo>
                    <a:lnTo>
                      <a:pt x="195" y="40"/>
                    </a:lnTo>
                    <a:lnTo>
                      <a:pt x="211" y="67"/>
                    </a:lnTo>
                    <a:lnTo>
                      <a:pt x="230" y="70"/>
                    </a:lnTo>
                    <a:lnTo>
                      <a:pt x="244" y="66"/>
                    </a:lnTo>
                    <a:lnTo>
                      <a:pt x="244" y="51"/>
                    </a:lnTo>
                    <a:lnTo>
                      <a:pt x="221" y="32"/>
                    </a:lnTo>
                    <a:lnTo>
                      <a:pt x="239" y="31"/>
                    </a:lnTo>
                    <a:lnTo>
                      <a:pt x="268" y="71"/>
                    </a:lnTo>
                    <a:lnTo>
                      <a:pt x="240" y="96"/>
                    </a:lnTo>
                    <a:lnTo>
                      <a:pt x="207" y="83"/>
                    </a:lnTo>
                    <a:lnTo>
                      <a:pt x="187" y="113"/>
                    </a:lnTo>
                    <a:lnTo>
                      <a:pt x="147" y="83"/>
                    </a:lnTo>
                    <a:lnTo>
                      <a:pt x="11" y="121"/>
                    </a:lnTo>
                    <a:lnTo>
                      <a:pt x="0" y="48"/>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6" name="Freeform 237">
                <a:extLst>
                  <a:ext uri="{FF2B5EF4-FFF2-40B4-BE49-F238E27FC236}">
                    <a16:creationId xmlns:a16="http://schemas.microsoft.com/office/drawing/2014/main" id="{5D36B170-38EC-16FF-C3D4-AC0CC791899E}"/>
                  </a:ext>
                </a:extLst>
              </p:cNvPr>
              <p:cNvSpPr>
                <a:spLocks/>
              </p:cNvSpPr>
              <p:nvPr/>
            </p:nvSpPr>
            <p:spPr bwMode="auto">
              <a:xfrm>
                <a:off x="6365828" y="20708"/>
                <a:ext cx="168" cy="132"/>
              </a:xfrm>
              <a:custGeom>
                <a:avLst/>
                <a:gdLst>
                  <a:gd name="T0" fmla="*/ 0 w 140"/>
                  <a:gd name="T1" fmla="*/ 1494 h 107"/>
                  <a:gd name="T2" fmla="*/ 3526 w 140"/>
                  <a:gd name="T3" fmla="*/ 0 h 107"/>
                  <a:gd name="T4" fmla="*/ 4555 w 140"/>
                  <a:gd name="T5" fmla="*/ 2613 h 107"/>
                  <a:gd name="T6" fmla="*/ 3960 w 140"/>
                  <a:gd name="T7" fmla="*/ 3875 h 107"/>
                  <a:gd name="T8" fmla="*/ 2885 w 140"/>
                  <a:gd name="T9" fmla="*/ 3400 h 107"/>
                  <a:gd name="T10" fmla="*/ 1109 w 140"/>
                  <a:gd name="T11" fmla="*/ 5809 h 107"/>
                  <a:gd name="T12" fmla="*/ 149 w 140"/>
                  <a:gd name="T13" fmla="*/ 4553 h 107"/>
                  <a:gd name="T14" fmla="*/ 0 w 140"/>
                  <a:gd name="T15" fmla="*/ 1494 h 107"/>
                  <a:gd name="T16" fmla="*/ 0 60000 65536"/>
                  <a:gd name="T17" fmla="*/ 0 60000 65536"/>
                  <a:gd name="T18" fmla="*/ 0 60000 65536"/>
                  <a:gd name="T19" fmla="*/ 0 60000 65536"/>
                  <a:gd name="T20" fmla="*/ 0 60000 65536"/>
                  <a:gd name="T21" fmla="*/ 0 60000 65536"/>
                  <a:gd name="T22" fmla="*/ 0 60000 65536"/>
                  <a:gd name="T23" fmla="*/ 0 60000 65536"/>
                  <a:gd name="T24" fmla="*/ 0 w 140"/>
                  <a:gd name="T25" fmla="*/ 0 h 107"/>
                  <a:gd name="T26" fmla="*/ 140 w 140"/>
                  <a:gd name="T27" fmla="*/ 107 h 1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0" h="107">
                    <a:moveTo>
                      <a:pt x="0" y="27"/>
                    </a:moveTo>
                    <a:lnTo>
                      <a:pt x="107" y="0"/>
                    </a:lnTo>
                    <a:lnTo>
                      <a:pt x="139" y="48"/>
                    </a:lnTo>
                    <a:lnTo>
                      <a:pt x="120" y="70"/>
                    </a:lnTo>
                    <a:lnTo>
                      <a:pt x="87" y="62"/>
                    </a:lnTo>
                    <a:lnTo>
                      <a:pt x="34" y="106"/>
                    </a:lnTo>
                    <a:lnTo>
                      <a:pt x="5" y="83"/>
                    </a:lnTo>
                    <a:lnTo>
                      <a:pt x="0" y="27"/>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7" name="Freeform 238">
                <a:extLst>
                  <a:ext uri="{FF2B5EF4-FFF2-40B4-BE49-F238E27FC236}">
                    <a16:creationId xmlns:a16="http://schemas.microsoft.com/office/drawing/2014/main" id="{263DF504-7EFA-AA06-1B77-C72ADB7DE3CF}"/>
                  </a:ext>
                </a:extLst>
              </p:cNvPr>
              <p:cNvSpPr>
                <a:spLocks/>
              </p:cNvSpPr>
              <p:nvPr/>
            </p:nvSpPr>
            <p:spPr bwMode="auto">
              <a:xfrm>
                <a:off x="6365852" y="20798"/>
                <a:ext cx="174" cy="102"/>
              </a:xfrm>
              <a:custGeom>
                <a:avLst/>
                <a:gdLst>
                  <a:gd name="T0" fmla="*/ 0 w 139"/>
                  <a:gd name="T1" fmla="*/ 3049 h 83"/>
                  <a:gd name="T2" fmla="*/ 4020 w 139"/>
                  <a:gd name="T3" fmla="*/ 1652 h 83"/>
                  <a:gd name="T4" fmla="*/ 7885 w 139"/>
                  <a:gd name="T5" fmla="*/ 0 h 83"/>
                  <a:gd name="T6" fmla="*/ 8545 w 139"/>
                  <a:gd name="T7" fmla="*/ 1 h 83"/>
                  <a:gd name="T8" fmla="*/ 9691 w 139"/>
                  <a:gd name="T9" fmla="*/ 2 h 83"/>
                  <a:gd name="T10" fmla="*/ 5881 w 139"/>
                  <a:gd name="T11" fmla="*/ 2289 h 83"/>
                  <a:gd name="T12" fmla="*/ 1128 w 139"/>
                  <a:gd name="T13" fmla="*/ 4154 h 83"/>
                  <a:gd name="T14" fmla="*/ 0 w 139"/>
                  <a:gd name="T15" fmla="*/ 3049 h 83"/>
                  <a:gd name="T16" fmla="*/ 0 60000 65536"/>
                  <a:gd name="T17" fmla="*/ 0 60000 65536"/>
                  <a:gd name="T18" fmla="*/ 0 60000 65536"/>
                  <a:gd name="T19" fmla="*/ 0 60000 65536"/>
                  <a:gd name="T20" fmla="*/ 0 60000 65536"/>
                  <a:gd name="T21" fmla="*/ 0 60000 65536"/>
                  <a:gd name="T22" fmla="*/ 0 60000 65536"/>
                  <a:gd name="T23" fmla="*/ 0 60000 65536"/>
                  <a:gd name="T24" fmla="*/ 0 w 139"/>
                  <a:gd name="T25" fmla="*/ 0 h 83"/>
                  <a:gd name="T26" fmla="*/ 139 w 139"/>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9" h="83">
                    <a:moveTo>
                      <a:pt x="0" y="60"/>
                    </a:moveTo>
                    <a:lnTo>
                      <a:pt x="57" y="33"/>
                    </a:lnTo>
                    <a:lnTo>
                      <a:pt x="112" y="0"/>
                    </a:lnTo>
                    <a:lnTo>
                      <a:pt x="122" y="1"/>
                    </a:lnTo>
                    <a:lnTo>
                      <a:pt x="138" y="2"/>
                    </a:lnTo>
                    <a:lnTo>
                      <a:pt x="84" y="45"/>
                    </a:lnTo>
                    <a:lnTo>
                      <a:pt x="16" y="82"/>
                    </a:lnTo>
                    <a:lnTo>
                      <a:pt x="0" y="6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8" name="Freeform 239">
                <a:extLst>
                  <a:ext uri="{FF2B5EF4-FFF2-40B4-BE49-F238E27FC236}">
                    <a16:creationId xmlns:a16="http://schemas.microsoft.com/office/drawing/2014/main" id="{8161806D-3E3F-EF23-E640-A6CB384F2B49}"/>
                  </a:ext>
                </a:extLst>
              </p:cNvPr>
              <p:cNvSpPr>
                <a:spLocks/>
              </p:cNvSpPr>
              <p:nvPr/>
            </p:nvSpPr>
            <p:spPr bwMode="auto">
              <a:xfrm>
                <a:off x="6365852" y="20315"/>
                <a:ext cx="186" cy="324"/>
              </a:xfrm>
              <a:custGeom>
                <a:avLst/>
                <a:gdLst>
                  <a:gd name="T0" fmla="*/ 2296 w 148"/>
                  <a:gd name="T1" fmla="*/ 0 h 263"/>
                  <a:gd name="T2" fmla="*/ 0 w 148"/>
                  <a:gd name="T3" fmla="*/ 2426 h 263"/>
                  <a:gd name="T4" fmla="*/ 2520 w 148"/>
                  <a:gd name="T5" fmla="*/ 5698 h 263"/>
                  <a:gd name="T6" fmla="*/ 965 w 148"/>
                  <a:gd name="T7" fmla="*/ 6474 h 263"/>
                  <a:gd name="T8" fmla="*/ 1595 w 148"/>
                  <a:gd name="T9" fmla="*/ 13864 h 263"/>
                  <a:gd name="T10" fmla="*/ 7900 w 148"/>
                  <a:gd name="T11" fmla="*/ 12847 h 263"/>
                  <a:gd name="T12" fmla="*/ 9485 w 148"/>
                  <a:gd name="T13" fmla="*/ 12847 h 263"/>
                  <a:gd name="T14" fmla="*/ 10446 w 148"/>
                  <a:gd name="T15" fmla="*/ 12009 h 263"/>
                  <a:gd name="T16" fmla="*/ 10446 w 148"/>
                  <a:gd name="T17" fmla="*/ 10654 h 263"/>
                  <a:gd name="T18" fmla="*/ 11171 w 148"/>
                  <a:gd name="T19" fmla="*/ 9751 h 263"/>
                  <a:gd name="T20" fmla="*/ 7656 w 148"/>
                  <a:gd name="T21" fmla="*/ 8776 h 263"/>
                  <a:gd name="T22" fmla="*/ 3167 w 148"/>
                  <a:gd name="T23" fmla="*/ 627 h 263"/>
                  <a:gd name="T24" fmla="*/ 2296 w 148"/>
                  <a:gd name="T25" fmla="*/ 0 h 2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8"/>
                  <a:gd name="T40" fmla="*/ 0 h 263"/>
                  <a:gd name="T41" fmla="*/ 148 w 148"/>
                  <a:gd name="T42" fmla="*/ 263 h 2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8" h="263">
                    <a:moveTo>
                      <a:pt x="31" y="0"/>
                    </a:moveTo>
                    <a:lnTo>
                      <a:pt x="0" y="46"/>
                    </a:lnTo>
                    <a:lnTo>
                      <a:pt x="33" y="107"/>
                    </a:lnTo>
                    <a:lnTo>
                      <a:pt x="13" y="123"/>
                    </a:lnTo>
                    <a:lnTo>
                      <a:pt x="21" y="262"/>
                    </a:lnTo>
                    <a:lnTo>
                      <a:pt x="104" y="242"/>
                    </a:lnTo>
                    <a:lnTo>
                      <a:pt x="125" y="242"/>
                    </a:lnTo>
                    <a:lnTo>
                      <a:pt x="138" y="227"/>
                    </a:lnTo>
                    <a:lnTo>
                      <a:pt x="138" y="201"/>
                    </a:lnTo>
                    <a:lnTo>
                      <a:pt x="147" y="185"/>
                    </a:lnTo>
                    <a:lnTo>
                      <a:pt x="101" y="165"/>
                    </a:lnTo>
                    <a:lnTo>
                      <a:pt x="42" y="12"/>
                    </a:lnTo>
                    <a:lnTo>
                      <a:pt x="31" y="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sp>
            <p:nvSpPr>
              <p:cNvPr id="39" name="Freeform 240">
                <a:extLst>
                  <a:ext uri="{FF2B5EF4-FFF2-40B4-BE49-F238E27FC236}">
                    <a16:creationId xmlns:a16="http://schemas.microsoft.com/office/drawing/2014/main" id="{3C8DAD76-EB61-3327-D571-C7BF9AEDF1C1}"/>
                  </a:ext>
                </a:extLst>
              </p:cNvPr>
              <p:cNvSpPr>
                <a:spLocks/>
              </p:cNvSpPr>
              <p:nvPr/>
            </p:nvSpPr>
            <p:spPr bwMode="auto">
              <a:xfrm>
                <a:off x="6365960" y="20690"/>
                <a:ext cx="84" cy="78"/>
              </a:xfrm>
              <a:custGeom>
                <a:avLst/>
                <a:gdLst>
                  <a:gd name="T0" fmla="*/ 0 w 71"/>
                  <a:gd name="T1" fmla="*/ 1879 h 59"/>
                  <a:gd name="T2" fmla="*/ 769 w 71"/>
                  <a:gd name="T3" fmla="*/ 0 h 59"/>
                  <a:gd name="T4" fmla="*/ 1783 w 71"/>
                  <a:gd name="T5" fmla="*/ 5740 h 59"/>
                  <a:gd name="T6" fmla="*/ 1558 w 71"/>
                  <a:gd name="T7" fmla="*/ 7239 h 59"/>
                  <a:gd name="T8" fmla="*/ 1034 w 71"/>
                  <a:gd name="T9" fmla="*/ 7239 h 59"/>
                  <a:gd name="T10" fmla="*/ 795 w 71"/>
                  <a:gd name="T11" fmla="*/ 11309 h 59"/>
                  <a:gd name="T12" fmla="*/ 0 w 71"/>
                  <a:gd name="T13" fmla="*/ 1879 h 59"/>
                  <a:gd name="T14" fmla="*/ 0 60000 65536"/>
                  <a:gd name="T15" fmla="*/ 0 60000 65536"/>
                  <a:gd name="T16" fmla="*/ 0 60000 65536"/>
                  <a:gd name="T17" fmla="*/ 0 60000 65536"/>
                  <a:gd name="T18" fmla="*/ 0 60000 65536"/>
                  <a:gd name="T19" fmla="*/ 0 60000 65536"/>
                  <a:gd name="T20" fmla="*/ 0 60000 65536"/>
                  <a:gd name="T21" fmla="*/ 0 w 71"/>
                  <a:gd name="T22" fmla="*/ 0 h 59"/>
                  <a:gd name="T23" fmla="*/ 71 w 71"/>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1" h="59">
                    <a:moveTo>
                      <a:pt x="0" y="10"/>
                    </a:moveTo>
                    <a:lnTo>
                      <a:pt x="30" y="0"/>
                    </a:lnTo>
                    <a:lnTo>
                      <a:pt x="70" y="30"/>
                    </a:lnTo>
                    <a:lnTo>
                      <a:pt x="62" y="38"/>
                    </a:lnTo>
                    <a:lnTo>
                      <a:pt x="42" y="38"/>
                    </a:lnTo>
                    <a:lnTo>
                      <a:pt x="32" y="58"/>
                    </a:lnTo>
                    <a:lnTo>
                      <a:pt x="0" y="10"/>
                    </a:lnTo>
                  </a:path>
                </a:pathLst>
              </a:custGeom>
              <a:grpFill/>
              <a:ln w="9525" cap="rnd" cmpd="sng" algn="ctr">
                <a:solidFill>
                  <a:schemeClr val="tx1">
                    <a:alpha val="18039"/>
                  </a:schemeClr>
                </a:solidFill>
                <a:prstDash val="solid"/>
                <a:round/>
                <a:headEnd type="none" w="med" len="med"/>
                <a:tailEnd type="none" w="med" len="med"/>
              </a:ln>
            </p:spPr>
            <p:txBody>
              <a:bodyPr/>
              <a:lstStyle/>
              <a:p>
                <a:endParaRPr lang="en-US" dirty="0">
                  <a:latin typeface="+mj-lt"/>
                </a:endParaRPr>
              </a:p>
            </p:txBody>
          </p:sp>
        </p:grpSp>
        <p:sp>
          <p:nvSpPr>
            <p:cNvPr id="19" name="TextBox 18">
              <a:extLst>
                <a:ext uri="{FF2B5EF4-FFF2-40B4-BE49-F238E27FC236}">
                  <a16:creationId xmlns:a16="http://schemas.microsoft.com/office/drawing/2014/main" id="{6E5AEDF2-E445-405E-9DA5-75D06758BC2D}"/>
                </a:ext>
              </a:extLst>
            </p:cNvPr>
            <p:cNvSpPr txBox="1"/>
            <p:nvPr/>
          </p:nvSpPr>
          <p:spPr>
            <a:xfrm>
              <a:off x="145044" y="3779061"/>
              <a:ext cx="1396020" cy="349764"/>
            </a:xfrm>
            <a:prstGeom prst="rect">
              <a:avLst/>
            </a:prstGeom>
            <a:noFill/>
          </p:spPr>
          <p:txBody>
            <a:bodyPr wrap="square" rtlCol="0">
              <a:spAutoFit/>
            </a:bodyPr>
            <a:lstStyle/>
            <a:p>
              <a:pPr algn="ctr"/>
              <a:r>
                <a:rPr lang="en-US" dirty="0">
                  <a:latin typeface="+mj-lt"/>
                </a:rPr>
                <a:t>California</a:t>
              </a:r>
            </a:p>
          </p:txBody>
        </p:sp>
        <p:sp>
          <p:nvSpPr>
            <p:cNvPr id="20" name="TextBox 19">
              <a:extLst>
                <a:ext uri="{FF2B5EF4-FFF2-40B4-BE49-F238E27FC236}">
                  <a16:creationId xmlns:a16="http://schemas.microsoft.com/office/drawing/2014/main" id="{2F4416E3-49DF-3C4B-8872-2DBE7E86373E}"/>
                </a:ext>
              </a:extLst>
            </p:cNvPr>
            <p:cNvSpPr txBox="1"/>
            <p:nvPr/>
          </p:nvSpPr>
          <p:spPr>
            <a:xfrm>
              <a:off x="1931593" y="2988444"/>
              <a:ext cx="1396020" cy="646331"/>
            </a:xfrm>
            <a:prstGeom prst="rect">
              <a:avLst/>
            </a:prstGeom>
            <a:noFill/>
          </p:spPr>
          <p:txBody>
            <a:bodyPr wrap="square" rtlCol="0">
              <a:spAutoFit/>
            </a:bodyPr>
            <a:lstStyle/>
            <a:p>
              <a:pPr algn="ctr"/>
              <a:r>
                <a:rPr lang="en-US" dirty="0">
                  <a:latin typeface="+mj-lt"/>
                </a:rPr>
                <a:t>West</a:t>
              </a:r>
            </a:p>
            <a:p>
              <a:pPr algn="ctr"/>
              <a:r>
                <a:rPr lang="en-US" dirty="0">
                  <a:latin typeface="+mj-lt"/>
                </a:rPr>
                <a:t>94</a:t>
              </a:r>
            </a:p>
          </p:txBody>
        </p:sp>
        <p:sp>
          <p:nvSpPr>
            <p:cNvPr id="21" name="TextBox 20">
              <a:extLst>
                <a:ext uri="{FF2B5EF4-FFF2-40B4-BE49-F238E27FC236}">
                  <a16:creationId xmlns:a16="http://schemas.microsoft.com/office/drawing/2014/main" id="{ACEB861C-5C9E-83CE-4B4D-9590BDF9B677}"/>
                </a:ext>
              </a:extLst>
            </p:cNvPr>
            <p:cNvSpPr txBox="1"/>
            <p:nvPr/>
          </p:nvSpPr>
          <p:spPr>
            <a:xfrm>
              <a:off x="3978282" y="2560958"/>
              <a:ext cx="1072574" cy="349764"/>
            </a:xfrm>
            <a:prstGeom prst="rect">
              <a:avLst/>
            </a:prstGeom>
            <a:noFill/>
          </p:spPr>
          <p:txBody>
            <a:bodyPr wrap="square" rtlCol="0">
              <a:spAutoFit/>
            </a:bodyPr>
            <a:lstStyle/>
            <a:p>
              <a:pPr algn="ctr"/>
              <a:r>
                <a:rPr lang="en-US" dirty="0">
                  <a:solidFill>
                    <a:sysClr val="windowText" lastClr="000000"/>
                  </a:solidFill>
                  <a:latin typeface="+mj-lt"/>
                </a:rPr>
                <a:t>Plains</a:t>
              </a:r>
            </a:p>
          </p:txBody>
        </p:sp>
        <p:sp>
          <p:nvSpPr>
            <p:cNvPr id="22" name="TextBox 21">
              <a:extLst>
                <a:ext uri="{FF2B5EF4-FFF2-40B4-BE49-F238E27FC236}">
                  <a16:creationId xmlns:a16="http://schemas.microsoft.com/office/drawing/2014/main" id="{A2529E14-0813-6F1C-EE24-9E353AA194C0}"/>
                </a:ext>
              </a:extLst>
            </p:cNvPr>
            <p:cNvSpPr txBox="1"/>
            <p:nvPr/>
          </p:nvSpPr>
          <p:spPr>
            <a:xfrm>
              <a:off x="5550361" y="3109037"/>
              <a:ext cx="1520330" cy="349764"/>
            </a:xfrm>
            <a:prstGeom prst="rect">
              <a:avLst/>
            </a:prstGeom>
            <a:noFill/>
          </p:spPr>
          <p:txBody>
            <a:bodyPr wrap="square" rtlCol="0">
              <a:spAutoFit/>
            </a:bodyPr>
            <a:lstStyle/>
            <a:p>
              <a:pPr algn="ctr"/>
              <a:r>
                <a:rPr lang="en-US" dirty="0">
                  <a:latin typeface="+mj-lt"/>
                </a:rPr>
                <a:t>Great Lakes</a:t>
              </a:r>
            </a:p>
          </p:txBody>
        </p:sp>
        <p:sp>
          <p:nvSpPr>
            <p:cNvPr id="23" name="TextBox 22">
              <a:extLst>
                <a:ext uri="{FF2B5EF4-FFF2-40B4-BE49-F238E27FC236}">
                  <a16:creationId xmlns:a16="http://schemas.microsoft.com/office/drawing/2014/main" id="{3428DA13-403B-8A11-08AC-B44A09C0FD34}"/>
                </a:ext>
              </a:extLst>
            </p:cNvPr>
            <p:cNvSpPr txBox="1"/>
            <p:nvPr/>
          </p:nvSpPr>
          <p:spPr>
            <a:xfrm>
              <a:off x="7435302" y="2524547"/>
              <a:ext cx="1130578" cy="349764"/>
            </a:xfrm>
            <a:prstGeom prst="rect">
              <a:avLst/>
            </a:prstGeom>
            <a:noFill/>
          </p:spPr>
          <p:txBody>
            <a:bodyPr wrap="square" rtlCol="0">
              <a:spAutoFit/>
            </a:bodyPr>
            <a:lstStyle/>
            <a:p>
              <a:pPr algn="ctr"/>
              <a:r>
                <a:rPr lang="en-US" dirty="0">
                  <a:latin typeface="+mj-lt"/>
                </a:rPr>
                <a:t>Northeast</a:t>
              </a:r>
            </a:p>
          </p:txBody>
        </p:sp>
        <p:sp>
          <p:nvSpPr>
            <p:cNvPr id="24" name="TextBox 23">
              <a:extLst>
                <a:ext uri="{FF2B5EF4-FFF2-40B4-BE49-F238E27FC236}">
                  <a16:creationId xmlns:a16="http://schemas.microsoft.com/office/drawing/2014/main" id="{379C9E19-5740-52BE-7960-C42273A4A307}"/>
                </a:ext>
              </a:extLst>
            </p:cNvPr>
            <p:cNvSpPr txBox="1"/>
            <p:nvPr/>
          </p:nvSpPr>
          <p:spPr>
            <a:xfrm>
              <a:off x="6430445" y="3819415"/>
              <a:ext cx="1461569" cy="349764"/>
            </a:xfrm>
            <a:prstGeom prst="rect">
              <a:avLst/>
            </a:prstGeom>
            <a:noFill/>
          </p:spPr>
          <p:txBody>
            <a:bodyPr wrap="square" rtlCol="0">
              <a:spAutoFit/>
            </a:bodyPr>
            <a:lstStyle/>
            <a:p>
              <a:pPr algn="ctr"/>
              <a:r>
                <a:rPr lang="en-US" dirty="0">
                  <a:latin typeface="+mj-lt"/>
                </a:rPr>
                <a:t>Mid South</a:t>
              </a:r>
            </a:p>
          </p:txBody>
        </p:sp>
        <p:sp>
          <p:nvSpPr>
            <p:cNvPr id="25" name="TextBox 24">
              <a:extLst>
                <a:ext uri="{FF2B5EF4-FFF2-40B4-BE49-F238E27FC236}">
                  <a16:creationId xmlns:a16="http://schemas.microsoft.com/office/drawing/2014/main" id="{49181FCC-B912-598B-13EA-765A668905B4}"/>
                </a:ext>
              </a:extLst>
            </p:cNvPr>
            <p:cNvSpPr txBox="1"/>
            <p:nvPr/>
          </p:nvSpPr>
          <p:spPr>
            <a:xfrm>
              <a:off x="5780813" y="4750625"/>
              <a:ext cx="1546119" cy="349764"/>
            </a:xfrm>
            <a:prstGeom prst="rect">
              <a:avLst/>
            </a:prstGeom>
            <a:noFill/>
          </p:spPr>
          <p:txBody>
            <a:bodyPr wrap="square" rtlCol="0">
              <a:spAutoFit/>
            </a:bodyPr>
            <a:lstStyle/>
            <a:p>
              <a:pPr algn="ctr"/>
              <a:r>
                <a:rPr lang="en-US" dirty="0">
                  <a:latin typeface="+mj-lt"/>
                </a:rPr>
                <a:t>Southeast</a:t>
              </a:r>
            </a:p>
          </p:txBody>
        </p:sp>
        <p:sp>
          <p:nvSpPr>
            <p:cNvPr id="26" name="TextBox 25">
              <a:extLst>
                <a:ext uri="{FF2B5EF4-FFF2-40B4-BE49-F238E27FC236}">
                  <a16:creationId xmlns:a16="http://schemas.microsoft.com/office/drawing/2014/main" id="{78AD8FB0-C3BE-1998-2AD3-736FAB154DCF}"/>
                </a:ext>
              </a:extLst>
            </p:cNvPr>
            <p:cNvSpPr txBox="1"/>
            <p:nvPr/>
          </p:nvSpPr>
          <p:spPr>
            <a:xfrm>
              <a:off x="3972231" y="4788158"/>
              <a:ext cx="1446937" cy="349764"/>
            </a:xfrm>
            <a:prstGeom prst="rect">
              <a:avLst/>
            </a:prstGeom>
            <a:noFill/>
          </p:spPr>
          <p:txBody>
            <a:bodyPr wrap="square" rtlCol="0">
              <a:spAutoFit/>
            </a:bodyPr>
            <a:lstStyle/>
            <a:p>
              <a:pPr algn="ctr"/>
              <a:r>
                <a:rPr lang="en-US" dirty="0">
                  <a:latin typeface="+mj-lt"/>
                </a:rPr>
                <a:t>South Central</a:t>
              </a:r>
            </a:p>
          </p:txBody>
        </p:sp>
        <p:sp>
          <p:nvSpPr>
            <p:cNvPr id="27" name="Rectangle 26">
              <a:extLst>
                <a:ext uri="{FF2B5EF4-FFF2-40B4-BE49-F238E27FC236}">
                  <a16:creationId xmlns:a16="http://schemas.microsoft.com/office/drawing/2014/main" id="{0F1BC1BB-5FC4-9674-8B97-445AB110396D}"/>
                </a:ext>
              </a:extLst>
            </p:cNvPr>
            <p:cNvSpPr/>
            <p:nvPr/>
          </p:nvSpPr>
          <p:spPr>
            <a:xfrm>
              <a:off x="143436" y="6600262"/>
              <a:ext cx="2839239" cy="215444"/>
            </a:xfrm>
            <a:prstGeom prst="rect">
              <a:avLst/>
            </a:prstGeom>
          </p:spPr>
          <p:txBody>
            <a:bodyPr wrap="none">
              <a:spAutoFit/>
            </a:bodyPr>
            <a:lstStyle/>
            <a:p>
              <a:pPr lvl="0" defTabSz="914400">
                <a:defRPr/>
              </a:pPr>
              <a:r>
                <a:rPr lang="en-US" sz="800" kern="0" dirty="0"/>
                <a:t>Source: IRI POS, Total US MULO+C, 52Wks Data Ending 02.28.21</a:t>
              </a:r>
            </a:p>
          </p:txBody>
        </p:sp>
      </p:grpSp>
      <p:sp>
        <p:nvSpPr>
          <p:cNvPr id="78" name="TextBox 77">
            <a:extLst>
              <a:ext uri="{FF2B5EF4-FFF2-40B4-BE49-F238E27FC236}">
                <a16:creationId xmlns:a16="http://schemas.microsoft.com/office/drawing/2014/main" id="{B55058A3-638A-452D-7C60-154776AF2F93}"/>
              </a:ext>
            </a:extLst>
          </p:cNvPr>
          <p:cNvSpPr txBox="1"/>
          <p:nvPr/>
        </p:nvSpPr>
        <p:spPr>
          <a:xfrm>
            <a:off x="3054626" y="2970648"/>
            <a:ext cx="6109252" cy="646331"/>
          </a:xfrm>
          <a:prstGeom prst="rect">
            <a:avLst/>
          </a:prstGeom>
          <a:noFill/>
        </p:spPr>
        <p:txBody>
          <a:bodyPr wrap="square">
            <a:spAutoFit/>
          </a:bodyPr>
          <a:lstStyle/>
          <a:p>
            <a:br>
              <a:rPr lang="en-US" dirty="0"/>
            </a:br>
            <a:endParaRPr lang="en-US" dirty="0"/>
          </a:p>
        </p:txBody>
      </p:sp>
      <p:sp>
        <p:nvSpPr>
          <p:cNvPr id="79" name="object 2">
            <a:extLst>
              <a:ext uri="{FF2B5EF4-FFF2-40B4-BE49-F238E27FC236}">
                <a16:creationId xmlns:a16="http://schemas.microsoft.com/office/drawing/2014/main" id="{8F8B1591-ACFF-5FB7-1FCC-1173BDA0E7CF}"/>
              </a:ext>
            </a:extLst>
          </p:cNvPr>
          <p:cNvSpPr txBox="1">
            <a:spLocks noGrp="1"/>
          </p:cNvSpPr>
          <p:nvPr>
            <p:ph type="title"/>
          </p:nvPr>
        </p:nvSpPr>
        <p:spPr>
          <a:xfrm>
            <a:off x="1" y="94770"/>
            <a:ext cx="12192000" cy="382156"/>
          </a:xfrm>
          <a:prstGeom prst="rect">
            <a:avLst/>
          </a:prstGeom>
        </p:spPr>
        <p:txBody>
          <a:bodyPr vert="horz" wrap="square" lIns="0" tIns="12700" rIns="0" bIns="0" rtlCol="0">
            <a:spAutoFit/>
          </a:bodyPr>
          <a:lstStyle/>
          <a:p>
            <a:pPr algn="ctr" rtl="0">
              <a:spcBef>
                <a:spcPts val="0"/>
              </a:spcBef>
              <a:spcAft>
                <a:spcPts val="0"/>
              </a:spcAft>
            </a:pPr>
            <a:r>
              <a:rPr lang="en-US" sz="2400" b="1" i="0" u="none" strike="noStrike" dirty="0">
                <a:solidFill>
                  <a:schemeClr val="tx1"/>
                </a:solidFill>
                <a:effectLst/>
                <a:latin typeface="Calibri" panose="020F0502020204030204" pitchFamily="34" charset="0"/>
              </a:rPr>
              <a:t>PRICE THRESHOLDS WITH MAXIMUM IMPACT ON SALES (STICKS 16 OZ)</a:t>
            </a:r>
            <a:endParaRPr lang="en-US" sz="2400" b="0" dirty="0">
              <a:solidFill>
                <a:schemeClr val="tx1"/>
              </a:solidFill>
              <a:effectLst/>
            </a:endParaRPr>
          </a:p>
        </p:txBody>
      </p:sp>
      <p:sp>
        <p:nvSpPr>
          <p:cNvPr id="80" name="Rectangle 79">
            <a:extLst>
              <a:ext uri="{FF2B5EF4-FFF2-40B4-BE49-F238E27FC236}">
                <a16:creationId xmlns:a16="http://schemas.microsoft.com/office/drawing/2014/main" id="{7539E736-8EBD-4339-A633-890A241B2806}"/>
              </a:ext>
            </a:extLst>
          </p:cNvPr>
          <p:cNvSpPr/>
          <p:nvPr/>
        </p:nvSpPr>
        <p:spPr>
          <a:xfrm>
            <a:off x="9410286" y="3364340"/>
            <a:ext cx="2148619"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33%</a:t>
            </a:r>
          </a:p>
          <a:p>
            <a:pPr algn="ctr"/>
            <a:r>
              <a:rPr lang="en-US" dirty="0"/>
              <a:t>Price- $3.5 to $2.5</a:t>
            </a:r>
          </a:p>
        </p:txBody>
      </p:sp>
      <p:sp>
        <p:nvSpPr>
          <p:cNvPr id="81" name="Rectangle 80">
            <a:extLst>
              <a:ext uri="{FF2B5EF4-FFF2-40B4-BE49-F238E27FC236}">
                <a16:creationId xmlns:a16="http://schemas.microsoft.com/office/drawing/2014/main" id="{F6B7F12E-BCA8-2490-176C-B376EC014A02}"/>
              </a:ext>
            </a:extLst>
          </p:cNvPr>
          <p:cNvSpPr/>
          <p:nvPr/>
        </p:nvSpPr>
        <p:spPr>
          <a:xfrm>
            <a:off x="9114911" y="2018717"/>
            <a:ext cx="2043419"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35%</a:t>
            </a:r>
          </a:p>
          <a:p>
            <a:pPr algn="ctr"/>
            <a:r>
              <a:rPr lang="en-US" dirty="0"/>
              <a:t>Price- $3.5 to $2.5</a:t>
            </a:r>
          </a:p>
        </p:txBody>
      </p:sp>
      <p:sp>
        <p:nvSpPr>
          <p:cNvPr id="82" name="Rectangle 81">
            <a:extLst>
              <a:ext uri="{FF2B5EF4-FFF2-40B4-BE49-F238E27FC236}">
                <a16:creationId xmlns:a16="http://schemas.microsoft.com/office/drawing/2014/main" id="{BC14C9AF-953A-A281-6E02-DA5BA302AA48}"/>
              </a:ext>
            </a:extLst>
          </p:cNvPr>
          <p:cNvSpPr/>
          <p:nvPr/>
        </p:nvSpPr>
        <p:spPr>
          <a:xfrm>
            <a:off x="8171005" y="4526601"/>
            <a:ext cx="2148619"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34%</a:t>
            </a:r>
          </a:p>
          <a:p>
            <a:pPr algn="ctr"/>
            <a:r>
              <a:rPr lang="en-US" dirty="0"/>
              <a:t>Price- $3.5 to 2.5</a:t>
            </a:r>
          </a:p>
        </p:txBody>
      </p:sp>
      <p:sp>
        <p:nvSpPr>
          <p:cNvPr id="83" name="Rectangle 82">
            <a:extLst>
              <a:ext uri="{FF2B5EF4-FFF2-40B4-BE49-F238E27FC236}">
                <a16:creationId xmlns:a16="http://schemas.microsoft.com/office/drawing/2014/main" id="{EE919522-D02D-4396-CF74-3DCEEE48E552}"/>
              </a:ext>
            </a:extLst>
          </p:cNvPr>
          <p:cNvSpPr/>
          <p:nvPr/>
        </p:nvSpPr>
        <p:spPr>
          <a:xfrm>
            <a:off x="6856559" y="1551695"/>
            <a:ext cx="2151470" cy="52690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43%</a:t>
            </a:r>
          </a:p>
          <a:p>
            <a:pPr algn="ctr"/>
            <a:r>
              <a:rPr lang="en-US" dirty="0"/>
              <a:t>Price- $3 to $2</a:t>
            </a:r>
          </a:p>
        </p:txBody>
      </p:sp>
      <p:sp>
        <p:nvSpPr>
          <p:cNvPr id="84" name="Rectangle 83">
            <a:extLst>
              <a:ext uri="{FF2B5EF4-FFF2-40B4-BE49-F238E27FC236}">
                <a16:creationId xmlns:a16="http://schemas.microsoft.com/office/drawing/2014/main" id="{7ADAA37F-0403-52F8-3C3B-9EF7158746B6}"/>
              </a:ext>
            </a:extLst>
          </p:cNvPr>
          <p:cNvSpPr/>
          <p:nvPr/>
        </p:nvSpPr>
        <p:spPr>
          <a:xfrm>
            <a:off x="5502514" y="4569549"/>
            <a:ext cx="1987210" cy="506686"/>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48%</a:t>
            </a:r>
          </a:p>
          <a:p>
            <a:pPr algn="ctr"/>
            <a:r>
              <a:rPr lang="en-US" dirty="0"/>
              <a:t>Price- $3.5 to $2.5</a:t>
            </a:r>
          </a:p>
        </p:txBody>
      </p:sp>
      <p:sp>
        <p:nvSpPr>
          <p:cNvPr id="85" name="Rectangle 84">
            <a:extLst>
              <a:ext uri="{FF2B5EF4-FFF2-40B4-BE49-F238E27FC236}">
                <a16:creationId xmlns:a16="http://schemas.microsoft.com/office/drawing/2014/main" id="{B0402781-0C0E-1D87-664C-35578884ED35}"/>
              </a:ext>
            </a:extLst>
          </p:cNvPr>
          <p:cNvSpPr/>
          <p:nvPr/>
        </p:nvSpPr>
        <p:spPr>
          <a:xfrm>
            <a:off x="3580730" y="2461473"/>
            <a:ext cx="1894873" cy="575515"/>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44%</a:t>
            </a:r>
          </a:p>
          <a:p>
            <a:pPr algn="ctr"/>
            <a:r>
              <a:rPr lang="en-US" dirty="0"/>
              <a:t>Price- $3.5 to $2.5</a:t>
            </a:r>
          </a:p>
        </p:txBody>
      </p:sp>
      <p:sp>
        <p:nvSpPr>
          <p:cNvPr id="86" name="Rectangle 85">
            <a:extLst>
              <a:ext uri="{FF2B5EF4-FFF2-40B4-BE49-F238E27FC236}">
                <a16:creationId xmlns:a16="http://schemas.microsoft.com/office/drawing/2014/main" id="{35D7390B-92C0-E905-2286-6772159DD1BE}"/>
              </a:ext>
            </a:extLst>
          </p:cNvPr>
          <p:cNvSpPr/>
          <p:nvPr/>
        </p:nvSpPr>
        <p:spPr>
          <a:xfrm>
            <a:off x="1555748" y="3664972"/>
            <a:ext cx="1906045" cy="523708"/>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51%</a:t>
            </a:r>
          </a:p>
          <a:p>
            <a:pPr algn="ctr"/>
            <a:r>
              <a:rPr lang="en-US" dirty="0"/>
              <a:t>Price- $3.5 to $2.5</a:t>
            </a:r>
          </a:p>
        </p:txBody>
      </p:sp>
      <p:sp>
        <p:nvSpPr>
          <p:cNvPr id="87" name="Rectangle 86">
            <a:extLst>
              <a:ext uri="{FF2B5EF4-FFF2-40B4-BE49-F238E27FC236}">
                <a16:creationId xmlns:a16="http://schemas.microsoft.com/office/drawing/2014/main" id="{8CF797AC-CBCC-266A-A5B3-94C8153FF204}"/>
              </a:ext>
            </a:extLst>
          </p:cNvPr>
          <p:cNvSpPr/>
          <p:nvPr/>
        </p:nvSpPr>
        <p:spPr>
          <a:xfrm>
            <a:off x="5596368" y="2866258"/>
            <a:ext cx="1901903" cy="536129"/>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Sales– 34%</a:t>
            </a:r>
          </a:p>
          <a:p>
            <a:pPr algn="ctr"/>
            <a:r>
              <a:rPr lang="en-US" dirty="0"/>
              <a:t>Price- $3.5 to $2.5</a:t>
            </a:r>
          </a:p>
        </p:txBody>
      </p:sp>
    </p:spTree>
    <p:extLst>
      <p:ext uri="{BB962C8B-B14F-4D97-AF65-F5344CB8AC3E}">
        <p14:creationId xmlns:p14="http://schemas.microsoft.com/office/powerpoint/2010/main" val="2140647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TotalTime>
  <Words>2231</Words>
  <Application>Microsoft Macintosh PowerPoint</Application>
  <PresentationFormat>Widescreen</PresentationFormat>
  <Paragraphs>235</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Open Sans</vt:lpstr>
      <vt:lpstr>Tahoma</vt:lpstr>
      <vt:lpstr>Office Theme</vt:lpstr>
      <vt:lpstr>PowerPoint Presentation</vt:lpstr>
      <vt:lpstr>PowerPoint Presentation</vt:lpstr>
      <vt:lpstr>TOP -20 BRANDS</vt:lpstr>
      <vt:lpstr>ANALYSIS METHODOLOGY</vt:lpstr>
      <vt:lpstr>HIGHEST SOLD PRODUCT CATEGORIES</vt:lpstr>
      <vt:lpstr>TOP BRANDS AS PER REGION (PRODUCT CATEGORY)</vt:lpstr>
      <vt:lpstr>PRICE THRESHOLDS WITH MAXIMUM IMPACT ON SALES (TUBS 15 OZ)</vt:lpstr>
      <vt:lpstr>PRICE THRESHOLDS WITH MAXIMUM IMPACT ON SALES (TUBS 45 OZ)</vt:lpstr>
      <vt:lpstr>PRICE THRESHOLDS WITH MAXIMUM IMPACT ON SALES (STICKS 16 OZ)</vt:lpstr>
      <vt:lpstr>TOP NON-CAG BRANDS VS CAG BRANDS</vt:lpstr>
      <vt:lpstr>SALES GAP ANALYSIS </vt:lpstr>
      <vt:lpstr>INSIGHTS FROM DEMOGRAPHIC ANALYSIS</vt:lpstr>
      <vt:lpstr>OVERALL RECOMMENDATIONS</vt:lpstr>
      <vt:lpstr>RECOMMENDATIONS (BLUE BONNET V/S IMPERIAL)</vt:lpstr>
      <vt:lpstr>RECOMMENDATIONS (SMART BALANCE V/S ICBINB)</vt:lpstr>
      <vt:lpstr>RECOMMENDATIONS (PARKAY V/S COUNTRY CROCK)</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Gupta, Anurag</cp:lastModifiedBy>
  <cp:revision>4</cp:revision>
  <dcterms:created xsi:type="dcterms:W3CDTF">2023-04-22T19:51:17Z</dcterms:created>
  <dcterms:modified xsi:type="dcterms:W3CDTF">2023-05-19T19:52:44Z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2022-12-05T00:00:00Z</vt:filetime>
  </property>
  <property fmtid="{D5CDD505-2E9C-101B-9397-08002B2CF9AE}" pid="3" name="LastSaved">
    <vt:filetime>2023-04-22T00:00:00Z</vt:filetime>
  </property>
</Properties>
</file>