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17"/>
  </p:notesMasterIdLst>
  <p:sldIdLst>
    <p:sldId id="256" r:id="rId4"/>
    <p:sldId id="260" r:id="rId5"/>
    <p:sldId id="258" r:id="rId6"/>
    <p:sldId id="261" r:id="rId7"/>
    <p:sldId id="308" r:id="rId8"/>
    <p:sldId id="314" r:id="rId9"/>
    <p:sldId id="304" r:id="rId10"/>
    <p:sldId id="311" r:id="rId11"/>
    <p:sldId id="312" r:id="rId12"/>
    <p:sldId id="313" r:id="rId13"/>
    <p:sldId id="315" r:id="rId14"/>
    <p:sldId id="316" r:id="rId15"/>
    <p:sldId id="296" r:id="rId16"/>
  </p:sldIdLst>
  <p:sldSz cx="9144000" cy="5143500" type="screen16x9"/>
  <p:notesSz cx="6858000" cy="9144000"/>
  <p:embeddedFontLst>
    <p:embeddedFont>
      <p:font typeface="Advent Pro SemiBold" panose="020B0604020202020204" charset="0"/>
      <p:regular r:id="rId18"/>
      <p:bold r:id="rId19"/>
    </p:embeddedFont>
    <p:embeddedFont>
      <p:font typeface="Fira Sans" panose="020B0604020202020204" charset="0"/>
      <p:regular r:id="rId20"/>
      <p:bold r:id="rId21"/>
      <p:italic r:id="rId22"/>
      <p:boldItalic r:id="rId23"/>
    </p:embeddedFont>
    <p:embeddedFont>
      <p:font typeface="Fira Sans Condensed Medium" panose="020B0604020202020204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Maven Pro" panose="020B0604020202020204" charset="0"/>
      <p:regular r:id="rId32"/>
      <p:bold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Proxima Nova Semibold" panose="020B0604020202020204" charset="0"/>
      <p:regular r:id="rId38"/>
      <p:bold r:id="rId39"/>
      <p:boldItalic r:id="rId40"/>
    </p:embeddedFont>
    <p:embeddedFont>
      <p:font typeface="Share Tech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8D"/>
    <a:srgbClr val="E898AC"/>
    <a:srgbClr val="002845"/>
    <a:srgbClr val="FF9973"/>
    <a:srgbClr val="00CFCC"/>
    <a:srgbClr val="0000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E4A6E2-7253-4E53-A71A-8513DF912F47}">
  <a:tblStyle styleId="{9CE4A6E2-7253-4E53-A71A-8513DF912F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72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69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0" name="Google Shape;13790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1" name="Google Shape;13791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8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17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06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25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82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08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2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347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670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25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2350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5086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1600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94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844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7712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95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865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1970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6432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306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350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16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409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3178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9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1494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46882" y="3035567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Share Tech"/>
                <a:sym typeface="Share Tech"/>
              </a:rPr>
              <a:t>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Satya Venkataswamy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613695" y="1476873"/>
            <a:ext cx="6020700" cy="16298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</a:t>
            </a:r>
            <a:r>
              <a:rPr lang="en" dirty="0">
                <a:solidFill>
                  <a:schemeClr val="accent2"/>
                </a:solidFill>
              </a:rPr>
              <a:t>Claims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from </a:t>
            </a:r>
            <a:r>
              <a:rPr lang="en" dirty="0">
                <a:solidFill>
                  <a:schemeClr val="accent2"/>
                </a:solidFill>
              </a:rPr>
              <a:t>FNOL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6520" y="0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Model Selection</a:t>
            </a:r>
            <a:endParaRPr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685D6-2DDD-4779-8AF6-7125C2B56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" y="632946"/>
            <a:ext cx="9015209" cy="1952208"/>
          </a:xfrm>
          <a:prstGeom prst="rect">
            <a:avLst/>
          </a:prstGeom>
          <a:ln w="12700">
            <a:solidFill>
              <a:schemeClr val="accent3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0643BB-895B-4463-95B1-C829600C5A2B}"/>
              </a:ext>
            </a:extLst>
          </p:cNvPr>
          <p:cNvSpPr txBox="1"/>
          <p:nvPr/>
        </p:nvSpPr>
        <p:spPr>
          <a:xfrm>
            <a:off x="66520" y="2810931"/>
            <a:ext cx="9015209" cy="2246769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Leveraged Bootstrapping in order to create a distribution of Test dataset performances.</a:t>
            </a:r>
          </a:p>
          <a:p>
            <a:pPr marL="180975" indent="-180975" algn="just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As a part of bootstrapping the selected model (best hyperparameters) of each experiment was fit on the train dataset and evaluated on the Test dataset. </a:t>
            </a:r>
          </a:p>
          <a:p>
            <a:pPr marL="180975" indent="-180975" algn="just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The above process was repeated for a total of 20 iterations and the Mean Test MAE and Standard Error of the MAE was used to create a 95% confidence interval.</a:t>
            </a:r>
          </a:p>
          <a:p>
            <a:pPr marL="180975" indent="-180975" algn="just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(By assuming the test MAE follows a t-distribution as the number of samples are less than 30 and the standard deviation of the population is unknown).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17A89-FD89-4EB7-8476-4208FC3E3753}"/>
              </a:ext>
            </a:extLst>
          </p:cNvPr>
          <p:cNvSpPr/>
          <p:nvPr/>
        </p:nvSpPr>
        <p:spPr>
          <a:xfrm>
            <a:off x="203199" y="2065867"/>
            <a:ext cx="8342489" cy="29351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574186" y="3125483"/>
            <a:ext cx="2249999" cy="656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STEPS &amp; IMPLEMENTATION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585809" y="3673432"/>
            <a:ext cx="2238376" cy="1004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Suggestions on Model Improvements and Practical challenges.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607133" y="3238754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 &amp; MODEL BUILDING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986231" y="3238754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ISSUES &amp; DATA CLEANING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986230" y="3671633"/>
            <a:ext cx="2250599" cy="1060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Otaining the data, issues wi</a:t>
            </a:r>
            <a:r>
              <a:rPr lang="en-IN" dirty="0"/>
              <a:t>th</a:t>
            </a:r>
            <a:r>
              <a:rPr lang="en" dirty="0"/>
              <a:t> the data, clraning techniques identified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986231" y="24878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666400" y="3704556"/>
            <a:ext cx="2251799" cy="1027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EDA, Feature Selection and Model Selection through Nested Cross Validation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99272" y="24878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168122" y="-38922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My Approach</a:t>
            </a:r>
            <a:endParaRPr sz="2200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756016" y="24878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986231" y="1404704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99272" y="1404704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756016" y="1404704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986231" y="1816754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99272" y="1816754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756016" y="1816754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27"/>
          <p:cNvSpPr/>
          <p:nvPr/>
        </p:nvSpPr>
        <p:spPr>
          <a:xfrm>
            <a:off x="1109680" y="1511221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132003" y="1526614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879480" y="1526601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A08641F-1240-4C93-9053-BE0EBEF1D83A}"/>
              </a:ext>
            </a:extLst>
          </p:cNvPr>
          <p:cNvSpPr/>
          <p:nvPr/>
        </p:nvSpPr>
        <p:spPr>
          <a:xfrm>
            <a:off x="6048990" y="1174045"/>
            <a:ext cx="2874725" cy="358035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63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168122" y="40101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Future Steps and Challenges</a:t>
            </a:r>
            <a:endParaRPr sz="2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2F51B0-6E3D-4924-8959-485DEEAB24BF}"/>
              </a:ext>
            </a:extLst>
          </p:cNvPr>
          <p:cNvSpPr/>
          <p:nvPr/>
        </p:nvSpPr>
        <p:spPr>
          <a:xfrm>
            <a:off x="89099" y="688617"/>
            <a:ext cx="2540000" cy="440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Future Steps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20B0E3-AD3B-41EA-AE0F-2E7719AE835C}"/>
              </a:ext>
            </a:extLst>
          </p:cNvPr>
          <p:cNvSpPr/>
          <p:nvPr/>
        </p:nvSpPr>
        <p:spPr>
          <a:xfrm>
            <a:off x="168122" y="1128885"/>
            <a:ext cx="8659789" cy="20545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just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dirty="0"/>
              <a:t>Explore the performance of other categorical encoding techniques such as Target Encoding etc..</a:t>
            </a:r>
          </a:p>
          <a:p>
            <a:pPr marL="180975" indent="-180975" algn="just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dirty="0"/>
              <a:t>Use of Non-linear base models in feature selection techniques.</a:t>
            </a:r>
          </a:p>
          <a:p>
            <a:pPr marL="180975" indent="-180975" algn="just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dirty="0"/>
              <a:t>Use Feature Selection techniques such as Mutual Information Gain in SelectKBest Models in order to isolate the important features.</a:t>
            </a:r>
          </a:p>
          <a:p>
            <a:pPr marL="180975" indent="-180975" algn="just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dirty="0"/>
              <a:t>Experiment with other implementations of Boosting techniques such as LightGBM etc.. </a:t>
            </a:r>
          </a:p>
          <a:p>
            <a:pPr marL="180975" indent="-180975" algn="just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dirty="0"/>
              <a:t>Use of RMSE score as an evaluation metric in order to minimize the error on outlier data points.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CFD2DE-C91A-4223-B02E-765139082356}"/>
              </a:ext>
            </a:extLst>
          </p:cNvPr>
          <p:cNvSpPr/>
          <p:nvPr/>
        </p:nvSpPr>
        <p:spPr>
          <a:xfrm>
            <a:off x="89099" y="3341516"/>
            <a:ext cx="2540000" cy="440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Challenges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F6D8E-9C1E-4AA0-B1B9-C2BC2613BBCD}"/>
              </a:ext>
            </a:extLst>
          </p:cNvPr>
          <p:cNvSpPr/>
          <p:nvPr/>
        </p:nvSpPr>
        <p:spPr>
          <a:xfrm>
            <a:off x="168122" y="3781785"/>
            <a:ext cx="8659789" cy="4402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dirty="0"/>
              <a:t>Since Nested Cross validation is employed, processing needs would be on the higher side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942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5;p25">
            <a:extLst>
              <a:ext uri="{FF2B5EF4-FFF2-40B4-BE49-F238E27FC236}">
                <a16:creationId xmlns:a16="http://schemas.microsoft.com/office/drawing/2014/main" id="{897A8340-D897-4B9F-BEA5-C061553C5BE2}"/>
              </a:ext>
            </a:extLst>
          </p:cNvPr>
          <p:cNvSpPr txBox="1">
            <a:spLocks/>
          </p:cNvSpPr>
          <p:nvPr/>
        </p:nvSpPr>
        <p:spPr>
          <a:xfrm>
            <a:off x="2822223" y="2158573"/>
            <a:ext cx="3254306" cy="8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hare Tech"/>
              <a:buNone/>
              <a:tabLst/>
              <a:defRPr/>
            </a:pPr>
            <a:r>
              <a:rPr lang="en-IN" dirty="0">
                <a:solidFill>
                  <a:srgbClr val="FFFFFF"/>
                </a:solidFill>
              </a:rPr>
              <a:t>Thank</a:t>
            </a:r>
            <a:r>
              <a:rPr kumimoji="0" lang="en-IN" sz="5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/>
                <a:sym typeface="Share Tech"/>
              </a:rPr>
              <a:t> </a:t>
            </a:r>
            <a:r>
              <a:rPr kumimoji="0" lang="en-IN" sz="5200" b="0" i="0" u="none" strike="noStrike" kern="0" cap="none" spc="0" normalizeH="0" baseline="0" noProof="0" dirty="0">
                <a:ln>
                  <a:noFill/>
                </a:ln>
                <a:solidFill>
                  <a:srgbClr val="00CFCC"/>
                </a:solidFill>
                <a:effectLst/>
                <a:uLnTx/>
                <a:uFillTx/>
                <a:latin typeface="Share Tech"/>
                <a:sym typeface="Share Tech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167269" y="-22340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UNDERSTANDING THE PROBLEM</a:t>
            </a:r>
            <a:endParaRPr sz="2200"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3" y="1196026"/>
            <a:ext cx="241289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Objective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703064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Given the historical data of First Notification of Loss data, predict the claim amounts of each of the insurers.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5669069" y="1196025"/>
            <a:ext cx="251861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Since Incurred values is a continuous value, it is a regression task.</a:t>
            </a:r>
            <a:endParaRPr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 flipV="1">
            <a:off x="931233" y="1484926"/>
            <a:ext cx="2543700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574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19937"/>
              <a:gd name="adj2" fmla="val 5563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1811;p52">
            <a:extLst>
              <a:ext uri="{FF2B5EF4-FFF2-40B4-BE49-F238E27FC236}">
                <a16:creationId xmlns:a16="http://schemas.microsoft.com/office/drawing/2014/main" id="{378F8F95-F071-498C-82AF-E415B82E5A56}"/>
              </a:ext>
            </a:extLst>
          </p:cNvPr>
          <p:cNvGrpSpPr/>
          <p:nvPr/>
        </p:nvGrpSpPr>
        <p:grpSpPr>
          <a:xfrm>
            <a:off x="4159799" y="1598354"/>
            <a:ext cx="681828" cy="577799"/>
            <a:chOff x="4768325" y="2163475"/>
            <a:chExt cx="59700" cy="46725"/>
          </a:xfrm>
        </p:grpSpPr>
        <p:sp>
          <p:nvSpPr>
            <p:cNvPr id="30" name="Google Shape;1812;p52">
              <a:extLst>
                <a:ext uri="{FF2B5EF4-FFF2-40B4-BE49-F238E27FC236}">
                  <a16:creationId xmlns:a16="http://schemas.microsoft.com/office/drawing/2014/main" id="{E8C0C8FF-39FA-46E5-A4A8-531807FA4EEC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13;p52">
              <a:extLst>
                <a:ext uri="{FF2B5EF4-FFF2-40B4-BE49-F238E27FC236}">
                  <a16:creationId xmlns:a16="http://schemas.microsoft.com/office/drawing/2014/main" id="{DD0EE162-E9E7-4ACE-932A-1F098B5FF9D2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574186" y="3125483"/>
            <a:ext cx="2249999" cy="656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STEPS &amp; IMPLEMENTATION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585809" y="3673432"/>
            <a:ext cx="2238376" cy="1004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Suggestions on Model Improvements and Practical challenges.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607133" y="3238754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 &amp; MODEL BUILDING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986231" y="3238754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ISSUES &amp; DATA CLEANING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986230" y="3671633"/>
            <a:ext cx="2250599" cy="1060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Otaining the data, issues wi</a:t>
            </a:r>
            <a:r>
              <a:rPr lang="en-IN" dirty="0"/>
              <a:t>th</a:t>
            </a:r>
            <a:r>
              <a:rPr lang="en" dirty="0"/>
              <a:t> the data, clraning techniques identified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986231" y="24878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666400" y="3704556"/>
            <a:ext cx="2251799" cy="1027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EDA, Feature Selection and Model Selection through Nested Cross Validation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99272" y="24878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168122" y="-38922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My Approach</a:t>
            </a:r>
            <a:endParaRPr sz="2200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756016" y="24878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986231" y="1404704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99272" y="1404704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756016" y="1404704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986231" y="1816754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99272" y="1816754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756016" y="1816754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27"/>
          <p:cNvSpPr/>
          <p:nvPr/>
        </p:nvSpPr>
        <p:spPr>
          <a:xfrm>
            <a:off x="1109680" y="1511221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132003" y="1526614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879480" y="1526601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A08641F-1240-4C93-9053-BE0EBEF1D83A}"/>
              </a:ext>
            </a:extLst>
          </p:cNvPr>
          <p:cNvSpPr/>
          <p:nvPr/>
        </p:nvSpPr>
        <p:spPr>
          <a:xfrm>
            <a:off x="428978" y="1151467"/>
            <a:ext cx="2874725" cy="358035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4" y="1456266"/>
            <a:ext cx="1978799" cy="4374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Data Types</a:t>
            </a:r>
            <a:endParaRPr u="sng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Time Frame</a:t>
            </a:r>
            <a:endParaRPr u="sng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5998507" y="3266566"/>
            <a:ext cx="2359714" cy="808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~4.5% of missing values in the weather_conditions column</a:t>
            </a:r>
            <a:endParaRPr lang="en-US" b="1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110646" y="1237727"/>
            <a:ext cx="217463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Dataset Dimensions</a:t>
            </a:r>
            <a:endParaRPr u="sng"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63698" y="1684871"/>
            <a:ext cx="1773406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7,691 records and 46 features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902405" y="1696160"/>
            <a:ext cx="227591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9 categorical features and 37 numerical ones</a:t>
            </a:r>
            <a:r>
              <a:rPr lang="en-US" dirty="0"/>
              <a:t> </a:t>
            </a:r>
            <a:endParaRPr lang="en-US" sz="1600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038578" y="3216395"/>
            <a:ext cx="2269246" cy="858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Claims range from April 2003 to June 2015</a:t>
            </a:r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5870043" y="2757968"/>
            <a:ext cx="263048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Missing Values</a:t>
            </a:r>
            <a:endParaRPr u="sng"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572374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1" name="Google Shape;611;p30"/>
          <p:cNvSpPr/>
          <p:nvPr/>
        </p:nvSpPr>
        <p:spPr>
          <a:xfrm>
            <a:off x="4909275" y="1572374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479;p27">
            <a:extLst>
              <a:ext uri="{FF2B5EF4-FFF2-40B4-BE49-F238E27FC236}">
                <a16:creationId xmlns:a16="http://schemas.microsoft.com/office/drawing/2014/main" id="{BE549FBD-59E3-4806-AA48-B37601AAEC09}"/>
              </a:ext>
            </a:extLst>
          </p:cNvPr>
          <p:cNvSpPr txBox="1">
            <a:spLocks/>
          </p:cNvSpPr>
          <p:nvPr/>
        </p:nvSpPr>
        <p:spPr>
          <a:xfrm>
            <a:off x="164298" y="115604"/>
            <a:ext cx="5423465" cy="432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2200" dirty="0">
                <a:solidFill>
                  <a:schemeClr val="lt1"/>
                </a:solidFill>
                <a:latin typeface="Share Tech"/>
                <a:sym typeface="Share Tech"/>
              </a:rPr>
              <a:t>Overview of the Dataset</a:t>
            </a:r>
            <a:endParaRPr lang="en-IN" sz="2200" dirty="0">
              <a:solidFill>
                <a:schemeClr val="lt1"/>
              </a:solidFill>
              <a:latin typeface="Share Tech"/>
              <a:sym typeface="Share Tech"/>
            </a:endParaRPr>
          </a:p>
        </p:txBody>
      </p:sp>
      <p:grpSp>
        <p:nvGrpSpPr>
          <p:cNvPr id="45" name="Google Shape;11295;p60">
            <a:extLst>
              <a:ext uri="{FF2B5EF4-FFF2-40B4-BE49-F238E27FC236}">
                <a16:creationId xmlns:a16="http://schemas.microsoft.com/office/drawing/2014/main" id="{B99D6572-235F-4351-89A8-A05F70CE30F4}"/>
              </a:ext>
            </a:extLst>
          </p:cNvPr>
          <p:cNvGrpSpPr/>
          <p:nvPr/>
        </p:nvGrpSpPr>
        <p:grpSpPr>
          <a:xfrm>
            <a:off x="3595396" y="3222522"/>
            <a:ext cx="537958" cy="458226"/>
            <a:chOff x="2165809" y="3811059"/>
            <a:chExt cx="422542" cy="342973"/>
          </a:xfrm>
          <a:solidFill>
            <a:srgbClr val="000000"/>
          </a:solidFill>
        </p:grpSpPr>
        <p:sp>
          <p:nvSpPr>
            <p:cNvPr id="46" name="Google Shape;11296;p60">
              <a:extLst>
                <a:ext uri="{FF2B5EF4-FFF2-40B4-BE49-F238E27FC236}">
                  <a16:creationId xmlns:a16="http://schemas.microsoft.com/office/drawing/2014/main" id="{A51A130E-028A-44A6-AC10-4AAFD29855B3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297;p60">
              <a:extLst>
                <a:ext uri="{FF2B5EF4-FFF2-40B4-BE49-F238E27FC236}">
                  <a16:creationId xmlns:a16="http://schemas.microsoft.com/office/drawing/2014/main" id="{6457144B-1F08-48AA-A2CF-F237D45EBD46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298;p60">
              <a:extLst>
                <a:ext uri="{FF2B5EF4-FFF2-40B4-BE49-F238E27FC236}">
                  <a16:creationId xmlns:a16="http://schemas.microsoft.com/office/drawing/2014/main" id="{600A3B2D-C11F-4FE3-8DF9-C9DED858A4BB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299;p60">
              <a:extLst>
                <a:ext uri="{FF2B5EF4-FFF2-40B4-BE49-F238E27FC236}">
                  <a16:creationId xmlns:a16="http://schemas.microsoft.com/office/drawing/2014/main" id="{9BF6DBFE-99B4-4E3D-A2C0-297DE323C1D2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300;p60">
              <a:extLst>
                <a:ext uri="{FF2B5EF4-FFF2-40B4-BE49-F238E27FC236}">
                  <a16:creationId xmlns:a16="http://schemas.microsoft.com/office/drawing/2014/main" id="{A0328062-DEC3-46FA-B2EC-79E2897B1F85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301;p60">
              <a:extLst>
                <a:ext uri="{FF2B5EF4-FFF2-40B4-BE49-F238E27FC236}">
                  <a16:creationId xmlns:a16="http://schemas.microsoft.com/office/drawing/2014/main" id="{D3C95106-83F0-4270-B539-95007F0BFE29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302;p60">
              <a:extLst>
                <a:ext uri="{FF2B5EF4-FFF2-40B4-BE49-F238E27FC236}">
                  <a16:creationId xmlns:a16="http://schemas.microsoft.com/office/drawing/2014/main" id="{FAA6F4BB-15F8-4C8F-B319-B3FC2FFAACF6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303;p60">
              <a:extLst>
                <a:ext uri="{FF2B5EF4-FFF2-40B4-BE49-F238E27FC236}">
                  <a16:creationId xmlns:a16="http://schemas.microsoft.com/office/drawing/2014/main" id="{ADFAC0B1-098B-42BD-9B3F-EB4147D05F05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304;p60">
              <a:extLst>
                <a:ext uri="{FF2B5EF4-FFF2-40B4-BE49-F238E27FC236}">
                  <a16:creationId xmlns:a16="http://schemas.microsoft.com/office/drawing/2014/main" id="{F09A68B3-1C29-4811-96D3-D1CB8AAFE39E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305;p60">
              <a:extLst>
                <a:ext uri="{FF2B5EF4-FFF2-40B4-BE49-F238E27FC236}">
                  <a16:creationId xmlns:a16="http://schemas.microsoft.com/office/drawing/2014/main" id="{E6E25A4A-BC7F-491A-BC41-87E268D4AB14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306;p60">
              <a:extLst>
                <a:ext uri="{FF2B5EF4-FFF2-40B4-BE49-F238E27FC236}">
                  <a16:creationId xmlns:a16="http://schemas.microsoft.com/office/drawing/2014/main" id="{0262D81E-29A0-47F3-BBF4-58335201E77F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307;p60">
              <a:extLst>
                <a:ext uri="{FF2B5EF4-FFF2-40B4-BE49-F238E27FC236}">
                  <a16:creationId xmlns:a16="http://schemas.microsoft.com/office/drawing/2014/main" id="{4EC744D3-946C-4B1F-A977-44F1EA00D61B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308;p60">
              <a:extLst>
                <a:ext uri="{FF2B5EF4-FFF2-40B4-BE49-F238E27FC236}">
                  <a16:creationId xmlns:a16="http://schemas.microsoft.com/office/drawing/2014/main" id="{88969081-D477-4348-9BC9-F4513D9C8786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309;p60">
              <a:extLst>
                <a:ext uri="{FF2B5EF4-FFF2-40B4-BE49-F238E27FC236}">
                  <a16:creationId xmlns:a16="http://schemas.microsoft.com/office/drawing/2014/main" id="{B82B57D2-6B14-441F-9053-4E0823D5758B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310;p60">
              <a:extLst>
                <a:ext uri="{FF2B5EF4-FFF2-40B4-BE49-F238E27FC236}">
                  <a16:creationId xmlns:a16="http://schemas.microsoft.com/office/drawing/2014/main" id="{E231C69D-06FE-4F95-91CF-F8AE5F85CC55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311;p60">
              <a:extLst>
                <a:ext uri="{FF2B5EF4-FFF2-40B4-BE49-F238E27FC236}">
                  <a16:creationId xmlns:a16="http://schemas.microsoft.com/office/drawing/2014/main" id="{CF6B375F-B0BD-4842-8977-B51AEE11C1B1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312;p60">
              <a:extLst>
                <a:ext uri="{FF2B5EF4-FFF2-40B4-BE49-F238E27FC236}">
                  <a16:creationId xmlns:a16="http://schemas.microsoft.com/office/drawing/2014/main" id="{DB59199F-F61C-47B1-99A9-D5285BFE769F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313;p60">
              <a:extLst>
                <a:ext uri="{FF2B5EF4-FFF2-40B4-BE49-F238E27FC236}">
                  <a16:creationId xmlns:a16="http://schemas.microsoft.com/office/drawing/2014/main" id="{5A5112D6-32B5-410E-97E2-BE84FBC21A16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11949;p61">
            <a:extLst>
              <a:ext uri="{FF2B5EF4-FFF2-40B4-BE49-F238E27FC236}">
                <a16:creationId xmlns:a16="http://schemas.microsoft.com/office/drawing/2014/main" id="{B0633E31-F83F-4FA9-95AA-BA80EEB4910E}"/>
              </a:ext>
            </a:extLst>
          </p:cNvPr>
          <p:cNvGrpSpPr/>
          <p:nvPr/>
        </p:nvGrpSpPr>
        <p:grpSpPr>
          <a:xfrm>
            <a:off x="5024065" y="1660942"/>
            <a:ext cx="563698" cy="499004"/>
            <a:chOff x="3522521" y="1975857"/>
            <a:chExt cx="367013" cy="331278"/>
          </a:xfrm>
          <a:solidFill>
            <a:srgbClr val="000000"/>
          </a:solidFill>
        </p:grpSpPr>
        <p:sp>
          <p:nvSpPr>
            <p:cNvPr id="93" name="Google Shape;11950;p61">
              <a:extLst>
                <a:ext uri="{FF2B5EF4-FFF2-40B4-BE49-F238E27FC236}">
                  <a16:creationId xmlns:a16="http://schemas.microsoft.com/office/drawing/2014/main" id="{3395AA68-B955-494E-9B2A-E2D991F317E2}"/>
                </a:ext>
              </a:extLst>
            </p:cNvPr>
            <p:cNvSpPr/>
            <p:nvPr/>
          </p:nvSpPr>
          <p:spPr>
            <a:xfrm>
              <a:off x="3665841" y="1975857"/>
              <a:ext cx="91302" cy="91682"/>
            </a:xfrm>
            <a:custGeom>
              <a:avLst/>
              <a:gdLst/>
              <a:ahLst/>
              <a:cxnLst/>
              <a:rect l="l" t="t" r="r" b="b"/>
              <a:pathLst>
                <a:path w="2882" h="2894" extrusionOk="0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951;p61">
              <a:extLst>
                <a:ext uri="{FF2B5EF4-FFF2-40B4-BE49-F238E27FC236}">
                  <a16:creationId xmlns:a16="http://schemas.microsoft.com/office/drawing/2014/main" id="{7C0DDAB5-6F67-444B-A79B-E5E4851F2EE0}"/>
                </a:ext>
              </a:extLst>
            </p:cNvPr>
            <p:cNvSpPr/>
            <p:nvPr/>
          </p:nvSpPr>
          <p:spPr>
            <a:xfrm>
              <a:off x="3693751" y="2004147"/>
              <a:ext cx="34721" cy="35101"/>
            </a:xfrm>
            <a:custGeom>
              <a:avLst/>
              <a:gdLst/>
              <a:ahLst/>
              <a:cxnLst/>
              <a:rect l="l" t="t" r="r" b="b"/>
              <a:pathLst>
                <a:path w="1096" h="1108" extrusionOk="0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952;p61">
              <a:extLst>
                <a:ext uri="{FF2B5EF4-FFF2-40B4-BE49-F238E27FC236}">
                  <a16:creationId xmlns:a16="http://schemas.microsoft.com/office/drawing/2014/main" id="{6B372E3B-AAF1-4880-A79E-2E251FAF4CF8}"/>
                </a:ext>
              </a:extLst>
            </p:cNvPr>
            <p:cNvSpPr/>
            <p:nvPr/>
          </p:nvSpPr>
          <p:spPr>
            <a:xfrm>
              <a:off x="3679052" y="2008297"/>
              <a:ext cx="210482" cy="228983"/>
            </a:xfrm>
            <a:custGeom>
              <a:avLst/>
              <a:gdLst/>
              <a:ahLst/>
              <a:cxnLst/>
              <a:rect l="l" t="t" r="r" b="b"/>
              <a:pathLst>
                <a:path w="6644" h="7228" extrusionOk="0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953;p61">
              <a:extLst>
                <a:ext uri="{FF2B5EF4-FFF2-40B4-BE49-F238E27FC236}">
                  <a16:creationId xmlns:a16="http://schemas.microsoft.com/office/drawing/2014/main" id="{1CCE4B73-89F8-4CA8-92C3-048A37EA2B7A}"/>
                </a:ext>
              </a:extLst>
            </p:cNvPr>
            <p:cNvSpPr/>
            <p:nvPr/>
          </p:nvSpPr>
          <p:spPr>
            <a:xfrm>
              <a:off x="3772951" y="2050907"/>
              <a:ext cx="73973" cy="73593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954;p61">
              <a:extLst>
                <a:ext uri="{FF2B5EF4-FFF2-40B4-BE49-F238E27FC236}">
                  <a16:creationId xmlns:a16="http://schemas.microsoft.com/office/drawing/2014/main" id="{52DF21B7-BB99-4719-9201-0F7B39389FD1}"/>
                </a:ext>
              </a:extLst>
            </p:cNvPr>
            <p:cNvSpPr/>
            <p:nvPr/>
          </p:nvSpPr>
          <p:spPr>
            <a:xfrm>
              <a:off x="3790312" y="2069028"/>
              <a:ext cx="38491" cy="3849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955;p61">
              <a:extLst>
                <a:ext uri="{FF2B5EF4-FFF2-40B4-BE49-F238E27FC236}">
                  <a16:creationId xmlns:a16="http://schemas.microsoft.com/office/drawing/2014/main" id="{4AC694B2-E9DF-40A4-A7C8-511CE81CB02D}"/>
                </a:ext>
              </a:extLst>
            </p:cNvPr>
            <p:cNvSpPr/>
            <p:nvPr/>
          </p:nvSpPr>
          <p:spPr>
            <a:xfrm>
              <a:off x="3522521" y="2081447"/>
              <a:ext cx="294212" cy="225688"/>
            </a:xfrm>
            <a:custGeom>
              <a:avLst/>
              <a:gdLst/>
              <a:ahLst/>
              <a:cxnLst/>
              <a:rect l="l" t="t" r="r" b="b"/>
              <a:pathLst>
                <a:path w="9287" h="7124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956;p61">
              <a:extLst>
                <a:ext uri="{FF2B5EF4-FFF2-40B4-BE49-F238E27FC236}">
                  <a16:creationId xmlns:a16="http://schemas.microsoft.com/office/drawing/2014/main" id="{F9EF6762-6FB6-4EA8-98F6-51160C32119A}"/>
                </a:ext>
              </a:extLst>
            </p:cNvPr>
            <p:cNvSpPr/>
            <p:nvPr/>
          </p:nvSpPr>
          <p:spPr>
            <a:xfrm>
              <a:off x="3810682" y="2248812"/>
              <a:ext cx="1774" cy="253"/>
            </a:xfrm>
            <a:custGeom>
              <a:avLst/>
              <a:gdLst/>
              <a:ahLst/>
              <a:cxnLst/>
              <a:rect l="l" t="t" r="r" b="b"/>
              <a:pathLst>
                <a:path w="56" h="8" extrusionOk="0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2468;p62">
            <a:extLst>
              <a:ext uri="{FF2B5EF4-FFF2-40B4-BE49-F238E27FC236}">
                <a16:creationId xmlns:a16="http://schemas.microsoft.com/office/drawing/2014/main" id="{819E5F5F-69A2-4C78-B5E2-A62AF8CCABB8}"/>
              </a:ext>
            </a:extLst>
          </p:cNvPr>
          <p:cNvGrpSpPr/>
          <p:nvPr/>
        </p:nvGrpSpPr>
        <p:grpSpPr>
          <a:xfrm>
            <a:off x="3543221" y="1672231"/>
            <a:ext cx="661723" cy="499004"/>
            <a:chOff x="2639038" y="2894942"/>
            <a:chExt cx="355612" cy="355612"/>
          </a:xfrm>
          <a:solidFill>
            <a:srgbClr val="000000"/>
          </a:solidFill>
        </p:grpSpPr>
        <p:sp>
          <p:nvSpPr>
            <p:cNvPr id="101" name="Google Shape;12469;p62">
              <a:extLst>
                <a:ext uri="{FF2B5EF4-FFF2-40B4-BE49-F238E27FC236}">
                  <a16:creationId xmlns:a16="http://schemas.microsoft.com/office/drawing/2014/main" id="{F7E9ACFE-894B-4CBB-AE00-0E59EB755A63}"/>
                </a:ext>
              </a:extLst>
            </p:cNvPr>
            <p:cNvSpPr/>
            <p:nvPr/>
          </p:nvSpPr>
          <p:spPr>
            <a:xfrm>
              <a:off x="2748479" y="2894942"/>
              <a:ext cx="246171" cy="304119"/>
            </a:xfrm>
            <a:custGeom>
              <a:avLst/>
              <a:gdLst/>
              <a:ahLst/>
              <a:cxnLst/>
              <a:rect l="l" t="t" r="r" b="b"/>
              <a:pathLst>
                <a:path w="7740" h="9562" extrusionOk="0">
                  <a:moveTo>
                    <a:pt x="7168" y="1930"/>
                  </a:moveTo>
                  <a:cubicBezTo>
                    <a:pt x="7299" y="1930"/>
                    <a:pt x="7406" y="2037"/>
                    <a:pt x="7406" y="2168"/>
                  </a:cubicBezTo>
                  <a:lnTo>
                    <a:pt x="7418" y="3156"/>
                  </a:lnTo>
                  <a:cubicBezTo>
                    <a:pt x="7418" y="3287"/>
                    <a:pt x="7311" y="3394"/>
                    <a:pt x="7180" y="3394"/>
                  </a:cubicBezTo>
                  <a:lnTo>
                    <a:pt x="6882" y="3394"/>
                  </a:lnTo>
                  <a:lnTo>
                    <a:pt x="6882" y="2715"/>
                  </a:lnTo>
                  <a:cubicBezTo>
                    <a:pt x="6882" y="2632"/>
                    <a:pt x="6811" y="2561"/>
                    <a:pt x="6715" y="2561"/>
                  </a:cubicBezTo>
                  <a:cubicBezTo>
                    <a:pt x="6632" y="2561"/>
                    <a:pt x="6549" y="2632"/>
                    <a:pt x="6549" y="2715"/>
                  </a:cubicBezTo>
                  <a:lnTo>
                    <a:pt x="6549" y="3394"/>
                  </a:lnTo>
                  <a:lnTo>
                    <a:pt x="6096" y="3394"/>
                  </a:lnTo>
                  <a:lnTo>
                    <a:pt x="6096" y="1930"/>
                  </a:lnTo>
                  <a:close/>
                  <a:moveTo>
                    <a:pt x="4549" y="1"/>
                  </a:moveTo>
                  <a:cubicBezTo>
                    <a:pt x="4227" y="1"/>
                    <a:pt x="3965" y="251"/>
                    <a:pt x="3965" y="572"/>
                  </a:cubicBezTo>
                  <a:lnTo>
                    <a:pt x="3965" y="1608"/>
                  </a:lnTo>
                  <a:lnTo>
                    <a:pt x="3239" y="1608"/>
                  </a:lnTo>
                  <a:cubicBezTo>
                    <a:pt x="3144" y="1608"/>
                    <a:pt x="3072" y="1680"/>
                    <a:pt x="3072" y="1763"/>
                  </a:cubicBezTo>
                  <a:cubicBezTo>
                    <a:pt x="3072" y="1858"/>
                    <a:pt x="3144" y="1930"/>
                    <a:pt x="3239" y="1930"/>
                  </a:cubicBezTo>
                  <a:lnTo>
                    <a:pt x="3965" y="1930"/>
                  </a:lnTo>
                  <a:lnTo>
                    <a:pt x="3965" y="3394"/>
                  </a:lnTo>
                  <a:lnTo>
                    <a:pt x="3417" y="3394"/>
                  </a:lnTo>
                  <a:lnTo>
                    <a:pt x="3417" y="3013"/>
                  </a:lnTo>
                  <a:cubicBezTo>
                    <a:pt x="3417" y="2930"/>
                    <a:pt x="3334" y="2858"/>
                    <a:pt x="3251" y="2858"/>
                  </a:cubicBezTo>
                  <a:cubicBezTo>
                    <a:pt x="3155" y="2858"/>
                    <a:pt x="3084" y="2930"/>
                    <a:pt x="3084" y="3013"/>
                  </a:cubicBezTo>
                  <a:lnTo>
                    <a:pt x="3084" y="3394"/>
                  </a:lnTo>
                  <a:lnTo>
                    <a:pt x="2382" y="3394"/>
                  </a:lnTo>
                  <a:lnTo>
                    <a:pt x="2382" y="2715"/>
                  </a:lnTo>
                  <a:cubicBezTo>
                    <a:pt x="2382" y="2632"/>
                    <a:pt x="2310" y="2561"/>
                    <a:pt x="2227" y="2561"/>
                  </a:cubicBezTo>
                  <a:cubicBezTo>
                    <a:pt x="2132" y="2561"/>
                    <a:pt x="2060" y="2632"/>
                    <a:pt x="2060" y="2715"/>
                  </a:cubicBezTo>
                  <a:lnTo>
                    <a:pt x="2060" y="3394"/>
                  </a:lnTo>
                  <a:lnTo>
                    <a:pt x="1358" y="3394"/>
                  </a:lnTo>
                  <a:lnTo>
                    <a:pt x="1358" y="3013"/>
                  </a:lnTo>
                  <a:cubicBezTo>
                    <a:pt x="1358" y="2930"/>
                    <a:pt x="1286" y="2858"/>
                    <a:pt x="1191" y="2858"/>
                  </a:cubicBezTo>
                  <a:cubicBezTo>
                    <a:pt x="1108" y="2858"/>
                    <a:pt x="1036" y="2930"/>
                    <a:pt x="1036" y="3013"/>
                  </a:cubicBezTo>
                  <a:lnTo>
                    <a:pt x="1036" y="3394"/>
                  </a:lnTo>
                  <a:lnTo>
                    <a:pt x="334" y="3394"/>
                  </a:lnTo>
                  <a:lnTo>
                    <a:pt x="334" y="2715"/>
                  </a:lnTo>
                  <a:cubicBezTo>
                    <a:pt x="334" y="2632"/>
                    <a:pt x="262" y="2561"/>
                    <a:pt x="167" y="2561"/>
                  </a:cubicBezTo>
                  <a:cubicBezTo>
                    <a:pt x="84" y="2561"/>
                    <a:pt x="0" y="2632"/>
                    <a:pt x="0" y="2715"/>
                  </a:cubicBezTo>
                  <a:lnTo>
                    <a:pt x="0" y="3549"/>
                  </a:lnTo>
                  <a:lnTo>
                    <a:pt x="0" y="4799"/>
                  </a:lnTo>
                  <a:cubicBezTo>
                    <a:pt x="0" y="4894"/>
                    <a:pt x="84" y="4966"/>
                    <a:pt x="167" y="4966"/>
                  </a:cubicBezTo>
                  <a:cubicBezTo>
                    <a:pt x="262" y="4966"/>
                    <a:pt x="334" y="4894"/>
                    <a:pt x="334" y="4799"/>
                  </a:cubicBezTo>
                  <a:lnTo>
                    <a:pt x="334" y="3716"/>
                  </a:lnTo>
                  <a:lnTo>
                    <a:pt x="3977" y="3716"/>
                  </a:lnTo>
                  <a:lnTo>
                    <a:pt x="3977" y="5692"/>
                  </a:lnTo>
                  <a:cubicBezTo>
                    <a:pt x="3977" y="5787"/>
                    <a:pt x="4048" y="5859"/>
                    <a:pt x="4144" y="5859"/>
                  </a:cubicBezTo>
                  <a:cubicBezTo>
                    <a:pt x="4227" y="5859"/>
                    <a:pt x="4310" y="5787"/>
                    <a:pt x="4310" y="5692"/>
                  </a:cubicBezTo>
                  <a:lnTo>
                    <a:pt x="4310" y="560"/>
                  </a:lnTo>
                  <a:cubicBezTo>
                    <a:pt x="4310" y="429"/>
                    <a:pt x="4406" y="322"/>
                    <a:pt x="4549" y="322"/>
                  </a:cubicBezTo>
                  <a:lnTo>
                    <a:pt x="5525" y="322"/>
                  </a:lnTo>
                  <a:cubicBezTo>
                    <a:pt x="5656" y="322"/>
                    <a:pt x="5763" y="429"/>
                    <a:pt x="5763" y="560"/>
                  </a:cubicBezTo>
                  <a:lnTo>
                    <a:pt x="5763" y="8871"/>
                  </a:lnTo>
                  <a:cubicBezTo>
                    <a:pt x="5763" y="9073"/>
                    <a:pt x="5596" y="9240"/>
                    <a:pt x="5394" y="9240"/>
                  </a:cubicBezTo>
                  <a:lnTo>
                    <a:pt x="1727" y="9240"/>
                  </a:lnTo>
                  <a:cubicBezTo>
                    <a:pt x="1643" y="9240"/>
                    <a:pt x="1572" y="9312"/>
                    <a:pt x="1572" y="9407"/>
                  </a:cubicBezTo>
                  <a:cubicBezTo>
                    <a:pt x="1572" y="9490"/>
                    <a:pt x="1643" y="9562"/>
                    <a:pt x="1727" y="9562"/>
                  </a:cubicBezTo>
                  <a:lnTo>
                    <a:pt x="5394" y="9562"/>
                  </a:lnTo>
                  <a:cubicBezTo>
                    <a:pt x="5787" y="9562"/>
                    <a:pt x="6108" y="9252"/>
                    <a:pt x="6108" y="8847"/>
                  </a:cubicBezTo>
                  <a:lnTo>
                    <a:pt x="6108" y="3704"/>
                  </a:lnTo>
                  <a:lnTo>
                    <a:pt x="7180" y="3704"/>
                  </a:lnTo>
                  <a:cubicBezTo>
                    <a:pt x="7489" y="3704"/>
                    <a:pt x="7739" y="3454"/>
                    <a:pt x="7739" y="3120"/>
                  </a:cubicBezTo>
                  <a:lnTo>
                    <a:pt x="7739" y="2144"/>
                  </a:lnTo>
                  <a:cubicBezTo>
                    <a:pt x="7739" y="1858"/>
                    <a:pt x="7489" y="1608"/>
                    <a:pt x="7180" y="1608"/>
                  </a:cubicBezTo>
                  <a:lnTo>
                    <a:pt x="6108" y="1608"/>
                  </a:lnTo>
                  <a:lnTo>
                    <a:pt x="6108" y="572"/>
                  </a:lnTo>
                  <a:cubicBezTo>
                    <a:pt x="6108" y="263"/>
                    <a:pt x="5858" y="1"/>
                    <a:pt x="5525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470;p62">
              <a:extLst>
                <a:ext uri="{FF2B5EF4-FFF2-40B4-BE49-F238E27FC236}">
                  <a16:creationId xmlns:a16="http://schemas.microsoft.com/office/drawing/2014/main" id="{0A913566-0BFB-4CA1-863B-0276FED960FA}"/>
                </a:ext>
              </a:extLst>
            </p:cNvPr>
            <p:cNvSpPr/>
            <p:nvPr/>
          </p:nvSpPr>
          <p:spPr>
            <a:xfrm>
              <a:off x="2639038" y="2945703"/>
              <a:ext cx="246552" cy="304851"/>
            </a:xfrm>
            <a:custGeom>
              <a:avLst/>
              <a:gdLst/>
              <a:ahLst/>
              <a:cxnLst/>
              <a:rect l="l" t="t" r="r" b="b"/>
              <a:pathLst>
                <a:path w="7752" h="9585" extrusionOk="0">
                  <a:moveTo>
                    <a:pt x="3429" y="7989"/>
                  </a:moveTo>
                  <a:lnTo>
                    <a:pt x="3429" y="9013"/>
                  </a:lnTo>
                  <a:cubicBezTo>
                    <a:pt x="3429" y="9144"/>
                    <a:pt x="3322" y="9251"/>
                    <a:pt x="3191" y="9251"/>
                  </a:cubicBezTo>
                  <a:lnTo>
                    <a:pt x="2215" y="9251"/>
                  </a:lnTo>
                  <a:cubicBezTo>
                    <a:pt x="2072" y="9251"/>
                    <a:pt x="1977" y="9144"/>
                    <a:pt x="1977" y="9013"/>
                  </a:cubicBezTo>
                  <a:lnTo>
                    <a:pt x="1977" y="7989"/>
                  </a:lnTo>
                  <a:close/>
                  <a:moveTo>
                    <a:pt x="2358" y="0"/>
                  </a:moveTo>
                  <a:cubicBezTo>
                    <a:pt x="1977" y="0"/>
                    <a:pt x="1643" y="322"/>
                    <a:pt x="1643" y="715"/>
                  </a:cubicBezTo>
                  <a:lnTo>
                    <a:pt x="1643" y="5870"/>
                  </a:lnTo>
                  <a:lnTo>
                    <a:pt x="572" y="5870"/>
                  </a:lnTo>
                  <a:cubicBezTo>
                    <a:pt x="262" y="5870"/>
                    <a:pt x="0" y="6120"/>
                    <a:pt x="0" y="6430"/>
                  </a:cubicBezTo>
                  <a:lnTo>
                    <a:pt x="0" y="7418"/>
                  </a:lnTo>
                  <a:cubicBezTo>
                    <a:pt x="0" y="7727"/>
                    <a:pt x="250" y="7977"/>
                    <a:pt x="572" y="7977"/>
                  </a:cubicBezTo>
                  <a:lnTo>
                    <a:pt x="1643" y="7977"/>
                  </a:lnTo>
                  <a:lnTo>
                    <a:pt x="1643" y="9013"/>
                  </a:lnTo>
                  <a:cubicBezTo>
                    <a:pt x="1643" y="9323"/>
                    <a:pt x="1905" y="9585"/>
                    <a:pt x="2215" y="9585"/>
                  </a:cubicBezTo>
                  <a:lnTo>
                    <a:pt x="3191" y="9585"/>
                  </a:lnTo>
                  <a:cubicBezTo>
                    <a:pt x="3513" y="9585"/>
                    <a:pt x="3763" y="9335"/>
                    <a:pt x="3763" y="9013"/>
                  </a:cubicBezTo>
                  <a:lnTo>
                    <a:pt x="3763" y="7977"/>
                  </a:lnTo>
                  <a:lnTo>
                    <a:pt x="4489" y="7977"/>
                  </a:lnTo>
                  <a:cubicBezTo>
                    <a:pt x="4584" y="7977"/>
                    <a:pt x="4656" y="7906"/>
                    <a:pt x="4656" y="7823"/>
                  </a:cubicBezTo>
                  <a:cubicBezTo>
                    <a:pt x="4656" y="7727"/>
                    <a:pt x="4584" y="7656"/>
                    <a:pt x="4489" y="7656"/>
                  </a:cubicBezTo>
                  <a:lnTo>
                    <a:pt x="560" y="7656"/>
                  </a:lnTo>
                  <a:cubicBezTo>
                    <a:pt x="429" y="7656"/>
                    <a:pt x="322" y="7549"/>
                    <a:pt x="322" y="7418"/>
                  </a:cubicBezTo>
                  <a:lnTo>
                    <a:pt x="322" y="6430"/>
                  </a:lnTo>
                  <a:cubicBezTo>
                    <a:pt x="322" y="6299"/>
                    <a:pt x="429" y="6192"/>
                    <a:pt x="560" y="6192"/>
                  </a:cubicBezTo>
                  <a:lnTo>
                    <a:pt x="1120" y="6192"/>
                  </a:lnTo>
                  <a:lnTo>
                    <a:pt x="1120" y="6870"/>
                  </a:lnTo>
                  <a:cubicBezTo>
                    <a:pt x="1120" y="6954"/>
                    <a:pt x="1203" y="7025"/>
                    <a:pt x="1286" y="7025"/>
                  </a:cubicBezTo>
                  <a:cubicBezTo>
                    <a:pt x="1382" y="7025"/>
                    <a:pt x="1453" y="6954"/>
                    <a:pt x="1453" y="6870"/>
                  </a:cubicBezTo>
                  <a:lnTo>
                    <a:pt x="1453" y="6192"/>
                  </a:lnTo>
                  <a:lnTo>
                    <a:pt x="2155" y="6192"/>
                  </a:lnTo>
                  <a:lnTo>
                    <a:pt x="2155" y="6608"/>
                  </a:lnTo>
                  <a:cubicBezTo>
                    <a:pt x="2155" y="6704"/>
                    <a:pt x="2227" y="6775"/>
                    <a:pt x="2322" y="6775"/>
                  </a:cubicBezTo>
                  <a:cubicBezTo>
                    <a:pt x="2405" y="6775"/>
                    <a:pt x="2477" y="6704"/>
                    <a:pt x="2477" y="6608"/>
                  </a:cubicBezTo>
                  <a:lnTo>
                    <a:pt x="2477" y="6192"/>
                  </a:lnTo>
                  <a:lnTo>
                    <a:pt x="3179" y="6192"/>
                  </a:lnTo>
                  <a:lnTo>
                    <a:pt x="3179" y="6870"/>
                  </a:lnTo>
                  <a:cubicBezTo>
                    <a:pt x="3179" y="6954"/>
                    <a:pt x="3239" y="7013"/>
                    <a:pt x="3334" y="7025"/>
                  </a:cubicBezTo>
                  <a:lnTo>
                    <a:pt x="3358" y="7025"/>
                  </a:lnTo>
                  <a:cubicBezTo>
                    <a:pt x="3453" y="7025"/>
                    <a:pt x="3525" y="6954"/>
                    <a:pt x="3525" y="6870"/>
                  </a:cubicBezTo>
                  <a:lnTo>
                    <a:pt x="3525" y="6192"/>
                  </a:lnTo>
                  <a:lnTo>
                    <a:pt x="4227" y="6192"/>
                  </a:lnTo>
                  <a:lnTo>
                    <a:pt x="4227" y="6608"/>
                  </a:lnTo>
                  <a:cubicBezTo>
                    <a:pt x="4227" y="6704"/>
                    <a:pt x="4299" y="6775"/>
                    <a:pt x="4382" y="6775"/>
                  </a:cubicBezTo>
                  <a:cubicBezTo>
                    <a:pt x="4477" y="6775"/>
                    <a:pt x="4549" y="6704"/>
                    <a:pt x="4549" y="6608"/>
                  </a:cubicBezTo>
                  <a:lnTo>
                    <a:pt x="4549" y="6192"/>
                  </a:lnTo>
                  <a:lnTo>
                    <a:pt x="5251" y="6192"/>
                  </a:lnTo>
                  <a:lnTo>
                    <a:pt x="5251" y="6870"/>
                  </a:lnTo>
                  <a:cubicBezTo>
                    <a:pt x="5251" y="6954"/>
                    <a:pt x="5323" y="7025"/>
                    <a:pt x="5418" y="7025"/>
                  </a:cubicBezTo>
                  <a:cubicBezTo>
                    <a:pt x="5501" y="7025"/>
                    <a:pt x="5573" y="6954"/>
                    <a:pt x="5573" y="6870"/>
                  </a:cubicBezTo>
                  <a:lnTo>
                    <a:pt x="5573" y="6192"/>
                  </a:lnTo>
                  <a:lnTo>
                    <a:pt x="6275" y="6192"/>
                  </a:lnTo>
                  <a:lnTo>
                    <a:pt x="6275" y="6608"/>
                  </a:lnTo>
                  <a:cubicBezTo>
                    <a:pt x="6275" y="6704"/>
                    <a:pt x="6346" y="6775"/>
                    <a:pt x="6442" y="6775"/>
                  </a:cubicBezTo>
                  <a:cubicBezTo>
                    <a:pt x="6525" y="6775"/>
                    <a:pt x="6608" y="6704"/>
                    <a:pt x="6608" y="6608"/>
                  </a:cubicBezTo>
                  <a:lnTo>
                    <a:pt x="6608" y="6192"/>
                  </a:lnTo>
                  <a:lnTo>
                    <a:pt x="7418" y="6192"/>
                  </a:lnTo>
                  <a:lnTo>
                    <a:pt x="7418" y="6870"/>
                  </a:lnTo>
                  <a:cubicBezTo>
                    <a:pt x="7418" y="6954"/>
                    <a:pt x="7501" y="7025"/>
                    <a:pt x="7585" y="7025"/>
                  </a:cubicBezTo>
                  <a:cubicBezTo>
                    <a:pt x="7680" y="7025"/>
                    <a:pt x="7751" y="6954"/>
                    <a:pt x="7751" y="6870"/>
                  </a:cubicBezTo>
                  <a:lnTo>
                    <a:pt x="7751" y="5965"/>
                  </a:lnTo>
                  <a:lnTo>
                    <a:pt x="7751" y="4775"/>
                  </a:lnTo>
                  <a:cubicBezTo>
                    <a:pt x="7751" y="4679"/>
                    <a:pt x="7680" y="4608"/>
                    <a:pt x="7585" y="4608"/>
                  </a:cubicBezTo>
                  <a:cubicBezTo>
                    <a:pt x="7501" y="4608"/>
                    <a:pt x="7418" y="4679"/>
                    <a:pt x="7418" y="4775"/>
                  </a:cubicBezTo>
                  <a:lnTo>
                    <a:pt x="7418" y="5858"/>
                  </a:lnTo>
                  <a:lnTo>
                    <a:pt x="3775" y="5858"/>
                  </a:lnTo>
                  <a:lnTo>
                    <a:pt x="3775" y="3882"/>
                  </a:lnTo>
                  <a:cubicBezTo>
                    <a:pt x="3775" y="3786"/>
                    <a:pt x="3703" y="3715"/>
                    <a:pt x="3608" y="3715"/>
                  </a:cubicBezTo>
                  <a:cubicBezTo>
                    <a:pt x="3525" y="3715"/>
                    <a:pt x="3441" y="3786"/>
                    <a:pt x="3441" y="3882"/>
                  </a:cubicBezTo>
                  <a:lnTo>
                    <a:pt x="3441" y="5858"/>
                  </a:lnTo>
                  <a:lnTo>
                    <a:pt x="1989" y="5858"/>
                  </a:lnTo>
                  <a:lnTo>
                    <a:pt x="1989" y="703"/>
                  </a:lnTo>
                  <a:cubicBezTo>
                    <a:pt x="1989" y="500"/>
                    <a:pt x="2155" y="334"/>
                    <a:pt x="2358" y="334"/>
                  </a:cubicBezTo>
                  <a:lnTo>
                    <a:pt x="6025" y="334"/>
                  </a:lnTo>
                  <a:cubicBezTo>
                    <a:pt x="6108" y="334"/>
                    <a:pt x="6192" y="262"/>
                    <a:pt x="6192" y="167"/>
                  </a:cubicBezTo>
                  <a:cubicBezTo>
                    <a:pt x="6192" y="84"/>
                    <a:pt x="6108" y="0"/>
                    <a:pt x="602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42;p59">
            <a:extLst>
              <a:ext uri="{FF2B5EF4-FFF2-40B4-BE49-F238E27FC236}">
                <a16:creationId xmlns:a16="http://schemas.microsoft.com/office/drawing/2014/main" id="{C4F0C292-C54F-4341-BBF7-1F6F8579EC9F}"/>
              </a:ext>
            </a:extLst>
          </p:cNvPr>
          <p:cNvGrpSpPr/>
          <p:nvPr/>
        </p:nvGrpSpPr>
        <p:grpSpPr>
          <a:xfrm>
            <a:off x="4970868" y="3175933"/>
            <a:ext cx="598135" cy="504815"/>
            <a:chOff x="849741" y="1959307"/>
            <a:chExt cx="399398" cy="375443"/>
          </a:xfrm>
          <a:solidFill>
            <a:srgbClr val="000000"/>
          </a:solidFill>
        </p:grpSpPr>
        <p:sp>
          <p:nvSpPr>
            <p:cNvPr id="104" name="Google Shape;10343;p59">
              <a:extLst>
                <a:ext uri="{FF2B5EF4-FFF2-40B4-BE49-F238E27FC236}">
                  <a16:creationId xmlns:a16="http://schemas.microsoft.com/office/drawing/2014/main" id="{EC41BCCC-2C04-401A-ACB3-B15133E3CD4A}"/>
                </a:ext>
              </a:extLst>
            </p:cNvPr>
            <p:cNvSpPr/>
            <p:nvPr/>
          </p:nvSpPr>
          <p:spPr>
            <a:xfrm>
              <a:off x="849741" y="1959307"/>
              <a:ext cx="399398" cy="375443"/>
            </a:xfrm>
            <a:custGeom>
              <a:avLst/>
              <a:gdLst/>
              <a:ahLst/>
              <a:cxnLst/>
              <a:rect l="l" t="t" r="r" b="b"/>
              <a:pathLst>
                <a:path w="12538" h="11786" extrusionOk="0">
                  <a:moveTo>
                    <a:pt x="2441" y="7273"/>
                  </a:moveTo>
                  <a:lnTo>
                    <a:pt x="5251" y="10082"/>
                  </a:lnTo>
                  <a:lnTo>
                    <a:pt x="4537" y="10797"/>
                  </a:lnTo>
                  <a:lnTo>
                    <a:pt x="1727" y="7987"/>
                  </a:lnTo>
                  <a:lnTo>
                    <a:pt x="2441" y="7273"/>
                  </a:lnTo>
                  <a:close/>
                  <a:moveTo>
                    <a:pt x="8661" y="1"/>
                  </a:moveTo>
                  <a:cubicBezTo>
                    <a:pt x="8400" y="1"/>
                    <a:pt x="8138" y="99"/>
                    <a:pt x="7942" y="296"/>
                  </a:cubicBezTo>
                  <a:lnTo>
                    <a:pt x="1846" y="6392"/>
                  </a:lnTo>
                  <a:cubicBezTo>
                    <a:pt x="1763" y="6463"/>
                    <a:pt x="1763" y="6582"/>
                    <a:pt x="1846" y="6665"/>
                  </a:cubicBezTo>
                  <a:lnTo>
                    <a:pt x="2168" y="6987"/>
                  </a:lnTo>
                  <a:lnTo>
                    <a:pt x="1322" y="7832"/>
                  </a:lnTo>
                  <a:cubicBezTo>
                    <a:pt x="1251" y="7916"/>
                    <a:pt x="1251" y="8035"/>
                    <a:pt x="1322" y="8106"/>
                  </a:cubicBezTo>
                  <a:lnTo>
                    <a:pt x="1941" y="8725"/>
                  </a:lnTo>
                  <a:lnTo>
                    <a:pt x="1465" y="9201"/>
                  </a:lnTo>
                  <a:cubicBezTo>
                    <a:pt x="1394" y="9285"/>
                    <a:pt x="1394" y="9404"/>
                    <a:pt x="1465" y="9475"/>
                  </a:cubicBezTo>
                  <a:cubicBezTo>
                    <a:pt x="1507" y="9511"/>
                    <a:pt x="1557" y="9529"/>
                    <a:pt x="1606" y="9529"/>
                  </a:cubicBezTo>
                  <a:cubicBezTo>
                    <a:pt x="1656" y="9529"/>
                    <a:pt x="1703" y="9511"/>
                    <a:pt x="1739" y="9475"/>
                  </a:cubicBezTo>
                  <a:lnTo>
                    <a:pt x="2215" y="8999"/>
                  </a:lnTo>
                  <a:lnTo>
                    <a:pt x="3525" y="10309"/>
                  </a:lnTo>
                  <a:lnTo>
                    <a:pt x="2453" y="11380"/>
                  </a:lnTo>
                  <a:lnTo>
                    <a:pt x="536" y="10678"/>
                  </a:lnTo>
                  <a:lnTo>
                    <a:pt x="1167" y="10035"/>
                  </a:lnTo>
                  <a:cubicBezTo>
                    <a:pt x="1251" y="9963"/>
                    <a:pt x="1251" y="9844"/>
                    <a:pt x="1167" y="9773"/>
                  </a:cubicBezTo>
                  <a:cubicBezTo>
                    <a:pt x="1132" y="9737"/>
                    <a:pt x="1084" y="9719"/>
                    <a:pt x="1036" y="9719"/>
                  </a:cubicBezTo>
                  <a:cubicBezTo>
                    <a:pt x="989" y="9719"/>
                    <a:pt x="941" y="9737"/>
                    <a:pt x="905" y="9773"/>
                  </a:cubicBezTo>
                  <a:lnTo>
                    <a:pt x="60" y="10618"/>
                  </a:lnTo>
                  <a:cubicBezTo>
                    <a:pt x="12" y="10666"/>
                    <a:pt x="1" y="10737"/>
                    <a:pt x="12" y="10797"/>
                  </a:cubicBezTo>
                  <a:cubicBezTo>
                    <a:pt x="24" y="10856"/>
                    <a:pt x="72" y="10916"/>
                    <a:pt x="132" y="10928"/>
                  </a:cubicBezTo>
                  <a:lnTo>
                    <a:pt x="2441" y="11761"/>
                  </a:lnTo>
                  <a:cubicBezTo>
                    <a:pt x="2453" y="11785"/>
                    <a:pt x="2477" y="11785"/>
                    <a:pt x="2501" y="11785"/>
                  </a:cubicBezTo>
                  <a:cubicBezTo>
                    <a:pt x="2537" y="11785"/>
                    <a:pt x="2596" y="11761"/>
                    <a:pt x="2632" y="11726"/>
                  </a:cubicBezTo>
                  <a:lnTo>
                    <a:pt x="3787" y="10559"/>
                  </a:lnTo>
                  <a:lnTo>
                    <a:pt x="4418" y="11190"/>
                  </a:lnTo>
                  <a:cubicBezTo>
                    <a:pt x="4442" y="11214"/>
                    <a:pt x="4501" y="11249"/>
                    <a:pt x="4549" y="11249"/>
                  </a:cubicBezTo>
                  <a:cubicBezTo>
                    <a:pt x="4596" y="11249"/>
                    <a:pt x="4656" y="11225"/>
                    <a:pt x="4680" y="11190"/>
                  </a:cubicBezTo>
                  <a:lnTo>
                    <a:pt x="5537" y="10332"/>
                  </a:lnTo>
                  <a:lnTo>
                    <a:pt x="5858" y="10666"/>
                  </a:lnTo>
                  <a:cubicBezTo>
                    <a:pt x="5894" y="10690"/>
                    <a:pt x="5954" y="10725"/>
                    <a:pt x="5989" y="10725"/>
                  </a:cubicBezTo>
                  <a:cubicBezTo>
                    <a:pt x="6037" y="10725"/>
                    <a:pt x="6097" y="10702"/>
                    <a:pt x="6132" y="10666"/>
                  </a:cubicBezTo>
                  <a:lnTo>
                    <a:pt x="10788" y="6011"/>
                  </a:lnTo>
                  <a:cubicBezTo>
                    <a:pt x="10859" y="5927"/>
                    <a:pt x="10859" y="5808"/>
                    <a:pt x="10788" y="5737"/>
                  </a:cubicBezTo>
                  <a:cubicBezTo>
                    <a:pt x="10752" y="5701"/>
                    <a:pt x="10704" y="5683"/>
                    <a:pt x="10655" y="5683"/>
                  </a:cubicBezTo>
                  <a:cubicBezTo>
                    <a:pt x="10606" y="5683"/>
                    <a:pt x="10555" y="5701"/>
                    <a:pt x="10514" y="5737"/>
                  </a:cubicBezTo>
                  <a:lnTo>
                    <a:pt x="5989" y="10261"/>
                  </a:lnTo>
                  <a:lnTo>
                    <a:pt x="2263" y="6523"/>
                  </a:lnTo>
                  <a:lnTo>
                    <a:pt x="8240" y="546"/>
                  </a:lnTo>
                  <a:cubicBezTo>
                    <a:pt x="8365" y="415"/>
                    <a:pt x="8525" y="349"/>
                    <a:pt x="8686" y="349"/>
                  </a:cubicBezTo>
                  <a:cubicBezTo>
                    <a:pt x="8847" y="349"/>
                    <a:pt x="9008" y="415"/>
                    <a:pt x="9133" y="546"/>
                  </a:cubicBezTo>
                  <a:lnTo>
                    <a:pt x="11978" y="3379"/>
                  </a:lnTo>
                  <a:cubicBezTo>
                    <a:pt x="12097" y="3510"/>
                    <a:pt x="12157" y="3665"/>
                    <a:pt x="12157" y="3832"/>
                  </a:cubicBezTo>
                  <a:cubicBezTo>
                    <a:pt x="12157" y="3998"/>
                    <a:pt x="12097" y="4153"/>
                    <a:pt x="11978" y="4272"/>
                  </a:cubicBezTo>
                  <a:lnTo>
                    <a:pt x="11050" y="5201"/>
                  </a:lnTo>
                  <a:cubicBezTo>
                    <a:pt x="10978" y="5272"/>
                    <a:pt x="10978" y="5391"/>
                    <a:pt x="11050" y="5463"/>
                  </a:cubicBezTo>
                  <a:cubicBezTo>
                    <a:pt x="11091" y="5505"/>
                    <a:pt x="11142" y="5525"/>
                    <a:pt x="11191" y="5525"/>
                  </a:cubicBezTo>
                  <a:cubicBezTo>
                    <a:pt x="11240" y="5525"/>
                    <a:pt x="11288" y="5505"/>
                    <a:pt x="11323" y="5463"/>
                  </a:cubicBezTo>
                  <a:lnTo>
                    <a:pt x="12240" y="4546"/>
                  </a:lnTo>
                  <a:cubicBezTo>
                    <a:pt x="12443" y="4356"/>
                    <a:pt x="12538" y="4106"/>
                    <a:pt x="12538" y="3832"/>
                  </a:cubicBezTo>
                  <a:cubicBezTo>
                    <a:pt x="12526" y="3582"/>
                    <a:pt x="12419" y="3332"/>
                    <a:pt x="12228" y="3129"/>
                  </a:cubicBezTo>
                  <a:lnTo>
                    <a:pt x="9371" y="296"/>
                  </a:lnTo>
                  <a:cubicBezTo>
                    <a:pt x="9180" y="99"/>
                    <a:pt x="8921" y="1"/>
                    <a:pt x="8661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344;p59">
              <a:extLst>
                <a:ext uri="{FF2B5EF4-FFF2-40B4-BE49-F238E27FC236}">
                  <a16:creationId xmlns:a16="http://schemas.microsoft.com/office/drawing/2014/main" id="{185E2972-7317-4B42-B3E3-114724BFB9B9}"/>
                </a:ext>
              </a:extLst>
            </p:cNvPr>
            <p:cNvSpPr/>
            <p:nvPr/>
          </p:nvSpPr>
          <p:spPr>
            <a:xfrm>
              <a:off x="986654" y="2041588"/>
              <a:ext cx="180204" cy="177082"/>
            </a:xfrm>
            <a:custGeom>
              <a:avLst/>
              <a:gdLst/>
              <a:ahLst/>
              <a:cxnLst/>
              <a:rect l="l" t="t" r="r" b="b"/>
              <a:pathLst>
                <a:path w="5657" h="5559" extrusionOk="0">
                  <a:moveTo>
                    <a:pt x="3811" y="368"/>
                  </a:moveTo>
                  <a:cubicBezTo>
                    <a:pt x="3894" y="368"/>
                    <a:pt x="3989" y="403"/>
                    <a:pt x="4061" y="475"/>
                  </a:cubicBezTo>
                  <a:lnTo>
                    <a:pt x="5168" y="1582"/>
                  </a:lnTo>
                  <a:cubicBezTo>
                    <a:pt x="5228" y="1642"/>
                    <a:pt x="5263" y="1725"/>
                    <a:pt x="5263" y="1832"/>
                  </a:cubicBezTo>
                  <a:cubicBezTo>
                    <a:pt x="5263" y="1915"/>
                    <a:pt x="5228" y="2023"/>
                    <a:pt x="5168" y="2082"/>
                  </a:cubicBezTo>
                  <a:lnTo>
                    <a:pt x="2156" y="5094"/>
                  </a:lnTo>
                  <a:cubicBezTo>
                    <a:pt x="2090" y="5160"/>
                    <a:pt x="1998" y="5193"/>
                    <a:pt x="1906" y="5193"/>
                  </a:cubicBezTo>
                  <a:cubicBezTo>
                    <a:pt x="1813" y="5193"/>
                    <a:pt x="1721" y="5160"/>
                    <a:pt x="1656" y="5094"/>
                  </a:cubicBezTo>
                  <a:lnTo>
                    <a:pt x="548" y="3987"/>
                  </a:lnTo>
                  <a:cubicBezTo>
                    <a:pt x="417" y="3856"/>
                    <a:pt x="417" y="3618"/>
                    <a:pt x="548" y="3487"/>
                  </a:cubicBezTo>
                  <a:lnTo>
                    <a:pt x="3561" y="475"/>
                  </a:lnTo>
                  <a:cubicBezTo>
                    <a:pt x="3632" y="403"/>
                    <a:pt x="3715" y="368"/>
                    <a:pt x="3811" y="368"/>
                  </a:cubicBezTo>
                  <a:close/>
                  <a:moveTo>
                    <a:pt x="3800" y="0"/>
                  </a:moveTo>
                  <a:cubicBezTo>
                    <a:pt x="3613" y="0"/>
                    <a:pt x="3428" y="71"/>
                    <a:pt x="3287" y="213"/>
                  </a:cubicBezTo>
                  <a:lnTo>
                    <a:pt x="286" y="3213"/>
                  </a:lnTo>
                  <a:cubicBezTo>
                    <a:pt x="1" y="3499"/>
                    <a:pt x="1" y="3975"/>
                    <a:pt x="286" y="4261"/>
                  </a:cubicBezTo>
                  <a:lnTo>
                    <a:pt x="1382" y="5356"/>
                  </a:lnTo>
                  <a:cubicBezTo>
                    <a:pt x="1537" y="5511"/>
                    <a:pt x="1715" y="5559"/>
                    <a:pt x="1906" y="5559"/>
                  </a:cubicBezTo>
                  <a:cubicBezTo>
                    <a:pt x="2096" y="5559"/>
                    <a:pt x="2275" y="5487"/>
                    <a:pt x="2430" y="5356"/>
                  </a:cubicBezTo>
                  <a:lnTo>
                    <a:pt x="5430" y="2368"/>
                  </a:lnTo>
                  <a:cubicBezTo>
                    <a:pt x="5561" y="2237"/>
                    <a:pt x="5656" y="2035"/>
                    <a:pt x="5656" y="1844"/>
                  </a:cubicBezTo>
                  <a:cubicBezTo>
                    <a:pt x="5656" y="1654"/>
                    <a:pt x="5585" y="1451"/>
                    <a:pt x="5430" y="1320"/>
                  </a:cubicBezTo>
                  <a:lnTo>
                    <a:pt x="4335" y="225"/>
                  </a:lnTo>
                  <a:cubicBezTo>
                    <a:pt x="4184" y="74"/>
                    <a:pt x="3991" y="0"/>
                    <a:pt x="3800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05;p30">
            <a:extLst>
              <a:ext uri="{FF2B5EF4-FFF2-40B4-BE49-F238E27FC236}">
                <a16:creationId xmlns:a16="http://schemas.microsoft.com/office/drawing/2014/main" id="{FFEB1076-5CC6-465A-ABEF-A1D4B6ACA4A6}"/>
              </a:ext>
            </a:extLst>
          </p:cNvPr>
          <p:cNvSpPr txBox="1">
            <a:spLocks/>
          </p:cNvSpPr>
          <p:nvPr/>
        </p:nvSpPr>
        <p:spPr>
          <a:xfrm>
            <a:off x="110611" y="642299"/>
            <a:ext cx="2801922" cy="4245791"/>
          </a:xfrm>
          <a:prstGeom prst="rect">
            <a:avLst/>
          </a:prstGeom>
          <a:noFill/>
          <a:ln w="19050">
            <a:solidFill>
              <a:srgbClr val="E898AC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3 Columns (</a:t>
            </a:r>
            <a:r>
              <a:rPr lang="en-US" sz="1200" b="1" dirty="0">
                <a:solidFill>
                  <a:srgbClr val="FFFFFF"/>
                </a:solidFill>
              </a:rPr>
              <a:t>Loss_code, Loss_description </a:t>
            </a:r>
            <a:r>
              <a:rPr lang="en-US" sz="1200" dirty="0">
                <a:solidFill>
                  <a:srgbClr val="FFFFFF"/>
                </a:solidFill>
              </a:rPr>
              <a:t>and</a:t>
            </a:r>
            <a:r>
              <a:rPr lang="en-US" sz="1200" b="1" dirty="0">
                <a:solidFill>
                  <a:srgbClr val="FFFFFF"/>
                </a:solidFill>
              </a:rPr>
              <a:t> Vehicles_registration_present</a:t>
            </a:r>
            <a:r>
              <a:rPr lang="en-US" sz="1200" dirty="0">
                <a:solidFill>
                  <a:srgbClr val="FFFFFF"/>
                </a:solidFill>
              </a:rPr>
              <a:t>) with zero variance or near zero variance.</a:t>
            </a:r>
          </a:p>
          <a:p>
            <a:pPr marL="171450" indent="-171450"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rgbClr val="FFFFFF"/>
                </a:solidFill>
              </a:rPr>
              <a:t>4 </a:t>
            </a:r>
            <a:r>
              <a:rPr lang="en-US" sz="1200" b="1" dirty="0">
                <a:solidFill>
                  <a:srgbClr val="FFFFFF"/>
                </a:solidFill>
              </a:rPr>
              <a:t>Third party type </a:t>
            </a:r>
            <a:r>
              <a:rPr lang="en-US" sz="1200" dirty="0">
                <a:solidFill>
                  <a:srgbClr val="FFFFFF"/>
                </a:solidFill>
              </a:rPr>
              <a:t>related variables with zero or near zero variance amongst them.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Records with </a:t>
            </a:r>
            <a:r>
              <a:rPr lang="en-US" sz="1200" b="1" dirty="0">
                <a:solidFill>
                  <a:srgbClr val="FFFFFF"/>
                </a:solidFill>
              </a:rPr>
              <a:t>‘#’</a:t>
            </a:r>
            <a:r>
              <a:rPr lang="en-US" sz="1200" dirty="0">
                <a:solidFill>
                  <a:srgbClr val="FFFFFF"/>
                </a:solidFill>
              </a:rPr>
              <a:t> values in the  </a:t>
            </a:r>
            <a:r>
              <a:rPr lang="en-US" sz="1200" b="1" dirty="0">
                <a:solidFill>
                  <a:srgbClr val="FFFFFF"/>
                </a:solidFill>
              </a:rPr>
              <a:t>PH_considered_TP_at_fault</a:t>
            </a:r>
            <a:r>
              <a:rPr lang="en-US" sz="1200" dirty="0">
                <a:solidFill>
                  <a:srgbClr val="FFFFFF"/>
                </a:solidFill>
              </a:rPr>
              <a:t> variable.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  <a:tabLst/>
              <a:defRPr/>
            </a:pPr>
            <a:r>
              <a:rPr lang="en-US" sz="1200" b="1" dirty="0">
                <a:solidFill>
                  <a:srgbClr val="FFFFFF"/>
                </a:solidFill>
              </a:rPr>
              <a:t>3 records</a:t>
            </a:r>
            <a:r>
              <a:rPr lang="en-US" sz="1200" dirty="0">
                <a:solidFill>
                  <a:srgbClr val="FFFFFF"/>
                </a:solidFill>
              </a:rPr>
              <a:t> with Negative values in the  </a:t>
            </a:r>
            <a:r>
              <a:rPr lang="en-US" sz="1200" b="1" dirty="0">
                <a:solidFill>
                  <a:srgbClr val="FFFFFF"/>
                </a:solidFill>
              </a:rPr>
              <a:t>Notification_Period</a:t>
            </a:r>
            <a:r>
              <a:rPr lang="en-US" sz="1200" dirty="0">
                <a:solidFill>
                  <a:srgbClr val="FFFFFF"/>
                </a:solidFill>
              </a:rPr>
              <a:t> variable.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  <a:tabLst/>
              <a:defRPr/>
            </a:pPr>
            <a:r>
              <a:rPr lang="en-US" sz="1200" b="1" dirty="0">
                <a:solidFill>
                  <a:srgbClr val="FFFFFF"/>
                </a:solidFill>
              </a:rPr>
              <a:t>Multivariate analysis </a:t>
            </a:r>
            <a:r>
              <a:rPr lang="en-US" sz="1200" dirty="0">
                <a:solidFill>
                  <a:srgbClr val="FFFFFF"/>
                </a:solidFill>
              </a:rPr>
              <a:t>and </a:t>
            </a:r>
            <a:r>
              <a:rPr lang="en-US" sz="1200" b="1" dirty="0">
                <a:solidFill>
                  <a:srgbClr val="FFFFFF"/>
                </a:solidFill>
              </a:rPr>
              <a:t>correlation maps </a:t>
            </a:r>
            <a:r>
              <a:rPr lang="en-US" sz="1200" dirty="0">
                <a:solidFill>
                  <a:srgbClr val="FFFFFF"/>
                </a:solidFill>
              </a:rPr>
              <a:t>of TP variables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§"/>
              <a:tabLst/>
              <a:defRPr/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2" name="Google Shape;479;p27">
            <a:extLst>
              <a:ext uri="{FF2B5EF4-FFF2-40B4-BE49-F238E27FC236}">
                <a16:creationId xmlns:a16="http://schemas.microsoft.com/office/drawing/2014/main" id="{DCADEA74-6783-416A-BF57-F53D958D9309}"/>
              </a:ext>
            </a:extLst>
          </p:cNvPr>
          <p:cNvSpPr txBox="1">
            <a:spLocks/>
          </p:cNvSpPr>
          <p:nvPr/>
        </p:nvSpPr>
        <p:spPr>
          <a:xfrm>
            <a:off x="164298" y="115604"/>
            <a:ext cx="5423465" cy="432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2200" dirty="0">
                <a:solidFill>
                  <a:schemeClr val="lt1"/>
                </a:solidFill>
                <a:latin typeface="Share Tech"/>
                <a:sym typeface="Share Tech"/>
              </a:rPr>
              <a:t>Issues with the Dataset</a:t>
            </a:r>
            <a:endParaRPr lang="en-IN" sz="2200" dirty="0">
              <a:solidFill>
                <a:schemeClr val="lt1"/>
              </a:solidFill>
              <a:latin typeface="Share Tech"/>
              <a:sym typeface="Share Tech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46811-C417-40BB-A617-2DC109183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977" y="642299"/>
            <a:ext cx="4007555" cy="1635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C811A7-52A9-4681-8B43-F729194F1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976" y="642299"/>
            <a:ext cx="2000413" cy="1635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E82F75-7C59-4816-867E-1EF82D6C2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977" y="2373065"/>
            <a:ext cx="6064412" cy="251502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E85C7B-0937-4624-9379-6A2EA3E86ADD}"/>
              </a:ext>
            </a:extLst>
          </p:cNvPr>
          <p:cNvCxnSpPr>
            <a:cxnSpLocks/>
          </p:cNvCxnSpPr>
          <p:nvPr/>
        </p:nvCxnSpPr>
        <p:spPr>
          <a:xfrm flipH="1">
            <a:off x="4120444" y="4501201"/>
            <a:ext cx="191912" cy="166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E8C98A-7AC3-401D-90BC-A0446C842693}"/>
              </a:ext>
            </a:extLst>
          </p:cNvPr>
          <p:cNvCxnSpPr>
            <a:cxnSpLocks/>
          </p:cNvCxnSpPr>
          <p:nvPr/>
        </p:nvCxnSpPr>
        <p:spPr>
          <a:xfrm flipH="1">
            <a:off x="7140222" y="3630577"/>
            <a:ext cx="152400" cy="25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D7D22A-290D-4403-B24B-178EEDE3AFFE}"/>
              </a:ext>
            </a:extLst>
          </p:cNvPr>
          <p:cNvCxnSpPr>
            <a:cxnSpLocks/>
          </p:cNvCxnSpPr>
          <p:nvPr/>
        </p:nvCxnSpPr>
        <p:spPr>
          <a:xfrm>
            <a:off x="6001183" y="1828800"/>
            <a:ext cx="145617" cy="202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5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574186" y="3125483"/>
            <a:ext cx="2249999" cy="656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STEPS &amp; IMPLEMENTATION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585809" y="3673432"/>
            <a:ext cx="2238376" cy="1004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Suggestions on Model Improvements and Practical challenges.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607133" y="3238754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 &amp; MODEL BUILDING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986231" y="3238754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ISSUES &amp; DATA CLEANING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986230" y="3671633"/>
            <a:ext cx="2250599" cy="1060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Otaining the data, issues wi</a:t>
            </a:r>
            <a:r>
              <a:rPr lang="en-IN" dirty="0"/>
              <a:t>th</a:t>
            </a:r>
            <a:r>
              <a:rPr lang="en" dirty="0"/>
              <a:t> the data, clraning techniques identified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986231" y="24878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666400" y="3704556"/>
            <a:ext cx="2251799" cy="1027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EDA, Feature Selection and Model Selection through Nested Cross Validation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99272" y="24878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168122" y="-38922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My Approach</a:t>
            </a:r>
            <a:endParaRPr sz="2200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756016" y="24878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986231" y="1404704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99272" y="1404704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756016" y="1404704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986231" y="1816754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99272" y="1816754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756016" y="1816754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27"/>
          <p:cNvSpPr/>
          <p:nvPr/>
        </p:nvSpPr>
        <p:spPr>
          <a:xfrm>
            <a:off x="1109680" y="1511221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132003" y="1526614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879480" y="1526601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572597E-9F0E-4B75-888F-E839AC97DFF3}"/>
              </a:ext>
            </a:extLst>
          </p:cNvPr>
          <p:cNvSpPr/>
          <p:nvPr/>
        </p:nvSpPr>
        <p:spPr>
          <a:xfrm>
            <a:off x="3120731" y="1164534"/>
            <a:ext cx="2874725" cy="358035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82;p16">
            <a:extLst>
              <a:ext uri="{FF2B5EF4-FFF2-40B4-BE49-F238E27FC236}">
                <a16:creationId xmlns:a16="http://schemas.microsoft.com/office/drawing/2014/main" id="{D39DFEC0-5C54-4A34-BA00-02A334068D24}"/>
              </a:ext>
            </a:extLst>
          </p:cNvPr>
          <p:cNvSpPr txBox="1"/>
          <p:nvPr/>
        </p:nvSpPr>
        <p:spPr>
          <a:xfrm>
            <a:off x="3630673" y="1067771"/>
            <a:ext cx="1886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6" name="Google Shape;84;p16">
            <a:extLst>
              <a:ext uri="{FF2B5EF4-FFF2-40B4-BE49-F238E27FC236}">
                <a16:creationId xmlns:a16="http://schemas.microsoft.com/office/drawing/2014/main" id="{D5DA4AF1-2A7C-40E4-9BB6-113B4E2F11E8}"/>
              </a:ext>
            </a:extLst>
          </p:cNvPr>
          <p:cNvGrpSpPr/>
          <p:nvPr/>
        </p:nvGrpSpPr>
        <p:grpSpPr>
          <a:xfrm>
            <a:off x="2411537" y="828172"/>
            <a:ext cx="5002334" cy="1315638"/>
            <a:chOff x="2378175" y="2116775"/>
            <a:chExt cx="5002334" cy="1315638"/>
          </a:xfrm>
        </p:grpSpPr>
        <p:grpSp>
          <p:nvGrpSpPr>
            <p:cNvPr id="65" name="Google Shape;86;p16">
              <a:extLst>
                <a:ext uri="{FF2B5EF4-FFF2-40B4-BE49-F238E27FC236}">
                  <a16:creationId xmlns:a16="http://schemas.microsoft.com/office/drawing/2014/main" id="{CA13C4D0-E677-4019-8EAB-B1C7D10188F4}"/>
                </a:ext>
              </a:extLst>
            </p:cNvPr>
            <p:cNvGrpSpPr/>
            <p:nvPr/>
          </p:nvGrpSpPr>
          <p:grpSpPr>
            <a:xfrm>
              <a:off x="2378175" y="2116775"/>
              <a:ext cx="4331081" cy="1117148"/>
              <a:chOff x="2378175" y="2116775"/>
              <a:chExt cx="4331081" cy="1117148"/>
            </a:xfrm>
          </p:grpSpPr>
          <p:sp>
            <p:nvSpPr>
              <p:cNvPr id="76" name="Google Shape;87;p16">
                <a:extLst>
                  <a:ext uri="{FF2B5EF4-FFF2-40B4-BE49-F238E27FC236}">
                    <a16:creationId xmlns:a16="http://schemas.microsoft.com/office/drawing/2014/main" id="{B35DA812-B044-4CC9-A1FA-071D8965EB32}"/>
                  </a:ext>
                </a:extLst>
              </p:cNvPr>
              <p:cNvSpPr/>
              <p:nvPr/>
            </p:nvSpPr>
            <p:spPr>
              <a:xfrm>
                <a:off x="6291775" y="2116775"/>
                <a:ext cx="403500" cy="370800"/>
              </a:xfrm>
              <a:prstGeom prst="arc">
                <a:avLst>
                  <a:gd name="adj1" fmla="val 16200000"/>
                  <a:gd name="adj2" fmla="val 59962"/>
                </a:avLst>
              </a:prstGeom>
              <a:ln>
                <a:solidFill>
                  <a:schemeClr val="bg1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77" name="Google Shape;88;p16">
                <a:extLst>
                  <a:ext uri="{FF2B5EF4-FFF2-40B4-BE49-F238E27FC236}">
                    <a16:creationId xmlns:a16="http://schemas.microsoft.com/office/drawing/2014/main" id="{9332F1AD-1E5F-4C66-B8FE-B11E0D7CD6F7}"/>
                  </a:ext>
                </a:extLst>
              </p:cNvPr>
              <p:cNvCxnSpPr>
                <a:cxnSpLocks/>
                <a:stCxn id="76" idx="0"/>
                <a:endCxn id="78" idx="0"/>
              </p:cNvCxnSpPr>
              <p:nvPr/>
            </p:nvCxnSpPr>
            <p:spPr>
              <a:xfrm rot="10800000">
                <a:off x="2580025" y="2116775"/>
                <a:ext cx="391350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Google Shape;89;p16">
                <a:extLst>
                  <a:ext uri="{FF2B5EF4-FFF2-40B4-BE49-F238E27FC236}">
                    <a16:creationId xmlns:a16="http://schemas.microsoft.com/office/drawing/2014/main" id="{3BD19D8C-44AC-49B4-A346-C1790777FE05}"/>
                  </a:ext>
                </a:extLst>
              </p:cNvPr>
              <p:cNvSpPr/>
              <p:nvPr/>
            </p:nvSpPr>
            <p:spPr>
              <a:xfrm flipH="1">
                <a:off x="2378175" y="2116775"/>
                <a:ext cx="403500" cy="370800"/>
              </a:xfrm>
              <a:prstGeom prst="arc">
                <a:avLst>
                  <a:gd name="adj1" fmla="val 16200000"/>
                  <a:gd name="adj2" fmla="val 59962"/>
                </a:avLst>
              </a:prstGeom>
              <a:ln>
                <a:solidFill>
                  <a:schemeClr val="bg1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" name="Google Shape;90;p16">
                <a:extLst>
                  <a:ext uri="{FF2B5EF4-FFF2-40B4-BE49-F238E27FC236}">
                    <a16:creationId xmlns:a16="http://schemas.microsoft.com/office/drawing/2014/main" id="{E3A7AD42-D610-4FC9-A998-2CEC4CEA60E9}"/>
                  </a:ext>
                </a:extLst>
              </p:cNvPr>
              <p:cNvCxnSpPr>
                <a:cxnSpLocks/>
                <a:stCxn id="78" idx="2"/>
                <a:endCxn id="82" idx="0"/>
              </p:cNvCxnSpPr>
              <p:nvPr/>
            </p:nvCxnSpPr>
            <p:spPr>
              <a:xfrm>
                <a:off x="2378211" y="2305694"/>
                <a:ext cx="6502" cy="92822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Google Shape;91;p16">
                <a:extLst>
                  <a:ext uri="{FF2B5EF4-FFF2-40B4-BE49-F238E27FC236}">
                    <a16:creationId xmlns:a16="http://schemas.microsoft.com/office/drawing/2014/main" id="{65BF31CE-CA37-4186-80FA-95EEFC9F65F6}"/>
                  </a:ext>
                </a:extLst>
              </p:cNvPr>
              <p:cNvCxnSpPr>
                <a:cxnSpLocks/>
                <a:stCxn id="76" idx="2"/>
                <a:endCxn id="83" idx="0"/>
              </p:cNvCxnSpPr>
              <p:nvPr/>
            </p:nvCxnSpPr>
            <p:spPr>
              <a:xfrm>
                <a:off x="6695239" y="2305694"/>
                <a:ext cx="14017" cy="92822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Google Shape;116;p16">
              <a:extLst>
                <a:ext uri="{FF2B5EF4-FFF2-40B4-BE49-F238E27FC236}">
                  <a16:creationId xmlns:a16="http://schemas.microsoft.com/office/drawing/2014/main" id="{71F3D7A0-3A17-495C-BF16-051DED66F5A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49451" y="3432413"/>
              <a:ext cx="1331058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1" name="Google Shape;139;p16">
            <a:extLst>
              <a:ext uri="{FF2B5EF4-FFF2-40B4-BE49-F238E27FC236}">
                <a16:creationId xmlns:a16="http://schemas.microsoft.com/office/drawing/2014/main" id="{C6F15847-9F7D-483F-8C2D-1B47737BB470}"/>
              </a:ext>
            </a:extLst>
          </p:cNvPr>
          <p:cNvSpPr/>
          <p:nvPr/>
        </p:nvSpPr>
        <p:spPr>
          <a:xfrm>
            <a:off x="3476624" y="652722"/>
            <a:ext cx="2188500" cy="466888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+mn-lt"/>
                <a:ea typeface="Fira Sans"/>
                <a:cs typeface="Fira Sans"/>
                <a:sym typeface="Fira Sans"/>
              </a:rPr>
              <a:t>Dataset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+mn-lt"/>
                <a:ea typeface="Fira Sans"/>
                <a:cs typeface="Fira Sans"/>
                <a:sym typeface="Fira Sans"/>
              </a:rPr>
              <a:t>(7691 X 46)</a:t>
            </a:r>
            <a:endParaRPr dirty="0">
              <a:solidFill>
                <a:schemeClr val="lt1"/>
              </a:solidFill>
              <a:latin typeface="+mn-lt"/>
              <a:ea typeface="Fira Sans"/>
              <a:cs typeface="Fira Sans"/>
              <a:sym typeface="Fira Sans"/>
            </a:endParaRPr>
          </a:p>
        </p:txBody>
      </p:sp>
      <p:sp>
        <p:nvSpPr>
          <p:cNvPr id="82" name="Google Shape;140;p16">
            <a:extLst>
              <a:ext uri="{FF2B5EF4-FFF2-40B4-BE49-F238E27FC236}">
                <a16:creationId xmlns:a16="http://schemas.microsoft.com/office/drawing/2014/main" id="{3B682F41-B356-4BE4-B690-2A657868B725}"/>
              </a:ext>
            </a:extLst>
          </p:cNvPr>
          <p:cNvSpPr/>
          <p:nvPr/>
        </p:nvSpPr>
        <p:spPr>
          <a:xfrm>
            <a:off x="1694325" y="1945320"/>
            <a:ext cx="1447500" cy="482094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+mn-lt"/>
                <a:ea typeface="Fira Sans"/>
                <a:cs typeface="Fira Sans"/>
                <a:sym typeface="Fira Sans"/>
              </a:rPr>
              <a:t>Train Dataset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+mn-lt"/>
                <a:ea typeface="Fira Sans"/>
                <a:cs typeface="Fira Sans"/>
                <a:sym typeface="Fira Sans"/>
              </a:rPr>
              <a:t>(5292 X 39</a:t>
            </a:r>
            <a:r>
              <a:rPr lang="en-US" sz="1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)</a:t>
            </a:r>
            <a:endParaRPr sz="12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" name="Google Shape;141;p16">
            <a:extLst>
              <a:ext uri="{FF2B5EF4-FFF2-40B4-BE49-F238E27FC236}">
                <a16:creationId xmlns:a16="http://schemas.microsoft.com/office/drawing/2014/main" id="{5F797586-6C0D-49D1-BDC6-43CCE946A13A}"/>
              </a:ext>
            </a:extLst>
          </p:cNvPr>
          <p:cNvSpPr/>
          <p:nvPr/>
        </p:nvSpPr>
        <p:spPr>
          <a:xfrm>
            <a:off x="6018868" y="1945320"/>
            <a:ext cx="1447500" cy="48209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+mn-lt"/>
                <a:ea typeface="Fira Sans"/>
                <a:cs typeface="Fira Sans"/>
                <a:sym typeface="Fira Sans"/>
              </a:rPr>
              <a:t>Test Dataset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+mn-lt"/>
                <a:ea typeface="Fira Sans"/>
                <a:cs typeface="Fira Sans"/>
                <a:sym typeface="Fira Sans"/>
              </a:rPr>
              <a:t>(2395 X 39)</a:t>
            </a:r>
            <a:endParaRPr dirty="0">
              <a:solidFill>
                <a:schemeClr val="lt1"/>
              </a:solidFill>
              <a:latin typeface="+mn-lt"/>
              <a:ea typeface="Fira Sans"/>
              <a:cs typeface="Fira Sans"/>
              <a:sym typeface="Fira Sans"/>
            </a:endParaRPr>
          </a:p>
        </p:txBody>
      </p:sp>
      <p:sp>
        <p:nvSpPr>
          <p:cNvPr id="137" name="Google Shape;83;p16">
            <a:extLst>
              <a:ext uri="{FF2B5EF4-FFF2-40B4-BE49-F238E27FC236}">
                <a16:creationId xmlns:a16="http://schemas.microsoft.com/office/drawing/2014/main" id="{C28A9A8A-82C8-4DD0-A1F7-CB14D32E7F4E}"/>
              </a:ext>
            </a:extLst>
          </p:cNvPr>
          <p:cNvSpPr txBox="1"/>
          <p:nvPr/>
        </p:nvSpPr>
        <p:spPr>
          <a:xfrm>
            <a:off x="6875050" y="2493731"/>
            <a:ext cx="2085774" cy="53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Fira Sans"/>
                <a:ea typeface="Fira Sans"/>
                <a:cs typeface="Fira Sans"/>
                <a:sym typeface="Fira Sans"/>
              </a:rPr>
              <a:t>Records from Jan’2014 to June’2015.</a:t>
            </a:r>
            <a:endParaRPr sz="1200" dirty="0">
              <a:solidFill>
                <a:srgbClr val="FFFF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" name="Google Shape;479;p27">
            <a:extLst>
              <a:ext uri="{FF2B5EF4-FFF2-40B4-BE49-F238E27FC236}">
                <a16:creationId xmlns:a16="http://schemas.microsoft.com/office/drawing/2014/main" id="{4804D3DA-9A36-407C-B574-6308D9588927}"/>
              </a:ext>
            </a:extLst>
          </p:cNvPr>
          <p:cNvSpPr txBox="1">
            <a:spLocks/>
          </p:cNvSpPr>
          <p:nvPr/>
        </p:nvSpPr>
        <p:spPr>
          <a:xfrm>
            <a:off x="164298" y="115604"/>
            <a:ext cx="5423465" cy="432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2200" dirty="0">
                <a:solidFill>
                  <a:schemeClr val="lt1"/>
                </a:solidFill>
                <a:latin typeface="Share Tech"/>
                <a:sym typeface="Share Tech"/>
              </a:rPr>
              <a:t>Splitting Schema of the Dataset</a:t>
            </a:r>
            <a:endParaRPr lang="en-IN" sz="2200" dirty="0">
              <a:solidFill>
                <a:schemeClr val="lt1"/>
              </a:solidFill>
              <a:latin typeface="Share Tech"/>
              <a:sym typeface="Share Tech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6CA702A-1752-4E26-A1CC-B08BCFFCB265}"/>
              </a:ext>
            </a:extLst>
          </p:cNvPr>
          <p:cNvSpPr/>
          <p:nvPr/>
        </p:nvSpPr>
        <p:spPr>
          <a:xfrm>
            <a:off x="1606232" y="1879896"/>
            <a:ext cx="5942822" cy="618518"/>
          </a:xfrm>
          <a:prstGeom prst="rect">
            <a:avLst/>
          </a:prstGeom>
          <a:noFill/>
          <a:ln>
            <a:solidFill>
              <a:srgbClr val="E898A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19A9EBA-529A-40A4-87CA-31275586EF3E}"/>
              </a:ext>
            </a:extLst>
          </p:cNvPr>
          <p:cNvSpPr txBox="1"/>
          <p:nvPr/>
        </p:nvSpPr>
        <p:spPr>
          <a:xfrm>
            <a:off x="3769843" y="2032932"/>
            <a:ext cx="194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Temporal Splitting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1" name="Google Shape;83;p16">
            <a:extLst>
              <a:ext uri="{FF2B5EF4-FFF2-40B4-BE49-F238E27FC236}">
                <a16:creationId xmlns:a16="http://schemas.microsoft.com/office/drawing/2014/main" id="{7C8DF43B-3120-4031-BB58-4B49599513A1}"/>
              </a:ext>
            </a:extLst>
          </p:cNvPr>
          <p:cNvSpPr txBox="1"/>
          <p:nvPr/>
        </p:nvSpPr>
        <p:spPr>
          <a:xfrm>
            <a:off x="140151" y="2504491"/>
            <a:ext cx="2085774" cy="53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Fira Sans"/>
                <a:ea typeface="Fira Sans"/>
                <a:cs typeface="Fira Sans"/>
                <a:sym typeface="Fira Sans"/>
              </a:rPr>
              <a:t>Records from April’2003 to Dec’2013.</a:t>
            </a:r>
            <a:endParaRPr sz="1200" dirty="0">
              <a:solidFill>
                <a:srgbClr val="FFFF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8C4888-D8B3-49AA-9EF8-01D80C647238}"/>
              </a:ext>
            </a:extLst>
          </p:cNvPr>
          <p:cNvSpPr/>
          <p:nvPr/>
        </p:nvSpPr>
        <p:spPr>
          <a:xfrm>
            <a:off x="3138930" y="2993141"/>
            <a:ext cx="2877043" cy="612767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Hot Encoding of the Categorical Features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DB1F47-DCB5-4239-B00B-6ACDFEC4A0E6}"/>
              </a:ext>
            </a:extLst>
          </p:cNvPr>
          <p:cNvSpPr/>
          <p:nvPr/>
        </p:nvSpPr>
        <p:spPr>
          <a:xfrm>
            <a:off x="3138930" y="4100635"/>
            <a:ext cx="2877043" cy="612767"/>
          </a:xfrm>
          <a:prstGeom prst="rect">
            <a:avLst/>
          </a:prstGeom>
          <a:solidFill>
            <a:srgbClr val="E89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 of the features using MinMaxScaler</a:t>
            </a:r>
            <a:endParaRPr lang="en-I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984642F-044B-4E52-9D24-E52B5EAAAD09}"/>
              </a:ext>
            </a:extLst>
          </p:cNvPr>
          <p:cNvCxnSpPr>
            <a:endCxn id="2" idx="3"/>
          </p:cNvCxnSpPr>
          <p:nvPr/>
        </p:nvCxnSpPr>
        <p:spPr>
          <a:xfrm rot="5400000">
            <a:off x="5936230" y="2507153"/>
            <a:ext cx="872115" cy="71262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6DBDDC7-C712-46C1-BC2A-7C801C31ED27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2342444" y="2503039"/>
            <a:ext cx="872116" cy="720856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87F10C-3460-4B28-B231-24ABCB323836}"/>
              </a:ext>
            </a:extLst>
          </p:cNvPr>
          <p:cNvCxnSpPr>
            <a:stCxn id="2" idx="2"/>
            <a:endCxn id="37" idx="0"/>
          </p:cNvCxnSpPr>
          <p:nvPr/>
        </p:nvCxnSpPr>
        <p:spPr>
          <a:xfrm>
            <a:off x="4577452" y="3605908"/>
            <a:ext cx="0" cy="4947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1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168122" y="98608"/>
            <a:ext cx="4576200" cy="440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Feature Selection Approach</a:t>
            </a:r>
            <a:endParaRPr sz="2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453145-B988-464C-B06C-48ACABD6B8DD}"/>
              </a:ext>
            </a:extLst>
          </p:cNvPr>
          <p:cNvSpPr/>
          <p:nvPr/>
        </p:nvSpPr>
        <p:spPr>
          <a:xfrm>
            <a:off x="1360312" y="2057929"/>
            <a:ext cx="2540000" cy="440269"/>
          </a:xfrm>
          <a:prstGeom prst="rect">
            <a:avLst/>
          </a:prstGeom>
          <a:noFill/>
          <a:ln>
            <a:solidFill>
              <a:srgbClr val="00CF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Recursive Feature Elimination with CV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56F332-D9BF-45D9-AD76-49A8E490844F}"/>
              </a:ext>
            </a:extLst>
          </p:cNvPr>
          <p:cNvSpPr/>
          <p:nvPr/>
        </p:nvSpPr>
        <p:spPr>
          <a:xfrm>
            <a:off x="5311422" y="2060922"/>
            <a:ext cx="2540000" cy="440269"/>
          </a:xfrm>
          <a:prstGeom prst="rect">
            <a:avLst/>
          </a:prstGeom>
          <a:noFill/>
          <a:ln>
            <a:solidFill>
              <a:srgbClr val="00CF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Lasso Regression model    coefficients with CV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C018F0-7FF4-48C0-84B0-33B1FE55660D}"/>
              </a:ext>
            </a:extLst>
          </p:cNvPr>
          <p:cNvSpPr/>
          <p:nvPr/>
        </p:nvSpPr>
        <p:spPr>
          <a:xfrm>
            <a:off x="3112910" y="562375"/>
            <a:ext cx="3129845" cy="577800"/>
          </a:xfrm>
          <a:prstGeom prst="roundRect">
            <a:avLst/>
          </a:prstGeom>
          <a:noFill/>
          <a:ln>
            <a:solidFill>
              <a:srgbClr val="FF9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Model (Linear Regression)</a:t>
            </a:r>
          </a:p>
          <a:p>
            <a:pPr algn="ctr"/>
            <a:r>
              <a:rPr lang="en-US" sz="1200" dirty="0"/>
              <a:t>MAE Score: 12,019</a:t>
            </a:r>
            <a:endParaRPr lang="en-IN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CC35D6-3D53-4091-99B0-801F19D221A1}"/>
              </a:ext>
            </a:extLst>
          </p:cNvPr>
          <p:cNvSpPr/>
          <p:nvPr/>
        </p:nvSpPr>
        <p:spPr>
          <a:xfrm>
            <a:off x="1360313" y="3943187"/>
            <a:ext cx="2540000" cy="440269"/>
          </a:xfrm>
          <a:prstGeom prst="rect">
            <a:avLst/>
          </a:prstGeom>
          <a:noFill/>
          <a:ln>
            <a:solidFill>
              <a:srgbClr val="E898A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Feature Selection Method 1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MAE Score: 11,553.29 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871750-A5B4-488C-8C19-D4E1CBC3FBF6}"/>
              </a:ext>
            </a:extLst>
          </p:cNvPr>
          <p:cNvSpPr/>
          <p:nvPr/>
        </p:nvSpPr>
        <p:spPr>
          <a:xfrm>
            <a:off x="5311423" y="3946180"/>
            <a:ext cx="2540000" cy="440269"/>
          </a:xfrm>
          <a:prstGeom prst="rect">
            <a:avLst/>
          </a:prstGeom>
          <a:noFill/>
          <a:ln>
            <a:solidFill>
              <a:srgbClr val="E898A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Feature Selection Method 2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MAE Score: 11,539.89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FC705F-4147-4AA7-8C0E-2B1D7F5CD2C5}"/>
              </a:ext>
            </a:extLst>
          </p:cNvPr>
          <p:cNvSpPr txBox="1"/>
          <p:nvPr/>
        </p:nvSpPr>
        <p:spPr>
          <a:xfrm>
            <a:off x="1428046" y="2869246"/>
            <a:ext cx="2404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22 Features were selected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5CCDDD-A39B-49E3-9089-17F79DC2C060}"/>
              </a:ext>
            </a:extLst>
          </p:cNvPr>
          <p:cNvSpPr txBox="1"/>
          <p:nvPr/>
        </p:nvSpPr>
        <p:spPr>
          <a:xfrm>
            <a:off x="5379154" y="2879002"/>
            <a:ext cx="2404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22 Features were selected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405D81-CE1A-4B7B-B6BB-88BA33FF7EA4}"/>
              </a:ext>
            </a:extLst>
          </p:cNvPr>
          <p:cNvSpPr txBox="1"/>
          <p:nvPr/>
        </p:nvSpPr>
        <p:spPr>
          <a:xfrm>
            <a:off x="1360312" y="3348656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92D050"/>
                </a:solidFill>
              </a:rPr>
              <a:t>Base Model (Linear Regression)</a:t>
            </a:r>
            <a:endParaRPr lang="en-IN" sz="1200" b="1" dirty="0">
              <a:solidFill>
                <a:srgbClr val="92D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D22A1A-1AAD-4AE7-A592-17444CEFA34B}"/>
              </a:ext>
            </a:extLst>
          </p:cNvPr>
          <p:cNvSpPr txBox="1"/>
          <p:nvPr/>
        </p:nvSpPr>
        <p:spPr>
          <a:xfrm>
            <a:off x="5311421" y="3351648"/>
            <a:ext cx="253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92D050"/>
                </a:solidFill>
              </a:rPr>
              <a:t>Base Model (Linear Regression)</a:t>
            </a:r>
            <a:endParaRPr lang="en-IN" sz="1200" b="1" dirty="0">
              <a:solidFill>
                <a:srgbClr val="92D05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9A1DAF-6D56-46FE-9EEC-BC4D90815CE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2630312" y="2498198"/>
            <a:ext cx="1" cy="371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92FA66-35E5-48C1-8F97-67037576E733}"/>
              </a:ext>
            </a:extLst>
          </p:cNvPr>
          <p:cNvCxnSpPr>
            <a:stCxn id="52" idx="2"/>
            <a:endCxn id="65" idx="0"/>
          </p:cNvCxnSpPr>
          <p:nvPr/>
        </p:nvCxnSpPr>
        <p:spPr>
          <a:xfrm flipH="1">
            <a:off x="6581421" y="2501191"/>
            <a:ext cx="1" cy="377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FC5EEE-9D4C-4A0E-B56D-EA230A16408B}"/>
              </a:ext>
            </a:extLst>
          </p:cNvPr>
          <p:cNvCxnSpPr>
            <a:stCxn id="27" idx="2"/>
            <a:endCxn id="71" idx="0"/>
          </p:cNvCxnSpPr>
          <p:nvPr/>
        </p:nvCxnSpPr>
        <p:spPr>
          <a:xfrm flipH="1">
            <a:off x="2630312" y="3146245"/>
            <a:ext cx="1" cy="202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9DFEB6-6FAC-47E8-88A8-E73522B7D5FC}"/>
              </a:ext>
            </a:extLst>
          </p:cNvPr>
          <p:cNvCxnSpPr>
            <a:stCxn id="71" idx="2"/>
            <a:endCxn id="58" idx="0"/>
          </p:cNvCxnSpPr>
          <p:nvPr/>
        </p:nvCxnSpPr>
        <p:spPr>
          <a:xfrm>
            <a:off x="2630312" y="3625655"/>
            <a:ext cx="1" cy="317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512D2A-B70A-4EED-A776-45A839085A97}"/>
              </a:ext>
            </a:extLst>
          </p:cNvPr>
          <p:cNvCxnSpPr>
            <a:stCxn id="65" idx="2"/>
            <a:endCxn id="72" idx="0"/>
          </p:cNvCxnSpPr>
          <p:nvPr/>
        </p:nvCxnSpPr>
        <p:spPr>
          <a:xfrm>
            <a:off x="6581421" y="3156001"/>
            <a:ext cx="0" cy="195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03BFCE-0117-4771-BC02-5D6FD6EC0F23}"/>
              </a:ext>
            </a:extLst>
          </p:cNvPr>
          <p:cNvCxnSpPr>
            <a:stCxn id="72" idx="2"/>
            <a:endCxn id="59" idx="0"/>
          </p:cNvCxnSpPr>
          <p:nvPr/>
        </p:nvCxnSpPr>
        <p:spPr>
          <a:xfrm>
            <a:off x="6581421" y="3628647"/>
            <a:ext cx="2" cy="317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8" name="Rectangle 447">
            <a:extLst>
              <a:ext uri="{FF2B5EF4-FFF2-40B4-BE49-F238E27FC236}">
                <a16:creationId xmlns:a16="http://schemas.microsoft.com/office/drawing/2014/main" id="{277FFA75-3759-49BE-9774-8796FB47F385}"/>
              </a:ext>
            </a:extLst>
          </p:cNvPr>
          <p:cNvSpPr/>
          <p:nvPr/>
        </p:nvSpPr>
        <p:spPr>
          <a:xfrm>
            <a:off x="982132" y="1358400"/>
            <a:ext cx="7179733" cy="383174"/>
          </a:xfrm>
          <a:prstGeom prst="rect">
            <a:avLst/>
          </a:prstGeom>
          <a:noFill/>
          <a:ln>
            <a:solidFill>
              <a:srgbClr val="F5FF8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Feature Selection Methods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6063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-35080" y="-16344"/>
            <a:ext cx="541987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HyperParameter Tuning and Model Evaluation </a:t>
            </a:r>
            <a:endParaRPr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926E8-1FBA-4041-8D3C-D90EEDDBE0F1}"/>
              </a:ext>
            </a:extLst>
          </p:cNvPr>
          <p:cNvSpPr txBox="1"/>
          <p:nvPr/>
        </p:nvSpPr>
        <p:spPr>
          <a:xfrm>
            <a:off x="2222302" y="712370"/>
            <a:ext cx="31270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2"/>
                </a:solidFill>
              </a:rPr>
              <a:t>2x5</a:t>
            </a:r>
            <a:r>
              <a:rPr lang="en-US" b="1" dirty="0">
                <a:solidFill>
                  <a:schemeClr val="accent2"/>
                </a:solidFill>
              </a:rPr>
              <a:t> Nested Cross Validation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5CAFB3-2D7E-4E15-B3A4-B628F7FA408A}"/>
              </a:ext>
            </a:extLst>
          </p:cNvPr>
          <p:cNvSpPr txBox="1"/>
          <p:nvPr/>
        </p:nvSpPr>
        <p:spPr>
          <a:xfrm>
            <a:off x="349601" y="637502"/>
            <a:ext cx="180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Experiment Description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0B834D-FD47-4B7C-B4BC-0E0F81BA8893}"/>
              </a:ext>
            </a:extLst>
          </p:cNvPr>
          <p:cNvSpPr txBox="1"/>
          <p:nvPr/>
        </p:nvSpPr>
        <p:spPr>
          <a:xfrm>
            <a:off x="2349384" y="983287"/>
            <a:ext cx="1557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Inner Loop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6BE995-A006-4AE7-98D5-0696D3E63A70}"/>
              </a:ext>
            </a:extLst>
          </p:cNvPr>
          <p:cNvSpPr txBox="1"/>
          <p:nvPr/>
        </p:nvSpPr>
        <p:spPr>
          <a:xfrm>
            <a:off x="3778398" y="995334"/>
            <a:ext cx="1557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Outer Loop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79C2C1-3398-464A-82EA-DB90D29517FE}"/>
              </a:ext>
            </a:extLst>
          </p:cNvPr>
          <p:cNvSpPr txBox="1"/>
          <p:nvPr/>
        </p:nvSpPr>
        <p:spPr>
          <a:xfrm>
            <a:off x="6324763" y="353453"/>
            <a:ext cx="222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Distribution of Results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3750A-4651-4305-BFD5-55FB17FA6DB2}"/>
              </a:ext>
            </a:extLst>
          </p:cNvPr>
          <p:cNvSpPr txBox="1"/>
          <p:nvPr/>
        </p:nvSpPr>
        <p:spPr>
          <a:xfrm>
            <a:off x="2176261" y="1337576"/>
            <a:ext cx="19041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b="1" dirty="0">
                <a:solidFill>
                  <a:schemeClr val="bg1"/>
                </a:solidFill>
              </a:rPr>
              <a:t>Hyperparameter Optimization</a:t>
            </a:r>
            <a:endParaRPr lang="en-IN" sz="115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C6B797-E943-4445-99D6-50FCF07C307D}"/>
              </a:ext>
            </a:extLst>
          </p:cNvPr>
          <p:cNvSpPr txBox="1"/>
          <p:nvPr/>
        </p:nvSpPr>
        <p:spPr>
          <a:xfrm>
            <a:off x="3943218" y="1355110"/>
            <a:ext cx="12481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b="1" dirty="0">
                <a:solidFill>
                  <a:schemeClr val="bg1"/>
                </a:solidFill>
              </a:rPr>
              <a:t>Model Evaluation</a:t>
            </a:r>
            <a:endParaRPr lang="en-IN" sz="115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E1F357-D350-4280-8310-ED625A7CF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55" y="614936"/>
            <a:ext cx="3714322" cy="2094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FF07CF-698B-41E4-BBBC-12C63F68E490}"/>
              </a:ext>
            </a:extLst>
          </p:cNvPr>
          <p:cNvSpPr txBox="1"/>
          <p:nvPr/>
        </p:nvSpPr>
        <p:spPr>
          <a:xfrm>
            <a:off x="83258" y="1277750"/>
            <a:ext cx="2266126" cy="73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EXP1: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Features Selected through </a:t>
            </a:r>
            <a:r>
              <a:rPr lang="en-US" sz="1200" dirty="0">
                <a:solidFill>
                  <a:srgbClr val="92D050"/>
                </a:solidFill>
              </a:rPr>
              <a:t>Recursive Feature Elimination</a:t>
            </a:r>
            <a:endParaRPr lang="en-IN" sz="1200" dirty="0">
              <a:solidFill>
                <a:srgbClr val="92D05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FA40462-0277-4A91-94DF-BF3F1EA7731F}"/>
              </a:ext>
            </a:extLst>
          </p:cNvPr>
          <p:cNvCxnSpPr>
            <a:stCxn id="38" idx="2"/>
            <a:endCxn id="6" idx="2"/>
          </p:cNvCxnSpPr>
          <p:nvPr/>
        </p:nvCxnSpPr>
        <p:spPr>
          <a:xfrm rot="5400000" flipH="1">
            <a:off x="3839036" y="1073133"/>
            <a:ext cx="17534" cy="1438972"/>
          </a:xfrm>
          <a:prstGeom prst="bentConnector3">
            <a:avLst>
              <a:gd name="adj1" fmla="val -130375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EC1500-0772-4FE3-ACDC-0DA11C2FEE01}"/>
              </a:ext>
            </a:extLst>
          </p:cNvPr>
          <p:cNvSpPr txBox="1"/>
          <p:nvPr/>
        </p:nvSpPr>
        <p:spPr>
          <a:xfrm>
            <a:off x="2774187" y="2068883"/>
            <a:ext cx="226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Feature Importance on Best Models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E3992E-9CD1-4CED-B0AB-4789C8E29743}"/>
              </a:ext>
            </a:extLst>
          </p:cNvPr>
          <p:cNvSpPr txBox="1"/>
          <p:nvPr/>
        </p:nvSpPr>
        <p:spPr>
          <a:xfrm>
            <a:off x="423504" y="2499922"/>
            <a:ext cx="2266126" cy="73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EXP1(A):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Features with high feature importance are isolated and Exp1 is repeated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7859A0A-BE48-4256-BB30-1DADC231F65B}"/>
              </a:ext>
            </a:extLst>
          </p:cNvPr>
          <p:cNvCxnSpPr>
            <a:cxnSpLocks/>
            <a:endCxn id="46" idx="0"/>
          </p:cNvCxnSpPr>
          <p:nvPr/>
        </p:nvCxnSpPr>
        <p:spPr>
          <a:xfrm rot="10800000" flipV="1">
            <a:off x="1556568" y="2218434"/>
            <a:ext cx="1281065" cy="2814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0338390-23B0-4258-A649-4C636F8043CD}"/>
              </a:ext>
            </a:extLst>
          </p:cNvPr>
          <p:cNvSpPr txBox="1"/>
          <p:nvPr/>
        </p:nvSpPr>
        <p:spPr>
          <a:xfrm>
            <a:off x="83258" y="3497347"/>
            <a:ext cx="2266126" cy="73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EXP2: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Features Selected through </a:t>
            </a:r>
            <a:r>
              <a:rPr lang="en-US" sz="1200" dirty="0">
                <a:solidFill>
                  <a:srgbClr val="92D050"/>
                </a:solidFill>
              </a:rPr>
              <a:t>Lasso Regression Coefficients</a:t>
            </a:r>
            <a:endParaRPr lang="en-IN" sz="1200" dirty="0">
              <a:solidFill>
                <a:srgbClr val="92D05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71501D-004E-451D-A26B-3D943A2DE4E9}"/>
              </a:ext>
            </a:extLst>
          </p:cNvPr>
          <p:cNvSpPr txBox="1"/>
          <p:nvPr/>
        </p:nvSpPr>
        <p:spPr>
          <a:xfrm>
            <a:off x="423504" y="4319007"/>
            <a:ext cx="2266126" cy="73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EXP2(A):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Features with high feature importance are isolated and Exp1 is repeated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5E9FB7C-4614-4EC5-BD6E-55874C865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264" y="2838307"/>
            <a:ext cx="3724478" cy="2270123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3342B6-8F2B-462C-9A50-B8BAB909F068}"/>
              </a:ext>
            </a:extLst>
          </p:cNvPr>
          <p:cNvCxnSpPr>
            <a:cxnSpLocks/>
          </p:cNvCxnSpPr>
          <p:nvPr/>
        </p:nvCxnSpPr>
        <p:spPr>
          <a:xfrm>
            <a:off x="5146123" y="614936"/>
            <a:ext cx="0" cy="444087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813C29-49F0-499C-B4ED-0DA77AD49A7C}"/>
              </a:ext>
            </a:extLst>
          </p:cNvPr>
          <p:cNvCxnSpPr>
            <a:cxnSpLocks/>
          </p:cNvCxnSpPr>
          <p:nvPr/>
        </p:nvCxnSpPr>
        <p:spPr>
          <a:xfrm>
            <a:off x="259644" y="3360906"/>
            <a:ext cx="468488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DCAB39-7188-4709-83DA-FCBADB9B9138}"/>
              </a:ext>
            </a:extLst>
          </p:cNvPr>
          <p:cNvSpPr txBox="1"/>
          <p:nvPr/>
        </p:nvSpPr>
        <p:spPr>
          <a:xfrm>
            <a:off x="3178519" y="4057397"/>
            <a:ext cx="152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Same Process as above</a:t>
            </a:r>
            <a:endParaRPr lang="en-I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642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3713</TotalTime>
  <Words>720</Words>
  <Application>Microsoft Office PowerPoint</Application>
  <PresentationFormat>On-screen Show (16:9)</PresentationFormat>
  <Paragraphs>108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Wingdings</vt:lpstr>
      <vt:lpstr>Fira Sans</vt:lpstr>
      <vt:lpstr>Arial</vt:lpstr>
      <vt:lpstr>Advent Pro SemiBold</vt:lpstr>
      <vt:lpstr>Maven Pro</vt:lpstr>
      <vt:lpstr>Share Tech</vt:lpstr>
      <vt:lpstr>Fira Sans Condensed Medium</vt:lpstr>
      <vt:lpstr>Fira Sans Extra Condensed Medium</vt:lpstr>
      <vt:lpstr>Livvic Light</vt:lpstr>
      <vt:lpstr>Proxima Nova</vt:lpstr>
      <vt:lpstr>Nunito Light</vt:lpstr>
      <vt:lpstr>Proxima Nova Semibold</vt:lpstr>
      <vt:lpstr>Data Science Consulting by Slidesgo</vt:lpstr>
      <vt:lpstr>Slidesgo Final Pages</vt:lpstr>
      <vt:lpstr>1_Data Science Consulting by Slidesgo</vt:lpstr>
      <vt:lpstr>Predicting Claims  from FNOL</vt:lpstr>
      <vt:lpstr>UNDERSTANDING THE PROBLEM</vt:lpstr>
      <vt:lpstr>FURTHER STEPS &amp; IMPLEMENTATION</vt:lpstr>
      <vt:lpstr>Data Types</vt:lpstr>
      <vt:lpstr>PowerPoint Presentation</vt:lpstr>
      <vt:lpstr>FURTHER STEPS &amp; IMPLEMENTATION</vt:lpstr>
      <vt:lpstr>PowerPoint Presentation</vt:lpstr>
      <vt:lpstr>Feature Selection Approach</vt:lpstr>
      <vt:lpstr>HyperParameter Tuning and Model Evaluation </vt:lpstr>
      <vt:lpstr>Model Selection</vt:lpstr>
      <vt:lpstr>FURTHER STEPS &amp; IMPLEMENTATION</vt:lpstr>
      <vt:lpstr>Future Steps and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Admin</dc:creator>
  <cp:lastModifiedBy>Admin</cp:lastModifiedBy>
  <cp:revision>182</cp:revision>
  <dcterms:modified xsi:type="dcterms:W3CDTF">2021-12-03T03:25:50Z</dcterms:modified>
</cp:coreProperties>
</file>