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NM.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[NM.xlsx]Sheet2!PivotTable3</c:name>
    <c:fmtId val="-1"/>
  </c:pivotSource>
  <c:chart>
    <c:title>
      <c:tx>
        <c:rich>
          <a:bodyPr rot="0" spcFirstLastPara="1" vertOverflow="ellipsis" vert="horz" wrap="square" anchor="ctr" anchorCtr="1"/>
          <a:lstStyle/>
          <a:p>
            <a:pPr>
              <a:defRPr sz="1400" b="1" i="0" u="none" strike="noStrike" kern="1200" spc="0" baseline="0">
                <a:solidFill>
                  <a:srgbClr val="0D0D0D"/>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1" i="0" u="none" strike="noStrike" kern="1200" spc="0" baseline="0">
              <a:solidFill>
                <a:srgbClr val="0D0D0D"/>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w="19050">
              <a:solidFill>
                <a:schemeClr val="lt1"/>
              </a:solidFill>
            </a:ln>
            <a:effectLst/>
          </c:spPr>
          <c:invertIfNegative val="0"/>
          <c:cat>
            <c:strRef>
              <c:f>Sheet2!$A$5:$A$10</c:f>
              <c:strCache>
                <c:ptCount val="5"/>
                <c:pt idx="0">
                  <c:v>Finance </c:v>
                </c:pt>
                <c:pt idx="1">
                  <c:v>HR</c:v>
                </c:pt>
                <c:pt idx="2">
                  <c:v>IT </c:v>
                </c:pt>
                <c:pt idx="3">
                  <c:v>Marketing </c:v>
                </c:pt>
                <c:pt idx="4">
                  <c:v>Sales </c:v>
                </c:pt>
              </c:strCache>
            </c:strRef>
          </c:cat>
          <c:val>
            <c:numRef>
              <c:f>Sheet2!$B$5:$B$10</c:f>
              <c:numCache>
                <c:formatCode>General</c:formatCode>
                <c:ptCount val="5"/>
                <c:pt idx="2">
                  <c:v>3</c:v>
                </c:pt>
                <c:pt idx="3">
                  <c:v>3</c:v>
                </c:pt>
                <c:pt idx="4">
                  <c:v>1</c:v>
                </c:pt>
              </c:numCache>
            </c:numRef>
          </c:val>
          <c:extLst>
            <c:ext xmlns:c16="http://schemas.microsoft.com/office/drawing/2014/chart" uri="{C3380CC4-5D6E-409C-BE32-E72D297353CC}">
              <c16:uniqueId val="{00000000-C4EB-6645-BDF7-2225F62AAA39}"/>
            </c:ext>
          </c:extLst>
        </c:ser>
        <c:ser>
          <c:idx val="1"/>
          <c:order val="1"/>
          <c:tx>
            <c:strRef>
              <c:f>Sheet2!$C$3:$C$4</c:f>
              <c:strCache>
                <c:ptCount val="1"/>
                <c:pt idx="0">
                  <c:v>LOW</c:v>
                </c:pt>
              </c:strCache>
            </c:strRef>
          </c:tx>
          <c:spPr>
            <a:solidFill>
              <a:schemeClr val="accent2"/>
            </a:solidFill>
            <a:ln w="19050">
              <a:solidFill>
                <a:schemeClr val="lt1"/>
              </a:solidFill>
            </a:ln>
            <a:effectLst/>
          </c:spPr>
          <c:invertIfNegative val="0"/>
          <c:cat>
            <c:strRef>
              <c:f>Sheet2!$A$5:$A$10</c:f>
              <c:strCache>
                <c:ptCount val="5"/>
                <c:pt idx="0">
                  <c:v>Finance </c:v>
                </c:pt>
                <c:pt idx="1">
                  <c:v>HR</c:v>
                </c:pt>
                <c:pt idx="2">
                  <c:v>IT </c:v>
                </c:pt>
                <c:pt idx="3">
                  <c:v>Marketing </c:v>
                </c:pt>
                <c:pt idx="4">
                  <c:v>Sales </c:v>
                </c:pt>
              </c:strCache>
            </c:strRef>
          </c:cat>
          <c:val>
            <c:numRef>
              <c:f>Sheet2!$C$5:$C$10</c:f>
              <c:numCache>
                <c:formatCode>General</c:formatCode>
                <c:ptCount val="5"/>
                <c:pt idx="0">
                  <c:v>3</c:v>
                </c:pt>
                <c:pt idx="1">
                  <c:v>2</c:v>
                </c:pt>
              </c:numCache>
            </c:numRef>
          </c:val>
          <c:extLst>
            <c:ext xmlns:c16="http://schemas.microsoft.com/office/drawing/2014/chart" uri="{C3380CC4-5D6E-409C-BE32-E72D297353CC}">
              <c16:uniqueId val="{00000001-C4EB-6645-BDF7-2225F62AAA39}"/>
            </c:ext>
          </c:extLst>
        </c:ser>
        <c:ser>
          <c:idx val="2"/>
          <c:order val="2"/>
          <c:tx>
            <c:strRef>
              <c:f>Sheet2!$D$3:$D$4</c:f>
              <c:strCache>
                <c:ptCount val="1"/>
                <c:pt idx="0">
                  <c:v>MED</c:v>
                </c:pt>
              </c:strCache>
            </c:strRef>
          </c:tx>
          <c:spPr>
            <a:solidFill>
              <a:schemeClr val="accent3"/>
            </a:solidFill>
            <a:ln w="19050">
              <a:solidFill>
                <a:schemeClr val="lt1"/>
              </a:solidFill>
            </a:ln>
            <a:effectLst/>
          </c:spPr>
          <c:invertIfNegative val="0"/>
          <c:cat>
            <c:strRef>
              <c:f>Sheet2!$A$5:$A$10</c:f>
              <c:strCache>
                <c:ptCount val="5"/>
                <c:pt idx="0">
                  <c:v>Finance </c:v>
                </c:pt>
                <c:pt idx="1">
                  <c:v>HR</c:v>
                </c:pt>
                <c:pt idx="2">
                  <c:v>IT </c:v>
                </c:pt>
                <c:pt idx="3">
                  <c:v>Marketing </c:v>
                </c:pt>
                <c:pt idx="4">
                  <c:v>Sales </c:v>
                </c:pt>
              </c:strCache>
            </c:strRef>
          </c:cat>
          <c:val>
            <c:numRef>
              <c:f>Sheet2!$D$5:$D$10</c:f>
              <c:numCache>
                <c:formatCode>General</c:formatCode>
                <c:ptCount val="5"/>
                <c:pt idx="0">
                  <c:v>3</c:v>
                </c:pt>
                <c:pt idx="1">
                  <c:v>2</c:v>
                </c:pt>
                <c:pt idx="2">
                  <c:v>3</c:v>
                </c:pt>
                <c:pt idx="3">
                  <c:v>3</c:v>
                </c:pt>
                <c:pt idx="4">
                  <c:v>4</c:v>
                </c:pt>
              </c:numCache>
            </c:numRef>
          </c:val>
          <c:extLst>
            <c:ext xmlns:c16="http://schemas.microsoft.com/office/drawing/2014/chart" uri="{C3380CC4-5D6E-409C-BE32-E72D297353CC}">
              <c16:uniqueId val="{00000002-C4EB-6645-BDF7-2225F62AAA39}"/>
            </c:ext>
          </c:extLst>
        </c:ser>
        <c:ser>
          <c:idx val="3"/>
          <c:order val="3"/>
          <c:tx>
            <c:strRef>
              <c:f>Sheet2!$E$3:$E$4</c:f>
              <c:strCache>
                <c:ptCount val="1"/>
                <c:pt idx="0">
                  <c:v>VERY HIGH</c:v>
                </c:pt>
              </c:strCache>
            </c:strRef>
          </c:tx>
          <c:spPr>
            <a:solidFill>
              <a:schemeClr val="accent4"/>
            </a:solidFill>
            <a:ln w="19050">
              <a:solidFill>
                <a:schemeClr val="lt1"/>
              </a:solidFill>
            </a:ln>
            <a:effectLst/>
          </c:spPr>
          <c:invertIfNegative val="0"/>
          <c:cat>
            <c:strRef>
              <c:f>Sheet2!$A$5:$A$10</c:f>
              <c:strCache>
                <c:ptCount val="5"/>
                <c:pt idx="0">
                  <c:v>Finance </c:v>
                </c:pt>
                <c:pt idx="1">
                  <c:v>HR</c:v>
                </c:pt>
                <c:pt idx="2">
                  <c:v>IT </c:v>
                </c:pt>
                <c:pt idx="3">
                  <c:v>Marketing </c:v>
                </c:pt>
                <c:pt idx="4">
                  <c:v>Sales </c:v>
                </c:pt>
              </c:strCache>
            </c:strRef>
          </c:cat>
          <c:val>
            <c:numRef>
              <c:f>Sheet2!$E$5:$E$10</c:f>
              <c:numCache>
                <c:formatCode>General</c:formatCode>
                <c:ptCount val="5"/>
                <c:pt idx="2">
                  <c:v>1</c:v>
                </c:pt>
                <c:pt idx="4">
                  <c:v>2</c:v>
                </c:pt>
              </c:numCache>
            </c:numRef>
          </c:val>
          <c:extLst>
            <c:ext xmlns:c16="http://schemas.microsoft.com/office/drawing/2014/chart" uri="{C3380CC4-5D6E-409C-BE32-E72D297353CC}">
              <c16:uniqueId val="{00000003-C4EB-6645-BDF7-2225F62AAA39}"/>
            </c:ext>
          </c:extLst>
        </c:ser>
        <c:dLbls>
          <c:showLegendKey val="0"/>
          <c:showVal val="0"/>
          <c:showCatName val="0"/>
          <c:showSerName val="0"/>
          <c:showPercent val="0"/>
          <c:showBubbleSize val="0"/>
        </c:dLbls>
        <c:gapWidth val="150"/>
        <c:axId val="1896877575"/>
        <c:axId val="842728968"/>
      </c:barChart>
      <c:catAx>
        <c:axId val="18968775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728968"/>
        <c:crosses val="autoZero"/>
        <c:auto val="1"/>
        <c:lblAlgn val="ctr"/>
        <c:lblOffset val="100"/>
        <c:noMultiLvlLbl val="0"/>
      </c:catAx>
      <c:valAx>
        <c:axId val="842728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877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752850" y="5447648"/>
            <a:ext cx="814186" cy="697108"/>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895600"/>
            <a:ext cx="8610600" cy="2308324"/>
          </a:xfrm>
          <a:prstGeom prst="rect">
            <a:avLst/>
          </a:prstGeom>
          <a:noFill/>
        </p:spPr>
        <p:txBody>
          <a:bodyPr wrap="square" rtlCol="0">
            <a:spAutoFit/>
          </a:bodyPr>
          <a:lstStyle/>
          <a:p>
            <a:r>
              <a:rPr lang="en-US" sz="2400" dirty="0"/>
              <a:t>STUDENT NAME: ANURAGHA.R</a:t>
            </a:r>
          </a:p>
          <a:p>
            <a:r>
              <a:rPr lang="en-US" sz="2400" dirty="0"/>
              <a:t>REGISTER NO      </a:t>
            </a:r>
            <a:r>
              <a:rPr lang="en-US" sz="2400"/>
              <a:t>:312211015</a:t>
            </a:r>
            <a:endParaRPr lang="en-US" sz="2400" dirty="0"/>
          </a:p>
          <a:p>
            <a:r>
              <a:rPr lang="en-US" sz="2400" dirty="0"/>
              <a:t>DEPARTMENT    :BACHELOR OF COMMERCE(GENERAL)</a:t>
            </a:r>
          </a:p>
          <a:p>
            <a:r>
              <a:rPr lang="en-US" sz="2400" dirty="0"/>
              <a:t>COLLEGE             </a:t>
            </a:r>
            <a:r>
              <a:rPr lang="en-US" sz="2400"/>
              <a:t>: DR.M.G.R. JANAKI COLLEGE OF ARTS AND            </a:t>
            </a:r>
          </a:p>
          <a:p>
            <a:r>
              <a:rPr lang="en-US" sz="2400"/>
              <a:t>                                SCIENCE FOR WOMEN</a:t>
            </a:r>
          </a:p>
          <a:p>
            <a:r>
              <a:rPr lang="en-US" sz="240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362FE39-41B2-524F-8115-762ECB64AD82}"/>
              </a:ext>
            </a:extLst>
          </p:cNvPr>
          <p:cNvSpPr txBox="1"/>
          <p:nvPr/>
        </p:nvSpPr>
        <p:spPr>
          <a:xfrm>
            <a:off x="1743075" y="982341"/>
            <a:ext cx="6104964" cy="6001643"/>
          </a:xfrm>
          <a:prstGeom prst="rect">
            <a:avLst/>
          </a:prstGeom>
          <a:noFill/>
        </p:spPr>
        <p:txBody>
          <a:bodyPr wrap="square" anchor="t">
            <a:spAutoFit/>
          </a:bodyPr>
          <a:lstStyle/>
          <a:p>
            <a:pPr marL="342900" indent="-342900" algn="just">
              <a:buFont typeface="+mj-lt"/>
              <a:buAutoNum type="arabicPeriod"/>
            </a:pPr>
            <a:r>
              <a:rPr lang="en-GB" sz="1600"/>
              <a:t>Data Collection: Gather all relevant employee data, such as names, job titles, departments, salaries, hire dates, performance metrics, etc.</a:t>
            </a:r>
            <a:endParaRPr lang="en-US" sz="1600"/>
          </a:p>
          <a:p>
            <a:pPr marL="342900" indent="-342900" algn="just">
              <a:buFont typeface="+mj-lt"/>
              <a:buAutoNum type="arabicPeriod"/>
            </a:pPr>
            <a:endParaRPr lang="en-GB" sz="1600"/>
          </a:p>
          <a:p>
            <a:pPr marL="342900" indent="-342900" algn="just">
              <a:buFont typeface="+mj-lt"/>
              <a:buAutoNum type="arabicPeriod"/>
            </a:pPr>
            <a:r>
              <a:rPr lang="en-GB" sz="1600"/>
              <a:t>Data Organization:</a:t>
            </a:r>
          </a:p>
          <a:p>
            <a:pPr marL="342900" indent="-342900" algn="just">
              <a:buFont typeface="+mj-lt"/>
              <a:buAutoNum type="arabicPeriod"/>
            </a:pPr>
            <a:r>
              <a:rPr lang="en-GB" sz="1600"/>
              <a:t>Tabulate Data: Ensure the data is organized into columns and rows with clear headers.</a:t>
            </a:r>
          </a:p>
          <a:p>
            <a:pPr marL="342900" indent="-342900" algn="just">
              <a:buFont typeface="+mj-lt"/>
              <a:buAutoNum type="arabicPeriod"/>
            </a:pPr>
            <a:r>
              <a:rPr lang="en-GB" sz="1600"/>
              <a:t>Clean Data: Remove any duplicates, correct errors, and handle missing values.</a:t>
            </a:r>
            <a:endParaRPr lang="en-US" sz="1600"/>
          </a:p>
          <a:p>
            <a:pPr marL="342900" indent="-342900" algn="just">
              <a:buFont typeface="+mj-lt"/>
              <a:buAutoNum type="arabicPeriod"/>
            </a:pPr>
            <a:endParaRPr lang="en-US" sz="1600"/>
          </a:p>
          <a:p>
            <a:pPr marL="342900" indent="-342900" algn="just">
              <a:buFont typeface="+mj-lt"/>
              <a:buAutoNum type="arabicPeriod"/>
            </a:pPr>
            <a:r>
              <a:rPr lang="en-US" sz="1600"/>
              <a:t>Descriptive Statistics:Calculate Averages: Compute average salary, average tenure, etc.Determine Distributions: Analyze the distribution of employees by department, job title, performance ratings, etc.</a:t>
            </a:r>
          </a:p>
          <a:p>
            <a:pPr marL="342900" indent="-342900" algn="just">
              <a:buFont typeface="+mj-lt"/>
              <a:buAutoNum type="arabicPeriod"/>
            </a:pPr>
            <a:endParaRPr lang="en-US" sz="1600"/>
          </a:p>
          <a:p>
            <a:pPr marL="342900" indent="-342900" algn="just">
              <a:buFont typeface="+mj-lt"/>
              <a:buAutoNum type="arabicPeriod"/>
            </a:pPr>
            <a:r>
              <a:rPr lang="en-US" sz="1600"/>
              <a:t>Performance Analysis:Performance Metrics: Analyze performance scores or ratings.</a:t>
            </a:r>
          </a:p>
          <a:p>
            <a:pPr marL="342900" indent="-342900" algn="just">
              <a:buFont typeface="+mj-lt"/>
              <a:buAutoNum type="arabicPeriod"/>
            </a:pPr>
            <a:endParaRPr lang="en-US" sz="1600"/>
          </a:p>
          <a:p>
            <a:pPr marL="342900" indent="-342900" algn="just">
              <a:buFont typeface="+mj-lt"/>
              <a:buAutoNum type="arabicPeriod"/>
            </a:pPr>
            <a:r>
              <a:rPr lang="en-US" sz="1600"/>
              <a:t>Creating a PivotTable after organising the data and performance level.</a:t>
            </a:r>
          </a:p>
          <a:p>
            <a:pPr marL="342900" indent="-342900" algn="just">
              <a:buFont typeface="+mj-lt"/>
              <a:buAutoNum type="arabicPeriod"/>
            </a:pPr>
            <a:endParaRPr lang="en-US" sz="1600"/>
          </a:p>
          <a:p>
            <a:pPr marL="342900" indent="-342900" algn="just">
              <a:buFont typeface="+mj-lt"/>
              <a:buAutoNum type="arabicPeriod"/>
            </a:pPr>
            <a:r>
              <a:rPr lang="en-US" sz="1600"/>
              <a:t>Visualization:</a:t>
            </a:r>
          </a:p>
          <a:p>
            <a:pPr algn="just"/>
            <a:r>
              <a:rPr lang="en-US" sz="1600"/>
              <a:t>        Charts and Graphs: Create visual representations such as pie charts, bar graphs, and line graphs to illustrate key findings.</a:t>
            </a:r>
            <a:endParaRPr lang="en-GB" sz="1600"/>
          </a:p>
        </p:txBody>
      </p:sp>
      <p:pic>
        <p:nvPicPr>
          <p:cNvPr id="3" name="Picture 3">
            <a:extLst>
              <a:ext uri="{FF2B5EF4-FFF2-40B4-BE49-F238E27FC236}">
                <a16:creationId xmlns:a16="http://schemas.microsoft.com/office/drawing/2014/main" id="{55B6CA60-7746-D34A-87F1-603305098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882" y="1049336"/>
            <a:ext cx="3730749" cy="39529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535645" y="4666709"/>
            <a:ext cx="844697" cy="84100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flipH="1" flipV="1">
            <a:off x="10198247" y="5305144"/>
            <a:ext cx="1078971" cy="95025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2968120"/>
          </a:xfrm>
          <a:prstGeom prst="rect">
            <a:avLst/>
          </a:prstGeom>
        </p:spPr>
        <p:txBody>
          <a:bodyPr vert="horz" wrap="square" lIns="0" tIns="13335" rIns="0" bIns="0" rtlCol="0">
            <a:spAutoFit/>
          </a:bodyPr>
          <a:lstStyle/>
          <a:p>
            <a:pPr marL="12700">
              <a:spcBef>
                <a:spcPts val="105"/>
              </a:spcBef>
            </a:pPr>
            <a:r>
              <a:rPr dirty="0"/>
              <a:t>R</a:t>
            </a:r>
            <a:r>
              <a:rPr spc="-40" dirty="0"/>
              <a:t>E</a:t>
            </a:r>
            <a:r>
              <a:rPr spc="15" dirty="0"/>
              <a:t>S</a:t>
            </a:r>
            <a:r>
              <a:rPr spc="-30" dirty="0"/>
              <a:t>U</a:t>
            </a:r>
            <a:r>
              <a:rPr spc="-405" dirty="0"/>
              <a:t>L</a:t>
            </a:r>
            <a:r>
              <a:rPr dirty="0"/>
              <a:t>TS</a:t>
            </a:r>
            <a:br>
              <a:rPr lang="en-US"/>
            </a:br>
            <a:br>
              <a:rPr lang="en-US"/>
            </a:b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2049" name="AutoShape 1" descr="data:image/png;base64,iVBORw0KGgoAAAANSUhEUgAAApoAAAGXCAYAAAATevC8AAAAAXNSR0IArs4c6QAAIABJREFUeF7tnV9oHVd+x4+hRZsti1qvmrQmrelDZBoa1w+OW/bBpLUJeqgDbUKKWarUSoULC1ZFCPlT/BSabDDByLQUo0pq3YYlpUsh7oMIMsnmwd1NBHWVkkXKwlbd1KyyWneN2/WKFlzOdY4yGs29d+bM73fv+c39CMo20pwzZz7f373zub+Zud7j+IEABCAAAQhAAAIQgIACgT1+zu9973t3fvzjHytMz5QQgAAEIAABCEAAAoNIYM+ePe+0RHN1dfXO6OjoIDLgmCEAAQhAAAIQgAAEFAisra05RFMBLFNCAAIQgAAEIACBQSeAaA56BXD8EIAABCAAAQhAQIkAoqkElmkhAAEIQAACEIDAoBNANAe9Ajh+CEAAAhCAAAQgoEQA0VQCy7QQgAAEIAABCEBg0AkgmoNeARw/BCAAAQhAAAIQUCKAaCqBZVoIQAACEIAABCAw6AQQzUGvAI4fAhCAAAQgAAEIKBFANJXAMi0EIAABCEAAAhAYdAKI5qBXAMcPAQhAAAIQgAAElAggmkpgmRYCEIAABCAAAQgMOgFEc9ArYECP/6OPPnJ/+Id/6D744IOOBI4dO+bm5ubc3r17e07q9u3b7oUXXnDz8/NuYmLCvfLKK+6ee+7p+Tqkd5g9rnZz/+mf/ql77rnnpHfdmi+f/UMPPeT++q//2j3wwAMq+2NS51599VX3Z3/2Zy0U/ajlb37zm+7RRx9t7f+tt95yv/mbv6kSS1NfsyqwmHRgCCCaAxM1B5olgGj2rx7KiKaWkBTtu58fJvqXQu/2fOPGDff000+7K1eutHbaD7FHNHuXN3uCQJ4AoklNDCQBRLN/sZcVTY3uU1Z6NLum/aOb3p6zkhdW12v2vRLN9OizIgj0nwCi2f8MWEEfCGRF86/+6q/ck08+2XUV4fKf74CdO3fOPfvss9tdmnDizAts/jJd/oT3jW98Y/uSYr6z1u0yXP4Enu8UdTrGTnP//d//vfujP/qjbR7tpCC2U9XtuLL7z++729ryc//6r/+6m5qaah3LU0895f7mb/5mV87ZfRRJcNHxh3V45i+++KJ7+eWXW7dh+AxPnDjh/uRP/qTVufvLv/zL1q0P/v+yXVq/n2yXr6gG2wl5vqaydfnnf/7nrdoM++vUrc1ezu7UQe7GvNsLJ7u+/fv3t9bWbl0xx5Jfn19PPrP86+4//uM/WjVe1F1t97op+nCavw2gyuvKr7Pse083xvwdAikTQDRTToe1qRGoI5rtFvX444+7r3/967v+nBWDou5OdkD2xNfppJWXhOwc4eTVaXzR8XfqNObFoNNxdDt5dhPNoq5j2bV12u78+fNuenq6rWh26nLnj79IboLg/Mqv/MoOUc/v8Ld/+7fdD37wg133B2e55SU+P0d22061UCSQnebOHmdZ5p1epNl9+TX/8i//csd7JaseS6ftsxKYF80vfvGL2/do5+s1+yEi3Lvbqd7bMcvuv9M6e93dVXtTZWIItCGAaFIaA0mg7KXzdif0cHLIn7SLOpvZE0n2hJWVyuzvw/bthKxoWx9iOJll5y06afpti35f9Lu8KPjOb7vLz2F8t3seu4lmUUez7NrycpSXiHZrz47L8svWSTbH7BrzXa2iv3nm4cGudp3NIjHKrqXd2osetMnuL9+161Qn2S5bWead3kDyc3jBC53cIsGqcixFtZl9HWTrMC+avtNd9KBdUW1mWWYz6vZhLWz78ccfF0ptu9fmQL4hc9CNJoBoNjpeDq4dgTqi2a7rWKYbmT3h5SUoe9nQP+nunzAvOhnmtwtPxBeJSLeTcTgZZk+m7S5Xh23/9V//tdWVygtMdl+dnuyteo9mVgq6ra2TYPm/tZO1Th3uTlKeFbNQa1nRzHLISlTR7zsJer6jVtQty+dRdF9iu+MPv/dP+vsnsrMZdWPe7psQ2n2gKBLdwK7d38rcY9npVo6i8eF37WS+6MpAtweZio45K5r9eOKeswAE+k0A0ex3Auy/LwTqiGZeCIrEr0w3st39m+Fkdv/99+8Szey9fXkB6HZiDye57BzhZNrtUq0PKRz30tJSx0vDRfKVDbmsaLbrGhcVTFhbVs6LxK1bN7ZIJIokpZ1MtusWd/p9uw8OnS7XFolmp9sbQq2VvWWkSj20++qvMvc6dvuwFeZuJ5qd1tnuikFgUfQhrEg+s13SfO3l11/0Gszfjxvm6CatfXljZKcQUCCAaCpAZcr0CZQ94WaPpJ0QhN9nT/7dRLOM0BRd3uskmtkTYtFlw7DPH/7wh7s6kmXEIoz/l3/5l66i2em+szKimZXwKmsrkvNsxy1GNItqpdNlz263K5T5oJKXTM/zzJkzlTrcRXJWtu6rMG/3/aPt7mPNvqbyHb4y0l0kikUfhLqJZvb1EtZx4cKF1sN5nR7yKXp3C2tq97qvcv9v+u+erBAC1QggmtV4sXVDCJQ94WqJpp+3Vx3NfOfmu9/97q6TaZWv/al7b1m3ezTzJVZlbd3mjhHNTh3Nog8MdUWzXVe2W8daq6MZ87BKmQ8TIecytxFU6Sp3e5in6OE8n+Nrr73Wus/Zf99npwfaigS66BaUosvk7bh0e4CuIW+7HMaAEkA0BzT4QT/sFESz22VDiXs0Q86hU5R94jm7/26Clq2XMvfLdaqvKvvy81TZvtu20vdoaotmVlaya4+9dN7tYahf/MVfbP2LTN04dnv/KHtrip8nK7JVOprthL7oPs8yl97Dt0ZUuaRd9r7qIl5VPkB1483fIZAyAUQz5XRYmxqBKifC0AGRvHTuD6wXT50HgPlLsUX3L2Y7NUX3bhbd45mdp9N9i9kgYySm7Nr8fjr9s53dRMt/x2OVp861RTM7f7t/xrGKnHk+RQ8lFX2TQVnmRQ8DdXrgJ//hIVtDVY6laH1lvtWh3feQhhrNd3DbCX7ZJ9TDw3N+/uyHu5gPu2pviEwMAUUCiKYiXKZOl0AKollEp8yT63lZyM9TdBmu3dcwtRPA/JydnmjOb9vtUmuMaHa6FFuWmV9npy5Slfvoen2PZp5xbEczz6BTzmWZ5+doJ2b57YpEsYpodruPtMw9mn5N+Q9hRd+Y0O37b7vdo9npezS7fR1Yuu+irAwC5QggmuU4sVXDCKQgmv7kVOdfBsofQ7dLfu2+Xicfbf6k2O5EWMSwzL1mMaIZ1thtbd3mLnO5Mr+Pbv8yUPhS77DGuvdohiet8/cC+nrxP/mvlqoiZ9msu7EsyzxfP52+wiu7bbZ+8g/jlLnf1M+Vr0Gf1eTk5PZ3dYZ67HS7R7YmOklfUb1X+de8iu7t7PahrGFvuxzOgBJANAc0eA67PwTq3t9YZ9XthKTOnIyFgHUCZT58WD9G1g+BfhJANPtJn30PHIF+iWa7f+Fm4ALggCGQI1D23mLAQQACcQQQzThujIJAFIFei2b+3rJul9ejDopBEDBIIH/rAP9qj8EQWbIJAoimiZhYZFMI9Fo08/eVdfqnIZvCmOOAQBkC2U4mD+SUIcY2EIgjgGjGcWMUBCAAAQhAAAIQgEAXAogmJQIBCEAAAhCAAAQgoEIA0VTByqQQgAAEIAABCEAAAogmNQABCEAAAhCAAAQgoEIA0VTByqQQgAAEIAABCEAAAogmNQABCEAAAhCAAAQgoEIA0VTByqQQgAAEIAABCEAAAogmNQABCEAAAhCAAAQgoEIA0VTByqQQgAAEIAABCEAAAogmNQABCEAAAhCAAAQgoEIA0VTByqQQgAAEIAABCEAAAtGiub6+7i5fvuwmJyfd0NDQLpLz8/NuaWlp+/fj4+NubGwM4hCAAAQgAAEIQAACA0IgSjS3trbczMxMC9HU1NQu0fR/n52ddSdOnHD79+8fEJQcJgQgAAEIQAACEIBAlkCUaC4uLrrvfOc7rXmKOpo3b950Fy9edKdPn3bDw8MQhwAEIAABCEAAAhAYQAKVRTNcMn/00UfdW2+9VSiafpu5uTm3sbHhbt265Q4dOlTY+SziPfv+DXfu3U330eaWe2BkyD17dMRNPrx3AKPhkCEAAQhAAAIQgED/CEg4WWXR9PdeHj58uNWpbHeP5srKivNdz3BZ3Yvn1atX3cmTJzvS8gf06jubbvLIfe7Be+9xH35y282+t+GeewTZ7F+ZsWcIQAACEIAABAaNgJSTVRJNL5DLy8tuYmLCdXsYKBuI33ZhYcFNT093vJQ++tqae/rwXckMP14255Y33Nozo4OWMccLAQhAAAIQgAAE+kJAyskqiWb+SXJ/5Pv27XNnz57tKJBlpXTPCx+4N8cP7AL62KVVt3pq95PtfSHPTiEAAQhAAAIQgEDDCRxY2GrrZHdeeaj00VcSzXyXst2lc3/Z/Pr1663Op//xnVD/392+3kjKnksfPRtCAAIQgAAEIAABCOwiIOVkYqLpu52+uxlkMtv9PH78+LZ0dspS6n4A6gUCEIAABCAAAQhAIJ6AlJNFi2b80juPlHjCSWttzAsBCEAAAhCAAAQGhYCEkyUnmoMSHscJAQhAAAIQgAAEmk4A0Wx6whwfBCAAAQhAAAIQ6BMBRLNP4NktBCAAAQhAAAIQaDoBRLPpCXN8EIAABCAAAQhAoE8EEM0+gWe3EIAABCAAAQhAoOkEEM2mJ8zxQQACEIAABCAAgT4RQDT7BJ7dQgACEIAABCAAgaYTQDSbnjDHBwEIQAACEIAABPpEANHsE3h2CwEIQAACEIAABJpOANFsesIcHwQgAAEIQAACEOgTAUSzT+DZLQQgAAEIQAACEGg6AUSz6QlzfBCAAAQgAAEIQKBPBBDNPoFntxCAAAQgAAEIQKDpBBDNpifM8UEAAhCAAAQgAIE+EUA0+wSe3UIAAhCAAAQgAIGmE0A0m54wxwcBCEAAAhCAAAT6RADR7BN4dgsBCEAAAhCAAASaTgDRbHrCHB8EIAABCEAAAhDoEwFEs0/g2S0EIAABCEAAAhBoOgFEs+kJc3wQgAAEIAABCECgTwQQzT6BZ7cQgAAEIAABCECg6QQQzaYnzPFBAAIQgAAEIACBPhFANPsEnt1CAAIQgAAEIACBphNQF8319XV3+fJlNzk56YaGhprOk+ODAAQgAAEIQAACEPiUgKpobm1tuZmZmdaupqamEE3KDgIQgAAEIAABCAwQAVXRXFxcdN/5zndaOOloDlBVcagQgAAEIAABCEDAOacmmuGS+aOPPureeuut0qI5+/4Nd+7dTffR5pZ7YGTIPXt0xE0+vJewIAABCEAAAhCAAAR6SEDCydREc35+3h0+fNgNDw+XvkfTH9Cr72y6ySP3uQfvvcd9+MltN/vehnvuEWSzh3XFriAAAQhAAAIQGHACUk6mIporKytueXnZTUxMuCoPA42+tuaePnxXMsOPl8255Q239szogEfO4UMAAhCAAAQgAIHeEJByMhXR9N3MpaWlHST27dvnzp492+pwtvvZ88IH7s3xA7v+/NilVbd6iifWe1Na7AUCEIAABCAAgSICo6O6TS8vZan8HFjYautkd155qPQyVUQzu3c6mqWzYEMIQAACEIAABAwQ+L8rPy26yp869r+i80lMlnRHM1Y0pe4HkADMHBCAAAQgAAEIQKCIwCCIppSTqXc0q5aoxBNOVffJ9hCAAAQgAAEIQKAsgUEQTc9CwsmSE82yIbMdBCAAAQhAAAIQ6AeBQRFNCbaIpgRF5oAABCAAAQhAYGAIIJrlo0Y0y7NiSwhAAAIQgAAEIOAQzfJFgGiWZ8WWEIAABCAAAQhAANGsUAOIZgVYbAoBCEAAAhCAAAToaJavAUSzPCu2hAAEIAABCEAAAnQ0K9QAolkBFptCAAIQgAAEIAABOprlawDRLM+KLSEAAQhAAAIQgAAdzQo1gGhWgMWmEIAABCAAAQhAgI5m+RpANMuzYksIQAACEIAABCBAR7NCDSCaFWCxKQQgAAEIQAACEKCjWb4GEM3yrNgSAhCAAAQgAAEI0NGsUAOIZgVYbAoBCEAAAhCAAAToaJavAUSzPCu2hAAEIAABCEAAAnQ0K9QAolkBFptCAAIQgAAEIAABOprlawDRLM+KLSEAAQhAAAIQgAAdzQo1gGhWgMWmEIAABCAAAQhAgI5m+RpANMuzYksIQAACEIAABCBAR7NCDSCaFWCxKQQgAAEIQAACEKCjWb4GEM3yrNgSAhCAAAQgAAEI0NGsUAOIZgVYbAoBCEAAAhCAAAToaJavAUSzPCu2hAAEIAABCEAAAnQ0K9QAolkBFptCAAIQgAAEIAABOprlawDRLM+KLSEAAQhAAAIQgAAdzQo1UFk05+fn3dLSUmsX4+PjbmxsrHB32e26bVthvWwKAQhAAAIQgAAE+kqAjmZ5/JVEc2VlxS0uLrqpqanWHmZmZlqiefDgwR173NracrOzs+7EiRNu//795VfDlhCAAAQgAAEIQCBxAohm+YAqiWZ+Wi+d/iff1bx586a7ePGiO336tBseHi6/Gufc7Ps33Ll3N91Hm1vugZEh9+zRETf58N5Kc7AxBCAAAQhAAAIQ0CIwKKIp4WTRoum7lu06muvr625ubs5tbGy4W7duuUOHDrW6oENDQx0z9wf06jubbvLIfe7Be+9xH35y282+t+GeewTZ1HqxMC8EIAABCEAAAtUIDIJoSjlZlGj6TualS5faCmT2EruXSy+eV69edSdPnuyY5Ohra+7pw3clM/x42Zxb3nBrz4xWqwK2hgAEIAABCEAAAgoEBkE0pZwsSjRDZnmhbJelF82FhQU3PT3d8VL6nhc+cG+OH9g1zWOXVt3qqc7dUIU6YkoIQAACEIAABCCwTWB09G7TS0s0vZSl8nNgYautk9155aHSy6wlmmUF0m93+fJlNzk52fHyuZQ9lz56NoQABCAAAQhAAAIVCWiJZsVlqG4u5WSVRNNfMr9+/bqbmJhoHZzvaC4vL2//dzjiou38uHZfhRTGSd0PoEqeySEAAQhAAAIQGGgCgyCaUk5WSTR9VWW/HzP7kI///b59+7ZlMrvd8ePHd8louwqVeMJpoKufg4cABCAAAQhAQJXAIIimByjhZJVFUzU5JocABCAAAQhAAAKJExgU0ZSIAdGUoMgcEIAABCAAAQgMDAFEs3zUiGZ5VmwJAQhAAAIQgAAE1J46byJaRLOJqXJMEIAABCAAAQioEaCjWR4tolmeFVtCAAIQgAAEIAABOpoVagDRrACLTSEAAQhAAAIQgAAdzfI1gGiWZ8WWEIAABCAAAQhAgI5mhRpANCvAYlMIQAACEIAABCBAR7N8DSCa5VmxJQQgAAEIQAACEKCjWaEGEM0KsNgUAhCAAAQgAAEI0NEsXwOIZnlWbAkBCEAAAhCAAAToaFaoAUSzAiw2hQAEIAABCEAAAnQ0y9cAolmeFVtCAAIQgAAEIAABOpoVagDRrACLTSEAAQhAAAIQgAAdzfI1gGiWZ8WWEIAABCAAAQhAgI5mhRpANCvAYlMIQAACEIAABCBAR7N8DSCa5VmxJQQgAAEIQAACEKCjWaEGEM0KsNgUAhCAAAQgAAEI0NEsXwOIZnlWbAkBCEAAAhCAAAToaFaoAUSzAiw2hQAEIAABCEAAAnQ0y9cAolmeFVtCAAIQgAAEIAABOpoVagDRrACLTSEAAQhAAAIQgAAdzfI1gGiWZ8WWEIAABCAAAQhAgI5mhRpANCvAYlMIQAACEIAABCBAR7N8DaiJ5vz8vFtaWmqtZHx83I2NjZVfFVtCAAIQgAAEIACBRAkgmuWDURHNlZUVt7i46KamplormZmZaYnmwYMHy6+MLSEAAQhAAAIQgECCBBDN8qGoiGZ+9146/U+Zrubs+zfcuXc33UebW+6BkSH37NERN/nw3vJHxJYQgAAEIAABCEBAkcCgiKaEk6mL5tbWVumOpj+gV9/ZdJNH7nMP3nuP+/CT2272vQ333CPIpuLrhakhAAEIQAACEKhAYBBEU8rJVEXTdzIvXbrkDh061LqMPjQ01DHG0dfW3NOH70pm+PGyObe84daeGa1QAmwKAQhAAAIQgAAEdAgMgmhKOZmqaIZ4s/dsdpLNPS984N4cP7CrKh67tOpWT3WWVJ1S2j3r6KhN4fVB8wMBywS0X3sarxGLa06hRqxx016vz0SjPlPI2toaQtZaoplSzgcWtto62Z1XHiodXU9Ec3193S0sLLjp6Wk3PDzcdnFS9lz66Gts+IPjR2qM3j3055fea/1Sq3hFF8tkEOgjgWMv/4/o3q+8+DOi8xVNxus6DrG1rKVz9tR+6tj/xsFjlCoB6axTzFnKyVRE018yv379upuYmGgF7Tuay8vL2//dLn2p+wFUq+vTyRHNXlBmHxDYTcCafPABMr6KrWUtLR+IZnztaI+UzjpF0ZRyMhXR9AFnv0ez7D2afpzEE07aBebnRzR7QZl9QADRLKqBFE9KGrWKaNLR1KgriTkHQTSlnExNNCWCTHkORDPldFhbkwlYkw86mvHVaC1rafmgoxlfO9ojpbNu8odHRDOyGhHNSHAMg0BNAtbkA9GMD9x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zU8T29racjMzM+7atWut3xw6dMhNTU25oaGhXZnOz8+7paWl7d+Pj4+7sbEx7ex7Nj+i2TPU7AgCOwhYkw9EM76ArWUtLR+IZnztaI+UzhrR/DSxxcXF1v8XhNHL5L59+3YJpBfS2dlZd+LECbd//37tvPsyP6LZF+zsFALOmnwgmvFFay1raflANONrR3ukdNaIZpvEVlZWnJfPfFfz5s2b7uLFi+706dNueHi4Ut6z799w597ddB9tbrkHRobcs0dH3OTDeyvN0YuNEc1eUGYfENhNwJp8IJrxVWwta2n5QDTja0d7pHTWqYqmhJOtra25PT6Q1dXVO6Ojo5Wy8ZJ5/fp1NzExsWPc+vq6m5ubcxsbG+7WrVsdL7FnB/oDevWdTTd55D734L33uA8/ue1m39twzz2SnmwimpVKhY0hIEbAmnwgmvHRW8taWj4Qzfja0R4pnXWKoinlZNGi6WVyYWHBTU9P7+pa5judfturV6+6kydPdsx+9LU19/Thu5IZfrxszi1vuLVnqkmwdpEhmtqEmR8CxQSsyQeiGV/J1rKWlg9EM752tEdKZ52iaEo5WZRo+kvj58+fd6dOnSp1D2YnKc0Ww54XPnBvjh/YVR+PXVp1q6d2P3CkXUhF84eurzXR9EHzAwHLBMJrT0s+NF4jYc1aJyWNNadQI9ay1so5K5pNzTqFequyBq2sg2imlPOBha22TnbnlYdKY6ssml4yX3rpJeefIj948GCpHXnRvHz5spucnCx8Qj1MImXPpRZVcyNrolnzcBkOgWQIaImm5gFqiabmmlOY21rW0jnT0UyhCovXIJ01Hc1POXthvHDhgjtz5kzHTmb+3k1/Kd3fy9nt642k7gfoRWkimr2gzD4gsJuANfnwRzAIJyWNWrWWtXTOiKZGVcnMKZ11iqIp5WSVOpr578b0cYXv0nz99dd3fNVRdtvjx4/vemCoXdQSTzjJlFHnWRDNXlBmHxBANItqIMWTkkatIprODUrWGvWjOecgiKbnJ+FklURTMzRrcyOa1hJjvU0hYE0+6GjGV561rKXlg45mfO1oj5TOuskfKBDNyGpENCPBMQwCNQlYkw9EMz5wa1lLyweiGV872iOls0Y0tRMzOD+iaTA0ltwIAtbkA9GMLztrWUvLB6IZXzvaI6WzRjS1EzM4P6JpMDSW3AgC1uQD0YwvO2tZS8sHohlfO9ojpbNGNLUTMzg/omkwNJbcCALW5APRjC87a1lLyweiGV872iOls0Y0tRMzOD+iaTA0ltwIAtbkA9GMLztrWUvLB6IZXzvaI6WzRjS1EzM4P6JpMDSW3AgC1uQD0YwvO2tZS8sHohlfO9ojpbNGNLXZzCDFAAAgAElEQVQ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QrJra1teVmZmbctWvXWiMPHTrkpqam3NDQUMWZ0t0c0Uw3G1bWbALW5APRjK9Ha1lLyweiGV872iOls0Y0Kya2uLjYGjE2Ntb63/n5ebdv377t/644XZKbI5pJxsKiBoCANflANOOL0lrW0vKBaMbXjvZI6awRzZqJraysOC+fTepqIpo1i4LhEIgkYE0+EM3IoJ1z1rKWlg9EM752tEdKZ41o1kzMS+b169fdxMRE15lm37/hzr276T7a3HIPjAy5Z4+OuMmH93Yd1+sNEM1eE2d/ELhLwJp8IJrxlWsta2n5QDTja0d7pHTWqYqmhJOtra25PT6Q1dXVO6Ojo+LZrK+vu4WFBTc9Pe2Gh4c7zu8P6NV3Nt3kkfvcg/fe4z785LabfW/DPfdIerKJaIqXChNCoBQBa/KBaJaKtXAja1lLyweiGV872iOls05RNKWcTFU0b9686c6fP+9OnTrl9u/f3zX30dfW3NOH70pm+PGyObe84daekZfgrgvqsAGiWYceYyEQT8CafCCag5O1tHwgmvG1oz1SOusURVPKydRE00vmSy+95MbHx93BgwdLZb7nhQ/cm+MHdm372KVVt3oqjSfWQ9fXmmj6oPkpT0Cju19+7/W2bGrWIRMt0dTgFtasdVLSWHO96pMZbS1rrZyzotnUrGUqpnezaGXdC9GsWkMHFrbaOtmdVx4qDV1FNP3l8gsXLrgzZ86U6mSG1UrZc+mjr7GhNdGscagDPVQ6Zw/z55feazHVko+mB6YlmprcyDqOrrWspXOmoxlXN70YJZ11EM2H33hCfPnv//4/RM0p5WQqoum/zmhpaWnHgZX5Lk2p+wGiiFYcJC0gyEfFAHq0uXTOiGb94KzJBx8q4jO3lrW0fCCa8bWjPVI66xRFU8rJVESzTsASTzjV2X/ZsdICgmiWJd/b7aRzRjTr52dNPhDN+MytZS0tH4hmfO1oj5TOOkXR9AwlnCw50dQuDqn5pQUE0ZRKRnYe6ZwRzfr5WJMPRDM+c2tZS8sHohlfO9ojpbNOVTQlOCKakRSlBQTRjAxCeZh0zohm/cCsyQeiGZ+5tayl5QPRjK8d7ZHSWSOa2okZnF9aQBDNNItAOmdEs37O1uQD0YzP3FrW0vKBaMbXjvZI6awRTe3EDM4vLSCIZppFIJ0zolk/Z2vygWjGZ24ta2n5QDTja0d7pHTWiKZ2YgbnlxYQRDPNIpDOGdGsn7M1+UA04zO3lrW0fCCa8bWjPVI6a0RTOzGD80sLCKKZZhFI54xo1s/ZmnwgmvGZW8taWj4Qzfja0R4pnTWiqZ2YwfmlBQTRTLMIpHNGNOvnbE0+EM34zK1lLS0fiGZ87WiPlM4a0dROzOD80gKCaKZZBNI5I5r1c7YmH4hmfObWspaWD0Qzvna0R0pnjWhqJ2ZwfmkBQTTTLALpnBHN+jlbkw9EMz5za1lLyweiGV872iOls0Y0tRMzOL+0gCCaaRaBdM6IZv2crckHohmfubWspeUD0YyvHe2R0lkjmtqJGZxfWkAQzTSLQDpnRLN+ztbkA9GMz9xa1tLygWjG1472SOmsEU3txAzOLy0giGaaRSCdM6JZP2dr8oFoxmduLWtp+UA042tHe6R01oimdmIG55cWEEQzzSKQzhnRrJ+zNflANOMzt5a1tHwgmvG1oz1SOmtEUzsxg/NLCwiimWYRSOeMaNbP2Zp8IJrxmVvLWlo+EM342tEeKZ01oqmdmMH5pQUE0UyzCKRzRjTr52xNPhDN+MytZS0tH4hmfO1oj5TOGtHUTszg/NICgmimWQTSOSOa9XO2Jh+IZnzm1rKWlg9EM752tEdKZ41oaidmcH5pAUE00ywC6ZwRzfo5W5MPRDM+c2tZS8sHohlfO9ojpbNGNLUTMzi/tIAgmmkWgXTOiGb9nK3JB6IZn7m1rKXlA9GMrx3tkdJZI5raiRmcX1pAEM00i0A6Z0Szfs7W5APRjM/cWtbS8oFoxteO9kjprBFN7cQMzi8tIIhmmkUgnTOiWT9na/KBaMZnbi1raflANONrR3ukdNaIpnZiBueXFhBEM80ikM4Z0ayfszX5QDTjM7eWtbR8IJrxtaM9UjprRFM7MYPzSwsIoplmEUjnjGjWz9mafCCa8Zlby1paPhDN+NrRHimdNaKpnZjB+aUFBNFMswikc0Y06+dsTT4QzfjMrWUtLR+IZnztaI+UzhrRLEhsfn7eHT582B08eLAwT//3paWl7b+Nj4+7sbEx7ex7Nr+0gCCaPYuu0o6kc0Y0K+Ev3NiafCCa8Zlby1paPhDN+NrRHimdNaKZSyxI5PPPP18omltbW252dtadOHHC7d+/XzvvvswvLSCIZl9i7LpT6ZwRza7Iu25gTT4Qza6Rtt3AWtbS8oFoxteO9kjprBHNTxPzAjkzM+NGRkZav2nX0bx586a7ePGiO336tBseHtbOuy/zSwsIotmXGLvuVDpnRLMr8q4bWJMPRLNrpIhmB0RBQOIpMlKDAKJZnura2prb4zdfXV29Mzo6Wnpkp0vn6+vrbm5uzm1sbLhbt265Q4cOuampKTc0NNR1/tn3b7hz7266jza33AMjQ+7ZoyNu8uG9Xcf1egNpAUE0e51guf1J54xoluPeaStE07lBkQ9rWUvLBx3N+u8XWjNIZ51qR1PCyVREc2VlxS0uLm7LpRfPq1evupMnT3bM3B/Qq+9suskj97kH773HffjJbTf73oZ77pH0ZFNaQBBNrbeDevNK54xo1svDj7YmH3Q04zO3lrW0fCCa8bWjPVI66xRFU8rJVEQzH7AXzYWFBTc9Pd3xUvroa2vu6cN3JTP8eNmcW95wa8+U77ZqF5ifX1pAEM1epFZ9H9I5I5rVM8iPsCYfiGZ85taylpYPRDO+drRHSmedomhKOVnPRPPy5ctucnKy4+XzPS984N4cP7CrPh67tOpWT3W/7K5dWH7+cHuBtIBoi6YPmp/yBLRy7oVoNjXrkImWfGhwC2vWOilprLn8q0RvS2tZa+WcFc2mZq1XRToza2XdC9GsWkMHFrbaOtmdVx4qDVhFNP1l8+vXr7uJiYnWQvyldP/f3b7eSMqeSx99jQ2tiWaNQx3oodI590I0mx6YlmhqctMSTc01pzC3taylc6ajmUIVFq9BOuteiGZVmlJOJiaa/uGgffv2bctk9ns0jx8/vi2dnQ5U6n6AqjBjtpcWEO2OZswxMkb+FglEs35VWZMPf8RaJ6X6NNOewVrW0jkjmunWp3TWKYqmlJNFi6ZW/BJPOGmtLTsvotkLyv3fh3TOiGb9TK3JB6IZn7m1rKXlA9GMrx3tkdJZpyianqGEkyUnmtrFITW/tIDQ0ZRKRnYe6ZwRzfr5WJMPRDM+c2tZS8sHohlfO9ojpbNOVTQlOCKakRSlBQTRjAxCeZh0zohm/cCsyQeiGZ+5tayl5QPRjK8d7ZHSWSOa2okZnF9aQBDNNItAOmdEs37O1uQD0YzP3FrW0vKBaMbXjvZI6awRTe3EDM4vLSCIZppFIJ0zolk/Z2vygWjGZ24ta2n5QDTja0d7pHTWiKZ2YgbnlxYQRDPNIpDOGdGsn7M1+UA04zO3lrW0fCCa8bWjPVI6a0RTOzGD80sLCKKZZhFI54xo1s/ZmnwgmvGZW8taWj4Qzfja0R4pnTWiqZ2YwfmlBQTRTLMIpHNGNOvnbE0+EM34zK1lLS0fiGZ87WiPlM4a0dROzOD80gKCaKZZBNI5I5r1c7YmH4hmfObWspaWD0Qzvna0R0pnjWhqJ2ZwfmkBQTTTLALpnBHN+jlbkw9EMz5za1lLyweiGV872iOls0Y0tRMzOL+0gCCaaRaBdM6IZv2crckHohmfubWspeUD0YyvHe2R0lkjmtqJGZxfWkAQzTSLQDpnRLN+ztbkA9GMz9xa1tLygWjG1472SOmsEU3txAzOLy0giGaaRSCdM6JZP2dr8oFoxmduLWtp+UA042tHe6R01oimdmIG55cWEEQzzSKQzhnRrJ+zNflANOMzt5a1tHwgmvG1oz1SOmtEUzsxg/NLCwiimWYRSOeMaNbP2Zp8IJrxmVvLWlo+EM342tEeKZ01oqmdmMH5pQUE0UyzCKRzRjTr52xNPhDN+MytZS0tH4hmfO1oj5TOGtHUTszg/NICgmimWQTSOSOa9XO2Jh+IZnzm1rKWlg9EM752tEdKZ41oaidmcH5pAUE00ywC6ZwRzfo5W5MPRDM+c2tZS8sHohlfO9ojpbNGNLUTMzi/tIAgmmkWgXTOiGb9nK3JB6IZn7m1rKXlA9GMrx3tkdJZI5raiRmcX1pAEM00i0A6Z0Szfs7W5APRjM/cWtbS8oFoxteO9kjprBFN7cQMzi8tIIhmmkUgnTOiWT9na/KBaMZnbi1raflANONrR3ukdNaIpnZiBueXFhBEM80ikM4Z0ayfszX5QDTjM7eWtbR8IJrxtaM9UjprRFM7MYPzSwsIoplmEUjnjGjWz9mafCCa8Zlby1paPhDN+NrRHimdNaKpnZjB+aUFBNFMswikc0Y06+dsTT4QzfjMrWUtLR+IZnztaI+UzhrR1E7M4PzSAoJoplkE0jkjmvVztiYfiGZ85taylpYPRDO+drRHSmeNaNZIbH5+3h0+fNgdPHiwxizpDZUWEEQzvYz9iqRzRjTr52xNPhDN+MytZS0tH4hmfO1oj5TOGtGMTMxL5tLSknv++ecRzS4MEc3IIlMehmgqA46Y3pp8IJoRIX86xFrW0vKBaMbXjvZI6awRzYqJbW1tuZmZGTcyMtIaWaWjOfv+DXfu3U330eaWe2BkyD17dMRNPry34gr0N5cWEERTP7OYPUjnTEczJoWdY6zJB6IZn7m1rKXlA9GMrx3tkdJZpyqaEk62trbm9vhAVldX74yOjopnU+XSuT+gV9/ZdJNH7nMP3nuP+/CT2272vQ333CPpyaa0gCCa4qUnMqF0zohm/VisyQeiGZ+5tayl5QPRjK8d7ZHSWacomlJOlpRojr625p4+fFcyw4+XzbnlDbf2jLwE1ylEaQFBNOukoTdWOmdEs35W1uQD0YzP3FrW0vKBaMbXjvZI6axTFE0pJ0tKNPe88IF7c/zArvp47NKqWz01pF03peYPXV9pAdEWTR80P+UJaOXcC9FsatYhEy350OAW1qx1Uipf0dW21GBRZQXWstbKOSua/c6kSn5lt9W4iprftzQ3rax7IZpVWRxY2GrrZHdeeahszC4p0ZSy59JHX2NDa6JZ41AHeqh0zr0QzaYHpiWamty0RPPhN54QXfb7v/8PovPVncxa1tI5D0pHUzpnz+3Kiz9Tt/w6jpfOuheiWRWIlJMlJZpS9wNUhRmzvbSAaHc0Y46RMXy9UYo1IH1S0j4heYZWTkqIZr2Kl84Z0YzPQ/t1LZ11iqIp5WRJiaYvKYknnOJLs/xIRLM8K8tbSudMR7N+NSCazmmdlBDNevUpLR+IZnweiOZn7Oq8riWcTF0048sk7ZHSAkJHM828pXNGNOvnjGgimrFVZE0+EM3YpLl0niVXRzTjE/hsJKIZSVFaQBDNyCCUh0nnjGjWDwzRRDRjqwjRjCWnO076Ne1Xay1rrasUngWiqVu/arNLCwiiqRZVrYmlc0Y0a8XRGix9UtI+Ifk1S19S1Top9fuElK8Oa1lL50xHM/79Qvt1LZ211msa0Yyvob6PlBYQRLPvkRYuQDpnRLN+ztbkA9GMz9xa1tLygWjG1w6i+Rm7fn+A5NJ5ZB1LCwiiGRmE8jDpnBHN+oFZkw9EMz5za1kjmnFZS+fsV4FoIppx1ZjQKGkBQTQTCjezFOmcEc36OUuflLRPSIhmfObWskY047KWzhnR3JkDHc24uuz7KGkBQTT7HimXztOMYNeqpE9KiGY6nY982NayRjTj3kSkc0Y0Ec24SkxsFKKZWCBKy5HOmY5m/aCkT0qIJqJZvyrvzoBoxpGUfk0jmohmXCUmNkpaQOhoJhbwp8uRzhnRrJ+z9EkJ0UQ061clolmHofRrGtFENOvUYzJjpQUE0Uwm2h0Lkc4Z0ayfs/RJCdFENOtXJaJZh6H0axrRRDTr1GMyY6UFBNFMJlpEM80otlclfVJCNBFNqZLn0nkcSenXNKKJaMZVYmKjEM3EAlFajnTOdDTrByV9UkI0Ec36VUlHsw5D6dc0oolo1qnHZMZKCwgdzWSipaOZZhR0NDO5aP0rIv3+GpR86UkLiPaHCjqacW8e0jkjmohmXCUmNgrRTCwQpeVI50xHs35Q0iclbfnwRywtIIhmXB1pZy2dsz/KkHXcEdsYJf2aRjQRTRuV32WV0gJCRzPNspDOGdGsn7P0SUlbPhDN+MytZY1oxmUtnTOiiWjGVWJio6QFBNFMLOBPlyOdM6JZP2fpkxKi+VkmXDqvV5+IZhw/6dc0ooloxlViYqOkBQTRTCxgRDPNQJxz0iclRBPRlCp2RDOOpPRrGtFENOMqMbFRiGZigSgtRzpnOpr1g5I+KSGaiGb9qrw7A6IZR1L6NY1oIppxlZjYKGkBoaOZWMB0NNMMhI5mKxceBoorT+0PFYhmXC6Ipt5r2ifS71ti1tbW3B6/kNXV1Tujo6NxVTKAoxDNwQhdOmc6mvXrRvqkpC0fGp0uRDOujrSzRjTjcpF+TdPRpKMZV4mJjZIWEDqaiQVMRzPNQOho0tGsUZmIZg14ikMRTTqaiuVld2pE0252VVYunTMdzSr0i7eVPilpywcdzfjMrWVNRzMua+mc6WjS0YyrxMRGSQsIHc3EAqajmWYgdDTpaNaoTO0PFYhmXDiIJh3NuMpp+ChEs+EBI5rJBix9UtKWDzqa8aVkLWtEMy5r6ZzpaBrvaM7Pz7ulpaXWUezbt8+dPXvWDQ8P76qu7Hb+j+Pj425sbCyuChMchWgmGIrCkqRz9kuke10vKOmTEqL5WR79fjo1XxnWskY0417b0jkjmoZFc3193V2+fNlNTk66oaEh52XSy2ZeILe2ttzs7Kw7ceKE279/f1zlJT5KWkCQjzQDl84Z0ayfs/RJCdFENOtX5d0ZEM04ktKvaUTTsGguLi62Vh/EMi+e4dBu3rzpLl686E6fPl3Y7exUirPv33Dn3t10H21uuQdGhtyzR0fc5MN746pXcZS0gCCaimHVmFo6Z0SzRhifDpU+KSGaiGb9qkQ06zCUfk0jmnKiKeFklb5Hs0g0FxYW3PT09A6h9AI6NzfnNjY23K1bt9yhQ4fc1NRUqwvaTTJffWfTTR65zz147z3uw09uu9n3Ntxzj6Qnm9ICgmjWeZvSGyudM6JZPyvpkxKiiWjWr0pEsw5D6dc0oikjml4yJZyskmjmL5V7oSwSzZWVFeelNMil3+7q1avu5MmTHWtx9LU19/Thu5IZfrxszi1vuLVn0voyeWkBQTTrvE3pjZXOGdGsn5X0SQnRRDTrVyWiWYeh9Gsa0ZQRTSknqySaZTua+YJrJ6T57fa88IF7c/zArnp97NKqWz3VuRtap8irjA3/epK0gGiLpg+an/IEtHLuhWg2NeuQifRJKYimBrewZul797T/ZSANFuVffc5Zy1orZ88sZN3vTKrkV3ZbrZyzoinNTStrrde0ZxEe8qvK4sDCVlsnu/PKQ2VjdrVFM/twULu9truXM7+9lD2XPvoaG1oTzRqHOtBDpXPuhWg2PTAt0dTkZk00NVlUmdta1tI5Z0WzCjdr20rnTEfTcEczL4y+w3n9+nU3MTGx46jyv/eX0v123b7eSOp+gF68yKQFRLuj2QsmTdyHdM6IZv0qkT4pcen8s0z4eqN69YloxvGTfk0jmjKiKeVklTqa/muLZmZm3LVr11pHkf0ezfz9m9nv0Tx+/PguGW1XjhJPOMWVerVR0gKCaFbj36utpXNGNOsnJ31SQjQRzfpVeXcGRDOOpPRrGtGUEU0/i4STVRLNuBJq5ihpAUE006wT6ZwRzfo5S5+UEE1Es35VIpp1GEq/phFNOdGsk2sYi2hGUpQWEEQzMgjlYdI5I5r1A5M+KSGaiGb9qkQ06zCUfk0jmohmnXpMZqy0gCCayUS7YyHSOSOa9XOWPikhmohm/apENOswlH5NI5qIZp16TGastIAgmslEi2imGcX2qqRPSogmoilV8tyjGUdS+jWNaCKacZWY2ChEM7FAlJYjnTMdzfpBSZ+UEE1Es35V0tGsw1D6NY1oIpp16jGZsdICQkczmWjpaKYZBR3NTC5aX+7M1xvVK346mnH8EM3Pvpj/4TeeiIPYYVS/X9c8DBQZKaIZCc7YMOmc6WjWLwDpkxIdTTqa9auSjmYdhtKvaTqadDTr1GMyY6UFhI5mMtHS0UwzCjqadDRrV6b2hwo6mnERIZp0NOMqp+GjEM2GB/zp4UnnTEezft1In5S05cMfsbSAcOk8ro60s5bO2R9lyDruiG2Mkn5N09Gko2mj8rusUlpA6GimWRbSOSOa9XOWPilpyweiGZ+5tawRzbispXNGNBHNuEpMbJS0gCCaiQVMRzPNQJxz0iclRPOzqPv90EC+6KxljWjGvW1I54xoIppxlZjYKEQzsUCUliOdMx3N+kFJn5QQTUSzflXenQHRjCMp/ZpGNBHNuEpMbJS0gNDRTCxgOpppBkJHs5UL92jGlaf2hwpEMy4XRFPvNe0T6feVCr7eKO514RDNSHDGhknnTEezfgFIn5S05UOj04VoxtWRdtaIZlwu0q9pOpp0NOMqMbFR0gJCRzOxgOlophkIHU06mjUqE9GsAU9xKKJJR1OxvOxOjWjaza7KyqVzpqNZhX7xttInJW35oKMZn7m1rOloxmUtnTMdTTqacZWY2ChpAaGjmVjAdDTTDISOJh3NGpWp/aEC0YwLB9GkoxlXOQ0fhWg2PGBEM9mApU9K2vJBRzO+lKxljWjGZS2dMx1NOppxlZjYKEQzsUCUliOdM5fO6wclfVJCND/LpN9Pp+arw1rWiGbc61s6Z0QT0YyrxMRGSQsIl84TC5iOZpqBcOmcS+c1KlP7QwWiGRcOosml87jKafgoRLPhASOayQYsfVLSlg8unceXkrWsEc24rKVzpqNJRzOuEhMbhWgmFojScqRz5tJ5/aCkT0qIJpfO61fl3RkQzTiS0q9pRBPRjKvExEZJCwiXzhMLmI5mmoFw6ZxL5zUqU/tDBaIZFw6iyaXzuMpp+ChEs+EBI5rJBix9UtKWD41OF/8yUFx5ameNaMblIv2apqM5IB3N+fl5t7S01Draffv2ubNnz7rh4eG4KkxwFKKZYCgKS5LO2S+R7nW9oKRPStrygWjG520ta0QzLmvpnBHNARDN9fV1d/nyZTc5OemGhoacl04vm2NjY3FVmOAoaQFBPhIM2Tnxf9Me0ayfs/RJCdH8LBO+3qhefSKacfykX9OI5gCI5uLiYusog1jmxTOuFNMahWimlYfWaqRzRjTrJyV9UkI0Ec36VXl3BkQzjqT0axrRHFDRXFhYcNPT0425fC4tIHQ0496gtEdJ54xo1k9M+qSEaCKa9asS0azDUPo1jWgOgGjmL5X7jmbTRLPOi4qxEIAABCAAAQhAYBAIrK2tuT3+QFdXV++Mjo6KHHPRpfOqovnxxx+7H//4xyLrYRIIQAACEIAABCAAgTgCn//85939998fNbhnopl9OKjMSv3CpMS3zP7Ypj8EyLk/3PuxV7LuB/X+7JOs+8O9H3sl635Q7/0+6+SsIpr5h398h/P69etuYmKiNJ06B1V6J2zYdwLk3PcIerYAsu4Z6r7viKz7HkHPFkDWPUPd1x3VyVlFNLe2ttzMzIy7du1aC0zM92jWOai+psHOKxEg50q4TG9M1qbjq7R4sq6Ey/TGZG06vtKLr5OzimiWXnmHDX/4wx+6L37xixJTMUfCBMg54XCEl0bWwkATno6sEw5HeGlkLQw00enq5JysaCbKmmVBAAIQgAAEIAABCJQkgGiWBMVmEIAABCAAAQhAAALVCCCa1XixNQQgAAEIQAACEIBASQKIZklQbAYBCEAAAhCAAAQgUI0AolmNF1tDAAIQgAAEIAABCJQkgGiWBBU2u3nzpnvppZda3wua/Tl06JD74z/+Y3fp0iV34sQJt3///oozs3lTCPgauXjxojt9+tMSoLgAAA3oSURBVLQbHh7ePqyVlRW3vLzc+j5Z/12zL7/8srt169aOwz5+/Hil75ttCjPrxxG+K/jLX/7yjq92y79HTE1NuaGhIeuHa2b9/p9D9j/573AO7+Pj4+Pu4MGDpY8n/x3RZQZm/6W8mPFl9sE21Qn42lhaWmoN/MIXvuBefPHFrudt8qvO2Y9ANCtyaycRFadh8wYTKCua+X8tK3z/7NjYWKWTX4NRmjm0on+UgveK/sfnZeLf//3f3RNPPLHjNfW1r32t9aHvqaeeqvRaixGN/D/J3H8qrCD/AcTneuHCBXfmzJmOshmTP7QRzco10Onk4UVhdna21dH0P2+88Ubr32v3Np//xFT0aeoXfuEXWuP9z9WrV1v/6z9xe/HwP/4Ny3dM83P5TtlXv/rV1ja+s0rXpHKsogNiRTNk7P83ZC66MCZTI4BoqqGtNbF/n927d6+7ffu2O3nyZGsu//r8+te/3npvPnr0aEs081cYwpUF//vwPv7f//3f7tSpU+7tt992k5OTrc50VliK3odXV1e335v9nMeOHXPhA+brr7/eWk/oqmWvZmTX86Uvfam1HVfKapXC9uB2H+h9lv4fl/HvvZ3qIdsgCOdkP3k2v+zvOScjmpUrt4po+kujX/nKV1pvZL7w/BuRl0D/5uP/OwhheLMKl91GRka2L6+GT1l+oQsLC256err1Ishegs1+Eov55z4rQ2BARwKxohl7OY84+k8A0ex/BkUr8O+tv/Zrv+b+7d/+zT3++OOtW1n8+7C/9cn/3+HDh92BAwdatzuEKwnZ7pafM/v+mu1oeVH044Ootnsfbnfp3I/f3NxsnQd+8pOftG7J8o2F/Hr8+H/8x38sdWk3zRTSW1UQwWwjJ6wyL6L5egii6c/jvvFz9uzZVl0FUf3VX/3V7XN19veD3Dzg0nnF10DRPZrhn9j83Oc+t6OjGcTQF1unlnv+/q7whpftkH77298u/Pfi8yc4LtdVDFRh83b38WY/9ba7R7PojU9hiUwpTADRFAYqNJ0/+XsZ9FLp36e9FPrL5r5LeOXKlW1RzO7Ov37Pnz/f6l5mP+Bn38fvv/9+59/vs1eb/D7CvaDZ9+F//ud/bs0TOmXZjmbooPm/h7X6/WS7Ztn1cO+/UGE417Zrmd9Dvh7a5RfO8T7nc+fOud/93d/lytSnMBHNinVbpaOZfbPIi2ZRa953NMOld/+GkhfN8GaVXXK2RR9+X/bG5oqHzuYlCcR0NLMdbx4WKQk6oc0QzYTCyCwlyJv/lb8KlL90HTqSQfTyD4f43+ffx/2VqkceeaR1Od6/Z/vXa6f3Yd8kaCea+f37//Y/2Ste2fMAoqlTZ6GL6T+IhA8PRbe3ZevBd6RDvYRVhabTj370o+2HPTkfc+m8ctVKiKa/x8cXaGi5ZzuanUQz+4k5LJwbzStHqD4gRjTDic7/b/4JWfUFs4PaBBDN2ghVJgii6QXNfxPEL/3SL7mf+7mfa8lE9m/+srW/x87/vl0HywtltmHg38eDQHZ6H+506bxINOloqpTC9qTd3p/9LRZl6iF760SnFdNEQDQrV7SEaPoCDZdMwmXWBx98sPXpuJ1o+oVm79EMn3i///3v77qHKHvJvvIBMqA2gW5vZOHrjfJPnYcud7ivt/ZCmKBnBBDNnqGutKMgk75T5f//b33rW9v3OmYvVWffM7P3RGY7WHnR9PdVhq8x8x2s/L2cYc5Ol86LRJN7NCtFHLWxzz7cH+tzzXY08/dYtquH/D2a/t5fv+3v/d7vub/7u79rPU8R7gkOz1RELbYBg7h0XjFECdH0chi+Q9EL52OPPea++c1v7voezvwlkzJPndOmrxiowuaxoumX4jPOdrsVlseUCgQQTQWoAlNmRTOIQPYhzCB62cukTz75ZOubQnx3M99dzN8Clf1u3OxT59n34fD7oqfOi0Qz/xS8f2rZPyHv7xnl0rlAUXw6RTZz/6vs/fFl6yF7y0S4bO5rpt3v5VZvayZE01ZerBYCEIAABAaIAN/dOEBhN/RQEc2GBsthQQACEICAPQL5b63gKpW9DFnxTgKIJhUBAQhAAAIQgAAEIKBCANFUwcqkEIAABCAAAQhAAAKIJjUAAQhAAAIQgAAEIKBCANFUwcqkEIAABCAAAQhAAAKIJjUAAQhAAAIQgAAEIKBCANFUwcqkEIAABCAAAQhAAAKIJjUAAQhAAAIQgAAEIKBCANFUwcqkEIAABCAAAQhAAAKIJjUAAQhAAAIQgAAEIKBCANFUwcqkEIAABCAAAQhAAAKIJjUAAQhAAAIQgAAEIKBCANFUwcqkEIAABCAAAQhAAAKIJjUAAQhAAAIQgAAEIKBCANFUwcqkEIAABCAAAQhAAAKIJjUAAUMEFhcXW6sdGxvbXvXW1pabnZ11J06ccPv373fz8/Nu375929v4v8/MzLhr165tjxkfH9/++/r6urt8+bKbnJx0Q0ND29sU7UsKVbe5b9686V566SV3/fr11i798Zw9e9YNDw87v96rV6+6kydPbi/HH/OHH364vY3/w8rKilteXnYTExNSy27N4/d/4cIFd+bMmRbv7I8/Lr/fqakp9/3vf9+9/PLL7tatWzu2Ccfyox/9aNffv/CFL7gXX3xx17x1DyDUwMjISCEPv27P2q/t0qVLu3Z3/Pjx1ji/XdHfn3/+eXfgwIFWneX30W7fPuOLFy+606dPt3INP9ncPOuFhQU3PT29vY3/+1e/+tXt7bO14X9Z5jVSlyfjIQCB8gQQzfKs2BICfSdQ5iSaFc0gbF4UgpyGE//Bgwdbv0tNNP16vKB95StfcX6NQRr/4i/+oiVhP/uzP7tDUIJof/e733VPPfXU9hjP4fDhw9v/LRWeX9/c3Jy79957d8h5/vdeNIsEPqyjiHsnia27fi9oXhKDsIf5fI2cP3/enTp1yn37299u/Tr7QSYv0vm/Z2XQ/81/QPAfZEJ2WfnOfpCJEU0/19LS0q4PFNnjKvMaqcuS8RCAQHkCiGZ5VmwJgb4TKHMSzYpm6FTlu3pZyWknRN26jnVgtJs7SLAXnSAqYT/ZY/na177mvvSlL7U6f+FY7r//fnfjxo1W583P8/rrr7vHH398R7eszprzgvj5z3/eHTt2bLv76Nf3k5/8xH388cctAY0RTb+PdpnVXXv+A0aYL9tB7JZ5mfrLCq3fR5DYfPe3qmh2miv7oaLMGuuyZDwEIFCeAKJZnhVbQkCdwLGX/2fHPq68+DM7/rvMSTSI5m/91m+1LmUWSVt2Uo2O5g+OH9mx7p9feq/rcfgN2slH/m9+zf5Srz+2IEpe+kIHsZvkdQry/6789I4//9Sx/93x34HXkSNHWmLr1xDE1ndQ33333Vqi2S6PMsX38BtP7Njs/d//hx3/7Vn5GvKX9n13MX/bRYxoFnVKQw2Gy/FFHdKqoum5ZNfejkeZ10gZlmwDAQjIEEA0ZTgyCwRECJQRzaJ75LL39mVFM3vvpl9g9h67TvcKhoPJ3stZ5QBjRbPonryw36yY+Psbw32aoZvl7xEMx+u3DSJaZd1+27Ki+eSTT7p/+qd/cl/+8pdb3Uu/Ht9lzcpu0T2a4X7HdkKpKZr5jnH+ftdO92D6DnPR34vuKw23bPjbC4LU5nPI34eb/XuWUbhH0681e89tfnyo1XbHoHX/a9X6YnsIDBoBRHPQEud4kyZQRjT9AZR5GKhTRzMvbdIPA8WKZtmO5uc+97nWpfHf+Z3facleuEQepDN00vKX38uEX1Y0/+AP/sD97d/+beshrCtXrrTuB/UPtZTtqvZDNP3xZy+VZ29BCB9E8vWVZZbtFra7FB+2zz+UViSaVR4G6tTRzK6LjmaZKmcbCPSOAKLZO9bsCQJdCUiKppfRdvf7pSqaHlC7h3jyx+IvUQdxCk/Me4nyv/f3T8ben1lWNP0+3377bfdf//Vf7nvf+17r6Wnfaa0rmnXu0ex26dzzCpfLvYT/53/+546n96teOg9dxezDP1qi6edtd78notn1rYUNINA3Aohm39CzYwhUJ1CmW1P2qfNPPvmk9fRuVo5S+Hqjbk+dh4dKwtfc5L+qyV+u/o3f+A3xrzUKaeUfpMrur8xDVkXzBO6aT51nq82zC0/xZx/SqSqaoQuafxI8fGDIfs1W3Y6m7xa3e+rcf91R9tJ5viubvxe1+iuPERCAQCwBRDOWHOMg0AcCVUUz213yMhB+wj1w/r81HgbqhqboPrpDhw5t38/X6Xs0w9xF3bRul3O7ravM37O8/PbZB66KJDT/PZrhXkE/Nn8PZ6/uI/ScvvWtb7mjR4/uOOR29zeGbHwHt0jiir4/U/rSefiuzfBBJHDNMyvzGimTM9tAAAIyBBBNGY7MAgEIQAACEIAABCCQI4BoUhIQgAAEIAABCEAAAioEEE0VrEwKAQhAAAIQgAAEIIBoUgMQgAAEIAABCEAAAioEEE0VrEwKAQhAAAIQgAAEIIBoUgMQgAAEIAABCEAAAioEEE0VrEwKAQhAAAIQgAAEIIBoUgMQgAAEIAABCEAAAioEEE0VrEwKAQhAAAIQgAAEIIBoUgMQgAAEIAABCEAAAioEEE0VrEwKAQhAAAIQgAAEIIBoUgMQgAAEIAABCEAAAioEEE0VrEwKAQhAAAIQgAAEIIBoUgMQgAAEIAABCEAAAioEEE0VrEwKAQhAAAIQgAAEILAtmmtra2/fuXPnEZBAAAIQgAAEIAABCEBAgsCePXve+X9QF2Xnmzib9QAAAABJRU5ErkJgg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data:image/png;base64,iVBORw0KGgoAAAANSUhEUgAAApoAAAGXCAYAAAATevC8AAAAAXNSR0IArs4c6QAAIABJREFUeF7tnV9oHVd+x4+hRZsti1qvmrQmrelDZBoa1w+OW/bBpLUJeqgDbUKKWarUSoULC1ZFCPlT/BSabDDByLQUo0pq3YYlpUsh7oMIMsnmwd1NBHWVkkXKwlbd1KyyWneN2/WKFlzOdY4yGs29d+bM73fv+c39CMo20pwzZz7f373zub+Zud7j+IEABCAAAQhAAAIQgIACgT1+zu9973t3fvzjHytMz5QQgAAEIAABCEAAAoNIYM+ePe+0RHN1dfXO6OjoIDLgmCEAAQhAAAIQgAAEFAisra05RFMBLFNCAAIQgAAEIACBQSeAaA56BXD8EIAABCAAAQhAQIkAoqkElmkhAAEIQAACEIDAoBNANAe9Ajh+CEAAAhCAAAQgoEQA0VQCy7QQgAAEIAABCEBg0AkgmoNeARw/BCAAAQhAAAIQUCKAaCqBZVoIQAACEIAABCAw6AQQzUGvAI4fAhCAAAQgAAEIKBFANJXAMi0EIAABCEAAAhAYdAKI5qBXAMcPAQhAAAIQgAAElAggmkpgmRYCEIAABCAAAQgMOgFEc9ArYECP/6OPPnJ/+Id/6D744IOOBI4dO+bm5ubc3r17e07q9u3b7oUXXnDz8/NuYmLCvfLKK+6ee+7p+Tqkd5g9rnZz/+mf/ql77rnnpHfdmi+f/UMPPeT++q//2j3wwAMq+2NS51599VX3Z3/2Zy0U/ajlb37zm+7RRx9t7f+tt95yv/mbv6kSS1NfsyqwmHRgCCCaAxM1B5olgGj2rx7KiKaWkBTtu58fJvqXQu/2fOPGDff000+7K1eutHbaD7FHNHuXN3uCQJ4AoklNDCQBRLN/sZcVTY3uU1Z6NLum/aOb3p6zkhdW12v2vRLN9OizIgj0nwCi2f8MWEEfCGRF86/+6q/ck08+2XUV4fKf74CdO3fOPfvss9tdmnDizAts/jJd/oT3jW98Y/uSYr6z1u0yXP4Enu8UdTrGTnP//d//vfujP/qjbR7tpCC2U9XtuLL7z++729ryc//6r/+6m5qaah3LU0895f7mb/5mV87ZfRRJcNHxh3V45i+++KJ7+eWXW7dh+AxPnDjh/uRP/qTVufvLv/zL1q0P/v+yXVq/n2yXr6gG2wl5vqaydfnnf/7nrdoM++vUrc1ezu7UQe7GvNsLJ7u+/fv3t9bWbl0xx5Jfn19PPrP86+4//uM/WjVe1F1t97op+nCavw2gyuvKr7Pse083xvwdAikTQDRTToe1qRGoI5rtFvX444+7r3/967v+nBWDou5OdkD2xNfppJWXhOwc4eTVaXzR8XfqNObFoNNxdDt5dhPNoq5j2bV12u78+fNuenq6rWh26nLnj79IboLg/Mqv/MoOUc/v8Ld/+7fdD37wg133B2e55SU+P0d22061UCSQnebOHmdZ5p1epNl9+TX/8i//csd7JaseS6ftsxKYF80vfvGL2/do5+s1+yEi3Lvbqd7bMcvuv9M6e93dVXtTZWIItCGAaFIaA0mg7KXzdif0cHLIn7SLOpvZE0n2hJWVyuzvw/bthKxoWx9iOJll5y06afpti35f9Lu8KPjOb7vLz2F8t3seu4lmUUez7NrycpSXiHZrz47L8svWSTbH7BrzXa2iv3nm4cGudp3NIjHKrqXd2osetMnuL9+161Qn2S5bWead3kDyc3jBC53cIsGqcixFtZl9HWTrMC+avtNd9KBdUW1mWWYz6vZhLWz78ccfF0ptu9fmQL4hc9CNJoBoNjpeDq4dgTqi2a7rWKYbmT3h5SUoe9nQP+nunzAvOhnmtwtPxBeJSLeTcTgZZk+m7S5Xh23/9V//tdWVygtMdl+dnuyteo9mVgq6ra2TYPm/tZO1Th3uTlKeFbNQa1nRzHLISlTR7zsJer6jVtQty+dRdF9iu+MPv/dP+vsnsrMZdWPe7psQ2n2gKBLdwK7d38rcY9npVo6i8eF37WS+6MpAtweZio45K5r9eOKeswAE+k0A0ex3Auy/LwTqiGZeCIrEr0w3st39m+Fkdv/99+8Szey9fXkB6HZiDye57BzhZNrtUq0PKRz30tJSx0vDRfKVDbmsaLbrGhcVTFhbVs6LxK1bN7ZIJIokpZ1MtusWd/p9uw8OnS7XFolmp9sbQq2VvWWkSj20++qvMvc6dvuwFeZuJ5qd1tnuikFgUfQhrEg+s13SfO3l11/0Gszfjxvm6CatfXljZKcQUCCAaCpAZcr0CZQ94WaPpJ0QhN9nT/7dRLOM0BRd3uskmtkTYtFlw7DPH/7wh7s6kmXEIoz/l3/5l66i2em+szKimZXwKmsrkvNsxy1GNItqpdNlz263K5T5oJKXTM/zzJkzlTrcRXJWtu6rMG/3/aPt7mPNvqbyHb4y0l0kikUfhLqJZvb1EtZx4cKF1sN5nR7yKXp3C2tq97qvcv9v+u+erBAC1QggmtV4sXVDCJQ94WqJpp+3Vx3NfOfmu9/97q6TaZWv/al7b1m3ezTzJVZlbd3mjhHNTh3Nog8MdUWzXVe2W8daq6MZ87BKmQ8TIecytxFU6Sp3e5in6OE8n+Nrr73Wus/Zf99npwfaigS66BaUosvk7bh0e4CuIW+7HMaAEkA0BzT4QT/sFESz22VDiXs0Q86hU5R94jm7/26Clq2XMvfLdaqvKvvy81TZvtu20vdoaotmVlaya4+9dN7tYahf/MVfbP2LTN04dnv/KHtrip8nK7JVOprthL7oPs8yl97Dt0ZUuaRd9r7qIl5VPkB1483fIZAyAUQz5XRYmxqBKifC0AGRvHTuD6wXT50HgPlLsUX3L2Y7NUX3bhbd45mdp9N9i9kgYySm7Nr8fjr9s53dRMt/x2OVp861RTM7f7t/xrGKnHk+RQ8lFX2TQVnmRQ8DdXrgJ//hIVtDVY6laH1lvtWh3feQhhrNd3DbCX7ZJ9TDw3N+/uyHu5gPu2pviEwMAUUCiKYiXKZOl0AKollEp8yT63lZyM9TdBmu3dcwtRPA/JydnmjOb9vtUmuMaHa6FFuWmV9npy5Slfvoen2PZp5xbEczz6BTzmWZ5+doJ2b57YpEsYpodruPtMw9mn5N+Q9hRd+Y0O37b7vdo9npezS7fR1Yuu+irAwC5QggmuU4sVXDCKQgmv7kVOdfBsofQ7dLfu2+Xicfbf6k2O5EWMSwzL1mMaIZ1thtbd3mLnO5Mr+Pbv8yUPhS77DGuvdohiet8/cC+nrxP/mvlqoiZ9msu7EsyzxfP52+wiu7bbZ+8g/jlLnf1M+Vr0Gf1eTk5PZ3dYZ67HS7R7YmOklfUb1X+de8iu7t7PahrGFvuxzOgBJANAc0eA67PwTq3t9YZ9XthKTOnIyFgHUCZT58WD9G1g+BfhJANPtJn30PHIF+iWa7f+Fm4ALggCGQI1D23mLAQQACcQQQzThujIJAFIFei2b+3rJul9ejDopBEDBIIH/rAP9qj8EQWbIJAoimiZhYZFMI9Fo08/eVdfqnIZvCmOOAQBkC2U4mD+SUIcY2EIgjgGjGcWMUBCAAAQhAAAIQgEAXAogmJQIBCEAAAhCAAAQgoEIA0VTByqQQgAAEIAABCEAAAogmNQABCEAAAhCAAAQgoEIA0VTByqQQgAAEIAABCEAAAogmNQABCEAAAhCAAAQgoEIA0VTByqQQgAAEIAABCEAAAogmNQABCEAAAhCAAAQgoEIA0VTByqQQgAAEIAABCEAAAogmNQABCEAAAhCAAAQgoEIA0VTByqQQgAAEIAABCEAAAtGiub6+7i5fvuwmJyfd0NDQLpLz8/NuaWlp+/fj4+NubGwM4hCAAAQgAAEIQAACA0IgSjS3trbczMxMC9HU1NQu0fR/n52ddSdOnHD79+8fEJQcJgQgAAEIQAACEIBAlkCUaC4uLrrvfOc7rXmKOpo3b950Fy9edKdPn3bDw8MQhwAEIAABCEAAAhAYQAKVRTNcMn/00UfdW2+9VSiafpu5uTm3sbHhbt265Q4dOlTY+SziPfv+DXfu3U330eaWe2BkyD17dMRNPrx3AKPhkCEAAQhAAAIQgED/CEg4WWXR9PdeHj58uNWpbHeP5srKivNdz3BZ3Yvn1atX3cmTJzvS8gf06jubbvLIfe7Be+9xH35y282+t+GeewTZ7F+ZsWcIQAACEIAABAaNgJSTVRJNL5DLy8tuYmLCdXsYKBuI33ZhYcFNT093vJQ++tqae/rwXckMP14255Y33Nozo4OWMccLAQhAAAIQgAAE+kJAyskqiWb+SXJ/5Pv27XNnz57tKJBlpXTPCx+4N8cP7AL62KVVt3pq95PtfSHPTiEAAQhAAAIQgEDDCRxY2GrrZHdeeaj00VcSzXyXst2lc3/Z/Pr1663Op//xnVD/392+3kjKnksfPRtCAAIQgAAEIAABCOwiIOVkYqLpu52+uxlkMtv9PH78+LZ0dspS6n4A6gUCEIAABCAAAQhAIJ6AlJNFi2b80juPlHjCSWttzAsBCEAAAhCAAAQGhYCEkyUnmoMSHscJAQhAAAIQgAAEmk4A0Wx6whwfBCAAAQhAAAIQ6BMBRLNP4NktBCAAAQhAAAIQaDoBRLPpCXN8EIAABCAAAQhAoE8EEM0+gWe3EIAABCAAAQhAoOkEEM2mJ8zxQQACEIAABCAAgT4RQDT7BJ7dQgACEIAABCAAgaYTQDSbnjDHBwEIQAACEIAABPpEANHsE3h2CwEIQAACEIAABJpOANFsesIcHwQgAAEIQAACEOgTAUSzT+DZLQQgAAEIQAACEGg6AUSz6QlzfBCAAAQgAAEIQKBPBBDNPoFntxCAAAQgAAEIQKDpBBDNpifM8UEAAhCAAAQgAIE+EUA0+wSe3UIAAhCAAAQgAIGmE0A0m54wxwcBCEAAAhCAAAT6RADR7BN4dgsBCEAAAhCAAASaTgDRbHrCHB8EIAABCEAAAhDoEwFEs0/g2S0EIAABCEAAAhBoOgFEs+kJc3wQgAAEIAABCECgTwQQzT6BZ7cQgAAEIAABCECg6QQQzaYnzPFBAAIQgAAEIACBPhFANPsEnt1CAAIQgAAEIACBphNQF8319XV3+fJlNzk56YaGhprOk+ODAAQgAAEIQAACEPiUgKpobm1tuZmZmdaupqamEE3KDgIQgAAEIAABCAwQAVXRXFxcdN/5zndaOOloDlBVcagQgAAEIAABCEDAOacmmuGS+aOPPureeuut0qI5+/4Nd+7dTffR5pZ7YGTIPXt0xE0+vJewIAABCEAAAhCAAAR6SEDCydREc35+3h0+fNgNDw+XvkfTH9Cr72y6ySP3uQfvvcd9+MltN/vehnvuEWSzh3XFriAAAQhAAAIQGHACUk6mIporKytueXnZTUxMuCoPA42+tuaePnxXMsOPl8255Q239szogEfO4UMAAhCAAAQgAIHeEJByMhXR9N3MpaWlHST27dvnzp492+pwtvvZ88IH7s3xA7v+/NilVbd6iifWe1Na7AUCEIAABCAAgSICo6O6TS8vZan8HFjYautkd155qPQyVUQzu3c6mqWzYEMIQAACEIAABAwQ+L8rPy26yp869r+i80lMlnRHM1Y0pe4HkADMHBCAAAQgAAEIQKCIwCCIppSTqXc0q5aoxBNOVffJ9hCAAAQgAAEIQKAsgUEQTc9CwsmSE82yIbMdBCAAAQhAAAIQ6AeBQRFNCbaIpgRF5oAABCAAAQhAYGAIIJrlo0Y0y7NiSwhAAAIQgAAEIOAQzfJFgGiWZ8WWEIAABCAAAQhAANGsUAOIZgVYbAoBCEAAAhCAAAToaJavAUSzPCu2hAAEIAABCEAAAnQ0K9QAolkBFptCAAIQgAAEIAABOprlawDRLM+KLSEAAQhAAAIQgAAdzQo1gGhWgMWmEIAABCAAAQhAgI5m+RpANMuzYksIQAACEIAABCBAR7NCDSCaFWCxKQQgAAEIQAACEKCjWb4GEM3yrNgSAhCAAAQgAAEI0NGsUAOIZgVYbAoBCEAAAhCAAAToaJavAUSzPCu2hAAEIAABCEAAAnQ0K9QAolkBFptCAAIQgAAEIAABOprlawDRLM+KLSEAAQhAAAIQgAAdzQo1gGhWgMWmEIAABCAAAQhAgI5m+RpANMuzYksIQAACEIAABCBAR7NCDSCaFWCxKQQgAAEIQAACEKCjWb4GEM3yrNgSAhCAAAQgAAEI0NGsUAOIZgVYbAoBCEAAAhCAAAToaJavAUSzPCu2hAAEIAABCEAAAnQ0K9QAolkBFptCAAIQgAAEIAABOprlawDRLM+KLSEAAQhAAAIQgAAdzQo1UFk05+fn3dLSUmsX4+PjbmxsrHB32e26bVthvWwKAQhAAAIQgAAE+kqAjmZ5/JVEc2VlxS0uLrqpqanWHmZmZlqiefDgwR173NracrOzs+7EiRNu//795VfDlhCAAAQgAAEIQCBxAohm+YAqiWZ+Wi+d/iff1bx586a7ePGiO336tBseHi6/Gufc7Ps33Ll3N91Hm1vugZEh9+zRETf58N5Kc7AxBCAAAQhAAAIQ0CIwKKIp4WTRoum7lu06muvr625ubs5tbGy4W7duuUOHDrW6oENDQx0z9wf06jubbvLIfe7Be+9xH35y282+t+GeewTZ1HqxMC8EIAABCEAAAtUIDIJoSjlZlGj6TualS5faCmT2EruXSy+eV69edSdPnuyY5Ohra+7pw3clM/x42Zxb3nBrz4xWqwK2hgAEIAABCEAAAgoEBkE0pZwsSjRDZnmhbJelF82FhQU3PT3d8VL6nhc+cG+OH9g1zWOXVt3qqc7dUIU6YkoIQAACEIAABCCwTWB09G7TS0s0vZSl8nNgYautk9155aHSy6wlmmUF0m93+fJlNzk52fHyuZQ9lz56NoQABCAAAQhAAAIVCWiJZsVlqG4u5WSVRNNfMr9+/bqbmJhoHZzvaC4vL2//dzjiou38uHZfhRTGSd0PoEqeySEAAQhAAAIQGGgCgyCaUk5WSTR9VWW/HzP7kI///b59+7ZlMrvd8ePHd8louwqVeMJpoKufg4cABCAAAQhAQJXAIIimByjhZJVFUzU5JocABCAAAQhAAAKJExgU0ZSIAdGUoMgcEIAABCAAAQgMDAFEs3zUiGZ5VmwJAQhAAAIQgAAE1J46byJaRLOJqXJMEIAABCAAAQioEaCjWR4tolmeFVtCAAIQgAAEIAABOpoVagDRrACLTSEAAQhAAAIQgAAdzfI1gGiWZ8WWEIAABCAAAQhAgI5mhRpANCvAYlMIQAACEIAABCBAR7N8DSCa5VmxJQQgAAEIQAACEKCjWaEGEM0KsNgUAhCAAAQgAAEI0NEsXwOIZnlWbAkBCEAAAhCAAAToaFaoAUSzAiw2hQAEIAABCEAAAnQ0y9cAolmeFVtCAAIQgAAEIAABOpoVagDRrACLTSEAAQhAAAIQgAAdzfI1gGiWZ8WWEIAABCAAAQhAgI5mhRpANCvAYlMIQAACEIAABCBAR7N8DSCa5VmxJQQgAAEIQAACEKCjWaEGEM0KsNgUAhCAAAQgAAEI0NEsXwOIZnlWbAkBCEAAAhCAAAToaFaoAUSzAiw2hQAEIAABCEAAAnQ0y9cAolmeFVtCAAIQgAAEIAABOpoVagDRrACLTSEAAQhAAAIQgAAdzfI1gGiWZ8WWEIAABCAAAQhAgI5mhRpANCvAYlMIQAACEIAABCBAR7N8DaiJ5vz8vFtaWmqtZHx83I2NjZVfFVtCAAIQgAAEIACBRAkgmuWDURHNlZUVt7i46KamplormZmZaYnmwYMHy6+MLSEAAQhAAAIQgECCBBDN8qGoiGZ+9146/U+Zrubs+zfcuXc33UebW+6BkSH37NERN/nw3vJHxJYQgAAEIAABCEBAkcCgiKaEk6mL5tbWVumOpj+gV9/ZdJNH7nMP3nuP+/CT2272vQ333CPIpuLrhakhAAEIQAACEKhAYBBEU8rJVEXTdzIvXbrkDh061LqMPjQ01DHG0dfW3NOH70pm+PGyObe84daeGa1QAmwKAQhAAAIQgAAEdAgMgmhKOZmqaIZ4s/dsdpLNPS984N4cP7CrKh67tOpWT3WWVJ1S2j3r6KhN4fVB8wMBywS0X3sarxGLa06hRqxx016vz0SjPlPI2toaQtZaoplSzgcWtto62Z1XHiodXU9Ec3193S0sLLjp6Wk3PDzcdnFS9lz66Gts+IPjR2qM3j3055fea/1Sq3hFF8tkEOgjgWMv/4/o3q+8+DOi8xVNxus6DrG1rKVz9tR+6tj/xsFjlCoB6axTzFnKyVRE018yv379upuYmGgF7Tuay8vL2//dLn2p+wFUq+vTyRHNXlBmHxDYTcCafPABMr6KrWUtLR+IZnztaI+UzjpF0ZRyMhXR9AFnv0ez7D2afpzEE07aBebnRzR7QZl9QADRLKqBFE9KGrWKaNLR1KgriTkHQTSlnExNNCWCTHkORDPldFhbkwlYkw86mvHVaC1rafmgoxlfO9ojpbNu8odHRDOyGhHNSHAMg0BNAtbkA9GMD9x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zU8T29racjMzM+7atWut3xw6dMhNTU25oaGhXZnOz8+7paWl7d+Pj4+7sbEx7ex7Nj+i2TPU7AgCOwhYkw9EM76ArWUtLR+IZnztaI+UzhrR/DSxxcXF1v8XhNHL5L59+3YJpBfS2dlZd+LECbd//37tvPsyP6LZF+zsFALOmnwgmvFFay1raflANONrR3ukdNaIZpvEVlZWnJfPfFfz5s2b7uLFi+706dNueHi4Ut6z799w597ddB9tbrkHRobcs0dH3OTDeyvN0YuNEc1eUGYfENhNwJp8IJrxVWwta2n5QDTja0d7pHTWqYqmhJOtra25PT6Q1dXVO6Ojo5Wy8ZJ5/fp1NzExsWPc+vq6m5ubcxsbG+7WrVsdL7FnB/oDevWdTTd55D734L33uA8/ue1m39twzz2SnmwimpVKhY0hIEbAmnwgmvHRW8taWj4Qzfja0R4pnXWKoinlZNGi6WVyYWHBTU9P7+pa5judfturV6+6kydPdsx+9LU19/Thu5IZfrxszi1vuLVnqkmwdpEhmtqEmR8CxQSsyQeiGV/J1rKWlg9EM752tEdKZ52iaEo5WZRo+kvj58+fd6dOnSp1D2YnKc0Ww54XPnBvjh/YVR+PXVp1q6d2P3CkXUhF84eurzXR9EHzAwHLBMJrT0s+NF4jYc1aJyWNNadQI9ay1so5K5pNzTqFequyBq2sg2imlPOBha22TnbnlYdKY6ssml4yX3rpJeefIj948GCpHXnRvHz5spucnCx8Qj1MImXPpRZVcyNrolnzcBkOgWQIaImm5gFqiabmmlOY21rW0jnT0UyhCovXIJ01Hc1POXthvHDhgjtz5kzHTmb+3k1/Kd3fy9nt642k7gfoRWkimr2gzD4gsJuANfnwRzAIJyWNWrWWtXTOiKZGVcnMKZ11iqIp5WSVOpr578b0cYXv0nz99dd3fNVRdtvjx4/vemCoXdQSTzjJlFHnWRDNXlBmHxBANItqIMWTkkatIprODUrWGvWjOecgiKbnJ+FklURTMzRrcyOa1hJjvU0hYE0+6GjGV561rKXlg45mfO1oj5TOuskfKBDNyGpENCPBMQwCNQlYkw9EMz5wa1lLyweiGV872iOls0Y0tRMzOD+iaTA0ltwIAtbkA9GMLztrWUvLB6IZXzvaI6WzRjS1EzM4P6JpMDSW3AgC1uQD0YwvO2tZS8sHohlfO9ojpbNGNLUTMzg/omkwNJbcCALW5APRjC87a1lLyweiGV872iOls0Y0tRMzOD+iaTA0ltwIAtbkA9GMLztrWUvLB6IZXzvaI6WzRjS1EzM4P6JpMDSW3AgC1uQD0YwvO2tZS8sHohlfO9ojpbNGNLXZzCDFAAAgAElEQVQ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QrJra1teVmZmbctWvXWiMPHTrkpqam3NDQUMWZ0t0c0Uw3G1bWbALW5APRjK9Ha1lLyweiGV872iOls0Y0Kya2uLjYGjE2Ntb63/n5ebdv377t/644XZKbI5pJxsKiBoCANflANOOL0lrW0vKBaMbXjvZI6awRzZqJraysOC+fTepqIpo1i4LhEIgkYE0+EM3IoJ1z1rKWlg9EM752tEdKZ41o1kzMS+b169fdxMRE15lm37/hzr276T7a3HIPjAy5Z4+OuMmH93Yd1+sNEM1eE2d/ELhLwJp8IJrxlWsta2n5QDTja0d7pHTWqYqmhJOtra25PT6Q1dXVO6Ojo+LZrK+vu4WFBTc9Pe2Gh4c7zu8P6NV3Nt3kkfvcg/fe4z785LabfW/DPfdIerKJaIqXChNCoBQBa/KBaJaKtXAja1lLyweiGV872iOls05RNKWcTFU0b9686c6fP+9OnTrl9u/f3zX30dfW3NOH70pm+PGyObe84daekZfgrgvqsAGiWYceYyEQT8CafCCag5O1tHwgmvG1oz1SOusURVPKydRE00vmSy+95MbHx93BgwdLZb7nhQ/cm+MHdm372KVVt3oqjSfWQ9fXmmj6oPkpT0Cju19+7/W2bGrWIRMt0dTgFtasdVLSWHO96pMZbS1rrZyzotnUrGUqpnezaGXdC9GsWkMHFrbaOtmdVx4qDV1FNP3l8gsXLrgzZ86U6mSG1UrZc+mjr7GhNdGscagDPVQ6Zw/z55feazHVko+mB6YlmprcyDqOrrWspXOmoxlXN70YJZ11EM2H33hCfPnv//4/RM0p5WQqoum/zmhpaWnHgZX5Lk2p+wGiiFYcJC0gyEfFAHq0uXTOiGb94KzJBx8q4jO3lrW0fCCa8bWjPVI66xRFU8rJVESzTsASTzjV2X/ZsdICgmiWJd/b7aRzRjTr52dNPhDN+MytZS0tH4hmfO1oj5TOOkXR9AwlnCw50dQuDqn5pQUE0ZRKRnYe6ZwRzfr5WJMPRDM+c2tZS8sHohlfO9ojpbNOVTQlOCKakRSlBQTRjAxCeZh0zohm/cCsyQeiGZ+5tayl5QPRjK8d7ZHSWSOa2okZnF9aQBDNNItAOmdEs37O1uQD0YzP3FrW0vKBaMbXjvZI6awRTe3EDM4vLSCIZppFIJ0zolk/Z2vygWjGZ24ta2n5QDTja0d7pHTWiKZ2YgbnlxYQRDPNIpDOGdGsn7M1+UA04zO3lrW0fCCa8bWjPVI6a0RTOzGD80sLCKKZZhFI54xo1s/ZmnwgmvGZW8taWj4Qzfja0R4pnTWiqZ2YwfmlBQTRTLMIpHNGNOvnbE0+EM34zK1lLS0fiGZ87WiPlM4a0dROzOD80gKCaKZZBNI5I5r1c7YmH4hmfObWspaWD0Qzvna0R0pnjWhqJ2ZwfmkBQTTTLALpnBHN+jlbkw9EMz5za1lLyweiGV872iOls0Y0tRMzOL+0gCCaaRaBdM6IZv2crckHohmfubWspeUD0YyvHe2R0lkjmtqJGZxfWkAQzTSLQDpnRLN+ztbkA9GMz9xa1tLygWjG1472SOmsEU3txAzOLy0giGaaRSCdM6JZP2dr8oFoxmduLWtp+UA042tHe6R01oimdmIG55cWEEQzzSKQzhnRrJ+zNflANOMzt5a1tHwgmvG1oz1SOmtEUzsxg/NLCwiimWYRSOeMaNbP2Zp8IJrxmVvLWlo+EM342tEeKZ01oqmdmMH5pQUE0UyzCKRzRjTr52xNPhDN+MytZS0tH4hmfO1oj5TOGtHUTszg/NICgmimWQTSOSOa9XO2Jh+IZnzm1rKWlg9EM752tEdKZ41oaidmcH5pAUE00ywC6ZwRzfo5W5MPRDM+c2tZS8sHohlfO9ojpbNGNLUTMzi/tIAgmmkWgXTOiGb9nK3JB6IZn7m1rKXlA9GMrx3tkdJZI5raiRmcX1pAEM00i0A6Z0Szfs7W5APRjM/cWtbS8oFoxteO9kjprBFN7cQMzi8tIIhmmkUgnTOiWT9na/KBaMZnbi1raflANONrR3ukdNaIpnZiBueXFhBEM80ikM4Z0ayfszX5QDTjM7eWtbR8IJrxtaM9UjprRFM7MYPzSwsIoplmEUjnjGjWz9mafCCa8Zlby1paPhDN+NrRHimdNaKpnZjB+aUFBNFMswikc0Y06+dsTT4QzfjMrWUtLR+IZnztaI+UzhrRLEhsfn7eHT582B08eLAwT//3paWl7b+Nj4+7sbEx7ex7Nr+0gCCaPYuu0o6kc0Y0K+Ev3NiafCCa8Zlby1paPhDN+NrRHimdNaKZSyxI5PPPP18omltbW252dtadOHHC7d+/XzvvvswvLSCIZl9i7LpT6ZwRza7Iu25gTT4Qza6Rtt3AWtbS8oFoxteO9kjprBHNTxPzAjkzM+NGRkZav2nX0bx586a7ePGiO336tBseHtbOuy/zSwsIotmXGLvuVDpnRLMr8q4bWJMPRLNrpIhmB0RBQOIpMlKDAKJZnura2prb4zdfXV29Mzo6Wnpkp0vn6+vrbm5uzm1sbLhbt265Q4cOuampKTc0NNR1/tn3b7hz7266jza33AMjQ+7ZoyNu8uG9Xcf1egNpAUE0e51guf1J54xoluPeaStE07lBkQ9rWUvLBx3N+u8XWjNIZ51qR1PCyVREc2VlxS0uLm7LpRfPq1evupMnT3bM3B/Qq+9suskj97kH773HffjJbTf73oZ77pH0ZFNaQBBNrbeDevNK54xo1svDj7YmH3Q04zO3lrW0fCCa8bWjPVI66xRFU8rJVEQzH7AXzYWFBTc9Pd3xUvroa2vu6cN3JTP8eNmcW95wa8+U77ZqF5ifX1pAEM1epFZ9H9I5I5rVM8iPsCYfiGZ85taylpYPRDO+drRHSmedomhKOVnPRPPy5ctucnKy4+XzPS984N4cP7CrPh67tOpWT3W/7K5dWH7+cHuBtIBoi6YPmp/yBLRy7oVoNjXrkImWfGhwC2vWOilprLn8q0RvS2tZa+WcFc2mZq1XRToza2XdC9GsWkMHFrbaOtmdVx4qDVhFNP1l8+vXr7uJiYnWQvyldP/f3b7eSMqeSx99jQ2tiWaNQx3oodI590I0mx6YlmhqctMSTc01pzC3taylc6ajmUIVFq9BOuteiGZVmlJOJiaa/uGgffv2bctk9ns0jx8/vi2dnQ5U6n6AqjBjtpcWEO2OZswxMkb+FglEs35VWZMPf8RaJ6X6NNOewVrW0jkjmunWp3TWKYqmlJNFi6ZW/BJPOGmtLTsvotkLyv3fh3TOiGb9TK3JB6IZn7m1rKXlA9GMrx3tkdJZpyianqGEkyUnmtrFITW/tIDQ0ZRKRnYe6ZwRzfr5WJMPRDM+c2tZS8sHohlfO9ojpbNOVTQlOCKakRSlBQTRjAxCeZh0zohm/cCsyQeiGZ+5tayl5QPRjK8d7ZHSWSOa2okZnF9aQBDNNItAOmdEs37O1uQD0YzP3FrW0vKBaMbXjvZI6awRTe3EDM4vLSCIZppFIJ0zolk/Z2vygWjGZ24ta2n5QDTja0d7pHTWiKZ2YgbnlxYQRDPNIpDOGdGsn7M1+UA04zO3lrW0fCCa8bWjPVI6a0RTOzGD80sLCKKZZhFI54xo1s/ZmnwgmvGZW8taWj4Qzfja0R4pnTWiqZ2YwfmlBQTRTLMIpHNGNOvnbE0+EM34zK1lLS0fiGZ87WiPlM4a0dROzOD80gKCaKZZBNI5I5r1c7YmH4hmfObWspaWD0Qzvna0R0pnjWhqJ2ZwfmkBQTTTLALpnBHN+jlbkw9EMz5za1lLyweiGV872iOls0Y0tRMzOL+0gCCaaRaBdM6IZv2crckHohmfubWspeUD0YyvHe2R0lkjmtqJGZxfWkAQzTSLQDpnRLN+ztbkA9GMz9xa1tLygWjG1472SOmsEU3txAzOLy0giGaaRSCdM6JZP2dr8oFoxmduLWtp+UA042tHe6R01oimdmIG55cWEEQzzSKQzhnRrJ+zNflANOMzt5a1tHwgmvG1oz1SOmtEUzsxg/NLCwiimWYRSOeMaNbP2Zp8IJrxmVvLWlo+EM342tEeKZ01oqmdmMH5pQUE0UyzCKRzRjTr52xNPhDN+MytZS0tH4hmfO1oj5TOGtHUTszg/NICgmimWQTSOSOa9XO2Jh+IZnzm1rKWlg9EM752tEdKZ41oaidmcH5pAUE00ywC6ZwRzfo5W5MPRDM+c2tZS8sHohlfO9ojpbNGNLUTMzi/tIAgmmkWgXTOiGb9nK3JB6IZn7m1rKXlA9GMrx3tkdJZI5raiRmcX1pAEM00i0A6Z0Szfs7W5APRjM/cWtbS8oFoxteO9kjprBFN7cQMzi8tIIhmmkUgnTOiWT9na/KBaMZnbi1raflANONrR3ukdNaIpnZiBueXFhBEM80ikM4Z0ayfszX5QDTjM7eWtbR8IJrxtaM9UjprRFM7MYPzSwsIoplmEUjnjGjWz9mafCCa8Zlby1paPhDN+NrRHimdNaKpnZjB+aUFBNFMswikc0Y06+dsTT4QzfjMrWUtLR+IZnztaI+UzhrR1E7M4PzSAoJoplkE0jkjmvVztiYfiGZ85taylpYPRDO+drRHSmeNaNZIbH5+3h0+fNgdPHiwxizpDZUWEEQzvYz9iqRzRjTr52xNPhDN+MytZS0tH4hmfO1oj5TOGtGMTMxL5tLSknv++ecRzS4MEc3IIlMehmgqA46Y3pp8IJoRIX86xFrW0vKBaMbXjvZI6awRzYqJbW1tuZmZGTcyMtIaWaWjOfv+DXfu3U330eaWe2BkyD17dMRNPry34gr0N5cWEERTP7OYPUjnTEczJoWdY6zJB6IZn7m1rKXlA9GMrx3tkdJZpyqaEk62trbm9vhAVldX74yOjopnU+XSuT+gV9/ZdJNH7nMP3nuP+/CT2272vQ333CPpyaa0gCCa4qUnMqF0zohm/VisyQeiGZ+5tayl5QPRjK8d7ZHSWacomlJOlpRojr625p4+fFcyw4+XzbnlDbf2jLwE1ylEaQFBNOukoTdWOmdEs35W1uQD0YzP3FrW0vKBaMbXjvZI6axTFE0pJ0tKNPe88IF7c/zArvp47NKqWz01pF03peYPXV9pAdEWTR80P+UJaOXcC9FsatYhEy350OAW1qx1Uipf0dW21GBRZQXWstbKOSua/c6kSn5lt9W4iprftzQ3rax7IZpVWRxY2GrrZHdeeahszC4p0ZSy59JHX2NDa6JZ41AHeqh0zr0QzaYHpiWamty0RPPhN54QXfb7v/8PovPVncxa1tI5D0pHUzpnz+3Kiz9Tt/w6jpfOuheiWRWIlJMlJZpS9wNUhRmzvbSAaHc0Y46RMXy9UYo1IH1S0j4heYZWTkqIZr2Kl84Z0YzPQ/t1LZ11iqIp5WRJiaYvKYknnOJLs/xIRLM8K8tbSudMR7N+NSCazmmdlBDNevUpLR+IZnweiOZn7Oq8riWcTF0048sk7ZHSAkJHM828pXNGNOvnjGgimrFVZE0+EM3YpLl0niVXRzTjE/hsJKIZSVFaQBDNyCCUh0nnjGjWDwzRRDRjqwjRjCWnO076Ne1Xay1rrasUngWiqVu/arNLCwiiqRZVrYmlc0Y0a8XRGix9UtI+Ifk1S19S1Top9fuElK8Oa1lL50xHM/79Qvt1LZ211msa0Yyvob6PlBYQRLPvkRYuQDpnRLN+ztbkA9GMz9xa1tLygWjG1w6i+Rm7fn+A5NJ5ZB1LCwiiGRmE8jDpnBHN+oFZkw9EMz5za1kjmnFZS+fsV4FoIppx1ZjQKGkBQTQTCjezFOmcEc36OUuflLRPSIhmfObWskY047KWzhnR3JkDHc24uuz7KGkBQTT7HimXztOMYNeqpE9KiGY6nY982NayRjTj3kSkc0Y0Ec24SkxsFKKZWCBKy5HOmY5m/aCkT0qIJqJZvyrvzoBoxpGUfk0jmohmXCUmNkpaQOhoJhbwp8uRzhnRrJ+z9EkJ0UQ061clolmHofRrGtFENOvUYzJjpQUE0Uwm2h0Lkc4Z0ayfs/RJCdFENOtXJaJZh6H0axrRRDTr1GMyY6UFBNFMJlpEM80otlclfVJCNBFNqZLn0nkcSenXNKKJaMZVYmKjEM3EAlFajnTOdDTrByV9UkI0Ec36VUlHsw5D6dc0oolo1qnHZMZKCwgdzWSipaOZZhR0NDO5aP0rIv3+GpR86UkLiPaHCjqacW8e0jkjmohmXCUmNgrRTCwQpeVI50xHs35Q0iclbfnwRywtIIhmXB1pZy2dsz/KkHXcEdsYJf2aRjQRTRuV32WV0gJCRzPNspDOGdGsn7P0SUlbPhDN+MytZY1oxmUtnTOiiWjGVWJio6QFBNFMLOBPlyOdM6JZP2fpkxKi+VkmXDqvV5+IZhw/6dc0ooloxlViYqOkBQTRTCxgRDPNQJxz0iclRBPRlCp2RDOOpPRrGtFENOMqMbFRiGZigSgtRzpnOpr1g5I+KSGaiGb9qrw7A6IZR1L6NY1oIppxlZjYKGkBoaOZWMB0NNMMhI5mKxceBoorT+0PFYhmXC6Ipt5r2ifS71ti1tbW3B6/kNXV1Tujo6NxVTKAoxDNwQhdOmc6mvXrRvqkpC0fGp0uRDOujrSzRjTjcpF+TdPRpKMZV4mJjZIWEDqaiQVMRzPNQOho0tGsUZmIZg14ikMRTTqaiuVld2pE0252VVYunTMdzSr0i7eVPilpywcdzfjMrWVNRzMua+mc6WjS0YyrxMRGSQsIHc3EAqajmWYgdDTpaNaoTO0PFYhmXDiIJh3NuMpp+ChEs+EBI5rJBix9UtKWDzqa8aVkLWtEMy5r6ZzpaBrvaM7Pz7ulpaXWUezbt8+dPXvWDQ8P76qu7Hb+j+Pj425sbCyuChMchWgmGIrCkqRz9kuke10vKOmTEqL5WR79fjo1XxnWskY0417b0jkjmoZFc3193V2+fNlNTk66oaEh52XSy2ZeILe2ttzs7Kw7ceKE279/f1zlJT5KWkCQjzQDl84Z0ayfs/RJCdFENOtX5d0ZEM04ktKvaUTTsGguLi62Vh/EMi+e4dBu3rzpLl686E6fPl3Y7exUirPv33Dn3t10H21uuQdGhtyzR0fc5MN746pXcZS0gCCaimHVmFo6Z0SzRhifDpU+KSGaiGb9qkQ06zCUfk0jmnKiKeFklb5Hs0g0FxYW3PT09A6h9AI6NzfnNjY23K1bt9yhQ4fc1NRUqwvaTTJffWfTTR65zz147z3uw09uu9n3Ntxzj6Qnm9ICgmjWeZvSGyudM6JZPyvpkxKiiWjWr0pEsw5D6dc0oikjml4yJZyskmjmL5V7oSwSzZWVFeelNMil3+7q1avu5MmTHWtx9LU19/Thu5IZfrxszi1vuLVn0voyeWkBQTTrvE3pjZXOGdGsn5X0SQnRRDTrVyWiWYeh9Gsa0ZQRTSknqySaZTua+YJrJ6T57fa88IF7c/zArnp97NKqWz3VuRtap8irjA3/epK0gGiLpg+an/IEtHLuhWg2NeuQifRJKYimBrewZul797T/ZSANFuVffc5Zy1orZ88sZN3vTKrkV3ZbrZyzoinNTStrrde0ZxEe8qvK4sDCVlsnu/PKQ2VjdrVFM/twULu9truXM7+9lD2XPvoaG1oTzRqHOtBDpXPuhWg2PTAt0dTkZk00NVlUmdta1tI5Z0WzCjdr20rnTEfTcEczL4y+w3n9+nU3MTGx46jyv/eX0v123b7eSOp+gF68yKQFRLuj2QsmTdyHdM6IZv0qkT4pcen8s0z4eqN69YloxvGTfk0jmjKiKeVklTqa/muLZmZm3LVr11pHkf0ezfz9m9nv0Tx+/PguGW1XjhJPOMWVerVR0gKCaFbj36utpXNGNOsnJ31SQjQRzfpVeXcGRDOOpPRrGtGUEU0/i4STVRLNuBJq5ihpAUE006wT6ZwRzfo5S5+UEE1Es35VIpp1GEq/phFNOdGsk2sYi2hGUpQWEEQzMgjlYdI5I5r1A5M+KSGaiGb9qkQ06zCUfk0jmohmnXpMZqy0gCCayUS7YyHSOSOa9XOWPikhmohm/apENOswlH5NI5qIZp16TGastIAgmslEi2imGcX2qqRPSogmoilV8tyjGUdS+jWNaCKacZWY2ChEM7FAlJYjnTMdzfpBSZ+UEE1Es35V0tGsw1D6NY1oIpp16jGZsdICQkczmWjpaKYZBR3NTC5aX+7M1xvVK346mnH8EM3Pvpj/4TeeiIPYYVS/X9c8DBQZKaIZCc7YMOmc6WjWLwDpkxIdTTqa9auSjmYdhtKvaTqadDTr1GMyY6UFhI5mMtHS0UwzCjqadDRrV6b2hwo6mnERIZp0NOMqp+GjEM2GB/zp4UnnTEezft1In5S05cMfsbSAcOk8ro60s5bO2R9lyDruiG2Mkn5N09Gko2mj8rusUlpA6GimWRbSOSOa9XOWPilpyweiGZ+5tawRzbispXNGNBHNuEpMbJS0gCCaiQVMRzPNQJxz0iclRPOzqPv90EC+6KxljWjGvW1I54xoIppxlZjYKEQzsUCUliOdMx3N+kFJn5QQTUSzflXenQHRjCMp/ZpGNBHNuEpMbJS0gNDRTCxgOpppBkJHs5UL92jGlaf2hwpEMy4XRFPvNe0T6feVCr7eKO514RDNSHDGhknnTEezfgFIn5S05UOj04VoxtWRdtaIZlwu0q9pOpp0NOMqMbFR0gJCRzOxgOlophkIHU06mjUqE9GsAU9xKKJJR1OxvOxOjWjaza7KyqVzpqNZhX7xttInJW35oKMZn7m1rOloxmUtnTMdTTqacZWY2ChpAaGjmVjAdDTTDISOJh3NGpWp/aEC0YwLB9GkoxlXOQ0fhWg2PGBEM9mApU9K2vJBRzO+lKxljWjGZS2dMx1NOppxlZjYKEQzsUCUliOdM5fO6wclfVJCND/LpN9Pp+arw1rWiGbc61s6Z0QT0YyrxMRGSQsIl84TC5iOZpqBcOmcS+c1KlP7QwWiGRcOosml87jKafgoRLPhASOayQYsfVLSlg8unceXkrWsEc24rKVzpqNJRzOuEhMbhWgmFojScqRz5tJ5/aCkT0qIJpfO61fl3RkQzTiS0q9pRBPRjKvExEZJCwiXzhMLmI5mmoFw6ZxL5zUqU/tDBaIZFw6iyaXzuMpp+ChEs+EBI5rJBix9UtKWD41OF/8yUFx5ameNaMblIv2apqM5IB3N+fl5t7S01Draffv2ubNnz7rh4eG4KkxwFKKZYCgKS5LO2S+R7nW9oKRPStrygWjG520ta0QzLmvpnBHNARDN9fV1d/nyZTc5OemGhoacl04vm2NjY3FVmOAoaQFBPhIM2Tnxf9Me0ayfs/RJCdH8LBO+3qhefSKacfykX9OI5gCI5uLiYusog1jmxTOuFNMahWimlYfWaqRzRjTrJyV9UkI0Ec36VXl3BkQzjqT0axrRHFDRXFhYcNPT0425fC4tIHQ0496gtEdJ54xo1k9M+qSEaCKa9asS0azDUPo1jWgOgGjmL5X7jmbTRLPOi4qxEIAABCAAAQhAYBAIrK2tuT3+QFdXV++Mjo6KHHPRpfOqovnxxx+7H//4xyLrYRIIQAACEIAABCAAgTgCn//85939998fNbhnopl9OKjMSv3CpMS3zP7Ypj8EyLk/3PuxV7LuB/X+7JOs+8O9H3sl635Q7/0+6+SsIpr5h398h/P69etuYmKiNJ06B1V6J2zYdwLk3PcIerYAsu4Z6r7viKz7HkHPFkDWPUPd1x3VyVlFNLe2ttzMzIy7du1aC0zM92jWOai+psHOKxEg50q4TG9M1qbjq7R4sq6Ey/TGZG06vtKLr5OzimiWXnmHDX/4wx+6L37xixJTMUfCBMg54XCEl0bWwkATno6sEw5HeGlkLQw00enq5JysaCbKmmVBAAIQgAAEIAABCJQkgGiWBMVmEIAABCAAAQhAAALVCCCa1XixNQQgAAEIQAACEIBASQKIZklQbAYBCEAAAhCAAAQgUI0AolmNF1tDAAIQgAAEIAABCJQkgGiWBBU2u3nzpnvppZda3wua/Tl06JD74z/+Y3fp0iV34sQJt3///oozs3lTCPgauXjxojt9+tMSoLgAAA3oSURBVLQbHh7ePqyVlRW3vLzc+j5Z/12zL7/8srt169aOwz5+/Hil75ttCjPrxxG+K/jLX/7yjq92y79HTE1NuaGhIeuHa2b9/p9D9j/573AO7+Pj4+Pu4MGDpY8n/x3RZQZm/6W8mPFl9sE21Qn42lhaWmoN/MIXvuBefPHFrudt8qvO2Y9ANCtyaycRFadh8wYTKCua+X8tK3z/7NjYWKWTX4NRmjm0on+UgveK/sfnZeLf//3f3RNPPLHjNfW1r32t9aHvqaeeqvRaixGN/D/J3H8qrCD/AcTneuHCBXfmzJmOshmTP7QRzco10Onk4UVhdna21dH0P2+88Ubr32v3Np//xFT0aeoXfuEXWuP9z9WrV1v/6z9xe/HwP/4Ny3dM83P5TtlXv/rV1ja+s0rXpHKsogNiRTNk7P83ZC66MCZTI4BoqqGtNbF/n927d6+7ffu2O3nyZGsu//r8+te/3npvPnr0aEs081cYwpUF//vwPv7f//3f7tSpU+7tt992k5OTrc50VliK3odXV1e335v9nMeOHXPhA+brr7/eWk/oqmWvZmTX86Uvfam1HVfKapXC9uB2H+h9lv4fl/HvvZ3qIdsgCOdkP3k2v+zvOScjmpUrt4po+kujX/nKV1pvZL7w/BuRl0D/5uP/OwhheLMKl91GRka2L6+GT1l+oQsLC256err1Ishegs1+Eov55z4rQ2BARwKxohl7OY84+k8A0ex/BkUr8O+tv/Zrv+b+7d/+zT3++OOtW1n8+7C/9cn/3+HDh92BAwdatzuEKwnZ7pafM/v+mu1oeVH044Ootnsfbnfp3I/f3NxsnQd+8pOftG7J8o2F/Hr8+H/8x38sdWk3zRTSW1UQwWwjJ6wyL6L5egii6c/jvvFz9uzZVl0FUf3VX/3V7XN19veD3Dzg0nnF10DRPZrhn9j83Oc+t6OjGcTQF1unlnv+/q7whpftkH77298u/Pfi8yc4LtdVDFRh83b38WY/9ba7R7PojU9hiUwpTADRFAYqNJ0/+XsZ9FLp36e9FPrL5r5LeOXKlW1RzO7Ov37Pnz/f6l5mP+Bn38fvv/9+59/vs1eb/D7CvaDZ9+F//ud/bs0TOmXZjmbooPm/h7X6/WS7Ztn1cO+/UGE417Zrmd9Dvh7a5RfO8T7nc+fOud/93d/lytSnMBHNinVbpaOZfbPIi2ZRa953NMOld/+GkhfN8GaVXXK2RR9+X/bG5oqHzuYlCcR0NLMdbx4WKQk6oc0QzYTCyCwlyJv/lb8KlL90HTqSQfTyD4f43+ffx/2VqkceeaR1Od6/Z/vXa6f3Yd8kaCea+f37//Y/2Ste2fMAoqlTZ6GL6T+IhA8PRbe3ZevBd6RDvYRVhabTj370o+2HPTkfc+m8ctVKiKa/x8cXaGi5ZzuanUQz+4k5LJwbzStHqD4gRjTDic7/b/4JWfUFs4PaBBDN2ghVJgii6QXNfxPEL/3SL7mf+7mfa8lE9m/+srW/x87/vl0HywtltmHg38eDQHZ6H+506bxINOloqpTC9qTd3p/9LRZl6iF760SnFdNEQDQrV7SEaPoCDZdMwmXWBx98sPXpuJ1o+oVm79EMn3i///3v77qHKHvJvvIBMqA2gW5vZOHrjfJPnYcud7ivt/ZCmKBnBBDNnqGutKMgk75T5f//b33rW9v3OmYvVWffM7P3RGY7WHnR9PdVhq8x8x2s/L2cYc5Ol86LRJN7NCtFHLWxzz7cH+tzzXY08/dYtquH/D2a/t5fv+3v/d7vub/7u79rPU8R7gkOz1RELbYBg7h0XjFECdH0chi+Q9EL52OPPea++c1v7voezvwlkzJPndOmrxiowuaxoumX4jPOdrsVlseUCgQQTQWoAlNmRTOIQPYhzCB62cukTz75ZOubQnx3M99dzN8Clf1u3OxT59n34fD7oqfOi0Qz/xS8f2rZPyHv7xnl0rlAUXw6RTZz/6vs/fFl6yF7y0S4bO5rpt3v5VZvayZE01ZerBYCEIAABAaIAN/dOEBhN/RQEc2GBsthQQACEICAPQL5b63gKpW9DFnxTgKIJhUBAQhAAAIQgAAEIKBCANFUwcqkEIAABCAAAQhAAAKIJjUAAQhAAAIQgAAEIKBCANFUwcqkEIAABCAAAQhAAAKIJjUAAQhAAAIQgAAEIKBCANFUwcqkEIAABCAAAQhAAAKIJjUAAQhAAAIQgAAEIKBCANFUwcqkEIAABCAAAQhAAAKIJjUAAQhAAAIQgAAEIKBCANFUwcqkEIAABCAAAQhAAAKIJjUAAQhAAAIQgAAEIKBCANFUwcqkEIAABCAAAQhAAAKIJjUAAQhAAAIQgAAEIKBCANFUwcqkEIAABCAAAQhAAAKIJjUAAUMEFhcXW6sdGxvbXvXW1pabnZ11J06ccPv373fz8/Nu375929v4v8/MzLhr165tjxkfH9/++/r6urt8+bKbnJx0Q0ND29sU7UsKVbe5b9686V566SV3/fr11i798Zw9e9YNDw87v96rV6+6kydPbi/HH/OHH364vY3/w8rKilteXnYTExNSy27N4/d/4cIFd+bMmRbv7I8/Lr/fqakp9/3vf9+9/PLL7tatWzu2Ccfyox/9aNffv/CFL7gXX3xx17x1DyDUwMjISCEPv27P2q/t0qVLu3Z3/Pjx1ji/XdHfn3/+eXfgwIFWneX30W7fPuOLFy+606dPt3INP9ncPOuFhQU3PT29vY3/+1e/+tXt7bO14X9Z5jVSlyfjIQCB8gQQzfKs2BICfSdQ5iSaFc0gbF4UgpyGE//Bgwdbv0tNNP16vKB95StfcX6NQRr/4i/+oiVhP/uzP7tDUIJof/e733VPPfXU9hjP4fDhw9v/LRWeX9/c3Jy79957d8h5/vdeNIsEPqyjiHsnia27fi9oXhKDsIf5fI2cP3/enTp1yn37299u/Tr7QSYv0vm/Z2XQ/81/QPAfZEJ2WfnOfpCJEU0/19LS0q4PFNnjKvMaqcuS8RCAQHkCiGZ5VmwJgb4TKHMSzYpm6FTlu3pZyWknRN26jnVgtJs7SLAXnSAqYT/ZY/na177mvvSlL7U6f+FY7r//fnfjxo1W583P8/rrr7vHH398R7eszprzgvj5z3/eHTt2bLv76Nf3k5/8xH388cctAY0RTb+PdpnVXXv+A0aYL9tB7JZ5mfrLCq3fR5DYfPe3qmh2miv7oaLMGuuyZDwEIFCeAKJZnhVbQkCdwLGX/2fHPq68+DM7/rvMSTSI5m/91m+1LmUWSVt2Uo2O5g+OH9mx7p9feq/rcfgN2slH/m9+zf5Srz+2IEpe+kIHsZvkdQry/6789I4//9Sx/93x34HXkSNHWmLr1xDE1ndQ33333Vqi2S6PMsX38BtP7Njs/d//hx3/7Vn5GvKX9n13MX/bRYxoFnVKQw2Gy/FFHdKqoum5ZNfejkeZ10gZlmwDAQjIEEA0ZTgyCwRECJQRzaJ75LL39mVFM3vvpl9g9h67TvcKhoPJ3stZ5QBjRbPonryw36yY+Psbw32aoZvl7xEMx+u3DSJaZd1+27Ki+eSTT7p/+qd/cl/+8pdb3Uu/Ht9lzcpu0T2a4X7HdkKpKZr5jnH+ftdO92D6DnPR34vuKw23bPjbC4LU5nPI34eb/XuWUbhH0681e89tfnyo1XbHoHX/a9X6YnsIDBoBRHPQEud4kyZQRjT9AZR5GKhTRzMvbdIPA8WKZtmO5uc+97nWpfHf+Z3facleuEQepDN00vKX38uEX1Y0/+AP/sD97d/+beshrCtXrrTuB/UPtZTtqvZDNP3xZy+VZ29BCB9E8vWVZZbtFra7FB+2zz+UViSaVR4G6tTRzK6LjmaZKmcbCPSOAKLZO9bsCQJdCUiKppfRdvf7pSqaHlC7h3jyx+IvUQdxCk/Me4nyv/f3T8ben1lWNP0+3377bfdf//Vf7nvf+17r6Wnfaa0rmnXu0ex26dzzCpfLvYT/53/+546n96teOg9dxezDP1qi6edtd78notn1rYUNINA3Aohm39CzYwhUJ1CmW1P2qfNPPvmk9fRuVo5S+Hqjbk+dh4dKwtfc5L+qyV+u/o3f+A3xrzUKaeUfpMrur8xDVkXzBO6aT51nq82zC0/xZx/SqSqaoQuafxI8fGDIfs1W3Y6m7xa3e+rcf91R9tJ5viubvxe1+iuPERCAQCwBRDOWHOMg0AcCVUUz213yMhB+wj1w/r81HgbqhqboPrpDhw5t38/X6Xs0w9xF3bRul3O7ravM37O8/PbZB66KJDT/PZrhXkE/Nn8PZ6/uI/ScvvWtb7mjR4/uOOR29zeGbHwHt0jiir4/U/rSefiuzfBBJHDNMyvzGimTM9tAAAIyBBBNGY7MAgEIQAACEIAABCCQI4BoUhIQgAAEIAABCEAAAioEEE0VrEwKAQhAAAIQgAAEIIBoUgMQgAAEIAABCEAAAioEEE0VrEwKAQhAAAIQgAAEIIBoUgMQgAAEIAABCEAAAioEEE0VrEwKAQhAAAIQgAAEIIBoUgMQgAAEIAABCEAAAioEEE0VrEwKAQhAAAIQgAAEIIBoUgMQgAAEIAABCEAAAioEEE0VrEwKAQhAAAIQgAAEIIBoUgMQgAAEIAABCEAAAioEEE0VrEwKAQhAAAIQgAAEIIBoUgMQgAAEIAABCEAAAioEEE0VrEwKAQhAAAIQgAAEILAtmmtra2/fuXPnEZBAAAIQgAAEIAABCEBAgsCePXve+X9QF2Xnmzib9QAAAABJRU5ErkJgg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 name="Chart 1">
            <a:extLst>
              <a:ext uri="{FF2B5EF4-FFF2-40B4-BE49-F238E27FC236}">
                <a16:creationId xmlns:a16="http://schemas.microsoft.com/office/drawing/2014/main" id="{88CCED4B-6988-524D-B669-6945363DCE6D}"/>
              </a:ext>
            </a:extLst>
          </p:cNvPr>
          <p:cNvGraphicFramePr>
            <a:graphicFrameLocks/>
          </p:cNvGraphicFramePr>
          <p:nvPr>
            <p:extLst>
              <p:ext uri="{D42A27DB-BD31-4B8C-83A1-F6EECF244321}">
                <p14:modId xmlns:p14="http://schemas.microsoft.com/office/powerpoint/2010/main" val="175682002"/>
              </p:ext>
            </p:extLst>
          </p:nvPr>
        </p:nvGraphicFramePr>
        <p:xfrm>
          <a:off x="471029" y="1431450"/>
          <a:ext cx="8170947" cy="455501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object 2">
            <a:extLst>
              <a:ext uri="{FF2B5EF4-FFF2-40B4-BE49-F238E27FC236}">
                <a16:creationId xmlns:a16="http://schemas.microsoft.com/office/drawing/2014/main" id="{8F21BBB4-4C56-774E-9B17-394A952619AA}"/>
              </a:ext>
            </a:extLst>
          </p:cNvPr>
          <p:cNvSpPr/>
          <p:nvPr/>
        </p:nvSpPr>
        <p:spPr>
          <a:xfrm>
            <a:off x="9353549" y="5362574"/>
            <a:ext cx="986116" cy="110998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2">
            <a:extLst>
              <a:ext uri="{FF2B5EF4-FFF2-40B4-BE49-F238E27FC236}">
                <a16:creationId xmlns:a16="http://schemas.microsoft.com/office/drawing/2014/main" id="{82A213BE-C66D-B842-BAF7-0075CD501DA0}"/>
              </a:ext>
            </a:extLst>
          </p:cNvPr>
          <p:cNvSpPr/>
          <p:nvPr/>
        </p:nvSpPr>
        <p:spPr>
          <a:xfrm flipH="1">
            <a:off x="8570260" y="4303059"/>
            <a:ext cx="1362634" cy="130884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Title 1">
            <a:extLst>
              <a:ext uri="{FF2B5EF4-FFF2-40B4-BE49-F238E27FC236}">
                <a16:creationId xmlns:a16="http://schemas.microsoft.com/office/drawing/2014/main" id="{A3C85D5C-2235-DA41-B46B-E41B017D3D16}"/>
              </a:ext>
            </a:extLst>
          </p:cNvPr>
          <p:cNvSpPr txBox="1">
            <a:spLocks/>
          </p:cNvSpPr>
          <p:nvPr/>
        </p:nvSpPr>
        <p:spPr>
          <a:xfrm>
            <a:off x="1087027" y="1585445"/>
            <a:ext cx="7483233" cy="3046988"/>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r>
              <a:rPr lang="en-US" sz="1800" b="0" kern="0">
                <a:latin typeface="+mn-lt"/>
                <a:cs typeface="Times New Roman" panose="02020603050405020304" pitchFamily="18" charset="0"/>
              </a:rPr>
              <a:t>With the help of the visual representation and pivot table we could come to a conclusion by finding:</a:t>
            </a:r>
          </a:p>
          <a:p>
            <a:pPr marL="342900" indent="-342900">
              <a:buAutoNum type="arabicPeriod"/>
            </a:pPr>
            <a:r>
              <a:rPr lang="en-US" sz="1800" b="0" kern="0">
                <a:latin typeface="+mn-lt"/>
                <a:cs typeface="Times New Roman" panose="02020603050405020304" pitchFamily="18" charset="0"/>
              </a:rPr>
              <a:t>Most of the employees performance level are Medium.</a:t>
            </a:r>
          </a:p>
          <a:p>
            <a:pPr marL="342900" indent="-342900">
              <a:buAutoNum type="arabicPeriod"/>
            </a:pPr>
            <a:r>
              <a:rPr lang="en-US" sz="1800" b="0" kern="0">
                <a:latin typeface="+mn-lt"/>
                <a:cs typeface="Times New Roman" panose="02020603050405020304" pitchFamily="18" charset="0"/>
              </a:rPr>
              <a:t>The sales department has the highest number of employees with medium performance level.</a:t>
            </a:r>
          </a:p>
          <a:p>
            <a:pPr marL="342900" indent="-342900">
              <a:buAutoNum type="arabicPeriod"/>
            </a:pPr>
            <a:r>
              <a:rPr lang="en-US" sz="1800" b="0" kern="0">
                <a:latin typeface="+mn-lt"/>
                <a:cs typeface="Times New Roman" panose="02020603050405020304" pitchFamily="18" charset="0"/>
              </a:rPr>
              <a:t>The graph shows that the sales department are efficient in their working and IT and Marketing department are equally doing good.</a:t>
            </a:r>
          </a:p>
          <a:p>
            <a:pPr marL="342900" indent="-342900">
              <a:buAutoNum type="arabicPeriod"/>
            </a:pPr>
            <a:endParaRPr lang="en-US" sz="1800" b="0" kern="0">
              <a:latin typeface="+mn-lt"/>
              <a:cs typeface="Times New Roman" panose="02020603050405020304" pitchFamily="18" charset="0"/>
            </a:endParaRPr>
          </a:p>
          <a:p>
            <a:r>
              <a:rPr lang="en-IN" sz="1800" b="0" kern="0">
                <a:latin typeface="+mn-lt"/>
                <a:cs typeface="Times New Roman" panose="02020603050405020304" pitchFamily="18" charset="0"/>
              </a:rPr>
              <a:t>This distribution provides a comprehensive overview of how employees are performing across different levels, highlighting areas of strength and areas needing improvement within the organization.</a:t>
            </a:r>
            <a:endParaRPr lang="en-IN" sz="1800" b="0" kern="0" dirty="0">
              <a:latin typeface="+mn-lt"/>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3">
            <a:extLst>
              <a:ext uri="{FF2B5EF4-FFF2-40B4-BE49-F238E27FC236}">
                <a16:creationId xmlns:a16="http://schemas.microsoft.com/office/drawing/2014/main" id="{E5B3906C-C23C-8443-AE11-428F9E1D01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3924" y="3429001"/>
            <a:ext cx="5519802" cy="29813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V="1">
            <a:off x="7671266" y="1253233"/>
            <a:ext cx="1006569" cy="84450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TextBox 14">
            <a:extLst>
              <a:ext uri="{FF2B5EF4-FFF2-40B4-BE49-F238E27FC236}">
                <a16:creationId xmlns:a16="http://schemas.microsoft.com/office/drawing/2014/main" id="{F5EA7E66-27B0-0540-B40D-76BB73F08A4A}"/>
              </a:ext>
            </a:extLst>
          </p:cNvPr>
          <p:cNvSpPr txBox="1"/>
          <p:nvPr/>
        </p:nvSpPr>
        <p:spPr>
          <a:xfrm>
            <a:off x="577384" y="1449447"/>
            <a:ext cx="6104964" cy="3477875"/>
          </a:xfrm>
          <a:prstGeom prst="rect">
            <a:avLst/>
          </a:prstGeom>
          <a:noFill/>
        </p:spPr>
        <p:txBody>
          <a:bodyPr wrap="square" anchor="b">
            <a:spAutoFit/>
          </a:bodyPr>
          <a:lstStyle/>
          <a:p>
            <a:r>
              <a:rPr lang="en-GB" sz="2000"/>
              <a:t>Employee performance analysis is done to:</a:t>
            </a:r>
            <a:endParaRPr lang="en-US" sz="2000"/>
          </a:p>
          <a:p>
            <a:pPr marL="342900" indent="-342900">
              <a:buFont typeface="+mj-lt"/>
              <a:buAutoNum type="arabicPeriod"/>
            </a:pPr>
            <a:r>
              <a:rPr lang="en-US" sz="2000"/>
              <a:t>Identify Strengths and Weaknesses: To recognize high performers and areas needing improvement.</a:t>
            </a:r>
          </a:p>
          <a:p>
            <a:pPr marL="342900" indent="-342900">
              <a:buFont typeface="+mj-lt"/>
              <a:buAutoNum type="arabicPeriod"/>
            </a:pPr>
            <a:r>
              <a:rPr lang="en-US" sz="2000"/>
              <a:t>Guide Development: To inform training and development plans.
Inform Decisions: To make decisions about promotions, raises, and role changes.
Enhance Productivity: To improve overall team and organizational efficiency.
Set Goals: To establish clear performance goals and expectations.</a:t>
            </a:r>
          </a:p>
        </p:txBody>
      </p:sp>
      <p:sp>
        <p:nvSpPr>
          <p:cNvPr id="9" name="object 6">
            <a:extLst>
              <a:ext uri="{FF2B5EF4-FFF2-40B4-BE49-F238E27FC236}">
                <a16:creationId xmlns:a16="http://schemas.microsoft.com/office/drawing/2014/main" id="{711A1774-CBE8-284D-96A4-F947C319FDE4}"/>
              </a:ext>
            </a:extLst>
          </p:cNvPr>
          <p:cNvSpPr/>
          <p:nvPr/>
        </p:nvSpPr>
        <p:spPr>
          <a:xfrm flipV="1">
            <a:off x="8437468" y="1788001"/>
            <a:ext cx="1006569" cy="69567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253939" y="3859306"/>
            <a:ext cx="805330" cy="94129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29628"/>
            <a:ext cx="5141072" cy="8788303"/>
          </a:xfrm>
          <a:prstGeom prst="rect">
            <a:avLst/>
          </a:prstGeom>
        </p:spPr>
        <p:txBody>
          <a:bodyPr vert="horz" wrap="square" lIns="0" tIns="16510" rIns="0" bIns="0" rtlCol="0">
            <a:spAutoFit/>
          </a:bodyPr>
          <a:lstStyle/>
          <a:p>
            <a:r>
              <a:rPr lang="en-GB" sz="4250" spc="5"/>
              <a:t>PROJECT	</a:t>
            </a:r>
            <a:r>
              <a:rPr lang="en-GB" sz="4250" spc="-20"/>
              <a:t>OVERVIEW</a:t>
            </a:r>
            <a:br>
              <a:rPr lang="en-GB" sz="4250" spc="-20"/>
            </a:br>
            <a:br>
              <a:rPr lang="en-US" sz="1600" b="0" spc="-20">
                <a:latin typeface="+mn-lt"/>
              </a:rPr>
            </a:br>
            <a:br>
              <a:rPr lang="en-GB" sz="1600" b="0">
                <a:latin typeface="+mn-lt"/>
              </a:rPr>
            </a:br>
            <a:r>
              <a:rPr lang="en-US" sz="1800" b="0">
                <a:latin typeface="+mn-lt"/>
              </a:rPr>
              <a:t>This project is all about finding the employee performance with the given data set.</a:t>
            </a:r>
            <a:br>
              <a:rPr lang="en-US" sz="1800" b="0">
                <a:latin typeface="+mn-lt"/>
              </a:rPr>
            </a:br>
            <a:r>
              <a:rPr lang="en-US" sz="1800" b="0">
                <a:latin typeface="+mn-lt"/>
              </a:rPr>
              <a:t>Employee Performance analysis is crucial for improving project outcomes, optimizing resource use, and enhancing organizational capabilities.</a:t>
            </a:r>
            <a:br>
              <a:rPr lang="en-US" sz="1800" b="0">
                <a:latin typeface="+mn-lt"/>
              </a:rPr>
            </a:br>
            <a:r>
              <a:rPr lang="en-US" sz="1800" b="0">
                <a:latin typeface="+mn-lt"/>
              </a:rPr>
              <a:t>This operation is done by using various techniques in MS Excel.</a:t>
            </a:r>
            <a:br>
              <a:rPr lang="en-US" sz="1800" b="0">
                <a:latin typeface="+mn-lt"/>
              </a:rPr>
            </a:br>
            <a:r>
              <a:rPr lang="en-US" sz="1800" b="0">
                <a:latin typeface="+mn-lt"/>
              </a:rPr>
              <a:t>It summarizes the performance of each employee department wise. It also depicts the efficient department through visual representation of the computed data.</a:t>
            </a:r>
            <a:br>
              <a:rPr lang="en-US" sz="1800" spc="-20"/>
            </a:br>
            <a:br>
              <a:rPr lang="en-US" sz="4250" spc="-20"/>
            </a:br>
            <a:br>
              <a:rPr lang="en-US" sz="4250" spc="-20"/>
            </a:br>
            <a:br>
              <a:rPr lang="en-US" sz="4250" spc="-20"/>
            </a:br>
            <a:br>
              <a:rPr lang="en-US" sz="4250" spc="-20"/>
            </a:br>
            <a:br>
              <a:rPr lang="en-US" sz="4250" spc="-20"/>
            </a:b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object 2">
            <a:extLst>
              <a:ext uri="{FF2B5EF4-FFF2-40B4-BE49-F238E27FC236}">
                <a16:creationId xmlns:a16="http://schemas.microsoft.com/office/drawing/2014/main" id="{F3CB3BF9-52CC-6643-9FC3-4CC6A221B928}"/>
              </a:ext>
            </a:extLst>
          </p:cNvPr>
          <p:cNvSpPr/>
          <p:nvPr/>
        </p:nvSpPr>
        <p:spPr>
          <a:xfrm flipH="1">
            <a:off x="8059269" y="5362575"/>
            <a:ext cx="598955" cy="53339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id="{D4043FE1-DFFF-5846-A9E8-274CA0174293}"/>
              </a:ext>
            </a:extLst>
          </p:cNvPr>
          <p:cNvSpPr txBox="1"/>
          <p:nvPr/>
        </p:nvSpPr>
        <p:spPr>
          <a:xfrm>
            <a:off x="467249" y="1750020"/>
            <a:ext cx="7064188" cy="3939540"/>
          </a:xfrm>
          <a:prstGeom prst="rect">
            <a:avLst/>
          </a:prstGeom>
          <a:noFill/>
        </p:spPr>
        <p:txBody>
          <a:bodyPr wrap="square">
            <a:spAutoFit/>
          </a:bodyPr>
          <a:lstStyle/>
          <a:p>
            <a:r>
              <a:rPr lang="en-GB"/>
              <a:t>The </a:t>
            </a:r>
            <a:r>
              <a:rPr lang="en-US"/>
              <a:t>E</a:t>
            </a:r>
            <a:r>
              <a:rPr lang="en-GB"/>
              <a:t>nd users of </a:t>
            </a:r>
            <a:r>
              <a:rPr lang="en-US"/>
              <a:t>E</a:t>
            </a:r>
            <a:r>
              <a:rPr lang="en-GB"/>
              <a:t>mployee </a:t>
            </a:r>
            <a:r>
              <a:rPr lang="en-US"/>
              <a:t>P</a:t>
            </a:r>
            <a:r>
              <a:rPr lang="en-GB"/>
              <a:t>erformance analysis typically include:</a:t>
            </a:r>
            <a:endParaRPr lang="en-US"/>
          </a:p>
          <a:p>
            <a:endParaRPr lang="en-GB"/>
          </a:p>
          <a:p>
            <a:pPr>
              <a:buFont typeface="+mj-lt"/>
              <a:buAutoNum type="arabicPeriod"/>
            </a:pPr>
            <a:r>
              <a:rPr lang="en-GB" b="1"/>
              <a:t>Managers</a:t>
            </a:r>
            <a:endParaRPr lang="en-US" b="1"/>
          </a:p>
          <a:p>
            <a:pPr>
              <a:buFont typeface="+mj-lt"/>
              <a:buAutoNum type="arabicPeriod"/>
            </a:pPr>
            <a:endParaRPr lang="en-GB"/>
          </a:p>
          <a:p>
            <a:pPr>
              <a:buFont typeface="+mj-lt"/>
              <a:buAutoNum type="arabicPeriod"/>
            </a:pPr>
            <a:r>
              <a:rPr lang="en-GB" b="1"/>
              <a:t>Human Reources (HR) Professionals</a:t>
            </a:r>
            <a:endParaRPr lang="en-US" b="1"/>
          </a:p>
          <a:p>
            <a:pPr>
              <a:buFont typeface="+mj-lt"/>
              <a:buAutoNum type="arabicPeriod"/>
            </a:pPr>
            <a:endParaRPr lang="en-GB"/>
          </a:p>
          <a:p>
            <a:pPr>
              <a:buFont typeface="+mj-lt"/>
              <a:buAutoNum type="arabicPeriod"/>
            </a:pPr>
            <a:r>
              <a:rPr lang="en-GB" b="1"/>
              <a:t>Executives and Senior Leadership</a:t>
            </a:r>
            <a:endParaRPr lang="en-US" b="1"/>
          </a:p>
          <a:p>
            <a:pPr>
              <a:buFont typeface="+mj-lt"/>
              <a:buAutoNum type="arabicPeriod"/>
            </a:pPr>
            <a:endParaRPr lang="en-US"/>
          </a:p>
          <a:p>
            <a:pPr>
              <a:buFont typeface="+mj-lt"/>
              <a:buAutoNum type="arabicPeriod"/>
            </a:pPr>
            <a:r>
              <a:rPr lang="en-US" b="1"/>
              <a:t>Employees</a:t>
            </a:r>
            <a:endParaRPr lang="en-US"/>
          </a:p>
          <a:p>
            <a:r>
              <a:rPr lang="en-US" b="1"/>
              <a:t>
5.Team Leaders</a:t>
            </a:r>
          </a:p>
          <a:p>
            <a:endParaRPr lang="en-US" b="1"/>
          </a:p>
          <a:p>
            <a:r>
              <a:rPr lang="en-US" b="1"/>
              <a:t>6.Training and Development Specialists</a:t>
            </a:r>
          </a:p>
          <a:p>
            <a:pPr>
              <a:buFont typeface="+mj-lt"/>
              <a:buAutoNum type="arabicPeriod"/>
            </a:pPr>
            <a:endParaRPr lang="en-GB" sz="1600"/>
          </a:p>
        </p:txBody>
      </p:sp>
      <p:pic>
        <p:nvPicPr>
          <p:cNvPr id="3" name="Picture 6">
            <a:extLst>
              <a:ext uri="{FF2B5EF4-FFF2-40B4-BE49-F238E27FC236}">
                <a16:creationId xmlns:a16="http://schemas.microsoft.com/office/drawing/2014/main" id="{5CBD81C9-3D2D-EC41-BAC2-9B42D1D33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716" y="2412987"/>
            <a:ext cx="4626312" cy="4060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928" y="1834963"/>
            <a:ext cx="2819401" cy="381280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id="{4D12D5B0-4CE3-A749-B683-4084C96560AC}"/>
              </a:ext>
            </a:extLst>
          </p:cNvPr>
          <p:cNvSpPr txBox="1"/>
          <p:nvPr/>
        </p:nvSpPr>
        <p:spPr>
          <a:xfrm>
            <a:off x="2775136" y="1956425"/>
            <a:ext cx="7035614" cy="3416320"/>
          </a:xfrm>
          <a:prstGeom prst="rect">
            <a:avLst/>
          </a:prstGeom>
          <a:noFill/>
        </p:spPr>
        <p:txBody>
          <a:bodyPr wrap="square">
            <a:spAutoFit/>
          </a:bodyPr>
          <a:lstStyle/>
          <a:p>
            <a:r>
              <a:rPr lang="en-US"/>
              <a:t>Techniques used:</a:t>
            </a:r>
          </a:p>
          <a:p>
            <a:r>
              <a:rPr lang="en-US"/>
              <a:t>Conditional formatting- Conditional formating is used to interpret the employee performance level </a:t>
            </a:r>
          </a:p>
          <a:p>
            <a:endParaRPr lang="en-US"/>
          </a:p>
          <a:p>
            <a:r>
              <a:rPr lang="en-US"/>
              <a:t>Pivot table- A pivot table is used  for data Organization,data summarization,Dynamic analysis,efficient filtering and sorting and for comparison.</a:t>
            </a:r>
          </a:p>
          <a:p>
            <a:endParaRPr lang="en-US"/>
          </a:p>
          <a:p>
            <a:r>
              <a:rPr lang="en-US"/>
              <a:t>Formula used:=IFS(J2&gt;=5,”VERY HIGH”,J2&gt;=4,”HIGH”,J2&gt;=3,"MED",TRUE,”LOW”)</a:t>
            </a:r>
          </a:p>
          <a:p>
            <a:endParaRPr lang="en-US"/>
          </a:p>
          <a:p>
            <a:r>
              <a:rPr lang="en-US"/>
              <a:t>Graph: A bar graph is inserted using the pivot table.</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E3D2E80-CB3A-8B4A-B4DD-221DDD512BE2}"/>
              </a:ext>
            </a:extLst>
          </p:cNvPr>
          <p:cNvSpPr txBox="1"/>
          <p:nvPr/>
        </p:nvSpPr>
        <p:spPr>
          <a:xfrm>
            <a:off x="1913964" y="1443841"/>
            <a:ext cx="6104964" cy="4524315"/>
          </a:xfrm>
          <a:prstGeom prst="rect">
            <a:avLst/>
          </a:prstGeom>
          <a:noFill/>
        </p:spPr>
        <p:txBody>
          <a:bodyPr wrap="square">
            <a:spAutoFit/>
          </a:bodyPr>
          <a:lstStyle/>
          <a:p>
            <a:r>
              <a:rPr lang="en-US"/>
              <a:t>This Employee data set was downloaded from google for performing employee performance analysis in Excel.</a:t>
            </a:r>
          </a:p>
          <a:p>
            <a:r>
              <a:rPr lang="en-US"/>
              <a:t>There are 11 features used in this Employee Performance Analysis. They are:</a:t>
            </a:r>
          </a:p>
          <a:p>
            <a:pPr marL="342900" indent="-342900">
              <a:buFont typeface="+mj-lt"/>
              <a:buAutoNum type="arabicPeriod"/>
            </a:pPr>
            <a:r>
              <a:rPr lang="en-US"/>
              <a:t>EMPLOYEE ID</a:t>
            </a:r>
          </a:p>
          <a:p>
            <a:pPr marL="342900" indent="-342900">
              <a:buFont typeface="+mj-lt"/>
              <a:buAutoNum type="arabicPeriod"/>
            </a:pPr>
            <a:r>
              <a:rPr lang="en-US"/>
              <a:t>NAME</a:t>
            </a:r>
          </a:p>
          <a:p>
            <a:pPr marL="342900" indent="-342900">
              <a:buFont typeface="+mj-lt"/>
              <a:buAutoNum type="arabicPeriod"/>
            </a:pPr>
            <a:r>
              <a:rPr lang="en-US"/>
              <a:t>DEPARTMNET</a:t>
            </a:r>
          </a:p>
          <a:p>
            <a:pPr marL="342900" indent="-342900">
              <a:buFont typeface="+mj-lt"/>
              <a:buAutoNum type="arabicPeriod"/>
            </a:pPr>
            <a:r>
              <a:rPr lang="en-US"/>
              <a:t>ROLE</a:t>
            </a:r>
          </a:p>
          <a:p>
            <a:pPr marL="342900" indent="-342900">
              <a:buFont typeface="+mj-lt"/>
              <a:buAutoNum type="arabicPeriod"/>
            </a:pPr>
            <a:r>
              <a:rPr lang="en-US"/>
              <a:t>AGE </a:t>
            </a:r>
          </a:p>
          <a:p>
            <a:pPr marL="342900" indent="-342900">
              <a:buFont typeface="+mj-lt"/>
              <a:buAutoNum type="arabicPeriod"/>
            </a:pPr>
            <a:r>
              <a:rPr lang="en-US"/>
              <a:t>GENDER</a:t>
            </a:r>
          </a:p>
          <a:p>
            <a:pPr marL="342900" indent="-342900">
              <a:buFont typeface="+mj-lt"/>
              <a:buAutoNum type="arabicPeriod"/>
            </a:pPr>
            <a:r>
              <a:rPr lang="en-US"/>
              <a:t>EXPERIENCE</a:t>
            </a:r>
          </a:p>
          <a:p>
            <a:pPr marL="342900" indent="-342900">
              <a:buFont typeface="+mj-lt"/>
              <a:buAutoNum type="arabicPeriod"/>
            </a:pPr>
            <a:r>
              <a:rPr lang="en-US"/>
              <a:t>ATTENDANCE</a:t>
            </a:r>
          </a:p>
          <a:p>
            <a:pPr marL="342900" indent="-342900">
              <a:buFont typeface="+mj-lt"/>
              <a:buAutoNum type="arabicPeriod"/>
            </a:pPr>
            <a:r>
              <a:rPr lang="en-US"/>
              <a:t>PROJECT COMPLETED</a:t>
            </a:r>
          </a:p>
          <a:p>
            <a:pPr marL="342900" indent="-342900">
              <a:buFont typeface="+mj-lt"/>
              <a:buAutoNum type="arabicPeriod"/>
            </a:pPr>
            <a:r>
              <a:rPr lang="en-US"/>
              <a:t>RATING</a:t>
            </a:r>
          </a:p>
          <a:p>
            <a:pPr marL="342900" indent="-342900">
              <a:buFont typeface="+mj-lt"/>
              <a:buAutoNum type="arabicPeriod"/>
            </a:pPr>
            <a:r>
              <a:rPr lang="en-US"/>
              <a:t>PERFORMANCE LEVEL</a:t>
            </a:r>
          </a:p>
          <a:p>
            <a:pPr marL="342900" indent="-342900">
              <a:buFont typeface="+mj-lt"/>
              <a:buAutoNum type="arabicPeriod"/>
            </a:pPr>
            <a:endParaRPr lang="en-US"/>
          </a:p>
        </p:txBody>
      </p:sp>
      <p:sp>
        <p:nvSpPr>
          <p:cNvPr id="6" name="object 2">
            <a:extLst>
              <a:ext uri="{FF2B5EF4-FFF2-40B4-BE49-F238E27FC236}">
                <a16:creationId xmlns:a16="http://schemas.microsoft.com/office/drawing/2014/main" id="{E0E54F10-0434-794A-B9CA-1AD540D6FFA5}"/>
              </a:ext>
            </a:extLst>
          </p:cNvPr>
          <p:cNvSpPr/>
          <p:nvPr/>
        </p:nvSpPr>
        <p:spPr>
          <a:xfrm>
            <a:off x="6546472" y="5100272"/>
            <a:ext cx="2944907" cy="62777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7" name="Picture 7">
            <a:extLst>
              <a:ext uri="{FF2B5EF4-FFF2-40B4-BE49-F238E27FC236}">
                <a16:creationId xmlns:a16="http://schemas.microsoft.com/office/drawing/2014/main" id="{846C9079-4ED5-F347-A21C-EA2B68BA3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913" y="2423771"/>
            <a:ext cx="3478586" cy="2916611"/>
          </a:xfrm>
          <a:prstGeom prst="rect">
            <a:avLst/>
          </a:prstGeom>
        </p:spPr>
      </p:pic>
      <p:sp>
        <p:nvSpPr>
          <p:cNvPr id="5" name="object 2">
            <a:extLst>
              <a:ext uri="{FF2B5EF4-FFF2-40B4-BE49-F238E27FC236}">
                <a16:creationId xmlns:a16="http://schemas.microsoft.com/office/drawing/2014/main" id="{261009DB-746F-0446-9F69-A1BCB44BA79F}"/>
              </a:ext>
            </a:extLst>
          </p:cNvPr>
          <p:cNvSpPr/>
          <p:nvPr/>
        </p:nvSpPr>
        <p:spPr>
          <a:xfrm flipH="1" flipV="1">
            <a:off x="8018926" y="2123563"/>
            <a:ext cx="1913967" cy="300208"/>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00162" y="2115167"/>
            <a:ext cx="8534018"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Formula used:=IFS(J2&gt;=5,”VERY HIGH”,J2&gt;=4,”HIGH”,J2&gt;=3,”MED”,TRUE,”LOW”)</a:t>
            </a:r>
            <a:endParaRPr lang="en-IN" sz="2800" dirty="0">
              <a:latin typeface="Times New Roman" panose="02020603050405020304" pitchFamily="18" charset="0"/>
              <a:cs typeface="Times New Roman" panose="02020603050405020304" pitchFamily="18" charset="0"/>
            </a:endParaRPr>
          </a:p>
        </p:txBody>
      </p:sp>
      <p:sp>
        <p:nvSpPr>
          <p:cNvPr id="11" name="object 4">
            <a:extLst>
              <a:ext uri="{FF2B5EF4-FFF2-40B4-BE49-F238E27FC236}">
                <a16:creationId xmlns:a16="http://schemas.microsoft.com/office/drawing/2014/main" id="{5962D98C-0849-644F-A1E5-DA9332F1B548}"/>
              </a:ext>
            </a:extLst>
          </p:cNvPr>
          <p:cNvSpPr/>
          <p:nvPr/>
        </p:nvSpPr>
        <p:spPr>
          <a:xfrm>
            <a:off x="8322608" y="4092110"/>
            <a:ext cx="982196" cy="12119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108</Words>
  <Application>Microsoft Office PowerPoint</Application>
  <PresentationFormat>Widescreen</PresentationFormat>
  <Paragraphs>44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   This project is all about finding the employee performance with the given data set. Employee Performance analysis is crucial for improving project outcomes, optimizing resource use, and enhancing organizational capabilities. This operation is done by using various techniques in MS Excel. It summarizes the performance of each employee department wise. It also depicts the efficient department through visual representation of the computed data.      </vt:lpstr>
      <vt:lpstr>WHO ARE THE END USERS?</vt:lpstr>
      <vt:lpstr>OUR SOLUTION AND ITS VALUE PROPOSITION</vt:lpstr>
      <vt:lpstr>Dataset Description</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Anuragha R</cp:lastModifiedBy>
  <cp:revision>27</cp:revision>
  <dcterms:created xsi:type="dcterms:W3CDTF">2024-03-29T15:07:22Z</dcterms:created>
  <dcterms:modified xsi:type="dcterms:W3CDTF">2024-08-31T01:32:15Z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