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310" r:id="rId6"/>
    <p:sldId id="313" r:id="rId7"/>
    <p:sldId id="315" r:id="rId8"/>
    <p:sldId id="312" r:id="rId9"/>
    <p:sldId id="314" r:id="rId10"/>
    <p:sldId id="305" r:id="rId11"/>
    <p:sldId id="308" r:id="rId12"/>
    <p:sldId id="304" r:id="rId13"/>
  </p:sldIdLst>
  <p:sldSz cx="9906000" cy="6858000" type="A4"/>
  <p:notesSz cx="6735763" cy="9866313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thun Pandey" initials="MP" lastIdx="1" clrIdx="0">
    <p:extLst>
      <p:ext uri="{19B8F6BF-5375-455C-9EA6-DF929625EA0E}">
        <p15:presenceInfo xmlns:p15="http://schemas.microsoft.com/office/powerpoint/2012/main" userId="S-1-5-21-1684499830-3193708394-17427382-133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76"/>
    <a:srgbClr val="FFDC6D"/>
    <a:srgbClr val="FDB913"/>
    <a:srgbClr val="E0B751"/>
    <a:srgbClr val="E7EDEC"/>
    <a:srgbClr val="0E4A89"/>
    <a:srgbClr val="DFDC9F"/>
    <a:srgbClr val="FFF4E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08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8831" cy="493316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25" tIns="45712" rIns="91425" bIns="45712" rtlCol="0"/>
          <a:lstStyle>
            <a:lvl1pPr algn="r">
              <a:defRPr sz="1200"/>
            </a:lvl1pPr>
          </a:lstStyle>
          <a:p>
            <a:fld id="{E4FF2FDA-BB3F-45D4-B23E-BBC5DA7C47E9}" type="datetimeFigureOut">
              <a:rPr lang="en-US" smtClean="0"/>
              <a:pPr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5" tIns="45712" rIns="91425" bIns="4571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686500"/>
            <a:ext cx="5388610" cy="4439841"/>
          </a:xfrm>
          <a:prstGeom prst="rect">
            <a:avLst/>
          </a:prstGeom>
        </p:spPr>
        <p:txBody>
          <a:bodyPr vert="horz" lIns="91425" tIns="45712" rIns="91425" bIns="4571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371285"/>
            <a:ext cx="2918831" cy="493316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25" tIns="45712" rIns="91425" bIns="45712" rtlCol="0" anchor="b"/>
          <a:lstStyle>
            <a:lvl1pPr algn="r">
              <a:defRPr sz="1200"/>
            </a:lvl1pPr>
          </a:lstStyle>
          <a:p>
            <a:fld id="{9A4EC710-F408-4AF0-AEE9-5E722004FB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4.xml"/><Relationship Id="rId7" Type="http://schemas.openxmlformats.org/officeDocument/2006/relationships/image" Target="../media/image2.pn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Relationship Id="rId9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0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8" descr="Trident-Group-Logo-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t="17825" r="8501" b="17825"/>
          <a:stretch>
            <a:fillRect/>
          </a:stretch>
        </p:blipFill>
        <p:spPr bwMode="auto">
          <a:xfrm>
            <a:off x="169863" y="6369050"/>
            <a:ext cx="22272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506663" y="6623050"/>
            <a:ext cx="7399337" cy="85725"/>
          </a:xfrm>
          <a:prstGeom prst="rect">
            <a:avLst/>
          </a:prstGeom>
          <a:solidFill>
            <a:srgbClr val="00857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3175" y="911225"/>
            <a:ext cx="9902825" cy="46038"/>
          </a:xfrm>
          <a:prstGeom prst="rect">
            <a:avLst/>
          </a:prstGeom>
          <a:solidFill>
            <a:srgbClr val="FDB91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3175" y="985838"/>
            <a:ext cx="9902825" cy="0"/>
          </a:xfrm>
          <a:prstGeom prst="line">
            <a:avLst/>
          </a:prstGeom>
          <a:ln>
            <a:solidFill>
              <a:srgbClr val="FDB9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7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71963"/>
            <a:ext cx="9906000" cy="226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0" y="6489700"/>
            <a:ext cx="9906000" cy="368300"/>
          </a:xfrm>
          <a:prstGeom prst="rect">
            <a:avLst/>
          </a:prstGeom>
          <a:solidFill>
            <a:srgbClr val="FDB91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906000" cy="110966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15" descr="Trident-Group-Logo-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t="17825" r="8501" b="17825"/>
          <a:stretch>
            <a:fillRect/>
          </a:stretch>
        </p:blipFill>
        <p:spPr bwMode="auto">
          <a:xfrm>
            <a:off x="642938" y="585788"/>
            <a:ext cx="32670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7"/>
          <p:cNvSpPr/>
          <p:nvPr/>
        </p:nvSpPr>
        <p:spPr>
          <a:xfrm>
            <a:off x="0" y="928688"/>
            <a:ext cx="642938" cy="180975"/>
          </a:xfrm>
          <a:prstGeom prst="rect">
            <a:avLst/>
          </a:prstGeom>
          <a:solidFill>
            <a:srgbClr val="00857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965575" y="928688"/>
            <a:ext cx="5940425" cy="180975"/>
          </a:xfrm>
          <a:prstGeom prst="rect">
            <a:avLst/>
          </a:prstGeom>
          <a:solidFill>
            <a:srgbClr val="FDB913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867653" y="2458121"/>
            <a:ext cx="8193088" cy="4959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solidFill>
                  <a:srgbClr val="0085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867653" y="3193915"/>
            <a:ext cx="8193088" cy="388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867653" y="3757196"/>
            <a:ext cx="8193088" cy="38883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0" 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39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25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8" descr="Trident-Group-Logo-RGB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t="17825" r="8501" b="17825"/>
          <a:stretch>
            <a:fillRect/>
          </a:stretch>
        </p:blipFill>
        <p:spPr bwMode="auto">
          <a:xfrm>
            <a:off x="169863" y="6369050"/>
            <a:ext cx="22272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06663" y="6623050"/>
            <a:ext cx="7399337" cy="85725"/>
          </a:xfrm>
          <a:prstGeom prst="rect">
            <a:avLst/>
          </a:prstGeom>
          <a:solidFill>
            <a:srgbClr val="00857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3175" y="911225"/>
            <a:ext cx="9902825" cy="46038"/>
          </a:xfrm>
          <a:prstGeom prst="rect">
            <a:avLst/>
          </a:prstGeom>
          <a:solidFill>
            <a:srgbClr val="FDB91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3175" y="985838"/>
            <a:ext cx="9902825" cy="0"/>
          </a:xfrm>
          <a:prstGeom prst="line">
            <a:avLst/>
          </a:prstGeom>
          <a:ln>
            <a:solidFill>
              <a:srgbClr val="FDB9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7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415822"/>
            <a:ext cx="9245600" cy="461665"/>
          </a:xfrm>
          <a:prstGeom prst="rect">
            <a:avLst/>
          </a:prstGeom>
        </p:spPr>
        <p:txBody>
          <a:bodyPr wrap="square" anchor="b" anchorCtr="0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rgbClr val="00857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7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vmlDrawing" Target="../drawings/vmlDrawing1.vml"/><Relationship Id="rId4" Type="http://schemas.openxmlformats.org/officeDocument/2006/relationships/theme" Target="../theme/theme1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6" hidden="1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87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" name="think-cell Slide" r:id="rId7" imgW="360" imgH="360" progId="">
                  <p:embed/>
                </p:oleObj>
              </mc:Choice>
              <mc:Fallback>
                <p:oleObj name="think-cell Slide" r:id="rId7" imgW="360" imgH="360" progId="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7" name="Picture 8" descr="Trident-Group-Logo-RGB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1" t="17825" r="8501" b="17825"/>
          <a:stretch>
            <a:fillRect/>
          </a:stretch>
        </p:blipFill>
        <p:spPr bwMode="auto">
          <a:xfrm>
            <a:off x="169863" y="6369050"/>
            <a:ext cx="2227262" cy="46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506663" y="6623050"/>
            <a:ext cx="7399337" cy="85725"/>
          </a:xfrm>
          <a:prstGeom prst="rect">
            <a:avLst/>
          </a:prstGeom>
          <a:solidFill>
            <a:srgbClr val="00857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3175" y="911225"/>
            <a:ext cx="9902825" cy="46038"/>
          </a:xfrm>
          <a:prstGeom prst="rect">
            <a:avLst/>
          </a:prstGeom>
          <a:solidFill>
            <a:srgbClr val="FDB913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rgbClr val="FFFFFF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3175" y="985838"/>
            <a:ext cx="9902825" cy="0"/>
          </a:xfrm>
          <a:prstGeom prst="line">
            <a:avLst/>
          </a:prstGeom>
          <a:ln>
            <a:solidFill>
              <a:srgbClr val="FDB9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3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3" hidden="1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82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Subtitle 2"/>
          <p:cNvSpPr>
            <a:spLocks noGrp="1"/>
          </p:cNvSpPr>
          <p:nvPr>
            <p:ph type="body" sz="quarter" idx="10"/>
          </p:nvPr>
        </p:nvSpPr>
        <p:spPr bwMode="auto">
          <a:xfrm>
            <a:off x="1334814" y="2207172"/>
            <a:ext cx="6884276" cy="1082566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altLang="en-US" sz="4800" u="sng" dirty="0"/>
              <a:t>PROJECT PROPOSAL</a:t>
            </a:r>
            <a:endParaRPr lang="en-US" altLang="en-US" sz="4800" u="sn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44715C6-4B9B-4F39-8B40-C866C7CF4072}"/>
              </a:ext>
            </a:extLst>
          </p:cNvPr>
          <p:cNvSpPr/>
          <p:nvPr/>
        </p:nvSpPr>
        <p:spPr>
          <a:xfrm>
            <a:off x="594743" y="6534835"/>
            <a:ext cx="8619942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500" dirty="0">
                <a:solidFill>
                  <a:srgbClr val="008576"/>
                </a:solidFill>
                <a:cs typeface="Arial" panose="020B0604020202020204" pitchFamily="34" charset="0"/>
              </a:rPr>
              <a:t>Dept. IT</a:t>
            </a:r>
            <a:endParaRPr lang="en-US" sz="1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232CF4-8C43-4FDC-8AFE-71D655B2F559}"/>
              </a:ext>
            </a:extLst>
          </p:cNvPr>
          <p:cNvSpPr txBox="1"/>
          <p:nvPr/>
        </p:nvSpPr>
        <p:spPr>
          <a:xfrm>
            <a:off x="5980386" y="3429000"/>
            <a:ext cx="3925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Name: </a:t>
            </a:r>
            <a:r>
              <a:rPr lang="en-IN" sz="1600" dirty="0"/>
              <a:t>Anurag </a:t>
            </a:r>
            <a:r>
              <a:rPr lang="en-IN" sz="1600" dirty="0" err="1"/>
              <a:t>Kedia</a:t>
            </a:r>
            <a:endParaRPr lang="en-IN" sz="1600" dirty="0"/>
          </a:p>
          <a:p>
            <a:r>
              <a:rPr lang="en-IN" sz="1600" b="1" dirty="0"/>
              <a:t>Guide: </a:t>
            </a:r>
            <a:r>
              <a:rPr lang="en-IN" sz="1600" dirty="0"/>
              <a:t>Mr. Vineet</a:t>
            </a: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Smart office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200" y="1100512"/>
            <a:ext cx="9245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WHAT MAKES OFFICE SMART: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Unify operations under 1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Communication, collaboration and creativity.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IOT enabled systems.</a:t>
            </a:r>
          </a:p>
          <a:p>
            <a:r>
              <a:rPr lang="en-US" sz="2000" dirty="0"/>
              <a:t>	</a:t>
            </a:r>
          </a:p>
          <a:p>
            <a:endParaRPr lang="en-US" sz="2000" dirty="0"/>
          </a:p>
          <a:p>
            <a:r>
              <a:rPr lang="en-US" sz="2000" u="sng" dirty="0"/>
              <a:t>3 STAGES OF IMPLEMENTATION: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Define workplace strategy.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Locate, design and build.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Operate, optimize and adapt.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r>
              <a:rPr lang="en-US" sz="2000" u="sng" dirty="0"/>
              <a:t>CAUTION: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May lead to confusion, conflict and spiraling cost.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8076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Hot Desking (Office space utilisation)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200" y="1100512"/>
            <a:ext cx="92456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CURRENT SITUATION: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Office seen to filled to the brink on some days, with some employees working in the basement and majorly empty on others.</a:t>
            </a:r>
          </a:p>
          <a:p>
            <a:endParaRPr lang="en-US" sz="1600" dirty="0"/>
          </a:p>
          <a:p>
            <a:r>
              <a:rPr lang="en-US" sz="1600" u="sng" dirty="0"/>
              <a:t>THE CONCEPT: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Dynamic allotment of workstation.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Smart scheduling of GEMBA leaves, WFH, half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Very popular concept. Adapted in Intel SRR3, Bangalore as well as The Edge Amsterdam(the smartest building of the world)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edge has a employee to workplace ratio of 5:2.</a:t>
            </a:r>
          </a:p>
          <a:p>
            <a:r>
              <a:rPr lang="en-US" sz="1600" dirty="0"/>
              <a:t>	</a:t>
            </a:r>
          </a:p>
          <a:p>
            <a:r>
              <a:rPr lang="en-US" sz="1600" u="sng" dirty="0"/>
              <a:t>THE BENEFITS: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Spirit of teamwork and collaboration.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Chance encounters, creativity.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Space for new employees.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u="sng" dirty="0"/>
              <a:t>THE DRAWBACS: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 of workplace familiarity.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6855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Tracing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200" y="1100512"/>
            <a:ext cx="92456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“STORY OF A PRODUCT”</a:t>
            </a:r>
          </a:p>
          <a:p>
            <a:endParaRPr lang="en-US" sz="2000" dirty="0"/>
          </a:p>
          <a:p>
            <a:r>
              <a:rPr lang="en-US" sz="2000" u="sng" dirty="0"/>
              <a:t>THE CONCEPT: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Trace finished goods back to the farm which generated the raw material.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Display this on the scan of a QR code to customer, information in first person narrative. Can be displayed in various 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Brings transparency, clarity to the manufacturing process.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u="sng" dirty="0"/>
              <a:t>CHALLENGES: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Maintaining a tag for products may be difficult, considering the discreet method of manufacturing and various intermediate products. 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50302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employees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200" y="1100512"/>
            <a:ext cx="92456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/>
              <a:t>THE CONCEPT: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Enable a unified platform for most of employees needs.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u="sng" dirty="0"/>
              <a:t>FUNCTIONALITY SCOPE: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Employee chatroom :- broadcast messages for problems faced by employees. Enhance collaboration in employee community.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Car pooling facilitation :- Travelling to/from work made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 space allotment :-  compatibility with hot-desking principle.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Conference/meeting room booking :- real time bookings. Provision of tabs right outside the rooms.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Notification for news or events of the office.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Canteen menu updates.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further extended to store employee preferences.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Work allotment : proffered over verbal method of assigning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Leave applications etc. compatibility with current systems.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28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efficiency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0200" y="1100512"/>
            <a:ext cx="92456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PROBLEMS: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Lights are on despite sufficient natural light from the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Water cooler on for a long time : people mix the cold and normal water.</a:t>
            </a:r>
          </a:p>
          <a:p>
            <a:endParaRPr lang="en-US" sz="2000" dirty="0"/>
          </a:p>
          <a:p>
            <a:r>
              <a:rPr lang="en-US" sz="2000" u="sng" dirty="0"/>
              <a:t>VISION: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Introduction of a ‘power saving mode.’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Stage 1: Before infrastructural changes, define parameters for employees to follow during last hour of work. Say after 5pm.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000" dirty="0"/>
              <a:t>Stage 2: Slowly work towards automation : sensors to detect light intensity and achieve at least BEE 4 star rating for the building (less than 105 kwh/sqm/year).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Temperature control optimization would require more efficient ways of cooling, current systems being used very optimally by the employees.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Automatic low cost Waste segregation and subsequent recycling.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Water Reuse :- NEED MORE INFORMATION.</a:t>
            </a:r>
          </a:p>
          <a:p>
            <a:pPr marL="342900" indent="-342900">
              <a:buFont typeface="+mj-lt"/>
              <a:buAutoNum type="arabicPeriod"/>
            </a:pPr>
            <a:endParaRPr lang="en-US" sz="2000" dirty="0"/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50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Cataloguing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200" y="1100512"/>
            <a:ext cx="9245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/>
              <a:t>Description:</a:t>
            </a:r>
            <a:endParaRPr lang="en-IN" sz="1600" dirty="0"/>
          </a:p>
          <a:p>
            <a:pPr>
              <a:buFont typeface="Arial" pitchFamily="34" charset="0"/>
              <a:buChar char="•"/>
            </a:pPr>
            <a:r>
              <a:rPr lang="en-IN" sz="1600" dirty="0"/>
              <a:t>Displaying product information on a 3D model emerging from the QR-code/marker placed on the product 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Uses AR.js – remotely available, no installations  required.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We have products (packaged/unpackaged) where this could be implemented on the boxes/covers or tags. It could also be added in magazines/boards etc where product ads are placed. </a:t>
            </a:r>
            <a:endParaRPr lang="en-US" sz="1600" dirty="0"/>
          </a:p>
          <a:p>
            <a:endParaRPr lang="en-IN" sz="1600" dirty="0"/>
          </a:p>
          <a:p>
            <a:r>
              <a:rPr lang="en-IN" sz="1600" b="1" u="sng" dirty="0"/>
              <a:t>Advantages:</a:t>
            </a:r>
            <a:endParaRPr lang="en-US" sz="1600" b="1" u="sng" dirty="0"/>
          </a:p>
          <a:p>
            <a:pPr>
              <a:buFont typeface="Arial" pitchFamily="34" charset="0"/>
              <a:buChar char="•"/>
            </a:pPr>
            <a:r>
              <a:rPr lang="en-IN" sz="1600" dirty="0"/>
              <a:t>Easy access to information of any product.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Creates WoW effect for customer and adds to enhanced customer experience.</a:t>
            </a:r>
            <a:endParaRPr lang="en-US" sz="1600" dirty="0"/>
          </a:p>
          <a:p>
            <a:pPr>
              <a:buFont typeface="Arial" pitchFamily="34" charset="0"/>
              <a:buChar char="•"/>
            </a:pPr>
            <a:r>
              <a:rPr lang="en-IN" sz="1600" dirty="0"/>
              <a:t>More customer conversions and could drive more sales of products.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Browser based implementation possible, requiring no installation by the user.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Can be scaled to provide AR based user trainings of various products as well as in logistics.</a:t>
            </a:r>
          </a:p>
          <a:p>
            <a:pPr>
              <a:buFont typeface="Arial" pitchFamily="34" charset="0"/>
              <a:buChar char="•"/>
            </a:pPr>
            <a:endParaRPr lang="en-IN" sz="1600" dirty="0"/>
          </a:p>
          <a:p>
            <a:r>
              <a:rPr lang="en-IN" sz="1600" b="1" u="sng" dirty="0"/>
              <a:t>Drawbacks</a:t>
            </a:r>
            <a:r>
              <a:rPr lang="en-IN" sz="1600" dirty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New users may prefer traditional man-to-man form of information delivery.</a:t>
            </a:r>
          </a:p>
          <a:p>
            <a:endParaRPr lang="en-IN" sz="1600" dirty="0"/>
          </a:p>
          <a:p>
            <a:r>
              <a:rPr lang="en-IN" sz="1600" b="1" u="sng" dirty="0"/>
              <a:t>Implementation/requirements:</a:t>
            </a:r>
            <a:endParaRPr lang="en-US" sz="1600" b="1" u="sng" dirty="0"/>
          </a:p>
          <a:p>
            <a:pPr>
              <a:buFont typeface="Arial" pitchFamily="34" charset="0"/>
              <a:buChar char="•"/>
            </a:pPr>
            <a:r>
              <a:rPr lang="en-IN" sz="1600" dirty="0"/>
              <a:t>Require info about certain products, should check with Design and marketing teams if data is hosted and could be accessible.</a:t>
            </a:r>
          </a:p>
          <a:p>
            <a:pPr>
              <a:buFont typeface="Arial" pitchFamily="34" charset="0"/>
              <a:buChar char="•"/>
            </a:pPr>
            <a:r>
              <a:rPr lang="en-IN" sz="1600" dirty="0"/>
              <a:t>Customer experience and feedback can be used to judge effective outcome of the product.</a:t>
            </a:r>
          </a:p>
          <a:p>
            <a:pPr>
              <a:buFont typeface="Arial" pitchFamily="34" charset="0"/>
              <a:buChar char="•"/>
            </a:pP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Security camera footage analytics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1433" y="1225689"/>
            <a:ext cx="841878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Description:</a:t>
            </a:r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IP security cameras present in the campus. Have features for motion sensing and detecting line crossing. Other services can be paid for.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Analytics such as crowd detection, foot count determination as well as restricted area access possible using </a:t>
            </a:r>
            <a:r>
              <a:rPr lang="en-IN" dirty="0" err="1"/>
              <a:t>openCV</a:t>
            </a:r>
            <a:r>
              <a:rPr lang="en-IN" dirty="0"/>
              <a:t>.</a:t>
            </a:r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r>
              <a:rPr lang="en-IN" b="1" u="sng" dirty="0"/>
              <a:t>Advantages:</a:t>
            </a:r>
            <a:endParaRPr lang="en-US" b="1" u="sng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Automation in the vigilant eye team.</a:t>
            </a:r>
            <a:endParaRPr lang="en-US" dirty="0"/>
          </a:p>
          <a:p>
            <a:pPr>
              <a:buFont typeface="Arial" pitchFamily="34" charset="0"/>
              <a:buChar char="•"/>
            </a:pPr>
            <a:endParaRPr lang="en-IN" dirty="0"/>
          </a:p>
          <a:p>
            <a:r>
              <a:rPr lang="en-IN" b="1" u="sng" dirty="0"/>
              <a:t>Drawbacks: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Achieved accuracy may not be very high, could lead to false alarms. Hence, human monitoring could be required.</a:t>
            </a:r>
          </a:p>
          <a:p>
            <a:endParaRPr lang="en-IN" b="1" u="sng" dirty="0"/>
          </a:p>
          <a:p>
            <a:r>
              <a:rPr lang="en-IN" b="1" u="sng" dirty="0"/>
              <a:t>Implementation/requirements:</a:t>
            </a:r>
            <a:endParaRPr lang="en-US" b="1" u="sng" dirty="0"/>
          </a:p>
          <a:p>
            <a:pPr>
              <a:buFont typeface="Arial" pitchFamily="34" charset="0"/>
              <a:buChar char="•"/>
            </a:pPr>
            <a:r>
              <a:rPr lang="en-IN" dirty="0"/>
              <a:t>Requires installation of </a:t>
            </a:r>
            <a:r>
              <a:rPr lang="en-IN" dirty="0" err="1"/>
              <a:t>openCV</a:t>
            </a:r>
            <a:r>
              <a:rPr lang="en-IN" dirty="0"/>
              <a:t> library for python which is free.</a:t>
            </a:r>
          </a:p>
          <a:p>
            <a:pPr>
              <a:buFont typeface="Arial" pitchFamily="34" charset="0"/>
              <a:buChar char="•"/>
            </a:pPr>
            <a:r>
              <a:rPr lang="en-IN" dirty="0"/>
              <a:t>Time constrain may be an issue, given the learning curve.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28E6C-0049-497F-AF73-0315B43DC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3000" y="2459503"/>
            <a:ext cx="3138714" cy="1200329"/>
          </a:xfrm>
        </p:spPr>
        <p:txBody>
          <a:bodyPr/>
          <a:lstStyle/>
          <a:p>
            <a:r>
              <a:rPr lang="en-IN" sz="3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192599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STYLE" val="CoverPag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000"/>
      </a:accent1>
      <a:accent2>
        <a:srgbClr val="008576"/>
      </a:accent2>
      <a:accent3>
        <a:srgbClr val="A5A5A5"/>
      </a:accent3>
      <a:accent4>
        <a:srgbClr val="7F7F7F"/>
      </a:accent4>
      <a:accent5>
        <a:srgbClr val="FEE599"/>
      </a:accent5>
      <a:accent6>
        <a:srgbClr val="F7CBAC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dent Template.potx.pot [Compatibility Mode]" id="{84362A1A-2CF6-470B-904D-8903A2F58971}" vid="{F709C5D9-5B0C-428F-BBA4-C6BB61C57C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73C7A2C6AEC14A9F12508000E3A760" ma:contentTypeVersion="2" ma:contentTypeDescription="Create a new document." ma:contentTypeScope="" ma:versionID="ab1768439d7eb5345db31972626e5043">
  <xsd:schema xmlns:xsd="http://www.w3.org/2001/XMLSchema" xmlns:xs="http://www.w3.org/2001/XMLSchema" xmlns:p="http://schemas.microsoft.com/office/2006/metadata/properties" xmlns:ns2="ce743bbb-92e1-45a7-9814-bbeadac581f7" targetNamespace="http://schemas.microsoft.com/office/2006/metadata/properties" ma:root="true" ma:fieldsID="32ac840ba7ad3ad9e9bd733bbd28a0b4" ns2:_="">
    <xsd:import namespace="ce743bbb-92e1-45a7-9814-bbeadac581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743bbb-92e1-45a7-9814-bbeadac581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5556A9-7A41-4EBD-9C13-A12CECEA0D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743bbb-92e1-45a7-9814-bbeadac581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D868C5-DD5C-48CD-BC4D-61527987A5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A0379-5619-47A0-A7FF-10E23A133B09}">
  <ds:schemaRefs>
    <ds:schemaRef ds:uri="ce743bbb-92e1-45a7-9814-bbeadac581f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Trident Template.potx</Template>
  <TotalTime>5011</TotalTime>
  <Words>640</Words>
  <Application>Microsoft Office PowerPoint</Application>
  <PresentationFormat>A4 Paper (210x297 mm)</PresentationFormat>
  <Paragraphs>108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Smart office</vt:lpstr>
      <vt:lpstr>Hot Desking (Office space utilisation) </vt:lpstr>
      <vt:lpstr>Product Tracing</vt:lpstr>
      <vt:lpstr>Unified employees app</vt:lpstr>
      <vt:lpstr>Energy efficiency</vt:lpstr>
      <vt:lpstr>Product Cataloguing</vt:lpstr>
      <vt:lpstr>Security camera footage analytics</vt:lpstr>
      <vt:lpstr>THANK YOU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VineetSreedharan@tridentindia.com</dc:creator>
  <cp:lastModifiedBy>Intern Ldh</cp:lastModifiedBy>
  <cp:revision>436</cp:revision>
  <cp:lastPrinted>2019-01-17T06:57:44Z</cp:lastPrinted>
  <dcterms:created xsi:type="dcterms:W3CDTF">2016-06-16T14:44:09Z</dcterms:created>
  <dcterms:modified xsi:type="dcterms:W3CDTF">2019-06-11T12:30:33Z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0x010100B773C7A2C6AEC14A9F12508000E3A760</vt:lpwstr>
  </property>
</Properties>
</file>