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9" r:id="rId2"/>
    <p:sldId id="261" r:id="rId3"/>
    <p:sldId id="262" r:id="rId4"/>
    <p:sldId id="263" r:id="rId5"/>
    <p:sldId id="280" r:id="rId6"/>
    <p:sldId id="281" r:id="rId7"/>
    <p:sldId id="298" r:id="rId8"/>
    <p:sldId id="312" r:id="rId9"/>
    <p:sldId id="299" r:id="rId10"/>
    <p:sldId id="300" r:id="rId11"/>
    <p:sldId id="301" r:id="rId12"/>
    <p:sldId id="303" r:id="rId13"/>
    <p:sldId id="304" r:id="rId14"/>
    <p:sldId id="305" r:id="rId15"/>
    <p:sldId id="307" r:id="rId16"/>
    <p:sldId id="314" r:id="rId17"/>
    <p:sldId id="308" r:id="rId18"/>
    <p:sldId id="309" r:id="rId19"/>
    <p:sldId id="310" r:id="rId20"/>
    <p:sldId id="311" r:id="rId21"/>
    <p:sldId id="269" r:id="rId22"/>
    <p:sldId id="288" r:id="rId23"/>
    <p:sldId id="270" r:id="rId24"/>
    <p:sldId id="289" r:id="rId25"/>
    <p:sldId id="272" r:id="rId26"/>
    <p:sldId id="273" r:id="rId27"/>
    <p:sldId id="290" r:id="rId28"/>
    <p:sldId id="275" r:id="rId29"/>
    <p:sldId id="276" r:id="rId30"/>
    <p:sldId id="291" r:id="rId31"/>
    <p:sldId id="278" r:id="rId32"/>
    <p:sldId id="294" r:id="rId33"/>
    <p:sldId id="296" r:id="rId34"/>
    <p:sldId id="295" r:id="rId35"/>
    <p:sldId id="297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94682"/>
  </p:normalViewPr>
  <p:slideViewPr>
    <p:cSldViewPr snapToGrid="0">
      <p:cViewPr varScale="1">
        <p:scale>
          <a:sx n="105" d="100"/>
          <a:sy n="105" d="100"/>
        </p:scale>
        <p:origin x="19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2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31E1-5F99-4C63-B6C9-54442C277F40}" type="datetimeFigureOut">
              <a:rPr lang="en-US" smtClean="0"/>
              <a:pPr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0C84-ABF6-41D9-A4A3-F54B56F04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Rd5-rOP5hJvNHg1nopA5O3Mwz-95Fm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6160" y="172720"/>
            <a:ext cx="10383520" cy="477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rgbClr val="C00000"/>
                </a:solidFill>
              </a:rPr>
              <a:t>AGARWAL AUTOMOBILES FUEL STATION FORECASTING </a:t>
            </a:r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4800" b="1" dirty="0">
                <a:solidFill>
                  <a:srgbClr val="C00000"/>
                </a:solidFill>
              </a:rPr>
              <a:t>AND </a:t>
            </a:r>
            <a:br>
              <a:rPr lang="en-US" sz="4800" b="1" dirty="0">
                <a:solidFill>
                  <a:srgbClr val="C00000"/>
                </a:solidFill>
              </a:rPr>
            </a:br>
            <a:r>
              <a:rPr lang="en-US" sz="4800" b="1" dirty="0">
                <a:solidFill>
                  <a:srgbClr val="C00000"/>
                </a:solidFill>
              </a:rPr>
              <a:t>INVENTORY MANAGEMENT 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040" y="5196900"/>
            <a:ext cx="3976624" cy="15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ADSDS BATCH 3 - GROUP 15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ANUPAM DEEP VERMA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ANURAG KUMAR</a:t>
            </a:r>
          </a:p>
        </p:txBody>
      </p:sp>
    </p:spTree>
    <p:extLst>
      <p:ext uri="{BB962C8B-B14F-4D97-AF65-F5344CB8AC3E}">
        <p14:creationId xmlns:p14="http://schemas.microsoft.com/office/powerpoint/2010/main" val="373521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85888" y="814370"/>
            <a:ext cx="901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Oil Categories Breakdown: Diesel, Petroleum, and HSP“ visualization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57468"/>
            <a:ext cx="6194810" cy="252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0468" y="1885950"/>
            <a:ext cx="6013682" cy="394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0" y="271439"/>
            <a:ext cx="6286501" cy="51115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Trend Chart of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Oil Category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09" y="714356"/>
            <a:ext cx="1143008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85775" y="3450183"/>
            <a:ext cx="11372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/>
              <a:t>Value Trends</a:t>
            </a:r>
            <a:r>
              <a:rPr lang="en-US" sz="1600" b="1" dirty="0"/>
              <a:t>:</a:t>
            </a:r>
            <a:endParaRPr lang="en-US" sz="1600" dirty="0"/>
          </a:p>
          <a:p>
            <a:r>
              <a:rPr lang="en-US" sz="1400" b="1" dirty="0"/>
              <a:t>Pet (Blue Line):</a:t>
            </a:r>
            <a:endParaRPr lang="en-US" sz="1400" dirty="0"/>
          </a:p>
          <a:p>
            <a:r>
              <a:rPr lang="en-US" sz="1400" dirty="0"/>
              <a:t>Values are relatively stable with slight fluctuations, averaging between 2,000 and 5,000. Indicates steady demand or consistent pricing over time.</a:t>
            </a:r>
          </a:p>
          <a:p>
            <a:r>
              <a:rPr lang="en-US" sz="1400" b="1" dirty="0"/>
              <a:t>Dies (Orange Line):</a:t>
            </a:r>
            <a:endParaRPr lang="en-US" sz="1400" dirty="0"/>
          </a:p>
          <a:p>
            <a:r>
              <a:rPr lang="en-US" sz="1400" dirty="0"/>
              <a:t>Shows the most significant variations and peaks around 10,000 in late 2015. Suggests a spike in demand, pricing, or other external factors during this period.</a:t>
            </a:r>
          </a:p>
          <a:p>
            <a:r>
              <a:rPr lang="en-US" sz="1400" b="1" dirty="0"/>
              <a:t>HSP (Green Line):</a:t>
            </a:r>
            <a:endParaRPr lang="en-US" sz="1400" dirty="0"/>
          </a:p>
          <a:p>
            <a:r>
              <a:rPr lang="en-US" sz="1400" dirty="0"/>
              <a:t>Values remain low and stable, consistently under 1,000. Likely indicates low usage, demand, or availability compared to other categories. </a:t>
            </a:r>
          </a:p>
          <a:p>
            <a:endParaRPr lang="en-US" sz="1600" b="1" i="1" u="sng" dirty="0"/>
          </a:p>
          <a:p>
            <a:r>
              <a:rPr lang="en-US" sz="1600" b="1" i="1" u="sng" dirty="0"/>
              <a:t>Key Events and Anomalies:</a:t>
            </a:r>
            <a:endParaRPr lang="en-US" sz="1600" i="1" u="sng" dirty="0"/>
          </a:p>
          <a:p>
            <a:r>
              <a:rPr lang="en-US" sz="1400" b="1" dirty="0"/>
              <a:t>Late 2015:</a:t>
            </a:r>
            <a:r>
              <a:rPr lang="en-US" sz="1400" dirty="0"/>
              <a:t> A notable spike in the "Dies" category may indicate a significant external factor like increased demand, policy changes, or market disruptions.</a:t>
            </a:r>
          </a:p>
          <a:p>
            <a:endParaRPr lang="en-US" sz="1400" dirty="0"/>
          </a:p>
          <a:p>
            <a:r>
              <a:rPr lang="en-US" sz="1400" b="1" dirty="0"/>
              <a:t>Pet Category Stability:</a:t>
            </a:r>
            <a:r>
              <a:rPr lang="en-US" sz="1400" dirty="0"/>
              <a:t> Reflects consistent performance, possibly due to predictable consumption patterns.</a:t>
            </a:r>
          </a:p>
          <a:p>
            <a:endParaRPr lang="en-US" sz="1400" dirty="0"/>
          </a:p>
          <a:p>
            <a:r>
              <a:rPr lang="en-US" sz="1400" b="1" dirty="0"/>
              <a:t>Low Values of HSP:</a:t>
            </a:r>
            <a:r>
              <a:rPr lang="en-US" sz="1400" dirty="0"/>
              <a:t> Indicates minimal significance or niche usage compared to "Pet" and "Dies.”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109" y="257152"/>
            <a:ext cx="9048813" cy="7254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"Box Plot Analysis of Oil Categories: Petrol, Diesel, and HSP"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71546"/>
            <a:ext cx="1143007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41245" y="3707363"/>
            <a:ext cx="66103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Insights from the Diagram:</a:t>
            </a:r>
            <a:endParaRPr lang="en-US" sz="1600" b="1" dirty="0">
              <a:solidFill>
                <a:srgbClr val="C00000"/>
              </a:solidFill>
            </a:endParaRPr>
          </a:p>
          <a:p>
            <a:r>
              <a:rPr lang="en-US" sz="1400" b="1" dirty="0"/>
              <a:t>Petro(Pet):</a:t>
            </a:r>
            <a:endParaRPr lang="en-US" sz="1400" dirty="0"/>
          </a:p>
          <a:p>
            <a:pPr lvl="1"/>
            <a:r>
              <a:rPr lang="en-US" sz="1400" dirty="0"/>
              <a:t>The distribution is relatively compact, with a smaller </a:t>
            </a:r>
            <a:r>
              <a:rPr lang="en-US" sz="1400" dirty="0" err="1"/>
              <a:t>interquartile</a:t>
            </a:r>
            <a:r>
              <a:rPr lang="en-US" sz="1400" dirty="0"/>
              <a:t> range (IQR), indicating low variability.</a:t>
            </a:r>
          </a:p>
          <a:p>
            <a:pPr lvl="1"/>
            <a:r>
              <a:rPr lang="en-US" sz="1400" dirty="0"/>
              <a:t>There are outliers above the upper whisker, suggesting occasional higher values.</a:t>
            </a:r>
          </a:p>
          <a:p>
            <a:r>
              <a:rPr lang="en-US" sz="1400" b="1" dirty="0"/>
              <a:t>Diesel (Dies):</a:t>
            </a:r>
            <a:endParaRPr lang="en-US" sz="1400" dirty="0"/>
          </a:p>
          <a:p>
            <a:pPr lvl="1"/>
            <a:r>
              <a:rPr lang="en-US" sz="1400" dirty="0"/>
              <a:t>The box plot shows the widest IQR, indicating high variability in diesel values.</a:t>
            </a:r>
          </a:p>
          <a:p>
            <a:pPr lvl="1"/>
            <a:r>
              <a:rPr lang="en-US" sz="1400" dirty="0"/>
              <a:t>Significant outliers above the upper whisker, with some values exceeding </a:t>
            </a:r>
            <a:r>
              <a:rPr lang="en-US" sz="1400" b="1" dirty="0"/>
              <a:t>14,000</a:t>
            </a:r>
            <a:r>
              <a:rPr lang="en-US" sz="1400" dirty="0"/>
              <a:t>, highlight extreme cases or unusual patterns.</a:t>
            </a:r>
          </a:p>
          <a:p>
            <a:r>
              <a:rPr lang="en-US" sz="1400" b="1" dirty="0"/>
              <a:t>HSP:</a:t>
            </a:r>
            <a:endParaRPr lang="en-US" sz="1400" dirty="0"/>
          </a:p>
          <a:p>
            <a:pPr lvl="1"/>
            <a:r>
              <a:rPr lang="en-US" sz="1400" dirty="0"/>
              <a:t>The distribution is very narrow, with a small IQR, indicating consistency in values.</a:t>
            </a:r>
          </a:p>
          <a:p>
            <a:pPr lvl="1"/>
            <a:r>
              <a:rPr lang="en-US" sz="1400" dirty="0"/>
              <a:t>A few minor outliers are visible, but the range of variation is minimal compared to other categories.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0670" y="3573330"/>
            <a:ext cx="4762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Comparative Insights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endParaRPr lang="en-US" sz="1400" dirty="0">
              <a:solidFill>
                <a:schemeClr val="accent2"/>
              </a:solidFill>
            </a:endParaRPr>
          </a:p>
          <a:p>
            <a:pPr lvl="1"/>
            <a:r>
              <a:rPr lang="en-US" sz="1400" dirty="0"/>
              <a:t>Diesel has the highest variability and most extreme outliers, suggesting it is the most unpredictable category.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Petroleum shows moderate variability with some outliers, but it is more stable than diesel.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HSP is the most stable category, with minimal spread and fewer outliers.</a:t>
            </a:r>
          </a:p>
          <a:p>
            <a:r>
              <a:rPr lang="en-US" sz="1400" b="1" dirty="0"/>
              <a:t>Observation:</a:t>
            </a:r>
            <a:endParaRPr lang="en-US" sz="1400" dirty="0"/>
          </a:p>
          <a:p>
            <a:pPr lvl="1"/>
            <a:r>
              <a:rPr lang="en-US" sz="1400" i="1" u="sng" dirty="0"/>
              <a:t>The presence of outliers, especially in diesel, might require further investigation to identify reasons for extreme values (e.g., operational inefficiencies or demand spikes).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86077" y="474932"/>
            <a:ext cx="7052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"Scatter Plot of Outliers in Oil Categories Over Time”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3145" y="1660825"/>
            <a:ext cx="5640775" cy="429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28913" y="1155801"/>
            <a:ext cx="57511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Insights from the Scatter Plot of Outliers:</a:t>
            </a:r>
          </a:p>
          <a:p>
            <a:endParaRPr lang="en-US" sz="1400" b="1" dirty="0"/>
          </a:p>
          <a:p>
            <a:r>
              <a:rPr lang="en-US" sz="1400" b="1" dirty="0"/>
              <a:t>Diesel (Blue Points):</a:t>
            </a:r>
            <a:endParaRPr lang="en-US" sz="1400" dirty="0"/>
          </a:p>
          <a:p>
            <a:pPr lvl="1"/>
            <a:r>
              <a:rPr lang="en-US" sz="1400" dirty="0"/>
              <a:t>Diesel exhibits the most extreme outliers, with values exceeding </a:t>
            </a:r>
            <a:r>
              <a:rPr lang="en-US" sz="1400" b="1" dirty="0"/>
              <a:t>14,000</a:t>
            </a:r>
            <a:r>
              <a:rPr lang="en-US" sz="1400" dirty="0"/>
              <a:t> observed between </a:t>
            </a:r>
            <a:r>
              <a:rPr lang="en-US" sz="1400" b="1" dirty="0"/>
              <a:t>October 2015</a:t>
            </a:r>
            <a:r>
              <a:rPr lang="en-US" sz="1400" dirty="0"/>
              <a:t> and </a:t>
            </a:r>
            <a:r>
              <a:rPr lang="en-US" sz="1400" b="1" dirty="0"/>
              <a:t>early 2016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It has the widest range of variability, indicating significant fluctuations in production, consumption, or data irregularities.</a:t>
            </a:r>
          </a:p>
          <a:p>
            <a:r>
              <a:rPr lang="en-US" sz="1400" b="1" dirty="0"/>
              <a:t>Petroleum (Red Points):</a:t>
            </a:r>
            <a:endParaRPr lang="en-US" sz="1400" dirty="0"/>
          </a:p>
          <a:p>
            <a:pPr lvl="1"/>
            <a:r>
              <a:rPr lang="en-US" sz="1400" dirty="0"/>
              <a:t>Petroleum outliers are moderate, ranging between </a:t>
            </a:r>
            <a:r>
              <a:rPr lang="en-US" sz="1400" b="1" dirty="0"/>
              <a:t>3,000</a:t>
            </a:r>
            <a:r>
              <a:rPr lang="en-US" sz="1400" dirty="0"/>
              <a:t> and </a:t>
            </a:r>
            <a:r>
              <a:rPr lang="en-US" sz="1400" b="1" dirty="0"/>
              <a:t>6,000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outliers are distributed more evenly over time compared to Diesel, reflecting moderate irregularities.</a:t>
            </a:r>
          </a:p>
          <a:p>
            <a:r>
              <a:rPr lang="en-US" sz="1400" b="1" dirty="0"/>
              <a:t>HSP (Orange Points):</a:t>
            </a:r>
            <a:endParaRPr lang="en-US" sz="1400" dirty="0"/>
          </a:p>
          <a:p>
            <a:pPr lvl="1"/>
            <a:r>
              <a:rPr lang="en-US" sz="1400" dirty="0"/>
              <a:t>HSP has the smallest and most consistent outliers, primarily below </a:t>
            </a:r>
            <a:r>
              <a:rPr lang="en-US" sz="1400" b="1" dirty="0"/>
              <a:t>2,000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 sparse distribution of HSP points indicates a relatively stable category with limited variability.</a:t>
            </a:r>
          </a:p>
          <a:p>
            <a:r>
              <a:rPr lang="en-US" sz="1400" b="1" dirty="0"/>
              <a:t>Temporal Trends:</a:t>
            </a:r>
            <a:endParaRPr lang="en-US" sz="1400" dirty="0"/>
          </a:p>
          <a:p>
            <a:pPr lvl="1"/>
            <a:r>
              <a:rPr lang="en-US" sz="1400" dirty="0"/>
              <a:t>Most extreme outliers occur between </a:t>
            </a:r>
            <a:r>
              <a:rPr lang="en-US" sz="1400" b="1" dirty="0"/>
              <a:t>July 2015 and March 2016</a:t>
            </a:r>
            <a:r>
              <a:rPr lang="en-US" sz="1400" dirty="0"/>
              <a:t>, suggesting an unusual period for all categories.</a:t>
            </a:r>
          </a:p>
          <a:p>
            <a:pPr lvl="1"/>
            <a:r>
              <a:rPr lang="en-US" sz="1400" dirty="0"/>
              <a:t>Outside this time frame, the values for all categories appear more stable.</a:t>
            </a:r>
          </a:p>
          <a:p>
            <a:r>
              <a:rPr lang="en-US" sz="1400" b="1" dirty="0"/>
              <a:t>Key Observation:</a:t>
            </a:r>
            <a:endParaRPr lang="en-US" sz="1400" dirty="0"/>
          </a:p>
          <a:p>
            <a:pPr lvl="1"/>
            <a:r>
              <a:rPr lang="en-US" sz="1400" dirty="0"/>
              <a:t>Diesel’s extreme variability requires deeper investigation into its underlying causes, while HSP remains the most stable category.</a:t>
            </a:r>
          </a:p>
          <a:p>
            <a:pPr lvl="1"/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3829" y="555732"/>
            <a:ext cx="990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Trend Chart of total daily sales data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Petrol+Diesel+HSP</a:t>
            </a:r>
            <a:r>
              <a:rPr lang="en-IN" sz="2400" b="1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5063"/>
            <a:ext cx="12001541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05313" y="4288701"/>
            <a:ext cx="109242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Insights and Interpretations on the daily basis</a:t>
            </a:r>
          </a:p>
          <a:p>
            <a:pPr marL="228600" indent="-228600">
              <a:buAutoNum type="alphaLcPeriod"/>
            </a:pPr>
            <a:r>
              <a:rPr lang="en-US" sz="1200" b="1" dirty="0"/>
              <a:t>Seasonality</a:t>
            </a:r>
            <a:r>
              <a:rPr lang="en-US" sz="1200" dirty="0"/>
              <a:t> The peak from September to November 2015 suggests a potential seasonal pattern or a period of high demand/activity. For example: Increased sales or activity during a holiday season. Annual events or trends driving higher values.</a:t>
            </a:r>
          </a:p>
          <a:p>
            <a:pPr marL="228600" indent="-228600">
              <a:buAutoNum type="alphaLcPeriod"/>
            </a:pPr>
            <a:endParaRPr lang="en-US" sz="1200" dirty="0"/>
          </a:p>
          <a:p>
            <a:r>
              <a:rPr lang="en-US" sz="1200" b="1" dirty="0"/>
              <a:t>b. Decline Post-November</a:t>
            </a:r>
            <a:r>
              <a:rPr lang="en-US" sz="1200" dirty="0"/>
              <a:t> The decline from November 2015 to March 2016 could indicate: A return to normal levels after a period of high activity. Potential impacts of market trends, seasonal slowdowns, or reduced demand.</a:t>
            </a:r>
          </a:p>
          <a:p>
            <a:endParaRPr lang="en-US" sz="1200" dirty="0"/>
          </a:p>
          <a:p>
            <a:r>
              <a:rPr lang="en-US" sz="1200" b="1" dirty="0"/>
              <a:t>c. Consistent Fluctuations</a:t>
            </a:r>
            <a:r>
              <a:rPr lang="en-US" sz="1200" dirty="0"/>
              <a:t> The frequent spikes and dips throughout the timeline suggest: High sensitivity to external factors. Possible anomalies in the data or irregular activities influencing the values.</a:t>
            </a:r>
          </a:p>
          <a:p>
            <a:endParaRPr lang="en-US" sz="1200" dirty="0"/>
          </a:p>
          <a:p>
            <a:r>
              <a:rPr lang="en-US" sz="1200" b="1" dirty="0"/>
              <a:t>d. Stabilization in 2016</a:t>
            </a:r>
            <a:r>
              <a:rPr lang="en-US" sz="1200" dirty="0"/>
              <a:t> The stabilization around April 2016 may reflect the system returning to a predictable and steady state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799" y="268976"/>
            <a:ext cx="10214125" cy="511156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DESCRIPTIVE ANALYSIS ON BASIS OF MONTHLY  DATA </a:t>
            </a:r>
            <a:endParaRPr lang="en-US" sz="2800" b="1" u="sng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572" y="951680"/>
            <a:ext cx="10121462" cy="338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799" y="268976"/>
            <a:ext cx="10214125" cy="511156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DESCRIPTIVE ANALYSIS ON BASIS OF MONTHLY  DATA </a:t>
            </a:r>
            <a:endParaRPr lang="en-US" sz="2800" b="1" u="sng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023" y="3512273"/>
            <a:ext cx="1143003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 Diesel (Green Line):</a:t>
            </a:r>
            <a:endParaRPr lang="en-US" sz="1200" dirty="0"/>
          </a:p>
          <a:p>
            <a:r>
              <a:rPr lang="en-US" sz="1200" i="1" dirty="0"/>
              <a:t>Dominates the Plot:</a:t>
            </a:r>
            <a:r>
              <a:rPr lang="en-US" sz="1200" dirty="0"/>
              <a:t> Diesel consistently has the highest values among the three categories, ranging between 150,000 and 250,000.</a:t>
            </a:r>
          </a:p>
          <a:p>
            <a:endParaRPr lang="en-US" sz="1200" dirty="0"/>
          </a:p>
          <a:p>
            <a:r>
              <a:rPr lang="en-US" sz="1200" i="1" dirty="0"/>
              <a:t>Seasonal Pattern:</a:t>
            </a:r>
            <a:r>
              <a:rPr lang="en-US" sz="1200" dirty="0"/>
              <a:t> A clear cyclic pattern is observed, indicating periodic rises and falls over time. Peaks appear approximately every year.</a:t>
            </a:r>
          </a:p>
          <a:p>
            <a:endParaRPr lang="en-US" sz="1200" dirty="0"/>
          </a:p>
          <a:p>
            <a:r>
              <a:rPr lang="en-US" sz="1200" i="1" dirty="0"/>
              <a:t>Decline in Later Months:</a:t>
            </a:r>
            <a:r>
              <a:rPr lang="en-US" sz="1200" dirty="0"/>
              <a:t> There is a gradual decrease in peak values toward the end of the timeline (2015–2016).</a:t>
            </a:r>
          </a:p>
          <a:p>
            <a:endParaRPr lang="en-US" sz="1200" dirty="0"/>
          </a:p>
          <a:p>
            <a:r>
              <a:rPr lang="en-US" sz="1200" b="1" dirty="0"/>
              <a:t>2. Petrol (Orange Line):</a:t>
            </a:r>
            <a:r>
              <a:rPr lang="en-US" sz="1200" dirty="0"/>
              <a:t> </a:t>
            </a:r>
            <a:r>
              <a:rPr lang="en-US" sz="1200" i="1" dirty="0"/>
              <a:t>Moderate Growth:</a:t>
            </a:r>
            <a:r>
              <a:rPr lang="en-US" sz="1200" dirty="0"/>
              <a:t> Petrol shows a steady upward trend over time, with values gradually increasing.</a:t>
            </a:r>
          </a:p>
          <a:p>
            <a:endParaRPr lang="en-US" sz="1200" dirty="0"/>
          </a:p>
          <a:p>
            <a:r>
              <a:rPr lang="en-US" sz="1200" i="1" dirty="0"/>
              <a:t>Less Variability:</a:t>
            </a:r>
            <a:r>
              <a:rPr lang="en-US" sz="1200" dirty="0"/>
              <a:t> Unlike Diesel, Petrol does not exhibit significant peaks or troughs, suggesting stable growth without seasonal fluctuations. Range: Values consistently remain between 30,000 and 60,000.</a:t>
            </a:r>
          </a:p>
          <a:p>
            <a:endParaRPr lang="en-US" sz="1200" dirty="0"/>
          </a:p>
          <a:p>
            <a:r>
              <a:rPr lang="en-US" sz="1200" b="1" dirty="0"/>
              <a:t>3. HSP (Blue Line):</a:t>
            </a:r>
            <a:r>
              <a:rPr lang="en-US" sz="1200" dirty="0"/>
              <a:t> </a:t>
            </a:r>
            <a:r>
              <a:rPr lang="en-US" sz="1200" i="1" dirty="0"/>
              <a:t>Lowest Values:</a:t>
            </a:r>
            <a:r>
              <a:rPr lang="en-US" sz="1200" dirty="0"/>
              <a:t> HSP has the lowest values among the three categories, consistently below 50,000.</a:t>
            </a:r>
          </a:p>
          <a:p>
            <a:endParaRPr lang="en-US" sz="1200" dirty="0"/>
          </a:p>
          <a:p>
            <a:r>
              <a:rPr lang="en-US" sz="1200" i="1" dirty="0"/>
              <a:t>Flat Trend:</a:t>
            </a:r>
            <a:r>
              <a:rPr lang="en-US" sz="1200" dirty="0"/>
              <a:t> There is minimal variation over time, indicating little to no growth or decline.</a:t>
            </a:r>
          </a:p>
          <a:p>
            <a:endParaRPr lang="en-US" sz="1200" dirty="0"/>
          </a:p>
          <a:p>
            <a:r>
              <a:rPr lang="en-US" sz="1200" i="1" dirty="0"/>
              <a:t>Stable </a:t>
            </a:r>
            <a:r>
              <a:rPr lang="en-US" sz="1200" i="1" dirty="0" err="1"/>
              <a:t>Demand:</a:t>
            </a:r>
            <a:r>
              <a:rPr lang="en-US" sz="1200" dirty="0" err="1"/>
              <a:t>The</a:t>
            </a:r>
            <a:r>
              <a:rPr lang="en-US" sz="1200" dirty="0"/>
              <a:t> flat line suggests a steady but limited demand for HSP compared to Petrol and Diesel.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86" y="873984"/>
            <a:ext cx="11158741" cy="251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503" y="252248"/>
            <a:ext cx="8096264" cy="53357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Box Plot on The Basis of the Monthly Data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259" y="1180919"/>
            <a:ext cx="5715039" cy="209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1236" y="4074385"/>
            <a:ext cx="4930764" cy="193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460" y="864631"/>
            <a:ext cx="638376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Interpretation from the Box Plot</a:t>
            </a:r>
          </a:p>
          <a:p>
            <a:pPr algn="just"/>
            <a:r>
              <a:rPr lang="en-US" sz="1200" b="1" dirty="0"/>
              <a:t>HSP (Top Left Box)</a:t>
            </a:r>
          </a:p>
          <a:p>
            <a:pPr algn="just"/>
            <a:r>
              <a:rPr lang="en-US" sz="1200" b="1" dirty="0"/>
              <a:t>Median: </a:t>
            </a:r>
            <a:r>
              <a:rPr lang="en-US" sz="1200" dirty="0"/>
              <a:t>The median value lies near 25,000, indicating this is the central tendency for HSP.</a:t>
            </a:r>
          </a:p>
          <a:p>
            <a:pPr algn="just"/>
            <a:r>
              <a:rPr lang="en-US" sz="1200" b="1" dirty="0"/>
              <a:t>IQR (Box Width):</a:t>
            </a:r>
            <a:r>
              <a:rPr lang="en-US" sz="1200" dirty="0"/>
              <a:t> The middle 50% of data (IQR) ranges from approximately 20,000 to 30,000, showing moderate variability.</a:t>
            </a:r>
          </a:p>
          <a:p>
            <a:pPr algn="just"/>
            <a:r>
              <a:rPr lang="en-US" sz="1200" b="1" dirty="0"/>
              <a:t>Range:</a:t>
            </a:r>
            <a:r>
              <a:rPr lang="en-US" sz="1200" dirty="0"/>
              <a:t> The data ranges from 10,000 to 35,000, with no outliers. Interpretation: HSP consumption is stable with minimal variability and no extreme values.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b. Petrol ( Right Box)</a:t>
            </a:r>
            <a:r>
              <a:rPr lang="en-US" sz="1200" dirty="0"/>
              <a:t> </a:t>
            </a:r>
          </a:p>
          <a:p>
            <a:pPr algn="just"/>
            <a:r>
              <a:rPr lang="en-US" sz="1200" dirty="0"/>
              <a:t>Median: The median value lies around 60,000, suggesting this is the central tendency for Petrol.</a:t>
            </a:r>
          </a:p>
          <a:p>
            <a:pPr algn="just"/>
            <a:r>
              <a:rPr lang="en-US" sz="1200" i="1" dirty="0"/>
              <a:t>IQR (Box Width):</a:t>
            </a:r>
            <a:r>
              <a:rPr lang="en-US" sz="1200" dirty="0"/>
              <a:t> The middle 50% of data ranges between 40,000 and 80,000, indicating moderate variability.</a:t>
            </a:r>
          </a:p>
          <a:p>
            <a:pPr algn="just"/>
            <a:r>
              <a:rPr lang="en-US" sz="1200" i="1" dirty="0" err="1"/>
              <a:t>Outliers:</a:t>
            </a:r>
            <a:r>
              <a:rPr lang="en-US" sz="1200" dirty="0" err="1"/>
              <a:t>There</a:t>
            </a:r>
            <a:r>
              <a:rPr lang="en-US" sz="1200" dirty="0"/>
              <a:t> are several outliers beyond 120,000, indicating occasional extreme consumption.</a:t>
            </a:r>
          </a:p>
          <a:p>
            <a:pPr algn="just"/>
            <a:r>
              <a:rPr lang="en-US" sz="1200" i="1" dirty="0"/>
              <a:t>Interpretation:</a:t>
            </a:r>
            <a:r>
              <a:rPr lang="en-US" sz="1200" dirty="0"/>
              <a:t> Petrol shows moderate variability with occasional high-consumption periods.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c. Diesel </a:t>
            </a:r>
          </a:p>
          <a:p>
            <a:pPr algn="just"/>
            <a:r>
              <a:rPr lang="en-US" sz="1200" i="1" dirty="0"/>
              <a:t>Median:</a:t>
            </a:r>
            <a:r>
              <a:rPr lang="en-US" sz="1200" dirty="0"/>
              <a:t> The median value is near 175,000, indicating higher central consumption compared to other categories.</a:t>
            </a:r>
          </a:p>
          <a:p>
            <a:pPr algn="just"/>
            <a:r>
              <a:rPr lang="en-US" sz="1200" i="1" dirty="0"/>
              <a:t>IQR (Box Width):</a:t>
            </a:r>
            <a:r>
              <a:rPr lang="en-US" sz="1200" dirty="0"/>
              <a:t> The IQR spans from 125,000 to 225,000, showing significant variability.</a:t>
            </a:r>
          </a:p>
          <a:p>
            <a:pPr algn="just"/>
            <a:r>
              <a:rPr lang="en-US" sz="1200" i="1" dirty="0"/>
              <a:t>Range:</a:t>
            </a:r>
            <a:r>
              <a:rPr lang="en-US" sz="1200" dirty="0"/>
              <a:t> Values range from approximately 100,000 to 250,000, with no outliers. Interpretation: Diesel has the highest consumption and variability among the three fuels but no extreme outliers.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b="1" dirty="0"/>
              <a:t>d. Total Monthly Consumption (most Right Box)</a:t>
            </a:r>
            <a:r>
              <a:rPr lang="en-US" sz="1200" dirty="0"/>
              <a:t> Median: The median value is near 275,000, representing the central total consumption.</a:t>
            </a:r>
          </a:p>
          <a:p>
            <a:pPr algn="just"/>
            <a:r>
              <a:rPr lang="en-US" sz="1200" i="1" dirty="0"/>
              <a:t>IQR (Box Width):</a:t>
            </a:r>
            <a:r>
              <a:rPr lang="en-US" sz="1200" dirty="0"/>
              <a:t> The IQR ranges between 200,000 and 300,000, indicating moderate variability in total monthly consumption.</a:t>
            </a:r>
          </a:p>
          <a:p>
            <a:pPr algn="just"/>
            <a:r>
              <a:rPr lang="en-US" sz="1200" i="1" dirty="0"/>
              <a:t>Outliers:</a:t>
            </a:r>
            <a:r>
              <a:rPr lang="en-US" sz="1200" dirty="0"/>
              <a:t> There is one outlier beyond 350,000, suggesting a period of exceptionally high total consumption.</a:t>
            </a:r>
          </a:p>
          <a:p>
            <a:pPr algn="just"/>
            <a:r>
              <a:rPr lang="en-US" sz="1200" i="1" dirty="0"/>
              <a:t>Interpretation:</a:t>
            </a:r>
            <a:r>
              <a:rPr lang="en-US" sz="1200" dirty="0"/>
              <a:t> Total monthly consumption is generally consistent, with occasional spikes.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1862" y="379351"/>
            <a:ext cx="8671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DESCRIPTIVE ANALYSIS OF THE ORDERS PLACED ON BPCL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980" y="993229"/>
            <a:ext cx="10681497" cy="275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3866" y="3795064"/>
            <a:ext cx="111745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Observations:</a:t>
            </a:r>
            <a:endParaRPr lang="en-US" sz="2400" dirty="0"/>
          </a:p>
          <a:p>
            <a:r>
              <a:rPr lang="en-US" sz="2400" dirty="0"/>
              <a:t>Diesel exhibits the highest mean and variability, likely due to demand or production fluctuations.</a:t>
            </a:r>
          </a:p>
          <a:p>
            <a:endParaRPr lang="en-US" sz="2400" dirty="0"/>
          </a:p>
          <a:p>
            <a:r>
              <a:rPr lang="en-US" sz="2400" dirty="0"/>
              <a:t>HSP has minimal contributions and variability, indicating a more stable pattern.</a:t>
            </a:r>
          </a:p>
          <a:p>
            <a:endParaRPr lang="en-US" sz="2400" dirty="0"/>
          </a:p>
          <a:p>
            <a:r>
              <a:rPr lang="en-US" sz="2400" dirty="0"/>
              <a:t>Most of the dataset's values are concentrated in the upper range for Petroleum and Diesel.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133" y="204952"/>
            <a:ext cx="7010411" cy="49833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Trend of The Order Placed on BPCL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58" y="3786190"/>
            <a:ext cx="1152533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60" y="910940"/>
            <a:ext cx="11144328" cy="232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90805"/>
            <a:ext cx="5781040" cy="7829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BACKGROUND OF CASE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629920"/>
            <a:ext cx="11084560" cy="5638800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Agarwal Automobiles was an authorized fuel station for Bharat Petroleum Corporation Limited (BPCL), a major oil and gas company located in the </a:t>
            </a:r>
            <a:r>
              <a:rPr lang="en-US" sz="2400" dirty="0" err="1"/>
              <a:t>Sagar</a:t>
            </a:r>
            <a:r>
              <a:rPr lang="en-US" sz="2400" dirty="0"/>
              <a:t> district of Madhya Pradesh, India. </a:t>
            </a:r>
          </a:p>
          <a:p>
            <a:pPr marL="355600" indent="-3556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It sold three main products at the fuel station: </a:t>
            </a:r>
            <a:r>
              <a:rPr lang="en-US" sz="2400" b="1" dirty="0"/>
              <a:t>Petrol, Diesel and High-Speed Petrol (HSP). </a:t>
            </a:r>
          </a:p>
          <a:p>
            <a:pPr marL="355600" indent="-3556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Agarwal Automobiles had three separate storage tanks, each with a different capacity, for each of the three fuel types. In March 2015, the fuel station was renovated to increase the inventory capacity.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55600" indent="-355600" algn="just">
              <a:lnSpc>
                <a:spcPts val="264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55600" indent="-355600" algn="just">
              <a:lnSpc>
                <a:spcPts val="2640"/>
              </a:lnSpc>
              <a:buNone/>
            </a:pPr>
            <a:r>
              <a:rPr lang="en-US" sz="2400" dirty="0"/>
              <a:t>	</a:t>
            </a:r>
          </a:p>
          <a:p>
            <a:pPr marL="355600" indent="-355600" algn="just">
              <a:lnSpc>
                <a:spcPts val="264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55600" indent="-355600" algn="just">
              <a:lnSpc>
                <a:spcPts val="264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0" indent="0" algn="just">
              <a:lnSpc>
                <a:spcPts val="2640"/>
              </a:lnSpc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31862"/>
              </p:ext>
            </p:extLst>
          </p:nvPr>
        </p:nvGraphicFramePr>
        <p:xfrm>
          <a:off x="2496688" y="4595186"/>
          <a:ext cx="7978808" cy="19846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5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9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927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DETAILS OF FUEL STORAGE TANKS AT THE FUEL STATION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Tank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Fuel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Capacity (</a:t>
                      </a:r>
                      <a:r>
                        <a:rPr lang="en-US" sz="2000" b="1" dirty="0" err="1"/>
                        <a:t>Litres</a:t>
                      </a:r>
                      <a:r>
                        <a:rPr lang="en-US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Tank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Diesel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20,000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/>
                        <a:t>Petrol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Tank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High-Speed Petrol (</a:t>
                      </a:r>
                      <a:r>
                        <a:rPr lang="en-US" sz="2000" dirty="0"/>
                        <a:t>HSP)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10,000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1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11" y="642918"/>
            <a:ext cx="11144328" cy="241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60" y="3500437"/>
            <a:ext cx="11334829" cy="285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66160" y="65138"/>
            <a:ext cx="559816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PREDICTIVE STATISTICS  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9938" y="645428"/>
            <a:ext cx="11653520" cy="5562868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Forecasting Techniques </a:t>
            </a:r>
            <a:r>
              <a:rPr lang="en-US" sz="2400" dirty="0"/>
              <a:t>used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Moving Average </a:t>
            </a:r>
            <a:r>
              <a:rPr lang="en-US" dirty="0">
                <a:solidFill>
                  <a:srgbClr val="FF0000"/>
                </a:solidFill>
              </a:rPr>
              <a:t>(window length)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Weighted Moving Average </a:t>
            </a:r>
            <a:r>
              <a:rPr lang="en-US" dirty="0">
                <a:solidFill>
                  <a:srgbClr val="FF0000"/>
                </a:solidFill>
              </a:rPr>
              <a:t>(window length, weights)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Exponential Smoothing </a:t>
            </a:r>
            <a:r>
              <a:rPr lang="en-US" dirty="0">
                <a:solidFill>
                  <a:srgbClr val="FF0000"/>
                </a:solidFill>
              </a:rPr>
              <a:t>(alpha)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Double Exponential Smoothing </a:t>
            </a:r>
            <a:r>
              <a:rPr lang="en-US" dirty="0">
                <a:solidFill>
                  <a:srgbClr val="FF0000"/>
                </a:solidFill>
              </a:rPr>
              <a:t>(alpha, beta)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Triple Exponential Smoothing </a:t>
            </a:r>
            <a:r>
              <a:rPr lang="en-US" dirty="0">
                <a:solidFill>
                  <a:srgbClr val="FF0000"/>
                </a:solidFill>
              </a:rPr>
              <a:t>(season length, alpha , beta, gamma)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Calculated errors </a:t>
            </a:r>
            <a:r>
              <a:rPr lang="en-US" sz="2400" b="1" dirty="0"/>
              <a:t>ME, MAD, MAPE, RMSE </a:t>
            </a:r>
            <a:r>
              <a:rPr lang="en-US" sz="2400" dirty="0"/>
              <a:t>for all the techniques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Technique with </a:t>
            </a:r>
            <a:r>
              <a:rPr lang="en-US" sz="2400" b="1" dirty="0"/>
              <a:t>minimum MAPE </a:t>
            </a:r>
            <a:r>
              <a:rPr lang="en-US" sz="2400" dirty="0"/>
              <a:t>selected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Analysis done on </a:t>
            </a:r>
            <a:r>
              <a:rPr lang="en-US" sz="2400" b="1" dirty="0"/>
              <a:t>MS-EXCEL and Python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967537" y="989574"/>
            <a:ext cx="3011614" cy="3465093"/>
            <a:chOff x="8967537" y="1315453"/>
            <a:chExt cx="3011614" cy="3465093"/>
          </a:xfrm>
        </p:grpSpPr>
        <p:sp>
          <p:nvSpPr>
            <p:cNvPr id="2" name="Right Brace 1"/>
            <p:cNvSpPr/>
            <p:nvPr/>
          </p:nvSpPr>
          <p:spPr>
            <a:xfrm>
              <a:off x="8967537" y="1315453"/>
              <a:ext cx="1061452" cy="346509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63736" y="1893837"/>
              <a:ext cx="22154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/>
                  </a:solidFill>
                </a:rPr>
                <a:t>Prescriptive Analytics used to arrive at optimized value of various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2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267"/>
              </p:ext>
            </p:extLst>
          </p:nvPr>
        </p:nvGraphicFramePr>
        <p:xfrm>
          <a:off x="1029704" y="1104607"/>
          <a:ext cx="10109200" cy="4972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2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  <a:latin typeface="+mn-lt"/>
                        </a:rPr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MFE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13.22%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12.82%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3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12.31%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4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5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11.88%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7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8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405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11.39%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11.43%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93096" y="199258"/>
            <a:ext cx="559816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MOVING AVERAGE - PETROL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7011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18474"/>
              </p:ext>
            </p:extLst>
          </p:nvPr>
        </p:nvGraphicFramePr>
        <p:xfrm>
          <a:off x="101600" y="1856441"/>
          <a:ext cx="4836160" cy="433832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7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393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PETROL</a:t>
                      </a:r>
                      <a:endParaRPr lang="en-US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MAD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MAPE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3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-0.94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425.56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12.05%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579.87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4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dirty="0">
                          <a:latin typeface="+mn-lt"/>
                        </a:rPr>
                        <a:t>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-1.71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409.89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11.61%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558.07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-1.19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405.13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11.50%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557.58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6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-0.59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403.67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11.49%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548.43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7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-1.89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393.85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11.18%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536.24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8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-0.21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390.30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11.06%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532.36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+mn-lt"/>
                        </a:rPr>
                        <a:t>9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-3.07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384.00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10.93%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528.92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latin typeface="+mn-lt"/>
                        </a:rPr>
                        <a:t>10WMA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-2.07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386.08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10.98%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529.74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11WMA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-2.05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387.46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11.01%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528.43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439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11152"/>
              </p:ext>
            </p:extLst>
          </p:nvPr>
        </p:nvGraphicFramePr>
        <p:xfrm>
          <a:off x="5059682" y="1773465"/>
          <a:ext cx="6969757" cy="4719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9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4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6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7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8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9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10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11 WMA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0.002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0.065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0.235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0.082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0.013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0.123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0.026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0.028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0.427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0.05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33877" y="316215"/>
            <a:ext cx="6911872" cy="772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WEIGHTED MOVING AVERAGE - PETROL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99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6690" y="390642"/>
            <a:ext cx="11142920" cy="772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COMPARISON OF ALL THE FORECASTING TECHNIQUES - PETROL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902689" y="5952311"/>
            <a:ext cx="657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BEST TECHINIQUE WITH MINIMUM MAPE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9 DAYS WIGHTED MOVING AVERAGE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57029"/>
              </p:ext>
            </p:extLst>
          </p:nvPr>
        </p:nvGraphicFramePr>
        <p:xfrm>
          <a:off x="340834" y="1163437"/>
          <a:ext cx="11247120" cy="471970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0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1"/>
                          </a:solidFill>
                          <a:effectLst/>
                        </a:rPr>
                        <a:t>PETROL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Mean Error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MAD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MAPE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RMSE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Parameters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Forecasted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Value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Moving </a:t>
                      </a:r>
                      <a:r>
                        <a:rPr lang="en-US" sz="2000" b="1" dirty="0" err="1">
                          <a:effectLst/>
                        </a:rPr>
                        <a:t>Avg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-2.57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11.41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542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 Days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3240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Weighted Moving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Avg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-3.07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384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10.93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528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9 Days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3390 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-1.83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402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11.35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536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alpha = 0.23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3315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Double 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-1.83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397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11.28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532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alpha = 0.18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beta = 0.99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3392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Triple 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5.04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416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11.7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564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alpha = 0.2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beta = 0.1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gamma = 0.1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season length = 4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3327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3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A7009-9542-EBA2-FADB-230616E0B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B8AF24-CD65-F542-AFEC-F271CC6AE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67473"/>
              </p:ext>
            </p:extLst>
          </p:nvPr>
        </p:nvGraphicFramePr>
        <p:xfrm>
          <a:off x="672096" y="721124"/>
          <a:ext cx="11115040" cy="590630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4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  <a:latin typeface="+mn-lt"/>
                        </a:rPr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MFE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3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23.60%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4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5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6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23.41%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7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8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9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23.16%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+mn-lt"/>
                        </a:rPr>
                        <a:t>11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23.05%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4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12 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23.24%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30536" y="117978"/>
            <a:ext cx="559816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MOVING AVERAGE - DIESEL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967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CF46F-12C5-EFF8-AED7-3687D972C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EA16E-8FB1-9582-3651-696FDC5A7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62715"/>
              </p:ext>
            </p:extLst>
          </p:nvPr>
        </p:nvGraphicFramePr>
        <p:xfrm>
          <a:off x="186662" y="2037199"/>
          <a:ext cx="5427329" cy="370438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6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048">
                <a:tc>
                  <a:txBody>
                    <a:bodyPr/>
                    <a:lstStyle/>
                    <a:p>
                      <a:r>
                        <a:rPr lang="en-US" sz="2000" dirty="0"/>
                        <a:t>Diesel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MFE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-7.17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1113.25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23.51%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1537.29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-7.02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1094.94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23.35%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1519.94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-3.05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1084.41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23.12%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1528.79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-6.45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1072.48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22.98%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1529.24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7 WMA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-6.24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1058.33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22.66%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1510.82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8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-7.73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1059.16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22.68%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1508.81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0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-11.45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1057.93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22.69%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1511.34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46F19A-3145-C53A-EA01-A0C1A953D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50409"/>
              </p:ext>
            </p:extLst>
          </p:nvPr>
        </p:nvGraphicFramePr>
        <p:xfrm>
          <a:off x="5740167" y="2018019"/>
          <a:ext cx="5827775" cy="3977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7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 WMA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9 WMA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0.41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0.15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0.02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0.26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0.35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0.07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0.24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0.33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0.07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0.22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0.30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0.06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0.06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0.28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0.14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0.30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0.04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0.23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0.30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0.15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0.24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190897" y="501134"/>
            <a:ext cx="6500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WEIGHTED MOVING AVERAGE - DIESEL</a:t>
            </a:r>
          </a:p>
        </p:txBody>
      </p:sp>
    </p:spTree>
    <p:extLst>
      <p:ext uri="{BB962C8B-B14F-4D97-AF65-F5344CB8AC3E}">
        <p14:creationId xmlns:p14="http://schemas.microsoft.com/office/powerpoint/2010/main" val="345817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BE78-35EE-7791-7CB6-AE5216B6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6690" y="443804"/>
            <a:ext cx="11142920" cy="772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COMPARISON OF ALL THE FORECASTING TECHNIQUES - DIESEL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770374" y="6057014"/>
            <a:ext cx="657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BEST TECHINIQUE WITH MINIMUM MAPE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DOUBLE SMOOTHING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5402"/>
              </p:ext>
            </p:extLst>
          </p:nvPr>
        </p:nvGraphicFramePr>
        <p:xfrm>
          <a:off x="340834" y="1163437"/>
          <a:ext cx="11247120" cy="472560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0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1"/>
                          </a:solidFill>
                          <a:effectLst/>
                        </a:rPr>
                        <a:t>DIESEL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Mean Error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MAD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MAPE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RMSE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Parameters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Forecasted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Value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Moving </a:t>
                      </a:r>
                      <a:r>
                        <a:rPr lang="en-US" sz="2000" b="1" dirty="0" err="1">
                          <a:effectLst/>
                        </a:rPr>
                        <a:t>Avg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-20.95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Days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Moving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-6.24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Days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4814 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-5.87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22.46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= 0.15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Double Exponential Smoothing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-5.28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1031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22.44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1509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alpha = 0.14</a:t>
                      </a:r>
                      <a:b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beta = 0.05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4728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Triple 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1587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= 0.4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= 0.0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0.2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 length =14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3934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6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B0657-1C9D-17E7-E35A-AAD79F803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492D84-2EE9-F537-54BC-F1344BF17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110127"/>
              </p:ext>
            </p:extLst>
          </p:nvPr>
        </p:nvGraphicFramePr>
        <p:xfrm>
          <a:off x="992844" y="1116420"/>
          <a:ext cx="10109200" cy="181186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2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/>
                          </a:solidFill>
                          <a:latin typeface="+mn-lt"/>
                        </a:rPr>
                        <a:t>HSP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MFE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RMSE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+mn-lt"/>
                        </a:rPr>
                        <a:t>1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41.97%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2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43.43%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3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433609" y="167361"/>
            <a:ext cx="559816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MOVING AVERAGE - HSP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026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14BF-5BC0-7499-34C9-74152271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C544D-3BF4-518D-4B92-2996B61DD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15087"/>
              </p:ext>
            </p:extLst>
          </p:nvPr>
        </p:nvGraphicFramePr>
        <p:xfrm>
          <a:off x="931648" y="1375388"/>
          <a:ext cx="5277765" cy="336673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33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HSP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MFE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MAD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MAPE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RMSE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0.13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114.18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40.65%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164.54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0.46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112.98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40.46%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161.95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 WMA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0.55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113.14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40.44%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162.30</a:t>
                      </a:r>
                      <a:endParaRPr lang="en-IN" sz="2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 WMA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0.30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113.53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40.53%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163.14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0.18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113.91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40.64%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163.07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5CAD2A-3E7C-9B28-E5D1-9898787B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56064"/>
              </p:ext>
            </p:extLst>
          </p:nvPr>
        </p:nvGraphicFramePr>
        <p:xfrm>
          <a:off x="6337998" y="1364758"/>
          <a:ext cx="5187693" cy="337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 WMA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0.18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0.16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0.05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0.00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0.01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0.04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0.08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0.07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0.00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0.78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0.05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0.09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0.12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0.75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0.02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0.13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0.76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0.01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0.77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effectLst/>
                        </a:rPr>
                        <a:t>0.06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626"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 dirty="0">
                          <a:effectLst/>
                        </a:rPr>
                        <a:t>0.77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33609" y="167361"/>
            <a:ext cx="559816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MOVING AVERAGE - HSP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968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93040"/>
            <a:ext cx="10815320" cy="6228080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BPCL introduced an online automatic ordering system for its fuel stations, which Agarwal Automobiles used to place frequent orders.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Essentially, the procedure required that an order be placed before 3:00 p.m. for the next day’s requirements. 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tanker that carried fuel from supplier to fuel station had </a:t>
            </a:r>
            <a:r>
              <a:rPr lang="en-US" sz="2400" b="1" dirty="0"/>
              <a:t>04 comp</a:t>
            </a:r>
            <a:r>
              <a:rPr lang="en-US" sz="2400" dirty="0"/>
              <a:t>artments, each with the capacity to store </a:t>
            </a:r>
            <a:r>
              <a:rPr lang="en-US" sz="2400" b="1" dirty="0"/>
              <a:t>3,000 </a:t>
            </a:r>
            <a:r>
              <a:rPr lang="en-US" sz="2400" b="1" dirty="0" err="1"/>
              <a:t>litres</a:t>
            </a:r>
            <a:r>
              <a:rPr lang="en-US" sz="2400" dirty="0"/>
              <a:t>. 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4653" r="4722" b="2793"/>
          <a:stretch/>
        </p:blipFill>
        <p:spPr>
          <a:xfrm>
            <a:off x="3515360" y="4053840"/>
            <a:ext cx="4693920" cy="20218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51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BE78-35EE-7791-7CB6-AE5216B6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6690" y="443804"/>
            <a:ext cx="1114292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COMPARISON OF ALL THE FORECASTING TECHNIQUES - HSP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770374" y="6057014"/>
            <a:ext cx="657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BEST TECHINIQUE WITH MINIMUM MAPE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DOUBLE SMOOTHING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098076"/>
              </p:ext>
            </p:extLst>
          </p:nvPr>
        </p:nvGraphicFramePr>
        <p:xfrm>
          <a:off x="340834" y="1163437"/>
          <a:ext cx="11247120" cy="470350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02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8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chemeClr val="accent1"/>
                          </a:solidFill>
                          <a:effectLst/>
                        </a:rPr>
                        <a:t>HSP</a:t>
                      </a:r>
                      <a:endParaRPr lang="en-US" sz="2800" b="1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Mean Error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MAD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MAPE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RMSE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Parameters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Forecasted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Value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5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Moving </a:t>
                      </a:r>
                      <a:r>
                        <a:rPr lang="en-US" sz="2000" b="1" dirty="0" err="1">
                          <a:effectLst/>
                        </a:rPr>
                        <a:t>Avg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Moving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Days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= 0.73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5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Double Exponential Smoothing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40.43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alpha = 0.39</a:t>
                      </a:r>
                      <a:b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beta = 0.99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Triple Exponential Smoothing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= 0.8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= 0.0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0.2</a:t>
                      </a:r>
                      <a:b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 length = 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63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EF49-E6C7-E94C-4473-B93EC26E5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62D53-A3C1-ACC8-DD36-2EF1F7256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77738"/>
              </p:ext>
            </p:extLst>
          </p:nvPr>
        </p:nvGraphicFramePr>
        <p:xfrm>
          <a:off x="1961659" y="1873789"/>
          <a:ext cx="8899145" cy="274394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44581">
                  <a:extLst>
                    <a:ext uri="{9D8B030D-6E8A-4147-A177-3AD203B41FA5}">
                      <a16:colId xmlns:a16="http://schemas.microsoft.com/office/drawing/2014/main" val="1833320265"/>
                    </a:ext>
                  </a:extLst>
                </a:gridCol>
                <a:gridCol w="18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7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451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Diesel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HSP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Forecasting Method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kern="1200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9 Days  WMA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Double Smoothing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i="0" u="none" strike="noStrike" kern="1200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(0.14 , 0.05)</a:t>
                      </a:r>
                    </a:p>
                    <a:p>
                      <a:pPr algn="ctr" fontAlgn="ctr"/>
                      <a:endParaRPr lang="en-US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accent5"/>
                          </a:solidFill>
                          <a:effectLst/>
                          <a:latin typeface="Arial" panose="020B0604020202020204" pitchFamily="34" charset="0"/>
                        </a:rPr>
                        <a:t>Double Smoothing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IN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0.39 , 0.99</a:t>
                      </a:r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IN" sz="1400" b="1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1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Forecasted</a:t>
                      </a:r>
                      <a:r>
                        <a:rPr lang="en-IN" sz="1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Value on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1/Jun/16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Wed</a:t>
                      </a:r>
                    </a:p>
                    <a:p>
                      <a:pPr algn="ctr" fontAlgn="ctr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3390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AFFF19-C6D3-1C9C-CBC7-5E11969D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27741"/>
              </p:ext>
            </p:extLst>
          </p:nvPr>
        </p:nvGraphicFramePr>
        <p:xfrm>
          <a:off x="832350" y="1760138"/>
          <a:ext cx="7790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0.235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0.123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0.028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0.427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6690" y="443804"/>
            <a:ext cx="11142920" cy="77279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FORECASTED VALUE USING THE BEST TECHNIQUE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62437" y="5443869"/>
            <a:ext cx="1148316" cy="96756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/>
              </a:rPr>
              <a:t>PYTHON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945524" y="5443868"/>
            <a:ext cx="1148316" cy="967561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FILE</a:t>
            </a:r>
          </a:p>
        </p:txBody>
      </p:sp>
    </p:spTree>
    <p:extLst>
      <p:ext uri="{BB962C8B-B14F-4D97-AF65-F5344CB8AC3E}">
        <p14:creationId xmlns:p14="http://schemas.microsoft.com/office/powerpoint/2010/main" val="354767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389300"/>
              </p:ext>
            </p:extLst>
          </p:nvPr>
        </p:nvGraphicFramePr>
        <p:xfrm>
          <a:off x="265814" y="854959"/>
          <a:ext cx="6539022" cy="572659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98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522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PETROL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DIESEL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HSP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Selling Price / </a:t>
                      </a:r>
                      <a:r>
                        <a:rPr lang="en-US" sz="1800" b="1" u="none" strike="noStrike" dirty="0" err="1">
                          <a:effectLst/>
                        </a:rPr>
                        <a:t>Litre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70.00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60.00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73.00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Margin / </a:t>
                      </a:r>
                      <a:r>
                        <a:rPr lang="en-US" sz="1800" b="1" u="none" strike="noStrike" dirty="0" err="1">
                          <a:effectLst/>
                        </a:rPr>
                        <a:t>Litre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₹ 2.33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1.50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₹ 2.50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Cost Price / </a:t>
                      </a:r>
                      <a:r>
                        <a:rPr lang="en-US" sz="1800" b="1" u="none" strike="noStrike" dirty="0" err="1">
                          <a:effectLst/>
                        </a:rPr>
                        <a:t>Litre</a:t>
                      </a:r>
                      <a:endParaRPr lang="en-US" sz="1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[Selling Price</a:t>
                      </a:r>
                      <a:r>
                        <a:rPr lang="en-US" sz="18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 – Margin]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₹ 67.67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58.50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70.50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Ordering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150.00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₹ 150.00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150.00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4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Holding Cost / </a:t>
                      </a:r>
                      <a:r>
                        <a:rPr lang="en-US" sz="1800" b="1" u="none" strike="noStrike" dirty="0" err="1">
                          <a:effectLst/>
                        </a:rPr>
                        <a:t>Litre</a:t>
                      </a:r>
                      <a:endParaRPr lang="en-US" sz="1800" b="1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[10%</a:t>
                      </a:r>
                      <a:r>
                        <a:rPr lang="en-US" sz="18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 of Cost Price]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₹ 7.00000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6.00000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₹ 7.30000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8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 Cost Price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[ (Holding Cost * </a:t>
                      </a:r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Inventory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) 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+ 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(Cost Price * </a:t>
                      </a:r>
                      <a:r>
                        <a:rPr lang="en-US" sz="1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Order Placed</a:t>
                      </a:r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+</a:t>
                      </a:r>
                    </a:p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Ordering Cost  ]</a:t>
                      </a:r>
                      <a:endParaRPr lang="en-US" sz="18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Z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8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 COST PRICE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(X+Y+Z)  </a:t>
                      </a:r>
                      <a:r>
                        <a:rPr lang="en-US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(MINIMIZE)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32339" y="81038"/>
            <a:ext cx="90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INVENTORY PLANNING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2428" y="1212112"/>
            <a:ext cx="5039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CONSTRAINTS</a:t>
            </a:r>
          </a:p>
          <a:p>
            <a:pPr marL="361950" indent="-3619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Total Order Placed  has to be 12000 </a:t>
            </a:r>
            <a:r>
              <a:rPr lang="en-US" b="1" dirty="0" err="1">
                <a:solidFill>
                  <a:srgbClr val="7030A0"/>
                </a:solidFill>
              </a:rPr>
              <a:t>litres</a:t>
            </a:r>
            <a:endParaRPr lang="en-US" b="1" dirty="0">
              <a:solidFill>
                <a:srgbClr val="7030A0"/>
              </a:solidFill>
            </a:endParaRPr>
          </a:p>
          <a:p>
            <a:pPr marL="361950" indent="-3619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Order can be placed in multiples of 3000 </a:t>
            </a:r>
            <a:r>
              <a:rPr lang="en-US" b="1" dirty="0" err="1">
                <a:solidFill>
                  <a:srgbClr val="7030A0"/>
                </a:solidFill>
              </a:rPr>
              <a:t>litres</a:t>
            </a:r>
            <a:endParaRPr lang="en-US" b="1" dirty="0">
              <a:solidFill>
                <a:srgbClr val="7030A0"/>
              </a:solidFill>
            </a:endParaRPr>
          </a:p>
          <a:p>
            <a:pPr marL="361950" indent="-3619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Storage Capacity for Petrol, Diesel, HSP is 15000, 20000 &amp; 10000 respectively</a:t>
            </a:r>
          </a:p>
          <a:p>
            <a:pPr marL="361950" indent="-3619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7030A0"/>
                </a:solidFill>
              </a:rPr>
              <a:t>For every 1000 </a:t>
            </a:r>
            <a:r>
              <a:rPr lang="en-US" b="1" dirty="0" err="1">
                <a:solidFill>
                  <a:srgbClr val="7030A0"/>
                </a:solidFill>
              </a:rPr>
              <a:t>litres</a:t>
            </a:r>
            <a:r>
              <a:rPr lang="en-US" b="1" dirty="0">
                <a:solidFill>
                  <a:srgbClr val="7030A0"/>
                </a:solidFill>
              </a:rPr>
              <a:t> purchased, 4 </a:t>
            </a:r>
            <a:r>
              <a:rPr lang="en-US" b="1" dirty="0" err="1">
                <a:solidFill>
                  <a:srgbClr val="7030A0"/>
                </a:solidFill>
              </a:rPr>
              <a:t>litres</a:t>
            </a:r>
            <a:r>
              <a:rPr lang="en-US" b="1" dirty="0">
                <a:solidFill>
                  <a:srgbClr val="7030A0"/>
                </a:solidFill>
              </a:rPr>
              <a:t> is lost in transit (0.4 %)</a:t>
            </a:r>
          </a:p>
        </p:txBody>
      </p:sp>
    </p:spTree>
    <p:extLst>
      <p:ext uri="{BB962C8B-B14F-4D97-AF65-F5344CB8AC3E}">
        <p14:creationId xmlns:p14="http://schemas.microsoft.com/office/powerpoint/2010/main" val="213522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2339" y="81038"/>
            <a:ext cx="90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INVENTORY PLANNING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1236" y="733246"/>
            <a:ext cx="106611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Minimize Total Cost : </a:t>
            </a:r>
          </a:p>
          <a:p>
            <a:pPr algn="ctr"/>
            <a:r>
              <a:rPr lang="en-US" sz="2400" b="1" dirty="0"/>
              <a:t>TC</a:t>
            </a:r>
            <a:r>
              <a:rPr lang="en-US" sz="2400" b="1" baseline="-25000" dirty="0"/>
              <a:t>1</a:t>
            </a:r>
            <a:r>
              <a:rPr lang="en-US" sz="2400" b="1" dirty="0"/>
              <a:t> = (7 I</a:t>
            </a:r>
            <a:r>
              <a:rPr lang="en-US" sz="2400" b="1" baseline="-25000" dirty="0"/>
              <a:t>p0 </a:t>
            </a:r>
            <a:r>
              <a:rPr lang="en-US" sz="2400" b="1" dirty="0"/>
              <a:t>+ 6 I</a:t>
            </a:r>
            <a:r>
              <a:rPr lang="en-US" sz="2400" b="1" baseline="-25000" dirty="0"/>
              <a:t>d0</a:t>
            </a:r>
            <a:r>
              <a:rPr lang="en-US" sz="2400" b="1" dirty="0"/>
              <a:t>+ 7.3 I</a:t>
            </a:r>
            <a:r>
              <a:rPr lang="en-US" sz="2400" b="1" baseline="-25000" dirty="0"/>
              <a:t>h0 </a:t>
            </a:r>
            <a:r>
              <a:rPr lang="en-US" sz="2400" b="1" dirty="0"/>
              <a:t>) + ( 67.67 Q</a:t>
            </a:r>
            <a:r>
              <a:rPr lang="en-US" sz="2400" b="1" baseline="-25000" dirty="0"/>
              <a:t>p1</a:t>
            </a:r>
            <a:r>
              <a:rPr lang="en-US" sz="2400" b="1" dirty="0"/>
              <a:t> + 58.5 Q</a:t>
            </a:r>
            <a:r>
              <a:rPr lang="en-US" sz="2400" b="1" baseline="-25000" dirty="0"/>
              <a:t>d1</a:t>
            </a:r>
            <a:r>
              <a:rPr lang="en-US" sz="2400" b="1" dirty="0"/>
              <a:t>  + 70.5 Q</a:t>
            </a:r>
            <a:r>
              <a:rPr lang="en-US" sz="2400" b="1" baseline="-25000" dirty="0"/>
              <a:t>h1</a:t>
            </a:r>
            <a:r>
              <a:rPr lang="en-US" sz="2400" b="1" dirty="0"/>
              <a:t>) + 150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							(0 = on T0 ; 1 = on T1 )</a:t>
            </a:r>
          </a:p>
          <a:p>
            <a:r>
              <a:rPr lang="en-US" sz="2400" dirty="0"/>
              <a:t>Subject to</a:t>
            </a:r>
          </a:p>
          <a:p>
            <a:endParaRPr lang="en-US" sz="2400" baseline="-250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p1</a:t>
            </a:r>
            <a:r>
              <a:rPr lang="en-US" sz="2400" dirty="0"/>
              <a:t> + Q</a:t>
            </a:r>
            <a:r>
              <a:rPr lang="en-US" sz="2400" baseline="-25000" dirty="0"/>
              <a:t>d1 </a:t>
            </a:r>
            <a:r>
              <a:rPr lang="en-US" sz="2400" dirty="0"/>
              <a:t>+ Q</a:t>
            </a:r>
            <a:r>
              <a:rPr lang="en-US" sz="2400" baseline="-25000" dirty="0"/>
              <a:t>h1</a:t>
            </a:r>
            <a:r>
              <a:rPr lang="en-US" sz="2400" dirty="0"/>
              <a:t> = 12000 </a:t>
            </a:r>
            <a:r>
              <a:rPr lang="en-US" sz="2400" dirty="0" err="1"/>
              <a:t>litres</a:t>
            </a:r>
            <a:r>
              <a:rPr lang="en-US" sz="2400" dirty="0"/>
              <a:t> or 0 </a:t>
            </a:r>
            <a:r>
              <a:rPr lang="en-US" sz="2400" dirty="0" err="1"/>
              <a:t>litres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p1 </a:t>
            </a:r>
            <a:r>
              <a:rPr lang="en-US" sz="2400" dirty="0"/>
              <a:t> , Q</a:t>
            </a:r>
            <a:r>
              <a:rPr lang="en-US" sz="2400" baseline="-25000" dirty="0"/>
              <a:t>d1</a:t>
            </a:r>
            <a:r>
              <a:rPr lang="en-US" sz="2400" dirty="0"/>
              <a:t> , Q</a:t>
            </a:r>
            <a:r>
              <a:rPr lang="en-US" sz="2400" baseline="-25000" dirty="0"/>
              <a:t>h1 </a:t>
            </a:r>
            <a:r>
              <a:rPr lang="en-US" sz="2400" dirty="0"/>
              <a:t>&lt;=  Storage Capacity Left (Rounded down to Multiple of 3000)</a:t>
            </a:r>
          </a:p>
          <a:p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p1 </a:t>
            </a:r>
            <a:r>
              <a:rPr lang="en-US" sz="2400" dirty="0"/>
              <a:t> , Q</a:t>
            </a:r>
            <a:r>
              <a:rPr lang="en-US" sz="2400" baseline="-25000" dirty="0"/>
              <a:t>d1</a:t>
            </a:r>
            <a:r>
              <a:rPr lang="en-US" sz="2400" dirty="0"/>
              <a:t> , Q</a:t>
            </a:r>
            <a:r>
              <a:rPr lang="en-US" sz="2400" baseline="-25000" dirty="0"/>
              <a:t>h1  </a:t>
            </a:r>
            <a:r>
              <a:rPr lang="en-US" sz="2400" dirty="0"/>
              <a:t>&gt;=  Q</a:t>
            </a:r>
            <a:r>
              <a:rPr lang="en-US" sz="2400" baseline="-25000" dirty="0"/>
              <a:t>rp1</a:t>
            </a:r>
            <a:r>
              <a:rPr lang="en-US" sz="2400" dirty="0"/>
              <a:t> , Q</a:t>
            </a:r>
            <a:r>
              <a:rPr lang="en-US" sz="2400" baseline="-25000" dirty="0"/>
              <a:t>rd1 </a:t>
            </a:r>
            <a:r>
              <a:rPr lang="en-US" sz="2400" dirty="0"/>
              <a:t>,</a:t>
            </a:r>
            <a:r>
              <a:rPr lang="en-US" sz="2400" baseline="-25000" dirty="0"/>
              <a:t> </a:t>
            </a:r>
            <a:r>
              <a:rPr lang="en-US" sz="2400" dirty="0"/>
              <a:t>Q</a:t>
            </a:r>
            <a:r>
              <a:rPr lang="en-US" sz="2400" baseline="-25000" dirty="0"/>
              <a:t>rh1</a:t>
            </a:r>
            <a:r>
              <a:rPr lang="en-US" sz="2400" dirty="0"/>
              <a:t>    (Rounded down to Multiple of 3000)</a:t>
            </a:r>
          </a:p>
          <a:p>
            <a:endParaRPr lang="en-US" sz="2400" baseline="-25000" dirty="0"/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rp</a:t>
            </a:r>
            <a:r>
              <a:rPr lang="en-US" sz="2400" dirty="0"/>
              <a:t> = FV</a:t>
            </a:r>
            <a:r>
              <a:rPr lang="en-US" sz="2400" baseline="-25000" dirty="0"/>
              <a:t>p1</a:t>
            </a:r>
            <a:r>
              <a:rPr lang="en-US" sz="2400" dirty="0"/>
              <a:t> – [ (</a:t>
            </a:r>
            <a:r>
              <a:rPr lang="en-US" sz="2400" dirty="0" err="1"/>
              <a:t>I</a:t>
            </a:r>
            <a:r>
              <a:rPr lang="en-US" sz="2400" baseline="-25000" dirty="0" err="1"/>
              <a:t>po</a:t>
            </a:r>
            <a:r>
              <a:rPr lang="en-US" sz="2400" dirty="0"/>
              <a:t>- </a:t>
            </a:r>
            <a:r>
              <a:rPr lang="en-US" sz="2400" dirty="0" err="1"/>
              <a:t>FV</a:t>
            </a:r>
            <a:r>
              <a:rPr lang="en-US" sz="2400" baseline="-25000" dirty="0" err="1"/>
              <a:t>po</a:t>
            </a:r>
            <a:r>
              <a:rPr lang="en-US" sz="2400" dirty="0"/>
              <a:t>) – </a:t>
            </a:r>
            <a:r>
              <a:rPr lang="en-US" sz="2400" dirty="0" err="1"/>
              <a:t>R</a:t>
            </a:r>
            <a:r>
              <a:rPr lang="en-US" sz="2400" baseline="-25000" dirty="0" err="1"/>
              <a:t>op</a:t>
            </a:r>
            <a:r>
              <a:rPr lang="en-US" sz="2400" dirty="0"/>
              <a:t> ]           (RO = Reorder Point (</a:t>
            </a:r>
            <a:r>
              <a:rPr lang="en-US" sz="2400" dirty="0" err="1"/>
              <a:t>Litres</a:t>
            </a:r>
            <a:r>
              <a:rPr lang="en-US" sz="2400" dirty="0"/>
              <a:t>) ; FV = Forecast Value)</a:t>
            </a:r>
          </a:p>
          <a:p>
            <a:endParaRPr lang="en-US" sz="2400" baseline="-25000" dirty="0"/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rd</a:t>
            </a:r>
            <a:r>
              <a:rPr lang="en-US" sz="2400" dirty="0"/>
              <a:t> = FV</a:t>
            </a:r>
            <a:r>
              <a:rPr lang="en-US" sz="2400" baseline="-25000" dirty="0"/>
              <a:t>d1</a:t>
            </a:r>
            <a:r>
              <a:rPr lang="en-US" sz="2400" dirty="0"/>
              <a:t> – [ (</a:t>
            </a:r>
            <a:r>
              <a:rPr lang="en-US" sz="2400" dirty="0" err="1"/>
              <a:t>I</a:t>
            </a:r>
            <a:r>
              <a:rPr lang="en-US" sz="2400" baseline="-25000" dirty="0" err="1"/>
              <a:t>do</a:t>
            </a:r>
            <a:r>
              <a:rPr lang="en-US" sz="2400" dirty="0"/>
              <a:t>- </a:t>
            </a:r>
            <a:r>
              <a:rPr lang="en-US" sz="2400" dirty="0" err="1"/>
              <a:t>FV</a:t>
            </a:r>
            <a:r>
              <a:rPr lang="en-US" sz="2400" baseline="-25000" dirty="0" err="1"/>
              <a:t>do</a:t>
            </a:r>
            <a:r>
              <a:rPr lang="en-US" sz="2400" dirty="0"/>
              <a:t>) – R</a:t>
            </a:r>
            <a:r>
              <a:rPr lang="en-US" sz="2400" baseline="-25000" dirty="0"/>
              <a:t>od</a:t>
            </a:r>
            <a:r>
              <a:rPr lang="en-US" sz="2400" dirty="0"/>
              <a:t> ]           (I = Inventory )</a:t>
            </a:r>
          </a:p>
          <a:p>
            <a:endParaRPr lang="en-US" sz="2400" baseline="-25000" dirty="0"/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rh</a:t>
            </a:r>
            <a:r>
              <a:rPr lang="en-US" sz="2400" dirty="0"/>
              <a:t> = FV</a:t>
            </a:r>
            <a:r>
              <a:rPr lang="en-US" sz="2400" baseline="-25000" dirty="0"/>
              <a:t>h1</a:t>
            </a:r>
            <a:r>
              <a:rPr lang="en-US" sz="2400" dirty="0"/>
              <a:t> – [ (</a:t>
            </a:r>
            <a:r>
              <a:rPr lang="en-US" sz="2400" dirty="0" err="1"/>
              <a:t>I</a:t>
            </a:r>
            <a:r>
              <a:rPr lang="en-US" sz="2400" baseline="-25000" dirty="0" err="1"/>
              <a:t>ho</a:t>
            </a:r>
            <a:r>
              <a:rPr lang="en-US" sz="2400" dirty="0"/>
              <a:t>- </a:t>
            </a:r>
            <a:r>
              <a:rPr lang="en-US" sz="2400" dirty="0" err="1"/>
              <a:t>FV</a:t>
            </a:r>
            <a:r>
              <a:rPr lang="en-US" sz="2400" baseline="-25000" dirty="0" err="1"/>
              <a:t>ho</a:t>
            </a:r>
            <a:r>
              <a:rPr lang="en-US" sz="2400" dirty="0"/>
              <a:t>) – </a:t>
            </a:r>
            <a:r>
              <a:rPr lang="en-US" sz="2400" dirty="0" err="1"/>
              <a:t>R</a:t>
            </a:r>
            <a:r>
              <a:rPr lang="en-US" sz="2400" baseline="-25000" dirty="0" err="1"/>
              <a:t>oh</a:t>
            </a:r>
            <a:r>
              <a:rPr lang="en-US" sz="2400" dirty="0"/>
              <a:t> ]</a:t>
            </a:r>
            <a:endParaRPr lang="en-US" sz="2400" baseline="-250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87686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83246" y="-70457"/>
            <a:ext cx="90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INVENTORY PLANNING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41474"/>
              </p:ext>
            </p:extLst>
          </p:nvPr>
        </p:nvGraphicFramePr>
        <p:xfrm>
          <a:off x="946299" y="574159"/>
          <a:ext cx="10377376" cy="60577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18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FORMULA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Average Daily Sales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From Descriptive Analysis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Lead Time (Days)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 Days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Re Order Point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[</a:t>
                      </a:r>
                      <a:r>
                        <a:rPr lang="en-US" sz="14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Average Daily Sales * Re Order Point</a:t>
                      </a:r>
                      <a:r>
                        <a:rPr lang="en-US" sz="1400" b="1" u="none" strike="noStrike" baseline="0" dirty="0">
                          <a:solidFill>
                            <a:srgbClr val="C00000"/>
                          </a:solidFill>
                          <a:effectLst/>
                        </a:rPr>
                        <a:t> ]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416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Inventory on T0 (</a:t>
                      </a:r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Initially Assumed  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Forecast  for T0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From Forecasting Technique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Inventory on T1 morning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u="none" strike="noStrike" dirty="0"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Inventory on T0  - Forecast  for T0 ]</a:t>
                      </a: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Forecast for T1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From Forecasting Technique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Quantity Required on T1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 </a:t>
                      </a:r>
                      <a:endParaRPr lang="en-US" sz="1400" b="1" u="none" strike="noStrike" dirty="0"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[Forecast on T1 - (Inventory on T1 – Re Order Point)]</a:t>
                      </a: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Minimum Quantity Required on multiples of 3000 </a:t>
                      </a:r>
                      <a:r>
                        <a:rPr lang="en-US" sz="1400" b="1" u="none" strike="noStrike" baseline="30000" dirty="0">
                          <a:effectLst/>
                        </a:rPr>
                        <a:t>#</a:t>
                      </a:r>
                      <a:endParaRPr lang="en-US" sz="1400" b="1" i="0" u="none" strike="noStrike" baseline="30000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effectLst/>
                        </a:rPr>
                        <a:t>Calculated by rounding down the values (A)</a:t>
                      </a:r>
                      <a:endParaRPr lang="en-US" sz="14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Maximum Quantity Required on multiples of 3000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dirty="0">
                          <a:effectLst/>
                        </a:rPr>
                        <a:t>Calculated by rounding up the values</a:t>
                      </a:r>
                      <a:endParaRPr lang="en-US" sz="14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Storage Capacity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Given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Capacity Left on T1 morning</a:t>
                      </a:r>
                      <a:endParaRPr lang="en-US" sz="1400" b="1" u="none" strike="noStrike" dirty="0">
                        <a:effectLst/>
                        <a:latin typeface="+mn-lt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[Storage Capacity – Inventory on T1 morning]</a:t>
                      </a: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Minimum in Capacity as multiple of 3000 </a:t>
                      </a:r>
                      <a:r>
                        <a:rPr lang="en-US" sz="1400" b="1" u="none" strike="noStrike" kern="1200" baseline="30000" dirty="0">
                          <a:effectLst/>
                        </a:rPr>
                        <a:t>*</a:t>
                      </a:r>
                      <a:endParaRPr lang="en-US" sz="1400" b="1" u="none" strike="noStrike" kern="1200" baseline="300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dirty="0">
                          <a:effectLst/>
                        </a:rPr>
                        <a:t>Calculated by rounding down the values (B)</a:t>
                      </a:r>
                      <a:endParaRPr lang="en-US" sz="1400" b="1" u="none" strike="noStrike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Upper Limit for Order </a:t>
                      </a:r>
                      <a:r>
                        <a:rPr lang="en-US" sz="1400" b="1" u="none" strike="noStrike" kern="1200" baseline="30000" dirty="0">
                          <a:effectLst/>
                        </a:rPr>
                        <a:t>*</a:t>
                      </a:r>
                      <a:endParaRPr lang="en-US" sz="1400" b="1" u="none" strike="noStrike" kern="1200" baseline="300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baseline="0" dirty="0">
                          <a:effectLst/>
                        </a:rPr>
                        <a:t>B</a:t>
                      </a:r>
                      <a:endParaRPr lang="en-US" sz="1400" b="1" u="none" strike="noStrike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Lower Limit for Order </a:t>
                      </a:r>
                      <a:r>
                        <a:rPr lang="en-US" sz="1400" b="1" u="none" strike="noStrike" kern="1200" baseline="30000" dirty="0">
                          <a:effectLst/>
                        </a:rPr>
                        <a:t>#</a:t>
                      </a:r>
                      <a:endParaRPr lang="en-US" sz="1400" b="1" u="none" strike="noStrike" kern="1200" baseline="300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u="none" strike="noStrike" kern="1200" baseline="0" dirty="0">
                          <a:effectLst/>
                        </a:rPr>
                        <a:t>A</a:t>
                      </a:r>
                      <a:endParaRPr lang="en-US" sz="1400" b="1" u="none" strike="noStrike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6" marR="3996" marT="3996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Optimized Quantity to be ordered on T0 for T1 (</a:t>
                      </a:r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Calculated using Solver (C)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95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Order to be refilled on T1 (</a:t>
                      </a:r>
                      <a:r>
                        <a:rPr lang="en-US" sz="1400" b="1" u="none" strike="noStrike" dirty="0" err="1">
                          <a:effectLst/>
                        </a:rPr>
                        <a:t>Litres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96.6% of 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996" marR="3996" marT="3996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76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87209" y="2275367"/>
            <a:ext cx="4029740" cy="16161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 FILE INVENTORY PLANNING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8186" y="429273"/>
            <a:ext cx="90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INVENTORY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2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5124" y="2573384"/>
            <a:ext cx="9062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3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93040"/>
            <a:ext cx="10515600" cy="6421120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supplier would refuse to deliver fuel unless the order amounted to </a:t>
            </a:r>
            <a:r>
              <a:rPr lang="en-US" sz="2400" b="1" dirty="0"/>
              <a:t>exactly 12,000 </a:t>
            </a:r>
            <a:r>
              <a:rPr lang="en-US" sz="2400" b="1" dirty="0" err="1"/>
              <a:t>litres</a:t>
            </a:r>
            <a:r>
              <a:rPr lang="en-US" sz="2400" dirty="0"/>
              <a:t>, either for an individual fuel or a combined order of the three different fuel type.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Approximately </a:t>
            </a:r>
            <a:r>
              <a:rPr lang="en-US" sz="2400" b="1" dirty="0"/>
              <a:t>once each month, an order failed </a:t>
            </a:r>
            <a:r>
              <a:rPr lang="en-US" sz="2400" dirty="0"/>
              <a:t>to be placed and the tanker would be unable to load the required fuel, due to unforeseen technical glitches such as server failure on the supplier’s end.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To unload the fuel, sales had to be stopped for approximately 10 minutes. The fuel station manager estimated the </a:t>
            </a:r>
            <a:r>
              <a:rPr lang="en-US" sz="2400" b="1" dirty="0"/>
              <a:t>ordering cost at ₹150</a:t>
            </a:r>
            <a:r>
              <a:rPr lang="en-US" sz="2400" dirty="0"/>
              <a:t>, based on the approximate loss of potential sales during this time.</a:t>
            </a:r>
          </a:p>
        </p:txBody>
      </p:sp>
    </p:spTree>
    <p:extLst>
      <p:ext uri="{BB962C8B-B14F-4D97-AF65-F5344CB8AC3E}">
        <p14:creationId xmlns:p14="http://schemas.microsoft.com/office/powerpoint/2010/main" val="159085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1440"/>
            <a:ext cx="11653520" cy="6421120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On an average, if the company ordered 1,000 </a:t>
            </a:r>
            <a:r>
              <a:rPr lang="en-US" sz="2400" dirty="0" err="1"/>
              <a:t>litres</a:t>
            </a:r>
            <a:r>
              <a:rPr lang="en-US" sz="2400" dirty="0"/>
              <a:t> of any type of fuel, it was expected that approximately 996 </a:t>
            </a:r>
            <a:r>
              <a:rPr lang="en-US" sz="2400" dirty="0" err="1"/>
              <a:t>litres</a:t>
            </a:r>
            <a:r>
              <a:rPr lang="en-US" sz="2400" dirty="0"/>
              <a:t> would be the final quantity available for sale after the inventory had been replenished. The </a:t>
            </a:r>
            <a:r>
              <a:rPr lang="en-US" sz="2400" b="1" dirty="0"/>
              <a:t>loss of four </a:t>
            </a:r>
            <a:r>
              <a:rPr lang="en-US" sz="2400" b="1" dirty="0" err="1"/>
              <a:t>litres</a:t>
            </a:r>
            <a:r>
              <a:rPr lang="en-US" sz="2400" b="1" dirty="0"/>
              <a:t> per thousand </a:t>
            </a:r>
            <a:r>
              <a:rPr lang="en-US" sz="2400" dirty="0"/>
              <a:t>was incurred due to leakage or evaporation of that particular fuel, either in transit or while unloading.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Inventory holding costs were not directly accounted for, in the above process, although the company confirmed that the cost of capital could be estimated at 10 per cent.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1" u="sng" dirty="0"/>
              <a:t>Agarwal Fuel Station did not use any formal analytical techniques to govern ordering and inventory management policies. </a:t>
            </a:r>
          </a:p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1" u="sng" dirty="0"/>
              <a:t>Most of the operating decisions of the business were based on simple operating principles combined with managerial intuition. </a:t>
            </a:r>
          </a:p>
          <a:p>
            <a:pPr marL="0" indent="0" algn="just">
              <a:lnSpc>
                <a:spcPts val="2640"/>
              </a:lnSpc>
              <a:buNone/>
            </a:pPr>
            <a:endParaRPr lang="en-US" sz="2400" dirty="0"/>
          </a:p>
          <a:p>
            <a:pPr marL="355600" indent="-355600" algn="just">
              <a:lnSpc>
                <a:spcPts val="2640"/>
              </a:lnSpc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17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25718"/>
            <a:ext cx="1067816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DATA AVAILABLE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Monthly Sales data from April 2009 to May 2016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Daily Sales Data from 1st May 2015 to 31st May 2016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Daily Order Placed on BPCL from 31st Dec 2015 to 31st May 2016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PRICE AND MARGIN FIGURES FOR THE PRODUCTS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22325"/>
              </p:ext>
            </p:extLst>
          </p:nvPr>
        </p:nvGraphicFramePr>
        <p:xfrm>
          <a:off x="1402080" y="3809941"/>
          <a:ext cx="8829040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3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79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Fuel Type </a:t>
                      </a:r>
                      <a:endParaRPr lang="en-US" sz="2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Unit Price (in ₹) </a:t>
                      </a:r>
                      <a:endParaRPr lang="en-US" sz="2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/>
                        <a:t>Contribution Margin (in ₹) 	</a:t>
                      </a:r>
                      <a:endParaRPr lang="en-US" sz="2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        Diesel 	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kern="1200" baseline="0" dirty="0"/>
                        <a:t>60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893763">
                        <a:tabLst/>
                      </a:pPr>
                      <a:r>
                        <a:rPr lang="en-US" sz="2400" dirty="0"/>
                        <a:t>1.50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Petrol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70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   2.33 	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High-Speed Petrol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73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none" strike="noStrike" kern="1200" baseline="0" dirty="0"/>
                        <a:t>   2.50 	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4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724" y="214314"/>
            <a:ext cx="9554889" cy="614362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rgbClr val="C00000"/>
                </a:solidFill>
              </a:rPr>
              <a:t>DESCRIPTIVE ANALYSIS ON THE DAILY SALES DATA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17" y="1128694"/>
            <a:ext cx="4667283" cy="24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73" y="1093238"/>
            <a:ext cx="7015202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Mean and Standard Deviation (Central Tendency &amp; Variability):</a:t>
            </a:r>
          </a:p>
          <a:p>
            <a:endParaRPr lang="en-US" sz="2400" dirty="0"/>
          </a:p>
          <a:p>
            <a:r>
              <a:rPr lang="en-US" sz="2400" b="1" dirty="0"/>
              <a:t>Pet</a:t>
            </a:r>
            <a:r>
              <a:rPr lang="en-US" sz="2400" dirty="0"/>
              <a:t> has a mean of approximately </a:t>
            </a:r>
            <a:r>
              <a:rPr lang="en-US" sz="2400" b="1" dirty="0"/>
              <a:t>3605.94</a:t>
            </a:r>
            <a:r>
              <a:rPr lang="en-US" sz="2400" dirty="0"/>
              <a:t>, with a standard deviation of </a:t>
            </a:r>
            <a:r>
              <a:rPr lang="en-US" sz="2400" b="1" dirty="0"/>
              <a:t>706.32</a:t>
            </a:r>
            <a:r>
              <a:rPr lang="en-US" sz="2400" dirty="0"/>
              <a:t>. This indicates a relatively low variability compared to its mean.</a:t>
            </a:r>
          </a:p>
          <a:p>
            <a:endParaRPr lang="en-US" sz="2400" dirty="0"/>
          </a:p>
          <a:p>
            <a:r>
              <a:rPr lang="en-US" sz="2400" b="1" dirty="0"/>
              <a:t>Dies</a:t>
            </a:r>
            <a:r>
              <a:rPr lang="en-US" sz="2400" dirty="0"/>
              <a:t> has a mean of </a:t>
            </a:r>
            <a:r>
              <a:rPr lang="en-US" sz="2400" b="1" dirty="0"/>
              <a:t>5365.89</a:t>
            </a:r>
            <a:r>
              <a:rPr lang="en-US" sz="2400" dirty="0"/>
              <a:t>, with a higher standard deviation of </a:t>
            </a:r>
            <a:r>
              <a:rPr lang="en-US" sz="2400" b="1" dirty="0"/>
              <a:t>1884.04</a:t>
            </a:r>
            <a:r>
              <a:rPr lang="en-US" sz="2400" dirty="0"/>
              <a:t>, indicating more variability in this data.</a:t>
            </a:r>
          </a:p>
          <a:p>
            <a:endParaRPr lang="en-US" sz="2400" dirty="0"/>
          </a:p>
          <a:p>
            <a:r>
              <a:rPr lang="en-US" sz="2400" b="1" dirty="0"/>
              <a:t>HSP</a:t>
            </a:r>
            <a:r>
              <a:rPr lang="en-US" sz="2400" dirty="0"/>
              <a:t> has a mean of </a:t>
            </a:r>
            <a:r>
              <a:rPr lang="en-US" sz="2400" b="1" dirty="0"/>
              <a:t>361.05</a:t>
            </a:r>
            <a:r>
              <a:rPr lang="en-US" sz="2400" dirty="0"/>
              <a:t>, with a standard deviation of </a:t>
            </a:r>
            <a:r>
              <a:rPr lang="en-US" sz="2400" b="1" dirty="0"/>
              <a:t>171.64</a:t>
            </a:r>
            <a:r>
              <a:rPr lang="en-US" sz="2400" dirty="0"/>
              <a:t>, showing moderate variability relative to its mean.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24680" y="1157269"/>
            <a:ext cx="4667283" cy="242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9985" y="1357312"/>
            <a:ext cx="7015202" cy="45858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Range (Min and Max):</a:t>
            </a:r>
          </a:p>
          <a:p>
            <a:endParaRPr lang="en-US" sz="2400" dirty="0"/>
          </a:p>
          <a:p>
            <a:r>
              <a:rPr lang="en-US" sz="2400" b="1" dirty="0"/>
              <a:t>Pet</a:t>
            </a:r>
            <a:r>
              <a:rPr lang="en-US" sz="2400" dirty="0"/>
              <a:t> ranges from </a:t>
            </a:r>
            <a:r>
              <a:rPr lang="en-US" sz="2400" b="1" dirty="0"/>
              <a:t>1430</a:t>
            </a:r>
            <a:r>
              <a:rPr lang="en-US" sz="2400" dirty="0"/>
              <a:t> to </a:t>
            </a:r>
            <a:r>
              <a:rPr lang="en-US" sz="2400" b="1" dirty="0"/>
              <a:t>5940</a:t>
            </a:r>
            <a:r>
              <a:rPr lang="en-US" sz="2400" dirty="0"/>
              <a:t>, a relatively wide range indicating significant differences in values.</a:t>
            </a:r>
          </a:p>
          <a:p>
            <a:endParaRPr lang="en-US" sz="2400" dirty="0"/>
          </a:p>
          <a:p>
            <a:r>
              <a:rPr lang="en-US" sz="2400" b="1" dirty="0"/>
              <a:t>Dies</a:t>
            </a:r>
            <a:r>
              <a:rPr lang="en-US" sz="2400" dirty="0"/>
              <a:t> has the largest range, from </a:t>
            </a:r>
            <a:r>
              <a:rPr lang="en-US" sz="2400" b="1" dirty="0"/>
              <a:t>353</a:t>
            </a:r>
            <a:r>
              <a:rPr lang="en-US" sz="2400" dirty="0"/>
              <a:t> to </a:t>
            </a:r>
            <a:r>
              <a:rPr lang="en-US" sz="2400" b="1" dirty="0"/>
              <a:t>14579</a:t>
            </a:r>
            <a:r>
              <a:rPr lang="en-US" sz="2400" dirty="0"/>
              <a:t>, indicating extreme variability.</a:t>
            </a:r>
          </a:p>
          <a:p>
            <a:endParaRPr lang="en-US" sz="2400" dirty="0"/>
          </a:p>
          <a:p>
            <a:r>
              <a:rPr lang="en-US" sz="2400" b="1" dirty="0"/>
              <a:t>HSP</a:t>
            </a:r>
            <a:r>
              <a:rPr lang="en-US" sz="2400" dirty="0"/>
              <a:t> ranges from </a:t>
            </a:r>
            <a:r>
              <a:rPr lang="en-US" sz="2400" b="1" dirty="0"/>
              <a:t>21</a:t>
            </a:r>
            <a:r>
              <a:rPr lang="en-US" sz="2400" dirty="0"/>
              <a:t> to </a:t>
            </a:r>
            <a:r>
              <a:rPr lang="en-US" sz="2400" b="1" dirty="0"/>
              <a:t>1116</a:t>
            </a:r>
            <a:r>
              <a:rPr lang="en-US" sz="2400" dirty="0"/>
              <a:t>, showing lower variability compared to the other variables.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428605"/>
            <a:ext cx="7443787" cy="60722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u="sng" dirty="0"/>
              <a:t>Percentiles (25%, 50%, 75%):</a:t>
            </a:r>
            <a:endParaRPr lang="en-US" sz="2400" u="sng" dirty="0"/>
          </a:p>
          <a:p>
            <a:pPr algn="just">
              <a:buNone/>
            </a:pPr>
            <a:r>
              <a:rPr lang="en-US" sz="2000" b="1" i="1" dirty="0"/>
              <a:t>The </a:t>
            </a:r>
            <a:r>
              <a:rPr lang="en-US" sz="2000" b="1" i="1" dirty="0" err="1"/>
              <a:t>interquartile</a:t>
            </a:r>
            <a:r>
              <a:rPr lang="en-US" sz="2000" b="1" i="1" dirty="0"/>
              <a:t> range (IQR) can be observed for each variable:</a:t>
            </a:r>
          </a:p>
          <a:p>
            <a:pPr algn="just">
              <a:buNone/>
            </a:pPr>
            <a:r>
              <a:rPr lang="en-US" sz="2000" b="1" dirty="0"/>
              <a:t>Pet</a:t>
            </a:r>
            <a:r>
              <a:rPr lang="en-US" sz="2000" dirty="0"/>
              <a:t>: Q3 (75%) is </a:t>
            </a:r>
            <a:r>
              <a:rPr lang="en-US" sz="2000" b="1" dirty="0"/>
              <a:t>3953.5</a:t>
            </a:r>
            <a:r>
              <a:rPr lang="en-US" sz="2000" dirty="0"/>
              <a:t>, and Q1 (25%) is </a:t>
            </a:r>
            <a:r>
              <a:rPr lang="en-US" sz="2000" b="1" dirty="0"/>
              <a:t>3223</a:t>
            </a:r>
            <a:r>
              <a:rPr lang="en-US" sz="2000" dirty="0"/>
              <a:t>, indicating an IQR of </a:t>
            </a:r>
            <a:r>
              <a:rPr lang="en-US" sz="2000" b="1" dirty="0"/>
              <a:t>730.5</a:t>
            </a:r>
          </a:p>
          <a:p>
            <a:pPr algn="just">
              <a:buNone/>
            </a:pPr>
            <a:r>
              <a:rPr lang="en-US" sz="2000" b="1" dirty="0"/>
              <a:t>Dies</a:t>
            </a:r>
            <a:r>
              <a:rPr lang="en-US" sz="2000" dirty="0"/>
              <a:t>: Q3 is </a:t>
            </a:r>
            <a:r>
              <a:rPr lang="en-US" sz="2000" b="1" dirty="0"/>
              <a:t>6247.5</a:t>
            </a:r>
            <a:r>
              <a:rPr lang="en-US" sz="2000" dirty="0"/>
              <a:t>, and Q1 is </a:t>
            </a:r>
            <a:r>
              <a:rPr lang="en-US" sz="2000" b="1" dirty="0"/>
              <a:t>4186.5</a:t>
            </a:r>
            <a:r>
              <a:rPr lang="en-US" sz="2000" dirty="0"/>
              <a:t>, giving an IQR of </a:t>
            </a:r>
            <a:r>
              <a:rPr lang="en-US" sz="2000" b="1" dirty="0"/>
              <a:t>2061</a:t>
            </a:r>
            <a:r>
              <a:rPr lang="en-US" sz="2000" dirty="0"/>
              <a:t>.</a:t>
            </a:r>
          </a:p>
          <a:p>
            <a:pPr algn="just">
              <a:buNone/>
            </a:pPr>
            <a:r>
              <a:rPr lang="en-US" sz="2000" b="1" dirty="0"/>
              <a:t>HSP</a:t>
            </a:r>
            <a:r>
              <a:rPr lang="en-US" sz="2000" dirty="0"/>
              <a:t>: Q3 is </a:t>
            </a:r>
            <a:r>
              <a:rPr lang="en-US" sz="2000" b="1" dirty="0"/>
              <a:t>441</a:t>
            </a:r>
            <a:r>
              <a:rPr lang="en-US" sz="2000" dirty="0"/>
              <a:t>, and Q1 is </a:t>
            </a:r>
            <a:r>
              <a:rPr lang="en-US" sz="2000" b="1" dirty="0"/>
              <a:t>254</a:t>
            </a:r>
            <a:r>
              <a:rPr lang="en-US" sz="2000" dirty="0"/>
              <a:t>, resulting in an IQR of </a:t>
            </a:r>
            <a:r>
              <a:rPr lang="en-US" sz="2000" b="1" dirty="0"/>
              <a:t>187</a:t>
            </a:r>
            <a:r>
              <a:rPr lang="en-US" sz="2000" dirty="0"/>
              <a:t>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IN" sz="2400" b="1" u="sng" dirty="0"/>
              <a:t>Insights from the table of daily data</a:t>
            </a:r>
          </a:p>
          <a:p>
            <a:pPr algn="just">
              <a:buNone/>
            </a:pPr>
            <a:r>
              <a:rPr lang="en-US" sz="2000" b="1" dirty="0"/>
              <a:t>Dies Column:</a:t>
            </a:r>
            <a:r>
              <a:rPr lang="en-US" sz="2000" dirty="0"/>
              <a:t> This has the highest variability (largest standard deviation and range), which suggests significant differences across observations.</a:t>
            </a:r>
          </a:p>
          <a:p>
            <a:pPr algn="just">
              <a:buNone/>
            </a:pPr>
            <a:r>
              <a:rPr lang="en-US" sz="2000" b="1" dirty="0"/>
              <a:t>HSP Column:</a:t>
            </a:r>
            <a:r>
              <a:rPr lang="en-US" sz="2000" dirty="0"/>
              <a:t> While it has relatively smaller variability, the presence of missing data should be addressed before analysis.</a:t>
            </a:r>
          </a:p>
          <a:p>
            <a:pPr algn="just">
              <a:buNone/>
            </a:pPr>
            <a:r>
              <a:rPr lang="en-US" sz="2000" b="1" dirty="0"/>
              <a:t>Potential Outliers:</a:t>
            </a:r>
            <a:r>
              <a:rPr lang="en-US" sz="2000" dirty="0"/>
              <a:t> The extreme maximum values in </a:t>
            </a:r>
            <a:r>
              <a:rPr lang="en-US" sz="2000" b="1" dirty="0"/>
              <a:t>Dies</a:t>
            </a:r>
            <a:r>
              <a:rPr lang="en-US" sz="2000" dirty="0"/>
              <a:t> (14579) and </a:t>
            </a:r>
            <a:r>
              <a:rPr lang="en-US" sz="2000" b="1" dirty="0"/>
              <a:t>HSP</a:t>
            </a:r>
            <a:r>
              <a:rPr lang="en-US" sz="2000" dirty="0"/>
              <a:t> (1116) compared to the 75th percentile suggest potential outliers.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0585" y="1671637"/>
            <a:ext cx="4227102" cy="21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7865</TotalTime>
  <Words>3659</Words>
  <Application>Microsoft Macintosh PowerPoint</Application>
  <PresentationFormat>Widescreen</PresentationFormat>
  <Paragraphs>884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PowerPoint Presentation</vt:lpstr>
      <vt:lpstr>BACKGROUND OF CASE</vt:lpstr>
      <vt:lpstr>PowerPoint Presentation</vt:lpstr>
      <vt:lpstr>PowerPoint Presentation</vt:lpstr>
      <vt:lpstr>PowerPoint Presentation</vt:lpstr>
      <vt:lpstr>PowerPoint Presentation</vt:lpstr>
      <vt:lpstr>DESCRIPTIVE ANALYSIS ON THE DAILY SALES DATA</vt:lpstr>
      <vt:lpstr>PowerPoint Presentation</vt:lpstr>
      <vt:lpstr>PowerPoint Presentation</vt:lpstr>
      <vt:lpstr>PowerPoint Presentation</vt:lpstr>
      <vt:lpstr>Trend Chart of Oil Category</vt:lpstr>
      <vt:lpstr>"Box Plot Analysis of Oil Categories: Petrol, Diesel, and HSP"</vt:lpstr>
      <vt:lpstr>PowerPoint Presentation</vt:lpstr>
      <vt:lpstr>PowerPoint Presentation</vt:lpstr>
      <vt:lpstr>DESCRIPTIVE ANALYSIS ON BASIS OF MONTHLY  DATA </vt:lpstr>
      <vt:lpstr>DESCRIPTIVE ANALYSIS ON BASIS OF MONTHLY  DATA </vt:lpstr>
      <vt:lpstr>Box Plot on The Basis of the Monthly Data</vt:lpstr>
      <vt:lpstr>PowerPoint Presentation</vt:lpstr>
      <vt:lpstr>Trend of The Order Placed on BPCL</vt:lpstr>
      <vt:lpstr>PowerPoint Presentation</vt:lpstr>
      <vt:lpstr>PREDICTIVE STATISTICS  </vt:lpstr>
      <vt:lpstr>MOVING AVERAGE - PETROL</vt:lpstr>
      <vt:lpstr>WEIGHTED MOVING AVERAGE - PETROL</vt:lpstr>
      <vt:lpstr>COMPARISON OF ALL THE FORECASTING TECHNIQUES - PETROL</vt:lpstr>
      <vt:lpstr>MOVING AVERAGE - DIESEL</vt:lpstr>
      <vt:lpstr>PowerPoint Presentation</vt:lpstr>
      <vt:lpstr>COMPARISON OF ALL THE FORECASTING TECHNIQUES - DIESEL</vt:lpstr>
      <vt:lpstr>MOVING AVERAGE - HSP</vt:lpstr>
      <vt:lpstr>MOVING AVERAGE - HSP</vt:lpstr>
      <vt:lpstr>COMPARISON OF ALL THE FORECASTING TECHNIQUES - HSP</vt:lpstr>
      <vt:lpstr>FORECASTED VALUE USING THE BEST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AGARWAL AUTOMOBILES: FUEL STATION FORECASTING AND INVENTORY MANAGEMENT</dc:title>
  <dc:creator>ad</dc:creator>
  <cp:lastModifiedBy>anupam verma</cp:lastModifiedBy>
  <cp:revision>211</cp:revision>
  <dcterms:created xsi:type="dcterms:W3CDTF">2024-11-11T06:18:16Z</dcterms:created>
  <dcterms:modified xsi:type="dcterms:W3CDTF">2024-12-15T04:11:09Z</dcterms:modified>
</cp:coreProperties>
</file>