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4" r:id="rId2"/>
    <p:sldId id="265" r:id="rId3"/>
    <p:sldId id="258" r:id="rId4"/>
    <p:sldId id="259" r:id="rId5"/>
    <p:sldId id="256" r:id="rId6"/>
    <p:sldId id="260" r:id="rId7"/>
    <p:sldId id="267" r:id="rId8"/>
    <p:sldId id="261" r:id="rId9"/>
    <p:sldId id="273" r:id="rId10"/>
    <p:sldId id="263" r:id="rId11"/>
    <p:sldId id="272" r:id="rId12"/>
    <p:sldId id="257" r:id="rId13"/>
    <p:sldId id="268" r:id="rId14"/>
    <p:sldId id="269" r:id="rId15"/>
    <p:sldId id="270" r:id="rId16"/>
    <p:sldId id="271" r:id="rId17"/>
    <p:sldId id="262"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82"/>
  </p:normalViewPr>
  <p:slideViewPr>
    <p:cSldViewPr snapToGrid="0">
      <p:cViewPr>
        <p:scale>
          <a:sx n="90" d="100"/>
          <a:sy n="90" d="100"/>
        </p:scale>
        <p:origin x="784" y="6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13CDF-286A-0278-DB75-E4358C78D4B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E484535-C07C-1809-E34C-4FBCCE34A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1276F14-58A0-5740-E70B-2102EC9F2519}"/>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4EA05B5A-AF00-B25A-D09A-C6C93D967A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004A14-4068-7D69-9781-46E02369EF0D}"/>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534026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EBA4-3385-EAE6-01BE-EAB8B3BF5C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AEEC4EE-A56F-3706-053B-9B3C70437B3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1BD68D4-3DAA-38E9-1DD1-7B6C05AAB615}"/>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D36D0EF6-ACBD-8134-C6DE-032F9D8A7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61EC42-334F-D994-38AB-770FBFEF696A}"/>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2434303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368235-7E8D-74C4-7F16-622828E0F75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F45A7FBA-7A6F-9535-D909-6BEFF77202C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3AC7834-C2A5-8C0D-CE79-6FC046A981F1}"/>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03987C8A-D198-213C-B53E-381B481996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359B0-D383-CF57-CD8E-3096CB26495A}"/>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2428053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2EEE2-594C-C2F0-F2EA-8F5B7522199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FFC6C6F-A997-FCC0-B9A4-E144A9F4C5A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2985316-FF4F-E307-1D39-2B87C23B2A49}"/>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E3204D16-262B-ABF4-6DE6-FE6501F23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0D58E3-7E95-054D-6F56-4B98DCE4E720}"/>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603010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F9FD-3795-2D57-4B51-6CAE0845DC0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C690831-D8DE-0CB4-531D-342A134F56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E0B0286-B72C-8C7E-0815-584C3F81F189}"/>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9B9932D0-5761-10E9-526A-32CBB8601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44EC9-05A1-0309-DCF7-5D479D5B169F}"/>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987757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5D072-9EA4-7E0A-F9DA-0994EEE4BAA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18BB709-20A9-7A04-FFD9-816AEE8B3FD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56CC506-ECCE-DBAB-7FC9-E0E96B1D72C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85CCA6-175C-9590-7DEF-CCDCAD6438CF}"/>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6" name="Footer Placeholder 5">
            <a:extLst>
              <a:ext uri="{FF2B5EF4-FFF2-40B4-BE49-F238E27FC236}">
                <a16:creationId xmlns:a16="http://schemas.microsoft.com/office/drawing/2014/main" id="{8880006C-1FDE-A533-EF89-3A720C5D3F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B8EAD4-432D-30E2-4605-D2384925A65C}"/>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365355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A4F9D-C942-4B07-1709-31B0466FA91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BEC9939-4E28-DCB7-2E3B-9B09A98167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8B0FEDC-C515-013F-994E-F91F4AC18E1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AB4FF20-C7FC-8EB4-F882-3D43AE7158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6E273E9-C1F0-8F13-5DD5-F6DCDF6CCDB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5E66DC9-0E56-5CFE-5A6C-2898A29AA7B2}"/>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8" name="Footer Placeholder 7">
            <a:extLst>
              <a:ext uri="{FF2B5EF4-FFF2-40B4-BE49-F238E27FC236}">
                <a16:creationId xmlns:a16="http://schemas.microsoft.com/office/drawing/2014/main" id="{EF51A209-1160-5A1F-0FD0-0B004F0149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BA2891-4817-5696-82ED-5139C5E08E9B}"/>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22250146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D17E-3AD3-9074-108E-F0C0B748F2A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7A819CF-2EDB-E51C-1A9D-82A9B9A31445}"/>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4" name="Footer Placeholder 3">
            <a:extLst>
              <a:ext uri="{FF2B5EF4-FFF2-40B4-BE49-F238E27FC236}">
                <a16:creationId xmlns:a16="http://schemas.microsoft.com/office/drawing/2014/main" id="{BFE5F5D7-B0E5-60C9-8CBB-C16D58325AD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7436E9-3B42-1E16-D4D5-FCF3D9BADF89}"/>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1143368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9750C0-8398-47FD-B331-842229DCD4A7}"/>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3" name="Footer Placeholder 2">
            <a:extLst>
              <a:ext uri="{FF2B5EF4-FFF2-40B4-BE49-F238E27FC236}">
                <a16:creationId xmlns:a16="http://schemas.microsoft.com/office/drawing/2014/main" id="{4B13ECC6-FA09-C63C-834D-04824D427E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359BAC-748A-C9DA-DBDD-D11A5F61EC0D}"/>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947152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27EAC-B025-B9C3-0E0C-AF2AD9BB03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461B315-583C-14EA-387C-E46DC59235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2A9ADB-4F5D-D335-FAA8-B90B979F5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9ED571-D484-0D39-D2D4-826F89CF37C4}"/>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6" name="Footer Placeholder 5">
            <a:extLst>
              <a:ext uri="{FF2B5EF4-FFF2-40B4-BE49-F238E27FC236}">
                <a16:creationId xmlns:a16="http://schemas.microsoft.com/office/drawing/2014/main" id="{A1CADA13-89A6-DA1E-BA2F-B05B0B6679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8858AC-D0CD-9049-47CA-1D3A47964E0E}"/>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1773083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7242C-3C96-4556-2014-25A9AD02B29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B1D3C6C-B123-5BDE-9E24-20F35DA23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F8A11C-2AF8-3678-D3CB-3C1AA9C5A1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A9FA748-7E14-367F-C9A7-E2F7EEA48EAB}"/>
              </a:ext>
            </a:extLst>
          </p:cNvPr>
          <p:cNvSpPr>
            <a:spLocks noGrp="1"/>
          </p:cNvSpPr>
          <p:nvPr>
            <p:ph type="dt" sz="half" idx="10"/>
          </p:nvPr>
        </p:nvSpPr>
        <p:spPr/>
        <p:txBody>
          <a:bodyPr/>
          <a:lstStyle/>
          <a:p>
            <a:fld id="{4FCA42D9-8844-2D47-8168-6E2B1262A965}" type="datetimeFigureOut">
              <a:rPr lang="en-US" smtClean="0"/>
              <a:t>1/5/25</a:t>
            </a:fld>
            <a:endParaRPr lang="en-US"/>
          </a:p>
        </p:txBody>
      </p:sp>
      <p:sp>
        <p:nvSpPr>
          <p:cNvPr id="6" name="Footer Placeholder 5">
            <a:extLst>
              <a:ext uri="{FF2B5EF4-FFF2-40B4-BE49-F238E27FC236}">
                <a16:creationId xmlns:a16="http://schemas.microsoft.com/office/drawing/2014/main" id="{AEC4A163-2D7A-B08E-0981-E6680B91B0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52A94E-D55A-D2FE-0AF8-6D4B0A5791E5}"/>
              </a:ext>
            </a:extLst>
          </p:cNvPr>
          <p:cNvSpPr>
            <a:spLocks noGrp="1"/>
          </p:cNvSpPr>
          <p:nvPr>
            <p:ph type="sldNum" sz="quarter" idx="12"/>
          </p:nvPr>
        </p:nvSpPr>
        <p:spPr/>
        <p:txBody>
          <a:bodyPr/>
          <a:lstStyle/>
          <a:p>
            <a:fld id="{D16E8049-B26A-794E-B5C4-2187763A0D0A}" type="slidenum">
              <a:rPr lang="en-US" smtClean="0"/>
              <a:t>‹#›</a:t>
            </a:fld>
            <a:endParaRPr lang="en-US"/>
          </a:p>
        </p:txBody>
      </p:sp>
    </p:spTree>
    <p:extLst>
      <p:ext uri="{BB962C8B-B14F-4D97-AF65-F5344CB8AC3E}">
        <p14:creationId xmlns:p14="http://schemas.microsoft.com/office/powerpoint/2010/main" val="388591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60A2F0-E075-24D5-642F-8FFBAF26FB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6CC5191-4D7C-90B7-F0F8-FCC1DC87DC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94B099-8423-E05B-41C3-9475707CD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CA42D9-8844-2D47-8168-6E2B1262A965}" type="datetimeFigureOut">
              <a:rPr lang="en-US" smtClean="0"/>
              <a:t>1/5/25</a:t>
            </a:fld>
            <a:endParaRPr lang="en-US"/>
          </a:p>
        </p:txBody>
      </p:sp>
      <p:sp>
        <p:nvSpPr>
          <p:cNvPr id="5" name="Footer Placeholder 4">
            <a:extLst>
              <a:ext uri="{FF2B5EF4-FFF2-40B4-BE49-F238E27FC236}">
                <a16:creationId xmlns:a16="http://schemas.microsoft.com/office/drawing/2014/main" id="{39BBEFD9-E65C-EB97-32C3-1AE6B61620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473990B-3CD7-8734-99BC-80E98FD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6E8049-B26A-794E-B5C4-2187763A0D0A}" type="slidenum">
              <a:rPr lang="en-US" smtClean="0"/>
              <a:t>‹#›</a:t>
            </a:fld>
            <a:endParaRPr lang="en-US"/>
          </a:p>
        </p:txBody>
      </p:sp>
    </p:spTree>
    <p:extLst>
      <p:ext uri="{BB962C8B-B14F-4D97-AF65-F5344CB8AC3E}">
        <p14:creationId xmlns:p14="http://schemas.microsoft.com/office/powerpoint/2010/main" val="1492330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CDE58-FBB4-D5A8-0F56-897C8FAED8B3}"/>
              </a:ext>
            </a:extLst>
          </p:cNvPr>
          <p:cNvSpPr>
            <a:spLocks noGrp="1"/>
          </p:cNvSpPr>
          <p:nvPr>
            <p:ph type="title"/>
          </p:nvPr>
        </p:nvSpPr>
        <p:spPr>
          <a:xfrm>
            <a:off x="1600200" y="914400"/>
            <a:ext cx="8991600" cy="3523488"/>
          </a:xfrm>
        </p:spPr>
        <p:txBody>
          <a:bodyPr>
            <a:normAutofit fontScale="90000"/>
          </a:bodyPr>
          <a:lstStyle/>
          <a:p>
            <a:pPr algn="ctr">
              <a:lnSpc>
                <a:spcPct val="150000"/>
              </a:lnSpc>
            </a:pPr>
            <a:r>
              <a:rPr lang="en-IN" sz="4800" dirty="0">
                <a:solidFill>
                  <a:srgbClr val="C00000"/>
                </a:solidFill>
              </a:rPr>
              <a:t>CAPSTONE PROJECT-DATA SCIENCE</a:t>
            </a:r>
            <a:br>
              <a:rPr lang="en-IN" sz="4800" dirty="0">
                <a:solidFill>
                  <a:srgbClr val="C00000"/>
                </a:solidFill>
              </a:rPr>
            </a:br>
            <a:r>
              <a:rPr lang="en-IN" sz="4800" dirty="0">
                <a:solidFill>
                  <a:srgbClr val="C00000"/>
                </a:solidFill>
              </a:rPr>
              <a:t>DEVELOPMENT OF PREDICTIVE MODEL </a:t>
            </a:r>
            <a:br>
              <a:rPr lang="en-IN" sz="4800" dirty="0">
                <a:solidFill>
                  <a:srgbClr val="C00000"/>
                </a:solidFill>
              </a:rPr>
            </a:br>
            <a:r>
              <a:rPr lang="en-IN" sz="4800" dirty="0">
                <a:solidFill>
                  <a:srgbClr val="C00000"/>
                </a:solidFill>
              </a:rPr>
              <a:t>FOR </a:t>
            </a:r>
            <a:br>
              <a:rPr lang="en-IN" sz="4800" dirty="0">
                <a:solidFill>
                  <a:srgbClr val="C00000"/>
                </a:solidFill>
              </a:rPr>
            </a:br>
            <a:r>
              <a:rPr lang="en-IN" sz="4800" dirty="0">
                <a:solidFill>
                  <a:srgbClr val="C00000"/>
                </a:solidFill>
              </a:rPr>
              <a:t>FAILURE PREDICTIONS</a:t>
            </a:r>
            <a:endParaRPr lang="en-US" sz="4800" dirty="0">
              <a:solidFill>
                <a:srgbClr val="C00000"/>
              </a:solidFill>
            </a:endParaRPr>
          </a:p>
        </p:txBody>
      </p:sp>
      <p:sp>
        <p:nvSpPr>
          <p:cNvPr id="4" name="TextBox 3">
            <a:extLst>
              <a:ext uri="{FF2B5EF4-FFF2-40B4-BE49-F238E27FC236}">
                <a16:creationId xmlns:a16="http://schemas.microsoft.com/office/drawing/2014/main" id="{DDBCFB65-3875-241C-7537-882D00A12E70}"/>
              </a:ext>
            </a:extLst>
          </p:cNvPr>
          <p:cNvSpPr txBox="1"/>
          <p:nvPr/>
        </p:nvSpPr>
        <p:spPr>
          <a:xfrm>
            <a:off x="219456" y="5014127"/>
            <a:ext cx="3840480" cy="1697068"/>
          </a:xfrm>
          <a:prstGeom prst="rect">
            <a:avLst/>
          </a:prstGeom>
          <a:noFill/>
        </p:spPr>
        <p:txBody>
          <a:bodyPr wrap="square" rtlCol="0">
            <a:spAutoFit/>
          </a:bodyPr>
          <a:lstStyle/>
          <a:p>
            <a:pPr>
              <a:lnSpc>
                <a:spcPct val="150000"/>
              </a:lnSpc>
            </a:pPr>
            <a:r>
              <a:rPr lang="en-US" sz="2400" dirty="0"/>
              <a:t>BATCH 15 (IITD ACDSDS-03)</a:t>
            </a:r>
          </a:p>
          <a:p>
            <a:pPr>
              <a:lnSpc>
                <a:spcPct val="150000"/>
              </a:lnSpc>
            </a:pPr>
            <a:r>
              <a:rPr lang="en-US" sz="2400" dirty="0"/>
              <a:t>Anupam Deep Verma</a:t>
            </a:r>
          </a:p>
          <a:p>
            <a:pPr>
              <a:lnSpc>
                <a:spcPct val="150000"/>
              </a:lnSpc>
            </a:pPr>
            <a:r>
              <a:rPr lang="en-US" sz="2400" dirty="0"/>
              <a:t>Anurag Kumar </a:t>
            </a:r>
          </a:p>
        </p:txBody>
      </p:sp>
    </p:spTree>
    <p:extLst>
      <p:ext uri="{BB962C8B-B14F-4D97-AF65-F5344CB8AC3E}">
        <p14:creationId xmlns:p14="http://schemas.microsoft.com/office/powerpoint/2010/main" val="2273201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5BCD5-4048-134C-7119-6C0205DABA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B49B0-B833-E9BC-E0D2-EA70FA1BE6E9}"/>
              </a:ext>
            </a:extLst>
          </p:cNvPr>
          <p:cNvSpPr>
            <a:spLocks noGrp="1"/>
          </p:cNvSpPr>
          <p:nvPr>
            <p:ph type="title"/>
          </p:nvPr>
        </p:nvSpPr>
        <p:spPr>
          <a:xfrm>
            <a:off x="3389376" y="512064"/>
            <a:ext cx="5035296" cy="475488"/>
          </a:xfrm>
        </p:spPr>
        <p:txBody>
          <a:bodyPr>
            <a:normAutofit/>
          </a:bodyPr>
          <a:lstStyle/>
          <a:p>
            <a:pPr algn="ctr"/>
            <a:r>
              <a:rPr lang="en-US" sz="2800" b="1" dirty="0">
                <a:solidFill>
                  <a:srgbClr val="C00000"/>
                </a:solidFill>
                <a:latin typeface="+mn-lt"/>
                <a:ea typeface="+mn-ea"/>
                <a:cs typeface="+mn-cs"/>
              </a:rPr>
              <a:t>DATA LABELING</a:t>
            </a:r>
          </a:p>
        </p:txBody>
      </p:sp>
      <p:sp>
        <p:nvSpPr>
          <p:cNvPr id="3" name="TextBox 2">
            <a:extLst>
              <a:ext uri="{FF2B5EF4-FFF2-40B4-BE49-F238E27FC236}">
                <a16:creationId xmlns:a16="http://schemas.microsoft.com/office/drawing/2014/main" id="{C2B1A208-2653-8C7C-32EC-54B92AA0E80B}"/>
              </a:ext>
            </a:extLst>
          </p:cNvPr>
          <p:cNvSpPr txBox="1"/>
          <p:nvPr/>
        </p:nvSpPr>
        <p:spPr>
          <a:xfrm>
            <a:off x="140208" y="1092455"/>
            <a:ext cx="6254496" cy="309636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t>THREE  COLUMNS WERE ADDED USING THE FAILURE INFORMATION GIVEN</a:t>
            </a:r>
          </a:p>
          <a:p>
            <a:pPr marL="742950" lvl="1" indent="-285750">
              <a:lnSpc>
                <a:spcPct val="150000"/>
              </a:lnSpc>
              <a:buFont typeface="Arial" panose="020B0604020202020204" pitchFamily="34" charset="0"/>
              <a:buChar char="•"/>
            </a:pPr>
            <a:r>
              <a:rPr lang="en-US" sz="1600" dirty="0"/>
              <a:t>ONE WEEK BEFORE FAILURE – DAY INTERVAL</a:t>
            </a:r>
          </a:p>
          <a:p>
            <a:pPr marL="742950" lvl="1" indent="-285750">
              <a:lnSpc>
                <a:spcPct val="150000"/>
              </a:lnSpc>
              <a:buFont typeface="Arial" panose="020B0604020202020204" pitchFamily="34" charset="0"/>
              <a:buChar char="•"/>
            </a:pPr>
            <a:r>
              <a:rPr lang="en-US" sz="1600" dirty="0"/>
              <a:t>ONE DAY BEFOR FAILURE – HOURS INTERVAL</a:t>
            </a:r>
          </a:p>
          <a:p>
            <a:pPr marL="742950" lvl="1" indent="-285750">
              <a:lnSpc>
                <a:spcPct val="150000"/>
              </a:lnSpc>
              <a:buFont typeface="Arial" panose="020B0604020202020204" pitchFamily="34" charset="0"/>
              <a:buChar char="•"/>
            </a:pPr>
            <a:r>
              <a:rPr lang="en-US" sz="1600" dirty="0"/>
              <a:t>ONE HOUR BEFOR FAILURE – 10 SEC INTERVAL</a:t>
            </a:r>
          </a:p>
          <a:p>
            <a:pPr marL="285750" indent="-285750">
              <a:lnSpc>
                <a:spcPct val="150000"/>
              </a:lnSpc>
              <a:buFont typeface="Arial" panose="020B0604020202020204" pitchFamily="34" charset="0"/>
              <a:buChar char="•"/>
            </a:pPr>
            <a:r>
              <a:rPr lang="en-US" sz="1600" dirty="0"/>
              <a:t>LABELING OF DATA FOR SPECIFIC TIME PERIODS WAS ALSO DONE</a:t>
            </a:r>
          </a:p>
          <a:p>
            <a:pPr marL="742950" lvl="1" indent="-285750">
              <a:lnSpc>
                <a:spcPct val="150000"/>
              </a:lnSpc>
              <a:buFont typeface="Arial" panose="020B0604020202020204" pitchFamily="34" charset="0"/>
              <a:buChar char="•"/>
            </a:pPr>
            <a:r>
              <a:rPr lang="en-US" sz="1600" dirty="0"/>
              <a:t>BEFOR FAILURE</a:t>
            </a:r>
          </a:p>
          <a:p>
            <a:pPr marL="742950" lvl="1" indent="-285750">
              <a:lnSpc>
                <a:spcPct val="150000"/>
              </a:lnSpc>
              <a:buFont typeface="Arial" panose="020B0604020202020204" pitchFamily="34" charset="0"/>
              <a:buChar char="•"/>
            </a:pPr>
            <a:r>
              <a:rPr lang="en-US" sz="1600" dirty="0"/>
              <a:t>BETWEEN FAILURE</a:t>
            </a:r>
          </a:p>
        </p:txBody>
      </p:sp>
      <p:pic>
        <p:nvPicPr>
          <p:cNvPr id="4" name="Picture 3">
            <a:extLst>
              <a:ext uri="{FF2B5EF4-FFF2-40B4-BE49-F238E27FC236}">
                <a16:creationId xmlns:a16="http://schemas.microsoft.com/office/drawing/2014/main" id="{E28E7A87-05D9-2FBD-50B4-0F29746D39A6}"/>
              </a:ext>
            </a:extLst>
          </p:cNvPr>
          <p:cNvPicPr>
            <a:picLocks noChangeAspect="1"/>
          </p:cNvPicPr>
          <p:nvPr/>
        </p:nvPicPr>
        <p:blipFill>
          <a:blip r:embed="rId2"/>
          <a:srcRect l="2894" t="22284" r="3240" b="3236"/>
          <a:stretch/>
        </p:blipFill>
        <p:spPr>
          <a:xfrm>
            <a:off x="6242304" y="1135990"/>
            <a:ext cx="5984270" cy="3009290"/>
          </a:xfrm>
          <a:prstGeom prst="rect">
            <a:avLst/>
          </a:prstGeom>
        </p:spPr>
      </p:pic>
      <p:pic>
        <p:nvPicPr>
          <p:cNvPr id="6" name="Picture 5">
            <a:extLst>
              <a:ext uri="{FF2B5EF4-FFF2-40B4-BE49-F238E27FC236}">
                <a16:creationId xmlns:a16="http://schemas.microsoft.com/office/drawing/2014/main" id="{8A9B8570-A624-363C-3389-37A56E1C95C4}"/>
              </a:ext>
            </a:extLst>
          </p:cNvPr>
          <p:cNvPicPr>
            <a:picLocks noChangeAspect="1"/>
          </p:cNvPicPr>
          <p:nvPr/>
        </p:nvPicPr>
        <p:blipFill>
          <a:blip r:embed="rId3"/>
          <a:stretch>
            <a:fillRect/>
          </a:stretch>
        </p:blipFill>
        <p:spPr>
          <a:xfrm>
            <a:off x="2927350" y="4620768"/>
            <a:ext cx="6350080" cy="1872640"/>
          </a:xfrm>
          <a:prstGeom prst="rect">
            <a:avLst/>
          </a:prstGeom>
        </p:spPr>
      </p:pic>
      <p:sp>
        <p:nvSpPr>
          <p:cNvPr id="5" name="TextBox 4">
            <a:extLst>
              <a:ext uri="{FF2B5EF4-FFF2-40B4-BE49-F238E27FC236}">
                <a16:creationId xmlns:a16="http://schemas.microsoft.com/office/drawing/2014/main" id="{4739B190-2E75-BC81-A2C9-74B3C03C381A}"/>
              </a:ext>
            </a:extLst>
          </p:cNvPr>
          <p:cNvSpPr txBox="1"/>
          <p:nvPr/>
        </p:nvSpPr>
        <p:spPr>
          <a:xfrm>
            <a:off x="8518077" y="4023268"/>
            <a:ext cx="2139666" cy="369332"/>
          </a:xfrm>
          <a:prstGeom prst="rect">
            <a:avLst/>
          </a:prstGeom>
          <a:noFill/>
        </p:spPr>
        <p:txBody>
          <a:bodyPr wrap="square" rtlCol="0">
            <a:spAutoFit/>
          </a:bodyPr>
          <a:lstStyle/>
          <a:p>
            <a:pPr algn="ctr"/>
            <a:r>
              <a:rPr lang="en-US" b="1" dirty="0">
                <a:solidFill>
                  <a:srgbClr val="00B0F0"/>
                </a:solidFill>
              </a:rPr>
              <a:t>Failure Information</a:t>
            </a:r>
          </a:p>
        </p:txBody>
      </p:sp>
      <p:sp>
        <p:nvSpPr>
          <p:cNvPr id="7" name="TextBox 6">
            <a:extLst>
              <a:ext uri="{FF2B5EF4-FFF2-40B4-BE49-F238E27FC236}">
                <a16:creationId xmlns:a16="http://schemas.microsoft.com/office/drawing/2014/main" id="{24CF83DB-FA75-6669-01F4-D139C39C1703}"/>
              </a:ext>
            </a:extLst>
          </p:cNvPr>
          <p:cNvSpPr txBox="1"/>
          <p:nvPr/>
        </p:nvSpPr>
        <p:spPr>
          <a:xfrm>
            <a:off x="5026167" y="6482877"/>
            <a:ext cx="2139666" cy="369332"/>
          </a:xfrm>
          <a:prstGeom prst="rect">
            <a:avLst/>
          </a:prstGeom>
          <a:noFill/>
        </p:spPr>
        <p:txBody>
          <a:bodyPr wrap="square" rtlCol="0">
            <a:spAutoFit/>
          </a:bodyPr>
          <a:lstStyle/>
          <a:p>
            <a:pPr algn="ctr"/>
            <a:r>
              <a:rPr lang="en-US" b="1" dirty="0">
                <a:solidFill>
                  <a:srgbClr val="00B0F0"/>
                </a:solidFill>
              </a:rPr>
              <a:t>Data Labeling</a:t>
            </a:r>
          </a:p>
        </p:txBody>
      </p:sp>
    </p:spTree>
    <p:extLst>
      <p:ext uri="{BB962C8B-B14F-4D97-AF65-F5344CB8AC3E}">
        <p14:creationId xmlns:p14="http://schemas.microsoft.com/office/powerpoint/2010/main" val="3481166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132D6-CFAF-98DF-8DD8-B13DA0DFF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5CCA0-69DF-6C82-FAD1-BF036E3E1D9A}"/>
              </a:ext>
            </a:extLst>
          </p:cNvPr>
          <p:cNvSpPr>
            <a:spLocks noGrp="1"/>
          </p:cNvSpPr>
          <p:nvPr>
            <p:ph type="title"/>
          </p:nvPr>
        </p:nvSpPr>
        <p:spPr>
          <a:xfrm>
            <a:off x="3389376" y="512064"/>
            <a:ext cx="5035296" cy="475488"/>
          </a:xfrm>
        </p:spPr>
        <p:txBody>
          <a:bodyPr>
            <a:normAutofit/>
          </a:bodyPr>
          <a:lstStyle/>
          <a:p>
            <a:pPr algn="ctr"/>
            <a:r>
              <a:rPr lang="en-US" sz="2800" b="1" dirty="0">
                <a:solidFill>
                  <a:srgbClr val="C00000"/>
                </a:solidFill>
                <a:latin typeface="+mn-lt"/>
                <a:ea typeface="+mn-ea"/>
                <a:cs typeface="+mn-cs"/>
              </a:rPr>
              <a:t>PREDICTIVE MODELING</a:t>
            </a:r>
          </a:p>
        </p:txBody>
      </p:sp>
      <p:sp>
        <p:nvSpPr>
          <p:cNvPr id="3" name="TextBox 2">
            <a:extLst>
              <a:ext uri="{FF2B5EF4-FFF2-40B4-BE49-F238E27FC236}">
                <a16:creationId xmlns:a16="http://schemas.microsoft.com/office/drawing/2014/main" id="{2DF0602C-EB85-78F8-31B8-F8E35E318F42}"/>
              </a:ext>
            </a:extLst>
          </p:cNvPr>
          <p:cNvSpPr txBox="1"/>
          <p:nvPr/>
        </p:nvSpPr>
        <p:spPr>
          <a:xfrm>
            <a:off x="2176272" y="1463207"/>
            <a:ext cx="8089392" cy="4559390"/>
          </a:xfrm>
          <a:prstGeom prst="rect">
            <a:avLst/>
          </a:prstGeom>
          <a:noFill/>
        </p:spPr>
        <p:txBody>
          <a:bodyPr wrap="square" rtlCol="0">
            <a:spAutoFit/>
          </a:bodyPr>
          <a:lstStyle/>
          <a:p>
            <a:pPr marL="285750" indent="-285750">
              <a:lnSpc>
                <a:spcPct val="250000"/>
              </a:lnSpc>
              <a:buFont typeface="Arial" panose="020B0604020202020204" pitchFamily="34" charset="0"/>
              <a:buChar char="•"/>
            </a:pPr>
            <a:r>
              <a:rPr lang="en-US" sz="2400" dirty="0"/>
              <a:t>LOGISTIC REGRESSION</a:t>
            </a:r>
          </a:p>
          <a:p>
            <a:pPr marL="285750" indent="-285750">
              <a:lnSpc>
                <a:spcPct val="250000"/>
              </a:lnSpc>
              <a:buFont typeface="Arial" panose="020B0604020202020204" pitchFamily="34" charset="0"/>
              <a:buChar char="•"/>
            </a:pPr>
            <a:r>
              <a:rPr lang="en-US" sz="2400" dirty="0"/>
              <a:t>X-G BOOST METHOD</a:t>
            </a:r>
          </a:p>
          <a:p>
            <a:pPr marL="285750" indent="-285750">
              <a:lnSpc>
                <a:spcPct val="250000"/>
              </a:lnSpc>
              <a:buFont typeface="Arial" panose="020B0604020202020204" pitchFamily="34" charset="0"/>
              <a:buChar char="•"/>
            </a:pPr>
            <a:r>
              <a:rPr lang="en-US" sz="2400" dirty="0"/>
              <a:t>IMPROVEMENT IN X-G BOOST USING ROLLING SATISTICS</a:t>
            </a:r>
          </a:p>
          <a:p>
            <a:pPr marL="285750" indent="-285750">
              <a:lnSpc>
                <a:spcPct val="250000"/>
              </a:lnSpc>
              <a:buFont typeface="Arial" panose="020B0604020202020204" pitchFamily="34" charset="0"/>
              <a:buChar char="•"/>
            </a:pPr>
            <a:r>
              <a:rPr lang="en-US" sz="2400" dirty="0"/>
              <a:t>K-MEANS</a:t>
            </a:r>
          </a:p>
          <a:p>
            <a:pPr marL="285750" indent="-285750">
              <a:lnSpc>
                <a:spcPct val="250000"/>
              </a:lnSpc>
              <a:buFont typeface="Arial" panose="020B0604020202020204" pitchFamily="34" charset="0"/>
              <a:buChar char="•"/>
            </a:pPr>
            <a:r>
              <a:rPr lang="en-US" sz="2400" dirty="0"/>
              <a:t>NEURAL NETWORK - MLP CLASSIFIER</a:t>
            </a:r>
          </a:p>
        </p:txBody>
      </p:sp>
    </p:spTree>
    <p:extLst>
      <p:ext uri="{BB962C8B-B14F-4D97-AF65-F5344CB8AC3E}">
        <p14:creationId xmlns:p14="http://schemas.microsoft.com/office/powerpoint/2010/main" val="627476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81158" y="1071547"/>
            <a:ext cx="8358246" cy="4247317"/>
          </a:xfrm>
          <a:prstGeom prst="rect">
            <a:avLst/>
          </a:prstGeom>
          <a:noFill/>
        </p:spPr>
        <p:txBody>
          <a:bodyPr wrap="square" rtlCol="0">
            <a:spAutoFit/>
          </a:bodyPr>
          <a:lstStyle/>
          <a:p>
            <a:r>
              <a:rPr lang="en-US" i="1" dirty="0"/>
              <a:t> 	   </a:t>
            </a:r>
            <a:r>
              <a:rPr lang="en-US" b="1" dirty="0"/>
              <a:t>RESULTS</a:t>
            </a:r>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IN" i="1" dirty="0"/>
          </a:p>
          <a:p>
            <a:endParaRPr lang="en-US" dirty="0"/>
          </a:p>
        </p:txBody>
      </p:sp>
      <p:pic>
        <p:nvPicPr>
          <p:cNvPr id="1026" name="Picture 2"/>
          <p:cNvPicPr>
            <a:picLocks noChangeAspect="1" noChangeArrowheads="1"/>
          </p:cNvPicPr>
          <p:nvPr/>
        </p:nvPicPr>
        <p:blipFill>
          <a:blip r:embed="rId2"/>
          <a:srcRect/>
          <a:stretch>
            <a:fillRect/>
          </a:stretch>
        </p:blipFill>
        <p:spPr bwMode="auto">
          <a:xfrm>
            <a:off x="2166910" y="1539136"/>
            <a:ext cx="2857519" cy="1558646"/>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5810248" y="928671"/>
            <a:ext cx="4214842" cy="3831675"/>
          </a:xfrm>
          <a:prstGeom prst="rect">
            <a:avLst/>
          </a:prstGeom>
          <a:noFill/>
          <a:ln w="9525">
            <a:noFill/>
            <a:miter lim="800000"/>
            <a:headEnd/>
            <a:tailEnd/>
          </a:ln>
          <a:effectLst/>
        </p:spPr>
      </p:pic>
      <p:pic>
        <p:nvPicPr>
          <p:cNvPr id="1030" name="Picture 6"/>
          <p:cNvPicPr>
            <a:picLocks noChangeAspect="1" noChangeArrowheads="1"/>
          </p:cNvPicPr>
          <p:nvPr/>
        </p:nvPicPr>
        <p:blipFill>
          <a:blip r:embed="rId4"/>
          <a:srcRect/>
          <a:stretch>
            <a:fillRect/>
          </a:stretch>
        </p:blipFill>
        <p:spPr bwMode="auto">
          <a:xfrm>
            <a:off x="2024034" y="3429000"/>
            <a:ext cx="3448451" cy="2428892"/>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8F72B032-4ECC-C631-0394-9021E171047E}"/>
              </a:ext>
            </a:extLst>
          </p:cNvPr>
          <p:cNvSpPr txBox="1">
            <a:spLocks/>
          </p:cNvSpPr>
          <p:nvPr/>
        </p:nvSpPr>
        <p:spPr>
          <a:xfrm>
            <a:off x="838200" y="189953"/>
            <a:ext cx="10515600" cy="5415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C00000"/>
                </a:solidFill>
                <a:latin typeface="+mn-lt"/>
                <a:ea typeface="+mn-ea"/>
                <a:cs typeface="+mn-cs"/>
              </a:rPr>
              <a:t>LOGISTIC REGRESSION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70176" y="285728"/>
            <a:ext cx="6786578" cy="642942"/>
          </a:xfrm>
        </p:spPr>
        <p:txBody>
          <a:bodyPr>
            <a:normAutofit fontScale="85000" lnSpcReduction="10000"/>
          </a:bodyPr>
          <a:lstStyle/>
          <a:p>
            <a:pPr marL="0" indent="0" algn="ctr">
              <a:buNone/>
            </a:pPr>
            <a:r>
              <a:rPr lang="en-IN" sz="3000" b="1" dirty="0">
                <a:solidFill>
                  <a:srgbClr val="C00000"/>
                </a:solidFill>
              </a:rPr>
              <a:t>XGB CLASSIFIER MODEL FROM THE XGBOOST</a:t>
            </a:r>
          </a:p>
          <a:p>
            <a:endParaRPr lang="en-US" b="1" dirty="0"/>
          </a:p>
        </p:txBody>
      </p:sp>
      <p:pic>
        <p:nvPicPr>
          <p:cNvPr id="2051" name="Picture 3"/>
          <p:cNvPicPr>
            <a:picLocks noChangeAspect="1" noChangeArrowheads="1"/>
          </p:cNvPicPr>
          <p:nvPr/>
        </p:nvPicPr>
        <p:blipFill>
          <a:blip r:embed="rId2"/>
          <a:srcRect/>
          <a:stretch>
            <a:fillRect/>
          </a:stretch>
        </p:blipFill>
        <p:spPr bwMode="auto">
          <a:xfrm>
            <a:off x="1738282" y="1571612"/>
            <a:ext cx="4706504" cy="2286016"/>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a:srcRect/>
          <a:stretch>
            <a:fillRect/>
          </a:stretch>
        </p:blipFill>
        <p:spPr bwMode="auto">
          <a:xfrm>
            <a:off x="6364681" y="1357298"/>
            <a:ext cx="4303319" cy="3286148"/>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a:srcRect/>
          <a:stretch>
            <a:fillRect/>
          </a:stretch>
        </p:blipFill>
        <p:spPr bwMode="auto">
          <a:xfrm>
            <a:off x="2452663" y="4143381"/>
            <a:ext cx="4105275" cy="22764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488" y="177620"/>
            <a:ext cx="11241024" cy="995016"/>
          </a:xfrm>
          <a:prstGeom prst="rect">
            <a:avLst/>
          </a:prstGeom>
        </p:spPr>
        <p:txBody>
          <a:bodyPr wrap="square">
            <a:spAutoFit/>
          </a:bodyPr>
          <a:lstStyle/>
          <a:p>
            <a:pPr algn="ctr">
              <a:lnSpc>
                <a:spcPct val="250000"/>
              </a:lnSpc>
            </a:pPr>
            <a:r>
              <a:rPr lang="en-US" sz="2800" b="1" dirty="0">
                <a:solidFill>
                  <a:srgbClr val="C00000"/>
                </a:solidFill>
              </a:rPr>
              <a:t>IMPROVEMENT IN X-G BOOST USING ROLLING SATISTICS</a:t>
            </a:r>
          </a:p>
        </p:txBody>
      </p:sp>
      <p:pic>
        <p:nvPicPr>
          <p:cNvPr id="3074" name="Picture 2"/>
          <p:cNvPicPr>
            <a:picLocks noChangeAspect="1" noChangeArrowheads="1"/>
          </p:cNvPicPr>
          <p:nvPr/>
        </p:nvPicPr>
        <p:blipFill>
          <a:blip r:embed="rId2"/>
          <a:srcRect/>
          <a:stretch>
            <a:fillRect/>
          </a:stretch>
        </p:blipFill>
        <p:spPr bwMode="auto">
          <a:xfrm>
            <a:off x="1881159" y="1357298"/>
            <a:ext cx="3806825" cy="2357454"/>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a:srcRect/>
          <a:stretch>
            <a:fillRect/>
          </a:stretch>
        </p:blipFill>
        <p:spPr bwMode="auto">
          <a:xfrm>
            <a:off x="5595934" y="1500174"/>
            <a:ext cx="5072066" cy="3129060"/>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a:srcRect/>
          <a:stretch>
            <a:fillRect/>
          </a:stretch>
        </p:blipFill>
        <p:spPr bwMode="auto">
          <a:xfrm>
            <a:off x="1881158" y="3714753"/>
            <a:ext cx="3643338" cy="2965627"/>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717428" y="244192"/>
            <a:ext cx="3244624" cy="480131"/>
          </a:xfrm>
          <a:prstGeom prst="rect">
            <a:avLst/>
          </a:prstGeom>
          <a:noFill/>
        </p:spPr>
        <p:txBody>
          <a:bodyPr wrap="square" rtlCol="0">
            <a:spAutoFit/>
          </a:bodyPr>
          <a:lstStyle/>
          <a:p>
            <a:pPr algn="ctr">
              <a:lnSpc>
                <a:spcPct val="90000"/>
              </a:lnSpc>
              <a:spcBef>
                <a:spcPct val="0"/>
              </a:spcBef>
            </a:pPr>
            <a:r>
              <a:rPr lang="en-IN" sz="2800" b="1" dirty="0">
                <a:solidFill>
                  <a:srgbClr val="C00000"/>
                </a:solidFill>
              </a:rPr>
              <a:t>K-MEANS MODEL</a:t>
            </a:r>
          </a:p>
        </p:txBody>
      </p:sp>
      <p:pic>
        <p:nvPicPr>
          <p:cNvPr id="4098" name="Picture 2"/>
          <p:cNvPicPr>
            <a:picLocks noChangeAspect="1" noChangeArrowheads="1"/>
          </p:cNvPicPr>
          <p:nvPr/>
        </p:nvPicPr>
        <p:blipFill>
          <a:blip r:embed="rId2"/>
          <a:srcRect/>
          <a:stretch>
            <a:fillRect/>
          </a:stretch>
        </p:blipFill>
        <p:spPr bwMode="auto">
          <a:xfrm>
            <a:off x="1524000" y="1071546"/>
            <a:ext cx="4572032" cy="285752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6024562" y="827512"/>
            <a:ext cx="4643438" cy="3643338"/>
          </a:xfrm>
          <a:prstGeom prst="rect">
            <a:avLst/>
          </a:prstGeom>
          <a:noFill/>
          <a:ln w="9525">
            <a:noFill/>
            <a:miter lim="800000"/>
            <a:headEnd/>
            <a:tailEnd/>
          </a:ln>
          <a:effectLst/>
        </p:spPr>
      </p:pic>
      <p:pic>
        <p:nvPicPr>
          <p:cNvPr id="4101" name="Picture 5"/>
          <p:cNvPicPr>
            <a:picLocks noChangeAspect="1" noChangeArrowheads="1"/>
          </p:cNvPicPr>
          <p:nvPr/>
        </p:nvPicPr>
        <p:blipFill>
          <a:blip r:embed="rId4"/>
          <a:srcRect/>
          <a:stretch>
            <a:fillRect/>
          </a:stretch>
        </p:blipFill>
        <p:spPr bwMode="auto">
          <a:xfrm>
            <a:off x="1666844" y="4143381"/>
            <a:ext cx="5429320" cy="2309807"/>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54616" y="298293"/>
            <a:ext cx="6414544" cy="523220"/>
          </a:xfrm>
          <a:prstGeom prst="rect">
            <a:avLst/>
          </a:prstGeom>
          <a:noFill/>
        </p:spPr>
        <p:txBody>
          <a:bodyPr wrap="square" rtlCol="0">
            <a:spAutoFit/>
          </a:bodyPr>
          <a:lstStyle/>
          <a:p>
            <a:pPr algn="ctr"/>
            <a:r>
              <a:rPr lang="en-IN" sz="2800" b="1" dirty="0">
                <a:solidFill>
                  <a:srgbClr val="C00000"/>
                </a:solidFill>
              </a:rPr>
              <a:t>NEURAL NETWORK MLP CLASSIFIER</a:t>
            </a:r>
            <a:endParaRPr lang="en-US" sz="2800" b="1" dirty="0">
              <a:solidFill>
                <a:srgbClr val="C00000"/>
              </a:solidFill>
            </a:endParaRPr>
          </a:p>
        </p:txBody>
      </p:sp>
      <p:pic>
        <p:nvPicPr>
          <p:cNvPr id="9218" name="Picture 2"/>
          <p:cNvPicPr>
            <a:picLocks noChangeAspect="1" noChangeArrowheads="1"/>
          </p:cNvPicPr>
          <p:nvPr/>
        </p:nvPicPr>
        <p:blipFill>
          <a:blip r:embed="rId2"/>
          <a:srcRect/>
          <a:stretch>
            <a:fillRect/>
          </a:stretch>
        </p:blipFill>
        <p:spPr bwMode="auto">
          <a:xfrm>
            <a:off x="1524000" y="1357298"/>
            <a:ext cx="4887008" cy="250033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6310282" y="1000108"/>
            <a:ext cx="4357718" cy="3143272"/>
          </a:xfrm>
          <a:prstGeom prst="rect">
            <a:avLst/>
          </a:prstGeom>
          <a:noFill/>
          <a:ln w="9525">
            <a:noFill/>
            <a:miter lim="800000"/>
            <a:headEnd/>
            <a:tailEnd/>
          </a:ln>
          <a:effectLst/>
        </p:spPr>
      </p:pic>
      <p:pic>
        <p:nvPicPr>
          <p:cNvPr id="9220" name="Picture 4"/>
          <p:cNvPicPr>
            <a:picLocks noChangeAspect="1" noChangeArrowheads="1"/>
          </p:cNvPicPr>
          <p:nvPr/>
        </p:nvPicPr>
        <p:blipFill>
          <a:blip r:embed="rId4"/>
          <a:srcRect/>
          <a:stretch>
            <a:fillRect/>
          </a:stretch>
        </p:blipFill>
        <p:spPr bwMode="auto">
          <a:xfrm>
            <a:off x="1952596" y="3857626"/>
            <a:ext cx="4429156" cy="300037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b="4780"/>
          <a:stretch/>
        </p:blipFill>
        <p:spPr bwMode="auto">
          <a:xfrm>
            <a:off x="73152" y="3429000"/>
            <a:ext cx="5850284" cy="3375991"/>
          </a:xfrm>
          <a:prstGeom prst="rect">
            <a:avLst/>
          </a:prstGeom>
          <a:noFill/>
          <a:ln w="9525">
            <a:noFill/>
            <a:miter lim="800000"/>
            <a:headEnd/>
            <a:tailEnd/>
          </a:ln>
          <a:effectLst/>
        </p:spPr>
      </p:pic>
      <p:pic>
        <p:nvPicPr>
          <p:cNvPr id="10243" name="Picture 3"/>
          <p:cNvPicPr>
            <a:picLocks noChangeAspect="1" noChangeArrowheads="1"/>
          </p:cNvPicPr>
          <p:nvPr/>
        </p:nvPicPr>
        <p:blipFill>
          <a:blip r:embed="rId3"/>
          <a:srcRect/>
          <a:stretch>
            <a:fillRect/>
          </a:stretch>
        </p:blipFill>
        <p:spPr bwMode="auto">
          <a:xfrm>
            <a:off x="938784" y="989522"/>
            <a:ext cx="3779520" cy="2204782"/>
          </a:xfrm>
          <a:prstGeom prst="rect">
            <a:avLst/>
          </a:prstGeom>
          <a:noFill/>
          <a:ln w="9525">
            <a:noFill/>
            <a:miter lim="800000"/>
            <a:headEnd/>
            <a:tailEnd/>
          </a:ln>
          <a:effectLst/>
        </p:spPr>
      </p:pic>
      <p:sp>
        <p:nvSpPr>
          <p:cNvPr id="2" name="TextBox 1">
            <a:extLst>
              <a:ext uri="{FF2B5EF4-FFF2-40B4-BE49-F238E27FC236}">
                <a16:creationId xmlns:a16="http://schemas.microsoft.com/office/drawing/2014/main" id="{370A102D-5918-14CD-9266-8C375DAFDEB5}"/>
              </a:ext>
            </a:extLst>
          </p:cNvPr>
          <p:cNvSpPr txBox="1"/>
          <p:nvPr/>
        </p:nvSpPr>
        <p:spPr>
          <a:xfrm>
            <a:off x="2888728" y="298293"/>
            <a:ext cx="6414544" cy="523220"/>
          </a:xfrm>
          <a:prstGeom prst="rect">
            <a:avLst/>
          </a:prstGeom>
          <a:noFill/>
        </p:spPr>
        <p:txBody>
          <a:bodyPr wrap="square" rtlCol="0">
            <a:spAutoFit/>
          </a:bodyPr>
          <a:lstStyle/>
          <a:p>
            <a:pPr algn="ctr"/>
            <a:r>
              <a:rPr lang="en-IN" sz="2800" b="1" dirty="0">
                <a:solidFill>
                  <a:srgbClr val="C00000"/>
                </a:solidFill>
              </a:rPr>
              <a:t>COMPARISON OF VARIOUS MODELS</a:t>
            </a:r>
            <a:endParaRPr lang="en-US" sz="2800" b="1" dirty="0">
              <a:solidFill>
                <a:srgbClr val="C00000"/>
              </a:solidFill>
            </a:endParaRPr>
          </a:p>
        </p:txBody>
      </p:sp>
      <p:graphicFrame>
        <p:nvGraphicFramePr>
          <p:cNvPr id="3" name="Table 2">
            <a:extLst>
              <a:ext uri="{FF2B5EF4-FFF2-40B4-BE49-F238E27FC236}">
                <a16:creationId xmlns:a16="http://schemas.microsoft.com/office/drawing/2014/main" id="{F15603E2-0DB0-9C70-485C-DEDC8B2626A4}"/>
              </a:ext>
            </a:extLst>
          </p:cNvPr>
          <p:cNvGraphicFramePr>
            <a:graphicFrameLocks noGrp="1"/>
          </p:cNvGraphicFramePr>
          <p:nvPr>
            <p:extLst>
              <p:ext uri="{D42A27DB-BD31-4B8C-83A1-F6EECF244321}">
                <p14:modId xmlns:p14="http://schemas.microsoft.com/office/powerpoint/2010/main" val="1633139122"/>
              </p:ext>
            </p:extLst>
          </p:nvPr>
        </p:nvGraphicFramePr>
        <p:xfrm>
          <a:off x="6036917" y="1056209"/>
          <a:ext cx="6081931" cy="5274020"/>
        </p:xfrm>
        <a:graphic>
          <a:graphicData uri="http://schemas.openxmlformats.org/drawingml/2006/table">
            <a:tbl>
              <a:tblPr firstRow="1" bandRow="1">
                <a:tableStyleId>{5C22544A-7EE6-4342-B048-85BDC9FD1C3A}</a:tableStyleId>
              </a:tblPr>
              <a:tblGrid>
                <a:gridCol w="1262290">
                  <a:extLst>
                    <a:ext uri="{9D8B030D-6E8A-4147-A177-3AD203B41FA5}">
                      <a16:colId xmlns:a16="http://schemas.microsoft.com/office/drawing/2014/main" val="435476475"/>
                    </a:ext>
                  </a:extLst>
                </a:gridCol>
                <a:gridCol w="1263511">
                  <a:extLst>
                    <a:ext uri="{9D8B030D-6E8A-4147-A177-3AD203B41FA5}">
                      <a16:colId xmlns:a16="http://schemas.microsoft.com/office/drawing/2014/main" val="2475553997"/>
                    </a:ext>
                  </a:extLst>
                </a:gridCol>
                <a:gridCol w="1267082">
                  <a:extLst>
                    <a:ext uri="{9D8B030D-6E8A-4147-A177-3AD203B41FA5}">
                      <a16:colId xmlns:a16="http://schemas.microsoft.com/office/drawing/2014/main" val="4047256166"/>
                    </a:ext>
                  </a:extLst>
                </a:gridCol>
                <a:gridCol w="1072662">
                  <a:extLst>
                    <a:ext uri="{9D8B030D-6E8A-4147-A177-3AD203B41FA5}">
                      <a16:colId xmlns:a16="http://schemas.microsoft.com/office/drawing/2014/main" val="3025341428"/>
                    </a:ext>
                  </a:extLst>
                </a:gridCol>
                <a:gridCol w="1216386">
                  <a:extLst>
                    <a:ext uri="{9D8B030D-6E8A-4147-A177-3AD203B41FA5}">
                      <a16:colId xmlns:a16="http://schemas.microsoft.com/office/drawing/2014/main" val="2889309653"/>
                    </a:ext>
                  </a:extLst>
                </a:gridCol>
              </a:tblGrid>
              <a:tr h="427700">
                <a:tc>
                  <a:txBody>
                    <a:bodyPr/>
                    <a:lstStyle/>
                    <a:p>
                      <a:pPr algn="ctr"/>
                      <a:endParaRPr lang="en-US"/>
                    </a:p>
                  </a:txBody>
                  <a:tcPr/>
                </a:tc>
                <a:tc>
                  <a:txBody>
                    <a:bodyPr/>
                    <a:lstStyle/>
                    <a:p>
                      <a:pPr algn="ctr"/>
                      <a:r>
                        <a:rPr lang="en-US" dirty="0"/>
                        <a:t>ACCURACY</a:t>
                      </a:r>
                    </a:p>
                  </a:txBody>
                  <a:tcPr/>
                </a:tc>
                <a:tc>
                  <a:txBody>
                    <a:bodyPr/>
                    <a:lstStyle/>
                    <a:p>
                      <a:pPr algn="ctr"/>
                      <a:r>
                        <a:rPr lang="en-US" dirty="0"/>
                        <a:t>PRECISION</a:t>
                      </a:r>
                    </a:p>
                  </a:txBody>
                  <a:tcPr/>
                </a:tc>
                <a:tc>
                  <a:txBody>
                    <a:bodyPr/>
                    <a:lstStyle/>
                    <a:p>
                      <a:pPr algn="ctr"/>
                      <a:r>
                        <a:rPr lang="en-US" dirty="0"/>
                        <a:t>RECALL</a:t>
                      </a:r>
                    </a:p>
                  </a:txBody>
                  <a:tcPr/>
                </a:tc>
                <a:tc>
                  <a:txBody>
                    <a:bodyPr/>
                    <a:lstStyle/>
                    <a:p>
                      <a:pPr algn="ctr"/>
                      <a:r>
                        <a:rPr lang="en-US" dirty="0"/>
                        <a:t>F1 SCORE</a:t>
                      </a:r>
                    </a:p>
                  </a:txBody>
                  <a:tcPr/>
                </a:tc>
                <a:extLst>
                  <a:ext uri="{0D108BD9-81ED-4DB2-BD59-A6C34878D82A}">
                    <a16:rowId xmlns:a16="http://schemas.microsoft.com/office/drawing/2014/main" val="2180720310"/>
                  </a:ext>
                </a:extLst>
              </a:tr>
              <a:tr h="507104">
                <a:tc>
                  <a:txBody>
                    <a:bodyPr/>
                    <a:lstStyle/>
                    <a:p>
                      <a:pPr algn="ctr"/>
                      <a:r>
                        <a:rPr lang="en-US" dirty="0"/>
                        <a:t>LOGISTIC</a:t>
                      </a:r>
                    </a:p>
                  </a:txBody>
                  <a:tcPr/>
                </a:tc>
                <a:tc>
                  <a:txBody>
                    <a:bodyPr/>
                    <a:lstStyle/>
                    <a:p>
                      <a:pPr algn="ctr"/>
                      <a:r>
                        <a:rPr lang="en-US" dirty="0"/>
                        <a:t>0.78</a:t>
                      </a:r>
                    </a:p>
                    <a:p>
                      <a:pPr algn="ctr"/>
                      <a:endParaRPr lang="en-US" dirty="0"/>
                    </a:p>
                  </a:txBody>
                  <a:tcPr/>
                </a:tc>
                <a:tc>
                  <a:txBody>
                    <a:bodyPr/>
                    <a:lstStyle/>
                    <a:p>
                      <a:pPr algn="ctr"/>
                      <a:r>
                        <a:rPr lang="en-US" dirty="0"/>
                        <a:t>0.41</a:t>
                      </a:r>
                    </a:p>
                  </a:txBody>
                  <a:tcPr/>
                </a:tc>
                <a:tc>
                  <a:txBody>
                    <a:bodyPr/>
                    <a:lstStyle/>
                    <a:p>
                      <a:pPr algn="ctr"/>
                      <a:r>
                        <a:rPr lang="en-US" dirty="0"/>
                        <a:t>0.041</a:t>
                      </a:r>
                    </a:p>
                  </a:txBody>
                  <a:tcPr/>
                </a:tc>
                <a:tc>
                  <a:txBody>
                    <a:bodyPr/>
                    <a:lstStyle/>
                    <a:p>
                      <a:pPr algn="ctr"/>
                      <a:r>
                        <a:rPr lang="en-US" dirty="0"/>
                        <a:t>0.71</a:t>
                      </a:r>
                    </a:p>
                  </a:txBody>
                  <a:tcPr/>
                </a:tc>
                <a:extLst>
                  <a:ext uri="{0D108BD9-81ED-4DB2-BD59-A6C34878D82A}">
                    <a16:rowId xmlns:a16="http://schemas.microsoft.com/office/drawing/2014/main" val="1176098391"/>
                  </a:ext>
                </a:extLst>
              </a:tr>
              <a:tr h="724434">
                <a:tc>
                  <a:txBody>
                    <a:bodyPr/>
                    <a:lstStyle/>
                    <a:p>
                      <a:pPr algn="ctr"/>
                      <a:r>
                        <a:rPr lang="en-US" dirty="0"/>
                        <a:t>XG BOOST</a:t>
                      </a:r>
                    </a:p>
                    <a:p>
                      <a:pPr algn="ctr"/>
                      <a:r>
                        <a:rPr lang="en-US" dirty="0"/>
                        <a:t>CLASS 0</a:t>
                      </a:r>
                    </a:p>
                    <a:p>
                      <a:pPr algn="ctr"/>
                      <a:r>
                        <a:rPr lang="en-US" dirty="0"/>
                        <a:t>CLASS 1</a:t>
                      </a:r>
                    </a:p>
                  </a:txBody>
                  <a:tcPr/>
                </a:tc>
                <a:tc>
                  <a:txBody>
                    <a:bodyPr/>
                    <a:lstStyle/>
                    <a:p>
                      <a:pPr algn="ctr"/>
                      <a:r>
                        <a:rPr lang="en-US" dirty="0"/>
                        <a:t>0.82</a:t>
                      </a:r>
                    </a:p>
                    <a:p>
                      <a:pPr algn="ctr"/>
                      <a:endParaRPr lang="en-US" dirty="0"/>
                    </a:p>
                  </a:txBody>
                  <a:tcPr/>
                </a:tc>
                <a:tc>
                  <a:txBody>
                    <a:bodyPr/>
                    <a:lstStyle/>
                    <a:p>
                      <a:pPr algn="ctr"/>
                      <a:endParaRPr lang="en-US" dirty="0"/>
                    </a:p>
                    <a:p>
                      <a:pPr algn="ctr"/>
                      <a:r>
                        <a:rPr lang="en-US" dirty="0"/>
                        <a:t>0.82</a:t>
                      </a:r>
                    </a:p>
                    <a:p>
                      <a:pPr algn="ctr"/>
                      <a:r>
                        <a:rPr lang="en-US" dirty="0"/>
                        <a:t>0.82</a:t>
                      </a:r>
                    </a:p>
                  </a:txBody>
                  <a:tcPr/>
                </a:tc>
                <a:tc>
                  <a:txBody>
                    <a:bodyPr/>
                    <a:lstStyle/>
                    <a:p>
                      <a:pPr algn="ctr"/>
                      <a:endParaRPr lang="en-US" dirty="0"/>
                    </a:p>
                    <a:p>
                      <a:pPr algn="ctr"/>
                      <a:r>
                        <a:rPr lang="en-US" dirty="0"/>
                        <a:t>0.99</a:t>
                      </a:r>
                    </a:p>
                    <a:p>
                      <a:pPr algn="ctr"/>
                      <a:r>
                        <a:rPr lang="en-US" dirty="0"/>
                        <a:t>0.14</a:t>
                      </a:r>
                    </a:p>
                  </a:txBody>
                  <a:tcPr/>
                </a:tc>
                <a:tc>
                  <a:txBody>
                    <a:bodyPr/>
                    <a:lstStyle/>
                    <a:p>
                      <a:pPr algn="ctr"/>
                      <a:endParaRPr lang="en-US" dirty="0"/>
                    </a:p>
                    <a:p>
                      <a:pPr algn="ctr"/>
                      <a:r>
                        <a:rPr lang="en-US" dirty="0"/>
                        <a:t>0.89</a:t>
                      </a:r>
                    </a:p>
                    <a:p>
                      <a:pPr algn="ctr"/>
                      <a:r>
                        <a:rPr lang="en-US" dirty="0"/>
                        <a:t>0.24</a:t>
                      </a:r>
                    </a:p>
                  </a:txBody>
                  <a:tcPr/>
                </a:tc>
                <a:extLst>
                  <a:ext uri="{0D108BD9-81ED-4DB2-BD59-A6C34878D82A}">
                    <a16:rowId xmlns:a16="http://schemas.microsoft.com/office/drawing/2014/main" val="237634038"/>
                  </a:ext>
                </a:extLst>
              </a:tr>
              <a:tr h="941765">
                <a:tc>
                  <a:txBody>
                    <a:bodyPr/>
                    <a:lstStyle/>
                    <a:p>
                      <a:pPr algn="ctr"/>
                      <a:r>
                        <a:rPr lang="en-US" dirty="0"/>
                        <a:t>XGBOOST + ROLL OVER</a:t>
                      </a:r>
                    </a:p>
                    <a:p>
                      <a:pPr algn="ctr"/>
                      <a:r>
                        <a:rPr lang="en-US" dirty="0"/>
                        <a:t>CLASS 0</a:t>
                      </a:r>
                    </a:p>
                    <a:p>
                      <a:pPr algn="ctr"/>
                      <a:r>
                        <a:rPr lang="en-US" dirty="0"/>
                        <a:t>CLASS 1</a:t>
                      </a:r>
                    </a:p>
                  </a:txBody>
                  <a:tcPr>
                    <a:solidFill>
                      <a:schemeClr val="accent4">
                        <a:lumMod val="20000"/>
                        <a:lumOff val="80000"/>
                      </a:schemeClr>
                    </a:solidFill>
                  </a:tcPr>
                </a:tc>
                <a:tc>
                  <a:txBody>
                    <a:bodyPr/>
                    <a:lstStyle/>
                    <a:p>
                      <a:pPr algn="ctr"/>
                      <a:r>
                        <a:rPr lang="en-US" dirty="0"/>
                        <a:t>0.99</a:t>
                      </a:r>
                    </a:p>
                    <a:p>
                      <a:pPr algn="ctr"/>
                      <a:endParaRPr lang="en-US" dirty="0"/>
                    </a:p>
                    <a:p>
                      <a:pPr algn="ctr"/>
                      <a:endParaRPr lang="en-US" dirty="0"/>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0.98</a:t>
                      </a:r>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0.98</a:t>
                      </a:r>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0.98</a:t>
                      </a:r>
                    </a:p>
                  </a:txBody>
                  <a:tcPr>
                    <a:solidFill>
                      <a:schemeClr val="accent4">
                        <a:lumMod val="20000"/>
                        <a:lumOff val="80000"/>
                      </a:schemeClr>
                    </a:solidFill>
                  </a:tcPr>
                </a:tc>
                <a:extLst>
                  <a:ext uri="{0D108BD9-81ED-4DB2-BD59-A6C34878D82A}">
                    <a16:rowId xmlns:a16="http://schemas.microsoft.com/office/drawing/2014/main" val="3547500910"/>
                  </a:ext>
                </a:extLst>
              </a:tr>
              <a:tr h="724434">
                <a:tc>
                  <a:txBody>
                    <a:bodyPr/>
                    <a:lstStyle/>
                    <a:p>
                      <a:pPr algn="ctr"/>
                      <a:r>
                        <a:rPr lang="en-US" dirty="0"/>
                        <a:t>K-MEANS</a:t>
                      </a:r>
                    </a:p>
                    <a:p>
                      <a:pPr algn="ctr"/>
                      <a:r>
                        <a:rPr lang="en-US" dirty="0"/>
                        <a:t>CLASS 0</a:t>
                      </a:r>
                    </a:p>
                    <a:p>
                      <a:pPr algn="ctr"/>
                      <a:r>
                        <a:rPr lang="en-US" dirty="0"/>
                        <a:t>CLASS 1</a:t>
                      </a:r>
                    </a:p>
                  </a:txBody>
                  <a:tcPr/>
                </a:tc>
                <a:tc>
                  <a:txBody>
                    <a:bodyPr/>
                    <a:lstStyle/>
                    <a:p>
                      <a:pPr algn="ctr"/>
                      <a:r>
                        <a:rPr lang="en-US" dirty="0"/>
                        <a:t>0.48</a:t>
                      </a:r>
                    </a:p>
                    <a:p>
                      <a:pPr algn="ctr"/>
                      <a:endParaRPr lang="en-US" dirty="0"/>
                    </a:p>
                  </a:txBody>
                  <a:tcPr/>
                </a:tc>
                <a:tc>
                  <a:txBody>
                    <a:bodyPr/>
                    <a:lstStyle/>
                    <a:p>
                      <a:pPr algn="ctr"/>
                      <a:endParaRPr lang="en-US" dirty="0"/>
                    </a:p>
                    <a:p>
                      <a:pPr algn="ctr"/>
                      <a:r>
                        <a:rPr lang="en-US" dirty="0"/>
                        <a:t>0.87</a:t>
                      </a:r>
                    </a:p>
                    <a:p>
                      <a:pPr algn="ctr"/>
                      <a:r>
                        <a:rPr lang="en-US" dirty="0"/>
                        <a:t>0.25</a:t>
                      </a:r>
                    </a:p>
                  </a:txBody>
                  <a:tcPr/>
                </a:tc>
                <a:tc>
                  <a:txBody>
                    <a:bodyPr/>
                    <a:lstStyle/>
                    <a:p>
                      <a:pPr algn="ctr"/>
                      <a:endParaRPr lang="en-US" dirty="0"/>
                    </a:p>
                    <a:p>
                      <a:pPr algn="ctr"/>
                      <a:r>
                        <a:rPr lang="en-US" dirty="0"/>
                        <a:t>0.40</a:t>
                      </a:r>
                    </a:p>
                    <a:p>
                      <a:pPr algn="ctr"/>
                      <a:r>
                        <a:rPr lang="en-US" dirty="0"/>
                        <a:t>0.77</a:t>
                      </a:r>
                    </a:p>
                  </a:txBody>
                  <a:tcPr/>
                </a:tc>
                <a:tc>
                  <a:txBody>
                    <a:bodyPr/>
                    <a:lstStyle/>
                    <a:p>
                      <a:pPr algn="ctr"/>
                      <a:endParaRPr lang="en-US" dirty="0"/>
                    </a:p>
                    <a:p>
                      <a:pPr algn="ctr"/>
                      <a:r>
                        <a:rPr lang="en-US" dirty="0"/>
                        <a:t>0.55</a:t>
                      </a:r>
                    </a:p>
                    <a:p>
                      <a:pPr algn="ctr"/>
                      <a:r>
                        <a:rPr lang="en-US" dirty="0"/>
                        <a:t>0.38</a:t>
                      </a:r>
                    </a:p>
                  </a:txBody>
                  <a:tcPr/>
                </a:tc>
                <a:extLst>
                  <a:ext uri="{0D108BD9-81ED-4DB2-BD59-A6C34878D82A}">
                    <a16:rowId xmlns:a16="http://schemas.microsoft.com/office/drawing/2014/main" val="2275232968"/>
                  </a:ext>
                </a:extLst>
              </a:tr>
              <a:tr h="941765">
                <a:tc>
                  <a:txBody>
                    <a:bodyPr/>
                    <a:lstStyle/>
                    <a:p>
                      <a:pPr algn="ctr"/>
                      <a:r>
                        <a:rPr lang="en-US" dirty="0"/>
                        <a:t>NEURAL NETWORK</a:t>
                      </a:r>
                    </a:p>
                    <a:p>
                      <a:pPr algn="ctr"/>
                      <a:r>
                        <a:rPr lang="en-US" dirty="0"/>
                        <a:t>CLASS 0</a:t>
                      </a:r>
                    </a:p>
                    <a:p>
                      <a:pPr algn="ctr"/>
                      <a:r>
                        <a:rPr lang="en-US" dirty="0"/>
                        <a:t>CLASS 1</a:t>
                      </a:r>
                    </a:p>
                  </a:txBody>
                  <a:tcPr>
                    <a:solidFill>
                      <a:schemeClr val="accent4">
                        <a:lumMod val="20000"/>
                        <a:lumOff val="80000"/>
                      </a:schemeClr>
                    </a:solidFill>
                  </a:tcPr>
                </a:tc>
                <a:tc>
                  <a:txBody>
                    <a:bodyPr/>
                    <a:lstStyle/>
                    <a:p>
                      <a:pPr algn="ctr"/>
                      <a:r>
                        <a:rPr lang="en-US" dirty="0"/>
                        <a:t>0.99</a:t>
                      </a:r>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0.99</a:t>
                      </a:r>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0.99</a:t>
                      </a:r>
                    </a:p>
                  </a:txBody>
                  <a:tcPr>
                    <a:solidFill>
                      <a:schemeClr val="accent4">
                        <a:lumMod val="20000"/>
                        <a:lumOff val="80000"/>
                      </a:schemeClr>
                    </a:solidFill>
                  </a:tcPr>
                </a:tc>
                <a:tc>
                  <a:txBody>
                    <a:bodyPr/>
                    <a:lstStyle/>
                    <a:p>
                      <a:pPr algn="ctr"/>
                      <a:endParaRPr lang="en-US" dirty="0"/>
                    </a:p>
                    <a:p>
                      <a:pPr algn="ctr"/>
                      <a:endParaRPr lang="en-US" dirty="0"/>
                    </a:p>
                    <a:p>
                      <a:pPr algn="ctr"/>
                      <a:r>
                        <a:rPr lang="en-US" dirty="0"/>
                        <a:t>0.99</a:t>
                      </a:r>
                    </a:p>
                    <a:p>
                      <a:pPr algn="ctr"/>
                      <a:r>
                        <a:rPr lang="en-US" dirty="0"/>
                        <a:t>0.99</a:t>
                      </a:r>
                    </a:p>
                  </a:txBody>
                  <a:tcPr>
                    <a:solidFill>
                      <a:schemeClr val="accent4">
                        <a:lumMod val="20000"/>
                        <a:lumOff val="80000"/>
                      </a:schemeClr>
                    </a:solidFill>
                  </a:tcPr>
                </a:tc>
                <a:extLst>
                  <a:ext uri="{0D108BD9-81ED-4DB2-BD59-A6C34878D82A}">
                    <a16:rowId xmlns:a16="http://schemas.microsoft.com/office/drawing/2014/main" val="5246527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2A74C-A2DB-ADC2-B18B-2BDD359F872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D5FDD3-0267-BDC6-41E8-3B40472B53B4}"/>
              </a:ext>
            </a:extLst>
          </p:cNvPr>
          <p:cNvSpPr txBox="1"/>
          <p:nvPr/>
        </p:nvSpPr>
        <p:spPr>
          <a:xfrm>
            <a:off x="2962656" y="2721114"/>
            <a:ext cx="6096000" cy="1015663"/>
          </a:xfrm>
          <a:prstGeom prst="rect">
            <a:avLst/>
          </a:prstGeom>
          <a:noFill/>
        </p:spPr>
        <p:txBody>
          <a:bodyPr wrap="square">
            <a:spAutoFit/>
          </a:bodyPr>
          <a:lstStyle/>
          <a:p>
            <a:pPr algn="ctr"/>
            <a:r>
              <a:rPr lang="en-IN" sz="6000" b="1" dirty="0">
                <a:solidFill>
                  <a:srgbClr val="C00000"/>
                </a:solidFill>
              </a:rPr>
              <a:t>THANK YOU</a:t>
            </a:r>
            <a:endParaRPr lang="en-US" sz="6000" b="1" dirty="0">
              <a:solidFill>
                <a:srgbClr val="C00000"/>
              </a:solidFill>
            </a:endParaRPr>
          </a:p>
        </p:txBody>
      </p:sp>
    </p:spTree>
    <p:extLst>
      <p:ext uri="{BB962C8B-B14F-4D97-AF65-F5344CB8AC3E}">
        <p14:creationId xmlns:p14="http://schemas.microsoft.com/office/powerpoint/2010/main" val="2684016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4B4987-860C-B235-A213-D2A3B52A32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FA4E595-A246-B2DA-EFDF-ECFA0A461D72}"/>
              </a:ext>
            </a:extLst>
          </p:cNvPr>
          <p:cNvSpPr txBox="1"/>
          <p:nvPr/>
        </p:nvSpPr>
        <p:spPr>
          <a:xfrm>
            <a:off x="335184" y="803636"/>
            <a:ext cx="11521631" cy="589821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IN" sz="2400" dirty="0">
                <a:solidFill>
                  <a:srgbClr val="000000"/>
                </a:solidFill>
                <a:cs typeface="Arial" panose="020B0604020202020204" pitchFamily="34" charset="0"/>
              </a:rPr>
              <a:t>This project pertains to </a:t>
            </a:r>
            <a:r>
              <a:rPr lang="en-IN" sz="2400" b="1" dirty="0">
                <a:solidFill>
                  <a:srgbClr val="000000"/>
                </a:solidFill>
                <a:cs typeface="Arial" panose="020B0604020202020204" pitchFamily="34" charset="0"/>
              </a:rPr>
              <a:t>predictive maintenance</a:t>
            </a:r>
            <a:r>
              <a:rPr lang="en-IN" sz="2400" dirty="0">
                <a:solidFill>
                  <a:srgbClr val="000000"/>
                </a:solidFill>
                <a:cs typeface="Arial" panose="020B0604020202020204" pitchFamily="34" charset="0"/>
              </a:rPr>
              <a:t> challenges encountered in the Metro train.</a:t>
            </a:r>
          </a:p>
          <a:p>
            <a:pPr marL="285750" indent="-285750">
              <a:lnSpc>
                <a:spcPct val="200000"/>
              </a:lnSpc>
              <a:buFont typeface="Arial" panose="020B0604020202020204" pitchFamily="34" charset="0"/>
              <a:buChar char="•"/>
            </a:pPr>
            <a:r>
              <a:rPr lang="en-IN" sz="2400" b="0" i="0" u="none" strike="noStrike" dirty="0">
                <a:solidFill>
                  <a:srgbClr val="1F1F1F"/>
                </a:solidFill>
                <a:effectLst/>
                <a:cs typeface="Arial" panose="020B0604020202020204" pitchFamily="34" charset="0"/>
              </a:rPr>
              <a:t>The project focuses on analysing data from an </a:t>
            </a:r>
            <a:r>
              <a:rPr lang="en-IN" sz="2400" b="1" i="1" u="none" strike="noStrike" dirty="0">
                <a:solidFill>
                  <a:srgbClr val="1F1F1F"/>
                </a:solidFill>
                <a:effectLst/>
                <a:cs typeface="Arial" panose="020B0604020202020204" pitchFamily="34" charset="0"/>
              </a:rPr>
              <a:t>Air Production Unit (APU), </a:t>
            </a:r>
            <a:r>
              <a:rPr lang="en-IN" sz="2400" dirty="0">
                <a:solidFill>
                  <a:srgbClr val="000000"/>
                </a:solidFill>
                <a:effectLst/>
                <a:cs typeface="Arial" panose="020B0604020202020204" pitchFamily="34" charset="0"/>
              </a:rPr>
              <a:t>installed on the roof of metro train, </a:t>
            </a:r>
            <a:r>
              <a:rPr lang="en-IN" sz="2400" b="0" i="0" u="none" strike="noStrike" dirty="0">
                <a:solidFill>
                  <a:srgbClr val="1F1F1F"/>
                </a:solidFill>
                <a:effectLst/>
                <a:cs typeface="Arial" panose="020B0604020202020204" pitchFamily="34" charset="0"/>
              </a:rPr>
              <a:t>to predict when the </a:t>
            </a:r>
            <a:r>
              <a:rPr lang="en-IN" sz="2400" b="1" i="1" u="none" strike="noStrike" dirty="0">
                <a:solidFill>
                  <a:srgbClr val="1F1F1F"/>
                </a:solidFill>
                <a:effectLst/>
                <a:cs typeface="Arial" panose="020B0604020202020204" pitchFamily="34" charset="0"/>
              </a:rPr>
              <a:t>system is approaching failure</a:t>
            </a:r>
            <a:r>
              <a:rPr lang="en-IN" sz="2400" b="0" i="0" u="none" strike="noStrike" dirty="0">
                <a:solidFill>
                  <a:srgbClr val="1F1F1F"/>
                </a:solidFill>
                <a:effectLst/>
                <a:cs typeface="Arial" panose="020B0604020202020204" pitchFamily="34" charset="0"/>
              </a:rPr>
              <a:t>.</a:t>
            </a:r>
            <a:endParaRPr lang="en-IN" sz="2400" dirty="0">
              <a:solidFill>
                <a:srgbClr val="000000"/>
              </a:solidFill>
              <a:cs typeface="Arial" panose="020B0604020202020204" pitchFamily="34" charset="0"/>
            </a:endParaRPr>
          </a:p>
          <a:p>
            <a:pPr marL="285750" indent="-285750" algn="just">
              <a:lnSpc>
                <a:spcPct val="200000"/>
              </a:lnSpc>
              <a:buFont typeface="Arial" panose="020B0604020202020204" pitchFamily="34" charset="0"/>
              <a:buChar char="•"/>
            </a:pPr>
            <a:r>
              <a:rPr lang="en-IN" sz="2400" dirty="0">
                <a:solidFill>
                  <a:srgbClr val="000000"/>
                </a:solidFill>
                <a:cs typeface="Arial" panose="020B0604020202020204" pitchFamily="34" charset="0"/>
              </a:rPr>
              <a:t>Readings from multiple sensors of APU is available for analysis.</a:t>
            </a:r>
          </a:p>
          <a:p>
            <a:pPr marL="285750" indent="-285750" algn="just">
              <a:lnSpc>
                <a:spcPct val="200000"/>
              </a:lnSpc>
              <a:buFont typeface="Arial" panose="020B0604020202020204" pitchFamily="34" charset="0"/>
              <a:buChar char="•"/>
            </a:pPr>
            <a:r>
              <a:rPr lang="en-IN" sz="2400" dirty="0">
                <a:solidFill>
                  <a:srgbClr val="000000"/>
                </a:solidFill>
                <a:cs typeface="Arial" panose="020B0604020202020204" pitchFamily="34" charset="0"/>
              </a:rPr>
              <a:t>This date set</a:t>
            </a:r>
            <a:r>
              <a:rPr lang="en-IN" sz="2400" dirty="0">
                <a:solidFill>
                  <a:srgbClr val="000000"/>
                </a:solidFill>
                <a:effectLst/>
                <a:cs typeface="Arial" panose="020B0604020202020204" pitchFamily="34" charset="0"/>
              </a:rPr>
              <a:t> was taken from K</a:t>
            </a:r>
            <a:r>
              <a:rPr lang="en-IN" sz="2400" dirty="0">
                <a:solidFill>
                  <a:srgbClr val="000000"/>
                </a:solidFill>
                <a:cs typeface="Arial" panose="020B0604020202020204" pitchFamily="34" charset="0"/>
              </a:rPr>
              <a:t>aggle.</a:t>
            </a:r>
            <a:endParaRPr lang="en-IN" sz="2400" dirty="0">
              <a:solidFill>
                <a:srgbClr val="000000"/>
              </a:solidFill>
              <a:effectLst/>
              <a:cs typeface="Arial" panose="020B0604020202020204" pitchFamily="34" charset="0"/>
            </a:endParaRPr>
          </a:p>
          <a:p>
            <a:pPr marL="285750" indent="-285750" algn="just">
              <a:lnSpc>
                <a:spcPct val="200000"/>
              </a:lnSpc>
              <a:buFont typeface="Arial" panose="020B0604020202020204" pitchFamily="34" charset="0"/>
              <a:buChar char="•"/>
            </a:pPr>
            <a:r>
              <a:rPr lang="en-IN" sz="2400" dirty="0">
                <a:solidFill>
                  <a:srgbClr val="000000"/>
                </a:solidFill>
                <a:cs typeface="Arial" panose="020B0604020202020204" pitchFamily="34" charset="0"/>
              </a:rPr>
              <a:t>The objective of case study is to develop a machine learning algorithm to predict failures using the historical data, to avoid operational problems.</a:t>
            </a:r>
          </a:p>
        </p:txBody>
      </p:sp>
      <p:sp>
        <p:nvSpPr>
          <p:cNvPr id="2" name="TextBox 1">
            <a:extLst>
              <a:ext uri="{FF2B5EF4-FFF2-40B4-BE49-F238E27FC236}">
                <a16:creationId xmlns:a16="http://schemas.microsoft.com/office/drawing/2014/main" id="{2F5EE85A-D1AE-8D01-676C-D6378F0B2E4D}"/>
              </a:ext>
            </a:extLst>
          </p:cNvPr>
          <p:cNvSpPr txBox="1"/>
          <p:nvPr/>
        </p:nvSpPr>
        <p:spPr>
          <a:xfrm>
            <a:off x="3474720" y="280416"/>
            <a:ext cx="4913376" cy="523220"/>
          </a:xfrm>
          <a:prstGeom prst="rect">
            <a:avLst/>
          </a:prstGeom>
          <a:noFill/>
        </p:spPr>
        <p:txBody>
          <a:bodyPr wrap="square" rtlCol="0">
            <a:spAutoFit/>
          </a:bodyPr>
          <a:lstStyle/>
          <a:p>
            <a:pPr algn="ctr"/>
            <a:r>
              <a:rPr lang="en-US" sz="2800" b="1" dirty="0">
                <a:solidFill>
                  <a:srgbClr val="C00000"/>
                </a:solidFill>
              </a:rPr>
              <a:t>BACKGROUND OF PROJECT</a:t>
            </a:r>
          </a:p>
        </p:txBody>
      </p:sp>
    </p:spTree>
    <p:extLst>
      <p:ext uri="{BB962C8B-B14F-4D97-AF65-F5344CB8AC3E}">
        <p14:creationId xmlns:p14="http://schemas.microsoft.com/office/powerpoint/2010/main" val="3179526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F576E89-70D8-C7B4-247B-6FB4C827BEE9}"/>
              </a:ext>
            </a:extLst>
          </p:cNvPr>
          <p:cNvSpPr txBox="1"/>
          <p:nvPr/>
        </p:nvSpPr>
        <p:spPr>
          <a:xfrm>
            <a:off x="544449" y="803636"/>
            <a:ext cx="11362944" cy="1323439"/>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0000"/>
                </a:solidFill>
                <a:effectLst/>
              </a:rPr>
              <a:t>The system installed in the vehicle’s APU collects data from </a:t>
            </a:r>
            <a:r>
              <a:rPr lang="en-IN" sz="2000" dirty="0">
                <a:solidFill>
                  <a:srgbClr val="000000"/>
                </a:solidFill>
              </a:rPr>
              <a:t>Seven</a:t>
            </a:r>
            <a:r>
              <a:rPr lang="en-IN" sz="2000" dirty="0">
                <a:solidFill>
                  <a:srgbClr val="000000"/>
                </a:solidFill>
                <a:effectLst/>
              </a:rPr>
              <a:t> analog sensors and eight digital sensors.</a:t>
            </a:r>
            <a:endParaRPr lang="en-IN" sz="2000" dirty="0">
              <a:solidFill>
                <a:srgbClr val="000000"/>
              </a:solidFill>
            </a:endParaRPr>
          </a:p>
          <a:p>
            <a:pPr marL="285750" indent="-285750">
              <a:buFont typeface="Arial" panose="020B0604020202020204" pitchFamily="34" charset="0"/>
              <a:buChar char="•"/>
            </a:pPr>
            <a:r>
              <a:rPr lang="en-IN" sz="2000" dirty="0">
                <a:solidFill>
                  <a:srgbClr val="000000"/>
                </a:solidFill>
              </a:rPr>
              <a:t>The dataset consists of 15169480 data points collected at 10 Hz from February 20 to August 2020 and is described by 15 features from 7 analogue (1-7) and 8 digital (8-15) sensors:</a:t>
            </a:r>
          </a:p>
        </p:txBody>
      </p:sp>
      <p:pic>
        <p:nvPicPr>
          <p:cNvPr id="7" name="Picture 6">
            <a:extLst>
              <a:ext uri="{FF2B5EF4-FFF2-40B4-BE49-F238E27FC236}">
                <a16:creationId xmlns:a16="http://schemas.microsoft.com/office/drawing/2014/main" id="{40EB4790-F231-125A-A693-A427998B18D1}"/>
              </a:ext>
            </a:extLst>
          </p:cNvPr>
          <p:cNvPicPr>
            <a:picLocks noChangeAspect="1"/>
          </p:cNvPicPr>
          <p:nvPr/>
        </p:nvPicPr>
        <p:blipFill>
          <a:blip r:embed="rId2"/>
          <a:stretch>
            <a:fillRect/>
          </a:stretch>
        </p:blipFill>
        <p:spPr>
          <a:xfrm>
            <a:off x="1363621" y="2699052"/>
            <a:ext cx="9196534" cy="4122674"/>
          </a:xfrm>
          <a:prstGeom prst="rect">
            <a:avLst/>
          </a:prstGeom>
        </p:spPr>
      </p:pic>
      <p:sp>
        <p:nvSpPr>
          <p:cNvPr id="9" name="TextBox 8">
            <a:extLst>
              <a:ext uri="{FF2B5EF4-FFF2-40B4-BE49-F238E27FC236}">
                <a16:creationId xmlns:a16="http://schemas.microsoft.com/office/drawing/2014/main" id="{1BC002B2-89B0-4469-FC01-E65E2BBC75AA}"/>
              </a:ext>
            </a:extLst>
          </p:cNvPr>
          <p:cNvSpPr txBox="1"/>
          <p:nvPr/>
        </p:nvSpPr>
        <p:spPr>
          <a:xfrm>
            <a:off x="1631845" y="2357700"/>
            <a:ext cx="2442166" cy="369332"/>
          </a:xfrm>
          <a:prstGeom prst="rect">
            <a:avLst/>
          </a:prstGeom>
          <a:noFill/>
        </p:spPr>
        <p:txBody>
          <a:bodyPr wrap="square">
            <a:spAutoFit/>
          </a:bodyPr>
          <a:lstStyle/>
          <a:p>
            <a:pPr algn="ctr"/>
            <a:r>
              <a:rPr lang="en-IN" dirty="0">
                <a:solidFill>
                  <a:srgbClr val="000000"/>
                </a:solidFill>
                <a:effectLst/>
                <a:latin typeface="Helvetica" pitchFamily="2" charset="0"/>
              </a:rPr>
              <a:t>ANALOG SENSORS </a:t>
            </a:r>
            <a:endParaRPr lang="en-US" dirty="0"/>
          </a:p>
        </p:txBody>
      </p:sp>
      <p:sp>
        <p:nvSpPr>
          <p:cNvPr id="2" name="TextBox 1">
            <a:extLst>
              <a:ext uri="{FF2B5EF4-FFF2-40B4-BE49-F238E27FC236}">
                <a16:creationId xmlns:a16="http://schemas.microsoft.com/office/drawing/2014/main" id="{82C48041-8705-5F8A-97CE-3217F6AB8279}"/>
              </a:ext>
            </a:extLst>
          </p:cNvPr>
          <p:cNvSpPr txBox="1"/>
          <p:nvPr/>
        </p:nvSpPr>
        <p:spPr>
          <a:xfrm>
            <a:off x="3474720" y="280416"/>
            <a:ext cx="4913376" cy="523220"/>
          </a:xfrm>
          <a:prstGeom prst="rect">
            <a:avLst/>
          </a:prstGeom>
          <a:noFill/>
        </p:spPr>
        <p:txBody>
          <a:bodyPr wrap="square" rtlCol="0">
            <a:spAutoFit/>
          </a:bodyPr>
          <a:lstStyle/>
          <a:p>
            <a:pPr algn="ctr"/>
            <a:r>
              <a:rPr lang="en-US" sz="2800" b="1" dirty="0">
                <a:solidFill>
                  <a:srgbClr val="C00000"/>
                </a:solidFill>
              </a:rPr>
              <a:t>DATA SET DETAILS</a:t>
            </a:r>
          </a:p>
        </p:txBody>
      </p:sp>
    </p:spTree>
    <p:extLst>
      <p:ext uri="{BB962C8B-B14F-4D97-AF65-F5344CB8AC3E}">
        <p14:creationId xmlns:p14="http://schemas.microsoft.com/office/powerpoint/2010/main" val="222238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47F4D-8247-D7D1-72A5-DB2AD22EF22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3452CD9-3452-0789-64AA-12BFCE0C930B}"/>
              </a:ext>
            </a:extLst>
          </p:cNvPr>
          <p:cNvSpPr txBox="1"/>
          <p:nvPr/>
        </p:nvSpPr>
        <p:spPr>
          <a:xfrm>
            <a:off x="1316736" y="956477"/>
            <a:ext cx="2304288" cy="369332"/>
          </a:xfrm>
          <a:prstGeom prst="rect">
            <a:avLst/>
          </a:prstGeom>
          <a:noFill/>
        </p:spPr>
        <p:txBody>
          <a:bodyPr wrap="square">
            <a:spAutoFit/>
          </a:bodyPr>
          <a:lstStyle/>
          <a:p>
            <a:pPr algn="ctr"/>
            <a:r>
              <a:rPr lang="en-IN" dirty="0">
                <a:solidFill>
                  <a:srgbClr val="000000"/>
                </a:solidFill>
                <a:effectLst/>
                <a:latin typeface="Helvetica" pitchFamily="2" charset="0"/>
              </a:rPr>
              <a:t>DIGITAL SENSORS</a:t>
            </a:r>
          </a:p>
        </p:txBody>
      </p:sp>
      <p:grpSp>
        <p:nvGrpSpPr>
          <p:cNvPr id="8" name="Group 7">
            <a:extLst>
              <a:ext uri="{FF2B5EF4-FFF2-40B4-BE49-F238E27FC236}">
                <a16:creationId xmlns:a16="http://schemas.microsoft.com/office/drawing/2014/main" id="{38139CC4-4F35-F1C1-89AD-416A71F300C8}"/>
              </a:ext>
            </a:extLst>
          </p:cNvPr>
          <p:cNvGrpSpPr/>
          <p:nvPr/>
        </p:nvGrpSpPr>
        <p:grpSpPr>
          <a:xfrm>
            <a:off x="1316736" y="1414272"/>
            <a:ext cx="9168384" cy="5126813"/>
            <a:chOff x="2576462" y="908425"/>
            <a:chExt cx="7772400" cy="4748846"/>
          </a:xfrm>
        </p:grpSpPr>
        <p:pic>
          <p:nvPicPr>
            <p:cNvPr id="3" name="Picture 2">
              <a:extLst>
                <a:ext uri="{FF2B5EF4-FFF2-40B4-BE49-F238E27FC236}">
                  <a16:creationId xmlns:a16="http://schemas.microsoft.com/office/drawing/2014/main" id="{D80DF2F5-614A-06DA-C68B-6CE65D419EF2}"/>
                </a:ext>
              </a:extLst>
            </p:cNvPr>
            <p:cNvPicPr>
              <a:picLocks noChangeAspect="1"/>
            </p:cNvPicPr>
            <p:nvPr/>
          </p:nvPicPr>
          <p:blipFill>
            <a:blip r:embed="rId2"/>
            <a:stretch>
              <a:fillRect/>
            </a:stretch>
          </p:blipFill>
          <p:spPr>
            <a:xfrm>
              <a:off x="2576462" y="908425"/>
              <a:ext cx="7772400" cy="584607"/>
            </a:xfrm>
            <a:prstGeom prst="rect">
              <a:avLst/>
            </a:prstGeom>
          </p:spPr>
        </p:pic>
        <p:pic>
          <p:nvPicPr>
            <p:cNvPr id="6" name="Picture 5">
              <a:extLst>
                <a:ext uri="{FF2B5EF4-FFF2-40B4-BE49-F238E27FC236}">
                  <a16:creationId xmlns:a16="http://schemas.microsoft.com/office/drawing/2014/main" id="{12663F60-D625-BC52-5794-84D40F67C4DC}"/>
                </a:ext>
              </a:extLst>
            </p:cNvPr>
            <p:cNvPicPr>
              <a:picLocks noChangeAspect="1"/>
            </p:cNvPicPr>
            <p:nvPr/>
          </p:nvPicPr>
          <p:blipFill>
            <a:blip r:embed="rId3"/>
            <a:stretch>
              <a:fillRect/>
            </a:stretch>
          </p:blipFill>
          <p:spPr>
            <a:xfrm>
              <a:off x="2576462" y="1414412"/>
              <a:ext cx="7772400" cy="4242859"/>
            </a:xfrm>
            <a:prstGeom prst="rect">
              <a:avLst/>
            </a:prstGeom>
          </p:spPr>
        </p:pic>
      </p:grpSp>
    </p:spTree>
    <p:extLst>
      <p:ext uri="{BB962C8B-B14F-4D97-AF65-F5344CB8AC3E}">
        <p14:creationId xmlns:p14="http://schemas.microsoft.com/office/powerpoint/2010/main" val="753413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3F2E292-FFC0-C164-8F89-1835691B0896}"/>
              </a:ext>
            </a:extLst>
          </p:cNvPr>
          <p:cNvGraphicFramePr>
            <a:graphicFrameLocks noGrp="1"/>
          </p:cNvGraphicFramePr>
          <p:nvPr>
            <p:extLst>
              <p:ext uri="{D42A27DB-BD31-4B8C-83A1-F6EECF244321}">
                <p14:modId xmlns:p14="http://schemas.microsoft.com/office/powerpoint/2010/main" val="2658400524"/>
              </p:ext>
            </p:extLst>
          </p:nvPr>
        </p:nvGraphicFramePr>
        <p:xfrm>
          <a:off x="219110" y="972913"/>
          <a:ext cx="11753780" cy="4102013"/>
        </p:xfrm>
        <a:graphic>
          <a:graphicData uri="http://schemas.openxmlformats.org/drawingml/2006/table">
            <a:tbl>
              <a:tblPr firstRow="1" bandRow="1">
                <a:tableStyleId>{ED083AE6-46FA-4A59-8FB0-9F97EB10719F}</a:tableStyleId>
              </a:tblPr>
              <a:tblGrid>
                <a:gridCol w="618620">
                  <a:extLst>
                    <a:ext uri="{9D8B030D-6E8A-4147-A177-3AD203B41FA5}">
                      <a16:colId xmlns:a16="http://schemas.microsoft.com/office/drawing/2014/main" val="980318248"/>
                    </a:ext>
                  </a:extLst>
                </a:gridCol>
                <a:gridCol w="618620">
                  <a:extLst>
                    <a:ext uri="{9D8B030D-6E8A-4147-A177-3AD203B41FA5}">
                      <a16:colId xmlns:a16="http://schemas.microsoft.com/office/drawing/2014/main" val="2792918937"/>
                    </a:ext>
                  </a:extLst>
                </a:gridCol>
                <a:gridCol w="618620">
                  <a:extLst>
                    <a:ext uri="{9D8B030D-6E8A-4147-A177-3AD203B41FA5}">
                      <a16:colId xmlns:a16="http://schemas.microsoft.com/office/drawing/2014/main" val="192878941"/>
                    </a:ext>
                  </a:extLst>
                </a:gridCol>
                <a:gridCol w="618620">
                  <a:extLst>
                    <a:ext uri="{9D8B030D-6E8A-4147-A177-3AD203B41FA5}">
                      <a16:colId xmlns:a16="http://schemas.microsoft.com/office/drawing/2014/main" val="2243412414"/>
                    </a:ext>
                  </a:extLst>
                </a:gridCol>
                <a:gridCol w="618620">
                  <a:extLst>
                    <a:ext uri="{9D8B030D-6E8A-4147-A177-3AD203B41FA5}">
                      <a16:colId xmlns:a16="http://schemas.microsoft.com/office/drawing/2014/main" val="1123141066"/>
                    </a:ext>
                  </a:extLst>
                </a:gridCol>
                <a:gridCol w="618620">
                  <a:extLst>
                    <a:ext uri="{9D8B030D-6E8A-4147-A177-3AD203B41FA5}">
                      <a16:colId xmlns:a16="http://schemas.microsoft.com/office/drawing/2014/main" val="2764993152"/>
                    </a:ext>
                  </a:extLst>
                </a:gridCol>
                <a:gridCol w="618620">
                  <a:extLst>
                    <a:ext uri="{9D8B030D-6E8A-4147-A177-3AD203B41FA5}">
                      <a16:colId xmlns:a16="http://schemas.microsoft.com/office/drawing/2014/main" val="4005849514"/>
                    </a:ext>
                  </a:extLst>
                </a:gridCol>
                <a:gridCol w="618620">
                  <a:extLst>
                    <a:ext uri="{9D8B030D-6E8A-4147-A177-3AD203B41FA5}">
                      <a16:colId xmlns:a16="http://schemas.microsoft.com/office/drawing/2014/main" val="675280391"/>
                    </a:ext>
                  </a:extLst>
                </a:gridCol>
                <a:gridCol w="618620">
                  <a:extLst>
                    <a:ext uri="{9D8B030D-6E8A-4147-A177-3AD203B41FA5}">
                      <a16:colId xmlns:a16="http://schemas.microsoft.com/office/drawing/2014/main" val="1612158499"/>
                    </a:ext>
                  </a:extLst>
                </a:gridCol>
                <a:gridCol w="618620">
                  <a:extLst>
                    <a:ext uri="{9D8B030D-6E8A-4147-A177-3AD203B41FA5}">
                      <a16:colId xmlns:a16="http://schemas.microsoft.com/office/drawing/2014/main" val="951006625"/>
                    </a:ext>
                  </a:extLst>
                </a:gridCol>
                <a:gridCol w="618620">
                  <a:extLst>
                    <a:ext uri="{9D8B030D-6E8A-4147-A177-3AD203B41FA5}">
                      <a16:colId xmlns:a16="http://schemas.microsoft.com/office/drawing/2014/main" val="1470282476"/>
                    </a:ext>
                  </a:extLst>
                </a:gridCol>
                <a:gridCol w="618620">
                  <a:extLst>
                    <a:ext uri="{9D8B030D-6E8A-4147-A177-3AD203B41FA5}">
                      <a16:colId xmlns:a16="http://schemas.microsoft.com/office/drawing/2014/main" val="3879328614"/>
                    </a:ext>
                  </a:extLst>
                </a:gridCol>
                <a:gridCol w="618620">
                  <a:extLst>
                    <a:ext uri="{9D8B030D-6E8A-4147-A177-3AD203B41FA5}">
                      <a16:colId xmlns:a16="http://schemas.microsoft.com/office/drawing/2014/main" val="784335540"/>
                    </a:ext>
                  </a:extLst>
                </a:gridCol>
                <a:gridCol w="618620">
                  <a:extLst>
                    <a:ext uri="{9D8B030D-6E8A-4147-A177-3AD203B41FA5}">
                      <a16:colId xmlns:a16="http://schemas.microsoft.com/office/drawing/2014/main" val="627889664"/>
                    </a:ext>
                  </a:extLst>
                </a:gridCol>
                <a:gridCol w="618620">
                  <a:extLst>
                    <a:ext uri="{9D8B030D-6E8A-4147-A177-3AD203B41FA5}">
                      <a16:colId xmlns:a16="http://schemas.microsoft.com/office/drawing/2014/main" val="1149766447"/>
                    </a:ext>
                  </a:extLst>
                </a:gridCol>
                <a:gridCol w="618620">
                  <a:extLst>
                    <a:ext uri="{9D8B030D-6E8A-4147-A177-3AD203B41FA5}">
                      <a16:colId xmlns:a16="http://schemas.microsoft.com/office/drawing/2014/main" val="3988436615"/>
                    </a:ext>
                  </a:extLst>
                </a:gridCol>
                <a:gridCol w="618620">
                  <a:extLst>
                    <a:ext uri="{9D8B030D-6E8A-4147-A177-3AD203B41FA5}">
                      <a16:colId xmlns:a16="http://schemas.microsoft.com/office/drawing/2014/main" val="3926117686"/>
                    </a:ext>
                  </a:extLst>
                </a:gridCol>
                <a:gridCol w="618620">
                  <a:extLst>
                    <a:ext uri="{9D8B030D-6E8A-4147-A177-3AD203B41FA5}">
                      <a16:colId xmlns:a16="http://schemas.microsoft.com/office/drawing/2014/main" val="3981809735"/>
                    </a:ext>
                  </a:extLst>
                </a:gridCol>
                <a:gridCol w="618620">
                  <a:extLst>
                    <a:ext uri="{9D8B030D-6E8A-4147-A177-3AD203B41FA5}">
                      <a16:colId xmlns:a16="http://schemas.microsoft.com/office/drawing/2014/main" val="3086816610"/>
                    </a:ext>
                  </a:extLst>
                </a:gridCol>
              </a:tblGrid>
              <a:tr h="887198">
                <a:tc>
                  <a:txBody>
                    <a:bodyPr/>
                    <a:lstStyle/>
                    <a:p>
                      <a:pPr algn="ctr"/>
                      <a:r>
                        <a:rPr lang="en-IN" sz="1000" b="1" dirty="0">
                          <a:effectLst/>
                        </a:rPr>
                        <a:t>S. NO.</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b="1" dirty="0">
                          <a:effectLst/>
                        </a:rPr>
                        <a:t>Data Recorded(10Hz)</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b="1" dirty="0">
                          <a:effectLst/>
                        </a:rPr>
                        <a:t>date</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b="1" dirty="0">
                          <a:effectLst/>
                        </a:rPr>
                        <a:t>time</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b="1" dirty="0">
                          <a:effectLst/>
                        </a:rPr>
                        <a:t>TP2</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TP3</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H1</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DV</a:t>
                      </a:r>
                    </a:p>
                    <a:p>
                      <a:pPr algn="ctr"/>
                      <a:r>
                        <a:rPr lang="en-IN" sz="1000" b="1" dirty="0">
                          <a:effectLst/>
                        </a:rPr>
                        <a:t>Pressure</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Reservoirs</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err="1">
                          <a:effectLst/>
                        </a:rPr>
                        <a:t>Oil_temperature</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Motor</a:t>
                      </a:r>
                    </a:p>
                    <a:p>
                      <a:pPr algn="ctr"/>
                      <a:r>
                        <a:rPr lang="en-IN" sz="1000" b="1" dirty="0">
                          <a:effectLst/>
                        </a:rPr>
                        <a:t>current</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6">
                        <a:lumMod val="20000"/>
                        <a:lumOff val="80000"/>
                      </a:schemeClr>
                    </a:solidFill>
                  </a:tcPr>
                </a:tc>
                <a:tc>
                  <a:txBody>
                    <a:bodyPr/>
                    <a:lstStyle/>
                    <a:p>
                      <a:pPr algn="ctr"/>
                      <a:r>
                        <a:rPr lang="en-IN" sz="1000" b="1" dirty="0">
                          <a:effectLst/>
                        </a:rPr>
                        <a:t>COMP</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a:effectLst/>
                        </a:rPr>
                        <a:t>DV</a:t>
                      </a:r>
                    </a:p>
                    <a:p>
                      <a:pPr algn="ctr"/>
                      <a:r>
                        <a:rPr lang="en-IN" sz="1000" b="1" dirty="0" err="1">
                          <a:effectLst/>
                        </a:rPr>
                        <a:t>eletric</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a:effectLst/>
                        </a:rPr>
                        <a:t>Towers</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a:effectLst/>
                        </a:rPr>
                        <a:t>MPG</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a:effectLst/>
                        </a:rPr>
                        <a:t>LPS</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err="1">
                          <a:effectLst/>
                        </a:rPr>
                        <a:t>Pressure_switch</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err="1">
                          <a:effectLst/>
                        </a:rPr>
                        <a:t>Oil_level</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tc>
                  <a:txBody>
                    <a:bodyPr/>
                    <a:lstStyle/>
                    <a:p>
                      <a:pPr algn="ctr"/>
                      <a:r>
                        <a:rPr lang="en-IN" sz="1000" b="1" dirty="0">
                          <a:effectLst/>
                        </a:rPr>
                        <a:t>Caudal</a:t>
                      </a:r>
                    </a:p>
                    <a:p>
                      <a:pPr algn="ctr"/>
                      <a:r>
                        <a:rPr lang="en-IN" sz="1000" b="1" dirty="0">
                          <a:effectLst/>
                        </a:rPr>
                        <a:t>impulses</a:t>
                      </a:r>
                      <a:endParaRPr lang="en-IN" sz="1000" b="1" dirty="0">
                        <a:effectLst/>
                        <a:latin typeface="Arial" panose="020B0604020202020204" pitchFamily="34" charset="0"/>
                        <a:cs typeface="Arial" panose="020B0604020202020204" pitchFamily="34" charset="0"/>
                      </a:endParaRPr>
                    </a:p>
                  </a:txBody>
                  <a:tcPr marL="48348" marR="48348" marT="24174" marB="24174" anchor="ctr">
                    <a:solidFill>
                      <a:schemeClr val="accent2">
                        <a:lumMod val="20000"/>
                        <a:lumOff val="80000"/>
                      </a:schemeClr>
                    </a:solidFill>
                  </a:tcPr>
                </a:tc>
                <a:extLst>
                  <a:ext uri="{0D108BD9-81ED-4DB2-BD59-A6C34878D82A}">
                    <a16:rowId xmlns:a16="http://schemas.microsoft.com/office/drawing/2014/main" val="2239674043"/>
                  </a:ext>
                </a:extLst>
              </a:tr>
              <a:tr h="642963">
                <a:tc>
                  <a:txBody>
                    <a:bodyPr/>
                    <a:lstStyle/>
                    <a:p>
                      <a:pPr algn="ctr" fontAlgn="ctr"/>
                      <a:r>
                        <a:rPr lang="en-IN" sz="1000" b="1" dirty="0">
                          <a:effectLst/>
                        </a:rPr>
                        <a:t>1</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2020-02-01</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00:00:00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-0.012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9.358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9.340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-0.024</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9.358</a:t>
                      </a:r>
                      <a:endParaRPr lang="en-IN" sz="1000"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53.600</a:t>
                      </a:r>
                      <a:endParaRPr lang="en-IN" sz="1000"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0.0400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extLst>
                  <a:ext uri="{0D108BD9-81ED-4DB2-BD59-A6C34878D82A}">
                    <a16:rowId xmlns:a16="http://schemas.microsoft.com/office/drawing/2014/main" val="1739458606"/>
                  </a:ext>
                </a:extLst>
              </a:tr>
              <a:tr h="642963">
                <a:tc>
                  <a:txBody>
                    <a:bodyPr/>
                    <a:lstStyle/>
                    <a:p>
                      <a:pPr algn="ctr" fontAlgn="ctr"/>
                      <a:r>
                        <a:rPr lang="en-IN" sz="1000" b="1" dirty="0">
                          <a:effectLst/>
                        </a:rPr>
                        <a:t>2</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2020-02-01</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00:00:10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-0.014</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9.348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9.332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-0.022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9.348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53.675</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0.0400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extLst>
                  <a:ext uri="{0D108BD9-81ED-4DB2-BD59-A6C34878D82A}">
                    <a16:rowId xmlns:a16="http://schemas.microsoft.com/office/drawing/2014/main" val="1074549256"/>
                  </a:ext>
                </a:extLst>
              </a:tr>
              <a:tr h="642963">
                <a:tc>
                  <a:txBody>
                    <a:bodyPr/>
                    <a:lstStyle/>
                    <a:p>
                      <a:pPr algn="ctr" fontAlgn="ctr"/>
                      <a:r>
                        <a:rPr lang="en-IN" sz="1000" b="1" dirty="0">
                          <a:effectLst/>
                        </a:rPr>
                        <a:t>3</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2020-02-01</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00:00:19</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-0.012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9.338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9.322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-0.022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9.338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53.600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0.0425</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extLst>
                  <a:ext uri="{0D108BD9-81ED-4DB2-BD59-A6C34878D82A}">
                    <a16:rowId xmlns:a16="http://schemas.microsoft.com/office/drawing/2014/main" val="3932785557"/>
                  </a:ext>
                </a:extLst>
              </a:tr>
              <a:tr h="642963">
                <a:tc>
                  <a:txBody>
                    <a:bodyPr/>
                    <a:lstStyle/>
                    <a:p>
                      <a:pPr algn="ctr" fontAlgn="ctr"/>
                      <a:r>
                        <a:rPr lang="en-IN" sz="1000" b="1" dirty="0">
                          <a:effectLst/>
                        </a:rPr>
                        <a:t>4</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30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2020-02-01</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00:00:29</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-0.012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9.328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9.312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-0.022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9.328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53.425</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0.0400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extLst>
                  <a:ext uri="{0D108BD9-81ED-4DB2-BD59-A6C34878D82A}">
                    <a16:rowId xmlns:a16="http://schemas.microsoft.com/office/drawing/2014/main" val="3314136369"/>
                  </a:ext>
                </a:extLst>
              </a:tr>
              <a:tr h="642963">
                <a:tc>
                  <a:txBody>
                    <a:bodyPr/>
                    <a:lstStyle/>
                    <a:p>
                      <a:pPr algn="ctr" fontAlgn="ctr"/>
                      <a:r>
                        <a:rPr lang="en-IN" sz="1000" b="1" dirty="0">
                          <a:effectLst/>
                        </a:rPr>
                        <a:t>5</a:t>
                      </a:r>
                      <a:endParaRPr lang="en-IN" sz="1000" b="1"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40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2020-02-01</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00:00:39</a:t>
                      </a:r>
                      <a:endParaRPr lang="en-IN" sz="1000"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-0.012</a:t>
                      </a:r>
                      <a:endParaRPr lang="en-IN" sz="1000"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9.318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9.302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-0.022</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9.318</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53.475</a:t>
                      </a:r>
                      <a:endParaRPr lang="en-IN" sz="1000" dirty="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0.0400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0.0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a:effectLst/>
                        </a:rPr>
                        <a:t>1.0</a:t>
                      </a:r>
                      <a:endParaRPr lang="en-IN" sz="1000">
                        <a:effectLst/>
                        <a:latin typeface="Arial" panose="020B0604020202020204" pitchFamily="34" charset="0"/>
                        <a:cs typeface="Arial" panose="020B0604020202020204" pitchFamily="34" charset="0"/>
                      </a:endParaRPr>
                    </a:p>
                  </a:txBody>
                  <a:tcPr marL="48348" marR="48348" marT="24174" marB="24174" anchor="ctr"/>
                </a:tc>
                <a:tc>
                  <a:txBody>
                    <a:bodyPr/>
                    <a:lstStyle/>
                    <a:p>
                      <a:pPr algn="ctr"/>
                      <a:r>
                        <a:rPr lang="en-IN" sz="1000" dirty="0">
                          <a:effectLst/>
                        </a:rPr>
                        <a:t>1.0</a:t>
                      </a:r>
                      <a:endParaRPr lang="en-IN" sz="1000" dirty="0">
                        <a:effectLst/>
                        <a:latin typeface="Arial" panose="020B0604020202020204" pitchFamily="34" charset="0"/>
                        <a:cs typeface="Arial" panose="020B0604020202020204" pitchFamily="34" charset="0"/>
                      </a:endParaRPr>
                    </a:p>
                  </a:txBody>
                  <a:tcPr marL="48348" marR="48348" marT="24174" marB="24174" anchor="ctr"/>
                </a:tc>
                <a:extLst>
                  <a:ext uri="{0D108BD9-81ED-4DB2-BD59-A6C34878D82A}">
                    <a16:rowId xmlns:a16="http://schemas.microsoft.com/office/drawing/2014/main" val="1301452979"/>
                  </a:ext>
                </a:extLst>
              </a:tr>
            </a:tbl>
          </a:graphicData>
        </a:graphic>
      </p:graphicFrame>
      <p:sp>
        <p:nvSpPr>
          <p:cNvPr id="2" name="TextBox 1">
            <a:extLst>
              <a:ext uri="{FF2B5EF4-FFF2-40B4-BE49-F238E27FC236}">
                <a16:creationId xmlns:a16="http://schemas.microsoft.com/office/drawing/2014/main" id="{B240C8F2-6BE8-BA4E-90D4-25DC4FADFB76}"/>
              </a:ext>
            </a:extLst>
          </p:cNvPr>
          <p:cNvSpPr txBox="1"/>
          <p:nvPr/>
        </p:nvSpPr>
        <p:spPr>
          <a:xfrm>
            <a:off x="3474720" y="280416"/>
            <a:ext cx="4913376" cy="523220"/>
          </a:xfrm>
          <a:prstGeom prst="rect">
            <a:avLst/>
          </a:prstGeom>
          <a:noFill/>
        </p:spPr>
        <p:txBody>
          <a:bodyPr wrap="square" rtlCol="0">
            <a:spAutoFit/>
          </a:bodyPr>
          <a:lstStyle/>
          <a:p>
            <a:pPr algn="ctr"/>
            <a:r>
              <a:rPr lang="en-US" sz="2800" b="1" dirty="0">
                <a:solidFill>
                  <a:srgbClr val="C00000"/>
                </a:solidFill>
              </a:rPr>
              <a:t>SAMPLE DATA</a:t>
            </a:r>
          </a:p>
        </p:txBody>
      </p:sp>
      <p:sp>
        <p:nvSpPr>
          <p:cNvPr id="3" name="Right Brace 2">
            <a:extLst>
              <a:ext uri="{FF2B5EF4-FFF2-40B4-BE49-F238E27FC236}">
                <a16:creationId xmlns:a16="http://schemas.microsoft.com/office/drawing/2014/main" id="{4334D20D-C229-B176-CE7A-9EAC62F491C2}"/>
              </a:ext>
            </a:extLst>
          </p:cNvPr>
          <p:cNvSpPr/>
          <p:nvPr/>
        </p:nvSpPr>
        <p:spPr>
          <a:xfrm rot="5400000">
            <a:off x="4484124" y="3276849"/>
            <a:ext cx="704383" cy="4300537"/>
          </a:xfrm>
          <a:prstGeom prst="rightBrace">
            <a:avLst>
              <a:gd name="adj1" fmla="val 8333"/>
              <a:gd name="adj2" fmla="val 4966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5CAD21FF-C8A6-EC34-66AE-5AC1DD3A2728}"/>
              </a:ext>
            </a:extLst>
          </p:cNvPr>
          <p:cNvSpPr txBox="1"/>
          <p:nvPr/>
        </p:nvSpPr>
        <p:spPr>
          <a:xfrm>
            <a:off x="3791742" y="5885087"/>
            <a:ext cx="2304258" cy="400110"/>
          </a:xfrm>
          <a:prstGeom prst="rect">
            <a:avLst/>
          </a:prstGeom>
          <a:noFill/>
        </p:spPr>
        <p:txBody>
          <a:bodyPr wrap="square" rtlCol="0">
            <a:spAutoFit/>
          </a:bodyPr>
          <a:lstStyle/>
          <a:p>
            <a:pPr algn="ctr"/>
            <a:r>
              <a:rPr lang="en-US" sz="2000" b="1" dirty="0">
                <a:solidFill>
                  <a:srgbClr val="00B0F0"/>
                </a:solidFill>
              </a:rPr>
              <a:t>CONTINUOUS DATA</a:t>
            </a:r>
          </a:p>
        </p:txBody>
      </p:sp>
      <p:sp>
        <p:nvSpPr>
          <p:cNvPr id="6" name="Right Brace 5">
            <a:extLst>
              <a:ext uri="{FF2B5EF4-FFF2-40B4-BE49-F238E27FC236}">
                <a16:creationId xmlns:a16="http://schemas.microsoft.com/office/drawing/2014/main" id="{1AFAE908-475D-807E-1136-4A84639FD4E9}"/>
              </a:ext>
            </a:extLst>
          </p:cNvPr>
          <p:cNvSpPr/>
          <p:nvPr/>
        </p:nvSpPr>
        <p:spPr>
          <a:xfrm rot="5400000">
            <a:off x="9189457" y="2995877"/>
            <a:ext cx="704383" cy="4862481"/>
          </a:xfrm>
          <a:prstGeom prst="rightBrace">
            <a:avLst>
              <a:gd name="adj1" fmla="val 8333"/>
              <a:gd name="adj2" fmla="val 49668"/>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2AF68C9-96FD-7926-9BE1-D7130811035C}"/>
              </a:ext>
            </a:extLst>
          </p:cNvPr>
          <p:cNvSpPr txBox="1"/>
          <p:nvPr/>
        </p:nvSpPr>
        <p:spPr>
          <a:xfrm>
            <a:off x="8216104" y="5885087"/>
            <a:ext cx="2605352" cy="400110"/>
          </a:xfrm>
          <a:prstGeom prst="rect">
            <a:avLst/>
          </a:prstGeom>
          <a:noFill/>
        </p:spPr>
        <p:txBody>
          <a:bodyPr wrap="square" rtlCol="0">
            <a:spAutoFit/>
          </a:bodyPr>
          <a:lstStyle/>
          <a:p>
            <a:pPr algn="ctr"/>
            <a:r>
              <a:rPr lang="en-US" sz="2000" b="1" dirty="0">
                <a:solidFill>
                  <a:srgbClr val="00B0F0"/>
                </a:solidFill>
              </a:rPr>
              <a:t>CATEGORICAL DATA</a:t>
            </a:r>
          </a:p>
        </p:txBody>
      </p:sp>
      <p:sp>
        <p:nvSpPr>
          <p:cNvPr id="9" name="TextBox 8">
            <a:extLst>
              <a:ext uri="{FF2B5EF4-FFF2-40B4-BE49-F238E27FC236}">
                <a16:creationId xmlns:a16="http://schemas.microsoft.com/office/drawing/2014/main" id="{26F7F732-8C5F-E127-1DF0-AC690176B543}"/>
              </a:ext>
            </a:extLst>
          </p:cNvPr>
          <p:cNvSpPr txBox="1"/>
          <p:nvPr/>
        </p:nvSpPr>
        <p:spPr>
          <a:xfrm>
            <a:off x="301602" y="5156831"/>
            <a:ext cx="2137884" cy="1244956"/>
          </a:xfrm>
          <a:prstGeom prst="rect">
            <a:avLst/>
          </a:prstGeom>
          <a:noFill/>
        </p:spPr>
        <p:txBody>
          <a:bodyPr wrap="square">
            <a:spAutoFit/>
          </a:bodyPr>
          <a:lstStyle/>
          <a:p>
            <a:r>
              <a:rPr lang="en-IN" sz="1800" dirty="0">
                <a:solidFill>
                  <a:srgbClr val="000000"/>
                </a:solidFill>
              </a:rPr>
              <a:t> </a:t>
            </a:r>
          </a:p>
          <a:p>
            <a:pPr algn="ctr">
              <a:lnSpc>
                <a:spcPct val="150000"/>
              </a:lnSpc>
            </a:pPr>
            <a:r>
              <a:rPr lang="en-IN" sz="2000" b="1" dirty="0">
                <a:solidFill>
                  <a:srgbClr val="00B0F0"/>
                </a:solidFill>
              </a:rPr>
              <a:t>DATA POINTS</a:t>
            </a:r>
          </a:p>
          <a:p>
            <a:pPr algn="ctr">
              <a:lnSpc>
                <a:spcPct val="150000"/>
              </a:lnSpc>
            </a:pPr>
            <a:r>
              <a:rPr lang="en-IN" sz="2000" b="1" dirty="0">
                <a:solidFill>
                  <a:srgbClr val="00B0F0"/>
                </a:solidFill>
              </a:rPr>
              <a:t>15169480 </a:t>
            </a:r>
            <a:endParaRPr lang="en-US" sz="2000" b="1" dirty="0">
              <a:solidFill>
                <a:srgbClr val="00B0F0"/>
              </a:solidFill>
            </a:endParaRPr>
          </a:p>
        </p:txBody>
      </p:sp>
    </p:spTree>
    <p:extLst>
      <p:ext uri="{BB962C8B-B14F-4D97-AF65-F5344CB8AC3E}">
        <p14:creationId xmlns:p14="http://schemas.microsoft.com/office/powerpoint/2010/main" val="1176184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49E4F9E-3B40-E27C-2C4C-1D18BB86C02F}"/>
              </a:ext>
            </a:extLst>
          </p:cNvPr>
          <p:cNvPicPr>
            <a:picLocks noChangeAspect="1"/>
          </p:cNvPicPr>
          <p:nvPr/>
        </p:nvPicPr>
        <p:blipFill>
          <a:blip r:embed="rId2"/>
          <a:srcRect l="1621" t="19473" r="2083" b="3236"/>
          <a:stretch/>
        </p:blipFill>
        <p:spPr>
          <a:xfrm>
            <a:off x="1133856" y="1438656"/>
            <a:ext cx="10143744" cy="4693920"/>
          </a:xfrm>
          <a:prstGeom prst="rect">
            <a:avLst/>
          </a:prstGeom>
        </p:spPr>
      </p:pic>
      <p:sp>
        <p:nvSpPr>
          <p:cNvPr id="2" name="TextBox 1">
            <a:extLst>
              <a:ext uri="{FF2B5EF4-FFF2-40B4-BE49-F238E27FC236}">
                <a16:creationId xmlns:a16="http://schemas.microsoft.com/office/drawing/2014/main" id="{857C7273-3E57-BDA9-ED04-F0B714BD7455}"/>
              </a:ext>
            </a:extLst>
          </p:cNvPr>
          <p:cNvSpPr txBox="1"/>
          <p:nvPr/>
        </p:nvSpPr>
        <p:spPr>
          <a:xfrm>
            <a:off x="3639312" y="432816"/>
            <a:ext cx="4913376" cy="523220"/>
          </a:xfrm>
          <a:prstGeom prst="rect">
            <a:avLst/>
          </a:prstGeom>
          <a:noFill/>
        </p:spPr>
        <p:txBody>
          <a:bodyPr wrap="square" rtlCol="0">
            <a:spAutoFit/>
          </a:bodyPr>
          <a:lstStyle/>
          <a:p>
            <a:pPr algn="ctr"/>
            <a:r>
              <a:rPr lang="en-US" sz="2800" b="1" dirty="0">
                <a:solidFill>
                  <a:srgbClr val="C00000"/>
                </a:solidFill>
              </a:rPr>
              <a:t>FAILURE INFORMATION</a:t>
            </a:r>
          </a:p>
        </p:txBody>
      </p:sp>
    </p:spTree>
    <p:extLst>
      <p:ext uri="{BB962C8B-B14F-4D97-AF65-F5344CB8AC3E}">
        <p14:creationId xmlns:p14="http://schemas.microsoft.com/office/powerpoint/2010/main" val="3670265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6448" y="1022022"/>
            <a:ext cx="11484864" cy="5584606"/>
          </a:xfrm>
          <a:prstGeom prst="rect">
            <a:avLst/>
          </a:prstGeom>
          <a:noFill/>
        </p:spPr>
        <p:txBody>
          <a:bodyPr wrap="square" rtlCol="0">
            <a:spAutoFit/>
          </a:bodyPr>
          <a:lstStyle/>
          <a:p>
            <a:pPr algn="just">
              <a:lnSpc>
                <a:spcPct val="150000"/>
              </a:lnSpc>
            </a:pPr>
            <a:r>
              <a:rPr lang="en-US" sz="2000" b="1" dirty="0"/>
              <a:t>Data Preprocessing</a:t>
            </a:r>
            <a:endParaRPr lang="en-US" sz="2000" dirty="0"/>
          </a:p>
          <a:p>
            <a:pPr lvl="1" algn="just">
              <a:lnSpc>
                <a:spcPct val="150000"/>
              </a:lnSpc>
            </a:pPr>
            <a:r>
              <a:rPr lang="en-US" sz="2000" dirty="0"/>
              <a:t>Cleaned data by removing missing values and unnecessary columns.</a:t>
            </a:r>
          </a:p>
          <a:p>
            <a:pPr algn="just">
              <a:lnSpc>
                <a:spcPct val="150000"/>
              </a:lnSpc>
            </a:pPr>
            <a:r>
              <a:rPr lang="en-US" sz="2000" b="1" dirty="0"/>
              <a:t>Data Analysis</a:t>
            </a:r>
          </a:p>
          <a:p>
            <a:pPr algn="just">
              <a:lnSpc>
                <a:spcPct val="150000"/>
              </a:lnSpc>
            </a:pPr>
            <a:r>
              <a:rPr lang="en-US" sz="2000" b="1" dirty="0"/>
              <a:t>          </a:t>
            </a:r>
            <a:r>
              <a:rPr lang="en-US" sz="2000" dirty="0"/>
              <a:t>Explore Pre-Failure Indicators</a:t>
            </a:r>
          </a:p>
          <a:p>
            <a:pPr algn="just">
              <a:lnSpc>
                <a:spcPct val="150000"/>
              </a:lnSpc>
            </a:pPr>
            <a:r>
              <a:rPr lang="en-US" sz="2000" b="1" dirty="0"/>
              <a:t>Feature Selection</a:t>
            </a:r>
            <a:endParaRPr lang="en-US" sz="2000" dirty="0"/>
          </a:p>
          <a:p>
            <a:pPr lvl="1" algn="just">
              <a:lnSpc>
                <a:spcPct val="150000"/>
              </a:lnSpc>
            </a:pPr>
            <a:r>
              <a:rPr lang="en-US" sz="2000" dirty="0"/>
              <a:t>Selected important features and dropped remaining features</a:t>
            </a:r>
          </a:p>
          <a:p>
            <a:pPr algn="just">
              <a:lnSpc>
                <a:spcPct val="150000"/>
              </a:lnSpc>
            </a:pPr>
            <a:r>
              <a:rPr lang="en-US" sz="2000" b="1" dirty="0"/>
              <a:t>Data Labeling</a:t>
            </a:r>
          </a:p>
          <a:p>
            <a:pPr lvl="1" algn="just">
              <a:lnSpc>
                <a:spcPct val="150000"/>
              </a:lnSpc>
            </a:pPr>
            <a:r>
              <a:rPr lang="en-US" sz="2000" dirty="0"/>
              <a:t>Labelled data by defining weekly, daily, and hourly pre-failure periods for detailed analysis.</a:t>
            </a:r>
          </a:p>
          <a:p>
            <a:pPr lvl="1" algn="just">
              <a:lnSpc>
                <a:spcPct val="150000"/>
              </a:lnSpc>
            </a:pPr>
            <a:r>
              <a:rPr lang="en-US" sz="2000" dirty="0"/>
              <a:t>Segmented data into normal operation and failure-specific periods to avoid data contamination.</a:t>
            </a:r>
          </a:p>
          <a:p>
            <a:pPr algn="just">
              <a:lnSpc>
                <a:spcPct val="150000"/>
              </a:lnSpc>
            </a:pPr>
            <a:r>
              <a:rPr lang="en-US" sz="2000" b="1" dirty="0"/>
              <a:t>Predictive Modeling</a:t>
            </a:r>
            <a:endParaRPr lang="en-US" sz="2000" dirty="0"/>
          </a:p>
          <a:p>
            <a:pPr lvl="1" algn="just">
              <a:lnSpc>
                <a:spcPct val="150000"/>
              </a:lnSpc>
            </a:pPr>
            <a:r>
              <a:rPr lang="en-US" sz="2000" dirty="0"/>
              <a:t>Compared different  models like Logistic Regression, XG Boost, XG Boost Rolling Statistics, K-Means and Neural Network to classify healthy and impending failure states.</a:t>
            </a:r>
          </a:p>
        </p:txBody>
      </p:sp>
      <p:sp>
        <p:nvSpPr>
          <p:cNvPr id="2" name="Title 1">
            <a:extLst>
              <a:ext uri="{FF2B5EF4-FFF2-40B4-BE49-F238E27FC236}">
                <a16:creationId xmlns:a16="http://schemas.microsoft.com/office/drawing/2014/main" id="{2B839BAE-1F63-9834-6BF5-A4DB3F9E4689}"/>
              </a:ext>
            </a:extLst>
          </p:cNvPr>
          <p:cNvSpPr txBox="1">
            <a:spLocks/>
          </p:cNvSpPr>
          <p:nvPr/>
        </p:nvSpPr>
        <p:spPr>
          <a:xfrm>
            <a:off x="838200" y="189953"/>
            <a:ext cx="10515600" cy="5415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solidFill>
                  <a:srgbClr val="C00000"/>
                </a:solidFill>
                <a:latin typeface="+mn-lt"/>
                <a:ea typeface="+mn-ea"/>
                <a:cs typeface="+mn-cs"/>
              </a:rPr>
              <a:t>METHODOLOGY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3B9D-9FC6-0940-6F00-FA4B3F8714F2}"/>
              </a:ext>
            </a:extLst>
          </p:cNvPr>
          <p:cNvSpPr>
            <a:spLocks noGrp="1"/>
          </p:cNvSpPr>
          <p:nvPr>
            <p:ph type="title"/>
          </p:nvPr>
        </p:nvSpPr>
        <p:spPr>
          <a:xfrm>
            <a:off x="2987040" y="311872"/>
            <a:ext cx="5359908" cy="833419"/>
          </a:xfrm>
        </p:spPr>
        <p:txBody>
          <a:bodyPr>
            <a:normAutofit fontScale="90000"/>
          </a:bodyPr>
          <a:lstStyle/>
          <a:p>
            <a:pPr algn="ctr">
              <a:lnSpc>
                <a:spcPct val="150000"/>
              </a:lnSpc>
            </a:pPr>
            <a:r>
              <a:rPr lang="en-US" sz="2800" b="1" dirty="0">
                <a:solidFill>
                  <a:srgbClr val="C00000"/>
                </a:solidFill>
                <a:latin typeface="+mn-lt"/>
                <a:ea typeface="+mn-ea"/>
                <a:cs typeface="+mn-cs"/>
              </a:rPr>
              <a:t>DATA ANALYSIS</a:t>
            </a:r>
            <a:br>
              <a:rPr lang="en-US" sz="2800" b="1" dirty="0"/>
            </a:br>
            <a:r>
              <a:rPr lang="en-IN" sz="2800" dirty="0">
                <a:solidFill>
                  <a:srgbClr val="C00000"/>
                </a:solidFill>
                <a:latin typeface="+mn-lt"/>
                <a:ea typeface="+mn-ea"/>
                <a:cs typeface="+mn-cs"/>
              </a:rPr>
              <a:t>SOME PRE FAILURE INDICATORS</a:t>
            </a:r>
            <a:endParaRPr lang="en-US" sz="2800" dirty="0">
              <a:solidFill>
                <a:srgbClr val="C00000"/>
              </a:solidFill>
              <a:latin typeface="+mn-lt"/>
              <a:ea typeface="+mn-ea"/>
              <a:cs typeface="+mn-cs"/>
            </a:endParaRPr>
          </a:p>
        </p:txBody>
      </p:sp>
      <p:pic>
        <p:nvPicPr>
          <p:cNvPr id="10" name="Picture 9">
            <a:extLst>
              <a:ext uri="{FF2B5EF4-FFF2-40B4-BE49-F238E27FC236}">
                <a16:creationId xmlns:a16="http://schemas.microsoft.com/office/drawing/2014/main" id="{A370A5D6-D022-5924-5706-8A21D341478B}"/>
              </a:ext>
            </a:extLst>
          </p:cNvPr>
          <p:cNvPicPr>
            <a:picLocks noChangeAspect="1"/>
          </p:cNvPicPr>
          <p:nvPr/>
        </p:nvPicPr>
        <p:blipFill>
          <a:blip r:embed="rId2"/>
          <a:stretch>
            <a:fillRect/>
          </a:stretch>
        </p:blipFill>
        <p:spPr>
          <a:xfrm>
            <a:off x="7675372" y="1242039"/>
            <a:ext cx="3797300" cy="1942131"/>
          </a:xfrm>
          <a:prstGeom prst="rect">
            <a:avLst/>
          </a:prstGeom>
        </p:spPr>
      </p:pic>
      <p:pic>
        <p:nvPicPr>
          <p:cNvPr id="12" name="Picture 11">
            <a:extLst>
              <a:ext uri="{FF2B5EF4-FFF2-40B4-BE49-F238E27FC236}">
                <a16:creationId xmlns:a16="http://schemas.microsoft.com/office/drawing/2014/main" id="{DAE733AC-A15D-88C7-0C5E-D032BFF4F74E}"/>
              </a:ext>
            </a:extLst>
          </p:cNvPr>
          <p:cNvPicPr>
            <a:picLocks noChangeAspect="1"/>
          </p:cNvPicPr>
          <p:nvPr/>
        </p:nvPicPr>
        <p:blipFill>
          <a:blip r:embed="rId3"/>
          <a:srcRect r="12679"/>
          <a:stretch/>
        </p:blipFill>
        <p:spPr>
          <a:xfrm>
            <a:off x="936110" y="4405377"/>
            <a:ext cx="2728094" cy="1651000"/>
          </a:xfrm>
          <a:prstGeom prst="rect">
            <a:avLst/>
          </a:prstGeom>
        </p:spPr>
      </p:pic>
      <p:pic>
        <p:nvPicPr>
          <p:cNvPr id="18" name="Picture 17">
            <a:extLst>
              <a:ext uri="{FF2B5EF4-FFF2-40B4-BE49-F238E27FC236}">
                <a16:creationId xmlns:a16="http://schemas.microsoft.com/office/drawing/2014/main" id="{88297487-2D02-EE1C-E1B0-4077AF5699D8}"/>
              </a:ext>
            </a:extLst>
          </p:cNvPr>
          <p:cNvPicPr>
            <a:picLocks noChangeAspect="1"/>
          </p:cNvPicPr>
          <p:nvPr/>
        </p:nvPicPr>
        <p:blipFill>
          <a:blip r:embed="rId4"/>
          <a:srcRect r="2883" b="15979"/>
          <a:stretch/>
        </p:blipFill>
        <p:spPr>
          <a:xfrm>
            <a:off x="198613" y="1417572"/>
            <a:ext cx="6647942" cy="2070101"/>
          </a:xfrm>
          <a:prstGeom prst="rect">
            <a:avLst/>
          </a:prstGeom>
        </p:spPr>
      </p:pic>
      <p:pic>
        <p:nvPicPr>
          <p:cNvPr id="20" name="Picture 19">
            <a:extLst>
              <a:ext uri="{FF2B5EF4-FFF2-40B4-BE49-F238E27FC236}">
                <a16:creationId xmlns:a16="http://schemas.microsoft.com/office/drawing/2014/main" id="{6252BE78-D154-773E-4057-610A799975A3}"/>
              </a:ext>
            </a:extLst>
          </p:cNvPr>
          <p:cNvPicPr>
            <a:picLocks noChangeAspect="1"/>
          </p:cNvPicPr>
          <p:nvPr/>
        </p:nvPicPr>
        <p:blipFill>
          <a:blip r:embed="rId5"/>
          <a:srcRect r="2910" b="17058"/>
          <a:stretch/>
        </p:blipFill>
        <p:spPr>
          <a:xfrm>
            <a:off x="4651218" y="4259811"/>
            <a:ext cx="7321326" cy="1942131"/>
          </a:xfrm>
          <a:prstGeom prst="rect">
            <a:avLst/>
          </a:prstGeom>
        </p:spPr>
      </p:pic>
      <p:sp>
        <p:nvSpPr>
          <p:cNvPr id="21" name="TextBox 20">
            <a:extLst>
              <a:ext uri="{FF2B5EF4-FFF2-40B4-BE49-F238E27FC236}">
                <a16:creationId xmlns:a16="http://schemas.microsoft.com/office/drawing/2014/main" id="{E74A0A63-F021-3E0C-63EA-44708C89C864}"/>
              </a:ext>
            </a:extLst>
          </p:cNvPr>
          <p:cNvSpPr txBox="1"/>
          <p:nvPr/>
        </p:nvSpPr>
        <p:spPr>
          <a:xfrm>
            <a:off x="2300157" y="3538606"/>
            <a:ext cx="2139666" cy="369332"/>
          </a:xfrm>
          <a:prstGeom prst="rect">
            <a:avLst/>
          </a:prstGeom>
          <a:noFill/>
        </p:spPr>
        <p:txBody>
          <a:bodyPr wrap="square" rtlCol="0">
            <a:spAutoFit/>
          </a:bodyPr>
          <a:lstStyle/>
          <a:p>
            <a:pPr algn="ctr"/>
            <a:r>
              <a:rPr lang="en-US" b="1" dirty="0">
                <a:solidFill>
                  <a:srgbClr val="00B0F0"/>
                </a:solidFill>
              </a:rPr>
              <a:t>OIL LEVEL RATIO</a:t>
            </a:r>
          </a:p>
        </p:txBody>
      </p:sp>
      <p:sp>
        <p:nvSpPr>
          <p:cNvPr id="22" name="TextBox 21">
            <a:extLst>
              <a:ext uri="{FF2B5EF4-FFF2-40B4-BE49-F238E27FC236}">
                <a16:creationId xmlns:a16="http://schemas.microsoft.com/office/drawing/2014/main" id="{55DA4EA4-8340-A212-C514-E9F7A557AB89}"/>
              </a:ext>
            </a:extLst>
          </p:cNvPr>
          <p:cNvSpPr txBox="1"/>
          <p:nvPr/>
        </p:nvSpPr>
        <p:spPr>
          <a:xfrm>
            <a:off x="8674877" y="3244334"/>
            <a:ext cx="2139666" cy="369332"/>
          </a:xfrm>
          <a:prstGeom prst="rect">
            <a:avLst/>
          </a:prstGeom>
          <a:noFill/>
        </p:spPr>
        <p:txBody>
          <a:bodyPr wrap="square" rtlCol="0">
            <a:spAutoFit/>
          </a:bodyPr>
          <a:lstStyle/>
          <a:p>
            <a:pPr algn="ctr"/>
            <a:r>
              <a:rPr lang="en-US" b="1" dirty="0">
                <a:solidFill>
                  <a:srgbClr val="00B0F0"/>
                </a:solidFill>
              </a:rPr>
              <a:t>OIL TEMPERATURE</a:t>
            </a:r>
          </a:p>
        </p:txBody>
      </p:sp>
      <p:sp>
        <p:nvSpPr>
          <p:cNvPr id="23" name="TextBox 22">
            <a:extLst>
              <a:ext uri="{FF2B5EF4-FFF2-40B4-BE49-F238E27FC236}">
                <a16:creationId xmlns:a16="http://schemas.microsoft.com/office/drawing/2014/main" id="{DB6A92EA-262B-7DC4-8873-5BB382BEA790}"/>
              </a:ext>
            </a:extLst>
          </p:cNvPr>
          <p:cNvSpPr txBox="1"/>
          <p:nvPr/>
        </p:nvSpPr>
        <p:spPr>
          <a:xfrm>
            <a:off x="1500154" y="6201942"/>
            <a:ext cx="2139666" cy="369332"/>
          </a:xfrm>
          <a:prstGeom prst="rect">
            <a:avLst/>
          </a:prstGeom>
          <a:noFill/>
        </p:spPr>
        <p:txBody>
          <a:bodyPr wrap="square" rtlCol="0">
            <a:spAutoFit/>
          </a:bodyPr>
          <a:lstStyle/>
          <a:p>
            <a:pPr algn="ctr"/>
            <a:r>
              <a:rPr lang="en-US" b="1" dirty="0">
                <a:solidFill>
                  <a:srgbClr val="00B0F0"/>
                </a:solidFill>
              </a:rPr>
              <a:t>DV PRESSURE</a:t>
            </a:r>
          </a:p>
        </p:txBody>
      </p:sp>
      <p:sp>
        <p:nvSpPr>
          <p:cNvPr id="24" name="TextBox 23">
            <a:extLst>
              <a:ext uri="{FF2B5EF4-FFF2-40B4-BE49-F238E27FC236}">
                <a16:creationId xmlns:a16="http://schemas.microsoft.com/office/drawing/2014/main" id="{CF5126D6-CABA-BAEA-73DF-4C22BF4E9CC0}"/>
              </a:ext>
            </a:extLst>
          </p:cNvPr>
          <p:cNvSpPr txBox="1"/>
          <p:nvPr/>
        </p:nvSpPr>
        <p:spPr>
          <a:xfrm>
            <a:off x="7434356" y="6360224"/>
            <a:ext cx="2139666" cy="369332"/>
          </a:xfrm>
          <a:prstGeom prst="rect">
            <a:avLst/>
          </a:prstGeom>
          <a:noFill/>
        </p:spPr>
        <p:txBody>
          <a:bodyPr wrap="square" rtlCol="0">
            <a:spAutoFit/>
          </a:bodyPr>
          <a:lstStyle/>
          <a:p>
            <a:pPr algn="ctr"/>
            <a:r>
              <a:rPr lang="en-US" b="1" dirty="0">
                <a:solidFill>
                  <a:srgbClr val="00B0F0"/>
                </a:solidFill>
              </a:rPr>
              <a:t>PRESSURE SWITCH</a:t>
            </a:r>
          </a:p>
        </p:txBody>
      </p:sp>
    </p:spTree>
    <p:extLst>
      <p:ext uri="{BB962C8B-B14F-4D97-AF65-F5344CB8AC3E}">
        <p14:creationId xmlns:p14="http://schemas.microsoft.com/office/powerpoint/2010/main" val="385456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A9BBB-88D4-F194-54A9-C1F51167E6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6917B4-6C9B-73A2-6D2F-3555AABE37AF}"/>
              </a:ext>
            </a:extLst>
          </p:cNvPr>
          <p:cNvSpPr>
            <a:spLocks noGrp="1"/>
          </p:cNvSpPr>
          <p:nvPr>
            <p:ph type="title"/>
          </p:nvPr>
        </p:nvSpPr>
        <p:spPr>
          <a:xfrm>
            <a:off x="3845052" y="177761"/>
            <a:ext cx="4501896" cy="663488"/>
          </a:xfrm>
        </p:spPr>
        <p:txBody>
          <a:bodyPr>
            <a:normAutofit/>
          </a:bodyPr>
          <a:lstStyle/>
          <a:p>
            <a:pPr algn="ctr"/>
            <a:r>
              <a:rPr lang="en-US" sz="2800" b="1" dirty="0">
                <a:solidFill>
                  <a:srgbClr val="C00000"/>
                </a:solidFill>
                <a:latin typeface="+mn-lt"/>
                <a:ea typeface="+mn-ea"/>
                <a:cs typeface="+mn-cs"/>
              </a:rPr>
              <a:t>FEATURE SELECTION</a:t>
            </a:r>
          </a:p>
        </p:txBody>
      </p:sp>
      <p:sp>
        <p:nvSpPr>
          <p:cNvPr id="4" name="TextBox 3">
            <a:extLst>
              <a:ext uri="{FF2B5EF4-FFF2-40B4-BE49-F238E27FC236}">
                <a16:creationId xmlns:a16="http://schemas.microsoft.com/office/drawing/2014/main" id="{78D23684-0A21-E19C-EF00-AE2E89596536}"/>
              </a:ext>
            </a:extLst>
          </p:cNvPr>
          <p:cNvSpPr txBox="1"/>
          <p:nvPr/>
        </p:nvSpPr>
        <p:spPr>
          <a:xfrm>
            <a:off x="207264" y="841249"/>
            <a:ext cx="5084064" cy="54426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500" dirty="0"/>
              <a:t>CORRELATION ANALYSIS WAS DONE</a:t>
            </a:r>
          </a:p>
          <a:p>
            <a:pPr marL="285750" indent="-285750">
              <a:lnSpc>
                <a:spcPct val="150000"/>
              </a:lnSpc>
              <a:buFont typeface="Arial" panose="020B0604020202020204" pitchFamily="34" charset="0"/>
              <a:buChar char="•"/>
            </a:pPr>
            <a:r>
              <a:rPr lang="en-US" sz="1500" dirty="0"/>
              <a:t>H1, COMP, DV_ELECTRIC WERE DROPPED</a:t>
            </a:r>
          </a:p>
          <a:p>
            <a:pPr marL="742950" lvl="1" indent="-285750">
              <a:lnSpc>
                <a:spcPct val="150000"/>
              </a:lnSpc>
              <a:spcAft>
                <a:spcPts val="450"/>
              </a:spcAft>
              <a:buFont typeface="Arial" panose="020B0604020202020204" pitchFamily="34" charset="0"/>
              <a:buChar char="•"/>
            </a:pPr>
            <a:r>
              <a:rPr lang="en-IN" sz="1500" dirty="0"/>
              <a:t>H1 - THIS COLUMN IS HIGHLY CORRELATED WITH MULTIPLE FEATURES, AND AS EVALUATED PREVIOUSLY, IS NOT CORRELATED WITH ANY OF THE PRE FAILURE INDICATORS.</a:t>
            </a:r>
          </a:p>
          <a:p>
            <a:pPr marL="742950" lvl="1" indent="-285750">
              <a:lnSpc>
                <a:spcPct val="150000"/>
              </a:lnSpc>
              <a:spcAft>
                <a:spcPts val="450"/>
              </a:spcAft>
              <a:buFont typeface="Arial" panose="020B0604020202020204" pitchFamily="34" charset="0"/>
              <a:buChar char="•"/>
            </a:pPr>
            <a:r>
              <a:rPr lang="en-IN" sz="1500" dirty="0"/>
              <a:t>COMP - THIS SENSOR IS ACTIVE WHEN THE MPG SENSOR IS ACTIVE, WE WILL DROP THIS FEATURE AS THE MPG ACTIVATES BASED ON AN ACTUAL MEASUREMENT OF PRESSURE, WHICH THEN ACTIVATES THE COMP SENSOR.</a:t>
            </a:r>
          </a:p>
          <a:p>
            <a:pPr marL="742950" lvl="1" indent="-285750">
              <a:lnSpc>
                <a:spcPct val="150000"/>
              </a:lnSpc>
              <a:spcAft>
                <a:spcPts val="450"/>
              </a:spcAft>
              <a:buFont typeface="Arial" panose="020B0604020202020204" pitchFamily="34" charset="0"/>
              <a:buChar char="•"/>
            </a:pPr>
            <a:r>
              <a:rPr lang="en-IN" sz="1500" dirty="0"/>
              <a:t>DV_ELECTRIC - THE BEHAVIOR OF THIS FEATURE CAN BE QUANTIFIED BY THE MPG FEATURE THAT WE ARE KEEPING, SO WE WILL DROP THIS COLUMN.</a:t>
            </a:r>
            <a:endParaRPr lang="en-US" sz="1500" dirty="0"/>
          </a:p>
          <a:p>
            <a:pPr marL="285750" indent="-285750">
              <a:lnSpc>
                <a:spcPct val="150000"/>
              </a:lnSpc>
              <a:buFont typeface="Arial" panose="020B0604020202020204" pitchFamily="34" charset="0"/>
              <a:buChar char="•"/>
            </a:pPr>
            <a:r>
              <a:rPr lang="en-US" sz="1500" dirty="0"/>
              <a:t>REMAINING FEATURES WERE USED FOR FURTHER ANALYSIS </a:t>
            </a:r>
          </a:p>
        </p:txBody>
      </p:sp>
      <p:pic>
        <p:nvPicPr>
          <p:cNvPr id="3" name="Picture 2">
            <a:extLst>
              <a:ext uri="{FF2B5EF4-FFF2-40B4-BE49-F238E27FC236}">
                <a16:creationId xmlns:a16="http://schemas.microsoft.com/office/drawing/2014/main" id="{D2E6747C-2112-0954-15F9-C912B7AB0AE4}"/>
              </a:ext>
            </a:extLst>
          </p:cNvPr>
          <p:cNvPicPr>
            <a:picLocks noChangeAspect="1"/>
          </p:cNvPicPr>
          <p:nvPr/>
        </p:nvPicPr>
        <p:blipFill>
          <a:blip r:embed="rId2"/>
          <a:stretch>
            <a:fillRect/>
          </a:stretch>
        </p:blipFill>
        <p:spPr>
          <a:xfrm>
            <a:off x="5193792" y="841249"/>
            <a:ext cx="6949192" cy="5955791"/>
          </a:xfrm>
          <a:prstGeom prst="rect">
            <a:avLst/>
          </a:prstGeom>
        </p:spPr>
      </p:pic>
    </p:spTree>
    <p:extLst>
      <p:ext uri="{BB962C8B-B14F-4D97-AF65-F5344CB8AC3E}">
        <p14:creationId xmlns:p14="http://schemas.microsoft.com/office/powerpoint/2010/main" val="2996388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11236</TotalTime>
  <Words>713</Words>
  <Application>Microsoft Macintosh PowerPoint</Application>
  <PresentationFormat>Widescreen</PresentationFormat>
  <Paragraphs>267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Helvetica</vt:lpstr>
      <vt:lpstr>Office Theme</vt:lpstr>
      <vt:lpstr>CAPSTONE PROJECT-DATA SCIENCE DEVELOPMENT OF PREDICTIVE MODEL  FOR  FAILURE PREDICTIONS</vt:lpstr>
      <vt:lpstr>PowerPoint Presentation</vt:lpstr>
      <vt:lpstr>PowerPoint Presentation</vt:lpstr>
      <vt:lpstr>PowerPoint Presentation</vt:lpstr>
      <vt:lpstr>PowerPoint Presentation</vt:lpstr>
      <vt:lpstr>PowerPoint Presentation</vt:lpstr>
      <vt:lpstr>PowerPoint Presentation</vt:lpstr>
      <vt:lpstr>DATA ANALYSIS SOME PRE FAILURE INDICATORS</vt:lpstr>
      <vt:lpstr>FEATURE SELECTION</vt:lpstr>
      <vt:lpstr>DATA LABELING</vt:lpstr>
      <vt:lpstr>PREDICTIVE MODELING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anupam verma</dc:creator>
  <cp:lastModifiedBy>anupam verma</cp:lastModifiedBy>
  <cp:revision>23</cp:revision>
  <dcterms:created xsi:type="dcterms:W3CDTF">2024-12-22T05:13:04Z</dcterms:created>
  <dcterms:modified xsi:type="dcterms:W3CDTF">2025-01-05T06:32:12Z</dcterms:modified>
</cp:coreProperties>
</file>