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2" r:id="rId6"/>
    <p:sldId id="264"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8040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4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91368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6551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4290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754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54975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9705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0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7/16/2023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18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7/16/2023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9629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69DA-0798-AEE3-1F1E-A65DDB95A21D}"/>
              </a:ext>
            </a:extLst>
          </p:cNvPr>
          <p:cNvSpPr>
            <a:spLocks noGrp="1"/>
          </p:cNvSpPr>
          <p:nvPr>
            <p:ph type="ctrTitle"/>
          </p:nvPr>
        </p:nvSpPr>
        <p:spPr>
          <a:xfrm>
            <a:off x="1251082" y="4660681"/>
            <a:ext cx="9689834" cy="1125050"/>
          </a:xfrm>
        </p:spPr>
        <p:txBody>
          <a:bodyPr anchor="b">
            <a:normAutofit fontScale="90000"/>
          </a:bodyPr>
          <a:lstStyle/>
          <a:p>
            <a:pPr algn="ctr"/>
            <a:r>
              <a:rPr lang="en-US" sz="4400" dirty="0"/>
              <a:t>WEB SCRAPING AND CREATING DATASET </a:t>
            </a:r>
            <a:endParaRPr lang="en-IN" sz="4400" dirty="0"/>
          </a:p>
        </p:txBody>
      </p:sp>
      <p:sp>
        <p:nvSpPr>
          <p:cNvPr id="3" name="Subtitle 2">
            <a:extLst>
              <a:ext uri="{FF2B5EF4-FFF2-40B4-BE49-F238E27FC236}">
                <a16:creationId xmlns:a16="http://schemas.microsoft.com/office/drawing/2014/main" id="{A863AA7A-BF21-1A2F-8F59-3EDD1F786AA1}"/>
              </a:ext>
            </a:extLst>
          </p:cNvPr>
          <p:cNvSpPr>
            <a:spLocks noGrp="1"/>
          </p:cNvSpPr>
          <p:nvPr>
            <p:ph type="subTitle" idx="1"/>
          </p:nvPr>
        </p:nvSpPr>
        <p:spPr>
          <a:xfrm>
            <a:off x="1938997" y="5866227"/>
            <a:ext cx="8314005" cy="696351"/>
          </a:xfrm>
        </p:spPr>
        <p:txBody>
          <a:bodyPr>
            <a:normAutofit fontScale="85000" lnSpcReduction="20000"/>
          </a:bodyPr>
          <a:lstStyle/>
          <a:p>
            <a:pPr algn="ctr"/>
            <a:r>
              <a:rPr lang="en-US" dirty="0"/>
              <a:t>Presented by Anurag Mehta</a:t>
            </a:r>
          </a:p>
          <a:p>
            <a:pPr algn="ctr"/>
            <a:r>
              <a:rPr lang="en-US" dirty="0"/>
              <a:t>Mentored by Dr Sharon Christa</a:t>
            </a:r>
            <a:endParaRPr lang="en-IN" dirty="0"/>
          </a:p>
        </p:txBody>
      </p:sp>
      <p:pic>
        <p:nvPicPr>
          <p:cNvPr id="4" name="Picture 3" descr="Triangular abstract background">
            <a:extLst>
              <a:ext uri="{FF2B5EF4-FFF2-40B4-BE49-F238E27FC236}">
                <a16:creationId xmlns:a16="http://schemas.microsoft.com/office/drawing/2014/main" id="{32F5A2B6-588B-4032-9DF3-8454600904CF}"/>
              </a:ext>
            </a:extLst>
          </p:cNvPr>
          <p:cNvPicPr>
            <a:picLocks noChangeAspect="1"/>
          </p:cNvPicPr>
          <p:nvPr/>
        </p:nvPicPr>
        <p:blipFill rotWithShape="1">
          <a:blip r:embed="rId2"/>
          <a:srcRect t="47097"/>
          <a:stretch/>
        </p:blipFill>
        <p:spPr>
          <a:xfrm>
            <a:off x="20" y="0"/>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95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CFB6-BB49-DE43-7E6F-47C8B0DA89A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04E9D47-943B-6B04-27C3-55B5AAE01191}"/>
              </a:ext>
            </a:extLst>
          </p:cNvPr>
          <p:cNvSpPr>
            <a:spLocks noGrp="1"/>
          </p:cNvSpPr>
          <p:nvPr>
            <p:ph idx="1"/>
          </p:nvPr>
        </p:nvSpPr>
        <p:spPr>
          <a:xfrm>
            <a:off x="838200" y="1808480"/>
            <a:ext cx="10515600" cy="4582160"/>
          </a:xfrm>
        </p:spPr>
        <p:txBody>
          <a:bodyPr>
            <a:normAutofit/>
          </a:bodyPr>
          <a:lstStyle/>
          <a:p>
            <a:pPr marL="342900" lvl="0" indent="-342900">
              <a:lnSpc>
                <a:spcPts val="1800"/>
              </a:lnSpc>
              <a:spcAft>
                <a:spcPts val="1050"/>
              </a:spcAft>
              <a:buSzPts val="1000"/>
              <a:buFont typeface="Symbol" panose="05050102010706020507" pitchFamily="18" charset="2"/>
              <a:buChar char=""/>
              <a:tabLst>
                <a:tab pos="457200" algn="l"/>
              </a:tabLst>
            </a:pPr>
            <a:r>
              <a:rPr lang="en-US" sz="1800" dirty="0">
                <a:solidFill>
                  <a:srgbClr val="51565E"/>
                </a:solidFill>
                <a:effectLst/>
                <a:latin typeface="Roboto" panose="02000000000000000000" pitchFamily="2" charset="0"/>
                <a:ea typeface="Calibri" panose="020F0502020204030204" pitchFamily="34" charset="0"/>
              </a:rPr>
              <a:t>Web scraping is the process of extracting data from websites. This can be done manually, but it is usually faster and more efficient to automate the task. Web scraping software, also known as web scrapers, can be used to automatically load and extract data from websites based on user requirements.</a:t>
            </a:r>
          </a:p>
          <a:p>
            <a:pPr marL="342900" lvl="0" indent="-342900">
              <a:lnSpc>
                <a:spcPts val="1800"/>
              </a:lnSpc>
              <a:spcAft>
                <a:spcPts val="1050"/>
              </a:spcAft>
              <a:buSzPts val="1000"/>
              <a:buFont typeface="Symbol" panose="05050102010706020507" pitchFamily="18" charset="2"/>
              <a:buChar char=""/>
              <a:tabLst>
                <a:tab pos="457200" algn="l"/>
              </a:tabLst>
            </a:pPr>
            <a:r>
              <a:rPr lang="en-US" sz="1800" dirty="0">
                <a:solidFill>
                  <a:srgbClr val="51565E"/>
                </a:solidFill>
                <a:effectLst/>
                <a:latin typeface="Roboto" panose="02000000000000000000" pitchFamily="2" charset="0"/>
                <a:ea typeface="Calibri" panose="020F0502020204030204" pitchFamily="34" charset="0"/>
              </a:rPr>
              <a:t>Collecting data for research or analysis.</a:t>
            </a:r>
            <a:endParaRPr lang="en-IN" sz="1800" dirty="0">
              <a:effectLst/>
              <a:latin typeface="Calibri" panose="020F0502020204030204" pitchFamily="34" charset="0"/>
              <a:ea typeface="Calibri" panose="020F0502020204030204" pitchFamily="34" charset="0"/>
            </a:endParaRPr>
          </a:p>
          <a:p>
            <a:pPr marL="342900" lvl="0" indent="-342900">
              <a:lnSpc>
                <a:spcPts val="1800"/>
              </a:lnSpc>
              <a:spcAft>
                <a:spcPts val="1050"/>
              </a:spcAft>
              <a:buSzPts val="1000"/>
              <a:buFont typeface="Symbol" panose="05050102010706020507" pitchFamily="18" charset="2"/>
              <a:buChar char=""/>
              <a:tabLst>
                <a:tab pos="457200" algn="l"/>
              </a:tabLst>
            </a:pPr>
            <a:r>
              <a:rPr lang="en-US" sz="1800" dirty="0">
                <a:solidFill>
                  <a:srgbClr val="51565E"/>
                </a:solidFill>
                <a:effectLst/>
                <a:latin typeface="Roboto" panose="02000000000000000000" pitchFamily="2" charset="0"/>
                <a:ea typeface="Calibri" panose="020F0502020204030204" pitchFamily="34" charset="0"/>
              </a:rPr>
              <a:t>Building a database of product or pricing information</a:t>
            </a:r>
          </a:p>
          <a:p>
            <a:pPr marL="342900" lvl="0" indent="-342900">
              <a:lnSpc>
                <a:spcPts val="1800"/>
              </a:lnSpc>
              <a:spcAft>
                <a:spcPts val="1050"/>
              </a:spcAft>
              <a:buSzPts val="1000"/>
              <a:buFont typeface="Symbol" panose="05050102010706020507" pitchFamily="18" charset="2"/>
              <a:buChar char=""/>
              <a:tabLst>
                <a:tab pos="457200" algn="l"/>
              </a:tabLst>
            </a:pPr>
            <a:r>
              <a:rPr lang="en-US" sz="1800" dirty="0">
                <a:solidFill>
                  <a:srgbClr val="51565E"/>
                </a:solidFill>
                <a:effectLst/>
                <a:latin typeface="Roboto" panose="02000000000000000000" pitchFamily="2" charset="0"/>
                <a:ea typeface="Calibri" panose="020F0502020204030204" pitchFamily="34" charset="0"/>
              </a:rPr>
              <a:t>Tracking changes to websites over time</a:t>
            </a:r>
          </a:p>
          <a:p>
            <a:pPr marL="342900" lvl="0" indent="-342900">
              <a:lnSpc>
                <a:spcPts val="1800"/>
              </a:lnSpc>
              <a:spcAft>
                <a:spcPts val="1050"/>
              </a:spcAft>
              <a:buSzPts val="1000"/>
              <a:buFont typeface="Symbol" panose="05050102010706020507" pitchFamily="18" charset="2"/>
              <a:buChar char=""/>
              <a:tabLst>
                <a:tab pos="457200" algn="l"/>
              </a:tabLst>
            </a:pPr>
            <a:r>
              <a:rPr lang="en-US" sz="1800" dirty="0">
                <a:solidFill>
                  <a:srgbClr val="51565E"/>
                </a:solidFill>
                <a:effectLst/>
                <a:latin typeface="Roboto" panose="02000000000000000000" pitchFamily="2" charset="0"/>
                <a:ea typeface="Calibri" panose="020F0502020204030204" pitchFamily="34" charset="0"/>
              </a:rPr>
              <a:t>Automating tasks such as </a:t>
            </a:r>
            <a:r>
              <a:rPr lang="en-US" sz="1800">
                <a:solidFill>
                  <a:srgbClr val="51565E"/>
                </a:solidFill>
                <a:effectLst/>
                <a:latin typeface="Roboto" panose="02000000000000000000" pitchFamily="2" charset="0"/>
                <a:ea typeface="Calibri" panose="020F0502020204030204" pitchFamily="34" charset="0"/>
              </a:rPr>
              <a:t>price monitoring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3385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07F3-B6F9-E921-4C67-D0AEBBB91B4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A8FD5412-559B-A1D7-E1F6-79342BC52F48}"/>
              </a:ext>
            </a:extLst>
          </p:cNvPr>
          <p:cNvSpPr>
            <a:spLocks noGrp="1"/>
          </p:cNvSpPr>
          <p:nvPr>
            <p:ph idx="1"/>
          </p:nvPr>
        </p:nvSpPr>
        <p:spPr/>
        <p:txBody>
          <a:bodyPr>
            <a:normAutofit fontScale="85000" lnSpcReduction="20000"/>
          </a:bodyPr>
          <a:lstStyle/>
          <a:p>
            <a:r>
              <a:rPr lang="en-US" dirty="0"/>
              <a:t>Identify the Target Website: Determine the website from which you want to extract data. Understand its structure, HTML elements, and the specific data you wish to scrape.</a:t>
            </a:r>
          </a:p>
          <a:p>
            <a:endParaRPr lang="en-US" dirty="0"/>
          </a:p>
          <a:p>
            <a:r>
              <a:rPr lang="en-US" dirty="0"/>
              <a:t>Choose a Python Web Scraping Library: Select a suitable Python library for web scraping, such as </a:t>
            </a:r>
            <a:r>
              <a:rPr lang="en-US" dirty="0" err="1"/>
              <a:t>BeautifulSoup</a:t>
            </a:r>
            <a:r>
              <a:rPr lang="en-US" dirty="0"/>
              <a:t> </a:t>
            </a:r>
            <a:r>
              <a:rPr lang="en-US"/>
              <a:t>or Req. </a:t>
            </a:r>
            <a:r>
              <a:rPr lang="en-US" dirty="0"/>
              <a:t>These libraries provide convenient functions and methods to parse HTML, navigate through web pages, and extract desired data.</a:t>
            </a:r>
          </a:p>
          <a:p>
            <a:endParaRPr lang="en-US" dirty="0"/>
          </a:p>
          <a:p>
            <a:r>
              <a:rPr lang="en-US" dirty="0"/>
              <a:t>Set Up the Development Environment: Install the necessary Python packages and dependencies required for web scraping. Create a new Python project or virtual environment to keep your scraping code organized.</a:t>
            </a:r>
          </a:p>
          <a:p>
            <a:endParaRPr lang="en-US" dirty="0"/>
          </a:p>
          <a:p>
            <a:r>
              <a:rPr lang="en-US" dirty="0"/>
              <a:t>Inspect the Website Structure: Use web browser developer tools, such as the Chrome Developer Tools or Firefox Developer Tools, to inspect the website's HTML structure. Identify the relevant HTML tags and attributes containing the data you want to scrape.</a:t>
            </a:r>
            <a:endParaRPr lang="en-IN" dirty="0"/>
          </a:p>
        </p:txBody>
      </p:sp>
    </p:spTree>
    <p:extLst>
      <p:ext uri="{BB962C8B-B14F-4D97-AF65-F5344CB8AC3E}">
        <p14:creationId xmlns:p14="http://schemas.microsoft.com/office/powerpoint/2010/main" val="335289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D6E9-5024-1AAB-91D8-034E22C2A832}"/>
              </a:ext>
            </a:extLst>
          </p:cNvPr>
          <p:cNvSpPr>
            <a:spLocks noGrp="1"/>
          </p:cNvSpPr>
          <p:nvPr>
            <p:ph type="title"/>
          </p:nvPr>
        </p:nvSpPr>
        <p:spPr/>
        <p:txBody>
          <a:bodyPr/>
          <a:lstStyle/>
          <a:p>
            <a:r>
              <a:rPr lang="en-US" dirty="0"/>
              <a:t>Methodology (contd.)</a:t>
            </a:r>
            <a:endParaRPr lang="en-IN" dirty="0"/>
          </a:p>
        </p:txBody>
      </p:sp>
      <p:sp>
        <p:nvSpPr>
          <p:cNvPr id="3" name="Content Placeholder 2">
            <a:extLst>
              <a:ext uri="{FF2B5EF4-FFF2-40B4-BE49-F238E27FC236}">
                <a16:creationId xmlns:a16="http://schemas.microsoft.com/office/drawing/2014/main" id="{1B3274CC-496F-BDD4-6C45-538FA5B9A53A}"/>
              </a:ext>
            </a:extLst>
          </p:cNvPr>
          <p:cNvSpPr>
            <a:spLocks noGrp="1"/>
          </p:cNvSpPr>
          <p:nvPr>
            <p:ph idx="1"/>
          </p:nvPr>
        </p:nvSpPr>
        <p:spPr/>
        <p:txBody>
          <a:bodyPr>
            <a:normAutofit/>
          </a:bodyPr>
          <a:lstStyle/>
          <a:p>
            <a:r>
              <a:rPr lang="en-US" dirty="0"/>
              <a:t>Write the Scraping Code: Use the selected Python library to write code that navigates through the website's HTML structure and extracts the desired data. This involves using functions like finding HTML elements, accessing attributes, and extracting text or other data from those elements.</a:t>
            </a:r>
          </a:p>
          <a:p>
            <a:r>
              <a:rPr lang="en-US" dirty="0"/>
              <a:t>Handle Web Page Retrieval: Use Python's requests library to retrieve the web page content programmatically. </a:t>
            </a:r>
          </a:p>
          <a:p>
            <a:r>
              <a:rPr lang="en-US" dirty="0"/>
              <a:t>Implement Data Parsing and Extraction: Utilize the parsing capabilities of the chosen library to extract the desired data from the retrieved web page. This may involve traversing the HTML structure, using CSS selectors or XPath expressions, and applying filters or conditions to narrow down the data extraction.</a:t>
            </a:r>
            <a:endParaRPr lang="en-IN" dirty="0"/>
          </a:p>
        </p:txBody>
      </p:sp>
    </p:spTree>
    <p:extLst>
      <p:ext uri="{BB962C8B-B14F-4D97-AF65-F5344CB8AC3E}">
        <p14:creationId xmlns:p14="http://schemas.microsoft.com/office/powerpoint/2010/main" val="325105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EA6F-41AD-7F6A-F569-222CDC40B609}"/>
              </a:ext>
            </a:extLst>
          </p:cNvPr>
          <p:cNvSpPr>
            <a:spLocks noGrp="1"/>
          </p:cNvSpPr>
          <p:nvPr>
            <p:ph type="title"/>
          </p:nvPr>
        </p:nvSpPr>
        <p:spPr/>
        <p:txBody>
          <a:bodyPr/>
          <a:lstStyle/>
          <a:p>
            <a:r>
              <a:rPr lang="en-US" dirty="0"/>
              <a:t>Results AND DISCUSSION</a:t>
            </a:r>
            <a:endParaRPr lang="en-IN" dirty="0"/>
          </a:p>
        </p:txBody>
      </p:sp>
      <p:sp>
        <p:nvSpPr>
          <p:cNvPr id="3" name="Content Placeholder 2">
            <a:extLst>
              <a:ext uri="{FF2B5EF4-FFF2-40B4-BE49-F238E27FC236}">
                <a16:creationId xmlns:a16="http://schemas.microsoft.com/office/drawing/2014/main" id="{24B08BC8-4AA0-3E49-4B92-2F32CD8CFA33}"/>
              </a:ext>
            </a:extLst>
          </p:cNvPr>
          <p:cNvSpPr>
            <a:spLocks noGrp="1"/>
          </p:cNvSpPr>
          <p:nvPr>
            <p:ph idx="1"/>
          </p:nvPr>
        </p:nvSpPr>
        <p:spPr/>
        <p:txBody>
          <a:bodyPr/>
          <a:lstStyle/>
          <a:p>
            <a:pPr marL="0" indent="0">
              <a:buNone/>
            </a:pPr>
            <a:endParaRPr lang="en-US" sz="1800">
              <a:solidFill>
                <a:srgbClr val="000000"/>
              </a:solidFill>
              <a:effectLst/>
              <a:latin typeface="Times New Roman" panose="02020603050405020304" pitchFamily="18" charset="0"/>
              <a:ea typeface="Calibri" panose="020F0502020204030204" pitchFamily="34" charset="0"/>
            </a:endParaRPr>
          </a:p>
          <a:p>
            <a:endParaRPr lang="en-US" sz="1800">
              <a:solidFill>
                <a:srgbClr val="000000"/>
              </a:solidFill>
              <a:effectLst/>
              <a:latin typeface="Times New Roman" panose="02020603050405020304" pitchFamily="18" charset="0"/>
              <a:ea typeface="Calibri" panose="020F0502020204030204" pitchFamily="34" charset="0"/>
            </a:endParaRPr>
          </a:p>
          <a:p>
            <a:endParaRPr lang="en-US" sz="180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8F1DC7EE-6F6C-4126-C486-12A4DDA03A13}"/>
              </a:ext>
            </a:extLst>
          </p:cNvPr>
          <p:cNvPicPr>
            <a:picLocks noChangeAspect="1"/>
          </p:cNvPicPr>
          <p:nvPr/>
        </p:nvPicPr>
        <p:blipFill>
          <a:blip r:embed="rId2"/>
          <a:stretch>
            <a:fillRect/>
          </a:stretch>
        </p:blipFill>
        <p:spPr>
          <a:xfrm>
            <a:off x="1270000" y="1778000"/>
            <a:ext cx="9458960" cy="5079999"/>
          </a:xfrm>
          <a:prstGeom prst="rect">
            <a:avLst/>
          </a:prstGeom>
        </p:spPr>
      </p:pic>
    </p:spTree>
    <p:extLst>
      <p:ext uri="{BB962C8B-B14F-4D97-AF65-F5344CB8AC3E}">
        <p14:creationId xmlns:p14="http://schemas.microsoft.com/office/powerpoint/2010/main" val="122691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6956-CBFE-693C-5A83-42BFAE4A4C2A}"/>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5A0C00D7-68E2-09B2-2382-F2D1B0399EB0}"/>
              </a:ext>
            </a:extLst>
          </p:cNvPr>
          <p:cNvSpPr>
            <a:spLocks noGrp="1"/>
          </p:cNvSpPr>
          <p:nvPr>
            <p:ph idx="1"/>
          </p:nvPr>
        </p:nvSpPr>
        <p:spPr/>
        <p:txBody>
          <a:bodyPr>
            <a:normAutofit lnSpcReduction="10000"/>
          </a:bodyPr>
          <a:lstStyle/>
          <a:p>
            <a:r>
              <a:rPr lang="en-US" b="0" i="0" dirty="0">
                <a:solidFill>
                  <a:srgbClr val="575757"/>
                </a:solidFill>
                <a:effectLst/>
                <a:latin typeface="georgia" panose="02040502050405020303" pitchFamily="18" charset="0"/>
              </a:rPr>
              <a:t>The development of more sophisticated web scraping tools. As web scraping becomes more popular, there will be a demand for more sophisticated tools that can automate the process of extracting data from websites. These tools will need to be able to handle complex websites with dynamic content, and they will need to be able to avoid detection by anti-scraping measures.</a:t>
            </a:r>
          </a:p>
          <a:p>
            <a:r>
              <a:rPr lang="en-US" b="0" i="0" dirty="0">
                <a:solidFill>
                  <a:srgbClr val="575757"/>
                </a:solidFill>
                <a:effectLst/>
                <a:latin typeface="georgia" panose="02040502050405020303" pitchFamily="18" charset="0"/>
              </a:rPr>
              <a:t>The use of web scraping for more innovative applications. Web scraping is already being used for a variety of purposes, but there are many other potential applications that have yet to be explored. For example, web scraping could be used to track the spread of misinformation online, or to monitor the behavior of competitors.</a:t>
            </a:r>
          </a:p>
          <a:p>
            <a:r>
              <a:rPr lang="en-US" b="0" i="0" dirty="0">
                <a:solidFill>
                  <a:srgbClr val="575757"/>
                </a:solidFill>
                <a:effectLst/>
                <a:latin typeface="georgia" panose="02040502050405020303" pitchFamily="18" charset="0"/>
              </a:rPr>
              <a:t>Create more user-friendly web scraping tools. Currently, web scraping can be a difficult and time-consuming process. There is a need for more user-friendly web scraping tools that make it easier for people to collect data from websites.</a:t>
            </a:r>
            <a:endParaRPr lang="en-IN" dirty="0"/>
          </a:p>
        </p:txBody>
      </p:sp>
    </p:spTree>
    <p:extLst>
      <p:ext uri="{BB962C8B-B14F-4D97-AF65-F5344CB8AC3E}">
        <p14:creationId xmlns:p14="http://schemas.microsoft.com/office/powerpoint/2010/main" val="316954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6866A-3CB4-2C84-8CD1-DFE00F5371F4}"/>
              </a:ext>
            </a:extLst>
          </p:cNvPr>
          <p:cNvSpPr txBox="1"/>
          <p:nvPr/>
        </p:nvSpPr>
        <p:spPr>
          <a:xfrm>
            <a:off x="4074851" y="3086513"/>
            <a:ext cx="7119891" cy="769441"/>
          </a:xfrm>
          <a:prstGeom prst="rect">
            <a:avLst/>
          </a:prstGeom>
          <a:noFill/>
        </p:spPr>
        <p:txBody>
          <a:bodyPr wrap="square" rtlCol="0">
            <a:spAutoFit/>
          </a:bodyPr>
          <a:lstStyle/>
          <a:p>
            <a:r>
              <a:rPr lang="en-US" sz="4400" dirty="0">
                <a:latin typeface="+mj-lt"/>
              </a:rPr>
              <a:t>THANK YOU</a:t>
            </a:r>
            <a:endParaRPr lang="en-IN" sz="4400" dirty="0">
              <a:latin typeface="+mj-lt"/>
            </a:endParaRPr>
          </a:p>
        </p:txBody>
      </p:sp>
    </p:spTree>
    <p:extLst>
      <p:ext uri="{BB962C8B-B14F-4D97-AF65-F5344CB8AC3E}">
        <p14:creationId xmlns:p14="http://schemas.microsoft.com/office/powerpoint/2010/main" val="1284328703"/>
      </p:ext>
    </p:extLst>
  </p:cSld>
  <p:clrMapOvr>
    <a:masterClrMapping/>
  </p:clrMapOvr>
</p:sld>
</file>

<file path=ppt/theme/theme1.xml><?xml version="1.0" encoding="utf-8"?>
<a:theme xmlns:a="http://schemas.openxmlformats.org/drawingml/2006/main" name="Archwa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173</TotalTime>
  <Words>547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Felix Titling</vt:lpstr>
      <vt:lpstr>georgia</vt:lpstr>
      <vt:lpstr>Goudy Old Style</vt:lpstr>
      <vt:lpstr>Roboto</vt:lpstr>
      <vt:lpstr>Symbol</vt:lpstr>
      <vt:lpstr>Times New Roman</vt:lpstr>
      <vt:lpstr>ArchwayVTI</vt:lpstr>
      <vt:lpstr>WEB SCRAPING AND CREATING DATASET </vt:lpstr>
      <vt:lpstr>Introduction</vt:lpstr>
      <vt:lpstr>Methodology</vt:lpstr>
      <vt:lpstr>Methodology (contd.)</vt:lpstr>
      <vt:lpstr>Results AND DISCUSSION</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of disease using ml</dc:title>
  <dc:creator>Aryan Abraham</dc:creator>
  <cp:lastModifiedBy>Anurag Mehta</cp:lastModifiedBy>
  <cp:revision>8</cp:revision>
  <dcterms:created xsi:type="dcterms:W3CDTF">2023-01-07T02:43:00Z</dcterms:created>
  <dcterms:modified xsi:type="dcterms:W3CDTF">2023-07-16T04:28:53Z</dcterms:modified>
</cp:coreProperties>
</file>