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4" r:id="rId14"/>
    <p:sldId id="275" r:id="rId15"/>
    <p:sldId id="276" r:id="rId16"/>
    <p:sldId id="278" r:id="rId17"/>
    <p:sldId id="277" r:id="rId18"/>
    <p:sldId id="279" r:id="rId19"/>
    <p:sldId id="269" r:id="rId20"/>
    <p:sldId id="270" r:id="rId21"/>
    <p:sldId id="271" r:id="rId22"/>
    <p:sldId id="273" r:id="rId23"/>
    <p:sldId id="298" r:id="rId24"/>
    <p:sldId id="282" r:id="rId25"/>
    <p:sldId id="285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CCCC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59" d="100"/>
          <a:sy n="59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3A322-C2FE-4929-961B-18BE8E329307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7A3DD3A-7773-49F1-986A-88A47D54534E}">
      <dgm:prSet/>
      <dgm:spPr/>
      <dgm:t>
        <a:bodyPr/>
        <a:lstStyle/>
        <a:p>
          <a:r>
            <a:rPr lang="en-US" dirty="0"/>
            <a:t>A cryptographic technique where the </a:t>
          </a:r>
          <a:r>
            <a:rPr lang="en-US" b="1" dirty="0"/>
            <a:t>same key</a:t>
          </a:r>
          <a:r>
            <a:rPr lang="en-US" dirty="0"/>
            <a:t> is used for both </a:t>
          </a:r>
          <a:r>
            <a:rPr lang="en-US" b="1" dirty="0"/>
            <a:t>encryption and decryption</a:t>
          </a:r>
          <a:r>
            <a:rPr lang="en-US" dirty="0"/>
            <a:t>.</a:t>
          </a:r>
          <a:endParaRPr lang="en-IN" dirty="0"/>
        </a:p>
      </dgm:t>
    </dgm:pt>
    <dgm:pt modelId="{86096C8F-FD39-4FE6-BE7F-D8F5B08078DA}" type="parTrans" cxnId="{7140AEEC-7FA9-4689-97EA-F7A762867728}">
      <dgm:prSet/>
      <dgm:spPr/>
      <dgm:t>
        <a:bodyPr/>
        <a:lstStyle/>
        <a:p>
          <a:endParaRPr lang="en-IN"/>
        </a:p>
      </dgm:t>
    </dgm:pt>
    <dgm:pt modelId="{6EAA1873-9FD8-49D1-B736-F3D506FA6B2B}" type="sibTrans" cxnId="{7140AEEC-7FA9-4689-97EA-F7A762867728}">
      <dgm:prSet/>
      <dgm:spPr/>
      <dgm:t>
        <a:bodyPr/>
        <a:lstStyle/>
        <a:p>
          <a:endParaRPr lang="en-IN"/>
        </a:p>
      </dgm:t>
    </dgm:pt>
    <dgm:pt modelId="{37181DFD-7C89-4CAA-B530-2C90CFF80F93}">
      <dgm:prSet/>
      <dgm:spPr/>
      <dgm:t>
        <a:bodyPr/>
        <a:lstStyle/>
        <a:p>
          <a:r>
            <a:rPr lang="en-US" dirty="0"/>
            <a:t>Also known as </a:t>
          </a:r>
          <a:r>
            <a:rPr lang="en-US" b="1" dirty="0"/>
            <a:t>Secret Key Cryptography</a:t>
          </a:r>
          <a:r>
            <a:rPr lang="en-US" dirty="0"/>
            <a:t>.</a:t>
          </a:r>
          <a:endParaRPr lang="en-IN" dirty="0"/>
        </a:p>
      </dgm:t>
    </dgm:pt>
    <dgm:pt modelId="{DCC4F84B-9942-48C9-930C-99E48847726B}" type="parTrans" cxnId="{1F3BB803-0F6F-48D3-9315-E080C525CC8B}">
      <dgm:prSet/>
      <dgm:spPr/>
      <dgm:t>
        <a:bodyPr/>
        <a:lstStyle/>
        <a:p>
          <a:endParaRPr lang="en-IN"/>
        </a:p>
      </dgm:t>
    </dgm:pt>
    <dgm:pt modelId="{B9764623-6F66-4B87-B900-B6BA70480602}" type="sibTrans" cxnId="{1F3BB803-0F6F-48D3-9315-E080C525CC8B}">
      <dgm:prSet/>
      <dgm:spPr/>
      <dgm:t>
        <a:bodyPr/>
        <a:lstStyle/>
        <a:p>
          <a:endParaRPr lang="en-IN"/>
        </a:p>
      </dgm:t>
    </dgm:pt>
    <dgm:pt modelId="{A4D3BBFD-214F-43D5-9243-0D85E1B1BEC7}">
      <dgm:prSet/>
      <dgm:spPr/>
      <dgm:t>
        <a:bodyPr/>
        <a:lstStyle/>
        <a:p>
          <a:r>
            <a:rPr lang="en-US" dirty="0"/>
            <a:t>Commonly used in applications requiring </a:t>
          </a:r>
          <a:r>
            <a:rPr lang="en-US" b="1" dirty="0"/>
            <a:t>fast and efficient encryption</a:t>
          </a:r>
          <a:r>
            <a:rPr lang="en-US" dirty="0"/>
            <a:t> (e.g., AES, Blowfish).</a:t>
          </a:r>
          <a:endParaRPr lang="en-IN" dirty="0"/>
        </a:p>
      </dgm:t>
    </dgm:pt>
    <dgm:pt modelId="{C02DFBFD-AD60-40AB-8002-0117A63F17A6}" type="parTrans" cxnId="{DF1FFF61-922D-43C1-A6F6-B2D3FFEC5BBE}">
      <dgm:prSet/>
      <dgm:spPr/>
      <dgm:t>
        <a:bodyPr/>
        <a:lstStyle/>
        <a:p>
          <a:endParaRPr lang="en-IN"/>
        </a:p>
      </dgm:t>
    </dgm:pt>
    <dgm:pt modelId="{89664C65-A268-4CDC-988B-E39BA3CE240B}" type="sibTrans" cxnId="{DF1FFF61-922D-43C1-A6F6-B2D3FFEC5BBE}">
      <dgm:prSet/>
      <dgm:spPr/>
      <dgm:t>
        <a:bodyPr/>
        <a:lstStyle/>
        <a:p>
          <a:endParaRPr lang="en-IN"/>
        </a:p>
      </dgm:t>
    </dgm:pt>
    <dgm:pt modelId="{5FFA1CAD-FE21-416C-B9C2-0501D5355A03}" type="pres">
      <dgm:prSet presAssocID="{6F83A322-C2FE-4929-961B-18BE8E329307}" presName="Name0" presStyleCnt="0">
        <dgm:presLayoutVars>
          <dgm:dir/>
          <dgm:animLvl val="lvl"/>
          <dgm:resizeHandles val="exact"/>
        </dgm:presLayoutVars>
      </dgm:prSet>
      <dgm:spPr/>
    </dgm:pt>
    <dgm:pt modelId="{81631A0D-5649-45F9-A31E-F490D1FCBA64}" type="pres">
      <dgm:prSet presAssocID="{87A3DD3A-7773-49F1-986A-88A47D54534E}" presName="linNode" presStyleCnt="0"/>
      <dgm:spPr/>
    </dgm:pt>
    <dgm:pt modelId="{295A4D42-873C-4309-9861-E05F72DCF28C}" type="pres">
      <dgm:prSet presAssocID="{87A3DD3A-7773-49F1-986A-88A47D54534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E5FDA75-094F-4914-950F-148C78047CA6}" type="pres">
      <dgm:prSet presAssocID="{6EAA1873-9FD8-49D1-B736-F3D506FA6B2B}" presName="sp" presStyleCnt="0"/>
      <dgm:spPr/>
    </dgm:pt>
    <dgm:pt modelId="{2E7EDA72-C090-49D2-A7A3-6D05AD0C87C9}" type="pres">
      <dgm:prSet presAssocID="{37181DFD-7C89-4CAA-B530-2C90CFF80F93}" presName="linNode" presStyleCnt="0"/>
      <dgm:spPr/>
    </dgm:pt>
    <dgm:pt modelId="{9D999F98-2C75-480A-A077-C62535780BC2}" type="pres">
      <dgm:prSet presAssocID="{37181DFD-7C89-4CAA-B530-2C90CFF80F9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6ED7101-9E53-4184-BCD9-2CB1AC197D9B}" type="pres">
      <dgm:prSet presAssocID="{B9764623-6F66-4B87-B900-B6BA70480602}" presName="sp" presStyleCnt="0"/>
      <dgm:spPr/>
    </dgm:pt>
    <dgm:pt modelId="{36A89408-35E5-44ED-966D-2BF79798FBC4}" type="pres">
      <dgm:prSet presAssocID="{A4D3BBFD-214F-43D5-9243-0D85E1B1BEC7}" presName="linNode" presStyleCnt="0"/>
      <dgm:spPr/>
    </dgm:pt>
    <dgm:pt modelId="{004A2C95-6E0B-40B0-9B17-CA35DD94FAF1}" type="pres">
      <dgm:prSet presAssocID="{A4D3BBFD-214F-43D5-9243-0D85E1B1BEC7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1F3BB803-0F6F-48D3-9315-E080C525CC8B}" srcId="{6F83A322-C2FE-4929-961B-18BE8E329307}" destId="{37181DFD-7C89-4CAA-B530-2C90CFF80F93}" srcOrd="1" destOrd="0" parTransId="{DCC4F84B-9942-48C9-930C-99E48847726B}" sibTransId="{B9764623-6F66-4B87-B900-B6BA70480602}"/>
    <dgm:cxn modelId="{DF1FFF61-922D-43C1-A6F6-B2D3FFEC5BBE}" srcId="{6F83A322-C2FE-4929-961B-18BE8E329307}" destId="{A4D3BBFD-214F-43D5-9243-0D85E1B1BEC7}" srcOrd="2" destOrd="0" parTransId="{C02DFBFD-AD60-40AB-8002-0117A63F17A6}" sibTransId="{89664C65-A268-4CDC-988B-E39BA3CE240B}"/>
    <dgm:cxn modelId="{F398ED6A-4636-4629-A76A-A12D73AFF0DA}" type="presOf" srcId="{6F83A322-C2FE-4929-961B-18BE8E329307}" destId="{5FFA1CAD-FE21-416C-B9C2-0501D5355A03}" srcOrd="0" destOrd="0" presId="urn:microsoft.com/office/officeart/2005/8/layout/vList5"/>
    <dgm:cxn modelId="{BF3A8B75-FA88-43A0-A19F-F182A5642099}" type="presOf" srcId="{A4D3BBFD-214F-43D5-9243-0D85E1B1BEC7}" destId="{004A2C95-6E0B-40B0-9B17-CA35DD94FAF1}" srcOrd="0" destOrd="0" presId="urn:microsoft.com/office/officeart/2005/8/layout/vList5"/>
    <dgm:cxn modelId="{4F4EA3BD-4BAD-4AA5-B2D7-93D4B5D9B7C5}" type="presOf" srcId="{87A3DD3A-7773-49F1-986A-88A47D54534E}" destId="{295A4D42-873C-4309-9861-E05F72DCF28C}" srcOrd="0" destOrd="0" presId="urn:microsoft.com/office/officeart/2005/8/layout/vList5"/>
    <dgm:cxn modelId="{5D7987E1-404E-4605-9112-9FC0A95A7842}" type="presOf" srcId="{37181DFD-7C89-4CAA-B530-2C90CFF80F93}" destId="{9D999F98-2C75-480A-A077-C62535780BC2}" srcOrd="0" destOrd="0" presId="urn:microsoft.com/office/officeart/2005/8/layout/vList5"/>
    <dgm:cxn modelId="{7140AEEC-7FA9-4689-97EA-F7A762867728}" srcId="{6F83A322-C2FE-4929-961B-18BE8E329307}" destId="{87A3DD3A-7773-49F1-986A-88A47D54534E}" srcOrd="0" destOrd="0" parTransId="{86096C8F-FD39-4FE6-BE7F-D8F5B08078DA}" sibTransId="{6EAA1873-9FD8-49D1-B736-F3D506FA6B2B}"/>
    <dgm:cxn modelId="{EDC6202F-3F07-4730-97ED-3C0420F5ED10}" type="presParOf" srcId="{5FFA1CAD-FE21-416C-B9C2-0501D5355A03}" destId="{81631A0D-5649-45F9-A31E-F490D1FCBA64}" srcOrd="0" destOrd="0" presId="urn:microsoft.com/office/officeart/2005/8/layout/vList5"/>
    <dgm:cxn modelId="{5170ABA0-0910-4888-9883-BE2ECD95E692}" type="presParOf" srcId="{81631A0D-5649-45F9-A31E-F490D1FCBA64}" destId="{295A4D42-873C-4309-9861-E05F72DCF28C}" srcOrd="0" destOrd="0" presId="urn:microsoft.com/office/officeart/2005/8/layout/vList5"/>
    <dgm:cxn modelId="{C6AB3954-59F1-4163-A28D-208A307E99C7}" type="presParOf" srcId="{5FFA1CAD-FE21-416C-B9C2-0501D5355A03}" destId="{6E5FDA75-094F-4914-950F-148C78047CA6}" srcOrd="1" destOrd="0" presId="urn:microsoft.com/office/officeart/2005/8/layout/vList5"/>
    <dgm:cxn modelId="{0425BD36-407C-4850-ABE4-4401DC235EAF}" type="presParOf" srcId="{5FFA1CAD-FE21-416C-B9C2-0501D5355A03}" destId="{2E7EDA72-C090-49D2-A7A3-6D05AD0C87C9}" srcOrd="2" destOrd="0" presId="urn:microsoft.com/office/officeart/2005/8/layout/vList5"/>
    <dgm:cxn modelId="{FDF13F82-87E7-42F5-B238-745693AD16E3}" type="presParOf" srcId="{2E7EDA72-C090-49D2-A7A3-6D05AD0C87C9}" destId="{9D999F98-2C75-480A-A077-C62535780BC2}" srcOrd="0" destOrd="0" presId="urn:microsoft.com/office/officeart/2005/8/layout/vList5"/>
    <dgm:cxn modelId="{50F80D1B-F369-4276-8D6C-6D1C328D68B9}" type="presParOf" srcId="{5FFA1CAD-FE21-416C-B9C2-0501D5355A03}" destId="{66ED7101-9E53-4184-BCD9-2CB1AC197D9B}" srcOrd="3" destOrd="0" presId="urn:microsoft.com/office/officeart/2005/8/layout/vList5"/>
    <dgm:cxn modelId="{E4B5EB0C-301F-4EF9-8E24-87DB3F7DF893}" type="presParOf" srcId="{5FFA1CAD-FE21-416C-B9C2-0501D5355A03}" destId="{36A89408-35E5-44ED-966D-2BF79798FBC4}" srcOrd="4" destOrd="0" presId="urn:microsoft.com/office/officeart/2005/8/layout/vList5"/>
    <dgm:cxn modelId="{3FEE7720-88F9-4AAF-95F2-1AFFDF8D9E18}" type="presParOf" srcId="{36A89408-35E5-44ED-966D-2BF79798FBC4}" destId="{004A2C95-6E0B-40B0-9B17-CA35DD94FAF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F514F-980A-4B7D-81B4-27D24B07623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9AA7EF-1B64-4EBD-A06D-D79C7BCBC23E}">
      <dgm:prSet/>
      <dgm:spPr/>
      <dgm:t>
        <a:bodyPr/>
        <a:lstStyle/>
        <a:p>
          <a:r>
            <a:rPr lang="en-US" b="1" i="0"/>
            <a:t>blockSize</a:t>
          </a:r>
          <a:r>
            <a:rPr lang="en-US" b="0" i="0"/>
            <a:t>: 64-bits</a:t>
          </a:r>
          <a:endParaRPr lang="en-IN"/>
        </a:p>
      </dgm:t>
    </dgm:pt>
    <dgm:pt modelId="{0762AAC7-C270-46A7-9083-660199E0DBF0}" type="parTrans" cxnId="{5F8A6D60-9F91-4159-A682-C10AD2B0E17D}">
      <dgm:prSet/>
      <dgm:spPr/>
      <dgm:t>
        <a:bodyPr/>
        <a:lstStyle/>
        <a:p>
          <a:endParaRPr lang="en-IN"/>
        </a:p>
      </dgm:t>
    </dgm:pt>
    <dgm:pt modelId="{25A0C86F-9C7B-400E-B780-E58DB30D89A9}" type="sibTrans" cxnId="{5F8A6D60-9F91-4159-A682-C10AD2B0E17D}">
      <dgm:prSet/>
      <dgm:spPr/>
      <dgm:t>
        <a:bodyPr/>
        <a:lstStyle/>
        <a:p>
          <a:endParaRPr lang="en-IN"/>
        </a:p>
      </dgm:t>
    </dgm:pt>
    <dgm:pt modelId="{8251BB3E-EE2F-4A13-BE20-E052572DB0C8}">
      <dgm:prSet/>
      <dgm:spPr/>
      <dgm:t>
        <a:bodyPr/>
        <a:lstStyle/>
        <a:p>
          <a:r>
            <a:rPr lang="en-US" b="1" i="0"/>
            <a:t>keySize</a:t>
          </a:r>
          <a:r>
            <a:rPr lang="en-US" b="0" i="0"/>
            <a:t>: 32-bits to 448-bits variable size</a:t>
          </a:r>
          <a:endParaRPr lang="en-IN"/>
        </a:p>
      </dgm:t>
    </dgm:pt>
    <dgm:pt modelId="{D789F66E-00E5-49D2-8887-BD3F3F8620A1}" type="parTrans" cxnId="{433FF7BE-543B-4F10-A156-CF84A99DF0C8}">
      <dgm:prSet/>
      <dgm:spPr/>
      <dgm:t>
        <a:bodyPr/>
        <a:lstStyle/>
        <a:p>
          <a:endParaRPr lang="en-IN"/>
        </a:p>
      </dgm:t>
    </dgm:pt>
    <dgm:pt modelId="{7EA2215B-A857-46C2-8444-38983BB03AB4}" type="sibTrans" cxnId="{433FF7BE-543B-4F10-A156-CF84A99DF0C8}">
      <dgm:prSet/>
      <dgm:spPr/>
      <dgm:t>
        <a:bodyPr/>
        <a:lstStyle/>
        <a:p>
          <a:endParaRPr lang="en-IN"/>
        </a:p>
      </dgm:t>
    </dgm:pt>
    <dgm:pt modelId="{10EEAA80-D4B8-407D-BB20-B93BAE6CAA54}">
      <dgm:prSet/>
      <dgm:spPr/>
      <dgm:t>
        <a:bodyPr/>
        <a:lstStyle/>
        <a:p>
          <a:r>
            <a:rPr lang="en-US" b="1" i="0"/>
            <a:t>Number of subkeys</a:t>
          </a:r>
          <a:r>
            <a:rPr lang="en-US" b="0" i="0"/>
            <a:t>: 18 [P-array</a:t>
          </a:r>
          <a:r>
            <a:rPr lang="en-US"/>
            <a:t>]</a:t>
          </a:r>
          <a:endParaRPr lang="en-IN"/>
        </a:p>
      </dgm:t>
    </dgm:pt>
    <dgm:pt modelId="{174B3104-4802-4A0C-A6F0-C6DBA627D9D7}" type="parTrans" cxnId="{F3113113-B141-493F-A92C-E3A980FF57E8}">
      <dgm:prSet/>
      <dgm:spPr/>
      <dgm:t>
        <a:bodyPr/>
        <a:lstStyle/>
        <a:p>
          <a:endParaRPr lang="en-IN"/>
        </a:p>
      </dgm:t>
    </dgm:pt>
    <dgm:pt modelId="{E31AD74A-0B3F-415A-BF37-0ECE0720FB82}" type="sibTrans" cxnId="{F3113113-B141-493F-A92C-E3A980FF57E8}">
      <dgm:prSet/>
      <dgm:spPr/>
      <dgm:t>
        <a:bodyPr/>
        <a:lstStyle/>
        <a:p>
          <a:endParaRPr lang="en-IN"/>
        </a:p>
      </dgm:t>
    </dgm:pt>
    <dgm:pt modelId="{0C29A5C3-B681-45E3-8530-9FFB63F71022}">
      <dgm:prSet/>
      <dgm:spPr/>
      <dgm:t>
        <a:bodyPr/>
        <a:lstStyle/>
        <a:p>
          <a:r>
            <a:rPr lang="en-US" b="1" i="0"/>
            <a:t>Number of rounds</a:t>
          </a:r>
          <a:r>
            <a:rPr lang="en-US" b="0" i="0"/>
            <a:t>: 16</a:t>
          </a:r>
          <a:endParaRPr lang="en-IN"/>
        </a:p>
      </dgm:t>
    </dgm:pt>
    <dgm:pt modelId="{3F370AF6-2A12-4478-8758-06E83EC77C5C}" type="parTrans" cxnId="{098BA8DC-8F41-46A0-AD3B-1254B1F72F8F}">
      <dgm:prSet/>
      <dgm:spPr/>
      <dgm:t>
        <a:bodyPr/>
        <a:lstStyle/>
        <a:p>
          <a:endParaRPr lang="en-IN"/>
        </a:p>
      </dgm:t>
    </dgm:pt>
    <dgm:pt modelId="{2BC38308-8563-4304-A217-707BC5EC4568}" type="sibTrans" cxnId="{098BA8DC-8F41-46A0-AD3B-1254B1F72F8F}">
      <dgm:prSet/>
      <dgm:spPr/>
      <dgm:t>
        <a:bodyPr/>
        <a:lstStyle/>
        <a:p>
          <a:endParaRPr lang="en-IN"/>
        </a:p>
      </dgm:t>
    </dgm:pt>
    <dgm:pt modelId="{F1AC0AA4-EBE1-4A0F-89FE-17F0E0F614AE}">
      <dgm:prSet/>
      <dgm:spPr/>
      <dgm:t>
        <a:bodyPr/>
        <a:lstStyle/>
        <a:p>
          <a:r>
            <a:rPr lang="en-US" b="1" i="0"/>
            <a:t>number of substitution boxes</a:t>
          </a:r>
          <a:r>
            <a:rPr lang="en-US" b="0" i="0"/>
            <a:t>: 4 [each having 512 entries of 32 bits each]</a:t>
          </a:r>
          <a:endParaRPr lang="en-IN"/>
        </a:p>
      </dgm:t>
    </dgm:pt>
    <dgm:pt modelId="{5F5BC32D-6FA2-479B-A232-03662123C86F}" type="parTrans" cxnId="{A1114BA5-E9F1-4BEB-BF22-C5146B900E51}">
      <dgm:prSet/>
      <dgm:spPr/>
      <dgm:t>
        <a:bodyPr/>
        <a:lstStyle/>
        <a:p>
          <a:endParaRPr lang="en-IN"/>
        </a:p>
      </dgm:t>
    </dgm:pt>
    <dgm:pt modelId="{FB18CFE7-2D44-4E14-B3A6-33AAAA0540CA}" type="sibTrans" cxnId="{A1114BA5-E9F1-4BEB-BF22-C5146B900E51}">
      <dgm:prSet/>
      <dgm:spPr/>
      <dgm:t>
        <a:bodyPr/>
        <a:lstStyle/>
        <a:p>
          <a:endParaRPr lang="en-IN"/>
        </a:p>
      </dgm:t>
    </dgm:pt>
    <dgm:pt modelId="{8A3049A2-716B-4FF2-90D8-0849BA733963}" type="pres">
      <dgm:prSet presAssocID="{EE8F514F-980A-4B7D-81B4-27D24B07623B}" presName="linear" presStyleCnt="0">
        <dgm:presLayoutVars>
          <dgm:animLvl val="lvl"/>
          <dgm:resizeHandles val="exact"/>
        </dgm:presLayoutVars>
      </dgm:prSet>
      <dgm:spPr/>
    </dgm:pt>
    <dgm:pt modelId="{393EE5E7-EF44-47DF-B936-143DA9E2E1A4}" type="pres">
      <dgm:prSet presAssocID="{309AA7EF-1B64-4EBD-A06D-D79C7BCBC23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9ED30F-8EE7-43C0-8E15-55E4D7B341C2}" type="pres">
      <dgm:prSet presAssocID="{25A0C86F-9C7B-400E-B780-E58DB30D89A9}" presName="spacer" presStyleCnt="0"/>
      <dgm:spPr/>
    </dgm:pt>
    <dgm:pt modelId="{D99BEC93-53B7-48FB-A9B3-09FB361CB0B8}" type="pres">
      <dgm:prSet presAssocID="{8251BB3E-EE2F-4A13-BE20-E052572DB0C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7833EDF-F0AA-4219-A7C3-A38E44352686}" type="pres">
      <dgm:prSet presAssocID="{7EA2215B-A857-46C2-8444-38983BB03AB4}" presName="spacer" presStyleCnt="0"/>
      <dgm:spPr/>
    </dgm:pt>
    <dgm:pt modelId="{32434E6B-7CD9-4A05-8A8F-C9C644085046}" type="pres">
      <dgm:prSet presAssocID="{10EEAA80-D4B8-407D-BB20-B93BAE6CAA5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240ECF7-8C6D-4409-B2E9-3C60ADC32E4C}" type="pres">
      <dgm:prSet presAssocID="{E31AD74A-0B3F-415A-BF37-0ECE0720FB82}" presName="spacer" presStyleCnt="0"/>
      <dgm:spPr/>
    </dgm:pt>
    <dgm:pt modelId="{873E50AA-64CB-4AC2-9261-244E03F9852A}" type="pres">
      <dgm:prSet presAssocID="{0C29A5C3-B681-45E3-8530-9FFB63F7102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251572C-556F-4B24-92CB-6E71332A4C84}" type="pres">
      <dgm:prSet presAssocID="{2BC38308-8563-4304-A217-707BC5EC4568}" presName="spacer" presStyleCnt="0"/>
      <dgm:spPr/>
    </dgm:pt>
    <dgm:pt modelId="{D02ECE4B-44F0-4CB2-8718-F5CC73AB349B}" type="pres">
      <dgm:prSet presAssocID="{F1AC0AA4-EBE1-4A0F-89FE-17F0E0F614A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0C8B0A-54ED-49AE-9FA6-73896EC31E42}" type="presOf" srcId="{309AA7EF-1B64-4EBD-A06D-D79C7BCBC23E}" destId="{393EE5E7-EF44-47DF-B936-143DA9E2E1A4}" srcOrd="0" destOrd="0" presId="urn:microsoft.com/office/officeart/2005/8/layout/vList2"/>
    <dgm:cxn modelId="{F3113113-B141-493F-A92C-E3A980FF57E8}" srcId="{EE8F514F-980A-4B7D-81B4-27D24B07623B}" destId="{10EEAA80-D4B8-407D-BB20-B93BAE6CAA54}" srcOrd="2" destOrd="0" parTransId="{174B3104-4802-4A0C-A6F0-C6DBA627D9D7}" sibTransId="{E31AD74A-0B3F-415A-BF37-0ECE0720FB82}"/>
    <dgm:cxn modelId="{5F8A6D60-9F91-4159-A682-C10AD2B0E17D}" srcId="{EE8F514F-980A-4B7D-81B4-27D24B07623B}" destId="{309AA7EF-1B64-4EBD-A06D-D79C7BCBC23E}" srcOrd="0" destOrd="0" parTransId="{0762AAC7-C270-46A7-9083-660199E0DBF0}" sibTransId="{25A0C86F-9C7B-400E-B780-E58DB30D89A9}"/>
    <dgm:cxn modelId="{9AE9AF66-3CA2-41DD-901C-C9B23664B389}" type="presOf" srcId="{8251BB3E-EE2F-4A13-BE20-E052572DB0C8}" destId="{D99BEC93-53B7-48FB-A9B3-09FB361CB0B8}" srcOrd="0" destOrd="0" presId="urn:microsoft.com/office/officeart/2005/8/layout/vList2"/>
    <dgm:cxn modelId="{FC701668-AC61-4A18-98C7-7EDEE1488573}" type="presOf" srcId="{0C29A5C3-B681-45E3-8530-9FFB63F71022}" destId="{873E50AA-64CB-4AC2-9261-244E03F9852A}" srcOrd="0" destOrd="0" presId="urn:microsoft.com/office/officeart/2005/8/layout/vList2"/>
    <dgm:cxn modelId="{2DDBD776-E14B-4255-AB3C-A350C29A546C}" type="presOf" srcId="{10EEAA80-D4B8-407D-BB20-B93BAE6CAA54}" destId="{32434E6B-7CD9-4A05-8A8F-C9C644085046}" srcOrd="0" destOrd="0" presId="urn:microsoft.com/office/officeart/2005/8/layout/vList2"/>
    <dgm:cxn modelId="{D7815B94-977B-4D00-92E3-7107887A2DA5}" type="presOf" srcId="{EE8F514F-980A-4B7D-81B4-27D24B07623B}" destId="{8A3049A2-716B-4FF2-90D8-0849BA733963}" srcOrd="0" destOrd="0" presId="urn:microsoft.com/office/officeart/2005/8/layout/vList2"/>
    <dgm:cxn modelId="{A1114BA5-E9F1-4BEB-BF22-C5146B900E51}" srcId="{EE8F514F-980A-4B7D-81B4-27D24B07623B}" destId="{F1AC0AA4-EBE1-4A0F-89FE-17F0E0F614AE}" srcOrd="4" destOrd="0" parTransId="{5F5BC32D-6FA2-479B-A232-03662123C86F}" sibTransId="{FB18CFE7-2D44-4E14-B3A6-33AAAA0540CA}"/>
    <dgm:cxn modelId="{A14FCDB9-0359-4280-9331-595202C1FC3C}" type="presOf" srcId="{F1AC0AA4-EBE1-4A0F-89FE-17F0E0F614AE}" destId="{D02ECE4B-44F0-4CB2-8718-F5CC73AB349B}" srcOrd="0" destOrd="0" presId="urn:microsoft.com/office/officeart/2005/8/layout/vList2"/>
    <dgm:cxn modelId="{433FF7BE-543B-4F10-A156-CF84A99DF0C8}" srcId="{EE8F514F-980A-4B7D-81B4-27D24B07623B}" destId="{8251BB3E-EE2F-4A13-BE20-E052572DB0C8}" srcOrd="1" destOrd="0" parTransId="{D789F66E-00E5-49D2-8887-BD3F3F8620A1}" sibTransId="{7EA2215B-A857-46C2-8444-38983BB03AB4}"/>
    <dgm:cxn modelId="{098BA8DC-8F41-46A0-AD3B-1254B1F72F8F}" srcId="{EE8F514F-980A-4B7D-81B4-27D24B07623B}" destId="{0C29A5C3-B681-45E3-8530-9FFB63F71022}" srcOrd="3" destOrd="0" parTransId="{3F370AF6-2A12-4478-8758-06E83EC77C5C}" sibTransId="{2BC38308-8563-4304-A217-707BC5EC4568}"/>
    <dgm:cxn modelId="{1A00846A-26D2-4EC4-89DF-621B5B71D0B0}" type="presParOf" srcId="{8A3049A2-716B-4FF2-90D8-0849BA733963}" destId="{393EE5E7-EF44-47DF-B936-143DA9E2E1A4}" srcOrd="0" destOrd="0" presId="urn:microsoft.com/office/officeart/2005/8/layout/vList2"/>
    <dgm:cxn modelId="{B9ED8E9B-AA89-4787-B289-54ED7643D889}" type="presParOf" srcId="{8A3049A2-716B-4FF2-90D8-0849BA733963}" destId="{749ED30F-8EE7-43C0-8E15-55E4D7B341C2}" srcOrd="1" destOrd="0" presId="urn:microsoft.com/office/officeart/2005/8/layout/vList2"/>
    <dgm:cxn modelId="{21A1169D-F9AA-4E35-8D13-AAE685318DA4}" type="presParOf" srcId="{8A3049A2-716B-4FF2-90D8-0849BA733963}" destId="{D99BEC93-53B7-48FB-A9B3-09FB361CB0B8}" srcOrd="2" destOrd="0" presId="urn:microsoft.com/office/officeart/2005/8/layout/vList2"/>
    <dgm:cxn modelId="{BA83E6CE-5390-411E-92F9-2776ACF152DD}" type="presParOf" srcId="{8A3049A2-716B-4FF2-90D8-0849BA733963}" destId="{77833EDF-F0AA-4219-A7C3-A38E44352686}" srcOrd="3" destOrd="0" presId="urn:microsoft.com/office/officeart/2005/8/layout/vList2"/>
    <dgm:cxn modelId="{1A883804-6EC1-461C-B990-753C7B192475}" type="presParOf" srcId="{8A3049A2-716B-4FF2-90D8-0849BA733963}" destId="{32434E6B-7CD9-4A05-8A8F-C9C644085046}" srcOrd="4" destOrd="0" presId="urn:microsoft.com/office/officeart/2005/8/layout/vList2"/>
    <dgm:cxn modelId="{3C730EE2-4A75-442A-8912-6DE03717A8A3}" type="presParOf" srcId="{8A3049A2-716B-4FF2-90D8-0849BA733963}" destId="{E240ECF7-8C6D-4409-B2E9-3C60ADC32E4C}" srcOrd="5" destOrd="0" presId="urn:microsoft.com/office/officeart/2005/8/layout/vList2"/>
    <dgm:cxn modelId="{C09C9C66-72BF-431A-9C97-20238FA28852}" type="presParOf" srcId="{8A3049A2-716B-4FF2-90D8-0849BA733963}" destId="{873E50AA-64CB-4AC2-9261-244E03F9852A}" srcOrd="6" destOrd="0" presId="urn:microsoft.com/office/officeart/2005/8/layout/vList2"/>
    <dgm:cxn modelId="{32D269E7-1CB9-4FD6-8C99-22F6A9185708}" type="presParOf" srcId="{8A3049A2-716B-4FF2-90D8-0849BA733963}" destId="{B251572C-556F-4B24-92CB-6E71332A4C84}" srcOrd="7" destOrd="0" presId="urn:microsoft.com/office/officeart/2005/8/layout/vList2"/>
    <dgm:cxn modelId="{9F986283-68FE-4DA8-96DD-E4356CB2F13D}" type="presParOf" srcId="{8A3049A2-716B-4FF2-90D8-0849BA733963}" destId="{D02ECE4B-44F0-4CB2-8718-F5CC73AB349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2BA9CB-DB32-4556-8456-AEABB31ABC8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51D57CE-FF54-494E-B936-F4BC1BD43968}">
      <dgm:prSet/>
      <dgm:spPr/>
      <dgm:t>
        <a:bodyPr/>
        <a:lstStyle/>
        <a:p>
          <a:r>
            <a:rPr lang="en-US" b="1" dirty="0"/>
            <a:t>Initial Round</a:t>
          </a:r>
          <a:endParaRPr lang="en-IN" b="1" dirty="0"/>
        </a:p>
      </dgm:t>
    </dgm:pt>
    <dgm:pt modelId="{3B053218-896B-4E45-879A-D5430F93FB5C}" type="parTrans" cxnId="{C2BC67B0-9B24-419F-BD6B-BC0B0A034880}">
      <dgm:prSet/>
      <dgm:spPr/>
      <dgm:t>
        <a:bodyPr/>
        <a:lstStyle/>
        <a:p>
          <a:endParaRPr lang="en-IN"/>
        </a:p>
      </dgm:t>
    </dgm:pt>
    <dgm:pt modelId="{7160EEF0-54C4-4494-AEF7-C1DDF503AF6C}" type="sibTrans" cxnId="{C2BC67B0-9B24-419F-BD6B-BC0B0A034880}">
      <dgm:prSet/>
      <dgm:spPr/>
      <dgm:t>
        <a:bodyPr/>
        <a:lstStyle/>
        <a:p>
          <a:endParaRPr lang="en-IN"/>
        </a:p>
      </dgm:t>
    </dgm:pt>
    <dgm:pt modelId="{C214EDFB-7962-4B7F-9873-CFAB8D9522B0}">
      <dgm:prSet custT="1"/>
      <dgm:spPr/>
      <dgm:t>
        <a:bodyPr/>
        <a:lstStyle/>
        <a:p>
          <a:r>
            <a:rPr lang="en-US" sz="1800" b="1" dirty="0" err="1"/>
            <a:t>AddRoundKey</a:t>
          </a:r>
          <a:endParaRPr lang="en-IN" sz="1400" b="1" dirty="0"/>
        </a:p>
      </dgm:t>
    </dgm:pt>
    <dgm:pt modelId="{62E2A327-9A06-429A-98FA-BCB78C51E60E}" type="parTrans" cxnId="{9E797028-FEAB-45D5-941A-338E762DEEAD}">
      <dgm:prSet/>
      <dgm:spPr/>
      <dgm:t>
        <a:bodyPr/>
        <a:lstStyle/>
        <a:p>
          <a:endParaRPr lang="en-IN"/>
        </a:p>
      </dgm:t>
    </dgm:pt>
    <dgm:pt modelId="{3444667E-B6E0-46DA-9512-E88BB2FCFE69}" type="sibTrans" cxnId="{9E797028-FEAB-45D5-941A-338E762DEEAD}">
      <dgm:prSet/>
      <dgm:spPr/>
      <dgm:t>
        <a:bodyPr/>
        <a:lstStyle/>
        <a:p>
          <a:endParaRPr lang="en-IN"/>
        </a:p>
      </dgm:t>
    </dgm:pt>
    <dgm:pt modelId="{A4D630EE-4E34-4778-9B98-EFA7A12E10D4}">
      <dgm:prSet custT="1"/>
      <dgm:spPr/>
      <dgm:t>
        <a:bodyPr/>
        <a:lstStyle/>
        <a:p>
          <a:r>
            <a:rPr lang="en-US" sz="1800" b="1" dirty="0" err="1"/>
            <a:t>SubBytes</a:t>
          </a:r>
          <a:endParaRPr lang="en-IN" sz="1800" b="1" dirty="0"/>
        </a:p>
      </dgm:t>
    </dgm:pt>
    <dgm:pt modelId="{C0B42F83-1BFF-4A0D-A747-BD9DCE671152}" type="parTrans" cxnId="{504A4A8D-042D-4BBE-9253-305FBCEDACF3}">
      <dgm:prSet/>
      <dgm:spPr/>
      <dgm:t>
        <a:bodyPr/>
        <a:lstStyle/>
        <a:p>
          <a:endParaRPr lang="en-IN"/>
        </a:p>
      </dgm:t>
    </dgm:pt>
    <dgm:pt modelId="{AD7CE407-E6CD-455F-A570-B3A3425A0F2C}" type="sibTrans" cxnId="{504A4A8D-042D-4BBE-9253-305FBCEDACF3}">
      <dgm:prSet/>
      <dgm:spPr/>
      <dgm:t>
        <a:bodyPr/>
        <a:lstStyle/>
        <a:p>
          <a:endParaRPr lang="en-IN"/>
        </a:p>
      </dgm:t>
    </dgm:pt>
    <dgm:pt modelId="{B0BA5E50-1FDC-4626-B400-78263F0E8D82}">
      <dgm:prSet custT="1"/>
      <dgm:spPr/>
      <dgm:t>
        <a:bodyPr/>
        <a:lstStyle/>
        <a:p>
          <a:r>
            <a:rPr lang="en-US" sz="1800" b="1"/>
            <a:t>ShiftRows</a:t>
          </a:r>
          <a:endParaRPr lang="en-IN" sz="1800" b="1"/>
        </a:p>
      </dgm:t>
    </dgm:pt>
    <dgm:pt modelId="{74130CE6-6712-4C99-9C74-FA9BA3DAECBA}" type="parTrans" cxnId="{8C7A3604-5BB3-42EB-9AE2-D6D750C5A94E}">
      <dgm:prSet/>
      <dgm:spPr/>
      <dgm:t>
        <a:bodyPr/>
        <a:lstStyle/>
        <a:p>
          <a:endParaRPr lang="en-IN"/>
        </a:p>
      </dgm:t>
    </dgm:pt>
    <dgm:pt modelId="{391D7502-1E6C-4BE5-8D88-582D331B4756}" type="sibTrans" cxnId="{8C7A3604-5BB3-42EB-9AE2-D6D750C5A94E}">
      <dgm:prSet/>
      <dgm:spPr/>
      <dgm:t>
        <a:bodyPr/>
        <a:lstStyle/>
        <a:p>
          <a:endParaRPr lang="en-IN"/>
        </a:p>
      </dgm:t>
    </dgm:pt>
    <dgm:pt modelId="{C5A90903-C4F3-418E-A4CC-7992BDCAA46B}">
      <dgm:prSet custT="1"/>
      <dgm:spPr/>
      <dgm:t>
        <a:bodyPr/>
        <a:lstStyle/>
        <a:p>
          <a:r>
            <a:rPr lang="en-US" sz="1800" b="1" dirty="0" err="1"/>
            <a:t>MixColumns</a:t>
          </a:r>
          <a:endParaRPr lang="en-IN" sz="1800" b="1" dirty="0"/>
        </a:p>
      </dgm:t>
    </dgm:pt>
    <dgm:pt modelId="{8096C3D1-9CB1-4F6B-9179-D8B67EE8D8C8}" type="parTrans" cxnId="{FD7EF927-636E-44A9-B916-C8B3C5C1A1A2}">
      <dgm:prSet/>
      <dgm:spPr/>
      <dgm:t>
        <a:bodyPr/>
        <a:lstStyle/>
        <a:p>
          <a:endParaRPr lang="en-IN"/>
        </a:p>
      </dgm:t>
    </dgm:pt>
    <dgm:pt modelId="{E110F064-34B6-4E86-99DB-FC0AECADBAC9}" type="sibTrans" cxnId="{FD7EF927-636E-44A9-B916-C8B3C5C1A1A2}">
      <dgm:prSet/>
      <dgm:spPr/>
      <dgm:t>
        <a:bodyPr/>
        <a:lstStyle/>
        <a:p>
          <a:endParaRPr lang="en-IN"/>
        </a:p>
      </dgm:t>
    </dgm:pt>
    <dgm:pt modelId="{D2982BF4-0724-4447-9544-6A35CB377DBC}">
      <dgm:prSet custT="1"/>
      <dgm:spPr/>
      <dgm:t>
        <a:bodyPr/>
        <a:lstStyle/>
        <a:p>
          <a:r>
            <a:rPr lang="en-US" sz="1800" b="1" dirty="0" err="1"/>
            <a:t>AddRoundKey</a:t>
          </a:r>
          <a:endParaRPr lang="en-IN" sz="1800" b="1" dirty="0"/>
        </a:p>
      </dgm:t>
    </dgm:pt>
    <dgm:pt modelId="{3FF59385-4353-46BC-AFE3-AE4A75E9A232}" type="parTrans" cxnId="{E2249039-BC57-4A1F-80EB-D100AEDEAE1D}">
      <dgm:prSet/>
      <dgm:spPr/>
      <dgm:t>
        <a:bodyPr/>
        <a:lstStyle/>
        <a:p>
          <a:endParaRPr lang="en-IN"/>
        </a:p>
      </dgm:t>
    </dgm:pt>
    <dgm:pt modelId="{0012DC75-E53F-47AB-865F-F1AF61A716F9}" type="sibTrans" cxnId="{E2249039-BC57-4A1F-80EB-D100AEDEAE1D}">
      <dgm:prSet/>
      <dgm:spPr/>
      <dgm:t>
        <a:bodyPr/>
        <a:lstStyle/>
        <a:p>
          <a:endParaRPr lang="en-IN"/>
        </a:p>
      </dgm:t>
    </dgm:pt>
    <dgm:pt modelId="{2EEDE457-B3F8-48B8-A42D-7B7087AFE418}">
      <dgm:prSet/>
      <dgm:spPr/>
      <dgm:t>
        <a:bodyPr/>
        <a:lstStyle/>
        <a:p>
          <a:r>
            <a:rPr lang="en-US" b="1" dirty="0"/>
            <a:t>Final Round (Nr)</a:t>
          </a:r>
          <a:endParaRPr lang="en-IN" b="1" dirty="0"/>
        </a:p>
      </dgm:t>
    </dgm:pt>
    <dgm:pt modelId="{0A1C8D6B-8D79-4051-A31A-FF60AC69F265}" type="parTrans" cxnId="{AD645357-1898-4355-BD12-BEE0746A883E}">
      <dgm:prSet/>
      <dgm:spPr/>
      <dgm:t>
        <a:bodyPr/>
        <a:lstStyle/>
        <a:p>
          <a:endParaRPr lang="en-IN"/>
        </a:p>
      </dgm:t>
    </dgm:pt>
    <dgm:pt modelId="{6F74F5D6-FBB1-494C-B9CD-E9B16BCE95F8}" type="sibTrans" cxnId="{AD645357-1898-4355-BD12-BEE0746A883E}">
      <dgm:prSet/>
      <dgm:spPr/>
      <dgm:t>
        <a:bodyPr/>
        <a:lstStyle/>
        <a:p>
          <a:endParaRPr lang="en-IN"/>
        </a:p>
      </dgm:t>
    </dgm:pt>
    <dgm:pt modelId="{7F058C32-9687-497F-B1D0-88EF76DE60DA}">
      <dgm:prSet custT="1"/>
      <dgm:spPr/>
      <dgm:t>
        <a:bodyPr/>
        <a:lstStyle/>
        <a:p>
          <a:r>
            <a:rPr lang="en-US" sz="2000" b="1" dirty="0" err="1"/>
            <a:t>SubBytes</a:t>
          </a:r>
          <a:endParaRPr lang="en-IN" sz="2000" b="1" dirty="0"/>
        </a:p>
      </dgm:t>
    </dgm:pt>
    <dgm:pt modelId="{AE338794-4AFB-4180-AB40-8F45C506E340}" type="parTrans" cxnId="{E453B524-C371-4535-AE60-4C2A0E15F550}">
      <dgm:prSet/>
      <dgm:spPr/>
      <dgm:t>
        <a:bodyPr/>
        <a:lstStyle/>
        <a:p>
          <a:endParaRPr lang="en-IN"/>
        </a:p>
      </dgm:t>
    </dgm:pt>
    <dgm:pt modelId="{86C8D742-23BA-4A1B-B741-7F95257271F9}" type="sibTrans" cxnId="{E453B524-C371-4535-AE60-4C2A0E15F550}">
      <dgm:prSet/>
      <dgm:spPr/>
      <dgm:t>
        <a:bodyPr/>
        <a:lstStyle/>
        <a:p>
          <a:endParaRPr lang="en-IN"/>
        </a:p>
      </dgm:t>
    </dgm:pt>
    <dgm:pt modelId="{B38D05DF-E8CB-4A11-96A9-8A17DA98DC05}">
      <dgm:prSet custT="1"/>
      <dgm:spPr/>
      <dgm:t>
        <a:bodyPr/>
        <a:lstStyle/>
        <a:p>
          <a:r>
            <a:rPr lang="en-US" sz="2000" b="1" dirty="0" err="1"/>
            <a:t>ShiftRows</a:t>
          </a:r>
          <a:endParaRPr lang="en-IN" sz="2000" b="1" dirty="0"/>
        </a:p>
      </dgm:t>
    </dgm:pt>
    <dgm:pt modelId="{9067A76E-B171-4BC3-8194-5FEA56A1FCCC}" type="parTrans" cxnId="{5D481416-230D-44F3-8FFA-FFD9C7B82286}">
      <dgm:prSet/>
      <dgm:spPr/>
      <dgm:t>
        <a:bodyPr/>
        <a:lstStyle/>
        <a:p>
          <a:endParaRPr lang="en-IN"/>
        </a:p>
      </dgm:t>
    </dgm:pt>
    <dgm:pt modelId="{C1F4734A-B3AD-4475-A68A-5A1A26261184}" type="sibTrans" cxnId="{5D481416-230D-44F3-8FFA-FFD9C7B82286}">
      <dgm:prSet/>
      <dgm:spPr/>
      <dgm:t>
        <a:bodyPr/>
        <a:lstStyle/>
        <a:p>
          <a:endParaRPr lang="en-IN"/>
        </a:p>
      </dgm:t>
    </dgm:pt>
    <dgm:pt modelId="{965642A1-93F7-417C-9A22-4809D6A672DB}">
      <dgm:prSet custT="1"/>
      <dgm:spPr/>
      <dgm:t>
        <a:bodyPr/>
        <a:lstStyle/>
        <a:p>
          <a:r>
            <a:rPr lang="en-US" sz="2000" b="1" dirty="0" err="1"/>
            <a:t>AddRoundKey</a:t>
          </a:r>
          <a:endParaRPr lang="en-IN" sz="2000" b="1" dirty="0"/>
        </a:p>
      </dgm:t>
    </dgm:pt>
    <dgm:pt modelId="{17CD898E-136A-494F-8E94-0BB5C54D3765}" type="parTrans" cxnId="{DB29A702-3FDC-4769-AA65-50A3467439DD}">
      <dgm:prSet/>
      <dgm:spPr/>
      <dgm:t>
        <a:bodyPr/>
        <a:lstStyle/>
        <a:p>
          <a:endParaRPr lang="en-IN"/>
        </a:p>
      </dgm:t>
    </dgm:pt>
    <dgm:pt modelId="{AAB8CFDE-FC9B-49B8-A0C3-55F1C6D9907D}" type="sibTrans" cxnId="{DB29A702-3FDC-4769-AA65-50A3467439DD}">
      <dgm:prSet/>
      <dgm:spPr/>
      <dgm:t>
        <a:bodyPr/>
        <a:lstStyle/>
        <a:p>
          <a:endParaRPr lang="en-IN"/>
        </a:p>
      </dgm:t>
    </dgm:pt>
    <dgm:pt modelId="{4D286E4B-E1FE-4D79-B146-6631D8F6862E}">
      <dgm:prSet custT="1"/>
      <dgm:spPr/>
      <dgm:t>
        <a:bodyPr/>
        <a:lstStyle/>
        <a:p>
          <a:r>
            <a:rPr lang="en-US" sz="1400" b="1" dirty="0"/>
            <a:t>Main Rounds (1 to Nr−1)</a:t>
          </a:r>
          <a:endParaRPr lang="en-IN" sz="1400" b="1" dirty="0"/>
        </a:p>
      </dgm:t>
    </dgm:pt>
    <dgm:pt modelId="{65490D90-3A55-4B2D-A6B2-3AA0D04D7665}" type="sibTrans" cxnId="{04699AA9-E18D-44E9-AFAF-D65F9BA2BF29}">
      <dgm:prSet/>
      <dgm:spPr/>
      <dgm:t>
        <a:bodyPr/>
        <a:lstStyle/>
        <a:p>
          <a:endParaRPr lang="en-IN"/>
        </a:p>
      </dgm:t>
    </dgm:pt>
    <dgm:pt modelId="{A63ACBB2-878F-4F4D-9DD4-0AF1A30332EB}" type="parTrans" cxnId="{04699AA9-E18D-44E9-AFAF-D65F9BA2BF29}">
      <dgm:prSet/>
      <dgm:spPr/>
      <dgm:t>
        <a:bodyPr/>
        <a:lstStyle/>
        <a:p>
          <a:endParaRPr lang="en-IN"/>
        </a:p>
      </dgm:t>
    </dgm:pt>
    <dgm:pt modelId="{D56C8706-8767-424B-B88B-3B1060DEA42E}" type="pres">
      <dgm:prSet presAssocID="{D62BA9CB-DB32-4556-8456-AEABB31ABC89}" presName="linearFlow" presStyleCnt="0">
        <dgm:presLayoutVars>
          <dgm:dir/>
          <dgm:animLvl val="lvl"/>
          <dgm:resizeHandles val="exact"/>
        </dgm:presLayoutVars>
      </dgm:prSet>
      <dgm:spPr/>
    </dgm:pt>
    <dgm:pt modelId="{3B873E07-FCA9-47B3-8212-152D3E574676}" type="pres">
      <dgm:prSet presAssocID="{051D57CE-FF54-494E-B936-F4BC1BD43968}" presName="composite" presStyleCnt="0"/>
      <dgm:spPr/>
    </dgm:pt>
    <dgm:pt modelId="{44A187F1-6625-4317-8931-94ADB8E00FB0}" type="pres">
      <dgm:prSet presAssocID="{051D57CE-FF54-494E-B936-F4BC1BD4396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E5F4348-2226-44FE-A3A6-831E078A13F0}" type="pres">
      <dgm:prSet presAssocID="{051D57CE-FF54-494E-B936-F4BC1BD43968}" presName="descendantText" presStyleLbl="alignAcc1" presStyleIdx="0" presStyleCnt="3">
        <dgm:presLayoutVars>
          <dgm:bulletEnabled val="1"/>
        </dgm:presLayoutVars>
      </dgm:prSet>
      <dgm:spPr/>
    </dgm:pt>
    <dgm:pt modelId="{130DB4A3-C7ED-4DDC-9E20-9D5D8EF3B1A8}" type="pres">
      <dgm:prSet presAssocID="{7160EEF0-54C4-4494-AEF7-C1DDF503AF6C}" presName="sp" presStyleCnt="0"/>
      <dgm:spPr/>
    </dgm:pt>
    <dgm:pt modelId="{8BB172F1-C626-41EF-9DAF-1564F96D7442}" type="pres">
      <dgm:prSet presAssocID="{4D286E4B-E1FE-4D79-B146-6631D8F6862E}" presName="composite" presStyleCnt="0"/>
      <dgm:spPr/>
    </dgm:pt>
    <dgm:pt modelId="{6354D5DF-12C2-4C95-91D9-C071EF5805A2}" type="pres">
      <dgm:prSet presAssocID="{4D286E4B-E1FE-4D79-B146-6631D8F6862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1F4DD5F-134B-47CB-9B4F-28F81FFBFB8D}" type="pres">
      <dgm:prSet presAssocID="{4D286E4B-E1FE-4D79-B146-6631D8F6862E}" presName="descendantText" presStyleLbl="alignAcc1" presStyleIdx="1" presStyleCnt="3">
        <dgm:presLayoutVars>
          <dgm:bulletEnabled val="1"/>
        </dgm:presLayoutVars>
      </dgm:prSet>
      <dgm:spPr/>
    </dgm:pt>
    <dgm:pt modelId="{3045EB5A-AC38-4552-B1DB-956A866C7C56}" type="pres">
      <dgm:prSet presAssocID="{65490D90-3A55-4B2D-A6B2-3AA0D04D7665}" presName="sp" presStyleCnt="0"/>
      <dgm:spPr/>
    </dgm:pt>
    <dgm:pt modelId="{F84EC9DE-27C2-4790-9F22-7A02B54A1417}" type="pres">
      <dgm:prSet presAssocID="{2EEDE457-B3F8-48B8-A42D-7B7087AFE418}" presName="composite" presStyleCnt="0"/>
      <dgm:spPr/>
    </dgm:pt>
    <dgm:pt modelId="{0ED2F63E-8CA0-4BF9-954B-917258AF297E}" type="pres">
      <dgm:prSet presAssocID="{2EEDE457-B3F8-48B8-A42D-7B7087AFE41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0A6DF8-058E-45D3-A91A-0941EF6755C2}" type="pres">
      <dgm:prSet presAssocID="{2EEDE457-B3F8-48B8-A42D-7B7087AFE41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B29A702-3FDC-4769-AA65-50A3467439DD}" srcId="{2EEDE457-B3F8-48B8-A42D-7B7087AFE418}" destId="{965642A1-93F7-417C-9A22-4809D6A672DB}" srcOrd="2" destOrd="0" parTransId="{17CD898E-136A-494F-8E94-0BB5C54D3765}" sibTransId="{AAB8CFDE-FC9B-49B8-A0C3-55F1C6D9907D}"/>
    <dgm:cxn modelId="{8C7A3604-5BB3-42EB-9AE2-D6D750C5A94E}" srcId="{4D286E4B-E1FE-4D79-B146-6631D8F6862E}" destId="{B0BA5E50-1FDC-4626-B400-78263F0E8D82}" srcOrd="1" destOrd="0" parTransId="{74130CE6-6712-4C99-9C74-FA9BA3DAECBA}" sibTransId="{391D7502-1E6C-4BE5-8D88-582D331B4756}"/>
    <dgm:cxn modelId="{BB8ECD11-66E5-4B3A-B4A8-425B46DBFD2D}" type="presOf" srcId="{7F058C32-9687-497F-B1D0-88EF76DE60DA}" destId="{AF0A6DF8-058E-45D3-A91A-0941EF6755C2}" srcOrd="0" destOrd="0" presId="urn:microsoft.com/office/officeart/2005/8/layout/chevron2"/>
    <dgm:cxn modelId="{5D481416-230D-44F3-8FFA-FFD9C7B82286}" srcId="{2EEDE457-B3F8-48B8-A42D-7B7087AFE418}" destId="{B38D05DF-E8CB-4A11-96A9-8A17DA98DC05}" srcOrd="1" destOrd="0" parTransId="{9067A76E-B171-4BC3-8194-5FEA56A1FCCC}" sibTransId="{C1F4734A-B3AD-4475-A68A-5A1A26261184}"/>
    <dgm:cxn modelId="{01970F17-AC4A-4DE0-BF8B-7830256A2902}" type="presOf" srcId="{965642A1-93F7-417C-9A22-4809D6A672DB}" destId="{AF0A6DF8-058E-45D3-A91A-0941EF6755C2}" srcOrd="0" destOrd="2" presId="urn:microsoft.com/office/officeart/2005/8/layout/chevron2"/>
    <dgm:cxn modelId="{9D591A23-DF64-453E-8019-3840A33E6421}" type="presOf" srcId="{B38D05DF-E8CB-4A11-96A9-8A17DA98DC05}" destId="{AF0A6DF8-058E-45D3-A91A-0941EF6755C2}" srcOrd="0" destOrd="1" presId="urn:microsoft.com/office/officeart/2005/8/layout/chevron2"/>
    <dgm:cxn modelId="{E453B524-C371-4535-AE60-4C2A0E15F550}" srcId="{2EEDE457-B3F8-48B8-A42D-7B7087AFE418}" destId="{7F058C32-9687-497F-B1D0-88EF76DE60DA}" srcOrd="0" destOrd="0" parTransId="{AE338794-4AFB-4180-AB40-8F45C506E340}" sibTransId="{86C8D742-23BA-4A1B-B741-7F95257271F9}"/>
    <dgm:cxn modelId="{FD7EF927-636E-44A9-B916-C8B3C5C1A1A2}" srcId="{4D286E4B-E1FE-4D79-B146-6631D8F6862E}" destId="{C5A90903-C4F3-418E-A4CC-7992BDCAA46B}" srcOrd="2" destOrd="0" parTransId="{8096C3D1-9CB1-4F6B-9179-D8B67EE8D8C8}" sibTransId="{E110F064-34B6-4E86-99DB-FC0AECADBAC9}"/>
    <dgm:cxn modelId="{9E797028-FEAB-45D5-941A-338E762DEEAD}" srcId="{051D57CE-FF54-494E-B936-F4BC1BD43968}" destId="{C214EDFB-7962-4B7F-9873-CFAB8D9522B0}" srcOrd="0" destOrd="0" parTransId="{62E2A327-9A06-429A-98FA-BCB78C51E60E}" sibTransId="{3444667E-B6E0-46DA-9512-E88BB2FCFE69}"/>
    <dgm:cxn modelId="{35DECE2E-2838-4648-B696-C6DC9E9185C7}" type="presOf" srcId="{D62BA9CB-DB32-4556-8456-AEABB31ABC89}" destId="{D56C8706-8767-424B-B88B-3B1060DEA42E}" srcOrd="0" destOrd="0" presId="urn:microsoft.com/office/officeart/2005/8/layout/chevron2"/>
    <dgm:cxn modelId="{E2249039-BC57-4A1F-80EB-D100AEDEAE1D}" srcId="{4D286E4B-E1FE-4D79-B146-6631D8F6862E}" destId="{D2982BF4-0724-4447-9544-6A35CB377DBC}" srcOrd="3" destOrd="0" parTransId="{3FF59385-4353-46BC-AFE3-AE4A75E9A232}" sibTransId="{0012DC75-E53F-47AB-865F-F1AF61A716F9}"/>
    <dgm:cxn modelId="{69A9CE3E-3C7E-46F3-9C05-39C4383E409E}" type="presOf" srcId="{A4D630EE-4E34-4778-9B98-EFA7A12E10D4}" destId="{51F4DD5F-134B-47CB-9B4F-28F81FFBFB8D}" srcOrd="0" destOrd="0" presId="urn:microsoft.com/office/officeart/2005/8/layout/chevron2"/>
    <dgm:cxn modelId="{C1BA8E5D-1013-4344-B6C9-91F987AC6EED}" type="presOf" srcId="{C214EDFB-7962-4B7F-9873-CFAB8D9522B0}" destId="{BE5F4348-2226-44FE-A3A6-831E078A13F0}" srcOrd="0" destOrd="0" presId="urn:microsoft.com/office/officeart/2005/8/layout/chevron2"/>
    <dgm:cxn modelId="{94DC4042-0121-4C66-8BE1-081A255D00C4}" type="presOf" srcId="{C5A90903-C4F3-418E-A4CC-7992BDCAA46B}" destId="{51F4DD5F-134B-47CB-9B4F-28F81FFBFB8D}" srcOrd="0" destOrd="2" presId="urn:microsoft.com/office/officeart/2005/8/layout/chevron2"/>
    <dgm:cxn modelId="{67E74E42-22BE-4CA3-8611-FF9E1369DBEB}" type="presOf" srcId="{B0BA5E50-1FDC-4626-B400-78263F0E8D82}" destId="{51F4DD5F-134B-47CB-9B4F-28F81FFBFB8D}" srcOrd="0" destOrd="1" presId="urn:microsoft.com/office/officeart/2005/8/layout/chevron2"/>
    <dgm:cxn modelId="{AD645357-1898-4355-BD12-BEE0746A883E}" srcId="{D62BA9CB-DB32-4556-8456-AEABB31ABC89}" destId="{2EEDE457-B3F8-48B8-A42D-7B7087AFE418}" srcOrd="2" destOrd="0" parTransId="{0A1C8D6B-8D79-4051-A31A-FF60AC69F265}" sibTransId="{6F74F5D6-FBB1-494C-B9CD-E9B16BCE95F8}"/>
    <dgm:cxn modelId="{3BA4DB80-933B-4ECD-9DE2-F0FC1750831D}" type="presOf" srcId="{051D57CE-FF54-494E-B936-F4BC1BD43968}" destId="{44A187F1-6625-4317-8931-94ADB8E00FB0}" srcOrd="0" destOrd="0" presId="urn:microsoft.com/office/officeart/2005/8/layout/chevron2"/>
    <dgm:cxn modelId="{504A4A8D-042D-4BBE-9253-305FBCEDACF3}" srcId="{4D286E4B-E1FE-4D79-B146-6631D8F6862E}" destId="{A4D630EE-4E34-4778-9B98-EFA7A12E10D4}" srcOrd="0" destOrd="0" parTransId="{C0B42F83-1BFF-4A0D-A747-BD9DCE671152}" sibTransId="{AD7CE407-E6CD-455F-A570-B3A3425A0F2C}"/>
    <dgm:cxn modelId="{E6F9989A-9876-4A07-854D-B7D36DED71C3}" type="presOf" srcId="{D2982BF4-0724-4447-9544-6A35CB377DBC}" destId="{51F4DD5F-134B-47CB-9B4F-28F81FFBFB8D}" srcOrd="0" destOrd="3" presId="urn:microsoft.com/office/officeart/2005/8/layout/chevron2"/>
    <dgm:cxn modelId="{04699AA9-E18D-44E9-AFAF-D65F9BA2BF29}" srcId="{D62BA9CB-DB32-4556-8456-AEABB31ABC89}" destId="{4D286E4B-E1FE-4D79-B146-6631D8F6862E}" srcOrd="1" destOrd="0" parTransId="{A63ACBB2-878F-4F4D-9DD4-0AF1A30332EB}" sibTransId="{65490D90-3A55-4B2D-A6B2-3AA0D04D7665}"/>
    <dgm:cxn modelId="{C2BC67B0-9B24-419F-BD6B-BC0B0A034880}" srcId="{D62BA9CB-DB32-4556-8456-AEABB31ABC89}" destId="{051D57CE-FF54-494E-B936-F4BC1BD43968}" srcOrd="0" destOrd="0" parTransId="{3B053218-896B-4E45-879A-D5430F93FB5C}" sibTransId="{7160EEF0-54C4-4494-AEF7-C1DDF503AF6C}"/>
    <dgm:cxn modelId="{E82D8CB4-864F-44E6-9E44-6853F9636C0A}" type="presOf" srcId="{4D286E4B-E1FE-4D79-B146-6631D8F6862E}" destId="{6354D5DF-12C2-4C95-91D9-C071EF5805A2}" srcOrd="0" destOrd="0" presId="urn:microsoft.com/office/officeart/2005/8/layout/chevron2"/>
    <dgm:cxn modelId="{458FDEF3-47A9-4C0B-B639-A52E38AE1E3E}" type="presOf" srcId="{2EEDE457-B3F8-48B8-A42D-7B7087AFE418}" destId="{0ED2F63E-8CA0-4BF9-954B-917258AF297E}" srcOrd="0" destOrd="0" presId="urn:microsoft.com/office/officeart/2005/8/layout/chevron2"/>
    <dgm:cxn modelId="{4FDDAAB7-6E72-475F-AB17-0670719C233F}" type="presParOf" srcId="{D56C8706-8767-424B-B88B-3B1060DEA42E}" destId="{3B873E07-FCA9-47B3-8212-152D3E574676}" srcOrd="0" destOrd="0" presId="urn:microsoft.com/office/officeart/2005/8/layout/chevron2"/>
    <dgm:cxn modelId="{CA70375B-7CF4-4CB4-969E-F3F22AB2A992}" type="presParOf" srcId="{3B873E07-FCA9-47B3-8212-152D3E574676}" destId="{44A187F1-6625-4317-8931-94ADB8E00FB0}" srcOrd="0" destOrd="0" presId="urn:microsoft.com/office/officeart/2005/8/layout/chevron2"/>
    <dgm:cxn modelId="{66EB1FB0-2E92-4DD9-B3B8-C1DA6059DD72}" type="presParOf" srcId="{3B873E07-FCA9-47B3-8212-152D3E574676}" destId="{BE5F4348-2226-44FE-A3A6-831E078A13F0}" srcOrd="1" destOrd="0" presId="urn:microsoft.com/office/officeart/2005/8/layout/chevron2"/>
    <dgm:cxn modelId="{DEBE70B3-27A2-4B25-958D-629E6A43A1AA}" type="presParOf" srcId="{D56C8706-8767-424B-B88B-3B1060DEA42E}" destId="{130DB4A3-C7ED-4DDC-9E20-9D5D8EF3B1A8}" srcOrd="1" destOrd="0" presId="urn:microsoft.com/office/officeart/2005/8/layout/chevron2"/>
    <dgm:cxn modelId="{A8ECDB54-E266-4523-BA1C-C8D8D23366EC}" type="presParOf" srcId="{D56C8706-8767-424B-B88B-3B1060DEA42E}" destId="{8BB172F1-C626-41EF-9DAF-1564F96D7442}" srcOrd="2" destOrd="0" presId="urn:microsoft.com/office/officeart/2005/8/layout/chevron2"/>
    <dgm:cxn modelId="{DE93FBA7-33B8-4D83-A81F-EAABD3F66C99}" type="presParOf" srcId="{8BB172F1-C626-41EF-9DAF-1564F96D7442}" destId="{6354D5DF-12C2-4C95-91D9-C071EF5805A2}" srcOrd="0" destOrd="0" presId="urn:microsoft.com/office/officeart/2005/8/layout/chevron2"/>
    <dgm:cxn modelId="{6CE5DC23-A858-4D66-BE14-4E4BE9D1077E}" type="presParOf" srcId="{8BB172F1-C626-41EF-9DAF-1564F96D7442}" destId="{51F4DD5F-134B-47CB-9B4F-28F81FFBFB8D}" srcOrd="1" destOrd="0" presId="urn:microsoft.com/office/officeart/2005/8/layout/chevron2"/>
    <dgm:cxn modelId="{A260C8F6-AE18-4E5F-83C3-244D4DA95A4C}" type="presParOf" srcId="{D56C8706-8767-424B-B88B-3B1060DEA42E}" destId="{3045EB5A-AC38-4552-B1DB-956A866C7C56}" srcOrd="3" destOrd="0" presId="urn:microsoft.com/office/officeart/2005/8/layout/chevron2"/>
    <dgm:cxn modelId="{7C414BD8-D2D6-4A58-A42F-E694CFB2B4D7}" type="presParOf" srcId="{D56C8706-8767-424B-B88B-3B1060DEA42E}" destId="{F84EC9DE-27C2-4790-9F22-7A02B54A1417}" srcOrd="4" destOrd="0" presId="urn:microsoft.com/office/officeart/2005/8/layout/chevron2"/>
    <dgm:cxn modelId="{24E38756-62DB-452E-AE7C-4A84A0381EF1}" type="presParOf" srcId="{F84EC9DE-27C2-4790-9F22-7A02B54A1417}" destId="{0ED2F63E-8CA0-4BF9-954B-917258AF297E}" srcOrd="0" destOrd="0" presId="urn:microsoft.com/office/officeart/2005/8/layout/chevron2"/>
    <dgm:cxn modelId="{BDD6FE6F-1E73-456C-A714-53D76685D148}" type="presParOf" srcId="{F84EC9DE-27C2-4790-9F22-7A02B54A1417}" destId="{AF0A6DF8-058E-45D3-A91A-0941EF6755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A4D42-873C-4309-9861-E05F72DCF28C}">
      <dsp:nvSpPr>
        <dsp:cNvPr id="0" name=""/>
        <dsp:cNvSpPr/>
      </dsp:nvSpPr>
      <dsp:spPr>
        <a:xfrm>
          <a:off x="2950888" y="1939"/>
          <a:ext cx="3319749" cy="1280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cryptographic technique where the </a:t>
          </a:r>
          <a:r>
            <a:rPr lang="en-US" sz="2100" b="1" kern="1200" dirty="0"/>
            <a:t>same key</a:t>
          </a:r>
          <a:r>
            <a:rPr lang="en-US" sz="2100" kern="1200" dirty="0"/>
            <a:t> is used for both </a:t>
          </a:r>
          <a:r>
            <a:rPr lang="en-US" sz="2100" b="1" kern="1200" dirty="0"/>
            <a:t>encryption and decryption</a:t>
          </a:r>
          <a:r>
            <a:rPr lang="en-US" sz="2100" kern="1200" dirty="0"/>
            <a:t>.</a:t>
          </a:r>
          <a:endParaRPr lang="en-IN" sz="2100" kern="1200" dirty="0"/>
        </a:p>
      </dsp:txBody>
      <dsp:txXfrm>
        <a:off x="3013379" y="64430"/>
        <a:ext cx="3194767" cy="1155158"/>
      </dsp:txXfrm>
    </dsp:sp>
    <dsp:sp modelId="{9D999F98-2C75-480A-A077-C62535780BC2}">
      <dsp:nvSpPr>
        <dsp:cNvPr id="0" name=""/>
        <dsp:cNvSpPr/>
      </dsp:nvSpPr>
      <dsp:spPr>
        <a:xfrm>
          <a:off x="2950888" y="1346086"/>
          <a:ext cx="3319749" cy="1280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Also known as </a:t>
          </a:r>
          <a:r>
            <a:rPr lang="en-US" sz="2100" b="1" kern="1200" dirty="0"/>
            <a:t>Secret Key Cryptography</a:t>
          </a:r>
          <a:r>
            <a:rPr lang="en-US" sz="2100" kern="1200" dirty="0"/>
            <a:t>.</a:t>
          </a:r>
          <a:endParaRPr lang="en-IN" sz="2100" kern="1200" dirty="0"/>
        </a:p>
      </dsp:txBody>
      <dsp:txXfrm>
        <a:off x="3013379" y="1408577"/>
        <a:ext cx="3194767" cy="1155158"/>
      </dsp:txXfrm>
    </dsp:sp>
    <dsp:sp modelId="{004A2C95-6E0B-40B0-9B17-CA35DD94FAF1}">
      <dsp:nvSpPr>
        <dsp:cNvPr id="0" name=""/>
        <dsp:cNvSpPr/>
      </dsp:nvSpPr>
      <dsp:spPr>
        <a:xfrm>
          <a:off x="2950888" y="2690234"/>
          <a:ext cx="3319749" cy="1280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Commonly used in applications requiring </a:t>
          </a:r>
          <a:r>
            <a:rPr lang="en-US" sz="2100" b="1" kern="1200" dirty="0"/>
            <a:t>fast and efficient encryption</a:t>
          </a:r>
          <a:r>
            <a:rPr lang="en-US" sz="2100" kern="1200" dirty="0"/>
            <a:t> (e.g., AES, Blowfish).</a:t>
          </a:r>
          <a:endParaRPr lang="en-IN" sz="2100" kern="1200" dirty="0"/>
        </a:p>
      </dsp:txBody>
      <dsp:txXfrm>
        <a:off x="3013379" y="2752725"/>
        <a:ext cx="3194767" cy="1155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EE5E7-EF44-47DF-B936-143DA9E2E1A4}">
      <dsp:nvSpPr>
        <dsp:cNvPr id="0" name=""/>
        <dsp:cNvSpPr/>
      </dsp:nvSpPr>
      <dsp:spPr>
        <a:xfrm>
          <a:off x="0" y="211198"/>
          <a:ext cx="8948058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blockSize</a:t>
          </a:r>
          <a:r>
            <a:rPr lang="en-US" sz="2200" b="0" i="0" kern="1200"/>
            <a:t>: 64-bits</a:t>
          </a:r>
          <a:endParaRPr lang="en-IN" sz="2200" kern="1200"/>
        </a:p>
      </dsp:txBody>
      <dsp:txXfrm>
        <a:off x="24502" y="235700"/>
        <a:ext cx="8899054" cy="452926"/>
      </dsp:txXfrm>
    </dsp:sp>
    <dsp:sp modelId="{D99BEC93-53B7-48FB-A9B3-09FB361CB0B8}">
      <dsp:nvSpPr>
        <dsp:cNvPr id="0" name=""/>
        <dsp:cNvSpPr/>
      </dsp:nvSpPr>
      <dsp:spPr>
        <a:xfrm>
          <a:off x="0" y="776488"/>
          <a:ext cx="8948058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keySize</a:t>
          </a:r>
          <a:r>
            <a:rPr lang="en-US" sz="2200" b="0" i="0" kern="1200"/>
            <a:t>: 32-bits to 448-bits variable size</a:t>
          </a:r>
          <a:endParaRPr lang="en-IN" sz="2200" kern="1200"/>
        </a:p>
      </dsp:txBody>
      <dsp:txXfrm>
        <a:off x="24502" y="800990"/>
        <a:ext cx="8899054" cy="452926"/>
      </dsp:txXfrm>
    </dsp:sp>
    <dsp:sp modelId="{32434E6B-7CD9-4A05-8A8F-C9C644085046}">
      <dsp:nvSpPr>
        <dsp:cNvPr id="0" name=""/>
        <dsp:cNvSpPr/>
      </dsp:nvSpPr>
      <dsp:spPr>
        <a:xfrm>
          <a:off x="0" y="1341778"/>
          <a:ext cx="8948058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Number of subkeys</a:t>
          </a:r>
          <a:r>
            <a:rPr lang="en-US" sz="2200" b="0" i="0" kern="1200"/>
            <a:t>: 18 [P-array</a:t>
          </a:r>
          <a:r>
            <a:rPr lang="en-US" sz="2200" kern="1200"/>
            <a:t>]</a:t>
          </a:r>
          <a:endParaRPr lang="en-IN" sz="2200" kern="1200"/>
        </a:p>
      </dsp:txBody>
      <dsp:txXfrm>
        <a:off x="24502" y="1366280"/>
        <a:ext cx="8899054" cy="452926"/>
      </dsp:txXfrm>
    </dsp:sp>
    <dsp:sp modelId="{873E50AA-64CB-4AC2-9261-244E03F9852A}">
      <dsp:nvSpPr>
        <dsp:cNvPr id="0" name=""/>
        <dsp:cNvSpPr/>
      </dsp:nvSpPr>
      <dsp:spPr>
        <a:xfrm>
          <a:off x="0" y="1907068"/>
          <a:ext cx="8948058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Number of rounds</a:t>
          </a:r>
          <a:r>
            <a:rPr lang="en-US" sz="2200" b="0" i="0" kern="1200"/>
            <a:t>: 16</a:t>
          </a:r>
          <a:endParaRPr lang="en-IN" sz="2200" kern="1200"/>
        </a:p>
      </dsp:txBody>
      <dsp:txXfrm>
        <a:off x="24502" y="1931570"/>
        <a:ext cx="8899054" cy="452926"/>
      </dsp:txXfrm>
    </dsp:sp>
    <dsp:sp modelId="{D02ECE4B-44F0-4CB2-8718-F5CC73AB349B}">
      <dsp:nvSpPr>
        <dsp:cNvPr id="0" name=""/>
        <dsp:cNvSpPr/>
      </dsp:nvSpPr>
      <dsp:spPr>
        <a:xfrm>
          <a:off x="0" y="2472358"/>
          <a:ext cx="8948058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number of substitution boxes</a:t>
          </a:r>
          <a:r>
            <a:rPr lang="en-US" sz="2200" b="0" i="0" kern="1200"/>
            <a:t>: 4 [each having 512 entries of 32 bits each]</a:t>
          </a:r>
          <a:endParaRPr lang="en-IN" sz="2200" kern="1200"/>
        </a:p>
      </dsp:txBody>
      <dsp:txXfrm>
        <a:off x="24502" y="2496860"/>
        <a:ext cx="8899054" cy="4529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187F1-6625-4317-8931-94ADB8E00FB0}">
      <dsp:nvSpPr>
        <dsp:cNvPr id="0" name=""/>
        <dsp:cNvSpPr/>
      </dsp:nvSpPr>
      <dsp:spPr>
        <a:xfrm rot="5400000">
          <a:off x="-239955" y="244125"/>
          <a:ext cx="1599705" cy="11197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Initial Round</a:t>
          </a:r>
          <a:endParaRPr lang="en-IN" sz="1800" b="1" kern="1200" dirty="0"/>
        </a:p>
      </dsp:txBody>
      <dsp:txXfrm rot="-5400000">
        <a:off x="2" y="564066"/>
        <a:ext cx="1119793" cy="479912"/>
      </dsp:txXfrm>
    </dsp:sp>
    <dsp:sp modelId="{BE5F4348-2226-44FE-A3A6-831E078A13F0}">
      <dsp:nvSpPr>
        <dsp:cNvPr id="0" name=""/>
        <dsp:cNvSpPr/>
      </dsp:nvSpPr>
      <dsp:spPr>
        <a:xfrm rot="5400000">
          <a:off x="1928664" y="-804700"/>
          <a:ext cx="1039808" cy="2657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AddRoundKey</a:t>
          </a:r>
          <a:endParaRPr lang="en-IN" sz="1400" b="1" kern="1200" dirty="0"/>
        </a:p>
      </dsp:txBody>
      <dsp:txXfrm rot="-5400000">
        <a:off x="1119794" y="54929"/>
        <a:ext cx="2606790" cy="938290"/>
      </dsp:txXfrm>
    </dsp:sp>
    <dsp:sp modelId="{6354D5DF-12C2-4C95-91D9-C071EF5805A2}">
      <dsp:nvSpPr>
        <dsp:cNvPr id="0" name=""/>
        <dsp:cNvSpPr/>
      </dsp:nvSpPr>
      <dsp:spPr>
        <a:xfrm rot="5400000">
          <a:off x="-239955" y="1649941"/>
          <a:ext cx="1599705" cy="11197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Main Rounds (1 to Nr−1)</a:t>
          </a:r>
          <a:endParaRPr lang="en-IN" sz="1400" b="1" kern="1200" dirty="0"/>
        </a:p>
      </dsp:txBody>
      <dsp:txXfrm rot="-5400000">
        <a:off x="2" y="1969882"/>
        <a:ext cx="1119793" cy="479912"/>
      </dsp:txXfrm>
    </dsp:sp>
    <dsp:sp modelId="{51F4DD5F-134B-47CB-9B4F-28F81FFBFB8D}">
      <dsp:nvSpPr>
        <dsp:cNvPr id="0" name=""/>
        <dsp:cNvSpPr/>
      </dsp:nvSpPr>
      <dsp:spPr>
        <a:xfrm rot="5400000">
          <a:off x="1928664" y="601114"/>
          <a:ext cx="1039808" cy="2657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SubBytes</a:t>
          </a:r>
          <a:endParaRPr lang="en-IN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ShiftRows</a:t>
          </a:r>
          <a:endParaRPr lang="en-IN" sz="1800" b="1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MixColumns</a:t>
          </a:r>
          <a:endParaRPr lang="en-IN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AddRoundKey</a:t>
          </a:r>
          <a:endParaRPr lang="en-IN" sz="1800" b="1" kern="1200" dirty="0"/>
        </a:p>
      </dsp:txBody>
      <dsp:txXfrm rot="-5400000">
        <a:off x="1119794" y="1460744"/>
        <a:ext cx="2606790" cy="938290"/>
      </dsp:txXfrm>
    </dsp:sp>
    <dsp:sp modelId="{0ED2F63E-8CA0-4BF9-954B-917258AF297E}">
      <dsp:nvSpPr>
        <dsp:cNvPr id="0" name=""/>
        <dsp:cNvSpPr/>
      </dsp:nvSpPr>
      <dsp:spPr>
        <a:xfrm rot="5400000">
          <a:off x="-239955" y="3055756"/>
          <a:ext cx="1599705" cy="11197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Final Round (Nr)</a:t>
          </a:r>
          <a:endParaRPr lang="en-IN" sz="1800" b="1" kern="1200" dirty="0"/>
        </a:p>
      </dsp:txBody>
      <dsp:txXfrm rot="-5400000">
        <a:off x="2" y="3375697"/>
        <a:ext cx="1119793" cy="479912"/>
      </dsp:txXfrm>
    </dsp:sp>
    <dsp:sp modelId="{AF0A6DF8-058E-45D3-A91A-0941EF6755C2}">
      <dsp:nvSpPr>
        <dsp:cNvPr id="0" name=""/>
        <dsp:cNvSpPr/>
      </dsp:nvSpPr>
      <dsp:spPr>
        <a:xfrm rot="5400000">
          <a:off x="1928664" y="2006930"/>
          <a:ext cx="1039808" cy="2657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SubBytes</a:t>
          </a: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ShiftRows</a:t>
          </a: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AddRoundKey</a:t>
          </a:r>
          <a:endParaRPr lang="en-IN" sz="2000" b="1" kern="1200" dirty="0"/>
        </a:p>
      </dsp:txBody>
      <dsp:txXfrm rot="-5400000">
        <a:off x="1119794" y="2866560"/>
        <a:ext cx="2606790" cy="93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7BE6-8B0E-46F8-9865-7B437558275A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0A803-129A-4ADB-874A-CBCA511DA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1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i="0">
                    <a:latin typeface="Cambria Math" panose="02040503050406030204" pitchFamily="18" charset="0"/>
                  </a:rPr>
                  <a:t>𝐴=</a:t>
                </a:r>
                <a:r>
                  <a:rPr lang="el-GR" i="0">
                    <a:latin typeface="Cambria Math" panose="02040503050406030204" pitchFamily="18" charset="0"/>
                  </a:rPr>
                  <a:t>𝜋</a:t>
                </a:r>
                <a:r>
                  <a:rPr lang="en-IN" i="0">
                    <a:latin typeface="Cambria Math" panose="02040503050406030204" pitchFamily="18" charset="0"/>
                  </a:rPr>
                  <a:t>𝑟^2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0A803-129A-4ADB-874A-CBCA511DA11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5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3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90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2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9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9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0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5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02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indstate.edu/~schinta/blowfish.pdf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2CFA1A1-20F5-30D7-8544-DD6D0192D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-1025236"/>
            <a:ext cx="5334000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DA719A-27CA-CFCE-6072-B9F764168C2E}"/>
              </a:ext>
            </a:extLst>
          </p:cNvPr>
          <p:cNvSpPr txBox="1"/>
          <p:nvPr/>
        </p:nvSpPr>
        <p:spPr>
          <a:xfrm>
            <a:off x="4545239" y="3429000"/>
            <a:ext cx="32881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Presented By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Anurag Parashar </a:t>
            </a:r>
          </a:p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       (CSS)</a:t>
            </a:r>
          </a:p>
          <a:p>
            <a:endParaRPr lang="en-IN" sz="24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73413-E7F6-9108-1304-4F2D9B3215AB}"/>
              </a:ext>
            </a:extLst>
          </p:cNvPr>
          <p:cNvSpPr txBox="1"/>
          <p:nvPr/>
        </p:nvSpPr>
        <p:spPr>
          <a:xfrm>
            <a:off x="2065626" y="1808962"/>
            <a:ext cx="82473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    Cryptographic Algorithms for Data Security:               			  AES &amp; Blowfish Overview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59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B6D824-72EB-F8CA-9A19-68142DB9C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453472-01B1-F680-E4EC-5AF8A44CC7B9}"/>
              </a:ext>
            </a:extLst>
          </p:cNvPr>
          <p:cNvSpPr/>
          <p:nvPr/>
        </p:nvSpPr>
        <p:spPr>
          <a:xfrm>
            <a:off x="4256314" y="719712"/>
            <a:ext cx="2743201" cy="257991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000" b="1" dirty="0"/>
          </a:p>
          <a:p>
            <a:r>
              <a:rPr lang="en-IN" sz="2000" b="1" dirty="0"/>
              <a:t>Advanced Encryption Standard (AES</a:t>
            </a:r>
            <a:r>
              <a:rPr lang="en-IN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D00E3-489D-6FE7-1B2A-87EC07CD705C}"/>
              </a:ext>
            </a:extLst>
          </p:cNvPr>
          <p:cNvSpPr txBox="1"/>
          <p:nvPr/>
        </p:nvSpPr>
        <p:spPr>
          <a:xfrm>
            <a:off x="674914" y="527485"/>
            <a:ext cx="2427515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b="1" dirty="0"/>
              <a:t>NIST in 2001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Block cipher</a:t>
            </a:r>
            <a:r>
              <a:rPr lang="en-US" dirty="0"/>
              <a:t> used to </a:t>
            </a:r>
            <a:r>
              <a:rPr lang="en-US" b="1" dirty="0"/>
              <a:t>secure data</a:t>
            </a:r>
            <a:r>
              <a:rPr lang="en-US" dirty="0"/>
              <a:t> by transforming it into an unreadable format.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Widely adopted</a:t>
            </a:r>
            <a:r>
              <a:rPr lang="en-US" dirty="0"/>
              <a:t> due to its strength and reliability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5F744-62C4-3A82-A02C-D47010CD4BF5}"/>
              </a:ext>
            </a:extLst>
          </p:cNvPr>
          <p:cNvSpPr txBox="1"/>
          <p:nvPr/>
        </p:nvSpPr>
        <p:spPr>
          <a:xfrm>
            <a:off x="7957456" y="1121229"/>
            <a:ext cx="274320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Sizes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128, 192, or 256 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128 bits (input and output).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Substitution-Permutation Network (SPN).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rounds for 128-bit key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 rounds for 192-bit key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 rounds for 256-bit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2FA9C7-E7B3-256D-8058-ED28B08911B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22571" y="2035629"/>
            <a:ext cx="1534885" cy="12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83F5CE-76CC-F0A5-8D5D-6B2F53DC21F9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4757057" y="3299626"/>
            <a:ext cx="870858" cy="132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C42A66-AC83-4104-05B0-02D01A1EA1BF}"/>
              </a:ext>
            </a:extLst>
          </p:cNvPr>
          <p:cNvSpPr txBox="1"/>
          <p:nvPr/>
        </p:nvSpPr>
        <p:spPr>
          <a:xfrm>
            <a:off x="2111829" y="448009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💡 Why AES?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Much stronger</a:t>
            </a:r>
            <a:r>
              <a:rPr lang="en-US" dirty="0"/>
              <a:t> than DES &amp; 3DES.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Efficient</a:t>
            </a:r>
            <a:r>
              <a:rPr lang="en-US" dirty="0"/>
              <a:t> for both hardware and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standard</a:t>
            </a:r>
            <a:r>
              <a:rPr lang="en-US" dirty="0"/>
              <a:t>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Internet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Securing sensitive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8B931B-F34D-CA81-45A4-F3DD87A38F8A}"/>
              </a:ext>
            </a:extLst>
          </p:cNvPr>
          <p:cNvCxnSpPr>
            <a:cxnSpLocks/>
          </p:cNvCxnSpPr>
          <p:nvPr/>
        </p:nvCxnSpPr>
        <p:spPr>
          <a:xfrm flipH="1" flipV="1">
            <a:off x="3064329" y="2009669"/>
            <a:ext cx="1964871" cy="82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6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A92EA-0A61-3393-B9EB-61134CE1D6D0}"/>
              </a:ext>
            </a:extLst>
          </p:cNvPr>
          <p:cNvSpPr txBox="1"/>
          <p:nvPr/>
        </p:nvSpPr>
        <p:spPr>
          <a:xfrm>
            <a:off x="108858" y="818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Verdana" panose="020B0604030504040204" pitchFamily="34" charset="0"/>
              </a:rPr>
              <a:t>S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chematic of AES structure 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AES Encryption">
            <a:extLst>
              <a:ext uri="{FF2B5EF4-FFF2-40B4-BE49-F238E27FC236}">
                <a16:creationId xmlns:a16="http://schemas.microsoft.com/office/drawing/2014/main" id="{D635644F-7E93-6959-082C-8FAA0C3B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6" y="108857"/>
            <a:ext cx="5649686" cy="666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D5C0B2-6D5A-1F1C-6BA9-CC047739D8F4}"/>
              </a:ext>
            </a:extLst>
          </p:cNvPr>
          <p:cNvSpPr txBox="1"/>
          <p:nvPr/>
        </p:nvSpPr>
        <p:spPr>
          <a:xfrm>
            <a:off x="217712" y="897485"/>
            <a:ext cx="44631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AES algorithm can be broken into three phases: the initial round, the main rounds, and the final round.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F3D4138-E3E5-F8C6-C32B-883E0E763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171426"/>
              </p:ext>
            </p:extLst>
          </p:nvPr>
        </p:nvGraphicFramePr>
        <p:xfrm>
          <a:off x="680356" y="1820816"/>
          <a:ext cx="3777343" cy="4419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319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B8BEDB-35E6-92A5-309C-AAF48243DCB4}"/>
              </a:ext>
            </a:extLst>
          </p:cNvPr>
          <p:cNvSpPr txBox="1"/>
          <p:nvPr/>
        </p:nvSpPr>
        <p:spPr>
          <a:xfrm>
            <a:off x="326571" y="4031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AES Key Schedule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EB473A-18C0-02D4-AC6F-77374736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7" y="1326331"/>
            <a:ext cx="7772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Schedule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generates a set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 keys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initial secret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number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 keys = Nr + 1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 keys for 128-bit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 keys for 192-bit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keys for 256-bit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213275-93CB-D7CF-B7C2-E5603A72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" y="5943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 keys are used in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AddRoundKey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 of each 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07E3C0-6678-CFD5-C4E7-B83F75361683}"/>
              </a:ext>
            </a:extLst>
          </p:cNvPr>
          <p:cNvSpPr/>
          <p:nvPr/>
        </p:nvSpPr>
        <p:spPr>
          <a:xfrm>
            <a:off x="8236288" y="1881081"/>
            <a:ext cx="3396343" cy="2631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11 subkeys? But there are only 10 rounds !</a:t>
            </a:r>
          </a:p>
          <a:p>
            <a:r>
              <a:rPr lang="en-US" dirty="0"/>
              <a:t>That's because first key K0</a:t>
            </a:r>
            <a:r>
              <a:rPr lang="en-US" i="1" dirty="0"/>
              <a:t> i</a:t>
            </a:r>
            <a:r>
              <a:rPr lang="en-US" dirty="0"/>
              <a:t>s </a:t>
            </a:r>
            <a:r>
              <a:rPr lang="en-US" dirty="0" err="1"/>
              <a:t>XOR'd</a:t>
            </a:r>
            <a:r>
              <a:rPr lang="en-US" dirty="0"/>
              <a:t> with the plaintext </a:t>
            </a:r>
            <a:r>
              <a:rPr lang="en-US" i="1" dirty="0"/>
              <a:t>before</a:t>
            </a:r>
            <a:r>
              <a:rPr lang="en-US" dirty="0"/>
              <a:t> the first round.</a:t>
            </a:r>
          </a:p>
        </p:txBody>
      </p:sp>
    </p:spTree>
    <p:extLst>
      <p:ext uri="{BB962C8B-B14F-4D97-AF65-F5344CB8AC3E}">
        <p14:creationId xmlns:p14="http://schemas.microsoft.com/office/powerpoint/2010/main" val="275347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FD046E-2D29-83A3-B889-7B2ED7C08BE5}"/>
              </a:ext>
            </a:extLst>
          </p:cNvPr>
          <p:cNvSpPr txBox="1"/>
          <p:nvPr/>
        </p:nvSpPr>
        <p:spPr>
          <a:xfrm>
            <a:off x="197663" y="-101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AES Key Schedule for 128 bits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211FC-9225-6EED-3210-1670AC47BB4A}"/>
              </a:ext>
            </a:extLst>
          </p:cNvPr>
          <p:cNvSpPr txBox="1"/>
          <p:nvPr/>
        </p:nvSpPr>
        <p:spPr>
          <a:xfrm>
            <a:off x="436479" y="648002"/>
            <a:ext cx="2545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K</a:t>
            </a:r>
            <a:r>
              <a:rPr lang="en-IN" sz="2000" b="0" i="1" dirty="0">
                <a:solidFill>
                  <a:srgbClr val="C00000"/>
                </a:solidFill>
                <a:effectLst/>
                <a:latin typeface="KaTeX_Math"/>
              </a:rPr>
              <a:t>0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=[</a:t>
            </a:r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w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0​,</a:t>
            </a:r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w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1​,</a:t>
            </a:r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w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2​,</a:t>
            </a:r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w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3​]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8CDFE-644E-F84B-11EA-A7105ECBBB75}"/>
              </a:ext>
            </a:extLst>
          </p:cNvPr>
          <p:cNvSpPr txBox="1"/>
          <p:nvPr/>
        </p:nvSpPr>
        <p:spPr>
          <a:xfrm>
            <a:off x="0" y="1138081"/>
            <a:ext cx="94202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ans" pitchFamily="2" charset="0"/>
              </a:rPr>
              <a:t>Then each new subkey depends on the 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ans" pitchFamily="2" charset="0"/>
              </a:rPr>
              <a:t>previous subkey</a:t>
            </a:r>
            <a:r>
              <a:rPr lang="en-US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.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ans" pitchFamily="2" charset="0"/>
              </a:rPr>
              <a:t>To compute </a:t>
            </a:r>
          </a:p>
          <a:p>
            <a:pPr algn="l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ans" pitchFamily="2" charset="0"/>
              </a:rPr>
              <a:t>       </a:t>
            </a:r>
            <a:r>
              <a:rPr lang="en-US" b="0" i="0" dirty="0">
                <a:solidFill>
                  <a:srgbClr val="C00000"/>
                </a:solidFill>
                <a:effectLst/>
                <a:latin typeface="KaTeX_Main"/>
              </a:rPr>
              <a:t> K1=[w4,w5,w6,w7]</a:t>
            </a:r>
            <a:r>
              <a:rPr lang="en-US" b="0" i="1" dirty="0">
                <a:solidFill>
                  <a:srgbClr val="C00000"/>
                </a:solidFill>
                <a:effectLst/>
                <a:latin typeface="KaTeX_Math"/>
              </a:rPr>
              <a:t> 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ans" pitchFamily="2" charset="0"/>
              </a:rPr>
              <a:t>the algorithm  the following:</a:t>
            </a:r>
          </a:p>
          <a:p>
            <a:pPr algn="l">
              <a:buNone/>
            </a:pPr>
            <a:endParaRPr lang="en-US" b="0" i="0" dirty="0">
              <a:solidFill>
                <a:srgbClr val="C00000"/>
              </a:solidFill>
              <a:effectLst/>
              <a:latin typeface="Nunito Sans" pitchFamily="2" charset="0"/>
            </a:endParaRPr>
          </a:p>
          <a:p>
            <a:pPr>
              <a:buNone/>
            </a:pPr>
            <a:br>
              <a:rPr lang="en-US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E9EFF2-A6E2-4DA3-6D32-BB0839AF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69" y="0"/>
            <a:ext cx="7831329" cy="67130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ABC3C1-CA6E-0014-8A56-AC6543669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99" y="2540562"/>
            <a:ext cx="3181794" cy="3524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AC83176-07BA-E1FA-55F3-A3E7B83B8804}"/>
              </a:ext>
            </a:extLst>
          </p:cNvPr>
          <p:cNvSpPr txBox="1"/>
          <p:nvPr/>
        </p:nvSpPr>
        <p:spPr>
          <a:xfrm>
            <a:off x="88127" y="3169406"/>
            <a:ext cx="51125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g() is a nonlinear function with a four-byte input and output. The remaining three words of a subkey are computed recursively as: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9473928-61FB-5117-9528-7924846E5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84680"/>
            <a:ext cx="4163006" cy="4477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BEBCD6-F859-235A-464F-0136D89A2DF1}"/>
              </a:ext>
            </a:extLst>
          </p:cNvPr>
          <p:cNvSpPr txBox="1"/>
          <p:nvPr/>
        </p:nvSpPr>
        <p:spPr>
          <a:xfrm>
            <a:off x="44064" y="5008787"/>
            <a:ext cx="4767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= 1,...,10 and j = 1,2,3. The function g() rotates its four input bytes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07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F083D-9E11-AFBE-0EE9-76FF22FEF3A7}"/>
              </a:ext>
            </a:extLst>
          </p:cNvPr>
          <p:cNvSpPr txBox="1"/>
          <p:nvPr/>
        </p:nvSpPr>
        <p:spPr>
          <a:xfrm>
            <a:off x="142875" y="117040"/>
            <a:ext cx="3545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25000"/>
                  </a:schemeClr>
                </a:solidFill>
              </a:rPr>
              <a:t>How g() function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61335-B54A-F629-5D0D-DEC3F5919E7B}"/>
              </a:ext>
            </a:extLst>
          </p:cNvPr>
          <p:cNvSpPr txBox="1"/>
          <p:nvPr/>
        </p:nvSpPr>
        <p:spPr>
          <a:xfrm>
            <a:off x="142875" y="6088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It consists of 3 steps: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99E9C-06B8-6206-0C42-36CA90990BCC}"/>
              </a:ext>
            </a:extLst>
          </p:cNvPr>
          <p:cNvSpPr txBox="1"/>
          <p:nvPr/>
        </p:nvSpPr>
        <p:spPr>
          <a:xfrm>
            <a:off x="387804" y="1449243"/>
            <a:ext cx="6239922" cy="48013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rgbClr val="002060"/>
                </a:solidFill>
              </a:rPr>
              <a:t>RotWord</a:t>
            </a:r>
            <a:r>
              <a:rPr lang="en-IN" dirty="0"/>
              <a:t>:</a:t>
            </a:r>
          </a:p>
          <a:p>
            <a:r>
              <a:rPr lang="en-US" dirty="0"/>
              <a:t>Takes a 4-byte word and rotates it left by 1 byte.</a:t>
            </a:r>
          </a:p>
          <a:p>
            <a:r>
              <a:rPr lang="en-US" dirty="0"/>
              <a:t>Example: Input = [a0, a1, a2, a3] </a:t>
            </a:r>
          </a:p>
          <a:p>
            <a:r>
              <a:rPr lang="en-US" dirty="0"/>
              <a:t>Output = [a1, a2, a3, a0]</a:t>
            </a:r>
          </a:p>
          <a:p>
            <a:endParaRPr lang="en-US" dirty="0"/>
          </a:p>
          <a:p>
            <a:r>
              <a:rPr lang="en-IN" sz="2400" b="1" dirty="0" err="1">
                <a:solidFill>
                  <a:srgbClr val="002060"/>
                </a:solidFill>
              </a:rPr>
              <a:t>SubWord</a:t>
            </a:r>
            <a:r>
              <a:rPr lang="en-IN" sz="2400" b="1" dirty="0">
                <a:solidFill>
                  <a:srgbClr val="002060"/>
                </a:solidFill>
              </a:rPr>
              <a:t> </a:t>
            </a:r>
          </a:p>
          <a:p>
            <a:r>
              <a:rPr lang="en-IN" dirty="0"/>
              <a:t>Applies the AES S-box to each byte of the word.  </a:t>
            </a:r>
          </a:p>
          <a:p>
            <a:r>
              <a:rPr lang="en-IN" dirty="0"/>
              <a:t>Introduces non-linearity and confusion.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sz="2400" b="1" dirty="0" err="1">
                <a:solidFill>
                  <a:srgbClr val="002060"/>
                </a:solidFill>
              </a:rPr>
              <a:t>Rcon</a:t>
            </a:r>
            <a:r>
              <a:rPr lang="en-IN" dirty="0"/>
              <a:t> </a:t>
            </a:r>
          </a:p>
          <a:p>
            <a:r>
              <a:rPr lang="en-IN" dirty="0"/>
              <a:t>XORs the result with a round constant (</a:t>
            </a:r>
            <a:r>
              <a:rPr lang="en-IN" dirty="0" err="1"/>
              <a:t>Rcon</a:t>
            </a:r>
            <a:r>
              <a:rPr lang="en-IN" dirty="0"/>
              <a:t>).  </a:t>
            </a:r>
          </a:p>
          <a:p>
            <a:r>
              <a:rPr lang="en-IN" dirty="0"/>
              <a:t>Ensures each round key is uniquely dependent on the round number.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FA90F-5C3E-1729-C024-9E33E1885148}"/>
              </a:ext>
            </a:extLst>
          </p:cNvPr>
          <p:cNvSpPr txBox="1"/>
          <p:nvPr/>
        </p:nvSpPr>
        <p:spPr>
          <a:xfrm>
            <a:off x="8868009" y="3429000"/>
            <a:ext cx="29361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Values of </a:t>
            </a:r>
            <a:r>
              <a:rPr lang="en-IN" dirty="0" err="1">
                <a:solidFill>
                  <a:srgbClr val="0070C0"/>
                </a:solidFill>
              </a:rPr>
              <a:t>Rcon</a:t>
            </a:r>
            <a:r>
              <a:rPr lang="en-IN" dirty="0">
                <a:solidFill>
                  <a:srgbClr val="0070C0"/>
                </a:solidFill>
              </a:rPr>
              <a:t> (for AES-128): </a:t>
            </a:r>
          </a:p>
          <a:p>
            <a:r>
              <a:rPr lang="en-IN" dirty="0">
                <a:solidFill>
                  <a:srgbClr val="0070C0"/>
                </a:solidFill>
              </a:rPr>
              <a:t>RC[1] = x⁰ = (00000001)₂  </a:t>
            </a:r>
          </a:p>
          <a:p>
            <a:r>
              <a:rPr lang="en-IN" dirty="0">
                <a:solidFill>
                  <a:srgbClr val="0070C0"/>
                </a:solidFill>
              </a:rPr>
              <a:t>RC[2] = x¹ = (00000010)₂  </a:t>
            </a:r>
          </a:p>
          <a:p>
            <a:r>
              <a:rPr lang="en-IN" dirty="0">
                <a:solidFill>
                  <a:srgbClr val="0070C0"/>
                </a:solidFill>
              </a:rPr>
              <a:t>RC[3] = x² = (00000100)₂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RC[4] = x³ = (00001000)₂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RC[5] = x⁴ = (00010000)₂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RC[6] = x⁵ = (00100000)₂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RC[7] = x⁶ = (01000000)₂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RC[8] = x⁷ = (10000000)₂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RC[9] = x⁸ = (00011011)₂  </a:t>
            </a:r>
          </a:p>
          <a:p>
            <a:r>
              <a:rPr lang="en-IN" dirty="0">
                <a:solidFill>
                  <a:srgbClr val="0070C0"/>
                </a:solidFill>
              </a:rPr>
              <a:t>RC[10] = x⁹ = (00110110)₂</a:t>
            </a:r>
          </a:p>
        </p:txBody>
      </p:sp>
    </p:spTree>
    <p:extLst>
      <p:ext uri="{BB962C8B-B14F-4D97-AF65-F5344CB8AC3E}">
        <p14:creationId xmlns:p14="http://schemas.microsoft.com/office/powerpoint/2010/main" val="232296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2034D-150A-C369-EB87-3C92B18D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9" y="75732"/>
            <a:ext cx="10297962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1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BE2A8C-CB6F-FE23-018C-21594232F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1" y="0"/>
            <a:ext cx="977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3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38355-6206-243B-2D67-7C62C9E8A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4" y="0"/>
            <a:ext cx="9975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6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3DA864-8562-4B5A-D7D2-C26241C1FFDE}"/>
              </a:ext>
            </a:extLst>
          </p:cNvPr>
          <p:cNvSpPr txBox="1"/>
          <p:nvPr/>
        </p:nvSpPr>
        <p:spPr>
          <a:xfrm>
            <a:off x="152400" y="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AddRoundKey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5DDBA2-D68A-A2B9-80BA-20232EF48D7D}"/>
              </a:ext>
            </a:extLst>
          </p:cNvPr>
          <p:cNvSpPr/>
          <p:nvPr/>
        </p:nvSpPr>
        <p:spPr>
          <a:xfrm>
            <a:off x="0" y="461665"/>
            <a:ext cx="10265229" cy="11103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 this operation, the 128 bits of </a:t>
            </a:r>
            <a:r>
              <a:rPr lang="en-GB" b="1" dirty="0"/>
              <a:t>State </a:t>
            </a:r>
            <a:r>
              <a:rPr lang="en-GB" dirty="0"/>
              <a:t>are bitwise XORed with the 128 bits of the round key. Here is an example where </a:t>
            </a:r>
            <a:r>
              <a:rPr lang="en-US" dirty="0"/>
              <a:t>the first matrix is State, and the second matrix is the round key.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56298-6A31-43BE-98BB-BFAF962EF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8" y="1524501"/>
            <a:ext cx="8098972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0D0C9-0F6E-4B08-8E41-389E18DCE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12" y="4506686"/>
            <a:ext cx="5301342" cy="1797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7402DE-FFCF-EE0A-690F-2C4C12C6E2B4}"/>
                  </a:ext>
                </a:extLst>
              </p:cNvPr>
              <p:cNvSpPr txBox="1"/>
              <p:nvPr/>
            </p:nvSpPr>
            <p:spPr>
              <a:xfrm rot="21408145">
                <a:off x="347779" y="5045925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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7402DE-FFCF-EE0A-690F-2C4C12C6E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08145">
                <a:off x="347779" y="5045925"/>
                <a:ext cx="6096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984CD48-A2A5-4D84-A84A-37BC92232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5" y="4578561"/>
            <a:ext cx="2144486" cy="16540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7984AE-F759-0ECB-9623-094FF92DF8B8}"/>
              </a:ext>
            </a:extLst>
          </p:cNvPr>
          <p:cNvSpPr txBox="1"/>
          <p:nvPr/>
        </p:nvSpPr>
        <p:spPr>
          <a:xfrm>
            <a:off x="6248400" y="51747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=</a:t>
            </a:r>
            <a:endParaRPr lang="en-IN" sz="2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CEC37D-701B-4AA0-BD22-F36BF8151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507" y="5318351"/>
            <a:ext cx="1859441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1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FE249F-9AAF-93D5-4B4C-E166A75B0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7511968"/>
              </p:ext>
            </p:extLst>
          </p:nvPr>
        </p:nvGraphicFramePr>
        <p:xfrm>
          <a:off x="282365" y="1448772"/>
          <a:ext cx="9221527" cy="3972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4376D-62B3-6BC6-231E-9EA011A0608F}"/>
              </a:ext>
            </a:extLst>
          </p:cNvPr>
          <p:cNvSpPr txBox="1"/>
          <p:nvPr/>
        </p:nvSpPr>
        <p:spPr>
          <a:xfrm>
            <a:off x="282365" y="350999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Introduction to Symmetric Key Cryptography</a:t>
            </a:r>
            <a:endParaRPr lang="en-IN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9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440160-1089-250A-B804-A90DF973C543}"/>
              </a:ext>
            </a:extLst>
          </p:cNvPr>
          <p:cNvSpPr txBox="1"/>
          <p:nvPr/>
        </p:nvSpPr>
        <p:spPr>
          <a:xfrm>
            <a:off x="174171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err="1">
                <a:solidFill>
                  <a:srgbClr val="C00000"/>
                </a:solidFill>
              </a:rPr>
              <a:t>SubBytes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E9EA0D-4AF1-E3E2-B723-0ADBAF7EE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6689"/>
            <a:ext cx="108204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SubBytes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nonlinear substitution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byte 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matrix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replaced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S-Box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1391B-B24E-DA61-D546-17C098385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1463702"/>
            <a:ext cx="9949543" cy="51641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5D5AAC2-B0D9-1A8E-B29E-152EAE9464F0}"/>
              </a:ext>
            </a:extLst>
          </p:cNvPr>
          <p:cNvSpPr/>
          <p:nvPr/>
        </p:nvSpPr>
        <p:spPr>
          <a:xfrm>
            <a:off x="8817431" y="523220"/>
            <a:ext cx="3200398" cy="25037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 byte (e.g.,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6E</a:t>
            </a:r>
            <a:r>
              <a:rPr lang="en-US" altLang="en-US" sz="1400" dirty="0">
                <a:solidFill>
                  <a:schemeClr val="tx1"/>
                </a:solidFill>
              </a:rPr>
              <a:t>) is split into: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Row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6</a:t>
            </a:r>
            <a:r>
              <a:rPr lang="en-US" altLang="en-US" sz="1400" dirty="0">
                <a:solidFill>
                  <a:schemeClr val="tx1"/>
                </a:solidFill>
              </a:rPr>
              <a:t> (first 4 bits)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Column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E</a:t>
            </a:r>
            <a:r>
              <a:rPr lang="en-US" altLang="en-US" sz="1400" dirty="0">
                <a:solidFill>
                  <a:schemeClr val="tx1"/>
                </a:solidFill>
              </a:rPr>
              <a:t> (last 4 bits)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 substitution value is taken from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S-Box[6][E]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9F</a:t>
            </a:r>
            <a:r>
              <a:rPr lang="en-US" altLang="en-US" sz="1400" dirty="0">
                <a:solidFill>
                  <a:schemeClr val="tx1"/>
                </a:solidFill>
              </a:rPr>
              <a:t>.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6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BCEA3C-93D1-8F62-2D79-0DDF444D99C8}"/>
              </a:ext>
            </a:extLst>
          </p:cNvPr>
          <p:cNvSpPr txBox="1"/>
          <p:nvPr/>
        </p:nvSpPr>
        <p:spPr>
          <a:xfrm>
            <a:off x="239486" y="3051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ShiftRows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A7883-3D75-DB7B-0342-FD87CEBC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36" y="1478834"/>
            <a:ext cx="7649643" cy="39724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DB8E4E-7DF9-972C-2F45-6B97FDECF89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763483" y="1102380"/>
            <a:ext cx="2088088" cy="89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0724F5F-8B93-A898-FB7C-B0BF6D10DD83}"/>
              </a:ext>
            </a:extLst>
          </p:cNvPr>
          <p:cNvSpPr/>
          <p:nvPr/>
        </p:nvSpPr>
        <p:spPr>
          <a:xfrm>
            <a:off x="9851571" y="789617"/>
            <a:ext cx="1491342" cy="625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no shift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B0FA0E-0B0D-17DC-06D7-5FF90DC8CF5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827812" y="2157488"/>
            <a:ext cx="2023759" cy="21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A9F183-9754-6167-A7DA-FBA4E22F1E69}"/>
              </a:ext>
            </a:extLst>
          </p:cNvPr>
          <p:cNvSpPr/>
          <p:nvPr/>
        </p:nvSpPr>
        <p:spPr>
          <a:xfrm>
            <a:off x="9851571" y="1844725"/>
            <a:ext cx="1491342" cy="625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one position left shift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80AEC-D160-E5C5-B721-C6A68F89BFC9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827812" y="2744368"/>
            <a:ext cx="1979231" cy="66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85AADC-CE56-D8D5-8E7C-EDC77F3022B3}"/>
              </a:ext>
            </a:extLst>
          </p:cNvPr>
          <p:cNvSpPr/>
          <p:nvPr/>
        </p:nvSpPr>
        <p:spPr>
          <a:xfrm>
            <a:off x="9807043" y="3091720"/>
            <a:ext cx="1491342" cy="625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one position left shift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8CA2C5-DE92-5168-8999-297693C7C2C4}"/>
              </a:ext>
            </a:extLst>
          </p:cNvPr>
          <p:cNvSpPr/>
          <p:nvPr/>
        </p:nvSpPr>
        <p:spPr>
          <a:xfrm>
            <a:off x="9742714" y="4246912"/>
            <a:ext cx="1491342" cy="625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one position left shift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6D33F1-2792-296F-262C-6D61146A724A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7654626" y="3069324"/>
            <a:ext cx="2088088" cy="149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CD9940-16E4-ACB3-CBA7-B99EF84B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79" y="1458686"/>
            <a:ext cx="9593014" cy="51220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9C9A80-011E-B0C8-0E68-1F1896DB9B86}"/>
              </a:ext>
            </a:extLst>
          </p:cNvPr>
          <p:cNvSpPr txBox="1"/>
          <p:nvPr/>
        </p:nvSpPr>
        <p:spPr>
          <a:xfrm>
            <a:off x="156493" y="3457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err="1">
                <a:solidFill>
                  <a:srgbClr val="C00000"/>
                </a:solidFill>
              </a:rPr>
              <a:t>MixColumns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E68B6-6679-A499-17D4-85524198A8D3}"/>
              </a:ext>
            </a:extLst>
          </p:cNvPr>
          <p:cNvSpPr txBox="1"/>
          <p:nvPr/>
        </p:nvSpPr>
        <p:spPr>
          <a:xfrm>
            <a:off x="156493" y="557795"/>
            <a:ext cx="773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linear mixing operation which </a:t>
            </a:r>
            <a:r>
              <a:rPr lang="en-US" dirty="0"/>
              <a:t>multiplies fixed matrix against current State Matrix: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41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C6F62-ECD1-02F3-4F61-EE18AF82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1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45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2CD98-BF04-3FF0-0CEC-76F74266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28" y="0"/>
            <a:ext cx="9851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24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F8368-3713-0D99-47F2-8865E573F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24" y="123363"/>
            <a:ext cx="9859751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0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9F229E-65E5-DB51-BE1C-6EE46136A469}"/>
              </a:ext>
            </a:extLst>
          </p:cNvPr>
          <p:cNvSpPr txBox="1"/>
          <p:nvPr/>
        </p:nvSpPr>
        <p:spPr>
          <a:xfrm>
            <a:off x="337457" y="21324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None/>
            </a:pP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 pitchFamily="2" charset="0"/>
              </a:rPr>
              <a:t>Electronic Code Book (ECB)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D91634-DCD4-426C-A49B-9AE10FFFF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185" y="727523"/>
            <a:ext cx="45352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Simplest block cipher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block encrypted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independently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ED69EF-C505-7205-289C-6F1428C4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213249"/>
            <a:ext cx="5486399" cy="38478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23E6890-D324-8F57-9DEA-60B435C65F16}"/>
                  </a:ext>
                </a:extLst>
              </p:cNvPr>
              <p:cNvSpPr/>
              <p:nvPr/>
            </p:nvSpPr>
            <p:spPr>
              <a:xfrm>
                <a:off x="294114" y="2810244"/>
                <a:ext cx="6182686" cy="2501718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Encryption: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 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Decryption</a:t>
                </a:r>
                <a:r>
                  <a:rPr lang="en-US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t-IT" altLang="en-US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23E6890-D324-8F57-9DEA-60B435C65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4" y="2810244"/>
                <a:ext cx="6182686" cy="2501718"/>
              </a:xfrm>
              <a:prstGeom prst="roundRect">
                <a:avLst/>
              </a:prstGeom>
              <a:blipFill>
                <a:blip r:embed="rId3"/>
                <a:stretch>
                  <a:fillRect t="-17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470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BB4D25-D919-D929-7346-030E9921A148}"/>
              </a:ext>
            </a:extLst>
          </p:cNvPr>
          <p:cNvSpPr txBox="1"/>
          <p:nvPr/>
        </p:nvSpPr>
        <p:spPr>
          <a:xfrm>
            <a:off x="221772" y="279125"/>
            <a:ext cx="6097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Cipher block chaining mode (CBC):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4ADCE-A6F2-EB77-2684-D3D16BD3AC4F}"/>
              </a:ext>
            </a:extLst>
          </p:cNvPr>
          <p:cNvSpPr txBox="1"/>
          <p:nvPr/>
        </p:nvSpPr>
        <p:spPr>
          <a:xfrm>
            <a:off x="465513" y="1138844"/>
            <a:ext cx="426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Converts block cipher into self-synchronizing stream cipher.  </a:t>
            </a:r>
          </a:p>
          <a:p>
            <a:r>
              <a:rPr lang="en-US" dirty="0"/>
              <a:t>Encrypts IV, then XORs with plaintext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23FE22D-9F59-CDB2-5DE8-A3A841927FBB}"/>
                  </a:ext>
                </a:extLst>
              </p:cNvPr>
              <p:cNvSpPr/>
              <p:nvPr/>
            </p:nvSpPr>
            <p:spPr>
              <a:xfrm>
                <a:off x="129877" y="2144430"/>
                <a:ext cx="5464524" cy="314342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e()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block cipher of block size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xᵢ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yᵢ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be bit strings </a:t>
                </a:r>
                <a:r>
                  <a:rPr lang="en-US" altLang="en-US" sz="1400" dirty="0"/>
                  <a:t>o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IV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nonce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m:rPr>
                        <m:nor/>
                      </m:rP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IV</m:t>
                    </m:r>
                  </m:oMath>
                </a14:m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    </a:t>
                </a:r>
                <a14:m>
                  <m:oMath xmlns:m="http://schemas.openxmlformats.org/officeDocument/2006/math">
                    <m:r>
                      <a:rPr lang="en-US" alt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en-US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C00000"/>
                    </a:solidFill>
                  </a:rPr>
                  <a:t>Encryption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       </m:t>
                    </m:r>
                  </m:oMath>
                </a14:m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m:rPr>
                        <m:nor/>
                      </m:rPr>
                      <a:rPr lang="en-IN" sz="14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⊕</m:t>
                    </m:r>
                    <m:r>
                      <a:rPr lang="en-US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IN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(general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  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 sz="14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𝒙𝒐𝒓</m:t>
                    </m:r>
                    <m:r>
                      <a:rPr lang="en-US" sz="14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</a:t>
                </a:r>
                <a:r>
                  <a:rPr lang="en-IN" sz="14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I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&gt;=2</a:t>
                </a:r>
                <a:endParaRPr lang="en-IN" sz="1400" b="1" dirty="0">
                  <a:solidFill>
                    <a:srgbClr val="FF0000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srgbClr val="FF0000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23FE22D-9F59-CDB2-5DE8-A3A841927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7" y="2144430"/>
                <a:ext cx="5464524" cy="31434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620CA8-7A3D-9AD2-BFA9-17C926D76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79125"/>
            <a:ext cx="4746923" cy="45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7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80985B-47E7-79E5-6B63-78806E7ED296}"/>
              </a:ext>
            </a:extLst>
          </p:cNvPr>
          <p:cNvSpPr txBox="1"/>
          <p:nvPr/>
        </p:nvSpPr>
        <p:spPr>
          <a:xfrm>
            <a:off x="94457" y="299137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Cipher feedback mode (CFB):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39036-3AEB-F8EA-99F7-7148BE907334}"/>
              </a:ext>
            </a:extLst>
          </p:cNvPr>
          <p:cNvSpPr txBox="1"/>
          <p:nvPr/>
        </p:nvSpPr>
        <p:spPr>
          <a:xfrm>
            <a:off x="233917" y="1360967"/>
            <a:ext cx="6240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plaintext block is XORed with the previous </a:t>
            </a:r>
            <a:r>
              <a:rPr lang="en-US" b="1" dirty="0"/>
              <a:t>ciphertext block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IV (Initialization Vector)</a:t>
            </a:r>
            <a:r>
              <a:rPr lang="en-US" dirty="0"/>
              <a:t> is used for the first block.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658ACCD-76F6-003F-988B-D5EC1E4B78AB}"/>
                  </a:ext>
                </a:extLst>
              </p:cNvPr>
              <p:cNvSpPr/>
              <p:nvPr/>
            </p:nvSpPr>
            <p:spPr>
              <a:xfrm>
                <a:off x="631476" y="2284297"/>
                <a:ext cx="5464524" cy="314342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e()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block cipher of block size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xᵢ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yᵢ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be bit strings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IV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nonce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en-US" sz="14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C00000"/>
                    </a:solidFill>
                  </a:rPr>
                  <a:t>Encryption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658ACCD-76F6-003F-988B-D5EC1E4B7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76" y="2284297"/>
                <a:ext cx="5464524" cy="31434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B920C350-DA3C-CBE2-01F1-B0CA3C934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5" y="276836"/>
            <a:ext cx="5225128" cy="46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08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DFC8A4-53F4-C761-7321-AB78ACCB63DF}"/>
              </a:ext>
            </a:extLst>
          </p:cNvPr>
          <p:cNvSpPr txBox="1"/>
          <p:nvPr/>
        </p:nvSpPr>
        <p:spPr>
          <a:xfrm>
            <a:off x="471881" y="301896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Output feedback mode (OFB):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28CD092-188F-9EBA-77E5-87EED38FD7DC}"/>
                  </a:ext>
                </a:extLst>
              </p:cNvPr>
              <p:cNvSpPr/>
              <p:nvPr/>
            </p:nvSpPr>
            <p:spPr>
              <a:xfrm>
                <a:off x="891535" y="2225573"/>
                <a:ext cx="5464524" cy="314342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e()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block cipher of block size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xᵢ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yᵢ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be bit strings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IV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nonce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en-US" sz="14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C00000"/>
                    </a:solidFill>
                  </a:rPr>
                  <a:t>Encryption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_1 </m:t>
                      </m:r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28CD092-188F-9EBA-77E5-87EED38FD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35" y="2225573"/>
                <a:ext cx="5464524" cy="31434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1BA8BB-9004-CF03-8DD0-5D71AC3A1DB2}"/>
              </a:ext>
            </a:extLst>
          </p:cNvPr>
          <p:cNvSpPr txBox="1"/>
          <p:nvPr/>
        </p:nvSpPr>
        <p:spPr>
          <a:xfrm>
            <a:off x="394283" y="888840"/>
            <a:ext cx="4974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encrypted output as feedback instead of ciphertext.  </a:t>
            </a:r>
          </a:p>
          <a:p>
            <a:r>
              <a:rPr lang="en-US" dirty="0"/>
              <a:t>Entire block output is used, making it a stream-like cipher.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F305D2-4D55-57AA-5577-4851F6233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49" y="143799"/>
            <a:ext cx="4679349" cy="45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1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C43CBD-DCAC-1312-2808-181ADCE37974}"/>
              </a:ext>
            </a:extLst>
          </p:cNvPr>
          <p:cNvSpPr txBox="1"/>
          <p:nvPr/>
        </p:nvSpPr>
        <p:spPr>
          <a:xfrm>
            <a:off x="772886" y="664029"/>
            <a:ext cx="990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0C78D-5C09-B4FD-8C20-74940CCD99BD}"/>
              </a:ext>
            </a:extLst>
          </p:cNvPr>
          <p:cNvSpPr txBox="1"/>
          <p:nvPr/>
        </p:nvSpPr>
        <p:spPr>
          <a:xfrm>
            <a:off x="566057" y="1378651"/>
            <a:ext cx="99604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single key</a:t>
            </a:r>
            <a:r>
              <a:rPr lang="en-US" sz="2400" dirty="0"/>
              <a:t> is shared between sender and receiver.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Both parties use this key to </a:t>
            </a:r>
            <a:r>
              <a:rPr lang="en-US" sz="2400" b="1" dirty="0"/>
              <a:t>encrypt and decrypt</a:t>
            </a:r>
            <a:r>
              <a:rPr lang="en-US" sz="2400" dirty="0"/>
              <a:t>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F5121-1971-971F-52FB-661DCE6F1CB6}"/>
              </a:ext>
            </a:extLst>
          </p:cNvPr>
          <p:cNvSpPr txBox="1"/>
          <p:nvPr/>
        </p:nvSpPr>
        <p:spPr>
          <a:xfrm>
            <a:off x="386443" y="3834510"/>
            <a:ext cx="8850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Example flow: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41F57-261C-202A-8B91-8BFDA0AC040F}"/>
              </a:ext>
            </a:extLst>
          </p:cNvPr>
          <p:cNvSpPr txBox="1"/>
          <p:nvPr/>
        </p:nvSpPr>
        <p:spPr>
          <a:xfrm>
            <a:off x="925286" y="478234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Plaintext + Key → 🔒 Encryption → Ciphertext  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Ciphertext + Same Key → 🔓 Decryption → Plaintext</a:t>
            </a:r>
          </a:p>
        </p:txBody>
      </p:sp>
    </p:spTree>
    <p:extLst>
      <p:ext uri="{BB962C8B-B14F-4D97-AF65-F5344CB8AC3E}">
        <p14:creationId xmlns:p14="http://schemas.microsoft.com/office/powerpoint/2010/main" val="1736346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166EFE-6906-E219-3ED7-11249B4085CE}"/>
              </a:ext>
            </a:extLst>
          </p:cNvPr>
          <p:cNvSpPr txBox="1"/>
          <p:nvPr/>
        </p:nvSpPr>
        <p:spPr>
          <a:xfrm>
            <a:off x="169877" y="27229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Counter mode (CTR):</a:t>
            </a:r>
            <a:endParaRPr lang="en-IN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F1C7B2C-BE44-F22B-58AF-F57915D1C976}"/>
                  </a:ext>
                </a:extLst>
              </p:cNvPr>
              <p:cNvSpPr/>
              <p:nvPr/>
            </p:nvSpPr>
            <p:spPr>
              <a:xfrm>
                <a:off x="169877" y="1858158"/>
                <a:ext cx="5464524" cy="314342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Let e() be a block cipher of block size b, and let xi and </a:t>
                </a:r>
                <a:r>
                  <a:rPr lang="en-US" dirty="0" err="1">
                    <a:solidFill>
                      <a:schemeClr val="bg2">
                        <a:lumMod val="10000"/>
                      </a:schemeClr>
                    </a:solidFill>
                  </a:rPr>
                  <a:t>yi</a:t>
                </a: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 be bit strings of length b. The concatenation of the initialization value IV and the counter CT Ri is denoted by (IV||</a:t>
                </a:r>
                <a:r>
                  <a:rPr lang="en-US" dirty="0" err="1">
                    <a:solidFill>
                      <a:schemeClr val="bg2">
                        <a:lumMod val="10000"/>
                      </a:schemeClr>
                    </a:solidFill>
                  </a:rPr>
                  <a:t>CTRi</a:t>
                </a: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) and is a bit string of length b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srgbClr val="C00000"/>
                    </a:solidFill>
                  </a:rPr>
                  <a:t>Decryption</a:t>
                </a:r>
                <a:r>
                  <a:rPr lang="en-I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</m:t>
                        </m:r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F1C7B2C-BE44-F22B-58AF-F57915D1C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" y="1858158"/>
                <a:ext cx="5464524" cy="31434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28D41D2-E40E-D685-5D68-084ABBFB5CB5}"/>
              </a:ext>
            </a:extLst>
          </p:cNvPr>
          <p:cNvSpPr txBox="1"/>
          <p:nvPr/>
        </p:nvSpPr>
        <p:spPr>
          <a:xfrm>
            <a:off x="343948" y="926725"/>
            <a:ext cx="416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Encrypts a </a:t>
            </a:r>
            <a:r>
              <a:rPr lang="en-US" b="1" dirty="0"/>
              <a:t>counter</a:t>
            </a:r>
            <a:r>
              <a:rPr lang="en-US" dirty="0"/>
              <a:t> for each block.</a:t>
            </a:r>
          </a:p>
          <a:p>
            <a:r>
              <a:rPr lang="en-US" dirty="0"/>
              <a:t>Counter is incremented for each block.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6D1B37-D509-0DB2-3361-4356FB8C7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85" y="1564029"/>
            <a:ext cx="4335009" cy="437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00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A96369-FE65-5C85-DFBA-2DA9BBDF1625}"/>
              </a:ext>
            </a:extLst>
          </p:cNvPr>
          <p:cNvSpPr txBox="1"/>
          <p:nvPr/>
        </p:nvSpPr>
        <p:spPr>
          <a:xfrm>
            <a:off x="316437" y="276728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3">
                    <a:lumMod val="75000"/>
                  </a:schemeClr>
                </a:solidFill>
              </a:rPr>
              <a:t>Galois Counter Mode (GCM)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687D763-2C3D-4625-4944-2C8907E3DBED}"/>
                  </a:ext>
                </a:extLst>
              </p:cNvPr>
              <p:cNvSpPr/>
              <p:nvPr/>
            </p:nvSpPr>
            <p:spPr>
              <a:xfrm>
                <a:off x="501864" y="2621849"/>
                <a:ext cx="7945449" cy="3780059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Let e() be a block cipher of block size 128 bit; let x be the plaintext consisting of the blocks x1,...,</a:t>
                </a:r>
                <a:r>
                  <a:rPr lang="en-US" sz="1600" dirty="0" err="1">
                    <a:solidFill>
                      <a:schemeClr val="accent2">
                        <a:lumMod val="75000"/>
                      </a:schemeClr>
                    </a:solidFill>
                  </a:rPr>
                  <a:t>xn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; and let AAD be the additional authenticated data.</a:t>
                </a:r>
                <a:endParaRPr lang="en-US" alt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Derive a counter value CT R0 from the IV and compute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CTR1 = CTR0 +1.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Compute ciphertext: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𝐶𝑇</m:t>
                          </m:r>
                          <m:sSub>
                            <m:sSubPr>
                              <m:ctrlPr>
                                <a:rPr lang="en-US" altLang="en-US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 Authentication a. Generate authentication subkey H = ek(0) b. Compute g0 = AAD×H (Galois field multiplication)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c. Compute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𝑥𝑜𝑟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1≤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d. Final authentication tag: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𝑥𝑜𝑟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687D763-2C3D-4625-4944-2C8907E3D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4" y="2621849"/>
                <a:ext cx="7945449" cy="378005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9E0391B-3C6D-3ABB-C9F6-E82C707F46A7}"/>
              </a:ext>
            </a:extLst>
          </p:cNvPr>
          <p:cNvSpPr txBox="1"/>
          <p:nvPr/>
        </p:nvSpPr>
        <p:spPr>
          <a:xfrm>
            <a:off x="316437" y="1421520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Combines </a:t>
            </a:r>
            <a:r>
              <a:rPr lang="en-US" b="1" dirty="0"/>
              <a:t>CTR mode + Authentication (via GHASH)</a:t>
            </a:r>
            <a:r>
              <a:rPr lang="en-US" dirty="0"/>
              <a:t>.</a:t>
            </a:r>
          </a:p>
          <a:p>
            <a:r>
              <a:rPr lang="en-US" dirty="0"/>
              <a:t>Provides </a:t>
            </a:r>
            <a:r>
              <a:rPr lang="en-US" b="1" dirty="0"/>
              <a:t>confidentiality + integrity</a:t>
            </a:r>
            <a:r>
              <a:rPr lang="en-US" dirty="0"/>
              <a:t>.</a:t>
            </a:r>
          </a:p>
          <a:p>
            <a:r>
              <a:rPr lang="en-US" b="1" dirty="0"/>
              <a:t>Used In:</a:t>
            </a:r>
            <a:r>
              <a:rPr lang="en-US" dirty="0"/>
              <a:t> TLS, VPNs, IPsec.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025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C974E-02FA-BEA6-C22C-3D94C2DE49CC}"/>
              </a:ext>
            </a:extLst>
          </p:cNvPr>
          <p:cNvSpPr txBox="1"/>
          <p:nvPr/>
        </p:nvSpPr>
        <p:spPr>
          <a:xfrm>
            <a:off x="402772" y="463621"/>
            <a:ext cx="269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References: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B5BB3-269D-FF5D-5740-C0BAE1BF73B7}"/>
              </a:ext>
            </a:extLst>
          </p:cNvPr>
          <p:cNvSpPr txBox="1"/>
          <p:nvPr/>
        </p:nvSpPr>
        <p:spPr>
          <a:xfrm>
            <a:off x="598713" y="1266149"/>
            <a:ext cx="87521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https://csrc.nist.gov/archive/aes/rijndael/Rijndael-ammended.pdf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AAFE-6EF3-4411-7F20-0B3E2D3027B8}"/>
              </a:ext>
            </a:extLst>
          </p:cNvPr>
          <p:cNvSpPr txBox="1"/>
          <p:nvPr/>
        </p:nvSpPr>
        <p:spPr>
          <a:xfrm>
            <a:off x="598712" y="2205335"/>
            <a:ext cx="99822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Paar, C., &amp; Pelzl, J. (2010). </a:t>
            </a:r>
            <a:r>
              <a:rPr lang="en-US" sz="2000" i="1" dirty="0"/>
              <a:t>Understanding Cryptography: A Textbook for Students and Practitioners</a:t>
            </a:r>
            <a:r>
              <a:rPr lang="en-US" sz="2000" dirty="0"/>
              <a:t>. Springer.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E6BE39-084F-8CA4-2D33-1CCFAA524CCC}"/>
              </a:ext>
            </a:extLst>
          </p:cNvPr>
          <p:cNvSpPr txBox="1"/>
          <p:nvPr/>
        </p:nvSpPr>
        <p:spPr>
          <a:xfrm>
            <a:off x="674915" y="3175338"/>
            <a:ext cx="8948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 err="1"/>
              <a:t>Schinta</a:t>
            </a:r>
            <a:r>
              <a:rPr lang="en-IN" sz="2000" b="1" dirty="0"/>
              <a:t>.</a:t>
            </a:r>
            <a:r>
              <a:rPr lang="en-IN" sz="2000" dirty="0"/>
              <a:t> (n.d.). </a:t>
            </a:r>
            <a:r>
              <a:rPr lang="en-IN" sz="2000" i="1" dirty="0"/>
              <a:t>Blowfish Encryption Algorithm</a:t>
            </a:r>
            <a:r>
              <a:rPr lang="en-IN" sz="2000" dirty="0"/>
              <a:t> [PDF]. CS Department, Indiana State University. Available at: </a:t>
            </a:r>
            <a:r>
              <a:rPr lang="en-IN" sz="2000" dirty="0">
                <a:hlinkClick r:id="rId2"/>
              </a:rPr>
              <a:t>https://cs.indstate.edu/~schinta/blowfish.pdf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F98E9-156B-62D8-3582-ADE2513E24C4}"/>
              </a:ext>
            </a:extLst>
          </p:cNvPr>
          <p:cNvSpPr txBox="1"/>
          <p:nvPr/>
        </p:nvSpPr>
        <p:spPr>
          <a:xfrm>
            <a:off x="762000" y="4391562"/>
            <a:ext cx="8218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Tita, F., Setiawan, A., &amp; Susanto, B.</a:t>
            </a:r>
            <a:br>
              <a:rPr lang="en-US" dirty="0"/>
            </a:br>
            <a:r>
              <a:rPr lang="en-US" i="1" dirty="0"/>
              <a:t>Construction of Substitution Box (S-Box) Based on Irreducible Polynomials on GF(2⁸)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378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517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153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062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47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06AD81-C072-E647-93BD-D1525517C774}"/>
              </a:ext>
            </a:extLst>
          </p:cNvPr>
          <p:cNvSpPr txBox="1"/>
          <p:nvPr/>
        </p:nvSpPr>
        <p:spPr>
          <a:xfrm>
            <a:off x="511628" y="990600"/>
            <a:ext cx="99495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Inventor</a:t>
            </a:r>
            <a:r>
              <a:rPr lang="en-IN" sz="2000" dirty="0"/>
              <a:t>: Bruce Schneier (1993)</a:t>
            </a:r>
            <a:br>
              <a:rPr lang="en-IN" sz="2000" dirty="0"/>
            </a:br>
            <a:r>
              <a:rPr lang="en-IN" sz="2000" b="1" dirty="0"/>
              <a:t>Purpose</a:t>
            </a:r>
            <a:r>
              <a:rPr lang="en-IN" sz="2000" dirty="0"/>
              <a:t>: Alternative to DES — faster, stronger, and not patented</a:t>
            </a:r>
            <a:br>
              <a:rPr lang="en-IN" sz="2000" dirty="0"/>
            </a:br>
            <a:r>
              <a:rPr lang="en-IN" sz="2000" b="1" dirty="0"/>
              <a:t>Type</a:t>
            </a:r>
            <a:r>
              <a:rPr lang="en-IN" sz="2000" dirty="0"/>
              <a:t>: Symmetric Block Cipher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F74EA-3746-07E7-C56C-E548C29F1DDC}"/>
              </a:ext>
            </a:extLst>
          </p:cNvPr>
          <p:cNvSpPr txBox="1"/>
          <p:nvPr/>
        </p:nvSpPr>
        <p:spPr>
          <a:xfrm>
            <a:off x="511628" y="284478"/>
            <a:ext cx="5290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Blowfish Algorithm</a:t>
            </a:r>
          </a:p>
          <a:p>
            <a:endParaRPr lang="en-IN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5D2E3B2-300A-FD27-DEFF-5F823B97D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378080"/>
              </p:ext>
            </p:extLst>
          </p:nvPr>
        </p:nvGraphicFramePr>
        <p:xfrm>
          <a:off x="406754" y="2858163"/>
          <a:ext cx="8948058" cy="318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2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F34037-9E49-422E-6E7C-A50B0EF85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0" y="874505"/>
            <a:ext cx="5337090" cy="5760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04FF7-9DE1-D9F2-A4B8-303FDEDDD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0675"/>
            <a:ext cx="5531744" cy="39854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316D10-8718-589E-659F-487286B089D7}"/>
              </a:ext>
            </a:extLst>
          </p:cNvPr>
          <p:cNvSpPr txBox="1"/>
          <p:nvPr/>
        </p:nvSpPr>
        <p:spPr>
          <a:xfrm>
            <a:off x="167268" y="0"/>
            <a:ext cx="508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Schematic of Blowfish Algorithm</a:t>
            </a:r>
          </a:p>
        </p:txBody>
      </p:sp>
    </p:spTree>
    <p:extLst>
      <p:ext uri="{BB962C8B-B14F-4D97-AF65-F5344CB8AC3E}">
        <p14:creationId xmlns:p14="http://schemas.microsoft.com/office/powerpoint/2010/main" val="30552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A275F-B466-04C5-3C7B-E06A0866D187}"/>
              </a:ext>
            </a:extLst>
          </p:cNvPr>
          <p:cNvSpPr txBox="1"/>
          <p:nvPr/>
        </p:nvSpPr>
        <p:spPr>
          <a:xfrm>
            <a:off x="211756" y="288759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Step 1: Generation of subkeys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5DF20-8882-BC54-B021-E44982BAA5CE}"/>
              </a:ext>
            </a:extLst>
          </p:cNvPr>
          <p:cNvSpPr txBox="1"/>
          <p:nvPr/>
        </p:nvSpPr>
        <p:spPr>
          <a:xfrm>
            <a:off x="366532" y="82247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18 subkeys (P[0] to P[17])</a:t>
            </a:r>
            <a:r>
              <a:rPr lang="en-US" dirty="0"/>
              <a:t> are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Stored in a </a:t>
            </a:r>
            <a:r>
              <a:rPr lang="en-US" b="1" dirty="0"/>
              <a:t>P-array</a:t>
            </a:r>
            <a:r>
              <a:rPr lang="en-US" dirty="0"/>
              <a:t>, each of </a:t>
            </a:r>
            <a:r>
              <a:rPr lang="en-US" b="1" dirty="0"/>
              <a:t>32 bits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subkeys are used in </a:t>
            </a:r>
            <a:r>
              <a:rPr lang="en-US" b="1" dirty="0"/>
              <a:t>both encryption and decryption</a:t>
            </a:r>
            <a:r>
              <a:rPr lang="en-US" dirty="0"/>
              <a:t> (same for both directions).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96F680C8-4A79-DB33-2497-5FBBD52E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136" y="453322"/>
            <a:ext cx="5398509" cy="335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1B86C904-3FFD-C29F-2F86-73BF31456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11" y="4746772"/>
            <a:ext cx="497716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A521C-6F7C-CFED-A1AB-44E0012E7FD0}"/>
              </a:ext>
            </a:extLst>
          </p:cNvPr>
          <p:cNvSpPr txBox="1"/>
          <p:nvPr/>
        </p:nvSpPr>
        <p:spPr>
          <a:xfrm>
            <a:off x="477200" y="2253884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Now each of the subkey is changed with respect to the input key as: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244779-4A67-D8D3-F6B3-B9ED1DE5CFFF}"/>
              </a:ext>
            </a:extLst>
          </p:cNvPr>
          <p:cNvSpPr/>
          <p:nvPr/>
        </p:nvSpPr>
        <p:spPr>
          <a:xfrm>
            <a:off x="6238706" y="4670973"/>
            <a:ext cx="1347134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E36AD-C260-579B-DCE3-BD1EC177A072}"/>
              </a:ext>
            </a:extLst>
          </p:cNvPr>
          <p:cNvSpPr/>
          <p:nvPr/>
        </p:nvSpPr>
        <p:spPr>
          <a:xfrm>
            <a:off x="90823" y="2961667"/>
            <a:ext cx="6184362" cy="38472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7E00BDB-48F4-A8E1-C1AC-21B3EF72C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26" y="3285432"/>
            <a:ext cx="402224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P[0] = P[0]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1st 32-bits of input key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P[1] = P[1]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2nd 32-bits of input key.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] = P[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]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(i+1)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32-bits of input key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(roll over to 1st 32-bits depending on the key length).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P[17] = P[17]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18th 32-bits of input key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(roll over to 1st 32-bits depending on key length)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B2D58-217F-FA79-F521-79B21A842C84}"/>
              </a:ext>
            </a:extLst>
          </p:cNvPr>
          <p:cNvSpPr txBox="1"/>
          <p:nvPr/>
        </p:nvSpPr>
        <p:spPr>
          <a:xfrm>
            <a:off x="7585840" y="4020737"/>
            <a:ext cx="4662239" cy="178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The resultant P-array holds 18 subkeys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that is used during the entire encryption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process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>
              <a:buNone/>
            </a:pPr>
            <a:br>
              <a:rPr lang="en-US" dirty="0">
                <a:highlight>
                  <a:srgbClr val="808000"/>
                </a:highlight>
              </a:rPr>
            </a:br>
            <a:endParaRPr lang="en-IN" dirty="0"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645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9DC8B0-AEEC-325B-F329-27DF94BED2D4}"/>
              </a:ext>
            </a:extLst>
          </p:cNvPr>
          <p:cNvSpPr txBox="1"/>
          <p:nvPr/>
        </p:nvSpPr>
        <p:spPr>
          <a:xfrm>
            <a:off x="141971" y="214782"/>
            <a:ext cx="7288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⚙️ Step 2: Initialize Substitution Boxes (S-boxes)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5AAFD4-4493-19F2-B9D3-930D7E9B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11" y="1263217"/>
            <a:ext cx="106298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S-boxes (Substitution boxes)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used in each encryption round to perform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substitutions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the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Blowfish uses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S-boxes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DE295-8DE3-8C20-A114-E4CDA46D0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91" y="2107371"/>
            <a:ext cx="281359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Blowfish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S-boxes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01D49D-B0B3-5755-B7D3-FE33B4C27B47}"/>
              </a:ext>
            </a:extLst>
          </p:cNvPr>
          <p:cNvSpPr/>
          <p:nvPr/>
        </p:nvSpPr>
        <p:spPr>
          <a:xfrm>
            <a:off x="875899" y="2736081"/>
            <a:ext cx="3881995" cy="10156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S[0], S[1], S[2], S[3]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958010-CD99-9B04-F1E8-057F55F2F632}"/>
              </a:ext>
            </a:extLst>
          </p:cNvPr>
          <p:cNvCxnSpPr/>
          <p:nvPr/>
        </p:nvCxnSpPr>
        <p:spPr>
          <a:xfrm>
            <a:off x="4924926" y="3243912"/>
            <a:ext cx="1491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AA6AF2-7B49-210D-6096-315CDBAB6C01}"/>
              </a:ext>
            </a:extLst>
          </p:cNvPr>
          <p:cNvSpPr txBox="1"/>
          <p:nvPr/>
        </p:nvSpPr>
        <p:spPr>
          <a:xfrm>
            <a:off x="6416841" y="2782247"/>
            <a:ext cx="52072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S-box contains </a:t>
            </a:r>
            <a:r>
              <a:rPr lang="en-US" sz="2000" b="1" dirty="0"/>
              <a:t>256 entries</a:t>
            </a:r>
            <a:r>
              <a:rPr lang="en-US" sz="2000" dirty="0"/>
              <a:t> (0 to 255), and each entry is </a:t>
            </a:r>
            <a:r>
              <a:rPr lang="en-US" sz="2000" b="1" dirty="0"/>
              <a:t>32 bits</a:t>
            </a:r>
            <a:r>
              <a:rPr lang="en-US" sz="2000" dirty="0"/>
              <a:t> wide.</a:t>
            </a:r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66F45-9566-72A5-D5DE-A434EFDAF826}"/>
              </a:ext>
            </a:extLst>
          </p:cNvPr>
          <p:cNvSpPr txBox="1"/>
          <p:nvPr/>
        </p:nvSpPr>
        <p:spPr>
          <a:xfrm>
            <a:off x="906545" y="4117455"/>
            <a:ext cx="60976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Usage in Encryption &amp; Decryption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These S-boxes are used in the </a:t>
            </a:r>
            <a:r>
              <a:rPr lang="en-US" sz="2000" b="1" dirty="0"/>
              <a:t>F-function</a:t>
            </a:r>
            <a:r>
              <a:rPr lang="en-US" sz="2000" dirty="0"/>
              <a:t> of Blowfish during </a:t>
            </a:r>
            <a:r>
              <a:rPr lang="en-US" sz="2000" b="1" dirty="0"/>
              <a:t>each of the 16 rounds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same S-boxes are used for both </a:t>
            </a:r>
            <a:r>
              <a:rPr lang="en-US" sz="2000" b="1" dirty="0"/>
              <a:t>encryption and decryption</a:t>
            </a:r>
            <a:r>
              <a:rPr lang="en-US" sz="2000" dirty="0"/>
              <a:t>, ensuring reversibility.</a:t>
            </a:r>
          </a:p>
        </p:txBody>
      </p:sp>
    </p:spTree>
    <p:extLst>
      <p:ext uri="{BB962C8B-B14F-4D97-AF65-F5344CB8AC3E}">
        <p14:creationId xmlns:p14="http://schemas.microsoft.com/office/powerpoint/2010/main" val="217354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604BB7-3456-D4FE-651C-2D506D955A2B}"/>
              </a:ext>
            </a:extLst>
          </p:cNvPr>
          <p:cNvSpPr txBox="1"/>
          <p:nvPr/>
        </p:nvSpPr>
        <p:spPr>
          <a:xfrm>
            <a:off x="440355" y="542041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3: Encryption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C8510-A91D-9663-7A04-A61427A08F3E}"/>
              </a:ext>
            </a:extLst>
          </p:cNvPr>
          <p:cNvSpPr txBox="1"/>
          <p:nvPr/>
        </p:nvSpPr>
        <p:spPr>
          <a:xfrm>
            <a:off x="363353" y="1308316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encryption function consists of two parts: </a:t>
            </a:r>
            <a:br>
              <a:rPr lang="en-US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64386-1FA2-2F16-5DC7-0659A4903383}"/>
              </a:ext>
            </a:extLst>
          </p:cNvPr>
          <p:cNvSpPr txBox="1"/>
          <p:nvPr/>
        </p:nvSpPr>
        <p:spPr>
          <a:xfrm>
            <a:off x="757989" y="209288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a. Rounds: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encryption consists of 16 rounds with each round(Ri) taking inputs the plaintext(P.T.) from previous round and corresponding subkey(Pi). The description of each round is as follows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7147862-C7EC-B3E1-AA5D-6D7D0049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852" y="1045107"/>
            <a:ext cx="4014336" cy="427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97C622-47D0-0219-B638-8AEC92078F31}"/>
              </a:ext>
            </a:extLst>
          </p:cNvPr>
          <p:cNvSpPr txBox="1"/>
          <p:nvPr/>
        </p:nvSpPr>
        <p:spPr>
          <a:xfrm>
            <a:off x="440355" y="3445867"/>
            <a:ext cx="6097604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Here, the function "add" is addition modulo 2^32. 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42C9D-40A2-0B25-3D24-84482AFEA5D5}"/>
              </a:ext>
            </a:extLst>
          </p:cNvPr>
          <p:cNvSpPr txBox="1"/>
          <p:nvPr/>
        </p:nvSpPr>
        <p:spPr>
          <a:xfrm>
            <a:off x="440355" y="4310848"/>
            <a:ext cx="6097604" cy="2344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buNone/>
            </a:pPr>
            <a:r>
              <a:rPr lang="en-US" i="0" dirty="0">
                <a:solidFill>
                  <a:srgbClr val="FF0000"/>
                </a:solidFill>
                <a:effectLst/>
                <a:latin typeface="Lato" panose="020F0502020204030204" pitchFamily="34" charset="0"/>
              </a:rPr>
              <a:t>Decryption of Blowfish</a:t>
            </a:r>
          </a:p>
          <a:p>
            <a:pPr algn="l">
              <a:lnSpc>
                <a:spcPts val="2250"/>
              </a:lnSpc>
              <a:buNone/>
            </a:pPr>
            <a:endParaRPr lang="en-US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Blowfish, decryption is carried out by reversing the encryption process. Therefore, everything reverses until the ciphertext is converted back into plaintext.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46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011E5-DB43-C4A6-04C6-0A2098026333}"/>
              </a:ext>
            </a:extLst>
          </p:cNvPr>
          <p:cNvSpPr txBox="1"/>
          <p:nvPr/>
        </p:nvSpPr>
        <p:spPr>
          <a:xfrm>
            <a:off x="594360" y="1001982"/>
            <a:ext cx="6097604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b. Post-processing: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output after the 16 rounds is processed as follows: 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F6D897-C80B-8E70-4DCE-3608D1FC1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62" y="1394204"/>
            <a:ext cx="7749036" cy="518501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F7E5DE-8A9F-E65C-704B-BAEE55462A84}"/>
              </a:ext>
            </a:extLst>
          </p:cNvPr>
          <p:cNvCxnSpPr>
            <a:cxnSpLocks/>
          </p:cNvCxnSpPr>
          <p:nvPr/>
        </p:nvCxnSpPr>
        <p:spPr>
          <a:xfrm flipV="1">
            <a:off x="1655545" y="4276501"/>
            <a:ext cx="4882415" cy="163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C27463-72C3-B61F-39DC-4B99A1183D03}"/>
              </a:ext>
            </a:extLst>
          </p:cNvPr>
          <p:cNvSpPr/>
          <p:nvPr/>
        </p:nvSpPr>
        <p:spPr>
          <a:xfrm>
            <a:off x="594360" y="4658626"/>
            <a:ext cx="1862187" cy="208772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Swap L and R</a:t>
            </a:r>
          </a:p>
        </p:txBody>
      </p:sp>
    </p:spTree>
    <p:extLst>
      <p:ext uri="{BB962C8B-B14F-4D97-AF65-F5344CB8AC3E}">
        <p14:creationId xmlns:p14="http://schemas.microsoft.com/office/powerpoint/2010/main" val="862466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957</TotalTime>
  <Words>2038</Words>
  <Application>Microsoft Office PowerPoint</Application>
  <PresentationFormat>Widescreen</PresentationFormat>
  <Paragraphs>239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Arial</vt:lpstr>
      <vt:lpstr>Arial Unicode MS</vt:lpstr>
      <vt:lpstr>Calibri</vt:lpstr>
      <vt:lpstr>Cambria Math</vt:lpstr>
      <vt:lpstr>KaTeX_Main</vt:lpstr>
      <vt:lpstr>KaTeX_Math</vt:lpstr>
      <vt:lpstr>Lato</vt:lpstr>
      <vt:lpstr>Nunito</vt:lpstr>
      <vt:lpstr>Nunito Sans</vt:lpstr>
      <vt:lpstr>Tw Cen MT</vt:lpstr>
      <vt:lpstr>Tw Cen MT Condensed</vt:lpstr>
      <vt:lpstr>Verdana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917689097971</dc:creator>
  <cp:lastModifiedBy>917689097971</cp:lastModifiedBy>
  <cp:revision>6</cp:revision>
  <dcterms:created xsi:type="dcterms:W3CDTF">2025-07-26T11:42:22Z</dcterms:created>
  <dcterms:modified xsi:type="dcterms:W3CDTF">2025-07-28T19:20:44Z</dcterms:modified>
</cp:coreProperties>
</file>