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5" r:id="rId16"/>
    <p:sldId id="276" r:id="rId17"/>
    <p:sldId id="278" r:id="rId18"/>
    <p:sldId id="277" r:id="rId19"/>
    <p:sldId id="279" r:id="rId20"/>
    <p:sldId id="269" r:id="rId21"/>
    <p:sldId id="270" r:id="rId22"/>
    <p:sldId id="271" r:id="rId23"/>
    <p:sldId id="273" r:id="rId24"/>
    <p:sldId id="282" r:id="rId25"/>
    <p:sldId id="285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CC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7BE6-8B0E-46F8-9865-7B437558275A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0A803-129A-4ADB-874A-CBCA511D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i="1" smtClean="0">
                          <a:latin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i="0">
                    <a:latin typeface="Cambria Math" panose="02040503050406030204" pitchFamily="18" charset="0"/>
                  </a:rPr>
                  <a:t>𝐴=</a:t>
                </a:r>
                <a:r>
                  <a:rPr lang="el-GR" i="0">
                    <a:latin typeface="Cambria Math" panose="02040503050406030204" pitchFamily="18" charset="0"/>
                  </a:rPr>
                  <a:t>𝜋</a:t>
                </a:r>
                <a:r>
                  <a:rPr lang="en-IN" i="0">
                    <a:latin typeface="Cambria Math" panose="02040503050406030204" pitchFamily="18" charset="0"/>
                  </a:rPr>
                  <a:t>𝑟^2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A803-129A-4ADB-874A-CBCA511DA11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5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5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816A13-A048-4FEF-BDB4-8549534722AE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2CFA1A1-20F5-30D7-8544-DD6D0192D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-1025236"/>
            <a:ext cx="5334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A719A-27CA-CFCE-6072-B9F764168C2E}"/>
              </a:ext>
            </a:extLst>
          </p:cNvPr>
          <p:cNvSpPr txBox="1"/>
          <p:nvPr/>
        </p:nvSpPr>
        <p:spPr>
          <a:xfrm>
            <a:off x="4106240" y="1960474"/>
            <a:ext cx="32881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Presented   By :</a:t>
            </a:r>
          </a:p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Anurag Parashar 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       (CSS)</a:t>
            </a:r>
          </a:p>
          <a:p>
            <a:endParaRPr lang="en-IN" sz="2400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CAC02-3C60-E799-7856-A3A1E60E9153}"/>
              </a:ext>
            </a:extLst>
          </p:cNvPr>
          <p:cNvSpPr txBox="1"/>
          <p:nvPr/>
        </p:nvSpPr>
        <p:spPr>
          <a:xfrm>
            <a:off x="424873" y="5033818"/>
            <a:ext cx="314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Group Head- </a:t>
            </a:r>
            <a:r>
              <a:rPr lang="en-US" sz="2400" dirty="0"/>
              <a:t>Nidhi Jain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833B1-854B-4EB4-C1BC-9E143EE90F94}"/>
              </a:ext>
            </a:extLst>
          </p:cNvPr>
          <p:cNvSpPr txBox="1"/>
          <p:nvPr/>
        </p:nvSpPr>
        <p:spPr>
          <a:xfrm>
            <a:off x="8405091" y="4876800"/>
            <a:ext cx="302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Manager</a:t>
            </a:r>
          </a:p>
          <a:p>
            <a:r>
              <a:rPr lang="en-US" sz="2400" dirty="0"/>
              <a:t>Ganesh Akula</a:t>
            </a:r>
          </a:p>
          <a:p>
            <a:r>
              <a:rPr lang="en-US" sz="2400" dirty="0"/>
              <a:t>John Krishna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159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6D824-72EB-F8CA-9A19-68142DB9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84" y="913742"/>
            <a:ext cx="11425187" cy="503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E949DB5-3797-E406-BD4D-427810207714}"/>
              </a:ext>
            </a:extLst>
          </p:cNvPr>
          <p:cNvSpPr txBox="1"/>
          <p:nvPr/>
        </p:nvSpPr>
        <p:spPr>
          <a:xfrm>
            <a:off x="391886" y="45759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Advanced Encryption Standard (AES)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B1B41-47EC-0600-A5D3-1C2F7A86D827}"/>
              </a:ext>
            </a:extLst>
          </p:cNvPr>
          <p:cNvSpPr txBox="1"/>
          <p:nvPr/>
        </p:nvSpPr>
        <p:spPr>
          <a:xfrm>
            <a:off x="391886" y="1866518"/>
            <a:ext cx="570411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dirty="0"/>
              <a:t>NIST in 2001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 cipher</a:t>
            </a:r>
            <a:r>
              <a:rPr lang="en-US" dirty="0"/>
              <a:t> used to </a:t>
            </a:r>
            <a:r>
              <a:rPr lang="en-US" b="1" dirty="0"/>
              <a:t>secure data</a:t>
            </a:r>
            <a:r>
              <a:rPr lang="en-US" dirty="0"/>
              <a:t> by transforming it into an unreadable format.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Widely adopted</a:t>
            </a:r>
            <a:r>
              <a:rPr lang="en-US" dirty="0"/>
              <a:t> due to its strength and reliability.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DD4D152-7DEE-214C-BDFE-E3F25AFB8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3D870299-742A-03D4-7B30-FB2A1B0A0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917FDE1-9CC6-B1EB-6978-A53AB09A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886" y="1928073"/>
            <a:ext cx="5214258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🔐 Key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Sizes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128, 192, or 256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 bits (input and output).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Substitution-Permutation Network (SPN).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rounds for 128-bit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rounds for 192-bit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 rounds for 256-bit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3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53472-01B1-F680-E4EC-5AF8A44CC7B9}"/>
              </a:ext>
            </a:extLst>
          </p:cNvPr>
          <p:cNvSpPr/>
          <p:nvPr/>
        </p:nvSpPr>
        <p:spPr>
          <a:xfrm>
            <a:off x="4256314" y="719712"/>
            <a:ext cx="2743201" cy="25799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b="1" dirty="0"/>
          </a:p>
          <a:p>
            <a:r>
              <a:rPr lang="en-IN" sz="2000" b="1" dirty="0"/>
              <a:t>Advanced Encryption Standard (AES</a:t>
            </a:r>
            <a:r>
              <a:rPr lang="en-IN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D00E3-489D-6FE7-1B2A-87EC07CD705C}"/>
              </a:ext>
            </a:extLst>
          </p:cNvPr>
          <p:cNvSpPr txBox="1"/>
          <p:nvPr/>
        </p:nvSpPr>
        <p:spPr>
          <a:xfrm>
            <a:off x="674914" y="527485"/>
            <a:ext cx="242751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dirty="0"/>
              <a:t>NIST in 2001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 cipher</a:t>
            </a:r>
            <a:r>
              <a:rPr lang="en-US" dirty="0"/>
              <a:t> used to </a:t>
            </a:r>
            <a:r>
              <a:rPr lang="en-US" b="1" dirty="0"/>
              <a:t>secure data</a:t>
            </a:r>
            <a:r>
              <a:rPr lang="en-US" dirty="0"/>
              <a:t> by transforming it into an unreadable format.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Widely adopted</a:t>
            </a:r>
            <a:r>
              <a:rPr lang="en-US" dirty="0"/>
              <a:t> due to its strength and reliability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F744-62C4-3A82-A02C-D47010CD4BF5}"/>
              </a:ext>
            </a:extLst>
          </p:cNvPr>
          <p:cNvSpPr txBox="1"/>
          <p:nvPr/>
        </p:nvSpPr>
        <p:spPr>
          <a:xfrm>
            <a:off x="7957456" y="1121229"/>
            <a:ext cx="274320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Sizes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128, 192, or 256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 bits (input and output).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Substitution-Permutation Network (SPN).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rounds for 128-bit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rounds for 192-bit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 rounds for 256-bit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2FA9C7-E7B3-256D-8058-ED28B08911B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2571" y="2035629"/>
            <a:ext cx="1534885" cy="12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83F5CE-76CC-F0A5-8D5D-6B2F53DC21F9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4757057" y="3299626"/>
            <a:ext cx="870858" cy="13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C42A66-AC83-4104-05B0-02D01A1EA1BF}"/>
              </a:ext>
            </a:extLst>
          </p:cNvPr>
          <p:cNvSpPr txBox="1"/>
          <p:nvPr/>
        </p:nvSpPr>
        <p:spPr>
          <a:xfrm>
            <a:off x="2111829" y="4480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💡 Why AES?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Much stronger</a:t>
            </a:r>
            <a:r>
              <a:rPr lang="en-US" dirty="0"/>
              <a:t> than DES &amp; 3DES.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</a:t>
            </a:r>
            <a:r>
              <a:rPr lang="en-US" dirty="0"/>
              <a:t> for both hardware and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standard</a:t>
            </a:r>
            <a:r>
              <a:rPr lang="en-US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Internet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Securing sensitive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8B931B-F34D-CA81-45A4-F3DD87A38F8A}"/>
              </a:ext>
            </a:extLst>
          </p:cNvPr>
          <p:cNvCxnSpPr>
            <a:cxnSpLocks/>
          </p:cNvCxnSpPr>
          <p:nvPr/>
        </p:nvCxnSpPr>
        <p:spPr>
          <a:xfrm flipH="1" flipV="1">
            <a:off x="3064329" y="2009669"/>
            <a:ext cx="1964871" cy="82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A92EA-0A61-3393-B9EB-61134CE1D6D0}"/>
              </a:ext>
            </a:extLst>
          </p:cNvPr>
          <p:cNvSpPr txBox="1"/>
          <p:nvPr/>
        </p:nvSpPr>
        <p:spPr>
          <a:xfrm>
            <a:off x="108858" y="818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chematic of AES structure 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AES Encryption">
            <a:extLst>
              <a:ext uri="{FF2B5EF4-FFF2-40B4-BE49-F238E27FC236}">
                <a16:creationId xmlns:a16="http://schemas.microsoft.com/office/drawing/2014/main" id="{D635644F-7E93-6959-082C-8FAA0C3B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6" y="108857"/>
            <a:ext cx="5649686" cy="666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5C0B2-6D5A-1F1C-6BA9-CC047739D8F4}"/>
              </a:ext>
            </a:extLst>
          </p:cNvPr>
          <p:cNvSpPr txBox="1"/>
          <p:nvPr/>
        </p:nvSpPr>
        <p:spPr>
          <a:xfrm>
            <a:off x="217712" y="897485"/>
            <a:ext cx="4463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AES algorithm can be broken into three phases: the initial round, the main rounds, and the final round.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01172-0057-F3B6-EF38-AF0655F4B85A}"/>
              </a:ext>
            </a:extLst>
          </p:cNvPr>
          <p:cNvSpPr txBox="1"/>
          <p:nvPr/>
        </p:nvSpPr>
        <p:spPr>
          <a:xfrm>
            <a:off x="680356" y="2023952"/>
            <a:ext cx="377734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Initial Round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7030A0"/>
                </a:solidFill>
              </a:rPr>
              <a:t>AddRoundKey</a:t>
            </a:r>
            <a:endParaRPr lang="en-US" sz="2000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Main Rounds (1 to Nr−1)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7030A0"/>
                </a:solidFill>
              </a:rPr>
              <a:t>SubBytes</a:t>
            </a:r>
            <a:endParaRPr lang="en-US" sz="2000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ShiftRows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7030A0"/>
                </a:solidFill>
              </a:rPr>
              <a:t>MixColumns</a:t>
            </a:r>
            <a:endParaRPr lang="en-US" sz="2000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7030A0"/>
                </a:solidFill>
              </a:rPr>
              <a:t>AddRoundKey</a:t>
            </a:r>
            <a:endParaRPr lang="en-US" sz="2000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7030A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Final Round (Nr)</a:t>
            </a:r>
            <a:endParaRPr lang="en-US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7030A0"/>
                </a:solidFill>
              </a:rPr>
              <a:t>SubBytes</a:t>
            </a:r>
            <a:endParaRPr lang="en-US" sz="2000" dirty="0">
              <a:solidFill>
                <a:srgbClr val="7030A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ShiftRows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7030A0"/>
                </a:solidFill>
              </a:rPr>
              <a:t>AddRoundKey</a:t>
            </a:r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19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8BEDB-35E6-92A5-309C-AAF48243DCB4}"/>
              </a:ext>
            </a:extLst>
          </p:cNvPr>
          <p:cNvSpPr txBox="1"/>
          <p:nvPr/>
        </p:nvSpPr>
        <p:spPr>
          <a:xfrm>
            <a:off x="326571" y="4031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AES Key Schedule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EB473A-18C0-02D4-AC6F-77374736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" y="1326331"/>
            <a:ext cx="7772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Schedule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a set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initial secret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 = Nr + 1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keys for 128-bit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 keys for 192-bit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keys for 256-bit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213275-93CB-D7CF-B7C2-E5603A72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" y="594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 are used in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AddRoundKey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of each 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07E3C0-6678-CFD5-C4E7-B83F75361683}"/>
              </a:ext>
            </a:extLst>
          </p:cNvPr>
          <p:cNvSpPr/>
          <p:nvPr/>
        </p:nvSpPr>
        <p:spPr>
          <a:xfrm>
            <a:off x="8588828" y="633995"/>
            <a:ext cx="3396343" cy="2631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11 subkeys? But there are only 10 rounds !</a:t>
            </a:r>
          </a:p>
          <a:p>
            <a:r>
              <a:rPr lang="en-US" dirty="0"/>
              <a:t>That's because first key K0</a:t>
            </a:r>
            <a:r>
              <a:rPr lang="en-US" i="1" dirty="0"/>
              <a:t> i</a:t>
            </a:r>
            <a:r>
              <a:rPr lang="en-US" dirty="0"/>
              <a:t>s </a:t>
            </a:r>
            <a:r>
              <a:rPr lang="en-US" dirty="0" err="1"/>
              <a:t>XOR'd</a:t>
            </a:r>
            <a:r>
              <a:rPr lang="en-US" dirty="0"/>
              <a:t> with the plaintext </a:t>
            </a:r>
            <a:r>
              <a:rPr lang="en-US" i="1" dirty="0"/>
              <a:t>before</a:t>
            </a:r>
            <a:r>
              <a:rPr lang="en-US" dirty="0"/>
              <a:t> the first round.</a:t>
            </a:r>
          </a:p>
        </p:txBody>
      </p:sp>
    </p:spTree>
    <p:extLst>
      <p:ext uri="{BB962C8B-B14F-4D97-AF65-F5344CB8AC3E}">
        <p14:creationId xmlns:p14="http://schemas.microsoft.com/office/powerpoint/2010/main" val="2753479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FD046E-2D29-83A3-B889-7B2ED7C08BE5}"/>
              </a:ext>
            </a:extLst>
          </p:cNvPr>
          <p:cNvSpPr txBox="1"/>
          <p:nvPr/>
        </p:nvSpPr>
        <p:spPr>
          <a:xfrm>
            <a:off x="197663" y="-101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AES Key Schedule for 128 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211FC-9225-6EED-3210-1670AC47BB4A}"/>
              </a:ext>
            </a:extLst>
          </p:cNvPr>
          <p:cNvSpPr txBox="1"/>
          <p:nvPr/>
        </p:nvSpPr>
        <p:spPr>
          <a:xfrm>
            <a:off x="436479" y="648002"/>
            <a:ext cx="2545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K</a:t>
            </a:r>
            <a:r>
              <a:rPr lang="en-IN" sz="2000" b="0" i="1" dirty="0">
                <a:solidFill>
                  <a:srgbClr val="C00000"/>
                </a:solidFill>
                <a:effectLst/>
                <a:latin typeface="KaTeX_Math"/>
              </a:rPr>
              <a:t>0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=[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0​,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1​,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2​,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3​]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8CDFE-644E-F84B-11EA-A7105ECBBB75}"/>
              </a:ext>
            </a:extLst>
          </p:cNvPr>
          <p:cNvSpPr txBox="1"/>
          <p:nvPr/>
        </p:nvSpPr>
        <p:spPr>
          <a:xfrm>
            <a:off x="0" y="1138081"/>
            <a:ext cx="94202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Then each new subkey depends on the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previous subkey</a:t>
            </a:r>
            <a:r>
              <a:rPr lang="en-US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.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To compute </a:t>
            </a:r>
          </a:p>
          <a:p>
            <a:pPr algn="l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ans" pitchFamily="2" charset="0"/>
              </a:rPr>
              <a:t>       </a:t>
            </a:r>
            <a:r>
              <a:rPr lang="en-US" b="0" i="0" dirty="0">
                <a:solidFill>
                  <a:srgbClr val="C00000"/>
                </a:solidFill>
                <a:effectLst/>
                <a:latin typeface="KaTeX_Main"/>
              </a:rPr>
              <a:t> K1=[w4,w5,w6,w7]</a:t>
            </a:r>
            <a:r>
              <a:rPr lang="en-US" b="0" i="1" dirty="0">
                <a:solidFill>
                  <a:srgbClr val="C00000"/>
                </a:solidFill>
                <a:effectLst/>
                <a:latin typeface="KaTeX_Math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the algorithm  the following:</a:t>
            </a:r>
          </a:p>
          <a:p>
            <a:pPr algn="l">
              <a:buNone/>
            </a:pPr>
            <a:endParaRPr lang="en-US" b="0" i="0" dirty="0">
              <a:solidFill>
                <a:srgbClr val="C00000"/>
              </a:solidFill>
              <a:effectLst/>
              <a:latin typeface="Nunito Sans" pitchFamily="2" charset="0"/>
            </a:endParaRPr>
          </a:p>
          <a:p>
            <a:pPr>
              <a:buNone/>
            </a:pPr>
            <a:br>
              <a:rPr lang="en-US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E9EFF2-A6E2-4DA3-6D32-BB0839AF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69" y="0"/>
            <a:ext cx="7831329" cy="67130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ABC3C1-CA6E-0014-8A56-AC654366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63" y="2624988"/>
            <a:ext cx="3181794" cy="3524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C83176-07BA-E1FA-55F3-A3E7B83B8804}"/>
              </a:ext>
            </a:extLst>
          </p:cNvPr>
          <p:cNvSpPr txBox="1"/>
          <p:nvPr/>
        </p:nvSpPr>
        <p:spPr>
          <a:xfrm>
            <a:off x="88127" y="3169406"/>
            <a:ext cx="5112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g() is a nonlinear function with a four-byte input and output. The remaining three words of a subkey are computed recursively as: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9473928-61FB-5117-9528-7924846E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4680"/>
            <a:ext cx="4163006" cy="4477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BEBCD6-F859-235A-464F-0136D89A2DF1}"/>
              </a:ext>
            </a:extLst>
          </p:cNvPr>
          <p:cNvSpPr txBox="1"/>
          <p:nvPr/>
        </p:nvSpPr>
        <p:spPr>
          <a:xfrm>
            <a:off x="44064" y="5008787"/>
            <a:ext cx="476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= 1,...,10 and j = 1,2,3. The function g() rotates its four input 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075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83D-9E11-AFBE-0EE9-76FF22FEF3A7}"/>
              </a:ext>
            </a:extLst>
          </p:cNvPr>
          <p:cNvSpPr txBox="1"/>
          <p:nvPr/>
        </p:nvSpPr>
        <p:spPr>
          <a:xfrm>
            <a:off x="142875" y="117040"/>
            <a:ext cx="3545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25000"/>
                  </a:schemeClr>
                </a:solidFill>
              </a:rPr>
              <a:t>How g() function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61335-B54A-F629-5D0D-DEC3F5919E7B}"/>
              </a:ext>
            </a:extLst>
          </p:cNvPr>
          <p:cNvSpPr txBox="1"/>
          <p:nvPr/>
        </p:nvSpPr>
        <p:spPr>
          <a:xfrm>
            <a:off x="142875" y="608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It consists of 3 steps: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99E9C-06B8-6206-0C42-36CA90990BCC}"/>
              </a:ext>
            </a:extLst>
          </p:cNvPr>
          <p:cNvSpPr txBox="1"/>
          <p:nvPr/>
        </p:nvSpPr>
        <p:spPr>
          <a:xfrm>
            <a:off x="352425" y="1039549"/>
            <a:ext cx="60007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RotWord</a:t>
            </a:r>
            <a:r>
              <a:rPr lang="en-IN" dirty="0"/>
              <a:t>:</a:t>
            </a:r>
          </a:p>
          <a:p>
            <a:r>
              <a:rPr lang="en-US" dirty="0"/>
              <a:t>Takes a 4-byte word and rotates it left by 1 byte.</a:t>
            </a:r>
          </a:p>
          <a:p>
            <a:r>
              <a:rPr lang="en-US" dirty="0"/>
              <a:t>Example: Input = [a0, a1, a2, a3] </a:t>
            </a:r>
          </a:p>
          <a:p>
            <a:r>
              <a:rPr lang="en-US" dirty="0"/>
              <a:t>Output = [a1, a2, a3, a0]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E9967E-46A4-24A4-74CF-1E609C772129}"/>
              </a:ext>
            </a:extLst>
          </p:cNvPr>
          <p:cNvSpPr txBox="1"/>
          <p:nvPr/>
        </p:nvSpPr>
        <p:spPr>
          <a:xfrm>
            <a:off x="390525" y="26700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SubWord</a:t>
            </a:r>
            <a:r>
              <a:rPr lang="en-IN" dirty="0"/>
              <a:t> </a:t>
            </a:r>
          </a:p>
          <a:p>
            <a:r>
              <a:rPr lang="en-IN" dirty="0"/>
              <a:t>Applies the AES S-box to each byte of the word.  </a:t>
            </a:r>
          </a:p>
          <a:p>
            <a:r>
              <a:rPr lang="en-IN" dirty="0"/>
              <a:t>Introduces non-linearity and confusion.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2A367-A428-B691-4111-BB68EDC0CB49}"/>
              </a:ext>
            </a:extLst>
          </p:cNvPr>
          <p:cNvSpPr txBox="1"/>
          <p:nvPr/>
        </p:nvSpPr>
        <p:spPr>
          <a:xfrm>
            <a:off x="342900" y="42246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Rcon</a:t>
            </a:r>
            <a:r>
              <a:rPr lang="en-IN" dirty="0"/>
              <a:t> </a:t>
            </a:r>
          </a:p>
          <a:p>
            <a:r>
              <a:rPr lang="en-IN" dirty="0"/>
              <a:t>XORs the result with a round constant (</a:t>
            </a:r>
            <a:r>
              <a:rPr lang="en-IN" dirty="0" err="1"/>
              <a:t>Rcon</a:t>
            </a:r>
            <a:r>
              <a:rPr lang="en-IN" dirty="0"/>
              <a:t>).  </a:t>
            </a:r>
          </a:p>
          <a:p>
            <a:r>
              <a:rPr lang="en-IN" dirty="0"/>
              <a:t>Ensures each round key is uniquely dependent on the round number.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FA90F-5C3E-1729-C024-9E33E1885148}"/>
              </a:ext>
            </a:extLst>
          </p:cNvPr>
          <p:cNvSpPr txBox="1"/>
          <p:nvPr/>
        </p:nvSpPr>
        <p:spPr>
          <a:xfrm>
            <a:off x="6913756" y="3343085"/>
            <a:ext cx="45050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Values of </a:t>
            </a:r>
            <a:r>
              <a:rPr lang="en-IN" dirty="0" err="1"/>
              <a:t>Rcon</a:t>
            </a:r>
            <a:r>
              <a:rPr lang="en-IN" dirty="0"/>
              <a:t> (for AES-128): </a:t>
            </a:r>
          </a:p>
          <a:p>
            <a:r>
              <a:rPr lang="en-IN" dirty="0"/>
              <a:t>RC[1] = x⁰ = (00000001)₂  </a:t>
            </a:r>
          </a:p>
          <a:p>
            <a:r>
              <a:rPr lang="en-IN" dirty="0"/>
              <a:t>RC[2] = x¹ = (00000010)₂  </a:t>
            </a:r>
          </a:p>
          <a:p>
            <a:r>
              <a:rPr lang="en-IN" dirty="0"/>
              <a:t>RC[3] = x² = (00000100)₂  </a:t>
            </a:r>
          </a:p>
          <a:p>
            <a:r>
              <a:rPr lang="en-IN" dirty="0"/>
              <a:t>RC[4] = x³ = (00001000)₂  </a:t>
            </a:r>
          </a:p>
          <a:p>
            <a:r>
              <a:rPr lang="en-IN" dirty="0"/>
              <a:t>RC[5] = x⁴ = (00010000)₂  </a:t>
            </a:r>
          </a:p>
          <a:p>
            <a:r>
              <a:rPr lang="en-IN" dirty="0"/>
              <a:t>RC[6] = x⁵ = (00100000)₂  </a:t>
            </a:r>
          </a:p>
          <a:p>
            <a:r>
              <a:rPr lang="en-IN" dirty="0"/>
              <a:t>RC[7] = x⁶ = (01000000)₂  </a:t>
            </a:r>
          </a:p>
          <a:p>
            <a:r>
              <a:rPr lang="en-IN" dirty="0"/>
              <a:t>RC[8] = x⁷ = (10000000)₂  </a:t>
            </a:r>
          </a:p>
          <a:p>
            <a:r>
              <a:rPr lang="en-IN" dirty="0"/>
              <a:t>RC[9] = x⁸ = (00011011)₂  </a:t>
            </a:r>
          </a:p>
          <a:p>
            <a:r>
              <a:rPr lang="en-IN" dirty="0"/>
              <a:t>RC[10] = x⁹ = (00110110)₂</a:t>
            </a:r>
          </a:p>
        </p:txBody>
      </p:sp>
    </p:spTree>
    <p:extLst>
      <p:ext uri="{BB962C8B-B14F-4D97-AF65-F5344CB8AC3E}">
        <p14:creationId xmlns:p14="http://schemas.microsoft.com/office/powerpoint/2010/main" val="2322961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2034D-150A-C369-EB87-3C92B18D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75732"/>
            <a:ext cx="10297962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BE2A8C-CB6F-FE23-018C-21594232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1" y="0"/>
            <a:ext cx="977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3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38355-6206-243B-2D67-7C62C9E8A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0"/>
            <a:ext cx="997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5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249FC45E-FD50-70B7-2EE6-22C7BB78DABC}"/>
              </a:ext>
            </a:extLst>
          </p:cNvPr>
          <p:cNvSpPr/>
          <p:nvPr/>
        </p:nvSpPr>
        <p:spPr>
          <a:xfrm>
            <a:off x="282365" y="1448772"/>
            <a:ext cx="9221527" cy="3591579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cryptographic technique where the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same key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used for both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encryption and decryption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known as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Secret Key Cryptography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Commonly used in applications requiring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fast and efficient encryption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(e.g., AES, Blowfish).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4376D-62B3-6BC6-231E-9EA011A0608F}"/>
              </a:ext>
            </a:extLst>
          </p:cNvPr>
          <p:cNvSpPr txBox="1"/>
          <p:nvPr/>
        </p:nvSpPr>
        <p:spPr>
          <a:xfrm>
            <a:off x="282365" y="350999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Introduction to Symmetric Key Cryptography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3DA864-8562-4B5A-D7D2-C26241C1FFDE}"/>
              </a:ext>
            </a:extLst>
          </p:cNvPr>
          <p:cNvSpPr txBox="1"/>
          <p:nvPr/>
        </p:nvSpPr>
        <p:spPr>
          <a:xfrm>
            <a:off x="15240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AddRoundKey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DDBA2-D68A-A2B9-80BA-20232EF48D7D}"/>
              </a:ext>
            </a:extLst>
          </p:cNvPr>
          <p:cNvSpPr/>
          <p:nvPr/>
        </p:nvSpPr>
        <p:spPr>
          <a:xfrm>
            <a:off x="0" y="461665"/>
            <a:ext cx="10265229" cy="11103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 this operation, the 128 bits of </a:t>
            </a:r>
            <a:r>
              <a:rPr lang="en-GB" b="1" dirty="0"/>
              <a:t>State </a:t>
            </a:r>
            <a:r>
              <a:rPr lang="en-GB" dirty="0"/>
              <a:t>are bitwise XORed with the 128 bits of the round key. Here is an example where </a:t>
            </a:r>
            <a:r>
              <a:rPr lang="en-US" dirty="0"/>
              <a:t>the first matrix is State, and the second matrix is the round key.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56298-6A31-43BE-98BB-BFAF962E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1524501"/>
            <a:ext cx="8098972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0D0C9-0F6E-4B08-8E41-389E18DCE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2" y="4506686"/>
            <a:ext cx="5301342" cy="1797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402DE-FFCF-EE0A-690F-2C4C12C6E2B4}"/>
                  </a:ext>
                </a:extLst>
              </p:cNvPr>
              <p:cNvSpPr txBox="1"/>
              <p:nvPr/>
            </p:nvSpPr>
            <p:spPr>
              <a:xfrm rot="21408145">
                <a:off x="347779" y="5045925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402DE-FFCF-EE0A-690F-2C4C12C6E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8145">
                <a:off x="347779" y="5045925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984CD48-A2A5-4D84-A84A-37BC92232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5" y="4578561"/>
            <a:ext cx="2144486" cy="1654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7984AE-F759-0ECB-9623-094FF92DF8B8}"/>
              </a:ext>
            </a:extLst>
          </p:cNvPr>
          <p:cNvSpPr txBox="1"/>
          <p:nvPr/>
        </p:nvSpPr>
        <p:spPr>
          <a:xfrm>
            <a:off x="6248400" y="51747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=</a:t>
            </a:r>
            <a:endParaRPr lang="en-IN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CEC37D-701B-4AA0-BD22-F36BF8151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07" y="5318351"/>
            <a:ext cx="1859441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40160-1089-250A-B804-A90DF973C543}"/>
              </a:ext>
            </a:extLst>
          </p:cNvPr>
          <p:cNvSpPr txBox="1"/>
          <p:nvPr/>
        </p:nvSpPr>
        <p:spPr>
          <a:xfrm>
            <a:off x="174171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err="1">
                <a:solidFill>
                  <a:srgbClr val="C00000"/>
                </a:solidFill>
              </a:rPr>
              <a:t>SubBytes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E9EA0D-4AF1-E3E2-B723-0ADBAF7E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6689"/>
            <a:ext cx="108204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SubBytes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nonlinear substitution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byte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matrix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replaced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S-Box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1391B-B24E-DA61-D546-17C09838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463702"/>
            <a:ext cx="9949543" cy="51641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5D5AAC2-B0D9-1A8E-B29E-152EAE9464F0}"/>
              </a:ext>
            </a:extLst>
          </p:cNvPr>
          <p:cNvSpPr/>
          <p:nvPr/>
        </p:nvSpPr>
        <p:spPr>
          <a:xfrm>
            <a:off x="8817431" y="523220"/>
            <a:ext cx="3200398" cy="25037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byte (e.g.,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6E</a:t>
            </a:r>
            <a:r>
              <a:rPr lang="en-US" altLang="en-US" sz="1400" dirty="0">
                <a:solidFill>
                  <a:schemeClr val="tx1"/>
                </a:solidFill>
              </a:rPr>
              <a:t>) is split into: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Row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6</a:t>
            </a:r>
            <a:r>
              <a:rPr lang="en-US" altLang="en-US" sz="1400" dirty="0">
                <a:solidFill>
                  <a:schemeClr val="tx1"/>
                </a:solidFill>
              </a:rPr>
              <a:t> (first 4 bits)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Column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E</a:t>
            </a:r>
            <a:r>
              <a:rPr lang="en-US" altLang="en-US" sz="1400" dirty="0">
                <a:solidFill>
                  <a:schemeClr val="tx1"/>
                </a:solidFill>
              </a:rPr>
              <a:t> (last 4 bits)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substitution value is taken from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S-Box[6][E]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9F</a:t>
            </a:r>
            <a:r>
              <a:rPr lang="en-US" altLang="en-US" sz="1400" dirty="0">
                <a:solidFill>
                  <a:schemeClr val="tx1"/>
                </a:solidFill>
              </a:rPr>
              <a:t>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6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BCEA3C-93D1-8F62-2D79-0DDF444D99C8}"/>
              </a:ext>
            </a:extLst>
          </p:cNvPr>
          <p:cNvSpPr txBox="1"/>
          <p:nvPr/>
        </p:nvSpPr>
        <p:spPr>
          <a:xfrm>
            <a:off x="239486" y="3051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ShiftRows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A7883-3D75-DB7B-0342-FD87CEBC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6" y="1478834"/>
            <a:ext cx="7649643" cy="39724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DB8E4E-7DF9-972C-2F45-6B97FDECF89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763483" y="1102380"/>
            <a:ext cx="2088088" cy="89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724F5F-8B93-A898-FB7C-B0BF6D10DD83}"/>
              </a:ext>
            </a:extLst>
          </p:cNvPr>
          <p:cNvSpPr/>
          <p:nvPr/>
        </p:nvSpPr>
        <p:spPr>
          <a:xfrm>
            <a:off x="9851571" y="789617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no shift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B0FA0E-0B0D-17DC-06D7-5FF90DC8CF5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827812" y="2157488"/>
            <a:ext cx="2023759" cy="21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A9F183-9754-6167-A7DA-FBA4E22F1E69}"/>
              </a:ext>
            </a:extLst>
          </p:cNvPr>
          <p:cNvSpPr/>
          <p:nvPr/>
        </p:nvSpPr>
        <p:spPr>
          <a:xfrm>
            <a:off x="9851571" y="1844725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80AEC-D160-E5C5-B721-C6A68F89BFC9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827812" y="2744368"/>
            <a:ext cx="1979231" cy="66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85AADC-CE56-D8D5-8E7C-EDC77F3022B3}"/>
              </a:ext>
            </a:extLst>
          </p:cNvPr>
          <p:cNvSpPr/>
          <p:nvPr/>
        </p:nvSpPr>
        <p:spPr>
          <a:xfrm>
            <a:off x="9807043" y="3091720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8CA2C5-DE92-5168-8999-297693C7C2C4}"/>
              </a:ext>
            </a:extLst>
          </p:cNvPr>
          <p:cNvSpPr/>
          <p:nvPr/>
        </p:nvSpPr>
        <p:spPr>
          <a:xfrm>
            <a:off x="9742714" y="4246912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6D33F1-2792-296F-262C-6D61146A724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7654626" y="3069324"/>
            <a:ext cx="2088088" cy="149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3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CD9940-16E4-ACB3-CBA7-B99EF84B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9" y="1458686"/>
            <a:ext cx="9593014" cy="5122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C9A80-011E-B0C8-0E68-1F1896DB9B86}"/>
              </a:ext>
            </a:extLst>
          </p:cNvPr>
          <p:cNvSpPr txBox="1"/>
          <p:nvPr/>
        </p:nvSpPr>
        <p:spPr>
          <a:xfrm>
            <a:off x="156493" y="345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solidFill>
                  <a:srgbClr val="C00000"/>
                </a:solidFill>
              </a:rPr>
              <a:t>MixColumns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E68B6-6679-A499-17D4-85524198A8D3}"/>
              </a:ext>
            </a:extLst>
          </p:cNvPr>
          <p:cNvSpPr txBox="1"/>
          <p:nvPr/>
        </p:nvSpPr>
        <p:spPr>
          <a:xfrm>
            <a:off x="156493" y="557795"/>
            <a:ext cx="773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linear mixing operation which </a:t>
            </a:r>
            <a:r>
              <a:rPr lang="en-US" dirty="0"/>
              <a:t>multiplies fixed matrix against current State Matrix: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41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2CD98-BF04-3FF0-0CEC-76F74266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28" y="0"/>
            <a:ext cx="9851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F8368-3713-0D99-47F2-8865E573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24" y="123363"/>
            <a:ext cx="9859751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F229E-65E5-DB51-BE1C-6EE46136A469}"/>
              </a:ext>
            </a:extLst>
          </p:cNvPr>
          <p:cNvSpPr txBox="1"/>
          <p:nvPr/>
        </p:nvSpPr>
        <p:spPr>
          <a:xfrm>
            <a:off x="337457" y="21324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None/>
            </a:pP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Electronic Code Book (ECB)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D91634-DCD4-426C-A49B-9AE10FFF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85" y="789078"/>
            <a:ext cx="36647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Simplest block cipher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block encrypted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independently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D69EF-C505-7205-289C-6F1428C4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213249"/>
            <a:ext cx="5486399" cy="38478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3E6890-D324-8F57-9DEA-60B435C65F16}"/>
                  </a:ext>
                </a:extLst>
              </p:cNvPr>
              <p:cNvSpPr/>
              <p:nvPr/>
            </p:nvSpPr>
            <p:spPr>
              <a:xfrm>
                <a:off x="109057" y="1477571"/>
                <a:ext cx="6182686" cy="2501718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Encryption: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Decryption</a:t>
                </a:r>
                <a:r>
                  <a:rPr lang="en-US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3E6890-D324-8F57-9DEA-60B435C65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7" y="1477571"/>
                <a:ext cx="6182686" cy="2501718"/>
              </a:xfrm>
              <a:prstGeom prst="roundRect">
                <a:avLst/>
              </a:prstGeom>
              <a:blipFill>
                <a:blip r:embed="rId3"/>
                <a:stretch>
                  <a:fillRect t="-14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70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B4D25-D919-D929-7346-030E9921A148}"/>
              </a:ext>
            </a:extLst>
          </p:cNvPr>
          <p:cNvSpPr txBox="1"/>
          <p:nvPr/>
        </p:nvSpPr>
        <p:spPr>
          <a:xfrm>
            <a:off x="189115" y="33488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Cipher block chaining mode (CBC)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4ADCE-A6F2-EB77-2684-D3D16BD3AC4F}"/>
              </a:ext>
            </a:extLst>
          </p:cNvPr>
          <p:cNvSpPr txBox="1"/>
          <p:nvPr/>
        </p:nvSpPr>
        <p:spPr>
          <a:xfrm>
            <a:off x="465513" y="1138844"/>
            <a:ext cx="426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Converts block cipher into self-synchronizing stream cipher.  </a:t>
            </a:r>
          </a:p>
          <a:p>
            <a:r>
              <a:rPr lang="en-US" dirty="0"/>
              <a:t>Encrypts IV, then XORs with plaintext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3FE22D-9F59-CDB2-5DE8-A3A841927FBB}"/>
                  </a:ext>
                </a:extLst>
              </p:cNvPr>
              <p:cNvSpPr/>
              <p:nvPr/>
            </p:nvSpPr>
            <p:spPr>
              <a:xfrm>
                <a:off x="129877" y="2144430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</a:t>
                </a:r>
                <a:r>
                  <a:rPr lang="en-US" altLang="en-US" sz="1400" dirty="0"/>
                  <a:t>o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IV</m:t>
                    </m:r>
                  </m:oMath>
                </a14:m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    </a:t>
                </a:r>
                <a14:m>
                  <m:oMath xmlns:m="http://schemas.openxmlformats.org/officeDocument/2006/math">
                    <m: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      </m:t>
                    </m:r>
                  </m:oMath>
                </a14:m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m:rPr>
                        <m:nor/>
                      </m:rPr>
                      <a:rPr lang="en-IN" sz="14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⊕</m:t>
                    </m:r>
                    <m:r>
                      <a:rPr lang="en-US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</a:t>
                </a:r>
                <a:r>
                  <a:rPr lang="en-IN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&gt;=2</a:t>
                </a:r>
                <a:endParaRPr lang="en-IN" sz="1400" b="1" dirty="0">
                  <a:solidFill>
                    <a:srgbClr val="FF0000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srgbClr val="FF0000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3FE22D-9F59-CDB2-5DE8-A3A841927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7" y="2144430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620CA8-7A3D-9AD2-BFA9-17C926D76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9125"/>
            <a:ext cx="4746923" cy="45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0985B-47E7-79E5-6B63-78806E7ED296}"/>
              </a:ext>
            </a:extLst>
          </p:cNvPr>
          <p:cNvSpPr txBox="1"/>
          <p:nvPr/>
        </p:nvSpPr>
        <p:spPr>
          <a:xfrm>
            <a:off x="560868" y="42587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. </a:t>
            </a:r>
            <a:r>
              <a:rPr lang="en-IN" dirty="0"/>
              <a:t>Cipher feedback mode (CFB)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39036-3AEB-F8EA-99F7-7148BE907334}"/>
              </a:ext>
            </a:extLst>
          </p:cNvPr>
          <p:cNvSpPr txBox="1"/>
          <p:nvPr/>
        </p:nvSpPr>
        <p:spPr>
          <a:xfrm>
            <a:off x="233917" y="1360967"/>
            <a:ext cx="6240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plaintext block is XORed with the previous </a:t>
            </a:r>
            <a:r>
              <a:rPr lang="en-US" b="1" dirty="0"/>
              <a:t>ciphertext block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IV (Initialization Vector)</a:t>
            </a:r>
            <a:r>
              <a:rPr lang="en-US" dirty="0"/>
              <a:t> is used for the first block.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658ACCD-76F6-003F-988B-D5EC1E4B78AB}"/>
                  </a:ext>
                </a:extLst>
              </p:cNvPr>
              <p:cNvSpPr/>
              <p:nvPr/>
            </p:nvSpPr>
            <p:spPr>
              <a:xfrm>
                <a:off x="631476" y="2284297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658ACCD-76F6-003F-988B-D5EC1E4B7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6" y="2284297"/>
                <a:ext cx="5464524" cy="31434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920C350-DA3C-CBE2-01F1-B0CA3C934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5" y="276836"/>
            <a:ext cx="5225128" cy="46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08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FC8A4-53F4-C761-7321-AB78ACCB63DF}"/>
              </a:ext>
            </a:extLst>
          </p:cNvPr>
          <p:cNvSpPr txBox="1"/>
          <p:nvPr/>
        </p:nvSpPr>
        <p:spPr>
          <a:xfrm>
            <a:off x="471881" y="3018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Output feedback mode (OFB)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8CD092-188F-9EBA-77E5-87EED38FD7DC}"/>
                  </a:ext>
                </a:extLst>
              </p:cNvPr>
              <p:cNvSpPr/>
              <p:nvPr/>
            </p:nvSpPr>
            <p:spPr>
              <a:xfrm>
                <a:off x="891535" y="2225573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_1 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8CD092-188F-9EBA-77E5-87EED38FD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35" y="2225573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1BA8BB-9004-CF03-8DD0-5D71AC3A1DB2}"/>
              </a:ext>
            </a:extLst>
          </p:cNvPr>
          <p:cNvSpPr txBox="1"/>
          <p:nvPr/>
        </p:nvSpPr>
        <p:spPr>
          <a:xfrm>
            <a:off x="394283" y="888840"/>
            <a:ext cx="4974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encrypted output as feedback instead of ciphertext.  </a:t>
            </a:r>
          </a:p>
          <a:p>
            <a:r>
              <a:rPr lang="en-US" dirty="0"/>
              <a:t>Entire block output is used, making it a stream-like cipher.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305D2-4D55-57AA-5577-4851F623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49" y="143799"/>
            <a:ext cx="4679349" cy="45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43CBD-DCAC-1312-2808-181ADCE37974}"/>
              </a:ext>
            </a:extLst>
          </p:cNvPr>
          <p:cNvSpPr txBox="1"/>
          <p:nvPr/>
        </p:nvSpPr>
        <p:spPr>
          <a:xfrm>
            <a:off x="772886" y="664029"/>
            <a:ext cx="990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0C78D-5C09-B4FD-8C20-74940CCD99BD}"/>
              </a:ext>
            </a:extLst>
          </p:cNvPr>
          <p:cNvSpPr txBox="1"/>
          <p:nvPr/>
        </p:nvSpPr>
        <p:spPr>
          <a:xfrm>
            <a:off x="740229" y="1698171"/>
            <a:ext cx="99604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single key</a:t>
            </a:r>
            <a:r>
              <a:rPr lang="en-US" sz="2400" dirty="0"/>
              <a:t> is shared between sender and receiver.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2CE48-D844-DFFE-1F5A-E050BA7C64D4}"/>
              </a:ext>
            </a:extLst>
          </p:cNvPr>
          <p:cNvSpPr txBox="1"/>
          <p:nvPr/>
        </p:nvSpPr>
        <p:spPr>
          <a:xfrm>
            <a:off x="740229" y="251733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Both parties use this key to </a:t>
            </a:r>
            <a:r>
              <a:rPr lang="en-US" sz="2400" b="1" dirty="0"/>
              <a:t>encrypt and decrypt</a:t>
            </a:r>
            <a:r>
              <a:rPr lang="en-US" sz="2400" dirty="0"/>
              <a:t>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F5121-1971-971F-52FB-661DCE6F1CB6}"/>
              </a:ext>
            </a:extLst>
          </p:cNvPr>
          <p:cNvSpPr txBox="1"/>
          <p:nvPr/>
        </p:nvSpPr>
        <p:spPr>
          <a:xfrm>
            <a:off x="386443" y="3834510"/>
            <a:ext cx="8850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Example flow: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1F57-261C-202A-8B91-8BFDA0AC040F}"/>
              </a:ext>
            </a:extLst>
          </p:cNvPr>
          <p:cNvSpPr txBox="1"/>
          <p:nvPr/>
        </p:nvSpPr>
        <p:spPr>
          <a:xfrm>
            <a:off x="925286" y="478234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Plaintext + Key → 🔒 Encryption → Ciphertext 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Ciphertext + Same Key → 🔓 Decryption → Plaintext</a:t>
            </a:r>
          </a:p>
        </p:txBody>
      </p:sp>
    </p:spTree>
    <p:extLst>
      <p:ext uri="{BB962C8B-B14F-4D97-AF65-F5344CB8AC3E}">
        <p14:creationId xmlns:p14="http://schemas.microsoft.com/office/powerpoint/2010/main" val="1736346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166EFE-6906-E219-3ED7-11249B4085CE}"/>
              </a:ext>
            </a:extLst>
          </p:cNvPr>
          <p:cNvSpPr txBox="1"/>
          <p:nvPr/>
        </p:nvSpPr>
        <p:spPr>
          <a:xfrm>
            <a:off x="169877" y="27229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Counter mode (CTR)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1C7B2C-BE44-F22B-58AF-F57915D1C976}"/>
                  </a:ext>
                </a:extLst>
              </p:cNvPr>
              <p:cNvSpPr/>
              <p:nvPr/>
            </p:nvSpPr>
            <p:spPr>
              <a:xfrm>
                <a:off x="169877" y="1858158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</a:rPr>
                  <a:t>Let e() be a block cipher of block size b, and let xi and </a:t>
                </a:r>
                <a:r>
                  <a:rPr lang="en-US" b="1" dirty="0" err="1">
                    <a:solidFill>
                      <a:schemeClr val="bg2">
                        <a:lumMod val="10000"/>
                      </a:schemeClr>
                    </a:solidFill>
                  </a:rPr>
                  <a:t>yi</a:t>
                </a:r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</a:rPr>
                  <a:t> be bit strings of length b. The concatenation of the initialization value IV and the counter CT Ri is denoted by (IV||</a:t>
                </a:r>
                <a:r>
                  <a:rPr lang="en-US" b="1" dirty="0" err="1">
                    <a:solidFill>
                      <a:schemeClr val="bg2">
                        <a:lumMod val="10000"/>
                      </a:schemeClr>
                    </a:solidFill>
                  </a:rPr>
                  <a:t>CTRi</a:t>
                </a:r>
                <a:r>
                  <a:rPr lang="en-US" b="1" dirty="0">
                    <a:solidFill>
                      <a:schemeClr val="bg2">
                        <a:lumMod val="10000"/>
                      </a:schemeClr>
                    </a:solidFill>
                  </a:rPr>
                  <a:t>) and is a bit string of length b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srgbClr val="C00000"/>
                    </a:solidFill>
                  </a:rPr>
                  <a:t>Decryption</a:t>
                </a:r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</m:t>
                        </m:r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1C7B2C-BE44-F22B-58AF-F57915D1C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" y="1858158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8D41D2-E40E-D685-5D68-084ABBFB5CB5}"/>
              </a:ext>
            </a:extLst>
          </p:cNvPr>
          <p:cNvSpPr txBox="1"/>
          <p:nvPr/>
        </p:nvSpPr>
        <p:spPr>
          <a:xfrm>
            <a:off x="343948" y="926725"/>
            <a:ext cx="41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Encrypts a </a:t>
            </a:r>
            <a:r>
              <a:rPr lang="en-US" b="1"/>
              <a:t>counter</a:t>
            </a:r>
            <a:r>
              <a:rPr lang="en-US"/>
              <a:t> for each block.</a:t>
            </a:r>
          </a:p>
          <a:p>
            <a:r>
              <a:rPr lang="en-US"/>
              <a:t>Counter is incremented for each block.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D1B37-D509-0DB2-3361-4356FB8C7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14" y="272291"/>
            <a:ext cx="4335009" cy="43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0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96369-FE65-5C85-DFBA-2DA9BBDF1625}"/>
              </a:ext>
            </a:extLst>
          </p:cNvPr>
          <p:cNvSpPr txBox="1"/>
          <p:nvPr/>
        </p:nvSpPr>
        <p:spPr>
          <a:xfrm>
            <a:off x="316437" y="276728"/>
            <a:ext cx="6094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Galois Counter Mode (GCM)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687D763-2C3D-4625-4944-2C8907E3DBED}"/>
                  </a:ext>
                </a:extLst>
              </p:cNvPr>
              <p:cNvSpPr/>
              <p:nvPr/>
            </p:nvSpPr>
            <p:spPr>
              <a:xfrm>
                <a:off x="5777304" y="992663"/>
                <a:ext cx="5909174" cy="3780059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Let e() be a block cipher of block size 128 bit; let x be the plaintext consisting of the blocks x1,...,</a:t>
                </a:r>
                <a:r>
                  <a:rPr lang="en-US" sz="1600" dirty="0" err="1">
                    <a:solidFill>
                      <a:schemeClr val="accent2">
                        <a:lumMod val="75000"/>
                      </a:schemeClr>
                    </a:solidFill>
                  </a:rPr>
                  <a:t>xn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; and let AAD be the additional authenticated data.</a:t>
                </a:r>
                <a:endParaRPr lang="en-US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Derive a counter value CT R0 from the IV and compute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CTR1 = CTR0 +1.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Compute ciphertext: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𝐶𝑇</m:t>
                          </m:r>
                          <m:sSub>
                            <m:sSubPr>
                              <m:ctrlP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Authentication a. Generate authentication subkey H = ek(0) b. Compute g0 = AAD×H (Galois field multiplication)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c. Compute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𝑥𝑜𝑟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1≤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d. Final authentication tag: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𝑥𝑜𝑟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687D763-2C3D-4625-4944-2C8907E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304" y="992663"/>
                <a:ext cx="5909174" cy="378005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E0391B-3C6D-3ABB-C9F6-E82C707F46A7}"/>
              </a:ext>
            </a:extLst>
          </p:cNvPr>
          <p:cNvSpPr txBox="1"/>
          <p:nvPr/>
        </p:nvSpPr>
        <p:spPr>
          <a:xfrm>
            <a:off x="316437" y="1421520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Combines </a:t>
            </a:r>
            <a:r>
              <a:rPr lang="en-US" b="1" dirty="0"/>
              <a:t>CTR mode + Authentication (via GHASH)</a:t>
            </a:r>
            <a:r>
              <a:rPr lang="en-US" dirty="0"/>
              <a:t>.</a:t>
            </a:r>
          </a:p>
          <a:p>
            <a:r>
              <a:rPr lang="en-US" dirty="0"/>
              <a:t>Provides </a:t>
            </a:r>
            <a:r>
              <a:rPr lang="en-US" b="1" dirty="0"/>
              <a:t>confidentiality + integrity</a:t>
            </a:r>
            <a:r>
              <a:rPr lang="en-US" dirty="0"/>
              <a:t>.</a:t>
            </a:r>
          </a:p>
          <a:p>
            <a:r>
              <a:rPr lang="en-US" b="1" dirty="0"/>
              <a:t>Used In:</a:t>
            </a:r>
            <a:r>
              <a:rPr lang="en-US" dirty="0"/>
              <a:t> TLS, VPNs, IPsec.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2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378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51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53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0624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47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6AD81-C072-E647-93BD-D1525517C774}"/>
              </a:ext>
            </a:extLst>
          </p:cNvPr>
          <p:cNvSpPr txBox="1"/>
          <p:nvPr/>
        </p:nvSpPr>
        <p:spPr>
          <a:xfrm>
            <a:off x="511628" y="979714"/>
            <a:ext cx="99495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Inventor</a:t>
            </a:r>
            <a:r>
              <a:rPr lang="en-IN" sz="2000" dirty="0"/>
              <a:t>: Bruce Schneier (1993)</a:t>
            </a:r>
            <a:br>
              <a:rPr lang="en-IN" sz="2000" dirty="0"/>
            </a:br>
            <a:r>
              <a:rPr lang="en-IN" sz="2000" b="1" dirty="0"/>
              <a:t>Purpose</a:t>
            </a:r>
            <a:r>
              <a:rPr lang="en-IN" sz="2000" dirty="0"/>
              <a:t>: Alternative to DES — faster, stronger, and not patented</a:t>
            </a:r>
            <a:br>
              <a:rPr lang="en-IN" sz="2000" dirty="0"/>
            </a:br>
            <a:r>
              <a:rPr lang="en-IN" sz="2000" b="1" dirty="0"/>
              <a:t>Type</a:t>
            </a:r>
            <a:r>
              <a:rPr lang="en-IN" sz="2000" dirty="0"/>
              <a:t>: Symmetric Block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F74EA-3746-07E7-C56C-E548C29F1DDC}"/>
              </a:ext>
            </a:extLst>
          </p:cNvPr>
          <p:cNvSpPr txBox="1"/>
          <p:nvPr/>
        </p:nvSpPr>
        <p:spPr>
          <a:xfrm>
            <a:off x="511628" y="284478"/>
            <a:ext cx="5290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Blowfish Algorithm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F87B-EAF1-CB49-DA7C-EFAE972E116A}"/>
              </a:ext>
            </a:extLst>
          </p:cNvPr>
          <p:cNvSpPr txBox="1"/>
          <p:nvPr/>
        </p:nvSpPr>
        <p:spPr>
          <a:xfrm>
            <a:off x="406754" y="2858163"/>
            <a:ext cx="8948058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blockSize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: 64-bits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keySize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: 32-bits to 448-bits variable size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Number of subkeys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: 18 [P-array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Nunito" panose="020F0502020204030204" pitchFamily="2" charset="0"/>
              </a:rPr>
              <a:t>]</a:t>
            </a:r>
            <a:endParaRPr lang="en-US" b="0" i="0" dirty="0">
              <a:solidFill>
                <a:schemeClr val="accent1">
                  <a:lumMod val="75000"/>
                </a:schemeClr>
              </a:solidFill>
              <a:effectLst/>
              <a:latin typeface="Nunito" panose="020F0502020204030204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Number of rounds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: 16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number of substitution boxes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Nunito" panose="020F0502020204030204" pitchFamily="2" charset="0"/>
              </a:rPr>
              <a:t>: 4 [each having 512 entries of 32 bits each]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2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F34037-9E49-422E-6E7C-A50B0EF8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0" y="874505"/>
            <a:ext cx="5337090" cy="5760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04FF7-9DE1-D9F2-A4B8-303FDEDD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675"/>
            <a:ext cx="5531744" cy="3985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316D10-8718-589E-659F-487286B089D7}"/>
              </a:ext>
            </a:extLst>
          </p:cNvPr>
          <p:cNvSpPr txBox="1"/>
          <p:nvPr/>
        </p:nvSpPr>
        <p:spPr>
          <a:xfrm>
            <a:off x="167268" y="0"/>
            <a:ext cx="508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Schematic of Blowfish Algorithm</a:t>
            </a:r>
          </a:p>
        </p:txBody>
      </p:sp>
    </p:spTree>
    <p:extLst>
      <p:ext uri="{BB962C8B-B14F-4D97-AF65-F5344CB8AC3E}">
        <p14:creationId xmlns:p14="http://schemas.microsoft.com/office/powerpoint/2010/main" val="305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A275F-B466-04C5-3C7B-E06A0866D187}"/>
              </a:ext>
            </a:extLst>
          </p:cNvPr>
          <p:cNvSpPr txBox="1"/>
          <p:nvPr/>
        </p:nvSpPr>
        <p:spPr>
          <a:xfrm>
            <a:off x="211756" y="288759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1: Generation of subkeys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5DF20-8882-BC54-B021-E44982BAA5CE}"/>
              </a:ext>
            </a:extLst>
          </p:cNvPr>
          <p:cNvSpPr txBox="1"/>
          <p:nvPr/>
        </p:nvSpPr>
        <p:spPr>
          <a:xfrm>
            <a:off x="477200" y="981504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18 subkeys (P[0] to P[17])</a:t>
            </a:r>
            <a:r>
              <a:rPr lang="en-US" dirty="0"/>
              <a:t> are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Stored in a </a:t>
            </a:r>
            <a:r>
              <a:rPr lang="en-US" b="1" dirty="0"/>
              <a:t>P-array</a:t>
            </a:r>
            <a:r>
              <a:rPr lang="en-US" dirty="0"/>
              <a:t>, each of </a:t>
            </a:r>
            <a:r>
              <a:rPr lang="en-US" b="1" dirty="0"/>
              <a:t>32 bits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subkeys are used in </a:t>
            </a:r>
            <a:r>
              <a:rPr lang="en-US" b="1" dirty="0"/>
              <a:t>both encryption and decryption</a:t>
            </a:r>
            <a:r>
              <a:rPr lang="en-US" dirty="0"/>
              <a:t> (same for both directions).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6F680C8-4A79-DB33-2497-5FBBD52E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26" y="288759"/>
            <a:ext cx="5398509" cy="33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B86C904-3FFD-C29F-2F86-73BF3145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1" y="4746772"/>
            <a:ext cx="497716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A521C-6F7C-CFED-A1AB-44E0012E7FD0}"/>
              </a:ext>
            </a:extLst>
          </p:cNvPr>
          <p:cNvSpPr txBox="1"/>
          <p:nvPr/>
        </p:nvSpPr>
        <p:spPr>
          <a:xfrm>
            <a:off x="514952" y="2325935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Now each of the subkey is changed with respect to the input key as: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244779-4A67-D8D3-F6B3-B9ED1DE5CFFF}"/>
              </a:ext>
            </a:extLst>
          </p:cNvPr>
          <p:cNvSpPr/>
          <p:nvPr/>
        </p:nvSpPr>
        <p:spPr>
          <a:xfrm>
            <a:off x="5423276" y="4849874"/>
            <a:ext cx="2081720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E36AD-C260-579B-DCE3-BD1EC177A072}"/>
              </a:ext>
            </a:extLst>
          </p:cNvPr>
          <p:cNvSpPr/>
          <p:nvPr/>
        </p:nvSpPr>
        <p:spPr>
          <a:xfrm>
            <a:off x="389564" y="3202302"/>
            <a:ext cx="5033712" cy="38934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7E00BDB-48F4-A8E1-C1AC-21B3EF72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372" y="3811012"/>
            <a:ext cx="402224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P[0] = P[0]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1st 32-bits of input key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P[1] = P[1]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2nd 32-bits of input key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P[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] = P[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]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(i+1)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32-bits of input key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(roll over to 1st 32-bits depending on the key length)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P[17] = P[17]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18th 32-bits of input key 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(roll over to 1st 32-bits depending on key length)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B2D58-217F-FA79-F521-79B21A842C84}"/>
              </a:ext>
            </a:extLst>
          </p:cNvPr>
          <p:cNvSpPr txBox="1"/>
          <p:nvPr/>
        </p:nvSpPr>
        <p:spPr>
          <a:xfrm>
            <a:off x="7504996" y="4095311"/>
            <a:ext cx="4662239" cy="178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resultant P-array holds 18 subkeys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that is used during the entire encryption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process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buNone/>
            </a:pPr>
            <a:br>
              <a:rPr lang="en-US" dirty="0">
                <a:highlight>
                  <a:srgbClr val="808000"/>
                </a:highlight>
              </a:rPr>
            </a:br>
            <a:endParaRPr lang="en-IN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645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9DC8B0-AEEC-325B-F329-27DF94BED2D4}"/>
              </a:ext>
            </a:extLst>
          </p:cNvPr>
          <p:cNvSpPr txBox="1"/>
          <p:nvPr/>
        </p:nvSpPr>
        <p:spPr>
          <a:xfrm>
            <a:off x="141971" y="214782"/>
            <a:ext cx="7288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⚙️ Step 2: Initialize Substitution Boxes (S-boxes)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5AAFD4-4493-19F2-B9D3-930D7E9B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11" y="1263217"/>
            <a:ext cx="106298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S-boxes (Substitution boxes)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used in each encryption round to perform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substitutions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Blowfish 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S-boxes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DE295-8DE3-8C20-A114-E4CDA46D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91" y="2107371"/>
            <a:ext cx="281359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Blowfish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S-boxes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01D49D-B0B3-5755-B7D3-FE33B4C27B47}"/>
              </a:ext>
            </a:extLst>
          </p:cNvPr>
          <p:cNvSpPr/>
          <p:nvPr/>
        </p:nvSpPr>
        <p:spPr>
          <a:xfrm>
            <a:off x="875899" y="2736081"/>
            <a:ext cx="3881995" cy="1015663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S[0], S[1], S[2], S[3]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58010-CD99-9B04-F1E8-057F55F2F632}"/>
              </a:ext>
            </a:extLst>
          </p:cNvPr>
          <p:cNvCxnSpPr/>
          <p:nvPr/>
        </p:nvCxnSpPr>
        <p:spPr>
          <a:xfrm>
            <a:off x="4924926" y="3243912"/>
            <a:ext cx="1491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AA6AF2-7B49-210D-6096-315CDBAB6C01}"/>
              </a:ext>
            </a:extLst>
          </p:cNvPr>
          <p:cNvSpPr txBox="1"/>
          <p:nvPr/>
        </p:nvSpPr>
        <p:spPr>
          <a:xfrm>
            <a:off x="6416841" y="2782247"/>
            <a:ext cx="5207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S-box contains </a:t>
            </a:r>
            <a:r>
              <a:rPr lang="en-US" b="1" dirty="0"/>
              <a:t>256 entries</a:t>
            </a:r>
            <a:r>
              <a:rPr lang="en-US" dirty="0"/>
              <a:t> (0 to 255), and each entry is </a:t>
            </a:r>
            <a:r>
              <a:rPr lang="en-US" b="1" dirty="0"/>
              <a:t>32 bits</a:t>
            </a:r>
            <a:r>
              <a:rPr lang="en-US" dirty="0"/>
              <a:t> wide.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66F45-9566-72A5-D5DE-A434EFDAF826}"/>
              </a:ext>
            </a:extLst>
          </p:cNvPr>
          <p:cNvSpPr txBox="1"/>
          <p:nvPr/>
        </p:nvSpPr>
        <p:spPr>
          <a:xfrm>
            <a:off x="906545" y="4117455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Usage in Encryption &amp; Decryption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S-boxes are used in the </a:t>
            </a:r>
            <a:r>
              <a:rPr lang="en-US" b="1" dirty="0"/>
              <a:t>F-function</a:t>
            </a:r>
            <a:r>
              <a:rPr lang="en-US" dirty="0"/>
              <a:t> of Blowfish during </a:t>
            </a:r>
            <a:r>
              <a:rPr lang="en-US" b="1" dirty="0"/>
              <a:t>each of the 16 rounds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same S-boxes are used for both </a:t>
            </a:r>
            <a:r>
              <a:rPr lang="en-US" b="1" dirty="0"/>
              <a:t>encryption and decryption</a:t>
            </a:r>
            <a:r>
              <a:rPr lang="en-US" dirty="0"/>
              <a:t>, ensuring reversibility.</a:t>
            </a:r>
          </a:p>
        </p:txBody>
      </p:sp>
    </p:spTree>
    <p:extLst>
      <p:ext uri="{BB962C8B-B14F-4D97-AF65-F5344CB8AC3E}">
        <p14:creationId xmlns:p14="http://schemas.microsoft.com/office/powerpoint/2010/main" val="217354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604BB7-3456-D4FE-651C-2D506D955A2B}"/>
              </a:ext>
            </a:extLst>
          </p:cNvPr>
          <p:cNvSpPr txBox="1"/>
          <p:nvPr/>
        </p:nvSpPr>
        <p:spPr>
          <a:xfrm>
            <a:off x="440355" y="54204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3: Encryption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C8510-A91D-9663-7A04-A61427A08F3E}"/>
              </a:ext>
            </a:extLst>
          </p:cNvPr>
          <p:cNvSpPr txBox="1"/>
          <p:nvPr/>
        </p:nvSpPr>
        <p:spPr>
          <a:xfrm>
            <a:off x="363353" y="130831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encryption function consists of two parts: </a:t>
            </a:r>
            <a:br>
              <a:rPr lang="en-US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64386-1FA2-2F16-5DC7-0659A4903383}"/>
              </a:ext>
            </a:extLst>
          </p:cNvPr>
          <p:cNvSpPr txBox="1"/>
          <p:nvPr/>
        </p:nvSpPr>
        <p:spPr>
          <a:xfrm>
            <a:off x="757989" y="2070846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a. Rounds: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encryption consists of 16 rounds with each round(Ri) taking inputs the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plainText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(P.T.) from previous round and corresponding subkey(Pi). The description of each round is as follows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147862-C7EC-B3E1-AA5D-6D7D004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52" y="1045107"/>
            <a:ext cx="4014336" cy="427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7C622-47D0-0219-B638-8AEC92078F31}"/>
              </a:ext>
            </a:extLst>
          </p:cNvPr>
          <p:cNvSpPr txBox="1"/>
          <p:nvPr/>
        </p:nvSpPr>
        <p:spPr>
          <a:xfrm>
            <a:off x="440355" y="3445867"/>
            <a:ext cx="6097604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Here, the function "add" is addition modulo 2^32. 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42C9D-40A2-0B25-3D24-84482AFEA5D5}"/>
              </a:ext>
            </a:extLst>
          </p:cNvPr>
          <p:cNvSpPr txBox="1"/>
          <p:nvPr/>
        </p:nvSpPr>
        <p:spPr>
          <a:xfrm>
            <a:off x="440355" y="4310848"/>
            <a:ext cx="6097604" cy="2344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buNone/>
            </a:pPr>
            <a:r>
              <a:rPr lang="en-US" i="0" dirty="0">
                <a:solidFill>
                  <a:srgbClr val="FF0000"/>
                </a:solidFill>
                <a:effectLst/>
                <a:latin typeface="Lato" panose="020F0502020204030204" pitchFamily="34" charset="0"/>
              </a:rPr>
              <a:t>Decryption of Blowfish</a:t>
            </a:r>
          </a:p>
          <a:p>
            <a:pPr algn="l">
              <a:lnSpc>
                <a:spcPts val="2250"/>
              </a:lnSpc>
              <a:buNone/>
            </a:pPr>
            <a:endParaRPr lang="en-US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Blowfish, decryption is carried out by reversing the encryption process. Therefore, everything reverses until the ciphertext is converted back into plaintext.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46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011E5-DB43-C4A6-04C6-0A2098026333}"/>
              </a:ext>
            </a:extLst>
          </p:cNvPr>
          <p:cNvSpPr txBox="1"/>
          <p:nvPr/>
        </p:nvSpPr>
        <p:spPr>
          <a:xfrm>
            <a:off x="594360" y="1001982"/>
            <a:ext cx="6097604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b. Post-processing: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output after the 16 rounds is processed as follows: 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6D897-C80B-8E70-4DCE-3608D1FC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62" y="1394204"/>
            <a:ext cx="7749036" cy="518501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F7E5DE-8A9F-E65C-704B-BAEE55462A84}"/>
              </a:ext>
            </a:extLst>
          </p:cNvPr>
          <p:cNvCxnSpPr>
            <a:cxnSpLocks/>
          </p:cNvCxnSpPr>
          <p:nvPr/>
        </p:nvCxnSpPr>
        <p:spPr>
          <a:xfrm flipV="1">
            <a:off x="1655545" y="4276501"/>
            <a:ext cx="4882415" cy="163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C27463-72C3-B61F-39DC-4B99A1183D03}"/>
              </a:ext>
            </a:extLst>
          </p:cNvPr>
          <p:cNvSpPr/>
          <p:nvPr/>
        </p:nvSpPr>
        <p:spPr>
          <a:xfrm>
            <a:off x="594360" y="4647609"/>
            <a:ext cx="1862187" cy="208772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Swap L and R</a:t>
            </a:r>
          </a:p>
        </p:txBody>
      </p:sp>
    </p:spTree>
    <p:extLst>
      <p:ext uri="{BB962C8B-B14F-4D97-AF65-F5344CB8AC3E}">
        <p14:creationId xmlns:p14="http://schemas.microsoft.com/office/powerpoint/2010/main" val="86246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Words>2012</Words>
  <Application>Microsoft Office PowerPoint</Application>
  <PresentationFormat>Widescreen</PresentationFormat>
  <Paragraphs>253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Arial</vt:lpstr>
      <vt:lpstr>Arial Unicode MS</vt:lpstr>
      <vt:lpstr>Calibri</vt:lpstr>
      <vt:lpstr>Cambria Math</vt:lpstr>
      <vt:lpstr>KaTeX_Main</vt:lpstr>
      <vt:lpstr>KaTeX_Math</vt:lpstr>
      <vt:lpstr>Lato</vt:lpstr>
      <vt:lpstr>Nunito</vt:lpstr>
      <vt:lpstr>Nunito Sans</vt:lpstr>
      <vt:lpstr>Tw Cen MT</vt:lpstr>
      <vt:lpstr>Tw Cen MT Condensed</vt:lpstr>
      <vt:lpstr>Verdana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917689097971</dc:creator>
  <cp:lastModifiedBy>parasharanurag266@outlook.com</cp:lastModifiedBy>
  <cp:revision>2</cp:revision>
  <dcterms:created xsi:type="dcterms:W3CDTF">2025-07-26T11:42:22Z</dcterms:created>
  <dcterms:modified xsi:type="dcterms:W3CDTF">2025-07-27T18:02:56Z</dcterms:modified>
</cp:coreProperties>
</file>