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7" r:id="rId3"/>
    <p:sldId id="258" r:id="rId4"/>
    <p:sldId id="259" r:id="rId5"/>
    <p:sldId id="260" r:id="rId6"/>
    <p:sldId id="261" r:id="rId7"/>
    <p:sldId id="262" r:id="rId8"/>
    <p:sldId id="268" r:id="rId9"/>
    <p:sldId id="269" r:id="rId10"/>
    <p:sldId id="265" r:id="rId11"/>
    <p:sldId id="266" r:id="rId12"/>
    <p:sldId id="267"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469C45-D3A2-4714-954F-B05366DF2BED}"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69C45-D3A2-4714-954F-B05366DF2BED}"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69C45-D3A2-4714-954F-B05366DF2BED}"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69C45-D3A2-4714-954F-B05366DF2BED}"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469C45-D3A2-4714-954F-B05366DF2BED}"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469C45-D3A2-4714-954F-B05366DF2BED}" type="datetimeFigureOut">
              <a:rPr lang="en-US" smtClean="0"/>
              <a:t>09-Sep-21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469C45-D3A2-4714-954F-B05366DF2BED}" type="datetimeFigureOut">
              <a:rPr lang="en-US" smtClean="0"/>
              <a:t>09-Sep-21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469C45-D3A2-4714-954F-B05366DF2BED}" type="datetimeFigureOut">
              <a:rPr lang="en-US" smtClean="0"/>
              <a:t>09-Sep-21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69C45-D3A2-4714-954F-B05366DF2BED}" type="datetimeFigureOut">
              <a:rPr lang="en-US" smtClean="0"/>
              <a:t>09-Sep-21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69C45-D3A2-4714-954F-B05366DF2BED}" type="datetimeFigureOut">
              <a:rPr lang="en-US" smtClean="0"/>
              <a:t>09-Sep-21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69C45-D3A2-4714-954F-B05366DF2BED}" type="datetimeFigureOut">
              <a:rPr lang="en-US" smtClean="0"/>
              <a:t>09-Sep-21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1114-E9BB-4C54-8756-AD779418FC0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69C45-D3A2-4714-954F-B05366DF2BED}" type="datetimeFigureOut">
              <a:rPr lang="en-US" smtClean="0"/>
              <a:t>09-Sep-21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A1114-E9BB-4C54-8756-AD779418FC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Our Data </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smtClean="0"/>
              <a:t>There </a:t>
            </a:r>
            <a:r>
              <a:rPr lang="en-US" sz="8000" dirty="0"/>
              <a:t>are 17 </a:t>
            </a:r>
            <a:r>
              <a:rPr lang="en-US" sz="8000" dirty="0" smtClean="0"/>
              <a:t>columns</a:t>
            </a:r>
            <a:endParaRPr lang="en-US" sz="8000" dirty="0"/>
          </a:p>
          <a:p>
            <a:pPr marL="514350" indent="-514350">
              <a:buFont typeface="+mj-lt"/>
              <a:buAutoNum type="arabicPeriod"/>
            </a:pPr>
            <a:endParaRPr lang="en-US" sz="2900" dirty="0"/>
          </a:p>
          <a:p>
            <a:pPr marL="514350" indent="-514350">
              <a:buFont typeface="+mj-lt"/>
              <a:buAutoNum type="arabicPeriod"/>
            </a:pPr>
            <a:r>
              <a:rPr lang="en-US" sz="6400" b="1" dirty="0"/>
              <a:t>DBN</a:t>
            </a:r>
            <a:r>
              <a:rPr lang="en-US" sz="6400" dirty="0"/>
              <a:t> : Unique </a:t>
            </a:r>
            <a:r>
              <a:rPr lang="en-US" sz="6400" dirty="0" smtClean="0"/>
              <a:t>code </a:t>
            </a:r>
            <a:r>
              <a:rPr lang="en-US" sz="6400" dirty="0"/>
              <a:t>for each </a:t>
            </a:r>
            <a:r>
              <a:rPr lang="en-US" sz="6400" dirty="0" smtClean="0"/>
              <a:t>school </a:t>
            </a:r>
            <a:r>
              <a:rPr lang="en-US" sz="6400" dirty="0"/>
              <a:t>in New York</a:t>
            </a:r>
          </a:p>
          <a:p>
            <a:pPr marL="514350" indent="-514350">
              <a:buFont typeface="+mj-lt"/>
              <a:buAutoNum type="arabicPeriod"/>
            </a:pPr>
            <a:r>
              <a:rPr lang="en-US" sz="6400" b="1" dirty="0"/>
              <a:t>School  Name </a:t>
            </a:r>
            <a:r>
              <a:rPr lang="en-US" sz="6400" dirty="0"/>
              <a:t>: Names of </a:t>
            </a:r>
            <a:r>
              <a:rPr lang="en-US" sz="6400" dirty="0" smtClean="0"/>
              <a:t>different schools</a:t>
            </a:r>
            <a:endParaRPr lang="en-US" sz="6400" dirty="0"/>
          </a:p>
          <a:p>
            <a:pPr marL="514350" indent="-514350">
              <a:buFont typeface="+mj-lt"/>
              <a:buAutoNum type="arabicPeriod"/>
            </a:pPr>
            <a:r>
              <a:rPr lang="en-US" sz="6400" b="1" dirty="0"/>
              <a:t>Category </a:t>
            </a:r>
            <a:r>
              <a:rPr lang="en-US" sz="6400" dirty="0"/>
              <a:t>:  Different type of enrolled candidates</a:t>
            </a:r>
          </a:p>
          <a:p>
            <a:pPr marL="514350" indent="-514350">
              <a:buFont typeface="+mj-lt"/>
              <a:buAutoNum type="arabicPeriod"/>
            </a:pPr>
            <a:r>
              <a:rPr lang="en-US" sz="6400" b="1" dirty="0"/>
              <a:t>Year</a:t>
            </a:r>
            <a:r>
              <a:rPr lang="en-US" sz="6400" dirty="0"/>
              <a:t> </a:t>
            </a:r>
          </a:p>
          <a:p>
            <a:pPr marL="514350" indent="-514350">
              <a:buFont typeface="+mj-lt"/>
              <a:buAutoNum type="arabicPeriod"/>
            </a:pPr>
            <a:r>
              <a:rPr lang="en-US" sz="6400" b="1" dirty="0"/>
              <a:t>Total Enrollment  </a:t>
            </a:r>
            <a:r>
              <a:rPr lang="en-US" sz="6400" dirty="0"/>
              <a:t>: Total count of enrolled students</a:t>
            </a:r>
          </a:p>
          <a:p>
            <a:pPr marL="514350" indent="-514350">
              <a:buFont typeface="+mj-lt"/>
              <a:buAutoNum type="arabicPeriod"/>
            </a:pPr>
            <a:r>
              <a:rPr lang="en-US" sz="6400" b="1" dirty="0"/>
              <a:t>#Female  </a:t>
            </a:r>
            <a:r>
              <a:rPr lang="en-US" sz="6400" dirty="0"/>
              <a:t>: Female candidates</a:t>
            </a:r>
          </a:p>
          <a:p>
            <a:pPr marL="514350" indent="-514350">
              <a:buFont typeface="+mj-lt"/>
              <a:buAutoNum type="arabicPeriod"/>
            </a:pPr>
            <a:r>
              <a:rPr lang="en-US" sz="6400" b="1" dirty="0"/>
              <a:t>#Male </a:t>
            </a:r>
            <a:r>
              <a:rPr lang="en-US" sz="6400" dirty="0"/>
              <a:t>: Male candidates</a:t>
            </a:r>
          </a:p>
          <a:p>
            <a:pPr marL="514350" indent="-514350">
              <a:buFont typeface="+mj-lt"/>
              <a:buAutoNum type="arabicPeriod"/>
            </a:pPr>
            <a:r>
              <a:rPr lang="en-US" sz="6400" b="1" dirty="0"/>
              <a:t>#Black </a:t>
            </a:r>
            <a:r>
              <a:rPr lang="en-US" sz="6400" dirty="0"/>
              <a:t>: Candidates belonging to race - Black</a:t>
            </a:r>
          </a:p>
          <a:p>
            <a:pPr marL="514350" indent="-514350">
              <a:buFont typeface="+mj-lt"/>
              <a:buAutoNum type="arabicPeriod"/>
            </a:pPr>
            <a:r>
              <a:rPr lang="en-US" sz="6400" b="1" dirty="0"/>
              <a:t>#Hispanic </a:t>
            </a:r>
            <a:r>
              <a:rPr lang="en-US" sz="6400" dirty="0"/>
              <a:t>: Candidates belonging to race - Hispanic</a:t>
            </a:r>
          </a:p>
          <a:p>
            <a:pPr marL="514350" indent="-514350">
              <a:buFont typeface="+mj-lt"/>
              <a:buAutoNum type="arabicPeriod"/>
            </a:pPr>
            <a:r>
              <a:rPr lang="en-US" sz="6400" b="1" dirty="0"/>
              <a:t>ELA #Test Takers  </a:t>
            </a:r>
            <a:r>
              <a:rPr lang="en-US" sz="6400" dirty="0"/>
              <a:t>: English Language Arts Test  takers count</a:t>
            </a:r>
          </a:p>
          <a:p>
            <a:pPr marL="514350" indent="-514350">
              <a:buFont typeface="+mj-lt"/>
              <a:buAutoNum type="arabicPeriod"/>
            </a:pPr>
            <a:r>
              <a:rPr lang="en-US" sz="6400" b="1" dirty="0"/>
              <a:t>ELA #Level 1 </a:t>
            </a:r>
            <a:r>
              <a:rPr lang="en-US" sz="6400" dirty="0"/>
              <a:t>:  Candidates who appeared for Level 1 exam of ELA</a:t>
            </a:r>
          </a:p>
          <a:p>
            <a:pPr marL="514350" indent="-514350">
              <a:buFont typeface="+mj-lt"/>
              <a:buAutoNum type="arabicPeriod"/>
            </a:pPr>
            <a:r>
              <a:rPr lang="en-US" sz="6400" b="1" dirty="0"/>
              <a:t>ELA #Level 2 </a:t>
            </a:r>
            <a:r>
              <a:rPr lang="en-US" sz="6400" dirty="0"/>
              <a:t>: Candidates who appeared for Level 1 exam of ELA</a:t>
            </a:r>
          </a:p>
          <a:p>
            <a:pPr marL="514350" indent="-514350">
              <a:buFont typeface="+mj-lt"/>
              <a:buAutoNum type="arabicPeriod"/>
            </a:pPr>
            <a:r>
              <a:rPr lang="en-US" sz="6400" b="1" dirty="0"/>
              <a:t>Math #Test Takers </a:t>
            </a:r>
            <a:r>
              <a:rPr lang="en-US" sz="6400" dirty="0"/>
              <a:t>: Math Test  takers count</a:t>
            </a:r>
          </a:p>
          <a:p>
            <a:pPr marL="514350" indent="-514350">
              <a:buFont typeface="+mj-lt"/>
              <a:buAutoNum type="arabicPeriod"/>
            </a:pPr>
            <a:r>
              <a:rPr lang="en-US" sz="6400" b="1" dirty="0"/>
              <a:t>MATH #Level 1 </a:t>
            </a:r>
            <a:r>
              <a:rPr lang="en-US" sz="6400" dirty="0"/>
              <a:t>:Candidates who appeared for Level1 exam of Math</a:t>
            </a:r>
          </a:p>
          <a:p>
            <a:pPr marL="514350" indent="-514350">
              <a:buFont typeface="+mj-lt"/>
              <a:buAutoNum type="arabicPeriod"/>
            </a:pPr>
            <a:r>
              <a:rPr lang="en-US" sz="6400" b="1" dirty="0"/>
              <a:t>MATH #Level 2</a:t>
            </a:r>
            <a:r>
              <a:rPr lang="en-US" sz="6400" dirty="0"/>
              <a:t>:Candidates who appeared for Level2 exam of Math</a:t>
            </a:r>
          </a:p>
          <a:p>
            <a:pPr marL="514350" indent="-514350">
              <a:buFont typeface="+mj-lt"/>
              <a:buAutoNum type="arabicPeriod"/>
            </a:pPr>
            <a:r>
              <a:rPr lang="en-US" sz="6400" b="1" dirty="0"/>
              <a:t>District Code </a:t>
            </a:r>
            <a:r>
              <a:rPr lang="en-US" sz="6400" dirty="0"/>
              <a:t>: Schools belonging to 32 districts  in New York</a:t>
            </a:r>
          </a:p>
          <a:p>
            <a:pPr marL="514350" indent="-514350">
              <a:buFont typeface="+mj-lt"/>
              <a:buAutoNum type="arabicPeriod"/>
            </a:pPr>
            <a:r>
              <a:rPr lang="en-US" sz="6400" b="1" dirty="0"/>
              <a:t>Borough Code </a:t>
            </a:r>
            <a:r>
              <a:rPr lang="en-US" sz="6400" dirty="0"/>
              <a:t>: Schools belonging to 5 </a:t>
            </a:r>
            <a:r>
              <a:rPr lang="en-US" sz="6400" dirty="0" smtClean="0"/>
              <a:t>boroughs </a:t>
            </a:r>
            <a:r>
              <a:rPr lang="en-US" sz="6400" dirty="0"/>
              <a:t>in New York</a:t>
            </a:r>
          </a:p>
          <a:p>
            <a:endParaRPr lang="en-US" sz="2000" dirty="0"/>
          </a:p>
          <a:p>
            <a:endParaRPr lang="en-US" dirty="0"/>
          </a:p>
        </p:txBody>
      </p:sp>
    </p:spTree>
    <p:extLst>
      <p:ext uri="{BB962C8B-B14F-4D97-AF65-F5344CB8AC3E}">
        <p14:creationId xmlns:p14="http://schemas.microsoft.com/office/powerpoint/2010/main" val="136338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5410200"/>
          </a:xfrm>
        </p:spPr>
        <p:txBody>
          <a:bodyPr>
            <a:normAutofit/>
          </a:bodyPr>
          <a:lstStyle/>
          <a:p>
            <a:r>
              <a:rPr lang="en-US" sz="2000" dirty="0" smtClean="0"/>
              <a:t>The number of Black students who appeared for exams showed lower increase with an increase in the number of ELA test takers and Math Test takers count compared to Hispanic students.</a:t>
            </a:r>
          </a:p>
          <a:p>
            <a:r>
              <a:rPr lang="en-US" sz="2000" dirty="0" smtClean="0"/>
              <a:t>Also the presence of outliers can be seen in the chart.</a:t>
            </a:r>
            <a:endParaRPr lang="en-US" sz="2000" dirty="0"/>
          </a:p>
        </p:txBody>
      </p:sp>
      <p:pic>
        <p:nvPicPr>
          <p:cNvPr id="6146" name="Picture 2" descr="D:\AI DATA SCIENCE\Internship assign\FullCOntact\Charts\black vs hispanic ex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90800"/>
            <a:ext cx="8353369" cy="41021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57200" y="274638"/>
            <a:ext cx="8229600" cy="792162"/>
          </a:xfrm>
        </p:spPr>
        <p:txBody>
          <a:bodyPr/>
          <a:lstStyle/>
          <a:p>
            <a:r>
              <a:rPr lang="en-US" dirty="0" smtClean="0"/>
              <a:t>ELA and Math Test Takers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normAutofit/>
          </a:bodyPr>
          <a:lstStyle/>
          <a:p>
            <a:r>
              <a:rPr lang="en-US" sz="2000" dirty="0" smtClean="0"/>
              <a:t>Gender didn’t </a:t>
            </a:r>
            <a:r>
              <a:rPr lang="en-US" sz="2000" dirty="0" smtClean="0"/>
              <a:t>had </a:t>
            </a:r>
            <a:r>
              <a:rPr lang="en-US" sz="2000" dirty="0" smtClean="0"/>
              <a:t>much an affect on the test takers </a:t>
            </a:r>
            <a:r>
              <a:rPr lang="en-US" sz="2000" dirty="0" smtClean="0"/>
              <a:t>count.</a:t>
            </a:r>
          </a:p>
          <a:p>
            <a:r>
              <a:rPr lang="en-US" sz="2000" dirty="0" smtClean="0"/>
              <a:t>The average Female count was around 45% of Total Enrollment and average Male count was 55% of Total Enrollment.</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0" y="2362200"/>
            <a:ext cx="8334340" cy="4092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324600"/>
          </a:xfrm>
        </p:spPr>
        <p:txBody>
          <a:bodyPr/>
          <a:lstStyle/>
          <a:p>
            <a:r>
              <a:rPr lang="en-US" sz="2000" dirty="0" smtClean="0"/>
              <a:t>The below scatterplots shows Level 1 and Level 2 participation count from the total count of  ELA and Math exam takers respectively.</a:t>
            </a:r>
          </a:p>
          <a:p>
            <a:r>
              <a:rPr lang="en-US" sz="2000" dirty="0" smtClean="0"/>
              <a:t>Number of students who gave Level 2  of both exams shows  higher correlation with Total Exam Takers than Level 1 students count.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0" y="2209800"/>
            <a:ext cx="8289691" cy="4092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sz="2000" dirty="0"/>
              <a:t>E</a:t>
            </a:r>
            <a:r>
              <a:rPr lang="en-US" sz="2000" dirty="0" smtClean="0"/>
              <a:t>nrollment for exams was maximum when the candidates had these characteristics:</a:t>
            </a:r>
            <a:endParaRPr lang="en-US" sz="2000" dirty="0" smtClean="0"/>
          </a:p>
          <a:p>
            <a:r>
              <a:rPr lang="en-US" sz="2000" dirty="0" smtClean="0"/>
              <a:t>Candidates</a:t>
            </a:r>
            <a:r>
              <a:rPr lang="en-US" sz="2000" dirty="0" smtClean="0"/>
              <a:t> belonging </a:t>
            </a:r>
            <a:r>
              <a:rPr lang="en-US" sz="2000" dirty="0" smtClean="0"/>
              <a:t>to “All Students” </a:t>
            </a:r>
            <a:r>
              <a:rPr lang="en-US" sz="2000" dirty="0" smtClean="0"/>
              <a:t>category.</a:t>
            </a:r>
          </a:p>
          <a:p>
            <a:r>
              <a:rPr lang="en-US" sz="2000" dirty="0" smtClean="0"/>
              <a:t>Belonging to District No.24 </a:t>
            </a:r>
            <a:endParaRPr lang="en-US" sz="2000" dirty="0" smtClean="0"/>
          </a:p>
          <a:p>
            <a:r>
              <a:rPr lang="en-US" sz="2000" dirty="0"/>
              <a:t>B</a:t>
            </a:r>
            <a:r>
              <a:rPr lang="en-US" sz="2000" dirty="0" smtClean="0"/>
              <a:t>elonging to </a:t>
            </a:r>
            <a:r>
              <a:rPr lang="en-US" sz="2000" dirty="0"/>
              <a:t>H</a:t>
            </a:r>
            <a:r>
              <a:rPr lang="en-US" sz="2000" dirty="0" smtClean="0"/>
              <a:t>ispanic</a:t>
            </a:r>
            <a:r>
              <a:rPr lang="en-US" sz="2000" dirty="0" smtClean="0"/>
              <a:t> race.</a:t>
            </a:r>
          </a:p>
          <a:p>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15962"/>
          </a:xfrm>
        </p:spPr>
        <p:txBody>
          <a:bodyPr>
            <a:normAutofit fontScale="90000"/>
          </a:bodyPr>
          <a:lstStyle/>
          <a:p>
            <a:r>
              <a:rPr lang="en-US" dirty="0" smtClean="0"/>
              <a:t>Data Cleaning</a:t>
            </a:r>
            <a:endParaRPr lang="en-US" dirty="0"/>
          </a:p>
        </p:txBody>
      </p:sp>
      <p:sp>
        <p:nvSpPr>
          <p:cNvPr id="3" name="Content Placeholder 2"/>
          <p:cNvSpPr>
            <a:spLocks noGrp="1"/>
          </p:cNvSpPr>
          <p:nvPr>
            <p:ph idx="1"/>
          </p:nvPr>
        </p:nvSpPr>
        <p:spPr>
          <a:xfrm>
            <a:off x="381000" y="1138958"/>
            <a:ext cx="8534400" cy="5338042"/>
          </a:xfrm>
        </p:spPr>
        <p:txBody>
          <a:bodyPr>
            <a:normAutofit/>
          </a:bodyPr>
          <a:lstStyle/>
          <a:p>
            <a:r>
              <a:rPr lang="en-US" sz="2000" dirty="0" smtClean="0"/>
              <a:t>I found a lot of Null Values and corrupted values.</a:t>
            </a:r>
          </a:p>
          <a:p>
            <a:r>
              <a:rPr lang="en-US" sz="2000" dirty="0" smtClean="0"/>
              <a:t>Most </a:t>
            </a:r>
            <a:r>
              <a:rPr lang="en-US" sz="2000" dirty="0" smtClean="0"/>
              <a:t>of the columns from the original dataset had to be removed due to higher null values.</a:t>
            </a:r>
          </a:p>
          <a:p>
            <a:r>
              <a:rPr lang="en-US" sz="2000" dirty="0"/>
              <a:t>Replaced Null values </a:t>
            </a:r>
            <a:r>
              <a:rPr lang="en-US" sz="2000" dirty="0" smtClean="0"/>
              <a:t>.</a:t>
            </a:r>
          </a:p>
          <a:p>
            <a:r>
              <a:rPr lang="en-US" sz="2000" dirty="0" smtClean="0"/>
              <a:t>Created two new columns  : District Code (32 Districts) and Borough Code (5 Boroughs) from the alphanumeric values in DBN column.</a:t>
            </a:r>
          </a:p>
          <a:p>
            <a:endParaRPr lang="en-US" sz="2000" dirty="0" smtClean="0"/>
          </a:p>
        </p:txBody>
      </p:sp>
      <p:pic>
        <p:nvPicPr>
          <p:cNvPr id="2050" name="Picture 2" descr="D:\AI DATA SCIENCE\Internship assign\FullCOntact\Charts\Boroughs_Labels_New_York_City_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149" y="3464752"/>
            <a:ext cx="2748947" cy="271840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AI DATA SCIENCE\Internship assign\FullCOntact\Charts\DBN Understa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799" y="3429000"/>
            <a:ext cx="5484417" cy="2754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EDA</a:t>
            </a:r>
            <a:endParaRPr lang="en-US" dirty="0"/>
          </a:p>
        </p:txBody>
      </p:sp>
      <p:sp>
        <p:nvSpPr>
          <p:cNvPr id="3" name="Content Placeholder 2"/>
          <p:cNvSpPr>
            <a:spLocks noGrp="1"/>
          </p:cNvSpPr>
          <p:nvPr>
            <p:ph idx="1"/>
          </p:nvPr>
        </p:nvSpPr>
        <p:spPr/>
        <p:txBody>
          <a:bodyPr/>
          <a:lstStyle/>
          <a:p>
            <a:pPr marL="0" indent="0">
              <a:buNone/>
            </a:pPr>
            <a:r>
              <a:rPr lang="en-US" sz="2400" dirty="0" smtClean="0"/>
              <a:t>Students enrolled for ELA Test and Math test from different schools in New York.</a:t>
            </a:r>
          </a:p>
          <a:p>
            <a:pPr marL="0" indent="0">
              <a:buNone/>
            </a:pPr>
            <a:endParaRPr lang="en-US" sz="2400" dirty="0" smtClean="0"/>
          </a:p>
          <a:p>
            <a:pPr marL="0" indent="0">
              <a:buNone/>
            </a:pPr>
            <a:r>
              <a:rPr lang="en-US" sz="2400" b="1" dirty="0" smtClean="0"/>
              <a:t>Hypothesis</a:t>
            </a:r>
            <a:r>
              <a:rPr lang="en-US" sz="2400" b="1" dirty="0" smtClean="0"/>
              <a:t>:</a:t>
            </a:r>
            <a:endParaRPr lang="en-US" sz="2400" b="1" dirty="0" smtClean="0"/>
          </a:p>
          <a:p>
            <a:r>
              <a:rPr lang="en-US" sz="2000" dirty="0" smtClean="0"/>
              <a:t>Race of a student will affect the number of students enrolled for </a:t>
            </a:r>
            <a:r>
              <a:rPr lang="en-US" sz="2000" dirty="0" smtClean="0"/>
              <a:t>exams. Very </a:t>
            </a:r>
            <a:r>
              <a:rPr lang="en-US" sz="2000" dirty="0" smtClean="0"/>
              <a:t>debatable though! </a:t>
            </a:r>
          </a:p>
          <a:p>
            <a:r>
              <a:rPr lang="en-US" sz="2000" dirty="0" smtClean="0"/>
              <a:t>Location of  the school </a:t>
            </a:r>
            <a:r>
              <a:rPr lang="en-US" sz="2000" dirty="0"/>
              <a:t>will affect the number of students enrolled for </a:t>
            </a:r>
            <a:r>
              <a:rPr lang="en-US" sz="2000" dirty="0" smtClean="0"/>
              <a:t>exams</a:t>
            </a:r>
          </a:p>
          <a:p>
            <a:pPr marL="0" indent="0">
              <a:buNone/>
            </a:pP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Enrollment</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200" dirty="0" smtClean="0"/>
              <a:t>The maximum number of enrollments came from candidates who are just students and who do not belong to any other category</a:t>
            </a:r>
          </a:p>
          <a:p>
            <a:r>
              <a:rPr lang="en-US" sz="2200" dirty="0" smtClean="0"/>
              <a:t>Students who reside in temporary housing has the least enrollment count.</a:t>
            </a:r>
          </a:p>
          <a:p>
            <a:r>
              <a:rPr lang="en-US" sz="2200" dirty="0" smtClean="0"/>
              <a:t>Students who comes under the category of Poverty has the second highest enrollment. This is also an alarming fact that there are high number of students who belong to Poverty criteria in New York.   </a:t>
            </a:r>
          </a:p>
          <a:p>
            <a:endParaRPr lang="en-US" sz="2400" dirty="0"/>
          </a:p>
        </p:txBody>
      </p:sp>
      <p:pic>
        <p:nvPicPr>
          <p:cNvPr id="1026" name="Picture 2" descr="D:\AI DATA SCIENCE\Internship assign\FullCOntact\Charts\Type of Enroll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 y="1347216"/>
            <a:ext cx="5867400" cy="2808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r>
              <a:rPr lang="en-US" sz="2000" dirty="0" smtClean="0"/>
              <a:t>Average </a:t>
            </a:r>
            <a:r>
              <a:rPr lang="en-US" sz="2000" dirty="0" smtClean="0"/>
              <a:t>n</a:t>
            </a:r>
            <a:r>
              <a:rPr lang="en-US" sz="2000" dirty="0" smtClean="0"/>
              <a:t>umber </a:t>
            </a:r>
            <a:r>
              <a:rPr lang="en-US" sz="2000" dirty="0" smtClean="0"/>
              <a:t>of </a:t>
            </a:r>
            <a:r>
              <a:rPr lang="en-US" sz="2000" dirty="0" smtClean="0"/>
              <a:t>enrollments for exams from </a:t>
            </a:r>
            <a:r>
              <a:rPr lang="en-US" sz="2000" b="1" dirty="0" smtClean="0"/>
              <a:t>District No.24</a:t>
            </a:r>
            <a:r>
              <a:rPr lang="en-US" sz="2000" dirty="0" smtClean="0"/>
              <a:t> was the highest</a:t>
            </a:r>
          </a:p>
          <a:p>
            <a:r>
              <a:rPr lang="en-US" sz="2000" b="1" dirty="0" smtClean="0"/>
              <a:t>District No.16 </a:t>
            </a:r>
            <a:r>
              <a:rPr lang="en-US" sz="2000" dirty="0" smtClean="0"/>
              <a:t>had </a:t>
            </a:r>
            <a:r>
              <a:rPr lang="en-US" sz="2000" dirty="0" smtClean="0"/>
              <a:t>the least average enrollment. </a:t>
            </a:r>
          </a:p>
          <a:p>
            <a:r>
              <a:rPr lang="en-US" sz="2000" dirty="0" smtClean="0"/>
              <a:t>Trying to understand the reason for low enrollment numbers from district codes would be helpful for future insights.</a:t>
            </a:r>
            <a:endParaRPr lang="en-US" sz="2000" dirty="0"/>
          </a:p>
        </p:txBody>
      </p:sp>
      <p:pic>
        <p:nvPicPr>
          <p:cNvPr id="3074" name="Picture 2" descr="D:\AI DATA SCIENCE\Internship assign\FullCOntact\Charts\District Enro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229600" cy="4063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2000" dirty="0" smtClean="0"/>
              <a:t>Highest enrollment was from </a:t>
            </a:r>
            <a:r>
              <a:rPr lang="en-US" sz="2000" b="1" dirty="0" smtClean="0"/>
              <a:t>Staten island </a:t>
            </a:r>
            <a:r>
              <a:rPr lang="en-US" sz="2000" dirty="0" smtClean="0"/>
              <a:t>while lowest was from </a:t>
            </a:r>
            <a:r>
              <a:rPr lang="en-US" sz="2000" b="1" dirty="0" smtClean="0"/>
              <a:t>Manhattan</a:t>
            </a:r>
            <a:endParaRPr lang="en-US" sz="2000" b="1" dirty="0"/>
          </a:p>
        </p:txBody>
      </p:sp>
      <p:pic>
        <p:nvPicPr>
          <p:cNvPr id="4098" name="Picture 2" descr="D:\AI DATA SCIENCE\Internship assign\FullCOntact\Charts\Borough enro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33434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Race</a:t>
            </a:r>
            <a:endParaRPr lang="en-US" dirty="0"/>
          </a:p>
        </p:txBody>
      </p:sp>
      <p:sp>
        <p:nvSpPr>
          <p:cNvPr id="3" name="Content Placeholder 2"/>
          <p:cNvSpPr>
            <a:spLocks noGrp="1"/>
          </p:cNvSpPr>
          <p:nvPr>
            <p:ph idx="1"/>
          </p:nvPr>
        </p:nvSpPr>
        <p:spPr>
          <a:xfrm>
            <a:off x="457200" y="1066800"/>
            <a:ext cx="8229600" cy="5059363"/>
          </a:xfrm>
        </p:spPr>
        <p:txBody>
          <a:bodyPr/>
          <a:lstStyle/>
          <a:p>
            <a:r>
              <a:rPr lang="en-US" sz="2000" dirty="0" smtClean="0"/>
              <a:t>Our data consists of students from two different races , Black and Hispanic.</a:t>
            </a:r>
          </a:p>
          <a:p>
            <a:r>
              <a:rPr lang="en-US" sz="2000" dirty="0" smtClean="0"/>
              <a:t>I tried the correlational feature map and found that the students who belonged to Hispanic race had higher correlational values with other features compared to students who belonged to Black race.</a:t>
            </a:r>
          </a:p>
          <a:p>
            <a:endParaRPr lang="en-US" dirty="0"/>
          </a:p>
        </p:txBody>
      </p:sp>
      <p:pic>
        <p:nvPicPr>
          <p:cNvPr id="5122" name="Picture 2" descr="D:\AI DATA SCIENCE\Internship assign\FullCOntact\Charts\Corr 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743200"/>
            <a:ext cx="4572000" cy="35406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r>
              <a:rPr lang="en-US" sz="2000" b="1" dirty="0" smtClean="0"/>
              <a:t>Bronx</a:t>
            </a:r>
            <a:r>
              <a:rPr lang="en-US" sz="2000" dirty="0" smtClean="0"/>
              <a:t> had the highest average </a:t>
            </a:r>
            <a:r>
              <a:rPr lang="en-US" sz="2000" dirty="0" smtClean="0"/>
              <a:t>number of </a:t>
            </a:r>
            <a:r>
              <a:rPr lang="en-US" sz="2000" dirty="0" smtClean="0"/>
              <a:t>Hispanic students</a:t>
            </a:r>
          </a:p>
          <a:p>
            <a:r>
              <a:rPr lang="en-US" sz="2000" b="1" dirty="0" smtClean="0"/>
              <a:t>Manhattan</a:t>
            </a:r>
            <a:r>
              <a:rPr lang="en-US" sz="2000" dirty="0" smtClean="0"/>
              <a:t> had the lowest Black student enrollment</a:t>
            </a:r>
          </a:p>
          <a:p>
            <a:r>
              <a:rPr lang="en-US" sz="2000" dirty="0" smtClean="0"/>
              <a:t>An interesting find was that  </a:t>
            </a:r>
            <a:r>
              <a:rPr lang="en-US" sz="2000" b="1" dirty="0" smtClean="0"/>
              <a:t>Brooklyn</a:t>
            </a:r>
            <a:r>
              <a:rPr lang="en-US" sz="2000" dirty="0" smtClean="0"/>
              <a:t> had the highest average </a:t>
            </a:r>
            <a:r>
              <a:rPr lang="en-US" sz="2000" dirty="0" smtClean="0"/>
              <a:t>number of </a:t>
            </a:r>
            <a:r>
              <a:rPr lang="en-US" sz="2000" dirty="0" smtClean="0"/>
              <a:t>Black students but also the lowest average </a:t>
            </a:r>
            <a:r>
              <a:rPr lang="en-US" sz="2000" dirty="0" smtClean="0"/>
              <a:t>number of </a:t>
            </a:r>
            <a:r>
              <a:rPr lang="en-US" sz="2000" dirty="0" smtClean="0"/>
              <a:t>Hispanic students.</a:t>
            </a:r>
          </a:p>
          <a:p>
            <a:r>
              <a:rPr lang="en-US" sz="2000" dirty="0" smtClean="0"/>
              <a:t>This could be due to different races community settlements in different </a:t>
            </a:r>
            <a:r>
              <a:rPr lang="en-US" sz="2000" dirty="0"/>
              <a:t> b</a:t>
            </a:r>
            <a:r>
              <a:rPr lang="en-US" sz="2000" dirty="0" smtClean="0"/>
              <a:t>oroughs or due to racial discrimination among schools from different boroughs .</a:t>
            </a:r>
            <a:endParaRPr lang="en-US" sz="2000" dirty="0"/>
          </a:p>
        </p:txBody>
      </p:sp>
      <p:pic>
        <p:nvPicPr>
          <p:cNvPr id="7170" name="Picture 2" descr="D:\AI DATA SCIENCE\Internship assign\FullCOntact\Charts\hisp vs boroug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59" y="3124200"/>
            <a:ext cx="4036207" cy="288448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D:\AI DATA SCIENCE\Internship assign\FullCOntact\Charts\black vs Boroug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566" y="3124199"/>
            <a:ext cx="3963576" cy="2884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96200" cy="715962"/>
          </a:xfrm>
        </p:spPr>
        <p:txBody>
          <a:bodyPr>
            <a:normAutofit fontScale="90000"/>
          </a:bodyPr>
          <a:lstStyle/>
          <a:p>
            <a:r>
              <a:rPr lang="en-US" dirty="0" smtClean="0"/>
              <a:t>Schools</a:t>
            </a:r>
            <a:endParaRPr lang="en-US" dirty="0"/>
          </a:p>
        </p:txBody>
      </p:sp>
      <p:sp>
        <p:nvSpPr>
          <p:cNvPr id="3" name="Content Placeholder 2"/>
          <p:cNvSpPr>
            <a:spLocks noGrp="1"/>
          </p:cNvSpPr>
          <p:nvPr>
            <p:ph idx="1"/>
          </p:nvPr>
        </p:nvSpPr>
        <p:spPr>
          <a:xfrm>
            <a:off x="457200" y="1600200"/>
            <a:ext cx="8382000" cy="5105400"/>
          </a:xfrm>
        </p:spPr>
        <p:txBody>
          <a:bodyPr>
            <a:normAutofit/>
          </a:bodyPr>
          <a:lstStyle/>
          <a:p>
            <a:r>
              <a:rPr lang="en-US" sz="2000" dirty="0" smtClean="0"/>
              <a:t>The number of schools from which students enrolled for exams was highest in </a:t>
            </a:r>
            <a:r>
              <a:rPr lang="en-US" sz="2000" b="1" dirty="0" smtClean="0"/>
              <a:t>Brooklyn</a:t>
            </a:r>
            <a:r>
              <a:rPr lang="en-US" sz="2000" dirty="0" smtClean="0"/>
              <a:t> and lowest in </a:t>
            </a:r>
            <a:r>
              <a:rPr lang="en-US" sz="2000" b="1" dirty="0" smtClean="0"/>
              <a:t>Staten Island</a:t>
            </a:r>
            <a:r>
              <a:rPr lang="en-US" sz="2000" dirty="0" smtClean="0"/>
              <a:t>.</a:t>
            </a:r>
          </a:p>
          <a:p>
            <a:r>
              <a:rPr lang="en-US" sz="2000" b="1" dirty="0" smtClean="0"/>
              <a:t>District No .10 </a:t>
            </a:r>
            <a:r>
              <a:rPr lang="en-US" sz="2000" dirty="0" smtClean="0"/>
              <a:t>had the highest number of schools from which students enrolled for exams and lowest from </a:t>
            </a:r>
            <a:r>
              <a:rPr lang="en-US" sz="2000" b="1" dirty="0" smtClean="0"/>
              <a:t>District No.32</a:t>
            </a:r>
          </a:p>
        </p:txBody>
      </p:sp>
      <p:pic>
        <p:nvPicPr>
          <p:cNvPr id="8194" name="Picture 2" descr="D:\AI DATA SCIENCE\Internship assign\FullCOntact\Charts\District schoo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3123266"/>
            <a:ext cx="3588615" cy="358233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D:\AI DATA SCIENCE\Internship assign\FullCOntact\Charts\borough sch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2259" y="3291768"/>
            <a:ext cx="3329911" cy="3245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707</Words>
  <Application>Microsoft Office PowerPoint</Application>
  <PresentationFormat>On-screen Show (4:3)</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Our Data </vt:lpstr>
      <vt:lpstr>Data Cleaning</vt:lpstr>
      <vt:lpstr>EDA</vt:lpstr>
      <vt:lpstr>Total Enrollment</vt:lpstr>
      <vt:lpstr>PowerPoint Presentation</vt:lpstr>
      <vt:lpstr>PowerPoint Presentation</vt:lpstr>
      <vt:lpstr>Race</vt:lpstr>
      <vt:lpstr>PowerPoint Presentation</vt:lpstr>
      <vt:lpstr>Schools</vt:lpstr>
      <vt:lpstr>ELA and Math Test Takers</vt:lpstr>
      <vt:lpstr>PowerPoint Presentation</vt:lpstr>
      <vt:lpstr>PowerPoint Presentation</vt:lpstr>
      <vt:lpstr>Summary</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41</cp:revision>
  <dcterms:created xsi:type="dcterms:W3CDTF">2021-09-08T10:45:00Z</dcterms:created>
  <dcterms:modified xsi:type="dcterms:W3CDTF">2021-09-09T15:30:28Z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0ABB646B9D00487D9100EC21D8F8E391</vt:lpwstr>
  </property>
  <property fmtid="{D5CDD505-2E9C-101B-9397-08002B2CF9AE}" pid="3" name="KSOProductBuildVer">
    <vt:lpwstr>1033-11.2.0.10258</vt:lpwstr>
  </property>
</Properties>
</file>