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1085" r:id="rId6"/>
    <p:sldId id="1282" r:id="rId7"/>
    <p:sldId id="352" r:id="rId8"/>
    <p:sldId id="1283" r:id="rId9"/>
    <p:sldId id="1284" r:id="rId10"/>
    <p:sldId id="1285" r:id="rId11"/>
    <p:sldId id="1286" r:id="rId12"/>
    <p:sldId id="1287" r:id="rId13"/>
    <p:sldId id="1288" r:id="rId14"/>
    <p:sldId id="124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F7F1-7CAA-4DC0-9048-B64EAE86934F}" v="7" dt="2023-12-04T12:32:08.900"/>
    <p1510:client id="{697BBB05-EA49-5974-803B-3432B049DCD8}" v="6" dt="2023-12-08T04:07:58.937"/>
    <p1510:client id="{6F97CF94-EB01-4273-B9A1-ED7F320C5B7B}" v="24" dt="2023-12-04T11:22:22.945"/>
    <p1510:client id="{7094B356-6A63-4C5D-8B0D-8F4A4AC3300D}" v="433" dt="2023-12-04T12:29:14.268"/>
    <p1510:client id="{EBCF8880-FAE4-FC29-0501-2FD7CBFB08AD}" v="152" dt="2023-12-04T12:50:5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dirty="0">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937071"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r>
              <a:rPr lang="en-GB" b="1" dirty="0"/>
              <a:t>Expected Outcomes:</a:t>
            </a:r>
          </a:p>
          <a:p>
            <a:pPr marL="173355" indent="-173355">
              <a:spcBef>
                <a:spcPts val="200"/>
              </a:spcBef>
              <a:buClr>
                <a:srgbClr val="213163"/>
              </a:buClr>
              <a:buFont typeface="Arial" panose="020B0604020202020204" pitchFamily="34" charset="0"/>
              <a:buChar char="•"/>
            </a:pPr>
            <a:r>
              <a:rPr lang="en-GB" dirty="0"/>
              <a:t>Increased Revenue:</a:t>
            </a:r>
          </a:p>
          <a:p>
            <a:pPr marL="173355" indent="-173355">
              <a:spcBef>
                <a:spcPts val="200"/>
              </a:spcBef>
              <a:buClr>
                <a:srgbClr val="213163"/>
              </a:buClr>
              <a:buFont typeface="Arial" panose="020B0604020202020204" pitchFamily="34" charset="0"/>
              <a:buChar char="•"/>
            </a:pPr>
            <a:r>
              <a:rPr lang="en-GB" dirty="0"/>
              <a:t>Power BI insights drive targeted marketing and dynamic inventory management.</a:t>
            </a:r>
          </a:p>
          <a:p>
            <a:pPr marL="173355" indent="-173355">
              <a:spcBef>
                <a:spcPts val="200"/>
              </a:spcBef>
              <a:buClr>
                <a:srgbClr val="213163"/>
              </a:buClr>
              <a:buFont typeface="Arial" panose="020B0604020202020204" pitchFamily="34" charset="0"/>
              <a:buChar char="•"/>
            </a:pPr>
            <a:r>
              <a:rPr lang="en-GB" dirty="0"/>
              <a:t>Profit Margins Improvement:</a:t>
            </a:r>
          </a:p>
          <a:p>
            <a:pPr marL="173355" indent="-173355">
              <a:spcBef>
                <a:spcPts val="200"/>
              </a:spcBef>
              <a:buClr>
                <a:srgbClr val="213163"/>
              </a:buClr>
              <a:buFont typeface="Arial" panose="020B0604020202020204" pitchFamily="34" charset="0"/>
              <a:buChar char="•"/>
            </a:pPr>
            <a:r>
              <a:rPr lang="en-GB" dirty="0"/>
              <a:t>Identify and address low-profit factors with Power BI analytics.</a:t>
            </a:r>
          </a:p>
          <a:p>
            <a:pPr marL="173355" indent="-173355">
              <a:spcBef>
                <a:spcPts val="200"/>
              </a:spcBef>
              <a:buClr>
                <a:srgbClr val="213163"/>
              </a:buClr>
              <a:buFont typeface="Arial" panose="020B0604020202020204" pitchFamily="34" charset="0"/>
              <a:buChar char="•"/>
            </a:pPr>
            <a:r>
              <a:rPr lang="en-GB" dirty="0"/>
              <a:t>Enhanced Customer Satisfaction:</a:t>
            </a:r>
          </a:p>
          <a:p>
            <a:pPr marL="173355" indent="-173355">
              <a:spcBef>
                <a:spcPts val="200"/>
              </a:spcBef>
              <a:buClr>
                <a:srgbClr val="213163"/>
              </a:buClr>
              <a:buFont typeface="Arial" panose="020B0604020202020204" pitchFamily="34" charset="0"/>
              <a:buChar char="•"/>
            </a:pPr>
            <a:r>
              <a:rPr lang="en-GB" dirty="0"/>
              <a:t>Utilize Power BI for geographical and shipping optimizations, resulting in improved customer satisfaction.</a:t>
            </a:r>
          </a:p>
          <a:p>
            <a:pPr marL="173355" indent="-173355">
              <a:spcBef>
                <a:spcPts val="200"/>
              </a:spcBef>
              <a:buClr>
                <a:srgbClr val="213163"/>
              </a:buClr>
              <a:buFont typeface="Arial" panose="020B0604020202020204" pitchFamily="34" charset="0"/>
              <a:buChar char="•"/>
            </a:pPr>
            <a:endParaRPr lang="en-US" dirty="0"/>
          </a:p>
          <a:p>
            <a:pPr>
              <a:spcBef>
                <a:spcPts val="200"/>
              </a:spcBef>
              <a:buClr>
                <a:srgbClr val="213163"/>
              </a:buClr>
            </a:pPr>
            <a:r>
              <a:rPr lang="en-GB" dirty="0"/>
              <a:t>With Power BI, we're not just managing data; we're transforming it into actionable intelligence for a brighter business future! 💡📊</a:t>
            </a:r>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201887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a:t>
            </a:r>
            <a:r>
              <a:rPr lang="en-GB" sz="1400" dirty="0">
                <a:cs typeface="Arial"/>
              </a:rPr>
              <a:t>Anuraj Anil Chavan</a:t>
            </a:r>
            <a:endParaRPr lang="en-US" sz="1400" dirty="0">
              <a:cs typeface="Arial"/>
            </a:endParaRPr>
          </a:p>
          <a:p>
            <a:r>
              <a:rPr lang="en-US" sz="1400" dirty="0">
                <a:cs typeface="Arial"/>
              </a:rPr>
              <a:t>Student ID : </a:t>
            </a:r>
            <a:r>
              <a:rPr lang="en-GB" dirty="0"/>
              <a:t>STU648028521dcd41686120530</a:t>
            </a:r>
            <a:endParaRPr lang="en-US" sz="1400" dirty="0">
              <a:cs typeface="Arial"/>
            </a:endParaRPr>
          </a:p>
          <a:p>
            <a:r>
              <a:rPr lang="en-US" sz="1400" dirty="0">
                <a:cs typeface="Arial"/>
              </a:rPr>
              <a:t>College Name </a:t>
            </a:r>
            <a:r>
              <a:rPr lang="en-US" dirty="0"/>
              <a:t>: </a:t>
            </a:r>
            <a:r>
              <a:rPr lang="en-GB" dirty="0"/>
              <a:t>Vasantdada Patil </a:t>
            </a:r>
            <a:r>
              <a:rPr lang="en-GB" dirty="0" err="1"/>
              <a:t>Pratishthan’s</a:t>
            </a:r>
            <a:r>
              <a:rPr lang="en-GB" dirty="0"/>
              <a:t> College of 		Engineering &amp; Visual Arts</a:t>
            </a:r>
            <a:endParaRPr lang="en-US"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dirty="0">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a:t>
            </a:r>
            <a:r>
              <a:rPr lang="en-GB" sz="1650" b="1" dirty="0">
                <a:solidFill>
                  <a:srgbClr val="0066A1"/>
                </a:solidFill>
                <a:latin typeface="Poppins"/>
              </a:rPr>
              <a:t>Real time business monthly data analysis </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GB" dirty="0"/>
              <a:t>The dataset comprises order information, including details such as order ID, dates, shipping mode, customer data, product specifics, and financials. This data spans multiple months and is suitable for monthly analysis. Key aspects include </a:t>
            </a:r>
            <a:r>
              <a:rPr lang="en-GB" b="1" dirty="0"/>
              <a:t>temporal distribution</a:t>
            </a:r>
            <a:r>
              <a:rPr lang="en-GB" dirty="0"/>
              <a:t>, </a:t>
            </a:r>
            <a:r>
              <a:rPr lang="en-GB" b="1" dirty="0"/>
              <a:t>sales performance</a:t>
            </a:r>
            <a:r>
              <a:rPr lang="en-GB" dirty="0"/>
              <a:t>, </a:t>
            </a:r>
            <a:r>
              <a:rPr lang="en-GB" b="1" dirty="0"/>
              <a:t>product category insights</a:t>
            </a:r>
            <a:r>
              <a:rPr lang="en-GB" dirty="0"/>
              <a:t>, </a:t>
            </a:r>
            <a:r>
              <a:rPr lang="en-GB" b="1" dirty="0"/>
              <a:t>customer segmentation</a:t>
            </a:r>
            <a:r>
              <a:rPr lang="en-GB" dirty="0"/>
              <a:t>, </a:t>
            </a:r>
            <a:r>
              <a:rPr lang="en-GB" b="1" dirty="0"/>
              <a:t>profitability assessment</a:t>
            </a:r>
            <a:r>
              <a:rPr lang="en-GB" dirty="0"/>
              <a:t>, </a:t>
            </a:r>
            <a:r>
              <a:rPr lang="en-GB" b="1" dirty="0"/>
              <a:t>discount impact</a:t>
            </a:r>
            <a:r>
              <a:rPr lang="en-GB" dirty="0"/>
              <a:t>, </a:t>
            </a:r>
            <a:r>
              <a:rPr lang="en-GB" b="1" dirty="0"/>
              <a:t>geographical variations</a:t>
            </a:r>
            <a:r>
              <a:rPr lang="en-GB" dirty="0"/>
              <a:t>, and </a:t>
            </a:r>
            <a:r>
              <a:rPr lang="en-GB" b="1" dirty="0"/>
              <a:t>shipping mode efficiency</a:t>
            </a:r>
            <a:r>
              <a:rPr lang="en-GB" dirty="0"/>
              <a:t>. Monthly analysis facilitates the identification of sales trends, customer </a:t>
            </a:r>
            <a:r>
              <a:rPr lang="en-GB" dirty="0" err="1"/>
              <a:t>behaviors</a:t>
            </a:r>
            <a:r>
              <a:rPr lang="en-GB" dirty="0"/>
              <a:t>, and product success, enabling businesses to make informed decisions for inventory management, marketing strategies, and overall operational optimization.</a:t>
            </a: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GB" dirty="0"/>
              <a:t>The organization, based on the provided dataset, faces challenges in understanding and optimizing its business operations. Several key issues need to be addressed through a comprehensive analysis of the monthly data:</a:t>
            </a:r>
          </a:p>
          <a:p>
            <a:pPr marL="173355" indent="-173355">
              <a:spcBef>
                <a:spcPts val="200"/>
              </a:spcBef>
              <a:buClr>
                <a:srgbClr val="213163"/>
              </a:buClr>
              <a:buFont typeface="Arial" panose="020B0604020202020204" pitchFamily="34" charset="0"/>
              <a:buChar char="•"/>
            </a:pPr>
            <a:r>
              <a:rPr lang="en-GB" dirty="0"/>
              <a:t>Sales Trends and Seasonality, Product Performance, Customer </a:t>
            </a:r>
            <a:r>
              <a:rPr lang="en-GB" dirty="0" err="1"/>
              <a:t>Behavior</a:t>
            </a:r>
            <a:r>
              <a:rPr lang="en-GB" dirty="0"/>
              <a:t> and Segmentation, Profitability Challenges, Discount Impact, Geographical and Regional Variations, Shipping Mode Efficiency.</a:t>
            </a:r>
          </a:p>
          <a:p>
            <a:pPr marL="173355" indent="-173355">
              <a:spcBef>
                <a:spcPts val="200"/>
              </a:spcBef>
              <a:buClr>
                <a:srgbClr val="213163"/>
              </a:buClr>
              <a:buFont typeface="Arial" panose="020B0604020202020204" pitchFamily="34" charset="0"/>
              <a:buChar char="•"/>
            </a:pPr>
            <a:r>
              <a:rPr lang="en-GB" dirty="0"/>
              <a:t>Addressing these challenges through a systematic monthly data analysis will provide the organization with actionable insights to enhance operational efficiency, boost sales, and improve overall business performance.</a:t>
            </a:r>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GB" b="1" dirty="0"/>
              <a:t>Exploratory Data Analysis (EDA):</a:t>
            </a:r>
          </a:p>
          <a:p>
            <a:pPr>
              <a:spcBef>
                <a:spcPts val="200"/>
              </a:spcBef>
              <a:buClr>
                <a:srgbClr val="213163"/>
              </a:buClr>
            </a:pPr>
            <a:r>
              <a:rPr lang="en-GB" dirty="0"/>
              <a:t>Visualize and identify monthly trends.</a:t>
            </a:r>
          </a:p>
          <a:p>
            <a:pPr marL="173355" indent="-173355">
              <a:spcBef>
                <a:spcPts val="200"/>
              </a:spcBef>
              <a:buClr>
                <a:srgbClr val="213163"/>
              </a:buClr>
              <a:buFont typeface="Arial" panose="020B0604020202020204" pitchFamily="34" charset="0"/>
              <a:buChar char="•"/>
            </a:pPr>
            <a:r>
              <a:rPr lang="en-GB" b="1" dirty="0"/>
              <a:t>Product and Customer Analysis:</a:t>
            </a:r>
          </a:p>
          <a:p>
            <a:pPr>
              <a:spcBef>
                <a:spcPts val="200"/>
              </a:spcBef>
              <a:buClr>
                <a:srgbClr val="213163"/>
              </a:buClr>
            </a:pPr>
            <a:r>
              <a:rPr lang="en-GB" dirty="0"/>
              <a:t>Evaluate product and customer segmentation.</a:t>
            </a:r>
          </a:p>
          <a:p>
            <a:pPr marL="173355" indent="-173355">
              <a:spcBef>
                <a:spcPts val="200"/>
              </a:spcBef>
              <a:buClr>
                <a:srgbClr val="213163"/>
              </a:buClr>
              <a:buFont typeface="Arial" panose="020B0604020202020204" pitchFamily="34" charset="0"/>
              <a:buChar char="•"/>
            </a:pPr>
            <a:r>
              <a:rPr lang="en-GB" b="1" dirty="0"/>
              <a:t>Profitability and Discount Analysis:</a:t>
            </a:r>
          </a:p>
          <a:p>
            <a:pPr>
              <a:spcBef>
                <a:spcPts val="200"/>
              </a:spcBef>
              <a:buClr>
                <a:srgbClr val="213163"/>
              </a:buClr>
            </a:pPr>
            <a:r>
              <a:rPr lang="en-GB" dirty="0"/>
              <a:t>Assess monthly profitability and discount impact.</a:t>
            </a:r>
          </a:p>
          <a:p>
            <a:pPr marL="173355" indent="-173355">
              <a:spcBef>
                <a:spcPts val="200"/>
              </a:spcBef>
              <a:buClr>
                <a:srgbClr val="213163"/>
              </a:buClr>
              <a:buFont typeface="Arial" panose="020B0604020202020204" pitchFamily="34" charset="0"/>
              <a:buChar char="•"/>
            </a:pPr>
            <a:r>
              <a:rPr lang="en-GB" b="1" dirty="0"/>
              <a:t>Geographical and Shipping Analysis:</a:t>
            </a:r>
          </a:p>
          <a:p>
            <a:pPr>
              <a:spcBef>
                <a:spcPts val="200"/>
              </a:spcBef>
              <a:buClr>
                <a:srgbClr val="213163"/>
              </a:buClr>
            </a:pPr>
            <a:r>
              <a:rPr lang="en-GB" dirty="0"/>
              <a:t>Explore regional variations and shipping efficiency.</a:t>
            </a:r>
          </a:p>
          <a:p>
            <a:pPr marL="173355" indent="-173355">
              <a:spcBef>
                <a:spcPts val="200"/>
              </a:spcBef>
              <a:buClr>
                <a:srgbClr val="213163"/>
              </a:buClr>
              <a:buFont typeface="Arial" panose="020B0604020202020204" pitchFamily="34" charset="0"/>
              <a:buChar char="•"/>
            </a:pPr>
            <a:r>
              <a:rPr lang="en-GB" b="1" dirty="0"/>
              <a:t>Deliverables:</a:t>
            </a:r>
          </a:p>
          <a:p>
            <a:pPr>
              <a:spcBef>
                <a:spcPts val="200"/>
              </a:spcBef>
              <a:buClr>
                <a:srgbClr val="213163"/>
              </a:buClr>
            </a:pPr>
            <a:r>
              <a:rPr lang="en-GB" dirty="0"/>
              <a:t>Detailed analysis report with visualizations.</a:t>
            </a:r>
          </a:p>
          <a:p>
            <a:pPr>
              <a:spcBef>
                <a:spcPts val="200"/>
              </a:spcBef>
              <a:buClr>
                <a:srgbClr val="213163"/>
              </a:buClr>
            </a:pPr>
            <a:r>
              <a:rPr lang="en-GB" dirty="0"/>
              <a:t>Recommendations for business optimization.</a:t>
            </a:r>
          </a:p>
          <a:p>
            <a:pPr marL="173355" indent="-173355">
              <a:spcBef>
                <a:spcPts val="200"/>
              </a:spcBef>
              <a:buClr>
                <a:srgbClr val="213163"/>
              </a:buClr>
              <a:buFont typeface="Arial" panose="020B0604020202020204" pitchFamily="34" charset="0"/>
              <a:buChar char="•"/>
            </a:pPr>
            <a:r>
              <a:rPr lang="en-GB" b="1" dirty="0"/>
              <a:t>Benefits:</a:t>
            </a:r>
          </a:p>
          <a:p>
            <a:pPr>
              <a:spcBef>
                <a:spcPts val="200"/>
              </a:spcBef>
              <a:buClr>
                <a:srgbClr val="213163"/>
              </a:buClr>
            </a:pPr>
            <a:r>
              <a:rPr lang="en-GB" dirty="0"/>
              <a:t>Improved understanding of monthly sales dynamics.</a:t>
            </a:r>
          </a:p>
          <a:p>
            <a:pPr>
              <a:spcBef>
                <a:spcPts val="200"/>
              </a:spcBef>
              <a:buClr>
                <a:srgbClr val="213163"/>
              </a:buClr>
            </a:pPr>
            <a:r>
              <a:rPr lang="en-GB" dirty="0"/>
              <a:t>Enhanced segmentation and profitability strategies.</a:t>
            </a:r>
          </a:p>
          <a:p>
            <a:pPr>
              <a:spcBef>
                <a:spcPts val="200"/>
              </a:spcBef>
              <a:buClr>
                <a:srgbClr val="213163"/>
              </a:buClr>
            </a:pPr>
            <a:r>
              <a:rPr lang="en-GB" dirty="0"/>
              <a:t>Informed decision-making for discounts and operations.</a:t>
            </a: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r>
              <a:rPr lang="en-GB" b="1" dirty="0"/>
              <a:t>Dynamic Inventory Management:</a:t>
            </a:r>
          </a:p>
          <a:p>
            <a:pPr marL="173355" indent="-173355">
              <a:spcBef>
                <a:spcPts val="200"/>
              </a:spcBef>
              <a:buClr>
                <a:srgbClr val="213163"/>
              </a:buClr>
              <a:buFont typeface="Arial" panose="020B0604020202020204" pitchFamily="34" charset="0"/>
              <a:buChar char="•"/>
            </a:pPr>
            <a:r>
              <a:rPr lang="en-GB" dirty="0"/>
              <a:t>Adjust inventory with product insights.</a:t>
            </a:r>
          </a:p>
          <a:p>
            <a:pPr marL="173355" indent="-173355">
              <a:spcBef>
                <a:spcPts val="200"/>
              </a:spcBef>
              <a:buClr>
                <a:srgbClr val="213163"/>
              </a:buClr>
              <a:buFont typeface="Arial" panose="020B0604020202020204" pitchFamily="34" charset="0"/>
              <a:buChar char="•"/>
            </a:pPr>
            <a:r>
              <a:rPr lang="en-GB" dirty="0"/>
              <a:t>Prioritize resources based on monthly sales trends.</a:t>
            </a:r>
          </a:p>
          <a:p>
            <a:pPr>
              <a:spcBef>
                <a:spcPts val="200"/>
              </a:spcBef>
              <a:buClr>
                <a:srgbClr val="213163"/>
              </a:buClr>
            </a:pPr>
            <a:endParaRPr lang="en-GB" dirty="0"/>
          </a:p>
          <a:p>
            <a:pPr>
              <a:spcBef>
                <a:spcPts val="200"/>
              </a:spcBef>
              <a:buClr>
                <a:srgbClr val="213163"/>
              </a:buClr>
            </a:pPr>
            <a:r>
              <a:rPr lang="en-GB" b="1" dirty="0"/>
              <a:t>Targeted Marketing Campaigns:</a:t>
            </a:r>
          </a:p>
          <a:p>
            <a:pPr marL="173355" indent="-173355">
              <a:spcBef>
                <a:spcPts val="200"/>
              </a:spcBef>
              <a:buClr>
                <a:srgbClr val="213163"/>
              </a:buClr>
              <a:buFont typeface="Arial" panose="020B0604020202020204" pitchFamily="34" charset="0"/>
              <a:buChar char="•"/>
            </a:pPr>
            <a:r>
              <a:rPr lang="en-GB" dirty="0"/>
              <a:t>Tailor strategies to customer segments.</a:t>
            </a:r>
          </a:p>
          <a:p>
            <a:pPr marL="173355" indent="-173355">
              <a:spcBef>
                <a:spcPts val="200"/>
              </a:spcBef>
              <a:buClr>
                <a:srgbClr val="213163"/>
              </a:buClr>
              <a:buFont typeface="Arial" panose="020B0604020202020204" pitchFamily="34" charset="0"/>
              <a:buChar char="•"/>
            </a:pPr>
            <a:r>
              <a:rPr lang="en-GB" dirty="0"/>
              <a:t>Promote based on preferences and </a:t>
            </a:r>
            <a:r>
              <a:rPr lang="en-GB" dirty="0" err="1"/>
              <a:t>behaviors</a:t>
            </a:r>
            <a:r>
              <a:rPr lang="en-GB" dirty="0"/>
              <a:t>.</a:t>
            </a:r>
          </a:p>
          <a:p>
            <a:pPr marL="173355" indent="-173355">
              <a:spcBef>
                <a:spcPts val="200"/>
              </a:spcBef>
              <a:buClr>
                <a:srgbClr val="213163"/>
              </a:buClr>
              <a:buFont typeface="Arial" panose="020B0604020202020204" pitchFamily="34" charset="0"/>
              <a:buChar char="•"/>
            </a:pPr>
            <a:endParaRPr lang="en-GB" dirty="0"/>
          </a:p>
          <a:p>
            <a:pPr>
              <a:spcBef>
                <a:spcPts val="200"/>
              </a:spcBef>
              <a:buClr>
                <a:srgbClr val="213163"/>
              </a:buClr>
            </a:pPr>
            <a:r>
              <a:rPr lang="en-GB" b="1" dirty="0"/>
              <a:t>Profitability Enhancement:</a:t>
            </a:r>
          </a:p>
          <a:p>
            <a:pPr marL="173355" indent="-173355">
              <a:spcBef>
                <a:spcPts val="200"/>
              </a:spcBef>
              <a:buClr>
                <a:srgbClr val="213163"/>
              </a:buClr>
              <a:buFont typeface="Arial" panose="020B0604020202020204" pitchFamily="34" charset="0"/>
              <a:buChar char="•"/>
            </a:pPr>
            <a:r>
              <a:rPr lang="en-GB" dirty="0"/>
              <a:t>Tackle low-profit factors, adjust pricing or operations.</a:t>
            </a:r>
          </a:p>
          <a:p>
            <a:pPr marL="173355" indent="-173355">
              <a:spcBef>
                <a:spcPts val="200"/>
              </a:spcBef>
              <a:buClr>
                <a:srgbClr val="213163"/>
              </a:buClr>
              <a:buFont typeface="Arial" panose="020B0604020202020204" pitchFamily="34" charset="0"/>
              <a:buChar char="•"/>
            </a:pPr>
            <a:r>
              <a:rPr lang="en-GB" dirty="0"/>
              <a:t>Optimize discounts for high-impact products and months.</a:t>
            </a:r>
          </a:p>
          <a:p>
            <a:pPr>
              <a:spcBef>
                <a:spcPts val="200"/>
              </a:spcBef>
              <a:buClr>
                <a:srgbClr val="213163"/>
              </a:buClr>
            </a:pPr>
            <a:endParaRPr lang="en-GB" dirty="0"/>
          </a:p>
          <a:p>
            <a:pPr>
              <a:spcBef>
                <a:spcPts val="200"/>
              </a:spcBef>
              <a:buClr>
                <a:srgbClr val="213163"/>
              </a:buClr>
            </a:pPr>
            <a:r>
              <a:rPr lang="en-GB" b="1" dirty="0"/>
              <a:t>Geographically Tailored Approach:</a:t>
            </a:r>
          </a:p>
          <a:p>
            <a:pPr marL="173355" indent="-173355">
              <a:spcBef>
                <a:spcPts val="200"/>
              </a:spcBef>
              <a:buClr>
                <a:srgbClr val="213163"/>
              </a:buClr>
              <a:buFont typeface="Arial" panose="020B0604020202020204" pitchFamily="34" charset="0"/>
              <a:buChar char="•"/>
            </a:pPr>
            <a:r>
              <a:rPr lang="en-GB" dirty="0"/>
              <a:t>Customize strategies for regional nuances.</a:t>
            </a:r>
          </a:p>
          <a:p>
            <a:pPr marL="173355" indent="-173355">
              <a:spcBef>
                <a:spcPts val="200"/>
              </a:spcBef>
              <a:buClr>
                <a:srgbClr val="213163"/>
              </a:buClr>
              <a:buFont typeface="Arial" panose="020B0604020202020204" pitchFamily="34" charset="0"/>
              <a:buChar char="•"/>
            </a:pPr>
            <a:r>
              <a:rPr lang="en-GB" dirty="0"/>
              <a:t>Enhance customer experience with personalized approaches.</a:t>
            </a:r>
            <a:endParaRPr lang="en-US"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1004393"/>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dirty="0"/>
              <a:t>Power BI</a:t>
            </a:r>
          </a:p>
          <a:p>
            <a:pPr marL="173355" indent="-173355">
              <a:spcBef>
                <a:spcPts val="200"/>
              </a:spcBef>
              <a:buClr>
                <a:srgbClr val="213163"/>
              </a:buClr>
              <a:buFont typeface="Arial" panose="020B0604020202020204" pitchFamily="34" charset="0"/>
              <a:buChar char="•"/>
            </a:pPr>
            <a:r>
              <a:rPr lang="en-US" dirty="0"/>
              <a:t>Power Query</a:t>
            </a:r>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pic>
        <p:nvPicPr>
          <p:cNvPr id="6" name="Picture 5">
            <a:extLst>
              <a:ext uri="{FF2B5EF4-FFF2-40B4-BE49-F238E27FC236}">
                <a16:creationId xmlns:a16="http://schemas.microsoft.com/office/drawing/2014/main" id="{69B2B3A3-438D-11E2-D74A-552B9955AF50}"/>
              </a:ext>
            </a:extLst>
          </p:cNvPr>
          <p:cNvPicPr>
            <a:picLocks noChangeAspect="1"/>
          </p:cNvPicPr>
          <p:nvPr/>
        </p:nvPicPr>
        <p:blipFill>
          <a:blip r:embed="rId4"/>
          <a:stretch>
            <a:fillRect/>
          </a:stretch>
        </p:blipFill>
        <p:spPr>
          <a:xfrm>
            <a:off x="1288489" y="1174861"/>
            <a:ext cx="1857587" cy="2037312"/>
          </a:xfrm>
          <a:prstGeom prst="rect">
            <a:avLst/>
          </a:prstGeom>
        </p:spPr>
      </p:pic>
      <p:pic>
        <p:nvPicPr>
          <p:cNvPr id="2052" name="Picture 4" descr="Folder Png - Open - Yellow Folder Icon Png, Transparent Png">
            <a:extLst>
              <a:ext uri="{FF2B5EF4-FFF2-40B4-BE49-F238E27FC236}">
                <a16:creationId xmlns:a16="http://schemas.microsoft.com/office/drawing/2014/main" id="{55ECE3B9-5809-1A84-D1BE-42C4D38424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7143" y="4084340"/>
            <a:ext cx="710148" cy="5709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3E2559C-83E7-CF30-714D-29A475554864}"/>
              </a:ext>
            </a:extLst>
          </p:cNvPr>
          <p:cNvPicPr>
            <a:picLocks noChangeAspect="1"/>
          </p:cNvPicPr>
          <p:nvPr/>
        </p:nvPicPr>
        <p:blipFill>
          <a:blip r:embed="rId6"/>
          <a:stretch>
            <a:fillRect/>
          </a:stretch>
        </p:blipFill>
        <p:spPr>
          <a:xfrm>
            <a:off x="4306501" y="775983"/>
            <a:ext cx="4452195" cy="2835069"/>
          </a:xfrm>
          <a:prstGeom prst="rect">
            <a:avLst/>
          </a:prstGeom>
        </p:spPr>
      </p:pic>
      <p:cxnSp>
        <p:nvCxnSpPr>
          <p:cNvPr id="10" name="Connector: Curved 9">
            <a:extLst>
              <a:ext uri="{FF2B5EF4-FFF2-40B4-BE49-F238E27FC236}">
                <a16:creationId xmlns:a16="http://schemas.microsoft.com/office/drawing/2014/main" id="{37F6FD1A-2728-FD04-8D68-34B319818BD4}"/>
              </a:ext>
            </a:extLst>
          </p:cNvPr>
          <p:cNvCxnSpPr>
            <a:cxnSpLocks/>
          </p:cNvCxnSpPr>
          <p:nvPr/>
        </p:nvCxnSpPr>
        <p:spPr>
          <a:xfrm rot="16200000" flipV="1">
            <a:off x="1370323" y="3439111"/>
            <a:ext cx="640765" cy="4182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71B80E3-0B11-DA0A-8BC7-FBAF2FF00CA7}"/>
              </a:ext>
            </a:extLst>
          </p:cNvPr>
          <p:cNvSpPr txBox="1"/>
          <p:nvPr/>
        </p:nvSpPr>
        <p:spPr>
          <a:xfrm>
            <a:off x="2202585" y="4158531"/>
            <a:ext cx="2488075" cy="523220"/>
          </a:xfrm>
          <a:prstGeom prst="rect">
            <a:avLst/>
          </a:prstGeom>
          <a:noFill/>
        </p:spPr>
        <p:txBody>
          <a:bodyPr wrap="square" rtlCol="0">
            <a:spAutoFit/>
          </a:bodyPr>
          <a:lstStyle/>
          <a:p>
            <a:r>
              <a:rPr lang="en-GB" dirty="0"/>
              <a:t>Real time monthly data analysis </a:t>
            </a:r>
          </a:p>
        </p:txBody>
      </p:sp>
      <p:sp>
        <p:nvSpPr>
          <p:cNvPr id="20" name="TextBox 19">
            <a:extLst>
              <a:ext uri="{FF2B5EF4-FFF2-40B4-BE49-F238E27FC236}">
                <a16:creationId xmlns:a16="http://schemas.microsoft.com/office/drawing/2014/main" id="{ECD60D7D-4B37-4453-B063-B4DE8A017ADD}"/>
              </a:ext>
            </a:extLst>
          </p:cNvPr>
          <p:cNvSpPr txBox="1"/>
          <p:nvPr/>
        </p:nvSpPr>
        <p:spPr>
          <a:xfrm>
            <a:off x="404666" y="3327874"/>
            <a:ext cx="914400" cy="523220"/>
          </a:xfrm>
          <a:prstGeom prst="rect">
            <a:avLst/>
          </a:prstGeom>
          <a:noFill/>
        </p:spPr>
        <p:txBody>
          <a:bodyPr wrap="square" rtlCol="0">
            <a:spAutoFit/>
          </a:bodyPr>
          <a:lstStyle/>
          <a:p>
            <a:r>
              <a:rPr lang="en-GB" dirty="0"/>
              <a:t>Folde</a:t>
            </a:r>
            <a:r>
              <a:rPr lang="en-GB" dirty="0">
                <a:latin typeface="Arial" panose="020B0604020202020204" pitchFamily="34" charset="0"/>
                <a:cs typeface="Arial" panose="020B0604020202020204" pitchFamily="34" charset="0"/>
              </a:rPr>
              <a:t>rs </a:t>
            </a:r>
            <a:r>
              <a:rPr lang="en-GB" dirty="0"/>
              <a:t>type data</a:t>
            </a:r>
          </a:p>
        </p:txBody>
      </p:sp>
      <p:cxnSp>
        <p:nvCxnSpPr>
          <p:cNvPr id="22" name="Straight Arrow Connector 21">
            <a:extLst>
              <a:ext uri="{FF2B5EF4-FFF2-40B4-BE49-F238E27FC236}">
                <a16:creationId xmlns:a16="http://schemas.microsoft.com/office/drawing/2014/main" id="{13E99718-F0BC-2187-CE36-29882909E54D}"/>
              </a:ext>
            </a:extLst>
          </p:cNvPr>
          <p:cNvCxnSpPr/>
          <p:nvPr/>
        </p:nvCxnSpPr>
        <p:spPr>
          <a:xfrm>
            <a:off x="3275635" y="2120330"/>
            <a:ext cx="10308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0289419-D13D-490F-1B34-E382AA20713F}"/>
              </a:ext>
            </a:extLst>
          </p:cNvPr>
          <p:cNvSpPr txBox="1"/>
          <p:nvPr/>
        </p:nvSpPr>
        <p:spPr>
          <a:xfrm>
            <a:off x="3321824" y="1326281"/>
            <a:ext cx="914400" cy="738664"/>
          </a:xfrm>
          <a:prstGeom prst="rect">
            <a:avLst/>
          </a:prstGeom>
          <a:noFill/>
        </p:spPr>
        <p:txBody>
          <a:bodyPr wrap="square" rtlCol="0">
            <a:spAutoFit/>
          </a:bodyPr>
          <a:lstStyle/>
          <a:p>
            <a:r>
              <a:rPr lang="en-GB" dirty="0"/>
              <a:t>Graphs and Slicers </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1974</TotalTime>
  <Words>554</Words>
  <Application>Microsoft Office PowerPoint</Application>
  <PresentationFormat>On-screen Show (16:9)</PresentationFormat>
  <Paragraphs>83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MT</vt:lpstr>
      <vt:lpstr>Calibri</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Anuraj Chavan</cp:lastModifiedBy>
  <cp:revision>17</cp:revision>
  <dcterms:modified xsi:type="dcterms:W3CDTF">2024-01-18T18:22:08Z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