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941016" y="3429000"/>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 NAME:       Anu. R</a:t>
            </a:r>
          </a:p>
          <a:p>
            <a:pPr marL="457200" indent="-457200">
              <a:buAutoNum type="arabicPeriod"/>
            </a:pPr>
            <a:r>
              <a:rPr lang="en-US" sz="2000" b="1" dirty="0">
                <a:solidFill>
                  <a:schemeClr val="accent1">
                    <a:lumMod val="75000"/>
                  </a:schemeClr>
                </a:solidFill>
                <a:latin typeface="Arial"/>
                <a:cs typeface="Arial"/>
              </a:rPr>
              <a:t>COLLEGE:  ST . Michael  College Of Engineering and</a:t>
            </a:r>
          </a:p>
          <a:p>
            <a:r>
              <a:rPr lang="en-US" sz="2000" b="1" dirty="0">
                <a:solidFill>
                  <a:schemeClr val="accent1">
                    <a:lumMod val="75000"/>
                  </a:schemeClr>
                </a:solidFill>
                <a:latin typeface="Arial"/>
                <a:cs typeface="Arial"/>
              </a:rPr>
              <a:t>                                             </a:t>
            </a:r>
            <a:r>
              <a:rPr lang="en-US" sz="2000" b="1">
                <a:solidFill>
                  <a:schemeClr val="accent1">
                    <a:lumMod val="75000"/>
                  </a:schemeClr>
                </a:solidFill>
                <a:latin typeface="Arial"/>
                <a:cs typeface="Arial"/>
              </a:rPr>
              <a:t>Techonology</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3.  DEPARMENT: computer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mj-lt"/>
              <a:buAutoNum type="arabicPeriod"/>
            </a:pPr>
            <a:r>
              <a:rPr lang="en-IN" sz="2400" b="0" i="0" dirty="0" err="1">
                <a:solidFill>
                  <a:srgbClr val="0D0D0D"/>
                </a:solidFill>
                <a:effectLst/>
                <a:latin typeface="Söhne"/>
              </a:rPr>
              <a:t>Jajodia</a:t>
            </a:r>
            <a:r>
              <a:rPr lang="en-IN" sz="2400" b="0" i="0" dirty="0">
                <a:solidFill>
                  <a:srgbClr val="0D0D0D"/>
                </a:solidFill>
                <a:effectLst/>
                <a:latin typeface="Söhne"/>
              </a:rPr>
              <a:t>, S., Liu, P., Swarup, V., &amp; Wang, C. (Eds.). (2016). Cyber Deception: Building the Scientific Foundation. Springer.</a:t>
            </a:r>
          </a:p>
          <a:p>
            <a:pPr algn="l">
              <a:buFont typeface="+mj-lt"/>
              <a:buAutoNum type="arabicPeriod"/>
            </a:pPr>
            <a:r>
              <a:rPr lang="en-IN" sz="2400" b="0" i="0" dirty="0">
                <a:solidFill>
                  <a:srgbClr val="0D0D0D"/>
                </a:solidFill>
                <a:effectLst/>
                <a:latin typeface="Söhne"/>
              </a:rPr>
              <a:t>Kaspersky Lab. (2017). Keyloggers: How they work and how to detect them (white paper). Retrieved from </a:t>
            </a:r>
            <a:r>
              <a:rPr lang="en-IN" sz="2400" b="0" i="0" u="none" strike="noStrike" dirty="0">
                <a:solidFill>
                  <a:srgbClr val="0D0D0D"/>
                </a:solidFill>
                <a:effectLst/>
                <a:latin typeface="Söhne"/>
              </a:rPr>
              <a:t>https://usa.kaspersky.com/resource-center/threats/keyloggers</a:t>
            </a:r>
            <a:endParaRPr lang="en-IN" sz="2400" b="0" i="0" dirty="0">
              <a:solidFill>
                <a:srgbClr val="0D0D0D"/>
              </a:solidFill>
              <a:effectLst/>
              <a:latin typeface="Söhne"/>
            </a:endParaRPr>
          </a:p>
          <a:p>
            <a:pPr algn="l">
              <a:buFont typeface="+mj-lt"/>
              <a:buAutoNum type="arabicPeriod"/>
            </a:pPr>
            <a:r>
              <a:rPr lang="en-IN" sz="2400" b="0" i="0" dirty="0">
                <a:solidFill>
                  <a:srgbClr val="0D0D0D"/>
                </a:solidFill>
                <a:effectLst/>
                <a:latin typeface="Söhne"/>
              </a:rPr>
              <a:t>Mitra, S., &amp; Hadfield-</a:t>
            </a:r>
            <a:r>
              <a:rPr lang="en-IN" sz="2400" b="0" i="0" dirty="0" err="1">
                <a:solidFill>
                  <a:srgbClr val="0D0D0D"/>
                </a:solidFill>
                <a:effectLst/>
                <a:latin typeface="Söhne"/>
              </a:rPr>
              <a:t>Menell</a:t>
            </a:r>
            <a:r>
              <a:rPr lang="en-IN" sz="2400" b="0" i="0" dirty="0">
                <a:solidFill>
                  <a:srgbClr val="0D0D0D"/>
                </a:solidFill>
                <a:effectLst/>
                <a:latin typeface="Söhne"/>
              </a:rPr>
              <a:t>, D. (2020). Practical Privacy-Preserving Anomaly Detection for Smart Home IoT Devices. </a:t>
            </a:r>
            <a:r>
              <a:rPr lang="en-IN" sz="2400" b="0" i="0" dirty="0" err="1">
                <a:solidFill>
                  <a:srgbClr val="0D0D0D"/>
                </a:solidFill>
                <a:effectLst/>
                <a:latin typeface="Söhne"/>
              </a:rPr>
              <a:t>arXiv</a:t>
            </a:r>
            <a:r>
              <a:rPr lang="en-IN" sz="2400" b="0" i="0" dirty="0">
                <a:solidFill>
                  <a:srgbClr val="0D0D0D"/>
                </a:solidFill>
                <a:effectLst/>
                <a:latin typeface="Söhne"/>
              </a:rPr>
              <a:t> preprint arXiv:2005.00732.</a:t>
            </a:r>
          </a:p>
          <a:p>
            <a:pPr algn="l">
              <a:buFont typeface="+mj-lt"/>
              <a:buAutoNum type="arabicPeriod"/>
            </a:pPr>
            <a:r>
              <a:rPr lang="en-IN" sz="2400" b="0" i="0" dirty="0">
                <a:solidFill>
                  <a:srgbClr val="0D0D0D"/>
                </a:solidFill>
                <a:effectLst/>
                <a:latin typeface="Söhne"/>
              </a:rPr>
              <a:t>NIST Special Publication 800-63B. (2017). Digital Identity Guidelines: Authentication and Lifecycle Management. National Institute of Standards and Technology.</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2800"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4" name="Content Placeholder 3">
            <a:extLst>
              <a:ext uri="{FF2B5EF4-FFF2-40B4-BE49-F238E27FC236}">
                <a16:creationId xmlns:a16="http://schemas.microsoft.com/office/drawing/2014/main" id="{E7741292-D7D4-C02E-DFCC-F9FD9D42DA65}"/>
              </a:ext>
            </a:extLst>
          </p:cNvPr>
          <p:cNvSpPr>
            <a:spLocks noGrp="1"/>
          </p:cNvSpPr>
          <p:nvPr>
            <p:ph idx="1"/>
          </p:nvPr>
        </p:nvSpPr>
        <p:spPr>
          <a:xfrm>
            <a:off x="94268" y="1302025"/>
            <a:ext cx="11906054" cy="5391005"/>
          </a:xfrm>
        </p:spPr>
        <p:txBody>
          <a:bodyPr>
            <a:normAutofit/>
          </a:bodyPr>
          <a:lstStyle/>
          <a:p>
            <a:pPr algn="l">
              <a:buFont typeface="+mj-lt"/>
              <a:buAutoNum type="arabicPeriod"/>
            </a:pPr>
            <a:r>
              <a:rPr lang="en-US" b="1" i="0" dirty="0">
                <a:solidFill>
                  <a:srgbClr val="0D0D0D"/>
                </a:solidFill>
                <a:effectLst/>
                <a:latin typeface="Söhne"/>
              </a:rPr>
              <a:t>Education and Awareness</a:t>
            </a:r>
            <a:r>
              <a:rPr lang="en-US" b="0" i="0" dirty="0">
                <a:solidFill>
                  <a:srgbClr val="0D0D0D"/>
                </a:solidFill>
                <a:effectLst/>
                <a:latin typeface="Söhne"/>
              </a:rPr>
              <a:t>: Raise awareness among users about the risks associated with keyloggers and the importance of adopting security best practices, such as avoiding suspicious links and downloads, regularly updating security software, and being cautious when entering sensitive information.</a:t>
            </a:r>
          </a:p>
          <a:p>
            <a:pPr algn="l">
              <a:buFont typeface="+mj-lt"/>
              <a:buAutoNum type="arabicPeriod"/>
            </a:pPr>
            <a:r>
              <a:rPr lang="en-US" b="1" i="0" dirty="0">
                <a:solidFill>
                  <a:srgbClr val="0D0D0D"/>
                </a:solidFill>
                <a:effectLst/>
                <a:latin typeface="Söhne"/>
              </a:rPr>
              <a:t>Anti-Keylogger Software</a:t>
            </a:r>
            <a:r>
              <a:rPr lang="en-US" b="0" i="0" dirty="0">
                <a:solidFill>
                  <a:srgbClr val="0D0D0D"/>
                </a:solidFill>
                <a:effectLst/>
                <a:latin typeface="Söhne"/>
              </a:rPr>
              <a:t>: Deploy robust anti-keylogger software solutions that can detect and block keyloggers in real-time. These tools should employ advanced techniques such as behavior analysis, signature scanning, and heuristics to identify and neutralize malicious keylogging activities.</a:t>
            </a:r>
          </a:p>
          <a:p>
            <a:pPr algn="l">
              <a:buFont typeface="+mj-lt"/>
              <a:buAutoNum type="arabicPeriod"/>
            </a:pPr>
            <a:r>
              <a:rPr lang="en-US" b="1" i="0" dirty="0">
                <a:solidFill>
                  <a:srgbClr val="0D0D0D"/>
                </a:solidFill>
                <a:effectLst/>
                <a:latin typeface="Söhne"/>
              </a:rPr>
              <a:t>Endpoint Security</a:t>
            </a:r>
            <a:r>
              <a:rPr lang="en-US" b="0" i="0" dirty="0">
                <a:solidFill>
                  <a:srgbClr val="0D0D0D"/>
                </a:solidFill>
                <a:effectLst/>
                <a:latin typeface="Söhne"/>
              </a:rPr>
              <a:t>: Strengthen endpoint security measures by implementing comprehensive security protocols, including firewalls, antivirus software, intrusion detection systems (IDS), and endpoint detection and response (EDR) solutions. Regularly update and patch software to mitigate vulnerabilities exploited by keyloggers.</a:t>
            </a:r>
          </a:p>
          <a:p>
            <a:pPr algn="l">
              <a:buFont typeface="+mj-lt"/>
              <a:buAutoNum type="arabicPeriod"/>
            </a:pPr>
            <a:r>
              <a:rPr lang="en-US" b="1" i="0" dirty="0">
                <a:solidFill>
                  <a:srgbClr val="0D0D0D"/>
                </a:solidFill>
                <a:effectLst/>
                <a:latin typeface="Söhne"/>
              </a:rPr>
              <a:t>Multi-factor Authentication (MFA)</a:t>
            </a:r>
            <a:r>
              <a:rPr lang="en-US" b="0" i="0" dirty="0">
                <a:solidFill>
                  <a:srgbClr val="0D0D0D"/>
                </a:solidFill>
                <a:effectLst/>
                <a:latin typeface="Söhne"/>
              </a:rPr>
              <a:t>: Implement MFA for accessing sensitive systems and accounts to add an extra layer of security. Even if a keylogger captures passwords, MFA can prevent unauthorized access by requiring additional authentication factors such as biometrics or one-time codes.</a:t>
            </a:r>
          </a:p>
          <a:p>
            <a:pPr algn="l">
              <a:buFont typeface="+mj-lt"/>
              <a:buAutoNum type="arabicPeriod"/>
            </a:pPr>
            <a:r>
              <a:rPr lang="en-US" b="1" i="0" dirty="0">
                <a:solidFill>
                  <a:srgbClr val="0D0D0D"/>
                </a:solidFill>
                <a:effectLst/>
                <a:latin typeface="Söhne"/>
              </a:rPr>
              <a:t>Secure Password Management</a:t>
            </a:r>
            <a:r>
              <a:rPr lang="en-US" b="0" i="0" dirty="0">
                <a:solidFill>
                  <a:srgbClr val="0D0D0D"/>
                </a:solidFill>
                <a:effectLst/>
                <a:latin typeface="Söhne"/>
              </a:rPr>
              <a:t>: Encourage the use of strong, unique passwords and employ password managers to securely store and manage credentials. Password managers can help reduce the risk of keyloggers capturing login information by automatically filling in credentials without requiring users to type them manually.</a:t>
            </a:r>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keylogger. Here's a suggested structure for this section:</a:t>
            </a:r>
          </a:p>
          <a:p>
            <a:pPr>
              <a:buFont typeface="Wingdings" panose="05000000000000000000" pitchFamily="2" charset="2"/>
              <a:buChar char="§"/>
            </a:pPr>
            <a:r>
              <a:rPr lang="en-IN" b="1" i="0" dirty="0">
                <a:solidFill>
                  <a:srgbClr val="0D0D0D"/>
                </a:solidFill>
                <a:effectLst/>
                <a:latin typeface="Söhne"/>
              </a:rPr>
              <a:t>Threat Assessment</a:t>
            </a:r>
            <a:endParaRPr lang="en-IN" sz="1800" b="1" i="0" dirty="0">
              <a:solidFill>
                <a:srgbClr val="0F0F0F"/>
              </a:solidFill>
              <a:effectLst/>
              <a:latin typeface="Söhne"/>
              <a:ea typeface="+mn-lt"/>
              <a:cs typeface="+mn-lt"/>
            </a:endParaRPr>
          </a:p>
          <a:p>
            <a:pPr>
              <a:buFont typeface="Wingdings" panose="05000000000000000000" pitchFamily="2" charset="2"/>
              <a:buChar char="§"/>
            </a:pPr>
            <a:r>
              <a:rPr lang="en-IN" b="1" i="0" dirty="0">
                <a:solidFill>
                  <a:srgbClr val="0D0D0D"/>
                </a:solidFill>
                <a:effectLst/>
                <a:latin typeface="Söhne"/>
              </a:rPr>
              <a:t>Risk Analysis</a:t>
            </a:r>
            <a:endParaRPr lang="en-IN" sz="1800" b="1" dirty="0">
              <a:solidFill>
                <a:srgbClr val="0F0F0F"/>
              </a:solidFill>
              <a:latin typeface="Söhne"/>
              <a:ea typeface="+mn-lt"/>
              <a:cs typeface="+mn-lt"/>
            </a:endParaRPr>
          </a:p>
          <a:p>
            <a:pPr>
              <a:buFont typeface="Wingdings" panose="05000000000000000000" pitchFamily="2" charset="2"/>
              <a:buChar char="§"/>
            </a:pPr>
            <a:r>
              <a:rPr lang="en-IN" b="1" i="0" dirty="0">
                <a:solidFill>
                  <a:srgbClr val="0D0D0D"/>
                </a:solidFill>
                <a:effectLst/>
                <a:latin typeface="Söhne"/>
              </a:rPr>
              <a:t>Security Architecture</a:t>
            </a:r>
            <a:endParaRPr lang="en-IN" sz="1800" b="1" i="0" dirty="0">
              <a:solidFill>
                <a:srgbClr val="0F0F0F"/>
              </a:solidFill>
              <a:effectLst/>
              <a:latin typeface="Söhne"/>
              <a:ea typeface="+mn-lt"/>
              <a:cs typeface="+mn-lt"/>
            </a:endParaRPr>
          </a:p>
          <a:p>
            <a:pPr>
              <a:buFont typeface="Wingdings" panose="05000000000000000000" pitchFamily="2" charset="2"/>
              <a:buChar char="§"/>
            </a:pPr>
            <a:r>
              <a:rPr lang="en-IN" b="1" i="0" dirty="0">
                <a:solidFill>
                  <a:srgbClr val="0D0D0D"/>
                </a:solidFill>
                <a:effectLst/>
                <a:latin typeface="Söhne"/>
              </a:rPr>
              <a:t>Endpoint Protection</a:t>
            </a:r>
            <a:endParaRPr lang="en-IN" sz="1800" b="1" dirty="0">
              <a:solidFill>
                <a:srgbClr val="0F0F0F"/>
              </a:solidFill>
              <a:latin typeface="Söhne"/>
              <a:ea typeface="+mn-lt"/>
              <a:cs typeface="+mn-lt"/>
            </a:endParaRPr>
          </a:p>
          <a:p>
            <a:pPr>
              <a:buFont typeface="Wingdings" panose="05000000000000000000" pitchFamily="2" charset="2"/>
              <a:buChar char="§"/>
            </a:pPr>
            <a:r>
              <a:rPr lang="en-IN" b="1" i="0" dirty="0">
                <a:solidFill>
                  <a:srgbClr val="0D0D0D"/>
                </a:solidFill>
                <a:effectLst/>
                <a:latin typeface="Söhne"/>
              </a:rPr>
              <a:t>Network Security</a:t>
            </a:r>
            <a:endParaRPr lang="en-US"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26243" y="1093510"/>
            <a:ext cx="11384565" cy="5656082"/>
          </a:xfrm>
        </p:spPr>
        <p:txBody>
          <a:bodyPr>
            <a:normAutofit fontScale="77500" lnSpcReduction="20000"/>
          </a:bodyPr>
          <a:lstStyle/>
          <a:p>
            <a:pPr marL="305435" indent="-305435"/>
            <a:r>
              <a:rPr lang="en-IN" sz="1900" dirty="0">
                <a:ea typeface="+mn-lt"/>
                <a:cs typeface="+mn-lt"/>
              </a:rPr>
              <a:t>In the Algorithm section, describe the machine learning algorithm chosen for predicting bike counts. Here's an example structure for this section:</a:t>
            </a:r>
            <a:endParaRPr lang="en-IN" sz="1900" dirty="0"/>
          </a:p>
          <a:p>
            <a:pPr algn="l">
              <a:buFont typeface="+mj-lt"/>
              <a:buAutoNum type="arabicPeriod"/>
            </a:pPr>
            <a:r>
              <a:rPr lang="en-US" sz="1900" b="1" i="0" dirty="0">
                <a:solidFill>
                  <a:srgbClr val="0D0D0D"/>
                </a:solidFill>
                <a:effectLst/>
                <a:latin typeface="Söhne"/>
              </a:rPr>
              <a:t>Keylogger Detection Algorithm</a:t>
            </a:r>
            <a:r>
              <a:rPr lang="en-US" sz="1900" b="0" i="0" dirty="0">
                <a:solidFill>
                  <a:srgbClr val="0D0D0D"/>
                </a:solidFill>
                <a:effectLst/>
                <a:latin typeface="Söhne"/>
              </a:rPr>
              <a:t>:</a:t>
            </a:r>
          </a:p>
          <a:p>
            <a:pPr marL="742950" lvl="1" indent="-285750" algn="l">
              <a:buFont typeface="+mj-lt"/>
              <a:buAutoNum type="arabicPeriod"/>
            </a:pPr>
            <a:r>
              <a:rPr lang="en-US" sz="1900" b="0" i="0" dirty="0">
                <a:solidFill>
                  <a:srgbClr val="0D0D0D"/>
                </a:solidFill>
                <a:effectLst/>
                <a:latin typeface="Söhne"/>
              </a:rPr>
              <a:t>Develop an algorithm capable of detecting the presence of keyloggers on a user's computer.</a:t>
            </a:r>
          </a:p>
          <a:p>
            <a:pPr marL="742950" lvl="1" indent="-285750" algn="l">
              <a:buFont typeface="+mj-lt"/>
              <a:buAutoNum type="arabicPeriod"/>
            </a:pPr>
            <a:r>
              <a:rPr lang="en-US" sz="1900" b="0" i="0" dirty="0">
                <a:solidFill>
                  <a:srgbClr val="0D0D0D"/>
                </a:solidFill>
                <a:effectLst/>
                <a:latin typeface="Söhne"/>
              </a:rPr>
              <a:t>The algorithm should analyze system processes, files, and network traffic to identify suspicious activities indicative of keylogger behavior..</a:t>
            </a:r>
          </a:p>
          <a:p>
            <a:pPr algn="l">
              <a:buFont typeface="+mj-lt"/>
              <a:buAutoNum type="arabicPeriod"/>
            </a:pPr>
            <a:r>
              <a:rPr lang="en-US" sz="1900" b="1" i="0" dirty="0">
                <a:solidFill>
                  <a:srgbClr val="0D0D0D"/>
                </a:solidFill>
                <a:effectLst/>
                <a:latin typeface="Söhne"/>
              </a:rPr>
              <a:t>Behavioral Analysis</a:t>
            </a:r>
            <a:r>
              <a:rPr lang="en-US" sz="1900" b="0" i="0" dirty="0">
                <a:solidFill>
                  <a:srgbClr val="0D0D0D"/>
                </a:solidFill>
                <a:effectLst/>
                <a:latin typeface="Söhne"/>
              </a:rPr>
              <a:t>:</a:t>
            </a:r>
          </a:p>
          <a:p>
            <a:pPr marL="742950" lvl="1" indent="-285750" algn="l">
              <a:buFont typeface="+mj-lt"/>
              <a:buAutoNum type="arabicPeriod"/>
            </a:pPr>
            <a:r>
              <a:rPr lang="en-US" sz="1900" b="0" i="0" dirty="0">
                <a:solidFill>
                  <a:srgbClr val="0D0D0D"/>
                </a:solidFill>
                <a:effectLst/>
                <a:latin typeface="Söhne"/>
              </a:rPr>
              <a:t>Implement behavioral analysis techniques to identify abnormal patterns of keystroke recording and transmission.</a:t>
            </a:r>
          </a:p>
          <a:p>
            <a:pPr marL="742950" lvl="1" indent="-285750" algn="l">
              <a:buFont typeface="+mj-lt"/>
              <a:buAutoNum type="arabicPeriod"/>
            </a:pPr>
            <a:r>
              <a:rPr lang="en-US" sz="1900" b="0" i="0" dirty="0">
                <a:solidFill>
                  <a:srgbClr val="0D0D0D"/>
                </a:solidFill>
                <a:effectLst/>
                <a:latin typeface="Söhne"/>
              </a:rPr>
              <a:t>Monitor system resource usage and network traffic to detect anomalies that may indicate the presence of a keylogger.</a:t>
            </a:r>
          </a:p>
          <a:p>
            <a:pPr algn="l">
              <a:buFont typeface="+mj-lt"/>
              <a:buAutoNum type="arabicPeriod"/>
            </a:pPr>
            <a:r>
              <a:rPr lang="en-US" sz="1900" b="1" i="0" dirty="0">
                <a:solidFill>
                  <a:srgbClr val="0D0D0D"/>
                </a:solidFill>
                <a:effectLst/>
                <a:latin typeface="Söhne"/>
              </a:rPr>
              <a:t>Signature Scanning</a:t>
            </a:r>
            <a:r>
              <a:rPr lang="en-US" sz="1900" b="0" i="0" dirty="0">
                <a:solidFill>
                  <a:srgbClr val="0D0D0D"/>
                </a:solidFill>
                <a:effectLst/>
                <a:latin typeface="Söhne"/>
              </a:rPr>
              <a:t>:</a:t>
            </a:r>
          </a:p>
          <a:p>
            <a:pPr marL="742950" lvl="1" indent="-285750" algn="l">
              <a:buFont typeface="+mj-lt"/>
              <a:buAutoNum type="arabicPeriod"/>
            </a:pPr>
            <a:r>
              <a:rPr lang="en-US" sz="1900" b="0" i="0" dirty="0">
                <a:solidFill>
                  <a:srgbClr val="0D0D0D"/>
                </a:solidFill>
                <a:effectLst/>
                <a:latin typeface="Söhne"/>
              </a:rPr>
              <a:t>Maintain a database of known keylogger signatures and patterns.</a:t>
            </a:r>
          </a:p>
          <a:p>
            <a:pPr marL="742950" lvl="1" indent="-285750" algn="l">
              <a:buFont typeface="+mj-lt"/>
              <a:buAutoNum type="arabicPeriod"/>
            </a:pPr>
            <a:r>
              <a:rPr lang="en-US" sz="1900" b="0" i="0" dirty="0">
                <a:solidFill>
                  <a:srgbClr val="0D0D0D"/>
                </a:solidFill>
                <a:effectLst/>
                <a:latin typeface="Söhne"/>
              </a:rPr>
              <a:t>Regularly update the signature database to include new keylogger variants and malware samples.</a:t>
            </a:r>
          </a:p>
          <a:p>
            <a:pPr algn="l">
              <a:buFont typeface="+mj-lt"/>
              <a:buAutoNum type="arabicPeriod"/>
            </a:pPr>
            <a:r>
              <a:rPr lang="en-US" sz="1900" b="1" i="0" dirty="0">
                <a:solidFill>
                  <a:srgbClr val="0D0D0D"/>
                </a:solidFill>
                <a:effectLst/>
                <a:latin typeface="Söhne"/>
              </a:rPr>
              <a:t>Real-time Monitoring</a:t>
            </a:r>
            <a:r>
              <a:rPr lang="en-US" sz="1900" b="0" i="0" dirty="0">
                <a:solidFill>
                  <a:srgbClr val="0D0D0D"/>
                </a:solidFill>
                <a:effectLst/>
                <a:latin typeface="Söhne"/>
              </a:rPr>
              <a:t>:</a:t>
            </a:r>
          </a:p>
          <a:p>
            <a:pPr marL="742950" lvl="1" indent="-285750" algn="l">
              <a:buFont typeface="+mj-lt"/>
              <a:buAutoNum type="arabicPeriod"/>
            </a:pPr>
            <a:r>
              <a:rPr lang="en-US" sz="1900" b="0" i="0" dirty="0">
                <a:solidFill>
                  <a:srgbClr val="0D0D0D"/>
                </a:solidFill>
                <a:effectLst/>
                <a:latin typeface="Söhne"/>
              </a:rPr>
              <a:t>Develop a real-time monitoring module that continuously scans system activities for signs of keylogger activity.</a:t>
            </a:r>
          </a:p>
          <a:p>
            <a:pPr marL="742950" lvl="1" indent="-285750" algn="l">
              <a:buFont typeface="+mj-lt"/>
              <a:buAutoNum type="arabicPeriod"/>
            </a:pPr>
            <a:r>
              <a:rPr lang="en-US" sz="1900" b="0" i="0" dirty="0">
                <a:solidFill>
                  <a:srgbClr val="0D0D0D"/>
                </a:solidFill>
                <a:effectLst/>
                <a:latin typeface="Söhne"/>
              </a:rPr>
              <a:t>Integrate the monitoring module with the operating system's kernel or utilize system APIs to access low-level system functions.</a:t>
            </a:r>
          </a:p>
          <a:p>
            <a:pPr algn="l">
              <a:buFont typeface="+mj-lt"/>
              <a:buAutoNum type="arabicPeriod"/>
            </a:pPr>
            <a:r>
              <a:rPr lang="en-US" sz="1900" b="1" i="0" dirty="0">
                <a:solidFill>
                  <a:srgbClr val="0D0D0D"/>
                </a:solidFill>
                <a:effectLst/>
                <a:latin typeface="Söhne"/>
              </a:rPr>
              <a:t>Deployment Strategy</a:t>
            </a:r>
            <a:r>
              <a:rPr lang="en-US" sz="1900" b="0" i="0" dirty="0">
                <a:solidFill>
                  <a:srgbClr val="0D0D0D"/>
                </a:solidFill>
                <a:effectLst/>
                <a:latin typeface="Söhne"/>
              </a:rPr>
              <a:t>:</a:t>
            </a:r>
          </a:p>
          <a:p>
            <a:pPr marL="742950" lvl="1" indent="-285750" algn="l">
              <a:buFont typeface="+mj-lt"/>
              <a:buAutoNum type="arabicPeriod"/>
            </a:pPr>
            <a:r>
              <a:rPr lang="en-US" sz="1900" b="0" i="0" dirty="0">
                <a:solidFill>
                  <a:srgbClr val="0D0D0D"/>
                </a:solidFill>
                <a:effectLst/>
                <a:latin typeface="Söhne"/>
              </a:rPr>
              <a:t>Deploy the keylogger detection algorithm as part of a comprehensive cybersecurity solution.</a:t>
            </a:r>
          </a:p>
          <a:p>
            <a:pPr marL="742950" lvl="1" indent="-285750" algn="l">
              <a:buFont typeface="+mj-lt"/>
              <a:buAutoNum type="arabicPeriod"/>
            </a:pPr>
            <a:r>
              <a:rPr lang="en-US" sz="1900" b="0" i="0" dirty="0">
                <a:solidFill>
                  <a:srgbClr val="0D0D0D"/>
                </a:solidFill>
                <a:effectLst/>
                <a:latin typeface="Söhne"/>
              </a:rPr>
              <a:t>Integrate the algorithm with existing endpoint security software or deploy it as a standalone application..</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2400" b="0" i="0" dirty="0">
                <a:solidFill>
                  <a:srgbClr val="0D0D0D"/>
                </a:solidFill>
                <a:effectLst/>
                <a:latin typeface="Söhne"/>
              </a:rPr>
              <a:t>The result of the proliferation of keyloggers in today's digital age is heightened vulnerability for individuals and organizations. Keyloggers, being stealthy software tools, can clandestinely monitor and record keystrokes on users' computers, thereby capturing sensitive information like passwords, credit card details, and other personal data. Consequently, this leads to various detrimental consequences such as identity theft, financial loss, and privacy breaches.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3" y="1232452"/>
            <a:ext cx="11029615" cy="4673324"/>
          </a:xfrm>
        </p:spPr>
        <p:txBody>
          <a:bodyPr>
            <a:normAutofit/>
          </a:bodyPr>
          <a:lstStyle/>
          <a:p>
            <a:pPr marL="305435" indent="-305435"/>
            <a:r>
              <a:rPr lang="en-US" sz="2000" b="0" i="0" dirty="0">
                <a:solidFill>
                  <a:srgbClr val="0D0D0D"/>
                </a:solidFill>
                <a:effectLst/>
                <a:latin typeface="Söhne"/>
              </a:rPr>
              <a:t>In conclusion, the proliferation of keyloggers presents a critical challenge in the current digital landscape, where cybersecurity threats are ever-present. These stealthy software tools are designed to covertly monitor and record keystrokes on users' computers, thereby capturing sensitive information such as passwords, credit card details, and other personal data without their knowledge. The consequences of keylogger attacks can be severe, including identity theft, financial loss, and privacy breaches.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b="0" i="0" dirty="0">
                <a:solidFill>
                  <a:srgbClr val="0D0D0D"/>
                </a:solidFill>
                <a:effectLst/>
                <a:latin typeface="Söhne"/>
              </a:rPr>
              <a:t>Looking ahead, the future scope in combating the proliferation of keyloggers involves the development and implementation of more advanced cybersecurity measures to mitigate this threat effectively. Some potential avenues for future enhancement include</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25</TotalTime>
  <Words>928</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Wingdings</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Anu</cp:lastModifiedBy>
  <cp:revision>27</cp:revision>
  <dcterms:created xsi:type="dcterms:W3CDTF">2021-05-26T16:50:10Z</dcterms:created>
  <dcterms:modified xsi:type="dcterms:W3CDTF">2024-04-04T15:46:15Z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