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84E5398-7649-4E93-A7BB-581DCE955575}" type="datetimeFigureOut">
              <a:rPr lang="en-US" smtClean="0"/>
              <a:pPr/>
              <a:t>11/6/2022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828F550-5B92-4B00-BD85-565087E2CDD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4E5398-7649-4E93-A7BB-581DCE955575}"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8F550-5B92-4B00-BD85-565087E2CD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4E5398-7649-4E93-A7BB-581DCE955575}"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8F550-5B92-4B00-BD85-565087E2CD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4E5398-7649-4E93-A7BB-581DCE955575}"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8F550-5B92-4B00-BD85-565087E2CD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84E5398-7649-4E93-A7BB-581DCE955575}" type="datetimeFigureOut">
              <a:rPr lang="en-US" smtClean="0"/>
              <a:pPr/>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8F550-5B92-4B00-BD85-565087E2CDD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4E5398-7649-4E93-A7BB-581DCE955575}"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8F550-5B92-4B00-BD85-565087E2CD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4E5398-7649-4E93-A7BB-581DCE955575}" type="datetimeFigureOut">
              <a:rPr lang="en-US" smtClean="0"/>
              <a:pPr/>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8F550-5B92-4B00-BD85-565087E2CD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4E5398-7649-4E93-A7BB-581DCE955575}" type="datetimeFigureOut">
              <a:rPr lang="en-US" smtClean="0"/>
              <a:pPr/>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8F550-5B92-4B00-BD85-565087E2CD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E5398-7649-4E93-A7BB-581DCE955575}" type="datetimeFigureOut">
              <a:rPr lang="en-US" smtClean="0"/>
              <a:pPr/>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8F550-5B92-4B00-BD85-565087E2CD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4E5398-7649-4E93-A7BB-581DCE955575}"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8F550-5B92-4B00-BD85-565087E2CD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84E5398-7649-4E93-A7BB-581DCE955575}" type="datetimeFigureOut">
              <a:rPr lang="en-US" smtClean="0"/>
              <a:pPr/>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7828F550-5B92-4B00-BD85-565087E2CDD8}"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84E5398-7649-4E93-A7BB-581DCE955575}" type="datetimeFigureOut">
              <a:rPr lang="en-US" smtClean="0"/>
              <a:pPr/>
              <a:t>11/6/2022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828F550-5B92-4B00-BD85-565087E2CDD8}"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6A5693B-BE5B-4DBE-A913-CF8959BB8BF9}"/>
              </a:ext>
            </a:extLst>
          </p:cNvPr>
          <p:cNvSpPr>
            <a:spLocks noGrp="1"/>
          </p:cNvSpPr>
          <p:nvPr>
            <p:ph type="title"/>
          </p:nvPr>
        </p:nvSpPr>
        <p:spPr/>
        <p:txBody>
          <a:bodyPr>
            <a:normAutofit fontScale="90000"/>
          </a:bodyPr>
          <a:lstStyle/>
          <a:p>
            <a:r>
              <a:rPr lang="en-US" dirty="0"/>
              <a:t>NLP MINI-PROJECT </a:t>
            </a:r>
            <a:br>
              <a:rPr lang="en-US" dirty="0"/>
            </a:br>
            <a:endParaRPr lang="en-US" dirty="0"/>
          </a:p>
        </p:txBody>
      </p:sp>
      <p:sp>
        <p:nvSpPr>
          <p:cNvPr id="5" name="Content Placeholder 4">
            <a:extLst>
              <a:ext uri="{FF2B5EF4-FFF2-40B4-BE49-F238E27FC236}">
                <a16:creationId xmlns:a16="http://schemas.microsoft.com/office/drawing/2014/main" xmlns="" id="{6F5D0565-9FBE-4601-8920-2CF865941E63}"/>
              </a:ext>
            </a:extLst>
          </p:cNvPr>
          <p:cNvSpPr>
            <a:spLocks noGrp="1"/>
          </p:cNvSpPr>
          <p:nvPr>
            <p:ph idx="1"/>
          </p:nvPr>
        </p:nvSpPr>
        <p:spPr>
          <a:xfrm>
            <a:off x="2233246" y="3429000"/>
            <a:ext cx="7570177" cy="1969477"/>
          </a:xfrm>
        </p:spPr>
        <p:txBody>
          <a:bodyPr>
            <a:normAutofit/>
          </a:bodyPr>
          <a:lstStyle/>
          <a:p>
            <a:r>
              <a:rPr lang="en-US" sz="2400" dirty="0"/>
              <a:t>TOPIC  -   SPAM E-MAIL CLASSIFIER</a:t>
            </a:r>
          </a:p>
          <a:p>
            <a:r>
              <a:rPr lang="en-US" sz="2400" dirty="0"/>
              <a:t> SUBMITTED BY -  </a:t>
            </a:r>
            <a:r>
              <a:rPr lang="en-US" sz="2400" dirty="0" err="1" smtClean="0"/>
              <a:t>Anuranjan</a:t>
            </a:r>
            <a:r>
              <a:rPr lang="en-US" sz="2400" dirty="0" smtClean="0"/>
              <a:t> </a:t>
            </a:r>
            <a:r>
              <a:rPr lang="en-US" sz="2400" dirty="0" err="1" smtClean="0"/>
              <a:t>Sarsam</a:t>
            </a:r>
            <a:r>
              <a:rPr lang="en-US" sz="2400" dirty="0" smtClean="0"/>
              <a:t> (BT19ECE003)</a:t>
            </a:r>
          </a:p>
          <a:p>
            <a:r>
              <a:rPr lang="en-US" sz="2400" dirty="0" smtClean="0"/>
              <a:t>Submitted To– Dr. </a:t>
            </a:r>
            <a:r>
              <a:rPr lang="en-US" sz="2400" dirty="0" err="1" smtClean="0"/>
              <a:t>Pooja</a:t>
            </a:r>
            <a:r>
              <a:rPr lang="en-US" sz="2400" dirty="0" smtClean="0"/>
              <a:t> Jain (Course Instructor )</a:t>
            </a:r>
            <a:endParaRPr lang="en-US" sz="2800" dirty="0"/>
          </a:p>
          <a:p>
            <a:pPr marL="0" indent="0">
              <a:buNone/>
            </a:pPr>
            <a:endParaRPr lang="en-US" sz="2000" dirty="0"/>
          </a:p>
          <a:p>
            <a:pPr>
              <a:buNone/>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288815" y="1066434"/>
            <a:ext cx="2066925" cy="2105025"/>
          </a:xfrm>
          <a:prstGeom prst="rect">
            <a:avLst/>
          </a:prstGeom>
          <a:noFill/>
          <a:ln w="9525">
            <a:noFill/>
            <a:miter lim="800000"/>
            <a:headEnd/>
            <a:tailEnd/>
          </a:ln>
        </p:spPr>
      </p:pic>
    </p:spTree>
    <p:extLst>
      <p:ext uri="{BB962C8B-B14F-4D97-AF65-F5344CB8AC3E}">
        <p14:creationId xmlns:p14="http://schemas.microsoft.com/office/powerpoint/2010/main" xmlns="" val="71443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5337F-82E0-4134-AC43-C47A9A3E5BDE}"/>
              </a:ext>
            </a:extLst>
          </p:cNvPr>
          <p:cNvSpPr>
            <a:spLocks noGrp="1"/>
          </p:cNvSpPr>
          <p:nvPr>
            <p:ph type="title"/>
          </p:nvPr>
        </p:nvSpPr>
        <p:spPr/>
        <p:txBody>
          <a:bodyPr/>
          <a:lstStyle/>
          <a:p>
            <a:r>
              <a:rPr lang="en-US" sz="36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sz="3600" dirty="0"/>
          </a:p>
        </p:txBody>
      </p:sp>
      <p:sp>
        <p:nvSpPr>
          <p:cNvPr id="3" name="Content Placeholder 2">
            <a:extLst>
              <a:ext uri="{FF2B5EF4-FFF2-40B4-BE49-F238E27FC236}">
                <a16:creationId xmlns:a16="http://schemas.microsoft.com/office/drawing/2014/main" xmlns="" id="{51C834DF-BAB8-418C-8C23-733B44E424EF}"/>
              </a:ext>
            </a:extLst>
          </p:cNvPr>
          <p:cNvSpPr>
            <a:spLocks noGrp="1"/>
          </p:cNvSpPr>
          <p:nvPr>
            <p:ph idx="1"/>
          </p:nvPr>
        </p:nvSpPr>
        <p:spPr/>
        <p:txBody>
          <a:bodyPr>
            <a:normAutofit/>
          </a:bodyPr>
          <a:lstStyle/>
          <a:p>
            <a:r>
              <a:rPr lang="en-US" b="0" i="0" dirty="0">
                <a:solidFill>
                  <a:srgbClr val="3B3835"/>
                </a:solidFill>
                <a:effectLst/>
                <a:latin typeface="Helvetica Neue"/>
              </a:rPr>
              <a:t> Spam e-mails can be not only annoying but also dangerous to consumers</a:t>
            </a:r>
          </a:p>
          <a:p>
            <a:r>
              <a:rPr lang="en-US" dirty="0"/>
              <a:t>Spam email is unsolicited and unwanted junk email sent out in bulk to an indiscriminate recipient list. Typically, spam is sent for commercial purposes. It can be sent in massive volume by botnets, networks of infected computers.</a:t>
            </a:r>
          </a:p>
          <a:p>
            <a:r>
              <a:rPr lang="en-US" b="0" i="0" dirty="0">
                <a:solidFill>
                  <a:srgbClr val="3B3835"/>
                </a:solidFill>
                <a:effectLst/>
                <a:latin typeface="Helvetica Neue"/>
              </a:rPr>
              <a:t>Spam e-mail are message randomly sent to multiple addressees by all sorts of groups, but mostly lazy advertisers and criminals who wish to lead you to </a:t>
            </a:r>
            <a:r>
              <a:rPr lang="en-US" dirty="0">
                <a:solidFill>
                  <a:srgbClr val="3B3835"/>
                </a:solidFill>
                <a:latin typeface="Helvetica Neue"/>
              </a:rPr>
              <a:t>phishing</a:t>
            </a:r>
            <a:r>
              <a:rPr lang="en-US" b="0" i="0" dirty="0">
                <a:solidFill>
                  <a:srgbClr val="3B3835"/>
                </a:solidFill>
                <a:effectLst/>
                <a:latin typeface="Helvetica Neue"/>
              </a:rPr>
              <a:t> sites.</a:t>
            </a:r>
            <a:endParaRPr lang="en-US" dirty="0"/>
          </a:p>
        </p:txBody>
      </p:sp>
    </p:spTree>
    <p:extLst>
      <p:ext uri="{BB962C8B-B14F-4D97-AF65-F5344CB8AC3E}">
        <p14:creationId xmlns:p14="http://schemas.microsoft.com/office/powerpoint/2010/main" xmlns="" val="338985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1912A3-2BFA-4D80-9638-68FC1967147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915D438F-2343-4D75-BBB2-440C95807D4D}"/>
              </a:ext>
            </a:extLst>
          </p:cNvPr>
          <p:cNvSpPr>
            <a:spLocks noGrp="1"/>
          </p:cNvSpPr>
          <p:nvPr>
            <p:ph idx="1"/>
          </p:nvPr>
        </p:nvSpPr>
        <p:spPr/>
        <p:txBody>
          <a:bodyPr/>
          <a:lstStyle/>
          <a:p>
            <a:r>
              <a:rPr lang="en-US" b="0" i="0" dirty="0">
                <a:solidFill>
                  <a:srgbClr val="3B3835"/>
                </a:solidFill>
                <a:effectLst/>
                <a:latin typeface="Helvetica Neue"/>
              </a:rPr>
              <a:t> Unwanted e-mails irritating internet connection</a:t>
            </a:r>
          </a:p>
          <a:p>
            <a:r>
              <a:rPr lang="en-US" b="0" i="0" dirty="0">
                <a:solidFill>
                  <a:srgbClr val="3B3835"/>
                </a:solidFill>
                <a:effectLst/>
                <a:latin typeface="Helvetica Neue"/>
              </a:rPr>
              <a:t> Critical e-mail message are missed and / or delayed. </a:t>
            </a:r>
          </a:p>
          <a:p>
            <a:r>
              <a:rPr lang="en-US" b="0" i="0" dirty="0">
                <a:solidFill>
                  <a:srgbClr val="3B3835"/>
                </a:solidFill>
                <a:effectLst/>
                <a:latin typeface="Helvetica Neue"/>
              </a:rPr>
              <a:t> Millions of compromised computers </a:t>
            </a:r>
          </a:p>
          <a:p>
            <a:r>
              <a:rPr lang="en-US" dirty="0">
                <a:solidFill>
                  <a:srgbClr val="3B3835"/>
                </a:solidFill>
                <a:latin typeface="Helvetica Neue"/>
              </a:rPr>
              <a:t> </a:t>
            </a:r>
            <a:r>
              <a:rPr lang="en-US" b="0" i="0" dirty="0">
                <a:solidFill>
                  <a:srgbClr val="3B3835"/>
                </a:solidFill>
                <a:effectLst/>
                <a:latin typeface="Helvetica Neue"/>
              </a:rPr>
              <a:t>Billions of dollars lost worldwide </a:t>
            </a:r>
          </a:p>
          <a:p>
            <a:r>
              <a:rPr lang="en-US" dirty="0">
                <a:solidFill>
                  <a:srgbClr val="3B3835"/>
                </a:solidFill>
                <a:latin typeface="Helvetica Neue"/>
              </a:rPr>
              <a:t> </a:t>
            </a:r>
            <a:r>
              <a:rPr lang="en-US" b="0" i="0" dirty="0">
                <a:solidFill>
                  <a:srgbClr val="3B3835"/>
                </a:solidFill>
                <a:effectLst/>
                <a:latin typeface="Helvetica Neue"/>
              </a:rPr>
              <a:t>Identity theft</a:t>
            </a:r>
          </a:p>
          <a:p>
            <a:r>
              <a:rPr lang="en-US" b="0" i="0" dirty="0">
                <a:solidFill>
                  <a:srgbClr val="3B3835"/>
                </a:solidFill>
                <a:effectLst/>
                <a:latin typeface="Helvetica Neue"/>
              </a:rPr>
              <a:t> Spam can crash mail servers and fill up hard drives</a:t>
            </a:r>
            <a:endParaRPr lang="en-US" dirty="0"/>
          </a:p>
        </p:txBody>
      </p:sp>
    </p:spTree>
    <p:extLst>
      <p:ext uri="{BB962C8B-B14F-4D97-AF65-F5344CB8AC3E}">
        <p14:creationId xmlns:p14="http://schemas.microsoft.com/office/powerpoint/2010/main" xmlns="" val="859297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735E6FA-BCC4-436F-AF95-F00119310221}"/>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xmlns="" id="{C44D99CD-3587-4878-861C-5F1490AE8233}"/>
              </a:ext>
            </a:extLst>
          </p:cNvPr>
          <p:cNvSpPr>
            <a:spLocks noGrp="1"/>
          </p:cNvSpPr>
          <p:nvPr>
            <p:ph idx="1"/>
          </p:nvPr>
        </p:nvSpPr>
        <p:spPr>
          <a:xfrm>
            <a:off x="1154954" y="2254928"/>
            <a:ext cx="8825659" cy="3764872"/>
          </a:xfrm>
        </p:spPr>
        <p:txBody>
          <a:bodyPr>
            <a:normAutofit fontScale="77500" lnSpcReduction="20000"/>
          </a:bodyPr>
          <a:lstStyle/>
          <a:p>
            <a:r>
              <a:rPr lang="en-US" b="0" i="0" dirty="0">
                <a:solidFill>
                  <a:srgbClr val="3B3835"/>
                </a:solidFill>
                <a:effectLst/>
                <a:latin typeface="Helvetica Neue"/>
              </a:rPr>
              <a:t>NATURAL LANGUAGE PROCESSING : </a:t>
            </a:r>
          </a:p>
          <a:p>
            <a:pPr marL="0" indent="0">
              <a:buNone/>
            </a:pPr>
            <a:r>
              <a:rPr lang="en-US" dirty="0"/>
              <a:t>Natural Language Processing is a branch of artificial intelligence that deals with the interaction between computers and humans using the natural language.</a:t>
            </a:r>
          </a:p>
          <a:p>
            <a:pPr>
              <a:buAutoNum type="arabicPeriod"/>
            </a:pPr>
            <a:r>
              <a:rPr lang="en-US" dirty="0">
                <a:solidFill>
                  <a:srgbClr val="3B3835"/>
                </a:solidFill>
                <a:latin typeface="Helvetica Neue"/>
              </a:rPr>
              <a:t>Tokenization</a:t>
            </a:r>
          </a:p>
          <a:p>
            <a:pPr>
              <a:buAutoNum type="arabicPeriod"/>
            </a:pPr>
            <a:r>
              <a:rPr lang="en-US" b="0" i="0" dirty="0">
                <a:solidFill>
                  <a:srgbClr val="3B3835"/>
                </a:solidFill>
                <a:effectLst/>
                <a:latin typeface="Helvetica Neue"/>
              </a:rPr>
              <a:t>Stemming</a:t>
            </a:r>
          </a:p>
          <a:p>
            <a:pPr>
              <a:buAutoNum type="arabicPeriod"/>
            </a:pPr>
            <a:r>
              <a:rPr lang="en-US" b="0" i="0" dirty="0">
                <a:solidFill>
                  <a:srgbClr val="3B3835"/>
                </a:solidFill>
                <a:effectLst/>
                <a:latin typeface="Helvetica Neue"/>
              </a:rPr>
              <a:t>Lemmatization</a:t>
            </a:r>
          </a:p>
          <a:p>
            <a:pPr>
              <a:buAutoNum type="arabicPeriod"/>
            </a:pPr>
            <a:endParaRPr lang="en-US" dirty="0">
              <a:solidFill>
                <a:srgbClr val="3B3835"/>
              </a:solidFill>
              <a:latin typeface="Helvetica Neue"/>
            </a:endParaRPr>
          </a:p>
          <a:p>
            <a:r>
              <a:rPr lang="en-US" b="0" i="0" dirty="0">
                <a:solidFill>
                  <a:srgbClr val="3B3835"/>
                </a:solidFill>
                <a:effectLst/>
                <a:latin typeface="Helvetica Neue"/>
              </a:rPr>
              <a:t>NAÏVE BAYES CLASSIFIER : </a:t>
            </a:r>
          </a:p>
          <a:p>
            <a:pPr marL="0" indent="0">
              <a:buNone/>
            </a:pPr>
            <a:r>
              <a:rPr lang="en-US" b="0" i="0" dirty="0">
                <a:solidFill>
                  <a:srgbClr val="3B3835"/>
                </a:solidFill>
                <a:effectLst/>
                <a:latin typeface="Helvetica Neue"/>
              </a:rPr>
              <a:t>Simple probabilistic classifier that calculates a set of probabilities by counting the frequency and combination of values in a given dataset. Represent as a vector of feature values. It is very useful to classify the e-mails properly The precision and recall of this method is known to be very effective.</a:t>
            </a:r>
          </a:p>
          <a:p>
            <a:pPr marL="0" indent="0">
              <a:buNone/>
            </a:pPr>
            <a:endParaRPr lang="en-US" dirty="0"/>
          </a:p>
        </p:txBody>
      </p:sp>
    </p:spTree>
    <p:extLst>
      <p:ext uri="{BB962C8B-B14F-4D97-AF65-F5344CB8AC3E}">
        <p14:creationId xmlns:p14="http://schemas.microsoft.com/office/powerpoint/2010/main" xmlns="" val="358337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9093EE-7E77-4CB6-B44E-96559E39E07B}"/>
              </a:ext>
            </a:extLst>
          </p:cNvPr>
          <p:cNvSpPr>
            <a:spLocks noGrp="1"/>
          </p:cNvSpPr>
          <p:nvPr>
            <p:ph type="title"/>
          </p:nvPr>
        </p:nvSpPr>
        <p:spPr/>
        <p:txBody>
          <a:bodyPr/>
          <a:lstStyle/>
          <a:p>
            <a:r>
              <a:rPr lang="en-US" dirty="0"/>
              <a:t>SOURCE CODE</a:t>
            </a:r>
          </a:p>
        </p:txBody>
      </p:sp>
      <p:sp>
        <p:nvSpPr>
          <p:cNvPr id="3" name="Content Placeholder 2">
            <a:extLst>
              <a:ext uri="{FF2B5EF4-FFF2-40B4-BE49-F238E27FC236}">
                <a16:creationId xmlns:a16="http://schemas.microsoft.com/office/drawing/2014/main" xmlns="" id="{07F4CC1A-CAD0-485D-B80D-3AA478408CEC}"/>
              </a:ext>
            </a:extLst>
          </p:cNvPr>
          <p:cNvSpPr>
            <a:spLocks noGrp="1"/>
          </p:cNvSpPr>
          <p:nvPr>
            <p:ph idx="1"/>
          </p:nvPr>
        </p:nvSpPr>
        <p:spPr/>
        <p:txBody>
          <a:bodyPr>
            <a:normAutofit/>
          </a:bodyPr>
          <a:lstStyle/>
          <a:p>
            <a:r>
              <a:rPr lang="en-US" dirty="0" smtClean="0"/>
              <a:t>https://github.com/Anuranjansarsam/NLP-Mini-Project.git</a:t>
            </a:r>
            <a:endParaRPr lang="en-US" dirty="0"/>
          </a:p>
        </p:txBody>
      </p:sp>
    </p:spTree>
    <p:extLst>
      <p:ext uri="{BB962C8B-B14F-4D97-AF65-F5344CB8AC3E}">
        <p14:creationId xmlns:p14="http://schemas.microsoft.com/office/powerpoint/2010/main" xmlns="" val="1261806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1378-7FB4-4896-BAFF-84B5BD3F0737}"/>
              </a:ext>
            </a:extLst>
          </p:cNvPr>
          <p:cNvSpPr>
            <a:spLocks noGrp="1"/>
          </p:cNvSpPr>
          <p:nvPr>
            <p:ph type="title"/>
          </p:nvPr>
        </p:nvSpPr>
        <p:spPr/>
        <p:txBody>
          <a:bodyPr/>
          <a:lstStyle/>
          <a:p>
            <a:r>
              <a:rPr lang="en-US" dirty="0" smtClean="0"/>
              <a:t>   </a:t>
            </a:r>
            <a:endParaRPr lang="en-US" dirty="0"/>
          </a:p>
        </p:txBody>
      </p:sp>
      <p:sp>
        <p:nvSpPr>
          <p:cNvPr id="3" name="Content Placeholder 2">
            <a:extLst>
              <a:ext uri="{FF2B5EF4-FFF2-40B4-BE49-F238E27FC236}">
                <a16:creationId xmlns:a16="http://schemas.microsoft.com/office/drawing/2014/main" xmlns="" id="{9B11DD69-38C8-445A-A041-2AE58626392A}"/>
              </a:ext>
            </a:extLst>
          </p:cNvPr>
          <p:cNvSpPr>
            <a:spLocks noGrp="1"/>
          </p:cNvSpPr>
          <p:nvPr>
            <p:ph idx="1"/>
          </p:nvPr>
        </p:nvSpPr>
        <p:spPr/>
        <p:txBody>
          <a:bodyPr>
            <a:normAutofit/>
          </a:bodyPr>
          <a:lstStyle/>
          <a:p>
            <a:pPr marL="0" indent="0">
              <a:buNone/>
            </a:pPr>
            <a:r>
              <a:rPr lang="en-US" sz="4400" b="1" dirty="0">
                <a:solidFill>
                  <a:schemeClr val="tx1"/>
                </a:solidFill>
              </a:rPr>
              <a:t>              THANK YOU</a:t>
            </a:r>
          </a:p>
        </p:txBody>
      </p:sp>
    </p:spTree>
    <p:extLst>
      <p:ext uri="{BB962C8B-B14F-4D97-AF65-F5344CB8AC3E}">
        <p14:creationId xmlns:p14="http://schemas.microsoft.com/office/powerpoint/2010/main" xmlns="" val="2259458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122</TotalTime>
  <Words>169</Words>
  <Application>Microsoft Office PowerPoint</Application>
  <PresentationFormat>Custom</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NLP MINI-PROJECT  </vt:lpstr>
      <vt:lpstr>INTRODUCTION</vt:lpstr>
      <vt:lpstr>PROBLEM STATEMENT</vt:lpstr>
      <vt:lpstr>   </vt:lpstr>
      <vt:lpstr>SOURCE CODE</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Kallappa</dc:creator>
  <cp:lastModifiedBy>Anuranjan</cp:lastModifiedBy>
  <cp:revision>8</cp:revision>
  <dcterms:created xsi:type="dcterms:W3CDTF">2020-12-25T11:27:16Z</dcterms:created>
  <dcterms:modified xsi:type="dcterms:W3CDTF">2022-11-06T11:35:34Z</dcterms:modified>
</cp:coreProperties>
</file>