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78" r:id="rId7"/>
    <p:sldId id="262" r:id="rId8"/>
    <p:sldId id="280" r:id="rId9"/>
    <p:sldId id="263" r:id="rId10"/>
    <p:sldId id="264" r:id="rId11"/>
    <p:sldId id="265" r:id="rId12"/>
    <p:sldId id="266" r:id="rId13"/>
    <p:sldId id="268" r:id="rId14"/>
    <p:sldId id="269" r:id="rId15"/>
    <p:sldId id="279" r:id="rId16"/>
    <p:sldId id="270" r:id="rId17"/>
    <p:sldId id="271" r:id="rId18"/>
    <p:sldId id="272" r:id="rId19"/>
    <p:sldId id="260" r:id="rId20"/>
    <p:sldId id="261" r:id="rId21"/>
    <p:sldId id="281" r:id="rId22"/>
    <p:sldId id="2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ya Sree" initials="SS" lastIdx="1" clrIdx="0">
    <p:extLst>
      <p:ext uri="{19B8F6BF-5375-455C-9EA6-DF929625EA0E}">
        <p15:presenceInfo xmlns:p15="http://schemas.microsoft.com/office/powerpoint/2012/main" userId="3f0dbce4443b21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83" d="100"/>
          <a:sy n="83" d="100"/>
        </p:scale>
        <p:origin x="1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12/12/2024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12/12/2024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code/air-quality-prediction/input"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medium.com/@byanalytixlabs/random-forest-regression-how-it-helps-in-predictive-analytics-01c31897c1d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60639" y="802495"/>
            <a:ext cx="7360685" cy="3582806"/>
          </a:xfrm>
        </p:spPr>
        <p:txBody>
          <a:bodyPr>
            <a:noAutofit/>
          </a:bodyPr>
          <a:lstStyle/>
          <a:p>
            <a:pPr algn="ctr"/>
            <a:r>
              <a:rPr lang="en-US" sz="5000" b="0" i="0" dirty="0">
                <a:effectLst/>
                <a:latin typeface="Times New Roman" panose="02020603050405020304" pitchFamily="18" charset="0"/>
                <a:cs typeface="Times New Roman" panose="02020603050405020304" pitchFamily="18" charset="0"/>
              </a:rPr>
              <a:t>FORECASTING AIR QUALITY USING ENVIRONMENTAL DATA</a:t>
            </a:r>
            <a:endParaRPr lang="en-US" sz="5000" dirty="0">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C84B8DB-EAE6-4501-8569-4A14ADC11FE7}"/>
              </a:ext>
            </a:extLst>
          </p:cNvPr>
          <p:cNvSpPr txBox="1"/>
          <p:nvPr/>
        </p:nvSpPr>
        <p:spPr>
          <a:xfrm>
            <a:off x="5427753" y="4726175"/>
            <a:ext cx="6682083" cy="1354217"/>
          </a:xfrm>
          <a:prstGeom prst="rect">
            <a:avLst/>
          </a:prstGeom>
          <a:noFill/>
        </p:spPr>
        <p:txBody>
          <a:bodyPr wrap="square" rtlCol="0">
            <a:spAutoFit/>
          </a:bodyPr>
          <a:lstStyle/>
          <a:p>
            <a:pPr algn="just"/>
            <a:r>
              <a:rPr lang="en-US" b="1" dirty="0">
                <a:latin typeface="+mj-lt"/>
              </a:rPr>
              <a:t>			</a:t>
            </a:r>
            <a:r>
              <a:rPr lang="en-US" b="1" u="sng" dirty="0">
                <a:latin typeface="Times New Roman" panose="02020603050405020304" pitchFamily="18" charset="0"/>
                <a:cs typeface="Times New Roman" panose="02020603050405020304" pitchFamily="18" charset="0"/>
              </a:rPr>
              <a:t>Group 12:</a:t>
            </a:r>
          </a:p>
          <a:p>
            <a:pPr lvl="6" algn="just"/>
            <a:r>
              <a:rPr lang="en-US" sz="1600" dirty="0">
                <a:latin typeface="Times New Roman" panose="02020603050405020304" pitchFamily="18" charset="0"/>
                <a:cs typeface="Times New Roman" panose="02020603050405020304" pitchFamily="18" charset="0"/>
              </a:rPr>
              <a:t>Anu Reddy Chukkaluri  -11715021</a:t>
            </a:r>
          </a:p>
          <a:p>
            <a:pPr lvl="6" algn="just"/>
            <a:r>
              <a:rPr lang="en-US" sz="1600" dirty="0">
                <a:latin typeface="Times New Roman" panose="02020603050405020304" pitchFamily="18" charset="0"/>
                <a:cs typeface="Times New Roman" panose="02020603050405020304" pitchFamily="18" charset="0"/>
              </a:rPr>
              <a:t>Akhila Madanapati - 11710780</a:t>
            </a:r>
          </a:p>
          <a:p>
            <a:pPr lvl="6" algn="just"/>
            <a:r>
              <a:rPr lang="en-US" sz="1600" dirty="0">
                <a:latin typeface="Times New Roman" panose="02020603050405020304" pitchFamily="18" charset="0"/>
                <a:cs typeface="Times New Roman" panose="02020603050405020304" pitchFamily="18" charset="0"/>
              </a:rPr>
              <a:t>Swarna Neella - 11650256</a:t>
            </a:r>
          </a:p>
          <a:p>
            <a:pPr lvl="6" algn="just"/>
            <a:r>
              <a:rPr lang="en-US" sz="1600" dirty="0">
                <a:latin typeface="Times New Roman" panose="02020603050405020304" pitchFamily="18" charset="0"/>
                <a:cs typeface="Times New Roman" panose="02020603050405020304" pitchFamily="18" charset="0"/>
              </a:rPr>
              <a:t>Satya Sree </a:t>
            </a:r>
            <a:r>
              <a:rPr lang="en-US" sz="1600" dirty="0" err="1">
                <a:latin typeface="Times New Roman" panose="02020603050405020304" pitchFamily="18" charset="0"/>
                <a:cs typeface="Times New Roman" panose="02020603050405020304" pitchFamily="18" charset="0"/>
              </a:rPr>
              <a:t>Bathina</a:t>
            </a:r>
            <a:r>
              <a:rPr lang="en-US" sz="1600" dirty="0">
                <a:latin typeface="Times New Roman" panose="02020603050405020304" pitchFamily="18" charset="0"/>
                <a:cs typeface="Times New Roman" panose="02020603050405020304" pitchFamily="18" charset="0"/>
              </a:rPr>
              <a:t> -11800935</a:t>
            </a:r>
            <a:endParaRPr lang="en-IN" sz="1600" dirty="0">
              <a:latin typeface="Times New Roman" panose="02020603050405020304" pitchFamily="18" charset="0"/>
              <a:cs typeface="Times New Roman" panose="02020603050405020304" pitchFamily="18" charset="0"/>
            </a:endParaRPr>
          </a:p>
        </p:txBody>
      </p:sp>
      <p:pic>
        <p:nvPicPr>
          <p:cNvPr id="4102" name="Picture 6" descr="100+] Air Pollution Pictures | Wallpapers.com">
            <a:extLst>
              <a:ext uri="{FF2B5EF4-FFF2-40B4-BE49-F238E27FC236}">
                <a16:creationId xmlns:a16="http://schemas.microsoft.com/office/drawing/2014/main" id="{012971F3-B861-479C-B403-6A658D385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23" y="-1"/>
            <a:ext cx="479382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DE8FA5-0FD4-4A51-BC37-8C348BA70FBB}"/>
              </a:ext>
            </a:extLst>
          </p:cNvPr>
          <p:cNvPicPr>
            <a:picLocks noChangeAspect="1"/>
          </p:cNvPicPr>
          <p:nvPr/>
        </p:nvPicPr>
        <p:blipFill>
          <a:blip r:embed="rId2"/>
          <a:stretch>
            <a:fillRect/>
          </a:stretch>
        </p:blipFill>
        <p:spPr>
          <a:xfrm>
            <a:off x="0" y="0"/>
            <a:ext cx="12192000" cy="1900362"/>
          </a:xfrm>
          <a:prstGeom prst="rect">
            <a:avLst/>
          </a:prstGeom>
          <a:effectLst>
            <a:reflection blurRad="6350" stA="50000" endA="300" endPos="90000" dir="5400000" sy="-100000" algn="bl" rotWithShape="0"/>
          </a:effectLst>
        </p:spPr>
      </p:pic>
      <p:sp>
        <p:nvSpPr>
          <p:cNvPr id="2" name="Title 1">
            <a:extLst>
              <a:ext uri="{FF2B5EF4-FFF2-40B4-BE49-F238E27FC236}">
                <a16:creationId xmlns:a16="http://schemas.microsoft.com/office/drawing/2014/main" id="{1472F9B9-2B6D-4D81-A731-F3D72470F10E}"/>
              </a:ext>
            </a:extLst>
          </p:cNvPr>
          <p:cNvSpPr>
            <a:spLocks noGrp="1"/>
          </p:cNvSpPr>
          <p:nvPr>
            <p:ph type="title"/>
          </p:nvPr>
        </p:nvSpPr>
        <p:spPr>
          <a:xfrm>
            <a:off x="447297" y="309753"/>
            <a:ext cx="10058400" cy="1450757"/>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EXPLORATORY DATA ANALYSIS</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7C5F27-5682-42B0-B191-64F8DEA0DF4A}"/>
              </a:ext>
            </a:extLst>
          </p:cNvPr>
          <p:cNvSpPr>
            <a:spLocks noGrp="1"/>
          </p:cNvSpPr>
          <p:nvPr>
            <p:ph idx="1"/>
          </p:nvPr>
        </p:nvSpPr>
        <p:spPr>
          <a:xfrm>
            <a:off x="5548059" y="2370663"/>
            <a:ext cx="6194762" cy="3760891"/>
          </a:xfrm>
        </p:spPr>
        <p:txBody>
          <a:bodyPr>
            <a:noAutofit/>
          </a:bodyPr>
          <a:lstStyle/>
          <a:p>
            <a:pPr algn="just">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This histogram with a KDE shows the distribution of a pollutant variable such as SO₂, NO₂ or PM2.5. </a:t>
            </a:r>
          </a:p>
          <a:p>
            <a:pPr lvl="1">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The data is highly right- skewed with most values concentrated at lower ranges.</a:t>
            </a:r>
          </a:p>
          <a:p>
            <a:pPr lvl="1"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This suggests that pollution levels are low most of the time with occasional spikes. </a:t>
            </a:r>
          </a:p>
          <a:p>
            <a:pPr lvl="1"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Long Tail- The presence of outliers extends the range, indicating rare events with high pollutant levels.</a:t>
            </a:r>
          </a:p>
          <a:p>
            <a:pPr lvl="1"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Density Peak -The KDE curve shows a sharp peak in the lower range, indicating that the majority of observations fall within this category.</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ADEE52-EAB2-462D-9510-02AFC950D625}"/>
              </a:ext>
            </a:extLst>
          </p:cNvPr>
          <p:cNvPicPr>
            <a:picLocks noChangeAspect="1"/>
          </p:cNvPicPr>
          <p:nvPr/>
        </p:nvPicPr>
        <p:blipFill>
          <a:blip r:embed="rId3"/>
          <a:stretch>
            <a:fillRect/>
          </a:stretch>
        </p:blipFill>
        <p:spPr>
          <a:xfrm>
            <a:off x="172124" y="2173830"/>
            <a:ext cx="5304373" cy="3772900"/>
          </a:xfrm>
          <a:prstGeom prst="rect">
            <a:avLst/>
          </a:prstGeom>
        </p:spPr>
      </p:pic>
    </p:spTree>
    <p:extLst>
      <p:ext uri="{BB962C8B-B14F-4D97-AF65-F5344CB8AC3E}">
        <p14:creationId xmlns:p14="http://schemas.microsoft.com/office/powerpoint/2010/main" val="192005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08CA21-9999-4C38-B594-014BCF63D387}"/>
              </a:ext>
            </a:extLst>
          </p:cNvPr>
          <p:cNvPicPr>
            <a:picLocks noChangeAspect="1"/>
          </p:cNvPicPr>
          <p:nvPr/>
        </p:nvPicPr>
        <p:blipFill>
          <a:blip r:embed="rId2"/>
          <a:stretch>
            <a:fillRect/>
          </a:stretch>
        </p:blipFill>
        <p:spPr>
          <a:xfrm>
            <a:off x="30480" y="0"/>
            <a:ext cx="12192000" cy="1903443"/>
          </a:xfrm>
          <a:prstGeom prst="rect">
            <a:avLst/>
          </a:prstGeom>
          <a:effectLst>
            <a:reflection blurRad="6350" stA="50000" endA="300" endPos="90000" dir="5400000" sy="-100000" algn="bl" rotWithShape="0"/>
          </a:effectLst>
        </p:spPr>
      </p:pic>
      <p:sp>
        <p:nvSpPr>
          <p:cNvPr id="2" name="Title 1">
            <a:extLst>
              <a:ext uri="{FF2B5EF4-FFF2-40B4-BE49-F238E27FC236}">
                <a16:creationId xmlns:a16="http://schemas.microsoft.com/office/drawing/2014/main" id="{BF36F4FD-CAA6-4112-9528-04B034A56E4E}"/>
              </a:ext>
            </a:extLst>
          </p:cNvPr>
          <p:cNvSpPr>
            <a:spLocks noGrp="1"/>
          </p:cNvSpPr>
          <p:nvPr>
            <p:ph type="title"/>
          </p:nvPr>
        </p:nvSpPr>
        <p:spPr>
          <a:xfrm>
            <a:off x="337087" y="226342"/>
            <a:ext cx="10058400" cy="1450757"/>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EXPLORATORY DATA ANALYSIS</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00134D-F3E4-4BE5-9FC6-4F75293EDCCA}"/>
              </a:ext>
            </a:extLst>
          </p:cNvPr>
          <p:cNvSpPr>
            <a:spLocks noGrp="1"/>
          </p:cNvSpPr>
          <p:nvPr>
            <p:ph idx="1"/>
          </p:nvPr>
        </p:nvSpPr>
        <p:spPr>
          <a:xfrm>
            <a:off x="337087" y="2019093"/>
            <a:ext cx="7070710" cy="4300684"/>
          </a:xfrm>
        </p:spPr>
        <p:txBody>
          <a:bodyPr>
            <a:noAutofit/>
          </a:bodyPr>
          <a:lstStyle/>
          <a:p>
            <a:pPr>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 Box plot analysis showing the distribution of pollutant levels such as PM2.5, SO₂ and NO₂ across different states or locations. </a:t>
            </a:r>
          </a:p>
          <a:p>
            <a:pPr>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The box plots outline those points that are outside the usual range of pollutant levels, indicating places where very high levels of pollution have been recorded.</a:t>
            </a:r>
          </a:p>
          <a:p>
            <a:pPr>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There are states with higher median pollutant levels indicating sustained levels of pollution over time.</a:t>
            </a:r>
          </a:p>
          <a:p>
            <a:pPr>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Wider boxes indicate fluctuating air quality, probably seasonal or episodic events.</a:t>
            </a:r>
          </a:p>
          <a:p>
            <a:pPr>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Outliers and variability can help identify pollution hotspots requiring immediate intervention.</a:t>
            </a:r>
          </a:p>
          <a:p>
            <a:pPr>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Understanding these trends enables policymakers to prioritize regions for stricter pollution control measures.</a:t>
            </a:r>
          </a:p>
        </p:txBody>
      </p:sp>
      <p:pic>
        <p:nvPicPr>
          <p:cNvPr id="5" name="Picture 4">
            <a:extLst>
              <a:ext uri="{FF2B5EF4-FFF2-40B4-BE49-F238E27FC236}">
                <a16:creationId xmlns:a16="http://schemas.microsoft.com/office/drawing/2014/main" id="{56FB40CD-E968-49A2-AF34-508ACD91B525}"/>
              </a:ext>
            </a:extLst>
          </p:cNvPr>
          <p:cNvPicPr>
            <a:picLocks noChangeAspect="1"/>
          </p:cNvPicPr>
          <p:nvPr/>
        </p:nvPicPr>
        <p:blipFill>
          <a:blip r:embed="rId3"/>
          <a:stretch>
            <a:fillRect/>
          </a:stretch>
        </p:blipFill>
        <p:spPr>
          <a:xfrm>
            <a:off x="7847634" y="2177880"/>
            <a:ext cx="4122841" cy="3592747"/>
          </a:xfrm>
          <a:prstGeom prst="rect">
            <a:avLst/>
          </a:prstGeom>
        </p:spPr>
      </p:pic>
    </p:spTree>
    <p:extLst>
      <p:ext uri="{BB962C8B-B14F-4D97-AF65-F5344CB8AC3E}">
        <p14:creationId xmlns:p14="http://schemas.microsoft.com/office/powerpoint/2010/main" val="190647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4988B21-6AD1-46E0-B73A-4CA92BA02AC1}"/>
              </a:ext>
            </a:extLst>
          </p:cNvPr>
          <p:cNvPicPr>
            <a:picLocks noChangeAspect="1"/>
          </p:cNvPicPr>
          <p:nvPr/>
        </p:nvPicPr>
        <p:blipFill>
          <a:blip r:embed="rId2"/>
          <a:stretch>
            <a:fillRect/>
          </a:stretch>
        </p:blipFill>
        <p:spPr>
          <a:xfrm>
            <a:off x="0" y="-40678"/>
            <a:ext cx="12192000" cy="1925138"/>
          </a:xfrm>
          <a:prstGeom prst="rect">
            <a:avLst/>
          </a:prstGeom>
          <a:effectLst>
            <a:reflection blurRad="6350" stA="50000" endA="300" endPos="90000" dir="5400000" sy="-100000" algn="bl" rotWithShape="0"/>
          </a:effectLst>
        </p:spPr>
      </p:pic>
      <p:sp>
        <p:nvSpPr>
          <p:cNvPr id="2" name="Title 1">
            <a:extLst>
              <a:ext uri="{FF2B5EF4-FFF2-40B4-BE49-F238E27FC236}">
                <a16:creationId xmlns:a16="http://schemas.microsoft.com/office/drawing/2014/main" id="{1CBBFE6F-F33A-437B-9559-19E13F378520}"/>
              </a:ext>
            </a:extLst>
          </p:cNvPr>
          <p:cNvSpPr>
            <a:spLocks noGrp="1"/>
          </p:cNvSpPr>
          <p:nvPr>
            <p:ph type="title"/>
          </p:nvPr>
        </p:nvSpPr>
        <p:spPr>
          <a:xfrm>
            <a:off x="541770" y="331956"/>
            <a:ext cx="10090205" cy="1450757"/>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DATA EXPLORATION SUMMARY</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796E6A-F09C-46C6-95A7-558F54D14A8A}"/>
              </a:ext>
            </a:extLst>
          </p:cNvPr>
          <p:cNvSpPr>
            <a:spLocks noGrp="1"/>
          </p:cNvSpPr>
          <p:nvPr>
            <p:ph idx="1"/>
          </p:nvPr>
        </p:nvSpPr>
        <p:spPr>
          <a:xfrm>
            <a:off x="660953" y="2108200"/>
            <a:ext cx="4524293" cy="1637864"/>
          </a:xfrm>
        </p:spPr>
        <p:txBody>
          <a:bodyPr>
            <a:normAutofit/>
          </a:bodyPr>
          <a:lstStyle/>
          <a:p>
            <a:pPr algn="just">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 Identified high missing values in pm2_5 and </a:t>
            </a:r>
            <a:r>
              <a:rPr lang="en-IN" sz="1600" dirty="0" err="1">
                <a:solidFill>
                  <a:schemeClr val="tx1"/>
                </a:solidFill>
                <a:latin typeface="Times New Roman" panose="02020603050405020304" pitchFamily="18" charset="0"/>
                <a:cs typeface="Times New Roman" panose="02020603050405020304" pitchFamily="18" charset="0"/>
              </a:rPr>
              <a:t>spm</a:t>
            </a:r>
            <a:r>
              <a:rPr lang="en-IN" sz="1600" dirty="0">
                <a:solidFill>
                  <a:schemeClr val="tx1"/>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IN" sz="1600" dirty="0">
                <a:solidFill>
                  <a:schemeClr val="tx1"/>
                </a:solidFill>
                <a:latin typeface="Times New Roman" panose="02020603050405020304" pitchFamily="18" charset="0"/>
                <a:cs typeface="Times New Roman" panose="02020603050405020304" pitchFamily="18" charset="0"/>
              </a:rPr>
              <a:t> Statistical Summary- Mean, median, and range of pollutant levels (e.g., PM2.5, NO₂). Outliers detected using box plots. </a:t>
            </a:r>
          </a:p>
        </p:txBody>
      </p:sp>
      <p:pic>
        <p:nvPicPr>
          <p:cNvPr id="5" name="Picture 4">
            <a:extLst>
              <a:ext uri="{FF2B5EF4-FFF2-40B4-BE49-F238E27FC236}">
                <a16:creationId xmlns:a16="http://schemas.microsoft.com/office/drawing/2014/main" id="{FA1A769B-8D62-456F-B69C-09CA5AF79F19}"/>
              </a:ext>
            </a:extLst>
          </p:cNvPr>
          <p:cNvPicPr>
            <a:picLocks noChangeAspect="1"/>
          </p:cNvPicPr>
          <p:nvPr/>
        </p:nvPicPr>
        <p:blipFill>
          <a:blip r:embed="rId3"/>
          <a:stretch>
            <a:fillRect/>
          </a:stretch>
        </p:blipFill>
        <p:spPr>
          <a:xfrm>
            <a:off x="5586873" y="2108200"/>
            <a:ext cx="5789892" cy="2368383"/>
          </a:xfrm>
          <a:prstGeom prst="rect">
            <a:avLst/>
          </a:prstGeom>
        </p:spPr>
      </p:pic>
      <p:pic>
        <p:nvPicPr>
          <p:cNvPr id="7" name="Picture 6">
            <a:extLst>
              <a:ext uri="{FF2B5EF4-FFF2-40B4-BE49-F238E27FC236}">
                <a16:creationId xmlns:a16="http://schemas.microsoft.com/office/drawing/2014/main" id="{36961A1A-4B93-4A84-87FB-75BB56B80BB9}"/>
              </a:ext>
            </a:extLst>
          </p:cNvPr>
          <p:cNvPicPr>
            <a:picLocks noChangeAspect="1"/>
          </p:cNvPicPr>
          <p:nvPr/>
        </p:nvPicPr>
        <p:blipFill>
          <a:blip r:embed="rId4"/>
          <a:stretch>
            <a:fillRect/>
          </a:stretch>
        </p:blipFill>
        <p:spPr>
          <a:xfrm>
            <a:off x="1097280" y="3876229"/>
            <a:ext cx="3651640" cy="2433099"/>
          </a:xfrm>
          <a:prstGeom prst="rect">
            <a:avLst/>
          </a:prstGeom>
        </p:spPr>
      </p:pic>
      <p:sp>
        <p:nvSpPr>
          <p:cNvPr id="9" name="TextBox 8">
            <a:extLst>
              <a:ext uri="{FF2B5EF4-FFF2-40B4-BE49-F238E27FC236}">
                <a16:creationId xmlns:a16="http://schemas.microsoft.com/office/drawing/2014/main" id="{429CF7DF-3400-43E8-9E69-F7C1B17E68FE}"/>
              </a:ext>
            </a:extLst>
          </p:cNvPr>
          <p:cNvSpPr txBox="1"/>
          <p:nvPr/>
        </p:nvSpPr>
        <p:spPr>
          <a:xfrm>
            <a:off x="4821213" y="5092779"/>
            <a:ext cx="6095440" cy="707886"/>
          </a:xfrm>
          <a:prstGeom prst="rect">
            <a:avLst/>
          </a:prstGeom>
          <a:noFill/>
        </p:spPr>
        <p:txBody>
          <a:bodyPr wrap="square">
            <a:spAutoFit/>
          </a:bodyPr>
          <a:lstStyle/>
          <a:p>
            <a:pPr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This Correlation matrix shows high correlations between pollutants such as SO₂ and PM2.5.</a:t>
            </a:r>
          </a:p>
        </p:txBody>
      </p:sp>
    </p:spTree>
    <p:extLst>
      <p:ext uri="{BB962C8B-B14F-4D97-AF65-F5344CB8AC3E}">
        <p14:creationId xmlns:p14="http://schemas.microsoft.com/office/powerpoint/2010/main" val="3912571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E00F58D-646C-45ED-8B01-A0F98CEA3165}"/>
              </a:ext>
            </a:extLst>
          </p:cNvPr>
          <p:cNvPicPr>
            <a:picLocks noChangeAspect="1"/>
          </p:cNvPicPr>
          <p:nvPr/>
        </p:nvPicPr>
        <p:blipFill>
          <a:blip r:embed="rId2"/>
          <a:stretch>
            <a:fillRect/>
          </a:stretch>
        </p:blipFill>
        <p:spPr>
          <a:xfrm>
            <a:off x="0" y="-79512"/>
            <a:ext cx="12192000" cy="1900362"/>
          </a:xfrm>
          <a:prstGeom prst="rect">
            <a:avLst/>
          </a:prstGeom>
          <a:effectLst>
            <a:reflection blurRad="6350" stA="50000" endA="300" endPos="90000" dir="5400000" sy="-100000" algn="bl" rotWithShape="0"/>
          </a:effectLst>
        </p:spPr>
      </p:pic>
      <p:sp>
        <p:nvSpPr>
          <p:cNvPr id="2" name="Title 1">
            <a:extLst>
              <a:ext uri="{FF2B5EF4-FFF2-40B4-BE49-F238E27FC236}">
                <a16:creationId xmlns:a16="http://schemas.microsoft.com/office/drawing/2014/main" id="{330FF5BD-18FD-486F-884D-2898CC6B7E88}"/>
              </a:ext>
            </a:extLst>
          </p:cNvPr>
          <p:cNvSpPr>
            <a:spLocks noGrp="1"/>
          </p:cNvSpPr>
          <p:nvPr>
            <p:ph type="title"/>
          </p:nvPr>
        </p:nvSpPr>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PREDICTIVE MODELLING</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9CF555-493E-474C-A7FB-317D726B7722}"/>
              </a:ext>
            </a:extLst>
          </p:cNvPr>
          <p:cNvSpPr>
            <a:spLocks noGrp="1"/>
          </p:cNvSpPr>
          <p:nvPr>
            <p:ph idx="1"/>
          </p:nvPr>
        </p:nvSpPr>
        <p:spPr>
          <a:xfrm>
            <a:off x="6437765" y="2338040"/>
            <a:ext cx="5211109" cy="3760891"/>
          </a:xfrm>
        </p:spPr>
        <p:txBody>
          <a:bodyPr>
            <a:noAutofit/>
          </a:bodyPr>
          <a:lstStyle/>
          <a:p>
            <a:pPr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 A Random Forest Regression model was applied to predict air quality levels (e.g., PM2.5 or NO2) based on input features such as weather conditions, traffic data and pollutant levels.</a:t>
            </a:r>
          </a:p>
          <a:p>
            <a:pPr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Root Mean Square Error (RMSE) measures the average magnitude of the error between predicted and actual values. The RMSE value of 0.527 indicates that the model’s predictions are close to the actual values signifying good performance.</a:t>
            </a:r>
          </a:p>
          <a:p>
            <a:pPr algn="just">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The model successfully captures trends in pollutant levels.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14496D3-B83D-4E9C-B1DE-FED9912B80D5}"/>
              </a:ext>
            </a:extLst>
          </p:cNvPr>
          <p:cNvPicPr>
            <a:picLocks noChangeAspect="1"/>
          </p:cNvPicPr>
          <p:nvPr/>
        </p:nvPicPr>
        <p:blipFill>
          <a:blip r:embed="rId3"/>
          <a:stretch>
            <a:fillRect/>
          </a:stretch>
        </p:blipFill>
        <p:spPr>
          <a:xfrm>
            <a:off x="688756" y="2550370"/>
            <a:ext cx="5404524" cy="1117177"/>
          </a:xfrm>
          <a:prstGeom prst="rect">
            <a:avLst/>
          </a:prstGeom>
        </p:spPr>
      </p:pic>
      <p:pic>
        <p:nvPicPr>
          <p:cNvPr id="7" name="Picture 6">
            <a:extLst>
              <a:ext uri="{FF2B5EF4-FFF2-40B4-BE49-F238E27FC236}">
                <a16:creationId xmlns:a16="http://schemas.microsoft.com/office/drawing/2014/main" id="{F5974450-2843-401E-B525-A674C30568E5}"/>
              </a:ext>
            </a:extLst>
          </p:cNvPr>
          <p:cNvPicPr>
            <a:picLocks noChangeAspect="1"/>
          </p:cNvPicPr>
          <p:nvPr/>
        </p:nvPicPr>
        <p:blipFill>
          <a:blip r:embed="rId4"/>
          <a:stretch>
            <a:fillRect/>
          </a:stretch>
        </p:blipFill>
        <p:spPr>
          <a:xfrm>
            <a:off x="694199" y="3667547"/>
            <a:ext cx="5399081" cy="949057"/>
          </a:xfrm>
          <a:prstGeom prst="rect">
            <a:avLst/>
          </a:prstGeom>
        </p:spPr>
      </p:pic>
      <p:pic>
        <p:nvPicPr>
          <p:cNvPr id="9" name="Picture 8">
            <a:extLst>
              <a:ext uri="{FF2B5EF4-FFF2-40B4-BE49-F238E27FC236}">
                <a16:creationId xmlns:a16="http://schemas.microsoft.com/office/drawing/2014/main" id="{5569B32F-8682-4170-9CFA-EAC386E43AEC}"/>
              </a:ext>
            </a:extLst>
          </p:cNvPr>
          <p:cNvPicPr>
            <a:picLocks noChangeAspect="1"/>
          </p:cNvPicPr>
          <p:nvPr/>
        </p:nvPicPr>
        <p:blipFill>
          <a:blip r:embed="rId5"/>
          <a:stretch>
            <a:fillRect/>
          </a:stretch>
        </p:blipFill>
        <p:spPr>
          <a:xfrm>
            <a:off x="688756" y="4616604"/>
            <a:ext cx="5399082" cy="1273253"/>
          </a:xfrm>
          <a:prstGeom prst="rect">
            <a:avLst/>
          </a:prstGeom>
        </p:spPr>
      </p:pic>
    </p:spTree>
    <p:extLst>
      <p:ext uri="{BB962C8B-B14F-4D97-AF65-F5344CB8AC3E}">
        <p14:creationId xmlns:p14="http://schemas.microsoft.com/office/powerpoint/2010/main" val="3114303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D2871D-5097-478C-8FB1-599CCE577841}"/>
              </a:ext>
            </a:extLst>
          </p:cNvPr>
          <p:cNvPicPr>
            <a:picLocks noChangeAspect="1"/>
          </p:cNvPicPr>
          <p:nvPr/>
        </p:nvPicPr>
        <p:blipFill>
          <a:blip r:embed="rId2"/>
          <a:stretch>
            <a:fillRect/>
          </a:stretch>
        </p:blipFill>
        <p:spPr>
          <a:xfrm>
            <a:off x="0" y="1"/>
            <a:ext cx="12192000" cy="1916264"/>
          </a:xfrm>
          <a:prstGeom prst="rect">
            <a:avLst/>
          </a:prstGeom>
          <a:effectLst>
            <a:reflection blurRad="6350" stA="50000" endA="300" endPos="90000" dir="5400000" sy="-100000" algn="bl" rotWithShape="0"/>
          </a:effectLst>
        </p:spPr>
      </p:pic>
      <p:sp>
        <p:nvSpPr>
          <p:cNvPr id="2" name="Title 1">
            <a:extLst>
              <a:ext uri="{FF2B5EF4-FFF2-40B4-BE49-F238E27FC236}">
                <a16:creationId xmlns:a16="http://schemas.microsoft.com/office/drawing/2014/main" id="{8D022E49-67D8-4F87-9B6C-56651E789A73}"/>
              </a:ext>
            </a:extLst>
          </p:cNvPr>
          <p:cNvSpPr>
            <a:spLocks noGrp="1"/>
          </p:cNvSpPr>
          <p:nvPr>
            <p:ph type="title"/>
          </p:nvPr>
        </p:nvSpPr>
        <p:spPr>
          <a:xfrm>
            <a:off x="500931" y="232754"/>
            <a:ext cx="10058400" cy="1450757"/>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EVALUATION</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DA42E8-1CF5-44B3-B371-35876B7778F0}"/>
              </a:ext>
            </a:extLst>
          </p:cNvPr>
          <p:cNvSpPr>
            <a:spLocks noGrp="1"/>
          </p:cNvSpPr>
          <p:nvPr>
            <p:ph idx="1"/>
          </p:nvPr>
        </p:nvSpPr>
        <p:spPr>
          <a:xfrm>
            <a:off x="500931" y="2116153"/>
            <a:ext cx="5772647" cy="3960556"/>
          </a:xfrm>
        </p:spPr>
        <p:txBody>
          <a:bodyPr>
            <a:normAutofit/>
          </a:bodyPr>
          <a:lstStyle/>
          <a:p>
            <a:pPr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 SO₂, NO₂, and PM2.5 are identified as the strongest positive predictors of air quality index levels. </a:t>
            </a:r>
          </a:p>
          <a:p>
            <a:pPr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Weather conditions like temperature, humidity and natural light show a negative impact on pollutant levels, highlighting improved air quality during favorable conditions.</a:t>
            </a:r>
          </a:p>
          <a:p>
            <a:pPr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Lower pollutant levels due to reduced industrial and vehicular activity.</a:t>
            </a:r>
          </a:p>
          <a:p>
            <a:pPr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High pollutant concentrations are noted during morning and evening traffic hours.</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7C5CA85-2C48-4225-BCD7-97D004FEEE2A}"/>
              </a:ext>
            </a:extLst>
          </p:cNvPr>
          <p:cNvPicPr>
            <a:picLocks noChangeAspect="1"/>
          </p:cNvPicPr>
          <p:nvPr/>
        </p:nvPicPr>
        <p:blipFill>
          <a:blip r:embed="rId3"/>
          <a:stretch>
            <a:fillRect/>
          </a:stretch>
        </p:blipFill>
        <p:spPr>
          <a:xfrm>
            <a:off x="6419353" y="2333792"/>
            <a:ext cx="5772647" cy="3466685"/>
          </a:xfrm>
          <a:prstGeom prst="rect">
            <a:avLst/>
          </a:prstGeom>
        </p:spPr>
      </p:pic>
    </p:spTree>
    <p:extLst>
      <p:ext uri="{BB962C8B-B14F-4D97-AF65-F5344CB8AC3E}">
        <p14:creationId xmlns:p14="http://schemas.microsoft.com/office/powerpoint/2010/main" val="2871615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F5624EE-DA11-4721-A6FD-95094C009840}"/>
              </a:ext>
            </a:extLst>
          </p:cNvPr>
          <p:cNvPicPr>
            <a:picLocks noChangeAspect="1"/>
          </p:cNvPicPr>
          <p:nvPr/>
        </p:nvPicPr>
        <p:blipFill>
          <a:blip r:embed="rId2"/>
          <a:stretch>
            <a:fillRect/>
          </a:stretch>
        </p:blipFill>
        <p:spPr>
          <a:xfrm>
            <a:off x="-16630" y="-14951"/>
            <a:ext cx="12208630" cy="1963877"/>
          </a:xfrm>
          <a:prstGeom prst="rect">
            <a:avLst/>
          </a:prstGeom>
          <a:effectLst>
            <a:reflection blurRad="6350" stA="50000" endA="300" endPos="90000" dir="5400000" sy="-100000" algn="bl" rotWithShape="0"/>
          </a:effectLst>
        </p:spPr>
      </p:pic>
      <p:sp>
        <p:nvSpPr>
          <p:cNvPr id="2" name="Title 1">
            <a:extLst>
              <a:ext uri="{FF2B5EF4-FFF2-40B4-BE49-F238E27FC236}">
                <a16:creationId xmlns:a16="http://schemas.microsoft.com/office/drawing/2014/main" id="{3837E70E-8278-4F2A-B80E-5586135D6922}"/>
              </a:ext>
            </a:extLst>
          </p:cNvPr>
          <p:cNvSpPr>
            <a:spLocks noGrp="1"/>
          </p:cNvSpPr>
          <p:nvPr>
            <p:ph type="title"/>
          </p:nvPr>
        </p:nvSpPr>
        <p:spPr>
          <a:xfrm>
            <a:off x="707666" y="311888"/>
            <a:ext cx="8889558" cy="1450757"/>
          </a:xfrm>
        </p:spPr>
        <p:txBody>
          <a:bodyPr>
            <a:noAutofit/>
          </a:bodyPr>
          <a:lstStyle/>
          <a:p>
            <a:r>
              <a:rPr lang="en-US" sz="4000" dirty="0">
                <a:solidFill>
                  <a:schemeClr val="tx1"/>
                </a:solidFill>
                <a:latin typeface="Times New Roman" panose="02020603050405020304" pitchFamily="18" charset="0"/>
                <a:cs typeface="Times New Roman" panose="02020603050405020304" pitchFamily="18" charset="0"/>
              </a:rPr>
              <a:t>MODEL COMPARISON AND PERFORMANCE METRICS</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D5983C33-F77F-4C11-8FE0-6571096E04B1}"/>
              </a:ext>
            </a:extLst>
          </p:cNvPr>
          <p:cNvSpPr>
            <a:spLocks noGrp="1" noChangeArrowheads="1"/>
          </p:cNvSpPr>
          <p:nvPr>
            <p:ph idx="1"/>
          </p:nvPr>
        </p:nvSpPr>
        <p:spPr bwMode="auto">
          <a:xfrm>
            <a:off x="773925" y="2282709"/>
            <a:ext cx="4770781"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Models Evaluated:</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92608" lvl="1" indent="0" eaLnBrk="0" fontAlgn="base" hangingPunct="0">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Linear Regression</a:t>
            </a:r>
          </a:p>
          <a:p>
            <a:pPr marL="292608" lvl="1" indent="0" eaLnBrk="0" fontAlgn="base" hangingPunct="0">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Random Forest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Performance Metrics:</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92608" lvl="1" indent="0" eaLnBrk="0" fontAlgn="base" hangingPunct="0">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RMSE (Root Mean Square Error)</a:t>
            </a:r>
          </a:p>
          <a:p>
            <a:pPr marL="292608" lvl="1" indent="0" eaLnBrk="0" fontAlgn="base" hangingPunct="0">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MAE (Mean Absolute Error)</a:t>
            </a:r>
          </a:p>
          <a:p>
            <a:pPr marL="292608" lvl="1" indent="0" eaLnBrk="0" fontAlgn="base" hangingPunct="0">
              <a:spcBef>
                <a:spcPct val="0"/>
              </a:spcBef>
              <a:spcAft>
                <a:spcPct val="0"/>
              </a:spcAft>
              <a:buNone/>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Results:</a:t>
            </a:r>
          </a:p>
        </p:txBody>
      </p:sp>
      <p:pic>
        <p:nvPicPr>
          <p:cNvPr id="10" name="Picture 9">
            <a:extLst>
              <a:ext uri="{FF2B5EF4-FFF2-40B4-BE49-F238E27FC236}">
                <a16:creationId xmlns:a16="http://schemas.microsoft.com/office/drawing/2014/main" id="{A663E797-6683-406D-BD67-5481BE106B45}"/>
              </a:ext>
            </a:extLst>
          </p:cNvPr>
          <p:cNvPicPr>
            <a:picLocks noChangeAspect="1"/>
          </p:cNvPicPr>
          <p:nvPr/>
        </p:nvPicPr>
        <p:blipFill>
          <a:blip r:embed="rId3"/>
          <a:stretch>
            <a:fillRect/>
          </a:stretch>
        </p:blipFill>
        <p:spPr>
          <a:xfrm>
            <a:off x="5695399" y="2202605"/>
            <a:ext cx="5667016" cy="1963877"/>
          </a:xfrm>
          <a:prstGeom prst="rect">
            <a:avLst/>
          </a:prstGeom>
        </p:spPr>
      </p:pic>
      <p:pic>
        <p:nvPicPr>
          <p:cNvPr id="12" name="Picture 11">
            <a:extLst>
              <a:ext uri="{FF2B5EF4-FFF2-40B4-BE49-F238E27FC236}">
                <a16:creationId xmlns:a16="http://schemas.microsoft.com/office/drawing/2014/main" id="{132AF3CD-6CBA-4836-A5D6-57369C02C30F}"/>
              </a:ext>
            </a:extLst>
          </p:cNvPr>
          <p:cNvPicPr>
            <a:picLocks noChangeAspect="1"/>
          </p:cNvPicPr>
          <p:nvPr/>
        </p:nvPicPr>
        <p:blipFill>
          <a:blip r:embed="rId4"/>
          <a:stretch>
            <a:fillRect/>
          </a:stretch>
        </p:blipFill>
        <p:spPr>
          <a:xfrm>
            <a:off x="2421053" y="4802274"/>
            <a:ext cx="6963521" cy="1229969"/>
          </a:xfrm>
          <a:prstGeom prst="rect">
            <a:avLst/>
          </a:prstGeom>
        </p:spPr>
      </p:pic>
    </p:spTree>
    <p:extLst>
      <p:ext uri="{BB962C8B-B14F-4D97-AF65-F5344CB8AC3E}">
        <p14:creationId xmlns:p14="http://schemas.microsoft.com/office/powerpoint/2010/main" val="35214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C6FF4F-00CE-4540-B903-DD9D412F9270}"/>
              </a:ext>
            </a:extLst>
          </p:cNvPr>
          <p:cNvPicPr>
            <a:picLocks noChangeAspect="1"/>
          </p:cNvPicPr>
          <p:nvPr/>
        </p:nvPicPr>
        <p:blipFill>
          <a:blip r:embed="rId2"/>
          <a:stretch>
            <a:fillRect/>
          </a:stretch>
        </p:blipFill>
        <p:spPr>
          <a:xfrm>
            <a:off x="0" y="-32727"/>
            <a:ext cx="12192000" cy="1948992"/>
          </a:xfrm>
          <a:prstGeom prst="rect">
            <a:avLst/>
          </a:prstGeom>
          <a:effectLst>
            <a:reflection blurRad="6350" stA="50000" endA="300" endPos="90000" dir="5400000" sy="-100000" algn="bl" rotWithShape="0"/>
          </a:effectLst>
        </p:spPr>
      </p:pic>
      <p:sp>
        <p:nvSpPr>
          <p:cNvPr id="2" name="Title 1">
            <a:extLst>
              <a:ext uri="{FF2B5EF4-FFF2-40B4-BE49-F238E27FC236}">
                <a16:creationId xmlns:a16="http://schemas.microsoft.com/office/drawing/2014/main" id="{5EC7F727-E2C6-4167-8F4F-DB71E2CBD849}"/>
              </a:ext>
            </a:extLst>
          </p:cNvPr>
          <p:cNvSpPr>
            <a:spLocks noGrp="1"/>
          </p:cNvSpPr>
          <p:nvPr>
            <p:ph type="title"/>
          </p:nvPr>
        </p:nvSpPr>
        <p:spPr>
          <a:xfrm>
            <a:off x="620202" y="321327"/>
            <a:ext cx="10058400" cy="1450757"/>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BUSINESS INSIGHTS</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D9F4D1-3D30-4CB6-B79D-D21CDA07E4DA}"/>
              </a:ext>
            </a:extLst>
          </p:cNvPr>
          <p:cNvSpPr>
            <a:spLocks noGrp="1"/>
          </p:cNvSpPr>
          <p:nvPr>
            <p:ph idx="1"/>
          </p:nvPr>
        </p:nvSpPr>
        <p:spPr>
          <a:xfrm>
            <a:off x="620202" y="2140006"/>
            <a:ext cx="10058400" cy="3760891"/>
          </a:xfrm>
        </p:spPr>
        <p:txBody>
          <a:bodyPr>
            <a:noAutofit/>
          </a:bodyPr>
          <a:lstStyle/>
          <a:p>
            <a:pPr algn="just">
              <a:buFont typeface="Wingdings" panose="05000000000000000000" pitchFamily="2" charset="2"/>
              <a:buChar char="§"/>
            </a:pPr>
            <a:r>
              <a:rPr lang="en-US" sz="2200" dirty="0">
                <a:solidFill>
                  <a:schemeClr val="tx1"/>
                </a:solidFill>
                <a:latin typeface="Times New Roman" panose="02020603050405020304" pitchFamily="18" charset="0"/>
                <a:cs typeface="Times New Roman" panose="02020603050405020304" pitchFamily="18" charset="0"/>
              </a:rPr>
              <a:t>SO₂, NO₂, RSPM, and PM2.5 differ across states due to reasons of varied regulations, industrial activity, and monitoring practices.</a:t>
            </a:r>
          </a:p>
          <a:p>
            <a:pPr algn="just">
              <a:buFont typeface="Wingdings" panose="05000000000000000000" pitchFamily="2" charset="2"/>
              <a:buChar char="§"/>
            </a:pPr>
            <a:r>
              <a:rPr lang="en-US" sz="2200" dirty="0">
                <a:solidFill>
                  <a:schemeClr val="tx1"/>
                </a:solidFill>
                <a:latin typeface="Times New Roman" panose="02020603050405020304" pitchFamily="18" charset="0"/>
                <a:cs typeface="Times New Roman" panose="02020603050405020304" pitchFamily="18" charset="0"/>
              </a:rPr>
              <a:t> Categories like "Good", "Moderate", "Poor", and "Hazardous" will help stakeholders interpret the levels of pollution and issue appropriate health advisories.</a:t>
            </a:r>
          </a:p>
          <a:p>
            <a:pPr algn="just">
              <a:buFont typeface="Wingdings" panose="05000000000000000000" pitchFamily="2" charset="2"/>
              <a:buChar char="§"/>
            </a:pPr>
            <a:r>
              <a:rPr lang="en-US" sz="2200" dirty="0">
                <a:solidFill>
                  <a:schemeClr val="tx1"/>
                </a:solidFill>
                <a:latin typeface="Times New Roman" panose="02020603050405020304" pitchFamily="18" charset="0"/>
                <a:cs typeface="Times New Roman" panose="02020603050405020304" pitchFamily="18" charset="0"/>
              </a:rPr>
              <a:t> High positive correlations, for example, between SO₂ and PM2.5, suggest that the control of one pollutant can have a cascading positive effect on others.</a:t>
            </a:r>
          </a:p>
          <a:p>
            <a:pPr algn="just">
              <a:buFont typeface="Wingdings" panose="05000000000000000000" pitchFamily="2" charset="2"/>
              <a:buChar char="§"/>
            </a:pPr>
            <a:r>
              <a:rPr lang="en-US" sz="2200" dirty="0">
                <a:solidFill>
                  <a:schemeClr val="tx1"/>
                </a:solidFill>
                <a:latin typeface="Times New Roman" panose="02020603050405020304" pitchFamily="18" charset="0"/>
                <a:cs typeface="Times New Roman" panose="02020603050405020304" pitchFamily="18" charset="0"/>
              </a:rPr>
              <a:t> Models such as Random Forest predict AQI levels to allow for proactive planning and effective regulatory measures in pollution control.</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846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77691C-5FE5-4E78-B855-7E98DDF3E2C2}"/>
              </a:ext>
            </a:extLst>
          </p:cNvPr>
          <p:cNvPicPr>
            <a:picLocks noChangeAspect="1"/>
          </p:cNvPicPr>
          <p:nvPr/>
        </p:nvPicPr>
        <p:blipFill>
          <a:blip r:embed="rId2"/>
          <a:stretch>
            <a:fillRect/>
          </a:stretch>
        </p:blipFill>
        <p:spPr>
          <a:xfrm>
            <a:off x="0" y="0"/>
            <a:ext cx="12192000" cy="1921334"/>
          </a:xfrm>
          <a:prstGeom prst="rect">
            <a:avLst/>
          </a:prstGeom>
          <a:effectLst>
            <a:reflection blurRad="6350" stA="50000" endA="300" endPos="90000" dir="5400000" sy="-100000" algn="bl" rotWithShape="0"/>
          </a:effectLst>
        </p:spPr>
      </p:pic>
      <p:sp>
        <p:nvSpPr>
          <p:cNvPr id="2" name="Title 1">
            <a:extLst>
              <a:ext uri="{FF2B5EF4-FFF2-40B4-BE49-F238E27FC236}">
                <a16:creationId xmlns:a16="http://schemas.microsoft.com/office/drawing/2014/main" id="{1D7C7F2B-9C47-417C-A347-AB594535288B}"/>
              </a:ext>
            </a:extLst>
          </p:cNvPr>
          <p:cNvSpPr>
            <a:spLocks noGrp="1"/>
          </p:cNvSpPr>
          <p:nvPr>
            <p:ph type="title"/>
          </p:nvPr>
        </p:nvSpPr>
        <p:spPr>
          <a:xfrm>
            <a:off x="866692" y="350650"/>
            <a:ext cx="10058400" cy="1450757"/>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RECOMMENDATIONS</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6A90DC-536D-46A8-B17B-58BE63A998A8}"/>
              </a:ext>
            </a:extLst>
          </p:cNvPr>
          <p:cNvSpPr>
            <a:spLocks noGrp="1"/>
          </p:cNvSpPr>
          <p:nvPr>
            <p:ph idx="1"/>
          </p:nvPr>
        </p:nvSpPr>
        <p:spPr>
          <a:xfrm>
            <a:off x="866692" y="2021080"/>
            <a:ext cx="10058400" cy="3760891"/>
          </a:xfrm>
        </p:spPr>
        <p:txBody>
          <a:bodyPr>
            <a:noAutofit/>
          </a:bodyPr>
          <a:lstStyle/>
          <a:p>
            <a:pPr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 Focus on key pollutants like PM2.5 through policies such as emission reductions, promotion of renewable energy, and enhancement of public transport.</a:t>
            </a:r>
          </a:p>
          <a:p>
            <a:pPr algn="just">
              <a:buFont typeface="Wingdings" panose="05000000000000000000" pitchFamily="2" charset="2"/>
              <a:buChar char="§"/>
            </a:pPr>
            <a:r>
              <a:rPr lang="en-IN"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Public Health Initiatives need to be implemented to support for vulnerable populations, especially in areas with "Unhealthy" or worse AQI ratings.</a:t>
            </a:r>
          </a:p>
          <a:p>
            <a:pPr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 Monitoring Infrastructure impact investments in air quality monitoring systems, prioritizing pollution hotspots and under-monitored areas.</a:t>
            </a:r>
          </a:p>
          <a:p>
            <a:pPr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 Use AQI data to run educational campaigns, helping communities take preventive measures during pollution spikes.</a:t>
            </a:r>
          </a:p>
          <a:p>
            <a:pPr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Emphasize market opportunities for startups in areas such as air purification systems, electric vehicles, and green energy solutions.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853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C0E42-2AC6-DBAC-4606-B1925049ED0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45E88ED-1942-3B9A-1F89-953A3D63981A}"/>
              </a:ext>
            </a:extLst>
          </p:cNvPr>
          <p:cNvPicPr>
            <a:picLocks noChangeAspect="1"/>
          </p:cNvPicPr>
          <p:nvPr/>
        </p:nvPicPr>
        <p:blipFill>
          <a:blip r:embed="rId2"/>
          <a:stretch>
            <a:fillRect/>
          </a:stretch>
        </p:blipFill>
        <p:spPr>
          <a:xfrm>
            <a:off x="0" y="0"/>
            <a:ext cx="12192000" cy="1921334"/>
          </a:xfrm>
          <a:prstGeom prst="rect">
            <a:avLst/>
          </a:prstGeom>
          <a:effectLst>
            <a:reflection blurRad="6350" stA="50000" endA="300" endPos="90000" dir="5400000" sy="-100000" algn="bl" rotWithShape="0"/>
          </a:effectLst>
        </p:spPr>
      </p:pic>
      <p:sp>
        <p:nvSpPr>
          <p:cNvPr id="2" name="Title 1">
            <a:extLst>
              <a:ext uri="{FF2B5EF4-FFF2-40B4-BE49-F238E27FC236}">
                <a16:creationId xmlns:a16="http://schemas.microsoft.com/office/drawing/2014/main" id="{977FCE6E-DCDA-E1EF-F9B4-91296EE2F708}"/>
              </a:ext>
            </a:extLst>
          </p:cNvPr>
          <p:cNvSpPr>
            <a:spLocks noGrp="1"/>
          </p:cNvSpPr>
          <p:nvPr>
            <p:ph type="title"/>
          </p:nvPr>
        </p:nvSpPr>
        <p:spPr>
          <a:xfrm>
            <a:off x="866692" y="350650"/>
            <a:ext cx="10058400" cy="1450757"/>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REFERENCE</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297438-6328-4F80-2FFA-5A7BDAAC2B29}"/>
              </a:ext>
            </a:extLst>
          </p:cNvPr>
          <p:cNvSpPr>
            <a:spLocks noGrp="1"/>
          </p:cNvSpPr>
          <p:nvPr>
            <p:ph idx="1"/>
          </p:nvPr>
        </p:nvSpPr>
        <p:spPr>
          <a:xfrm>
            <a:off x="866692" y="2021080"/>
            <a:ext cx="10058400" cy="3760891"/>
          </a:xfrm>
        </p:spPr>
        <p:txBody>
          <a:bodyPr>
            <a:noAutofit/>
          </a:bodyPr>
          <a:lstStyle/>
          <a:p>
            <a:pPr>
              <a:buFont typeface="Wingdings" panose="05000000000000000000" pitchFamily="2" charset="2"/>
              <a:buChar char="§"/>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Air quality prediction.(2022, March 31). </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Kaggle. </a:t>
            </a:r>
            <a:r>
              <a:rPr lang="en-IN" sz="2000" u="sng" kern="100" dirty="0">
                <a:solidFill>
                  <a:srgbClr val="0563C1"/>
                </a:solidFill>
                <a:effectLst/>
                <a:latin typeface="Times New Roman" panose="02020603050405020304" pitchFamily="18" charset="0"/>
                <a:ea typeface="Aptos" panose="020B0004020202020204" pitchFamily="34" charset="0"/>
                <a:cs typeface="Times New Roman" panose="02020603050405020304" pitchFamily="18" charset="0"/>
                <a:hlinkClick r:id="rId3"/>
              </a:rPr>
              <a:t>https://www.kaggle.com/code/air-quality-prediction/input</a:t>
            </a:r>
            <a:endParaRPr lang="en-IN" sz="2000" u="sng" kern="100" dirty="0">
              <a:solidFill>
                <a:srgbClr val="0563C1"/>
              </a:solidFill>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
            </a:pP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AnalytixLabs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(2023, December 26). Random Forest Regression — How it Helps in Predictive Analytics? Medium. </a:t>
            </a:r>
            <a:r>
              <a:rPr lang="en-IN" sz="1800" u="sng" kern="100" dirty="0">
                <a:solidFill>
                  <a:srgbClr val="0563C1"/>
                </a:solidFill>
                <a:effectLst/>
                <a:latin typeface="Times New Roman" panose="02020603050405020304" pitchFamily="18" charset="0"/>
                <a:ea typeface="Aptos" panose="020B0004020202020204" pitchFamily="34" charset="0"/>
                <a:cs typeface="Times New Roman" panose="02020603050405020304" pitchFamily="18" charset="0"/>
                <a:hlinkClick r:id="rId4"/>
              </a:rPr>
              <a:t>https://medium.com/@byanalytixlabs/random-forest-regression-how-it-helps-in-predictive-analytics-01c31897c1d4</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endParaRPr lang="en-IN" sz="2000" u="sng" kern="100" dirty="0">
              <a:solidFill>
                <a:srgbClr val="0563C1"/>
              </a:solidFill>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
            </a:pPr>
            <a:endParaRPr lang="en-IN" sz="2000"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sz="2000" b="0" i="0" dirty="0">
              <a:solidFill>
                <a:srgbClr val="05103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198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812898" y="1776718"/>
            <a:ext cx="7657106" cy="2063761"/>
          </a:xfrm>
        </p:spPr>
        <p:txBody>
          <a:bodyPr anchor="ctr">
            <a:noAutofit/>
          </a:bodyPr>
          <a:lstStyle/>
          <a:p>
            <a:pPr lvl="0" algn="ctr"/>
            <a:r>
              <a:rPr lang="en-US" sz="10000" i="1" dirty="0">
                <a:solidFill>
                  <a:srgbClr val="FFFFFF"/>
                </a:solidFill>
              </a:rPr>
              <a:t>Thank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 name="TextBox 5">
            <a:extLst>
              <a:ext uri="{FF2B5EF4-FFF2-40B4-BE49-F238E27FC236}">
                <a16:creationId xmlns:a16="http://schemas.microsoft.com/office/drawing/2014/main" id="{48E88DBD-0C32-4CA1-934F-B275FCD2F6DD}"/>
              </a:ext>
            </a:extLst>
          </p:cNvPr>
          <p:cNvSpPr txBox="1"/>
          <p:nvPr/>
        </p:nvSpPr>
        <p:spPr>
          <a:xfrm>
            <a:off x="2936682" y="5521292"/>
            <a:ext cx="9112195" cy="646331"/>
          </a:xfrm>
          <a:prstGeom prst="rect">
            <a:avLst/>
          </a:prstGeom>
          <a:noFill/>
        </p:spPr>
        <p:txBody>
          <a:bodyPr wrap="square" rtlCol="0">
            <a:spAutoFit/>
          </a:bodyPr>
          <a:lstStyle/>
          <a:p>
            <a:pPr algn="just"/>
            <a:r>
              <a:rPr lang="en-US" i="1" dirty="0">
                <a:solidFill>
                  <a:schemeClr val="bg1"/>
                </a:solidFill>
                <a:latin typeface="+mj-lt"/>
              </a:rPr>
              <a:t>- Together, we can build cleaner and healthier environments through data-driven decisions. Small Insights lead to Big impacts. Let’s breathe cleaner air!...</a:t>
            </a:r>
            <a:endParaRPr lang="en-IN" i="1" dirty="0">
              <a:solidFill>
                <a:schemeClr val="bg1"/>
              </a:solidFill>
              <a:latin typeface="+mj-lt"/>
            </a:endParaRP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EA929F8-847F-4063-A266-BA82BAFDBD3F}"/>
              </a:ext>
            </a:extLst>
          </p:cNvPr>
          <p:cNvGrpSpPr/>
          <p:nvPr/>
        </p:nvGrpSpPr>
        <p:grpSpPr>
          <a:xfrm>
            <a:off x="0" y="24063"/>
            <a:ext cx="12192000" cy="6858000"/>
            <a:chOff x="0" y="-98323"/>
            <a:chExt cx="12192000" cy="6508955"/>
          </a:xfrm>
        </p:grpSpPr>
        <p:pic>
          <p:nvPicPr>
            <p:cNvPr id="10" name="Picture 9">
              <a:extLst>
                <a:ext uri="{FF2B5EF4-FFF2-40B4-BE49-F238E27FC236}">
                  <a16:creationId xmlns:a16="http://schemas.microsoft.com/office/drawing/2014/main" id="{42F817C9-E116-4ED8-803D-915090D1628A}"/>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21"/>
                      </a14:imgEffect>
                    </a14:imgLayer>
                  </a14:imgProps>
                </a:ext>
              </a:extLst>
            </a:blip>
            <a:stretch>
              <a:fillRect/>
            </a:stretch>
          </p:blipFill>
          <p:spPr>
            <a:xfrm>
              <a:off x="0" y="-98323"/>
              <a:ext cx="12191999" cy="6508955"/>
            </a:xfrm>
            <a:prstGeom prst="rect">
              <a:avLst/>
            </a:prstGeom>
          </p:spPr>
        </p:pic>
        <p:sp>
          <p:nvSpPr>
            <p:cNvPr id="12" name="Rectangle 11">
              <a:extLst>
                <a:ext uri="{FF2B5EF4-FFF2-40B4-BE49-F238E27FC236}">
                  <a16:creationId xmlns:a16="http://schemas.microsoft.com/office/drawing/2014/main" id="{9255EEFF-1555-40D5-B3F8-08767863E884}"/>
                </a:ext>
              </a:extLst>
            </p:cNvPr>
            <p:cNvSpPr/>
            <p:nvPr/>
          </p:nvSpPr>
          <p:spPr>
            <a:xfrm>
              <a:off x="0" y="-98323"/>
              <a:ext cx="12192000" cy="6508955"/>
            </a:xfrm>
            <a:prstGeom prst="rect">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a:extLst>
              <a:ext uri="{FF2B5EF4-FFF2-40B4-BE49-F238E27FC236}">
                <a16:creationId xmlns:a16="http://schemas.microsoft.com/office/drawing/2014/main" id="{2B2EC26D-0566-4D46-9922-EF9114BA8506}"/>
              </a:ext>
            </a:extLst>
          </p:cNvPr>
          <p:cNvSpPr>
            <a:spLocks noGrp="1"/>
          </p:cNvSpPr>
          <p:nvPr>
            <p:ph type="title"/>
          </p:nvPr>
        </p:nvSpPr>
        <p:spPr>
          <a:xfrm>
            <a:off x="684998" y="286603"/>
            <a:ext cx="10470682" cy="1450757"/>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PROBLEM STATEMENT</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6C4DD1-FFDD-4177-ACD3-EF53778BE057}"/>
              </a:ext>
            </a:extLst>
          </p:cNvPr>
          <p:cNvSpPr>
            <a:spLocks noGrp="1"/>
          </p:cNvSpPr>
          <p:nvPr>
            <p:ph idx="1"/>
          </p:nvPr>
        </p:nvSpPr>
        <p:spPr>
          <a:xfrm>
            <a:off x="150471" y="2023963"/>
            <a:ext cx="6331351" cy="3983298"/>
          </a:xfrm>
        </p:spPr>
        <p:txBody>
          <a:bodyPr>
            <a:no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With increasing urbanization and industrialization, air pollution has become a significant public health and environmental concern in urban areas. The primary goal of this project is to analyze historical environmental data, including pollutant levels like SO₂, NO₂, PM2.5, weather conditions, and traffic data, to </a:t>
            </a:r>
            <a:r>
              <a:rPr lang="en-US" sz="2400" b="1" dirty="0">
                <a:solidFill>
                  <a:schemeClr val="tx1"/>
                </a:solidFill>
                <a:latin typeface="Times New Roman" panose="02020603050405020304" pitchFamily="18" charset="0"/>
                <a:cs typeface="Times New Roman" panose="02020603050405020304" pitchFamily="18" charset="0"/>
              </a:rPr>
              <a:t>develop a predictive model for air quality levels</a:t>
            </a:r>
            <a:r>
              <a:rPr lang="en-US" sz="2400" dirty="0">
                <a:solidFill>
                  <a:schemeClr val="tx1"/>
                </a:solidFill>
                <a:latin typeface="Times New Roman" panose="02020603050405020304" pitchFamily="18" charset="0"/>
                <a:cs typeface="Times New Roman" panose="02020603050405020304" pitchFamily="18" charset="0"/>
              </a:rPr>
              <a:t>.</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New research shows air pollution around schools leads to lower test scores  - NC Center for Public Policy Research">
            <a:extLst>
              <a:ext uri="{FF2B5EF4-FFF2-40B4-BE49-F238E27FC236}">
                <a16:creationId xmlns:a16="http://schemas.microsoft.com/office/drawing/2014/main" id="{BDFBE178-43A1-453E-BC50-1E9820D49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6552" y="2155909"/>
            <a:ext cx="4870450" cy="3429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0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DE1D-7275-408F-AA37-61DA5BCBA357}"/>
              </a:ext>
            </a:extLst>
          </p:cNvPr>
          <p:cNvSpPr>
            <a:spLocks noGrp="1"/>
          </p:cNvSpPr>
          <p:nvPr>
            <p:ph type="title"/>
          </p:nvPr>
        </p:nvSpPr>
        <p:spPr/>
        <p:txBody>
          <a:bodyPr>
            <a:normAutofit/>
          </a:bodyPr>
          <a:lstStyle/>
          <a:p>
            <a:r>
              <a:rPr lang="en-US" sz="6000" dirty="0">
                <a:solidFill>
                  <a:schemeClr val="bg1"/>
                </a:solidFill>
                <a:latin typeface="Times New Roman" panose="02020603050405020304" pitchFamily="18" charset="0"/>
                <a:cs typeface="Times New Roman" panose="02020603050405020304" pitchFamily="18" charset="0"/>
              </a:rPr>
              <a:t>Objective</a:t>
            </a:r>
            <a:endParaRPr lang="en-IN" sz="6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F01730-E207-4EB6-B38A-DC84108C015E}"/>
              </a:ext>
            </a:extLst>
          </p:cNvPr>
          <p:cNvSpPr>
            <a:spLocks noGrp="1"/>
          </p:cNvSpPr>
          <p:nvPr>
            <p:ph idx="1"/>
          </p:nvPr>
        </p:nvSpPr>
        <p:spPr>
          <a:xfrm>
            <a:off x="5709037" y="2108201"/>
            <a:ext cx="5852160" cy="3760891"/>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The primary objective of this analysis is to develop a machine learning model to predict the Air Quality Index (AQI) based on various pollutants such as SO2, NO2, RSPM and PM2.5. The dataset contains pollution levels for different states and locations and the goal is to forecast the AQI using regression techniques. This includes handling missing data, feature engineering and applying a Random Forest Regressor model to predict AQI values. The key steps involve data preprocessing, exploratory data analysis, model training and evaluation using metrics like R-squared and Mean Squared Error.</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Air Quality Forecast – App Comparison – See The Air">
            <a:extLst>
              <a:ext uri="{FF2B5EF4-FFF2-40B4-BE49-F238E27FC236}">
                <a16:creationId xmlns:a16="http://schemas.microsoft.com/office/drawing/2014/main" id="{0196D156-FAAF-4158-8634-7F6C2F963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979" y="2012051"/>
            <a:ext cx="4866859" cy="34497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DB72CAC-89DE-46C9-BE81-DD355BE43EF2}"/>
              </a:ext>
            </a:extLst>
          </p:cNvPr>
          <p:cNvSpPr txBox="1"/>
          <p:nvPr/>
        </p:nvSpPr>
        <p:spPr>
          <a:xfrm>
            <a:off x="1021412" y="5461810"/>
            <a:ext cx="4262559" cy="461665"/>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Primary Objective:</a:t>
            </a:r>
            <a:r>
              <a:rPr lang="en-US" sz="1200" dirty="0">
                <a:latin typeface="Times New Roman" panose="02020603050405020304" pitchFamily="18" charset="0"/>
                <a:cs typeface="Times New Roman" panose="02020603050405020304" pitchFamily="18" charset="0"/>
              </a:rPr>
              <a:t> Build a predictive model for </a:t>
            </a:r>
            <a:r>
              <a:rPr lang="en-US" sz="1200" b="1" dirty="0">
                <a:latin typeface="Times New Roman" panose="02020603050405020304" pitchFamily="18" charset="0"/>
                <a:cs typeface="Times New Roman" panose="02020603050405020304" pitchFamily="18" charset="0"/>
              </a:rPr>
              <a:t>Air Quality Index (AQI)</a:t>
            </a:r>
            <a:r>
              <a:rPr lang="en-US" sz="1200" dirty="0">
                <a:latin typeface="Times New Roman" panose="02020603050405020304" pitchFamily="18" charset="0"/>
                <a:cs typeface="Times New Roman" panose="02020603050405020304" pitchFamily="18" charset="0"/>
              </a:rPr>
              <a:t> based on environmental data.</a:t>
            </a:r>
            <a:endParaRPr lang="en-IN" sz="12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3307B251-5D8B-4367-A4E0-B455A46BA30C}"/>
              </a:ext>
            </a:extLst>
          </p:cNvPr>
          <p:cNvPicPr>
            <a:picLocks noChangeAspect="1"/>
          </p:cNvPicPr>
          <p:nvPr/>
        </p:nvPicPr>
        <p:blipFill>
          <a:blip r:embed="rId3"/>
          <a:stretch>
            <a:fillRect/>
          </a:stretch>
        </p:blipFill>
        <p:spPr>
          <a:xfrm>
            <a:off x="1" y="-79513"/>
            <a:ext cx="12191999" cy="1897480"/>
          </a:xfrm>
          <a:prstGeom prst="rect">
            <a:avLst/>
          </a:prstGeom>
          <a:effectLst>
            <a:reflection blurRad="6350" stA="50000" endA="300" endPos="90000" dir="5400000" sy="-100000" algn="bl" rotWithShape="0"/>
          </a:effectLst>
        </p:spPr>
      </p:pic>
      <p:sp>
        <p:nvSpPr>
          <p:cNvPr id="11" name="TextBox 10">
            <a:extLst>
              <a:ext uri="{FF2B5EF4-FFF2-40B4-BE49-F238E27FC236}">
                <a16:creationId xmlns:a16="http://schemas.microsoft.com/office/drawing/2014/main" id="{7090B61E-5BC6-4B00-A6D5-92845F48E08D}"/>
              </a:ext>
            </a:extLst>
          </p:cNvPr>
          <p:cNvSpPr txBox="1"/>
          <p:nvPr/>
        </p:nvSpPr>
        <p:spPr>
          <a:xfrm>
            <a:off x="1160890" y="875586"/>
            <a:ext cx="4746929"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OBJECTIVE</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280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A9615B-210B-45B6-A51D-719C56AEA1AA}"/>
              </a:ext>
            </a:extLst>
          </p:cNvPr>
          <p:cNvPicPr>
            <a:picLocks noChangeAspect="1"/>
          </p:cNvPicPr>
          <p:nvPr/>
        </p:nvPicPr>
        <p:blipFill>
          <a:blip r:embed="rId2"/>
          <a:stretch>
            <a:fillRect/>
          </a:stretch>
        </p:blipFill>
        <p:spPr>
          <a:xfrm>
            <a:off x="0" y="-13089"/>
            <a:ext cx="12191999" cy="1897480"/>
          </a:xfrm>
          <a:prstGeom prst="rect">
            <a:avLst/>
          </a:prstGeom>
          <a:effectLst>
            <a:reflection blurRad="6350" stA="50000" endA="300" endPos="90000" dir="5400000" sy="-100000" algn="bl" rotWithShape="0"/>
          </a:effectLst>
        </p:spPr>
      </p:pic>
      <p:sp>
        <p:nvSpPr>
          <p:cNvPr id="2" name="Title 1">
            <a:extLst>
              <a:ext uri="{FF2B5EF4-FFF2-40B4-BE49-F238E27FC236}">
                <a16:creationId xmlns:a16="http://schemas.microsoft.com/office/drawing/2014/main" id="{F67AEF63-90FB-4D3E-915C-EE8BC6A87FAE}"/>
              </a:ext>
            </a:extLst>
          </p:cNvPr>
          <p:cNvSpPr>
            <a:spLocks noGrp="1"/>
          </p:cNvSpPr>
          <p:nvPr>
            <p:ph type="title"/>
          </p:nvPr>
        </p:nvSpPr>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DATA SOURCE</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A49EAB-B8F0-46C1-996D-93A8FBDA4332}"/>
              </a:ext>
            </a:extLst>
          </p:cNvPr>
          <p:cNvSpPr>
            <a:spLocks noGrp="1"/>
          </p:cNvSpPr>
          <p:nvPr>
            <p:ph idx="1"/>
          </p:nvPr>
        </p:nvSpPr>
        <p:spPr/>
        <p:txBody>
          <a:bodyPr>
            <a:normAutofit/>
          </a:bodyPr>
          <a:lstStyle/>
          <a:p>
            <a:pPr algn="just">
              <a:buFont typeface="Wingdings" panose="05000000000000000000" pitchFamily="2" charset="2"/>
              <a:buChar char="Ø"/>
            </a:pPr>
            <a:r>
              <a:rPr lang="en-US" sz="2000" dirty="0">
                <a:solidFill>
                  <a:schemeClr val="tx1"/>
                </a:solidFill>
              </a:rPr>
              <a:t> </a:t>
            </a:r>
            <a:r>
              <a:rPr lang="en-US" sz="2200" dirty="0">
                <a:solidFill>
                  <a:schemeClr val="tx1"/>
                </a:solidFill>
                <a:latin typeface="Times New Roman" panose="02020603050405020304" pitchFamily="18" charset="0"/>
                <a:cs typeface="Times New Roman" panose="02020603050405020304" pitchFamily="18" charset="0"/>
              </a:rPr>
              <a:t>Air Quality Prediction Dataset – from Kaggle</a:t>
            </a:r>
            <a:endParaRPr lang="en-IN" sz="22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200" dirty="0">
                <a:solidFill>
                  <a:schemeClr val="tx1"/>
                </a:solidFill>
                <a:latin typeface="Times New Roman" panose="02020603050405020304" pitchFamily="18" charset="0"/>
                <a:cs typeface="Times New Roman" panose="02020603050405020304" pitchFamily="18" charset="0"/>
              </a:rPr>
              <a:t> </a:t>
            </a:r>
            <a:r>
              <a:rPr lang="en-US" sz="2200" b="0" i="0" dirty="0">
                <a:solidFill>
                  <a:schemeClr val="tx1"/>
                </a:solidFill>
                <a:effectLst/>
                <a:latin typeface="Times New Roman" panose="02020603050405020304" pitchFamily="18" charset="0"/>
                <a:cs typeface="Times New Roman" panose="02020603050405020304" pitchFamily="18" charset="0"/>
              </a:rPr>
              <a:t>This dataset contains 435742 measurements gathered between </a:t>
            </a:r>
            <a:r>
              <a:rPr lang="en-US" sz="2200" dirty="0">
                <a:solidFill>
                  <a:schemeClr val="tx1"/>
                </a:solidFill>
                <a:latin typeface="Times New Roman" panose="02020603050405020304" pitchFamily="18" charset="0"/>
                <a:cs typeface="Times New Roman" panose="02020603050405020304" pitchFamily="18" charset="0"/>
              </a:rPr>
              <a:t>February 1990</a:t>
            </a:r>
            <a:r>
              <a:rPr lang="en-US" sz="2200" b="0" i="0" dirty="0">
                <a:solidFill>
                  <a:schemeClr val="tx1"/>
                </a:solidFill>
                <a:effectLst/>
                <a:latin typeface="Times New Roman" panose="02020603050405020304" pitchFamily="18" charset="0"/>
                <a:cs typeface="Times New Roman" panose="02020603050405020304" pitchFamily="18" charset="0"/>
              </a:rPr>
              <a:t> and December 2015</a:t>
            </a:r>
          </a:p>
          <a:p>
            <a:pPr marL="0" indent="0">
              <a:buNone/>
            </a:pPr>
            <a:endParaRPr lang="en-US" sz="2000" dirty="0">
              <a:solidFill>
                <a:schemeClr val="tx1"/>
              </a:solidFill>
              <a:latin typeface="+mj-lt"/>
            </a:endParaRPr>
          </a:p>
          <a:p>
            <a:pPr>
              <a:buFont typeface="Wingdings" panose="05000000000000000000" pitchFamily="2" charset="2"/>
              <a:buChar char="Ø"/>
            </a:pPr>
            <a:endParaRPr lang="en-US" sz="2000" dirty="0">
              <a:solidFill>
                <a:schemeClr val="tx1"/>
              </a:solidFill>
              <a:latin typeface="+mj-lt"/>
            </a:endParaRPr>
          </a:p>
        </p:txBody>
      </p:sp>
      <p:pic>
        <p:nvPicPr>
          <p:cNvPr id="5" name="Picture 4">
            <a:extLst>
              <a:ext uri="{FF2B5EF4-FFF2-40B4-BE49-F238E27FC236}">
                <a16:creationId xmlns:a16="http://schemas.microsoft.com/office/drawing/2014/main" id="{EAFDCF35-793D-4C14-A5FF-2448306F053C}"/>
              </a:ext>
            </a:extLst>
          </p:cNvPr>
          <p:cNvPicPr>
            <a:picLocks noChangeAspect="1"/>
          </p:cNvPicPr>
          <p:nvPr/>
        </p:nvPicPr>
        <p:blipFill>
          <a:blip r:embed="rId3"/>
          <a:srcRect l="-1" r="34931"/>
          <a:stretch/>
        </p:blipFill>
        <p:spPr>
          <a:xfrm>
            <a:off x="2422174" y="4080431"/>
            <a:ext cx="6281987" cy="2297220"/>
          </a:xfrm>
          <a:prstGeom prst="rect">
            <a:avLst/>
          </a:prstGeom>
        </p:spPr>
      </p:pic>
    </p:spTree>
    <p:extLst>
      <p:ext uri="{BB962C8B-B14F-4D97-AF65-F5344CB8AC3E}">
        <p14:creationId xmlns:p14="http://schemas.microsoft.com/office/powerpoint/2010/main" val="2951575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1CD884-FD9E-4FCA-A3A3-05EDFE909BE5}"/>
              </a:ext>
            </a:extLst>
          </p:cNvPr>
          <p:cNvPicPr>
            <a:picLocks noChangeAspect="1"/>
          </p:cNvPicPr>
          <p:nvPr/>
        </p:nvPicPr>
        <p:blipFill>
          <a:blip r:embed="rId2"/>
          <a:stretch>
            <a:fillRect/>
          </a:stretch>
        </p:blipFill>
        <p:spPr>
          <a:xfrm>
            <a:off x="0" y="0"/>
            <a:ext cx="12192000" cy="1913382"/>
          </a:xfrm>
          <a:prstGeom prst="rect">
            <a:avLst/>
          </a:prstGeom>
          <a:effectLst>
            <a:reflection blurRad="6350" stA="50000" endA="300" endPos="90000" dir="5400000" sy="-100000" algn="bl" rotWithShape="0"/>
          </a:effectLst>
        </p:spPr>
      </p:pic>
      <p:sp>
        <p:nvSpPr>
          <p:cNvPr id="2" name="Title 1">
            <a:extLst>
              <a:ext uri="{FF2B5EF4-FFF2-40B4-BE49-F238E27FC236}">
                <a16:creationId xmlns:a16="http://schemas.microsoft.com/office/drawing/2014/main" id="{0E46A760-70C9-453C-81AD-22CE68CDA19D}"/>
              </a:ext>
            </a:extLst>
          </p:cNvPr>
          <p:cNvSpPr>
            <a:spLocks noGrp="1"/>
          </p:cNvSpPr>
          <p:nvPr>
            <p:ph type="title"/>
          </p:nvPr>
        </p:nvSpPr>
        <p:spPr>
          <a:xfrm>
            <a:off x="472247" y="263529"/>
            <a:ext cx="10058400" cy="1450757"/>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METHODOLOGY AND WORKFLOW</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8084A6-273F-4C22-A734-3DBE619E1995}"/>
              </a:ext>
            </a:extLst>
          </p:cNvPr>
          <p:cNvSpPr>
            <a:spLocks noGrp="1"/>
          </p:cNvSpPr>
          <p:nvPr>
            <p:ph idx="1"/>
          </p:nvPr>
        </p:nvSpPr>
        <p:spPr>
          <a:xfrm>
            <a:off x="1097280" y="2108201"/>
            <a:ext cx="5650761" cy="3760891"/>
          </a:xfrm>
        </p:spPr>
        <p:txBody>
          <a:bodyPr>
            <a:norm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mj-lt"/>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is derived from the Kaggle data source.</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Preprocessing -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Missing value handling, data cleaning, and transformation.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EDA</a:t>
            </a:r>
            <a:r>
              <a:rPr lang="en-US" altLang="en-US" sz="2400" b="1" dirty="0">
                <a:solidFill>
                  <a:schemeClr val="tx1"/>
                </a:solidFill>
                <a:latin typeface="Times New Roman" panose="02020603050405020304" pitchFamily="18" charset="0"/>
                <a:cs typeface="Times New Roman" panose="02020603050405020304" pitchFamily="18" charset="0"/>
              </a:rPr>
              <a:t> -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Insights and visualizations to understand the data.</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Development</a:t>
            </a:r>
            <a:r>
              <a:rPr lang="en-US" altLang="en-US" sz="2400" b="1" dirty="0">
                <a:solidFill>
                  <a:schemeClr val="tx1"/>
                </a:solidFill>
                <a:latin typeface="Times New Roman" panose="02020603050405020304" pitchFamily="18" charset="0"/>
                <a:cs typeface="Times New Roman" panose="02020603050405020304" pitchFamily="18" charset="0"/>
              </a:rPr>
              <a:t> -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Steps to build and evaluate models.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Recommendations</a:t>
            </a:r>
            <a:r>
              <a:rPr lang="en-US" altLang="en-US" sz="2400" b="1" dirty="0">
                <a:solidFill>
                  <a:schemeClr val="tx1"/>
                </a:solidFill>
                <a:latin typeface="Times New Roman" panose="02020603050405020304" pitchFamily="18" charset="0"/>
                <a:cs typeface="Times New Roman" panose="02020603050405020304" pitchFamily="18" charset="0"/>
              </a:rPr>
              <a:t> -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Actionable steps based on results. </a:t>
            </a:r>
            <a:endParaRPr lang="en-IN" sz="2400" dirty="0">
              <a:solidFill>
                <a:schemeClr val="tx1"/>
              </a:solidFill>
            </a:endParaRPr>
          </a:p>
        </p:txBody>
      </p:sp>
      <p:pic>
        <p:nvPicPr>
          <p:cNvPr id="6" name="Picture 5">
            <a:extLst>
              <a:ext uri="{FF2B5EF4-FFF2-40B4-BE49-F238E27FC236}">
                <a16:creationId xmlns:a16="http://schemas.microsoft.com/office/drawing/2014/main" id="{2545F164-9E56-459C-B85E-2317ABC353E6}"/>
              </a:ext>
            </a:extLst>
          </p:cNvPr>
          <p:cNvPicPr>
            <a:picLocks noChangeAspect="1"/>
          </p:cNvPicPr>
          <p:nvPr/>
        </p:nvPicPr>
        <p:blipFill>
          <a:blip r:embed="rId3"/>
          <a:stretch>
            <a:fillRect/>
          </a:stretch>
        </p:blipFill>
        <p:spPr>
          <a:xfrm>
            <a:off x="7564051" y="1985059"/>
            <a:ext cx="3883309" cy="4077901"/>
          </a:xfrm>
          <a:prstGeom prst="rect">
            <a:avLst/>
          </a:prstGeom>
          <a:solidFill>
            <a:srgbClr val="FFFFFF">
              <a:shade val="85000"/>
            </a:srgbClr>
          </a:solidFill>
          <a:ln w="88900" cap="sq">
            <a:solidFill>
              <a:srgbClr val="FFFFFF"/>
            </a:solidFill>
            <a:miter lim="800000"/>
          </a:ln>
          <a:effectLst>
            <a:glow rad="228600">
              <a:schemeClr val="accent1">
                <a:satMod val="175000"/>
                <a:alpha val="40000"/>
              </a:scheme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118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ABD49D-AC09-4A01-99E0-0E0AD6A08B35}"/>
              </a:ext>
            </a:extLst>
          </p:cNvPr>
          <p:cNvPicPr>
            <a:picLocks noChangeAspect="1"/>
          </p:cNvPicPr>
          <p:nvPr/>
        </p:nvPicPr>
        <p:blipFill>
          <a:blip r:embed="rId2"/>
          <a:stretch>
            <a:fillRect/>
          </a:stretch>
        </p:blipFill>
        <p:spPr>
          <a:xfrm>
            <a:off x="0" y="1"/>
            <a:ext cx="12192000" cy="1900362"/>
          </a:xfrm>
          <a:prstGeom prst="rect">
            <a:avLst/>
          </a:prstGeom>
          <a:effectLst>
            <a:reflection blurRad="6350" stA="50000" endA="300" endPos="90000" dir="5400000" sy="-100000" algn="bl" rotWithShape="0"/>
          </a:effectLst>
        </p:spPr>
      </p:pic>
      <p:sp>
        <p:nvSpPr>
          <p:cNvPr id="2" name="Title 1">
            <a:extLst>
              <a:ext uri="{FF2B5EF4-FFF2-40B4-BE49-F238E27FC236}">
                <a16:creationId xmlns:a16="http://schemas.microsoft.com/office/drawing/2014/main" id="{6E6912B7-6761-4930-92FA-43A555C85EE0}"/>
              </a:ext>
            </a:extLst>
          </p:cNvPr>
          <p:cNvSpPr>
            <a:spLocks noGrp="1"/>
          </p:cNvSpPr>
          <p:nvPr>
            <p:ph type="title"/>
          </p:nvPr>
        </p:nvSpPr>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DATASET INFORMATION</a:t>
            </a:r>
            <a:endParaRPr lang="en-IN" sz="40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6AABAA1-C1FE-41F0-A681-815F9C629239}"/>
              </a:ext>
            </a:extLst>
          </p:cNvPr>
          <p:cNvPicPr>
            <a:picLocks noGrp="1" noChangeAspect="1"/>
          </p:cNvPicPr>
          <p:nvPr>
            <p:ph idx="1"/>
          </p:nvPr>
        </p:nvPicPr>
        <p:blipFill>
          <a:blip r:embed="rId3"/>
          <a:stretch>
            <a:fillRect/>
          </a:stretch>
        </p:blipFill>
        <p:spPr>
          <a:xfrm>
            <a:off x="1900362" y="1995778"/>
            <a:ext cx="8213697" cy="4094922"/>
          </a:xfrm>
        </p:spPr>
      </p:pic>
    </p:spTree>
    <p:extLst>
      <p:ext uri="{BB962C8B-B14F-4D97-AF65-F5344CB8AC3E}">
        <p14:creationId xmlns:p14="http://schemas.microsoft.com/office/powerpoint/2010/main" val="422233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F6F84B-DDA2-4E0A-9198-65A3603BC111}"/>
              </a:ext>
            </a:extLst>
          </p:cNvPr>
          <p:cNvPicPr>
            <a:picLocks noChangeAspect="1"/>
          </p:cNvPicPr>
          <p:nvPr/>
        </p:nvPicPr>
        <p:blipFill>
          <a:blip r:embed="rId2"/>
          <a:stretch>
            <a:fillRect/>
          </a:stretch>
        </p:blipFill>
        <p:spPr>
          <a:xfrm>
            <a:off x="0" y="2882"/>
            <a:ext cx="12192000" cy="1905431"/>
          </a:xfrm>
          <a:prstGeom prst="rect">
            <a:avLst/>
          </a:prstGeom>
          <a:effectLst>
            <a:reflection blurRad="6350" stA="50000" endA="300" endPos="90000" dir="5400000" sy="-100000" algn="bl" rotWithShape="0"/>
          </a:effectLst>
        </p:spPr>
      </p:pic>
      <p:sp>
        <p:nvSpPr>
          <p:cNvPr id="2" name="Title 1">
            <a:extLst>
              <a:ext uri="{FF2B5EF4-FFF2-40B4-BE49-F238E27FC236}">
                <a16:creationId xmlns:a16="http://schemas.microsoft.com/office/drawing/2014/main" id="{01E96968-232D-4BAF-965B-933B0C12B9F2}"/>
              </a:ext>
            </a:extLst>
          </p:cNvPr>
          <p:cNvSpPr>
            <a:spLocks noGrp="1"/>
          </p:cNvSpPr>
          <p:nvPr>
            <p:ph type="title"/>
          </p:nvPr>
        </p:nvSpPr>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MISSING</a:t>
            </a:r>
            <a:r>
              <a:rPr lang="en-US" sz="4000" dirty="0">
                <a:latin typeface="Times New Roman" panose="02020603050405020304" pitchFamily="18" charset="0"/>
                <a:cs typeface="Times New Roman" panose="02020603050405020304" pitchFamily="18" charset="0"/>
              </a:rPr>
              <a:t> </a:t>
            </a:r>
            <a:r>
              <a:rPr lang="en-US" sz="4000" dirty="0">
                <a:solidFill>
                  <a:schemeClr val="tx1"/>
                </a:solidFill>
                <a:latin typeface="Times New Roman" panose="02020603050405020304" pitchFamily="18" charset="0"/>
                <a:cs typeface="Times New Roman" panose="02020603050405020304" pitchFamily="18" charset="0"/>
              </a:rPr>
              <a:t>DATA</a:t>
            </a:r>
            <a:r>
              <a:rPr lang="en-US" sz="4000" dirty="0">
                <a:latin typeface="Times New Roman" panose="02020603050405020304" pitchFamily="18" charset="0"/>
                <a:cs typeface="Times New Roman" panose="02020603050405020304" pitchFamily="18" charset="0"/>
              </a:rPr>
              <a:t> </a:t>
            </a:r>
            <a:r>
              <a:rPr lang="en-US" sz="4000" dirty="0">
                <a:solidFill>
                  <a:schemeClr val="tx1"/>
                </a:solidFill>
                <a:latin typeface="Times New Roman" panose="02020603050405020304" pitchFamily="18" charset="0"/>
                <a:cs typeface="Times New Roman" panose="02020603050405020304" pitchFamily="18" charset="0"/>
              </a:rPr>
              <a:t>HANDLING</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2A43DC-948D-4280-8BD4-902E2CFCA4AC}"/>
              </a:ext>
            </a:extLst>
          </p:cNvPr>
          <p:cNvSpPr>
            <a:spLocks noGrp="1"/>
          </p:cNvSpPr>
          <p:nvPr>
            <p:ph idx="1"/>
          </p:nvPr>
        </p:nvSpPr>
        <p:spPr>
          <a:xfrm>
            <a:off x="1097280" y="2108201"/>
            <a:ext cx="6074797" cy="3760891"/>
          </a:xfrm>
        </p:spPr>
        <p:txBody>
          <a:bodyPr>
            <a:noAutofit/>
          </a:bodyPr>
          <a:lstStyle/>
          <a:p>
            <a:pPr algn="jus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Columns like pm2_5 - 426,428 missing), </a:t>
            </a:r>
            <a:r>
              <a:rPr lang="en-US" dirty="0" err="1">
                <a:solidFill>
                  <a:schemeClr val="tx1"/>
                </a:solidFill>
                <a:latin typeface="Times New Roman" panose="02020603050405020304" pitchFamily="18" charset="0"/>
                <a:cs typeface="Times New Roman" panose="02020603050405020304" pitchFamily="18" charset="0"/>
              </a:rPr>
              <a:t>spm</a:t>
            </a:r>
            <a:r>
              <a:rPr lang="en-US" dirty="0">
                <a:solidFill>
                  <a:schemeClr val="tx1"/>
                </a:solidFill>
                <a:latin typeface="Times New Roman" panose="02020603050405020304" pitchFamily="18" charset="0"/>
                <a:cs typeface="Times New Roman" panose="02020603050405020304" pitchFamily="18" charset="0"/>
              </a:rPr>
              <a:t> - 237,387 missing), and so2 - 34,646 missing have significant gaps, while other columns like state and </a:t>
            </a:r>
            <a:r>
              <a:rPr lang="en-US" dirty="0" err="1">
                <a:solidFill>
                  <a:schemeClr val="tx1"/>
                </a:solidFill>
                <a:latin typeface="Times New Roman" panose="02020603050405020304" pitchFamily="18" charset="0"/>
                <a:cs typeface="Times New Roman" panose="02020603050405020304" pitchFamily="18" charset="0"/>
              </a:rPr>
              <a:t>sampling_date</a:t>
            </a:r>
            <a:r>
              <a:rPr lang="en-US" dirty="0">
                <a:solidFill>
                  <a:schemeClr val="tx1"/>
                </a:solidFill>
                <a:latin typeface="Times New Roman" panose="02020603050405020304" pitchFamily="18" charset="0"/>
                <a:cs typeface="Times New Roman" panose="02020603050405020304" pitchFamily="18" charset="0"/>
              </a:rPr>
              <a:t> have minimal missing values.</a:t>
            </a:r>
            <a:endParaRPr lang="en-US" sz="17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900" dirty="0">
                <a:solidFill>
                  <a:schemeClr val="tx1"/>
                </a:solidFill>
                <a:latin typeface="Times New Roman" panose="02020603050405020304" pitchFamily="18" charset="0"/>
                <a:cs typeface="Times New Roman" panose="02020603050405020304" pitchFamily="18" charset="0"/>
              </a:rPr>
              <a:t>Columns such as </a:t>
            </a:r>
            <a:r>
              <a:rPr lang="en-US" sz="1900" dirty="0" err="1">
                <a:solidFill>
                  <a:schemeClr val="tx1"/>
                </a:solidFill>
                <a:latin typeface="Times New Roman" panose="02020603050405020304" pitchFamily="18" charset="0"/>
                <a:cs typeface="Times New Roman" panose="02020603050405020304" pitchFamily="18" charset="0"/>
              </a:rPr>
              <a:t>rspm</a:t>
            </a:r>
            <a:r>
              <a:rPr lang="en-US" sz="1900" dirty="0">
                <a:solidFill>
                  <a:schemeClr val="tx1"/>
                </a:solidFill>
                <a:latin typeface="Times New Roman" panose="02020603050405020304" pitchFamily="18" charset="0"/>
                <a:cs typeface="Times New Roman" panose="02020603050405020304" pitchFamily="18" charset="0"/>
              </a:rPr>
              <a:t> and </a:t>
            </a:r>
            <a:r>
              <a:rPr lang="en-US" sz="1900" dirty="0" err="1">
                <a:solidFill>
                  <a:schemeClr val="tx1"/>
                </a:solidFill>
                <a:latin typeface="Times New Roman" panose="02020603050405020304" pitchFamily="18" charset="0"/>
                <a:cs typeface="Times New Roman" panose="02020603050405020304" pitchFamily="18" charset="0"/>
              </a:rPr>
              <a:t>spm</a:t>
            </a:r>
            <a:r>
              <a:rPr lang="en-US" sz="1900" dirty="0">
                <a:solidFill>
                  <a:schemeClr val="tx1"/>
                </a:solidFill>
                <a:latin typeface="Times New Roman" panose="02020603050405020304" pitchFamily="18" charset="0"/>
                <a:cs typeface="Times New Roman" panose="02020603050405020304" pitchFamily="18" charset="0"/>
              </a:rPr>
              <a:t> have large portions of missing data, indicating possible data collection gaps or inconsistencies. </a:t>
            </a:r>
          </a:p>
          <a:p>
            <a:pPr algn="just">
              <a:buFont typeface="Wingdings" panose="05000000000000000000" pitchFamily="2" charset="2"/>
              <a:buChar char="§"/>
            </a:pPr>
            <a:r>
              <a:rPr lang="en-US" sz="1900" dirty="0">
                <a:solidFill>
                  <a:schemeClr val="tx1"/>
                </a:solidFill>
                <a:latin typeface="Times New Roman" panose="02020603050405020304" pitchFamily="18" charset="0"/>
                <a:cs typeface="Times New Roman" panose="02020603050405020304" pitchFamily="18" charset="0"/>
              </a:rPr>
              <a:t>Missing values have been identified and will be handled appropriately.</a:t>
            </a:r>
            <a:endParaRPr lang="en-IN" sz="19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B421FB5-5C8A-479F-A8F2-ECF6DDB7A603}"/>
              </a:ext>
            </a:extLst>
          </p:cNvPr>
          <p:cNvPicPr>
            <a:picLocks noChangeAspect="1"/>
          </p:cNvPicPr>
          <p:nvPr/>
        </p:nvPicPr>
        <p:blipFill>
          <a:blip r:embed="rId3"/>
          <a:stretch>
            <a:fillRect/>
          </a:stretch>
        </p:blipFill>
        <p:spPr>
          <a:xfrm>
            <a:off x="7611332" y="2183235"/>
            <a:ext cx="3743847" cy="3238952"/>
          </a:xfrm>
          <a:prstGeom prst="rect">
            <a:avLst/>
          </a:prstGeom>
        </p:spPr>
      </p:pic>
    </p:spTree>
    <p:extLst>
      <p:ext uri="{BB962C8B-B14F-4D97-AF65-F5344CB8AC3E}">
        <p14:creationId xmlns:p14="http://schemas.microsoft.com/office/powerpoint/2010/main" val="32459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CF8E8E8-73CF-4006-9194-712EEA7EAE49}"/>
              </a:ext>
            </a:extLst>
          </p:cNvPr>
          <p:cNvPicPr>
            <a:picLocks noChangeAspect="1"/>
          </p:cNvPicPr>
          <p:nvPr/>
        </p:nvPicPr>
        <p:blipFill>
          <a:blip r:embed="rId2"/>
          <a:stretch>
            <a:fillRect/>
          </a:stretch>
        </p:blipFill>
        <p:spPr>
          <a:xfrm>
            <a:off x="0" y="0"/>
            <a:ext cx="12192000" cy="1900362"/>
          </a:xfrm>
          <a:prstGeom prst="rect">
            <a:avLst/>
          </a:prstGeom>
          <a:effectLst>
            <a:reflection blurRad="6350" stA="50000" endA="300" endPos="55000" dir="5400000" sy="-100000" algn="bl" rotWithShape="0"/>
          </a:effectLst>
        </p:spPr>
      </p:pic>
      <p:sp>
        <p:nvSpPr>
          <p:cNvPr id="2" name="Title 1">
            <a:extLst>
              <a:ext uri="{FF2B5EF4-FFF2-40B4-BE49-F238E27FC236}">
                <a16:creationId xmlns:a16="http://schemas.microsoft.com/office/drawing/2014/main" id="{8475944B-F322-432E-AD92-743056D70545}"/>
              </a:ext>
            </a:extLst>
          </p:cNvPr>
          <p:cNvSpPr>
            <a:spLocks noGrp="1"/>
          </p:cNvSpPr>
          <p:nvPr>
            <p:ph type="title"/>
          </p:nvPr>
        </p:nvSpPr>
        <p:spPr>
          <a:xfrm>
            <a:off x="-1" y="194190"/>
            <a:ext cx="11458937" cy="1450757"/>
          </a:xfrm>
        </p:spPr>
        <p:txBody>
          <a:bodyPr>
            <a:noAutofit/>
          </a:bodyPr>
          <a:lstStyle/>
          <a:p>
            <a:r>
              <a:rPr lang="en-US" sz="4000" dirty="0">
                <a:solidFill>
                  <a:schemeClr val="tx1"/>
                </a:solidFill>
                <a:latin typeface="Times New Roman" panose="02020603050405020304" pitchFamily="18" charset="0"/>
                <a:cs typeface="Times New Roman" panose="02020603050405020304" pitchFamily="18" charset="0"/>
              </a:rPr>
              <a:t>DATA PREPROCESSING AND TRANSFORMATION</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FBD140-0C51-437F-95B0-E4E3A597C01C}"/>
              </a:ext>
            </a:extLst>
          </p:cNvPr>
          <p:cNvSpPr>
            <a:spLocks noGrp="1"/>
          </p:cNvSpPr>
          <p:nvPr>
            <p:ph idx="1"/>
          </p:nvPr>
        </p:nvSpPr>
        <p:spPr>
          <a:xfrm>
            <a:off x="5602460" y="2094552"/>
            <a:ext cx="6126480" cy="4117889"/>
          </a:xfrm>
        </p:spPr>
        <p:txBody>
          <a:bodyPr>
            <a:noAutofit/>
          </a:bodyPr>
          <a:lstStyle/>
          <a:p>
            <a:pPr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 Ensured that date columns like </a:t>
            </a:r>
            <a:r>
              <a:rPr lang="en-US" sz="1600" dirty="0" err="1">
                <a:solidFill>
                  <a:schemeClr val="tx1"/>
                </a:solidFill>
                <a:latin typeface="Times New Roman" panose="02020603050405020304" pitchFamily="18" charset="0"/>
                <a:cs typeface="Times New Roman" panose="02020603050405020304" pitchFamily="18" charset="0"/>
              </a:rPr>
              <a:t>sampling_date</a:t>
            </a:r>
            <a:r>
              <a:rPr lang="en-US" sz="1600" dirty="0">
                <a:solidFill>
                  <a:schemeClr val="tx1"/>
                </a:solidFill>
                <a:latin typeface="Times New Roman" panose="02020603050405020304" pitchFamily="18" charset="0"/>
                <a:cs typeface="Times New Roman" panose="02020603050405020304" pitchFamily="18" charset="0"/>
              </a:rPr>
              <a:t> and date were converted to datetime format for accurate time-series analysis.</a:t>
            </a:r>
          </a:p>
          <a:p>
            <a:pPr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 Handling missing values - Significant missing values were identified in columns like pm2_5 and </a:t>
            </a:r>
            <a:r>
              <a:rPr lang="en-US" sz="1600" dirty="0" err="1">
                <a:solidFill>
                  <a:schemeClr val="tx1"/>
                </a:solidFill>
                <a:latin typeface="Times New Roman" panose="02020603050405020304" pitchFamily="18" charset="0"/>
                <a:cs typeface="Times New Roman" panose="02020603050405020304" pitchFamily="18" charset="0"/>
              </a:rPr>
              <a:t>spm</a:t>
            </a:r>
            <a:r>
              <a:rPr lang="en-US" sz="1600" dirty="0">
                <a:solidFill>
                  <a:schemeClr val="tx1"/>
                </a:solidFill>
                <a:latin typeface="Times New Roman" panose="02020603050405020304" pitchFamily="18" charset="0"/>
                <a:cs typeface="Times New Roman" panose="02020603050405020304" pitchFamily="18" charset="0"/>
              </a:rPr>
              <a:t>. Imputed missing numerical values with 0 to maintain data integrity.</a:t>
            </a:r>
          </a:p>
          <a:p>
            <a:pPr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 Adding New Columns - Year: Extracted year from </a:t>
            </a:r>
            <a:r>
              <a:rPr lang="en-US" sz="1600" dirty="0" err="1">
                <a:solidFill>
                  <a:schemeClr val="tx1"/>
                </a:solidFill>
                <a:latin typeface="Times New Roman" panose="02020603050405020304" pitchFamily="18" charset="0"/>
                <a:cs typeface="Times New Roman" panose="02020603050405020304" pitchFamily="18" charset="0"/>
              </a:rPr>
              <a:t>sampling_date</a:t>
            </a:r>
            <a:r>
              <a:rPr lang="en-US" sz="1600" dirty="0">
                <a:solidFill>
                  <a:schemeClr val="tx1"/>
                </a:solidFill>
                <a:latin typeface="Times New Roman" panose="02020603050405020304" pitchFamily="18" charset="0"/>
                <a:cs typeface="Times New Roman" panose="02020603050405020304" pitchFamily="18" charset="0"/>
              </a:rPr>
              <a:t> for annual trends. Month: Added a column to distinguish monthly variations in pollutant levels.</a:t>
            </a:r>
          </a:p>
          <a:p>
            <a:pPr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 Filtering and Cleaning - Removed rows with incomplete state or location data. Dropped unnecessary or redundant columns like agency.</a:t>
            </a:r>
          </a:p>
          <a:p>
            <a:pPr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Normalization - Scaled numerical columns (so2, no2, </a:t>
            </a:r>
            <a:r>
              <a:rPr lang="en-US" sz="1600" dirty="0" err="1">
                <a:solidFill>
                  <a:schemeClr val="tx1"/>
                </a:solidFill>
                <a:latin typeface="Times New Roman" panose="02020603050405020304" pitchFamily="18" charset="0"/>
                <a:cs typeface="Times New Roman" panose="02020603050405020304" pitchFamily="18" charset="0"/>
              </a:rPr>
              <a:t>rspm</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spm</a:t>
            </a:r>
            <a:r>
              <a:rPr lang="en-US" sz="1600" dirty="0">
                <a:solidFill>
                  <a:schemeClr val="tx1"/>
                </a:solidFill>
                <a:latin typeface="Times New Roman" panose="02020603050405020304" pitchFamily="18" charset="0"/>
                <a:cs typeface="Times New Roman" panose="02020603050405020304" pitchFamily="18" charset="0"/>
              </a:rPr>
              <a:t>, pm2_5) to bring them to a common range for analysis.</a:t>
            </a: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7049551-8049-4BA3-862B-6FDB1B8BE5E4}"/>
              </a:ext>
            </a:extLst>
          </p:cNvPr>
          <p:cNvPicPr>
            <a:picLocks noChangeAspect="1"/>
          </p:cNvPicPr>
          <p:nvPr/>
        </p:nvPicPr>
        <p:blipFill>
          <a:blip r:embed="rId3"/>
          <a:stretch>
            <a:fillRect/>
          </a:stretch>
        </p:blipFill>
        <p:spPr>
          <a:xfrm>
            <a:off x="596555" y="4158533"/>
            <a:ext cx="4831742" cy="2159310"/>
          </a:xfrm>
          <a:prstGeom prst="rect">
            <a:avLst/>
          </a:prstGeom>
        </p:spPr>
      </p:pic>
      <p:pic>
        <p:nvPicPr>
          <p:cNvPr id="7" name="Picture 6">
            <a:extLst>
              <a:ext uri="{FF2B5EF4-FFF2-40B4-BE49-F238E27FC236}">
                <a16:creationId xmlns:a16="http://schemas.microsoft.com/office/drawing/2014/main" id="{75BA5B66-9C83-4AFD-BD20-C3DB7B774EBE}"/>
              </a:ext>
            </a:extLst>
          </p:cNvPr>
          <p:cNvPicPr>
            <a:picLocks noChangeAspect="1"/>
          </p:cNvPicPr>
          <p:nvPr/>
        </p:nvPicPr>
        <p:blipFill>
          <a:blip r:embed="rId4"/>
          <a:stretch>
            <a:fillRect/>
          </a:stretch>
        </p:blipFill>
        <p:spPr>
          <a:xfrm>
            <a:off x="551291" y="1999223"/>
            <a:ext cx="4922271" cy="2159310"/>
          </a:xfrm>
          <a:prstGeom prst="rect">
            <a:avLst/>
          </a:prstGeom>
        </p:spPr>
      </p:pic>
    </p:spTree>
    <p:extLst>
      <p:ext uri="{BB962C8B-B14F-4D97-AF65-F5344CB8AC3E}">
        <p14:creationId xmlns:p14="http://schemas.microsoft.com/office/powerpoint/2010/main" val="1226737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954BCC-E9ED-44D3-86F6-7DA40526F64D}"/>
              </a:ext>
            </a:extLst>
          </p:cNvPr>
          <p:cNvPicPr>
            <a:picLocks noChangeAspect="1"/>
          </p:cNvPicPr>
          <p:nvPr/>
        </p:nvPicPr>
        <p:blipFill>
          <a:blip r:embed="rId2"/>
          <a:stretch>
            <a:fillRect/>
          </a:stretch>
        </p:blipFill>
        <p:spPr>
          <a:xfrm>
            <a:off x="0" y="0"/>
            <a:ext cx="12192000" cy="1914275"/>
          </a:xfrm>
          <a:prstGeom prst="rect">
            <a:avLst/>
          </a:prstGeom>
          <a:effectLst>
            <a:reflection blurRad="6350" stA="50000" endA="300" endPos="90000" dir="5400000" sy="-100000" algn="bl" rotWithShape="0"/>
          </a:effectLst>
        </p:spPr>
      </p:pic>
      <p:sp>
        <p:nvSpPr>
          <p:cNvPr id="2" name="Title 1">
            <a:extLst>
              <a:ext uri="{FF2B5EF4-FFF2-40B4-BE49-F238E27FC236}">
                <a16:creationId xmlns:a16="http://schemas.microsoft.com/office/drawing/2014/main" id="{38CE6B2F-4479-4815-A838-0462F6815F87}"/>
              </a:ext>
            </a:extLst>
          </p:cNvPr>
          <p:cNvSpPr>
            <a:spLocks noGrp="1"/>
          </p:cNvSpPr>
          <p:nvPr>
            <p:ph type="title"/>
          </p:nvPr>
        </p:nvSpPr>
        <p:spPr>
          <a:xfrm>
            <a:off x="171305" y="356051"/>
            <a:ext cx="10058400" cy="1450757"/>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EXPLORATORY DATA ANALYSIS</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2C2BAF-3D03-419A-A9A7-FCB67E9F589E}"/>
              </a:ext>
            </a:extLst>
          </p:cNvPr>
          <p:cNvSpPr>
            <a:spLocks noGrp="1"/>
          </p:cNvSpPr>
          <p:nvPr>
            <p:ph idx="1"/>
          </p:nvPr>
        </p:nvSpPr>
        <p:spPr>
          <a:xfrm>
            <a:off x="636608" y="2108201"/>
            <a:ext cx="5557458" cy="3760891"/>
          </a:xfrm>
        </p:spPr>
        <p:txBody>
          <a:bodyPr>
            <a:normAutofit/>
          </a:bodyPr>
          <a:lstStyle/>
          <a:p>
            <a:pPr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 The scatter plot shows the relationship between SO₂ (Sulfur Dioxide) and NO₂ (Nitrogen Dioxide) concentrations.</a:t>
            </a:r>
          </a:p>
          <a:p>
            <a:pPr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The data indicates a positive correlation where higher SO₂ values are often accompanied by increased NO₂ levels. </a:t>
            </a:r>
          </a:p>
          <a:p>
            <a:pPr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This trend suggests that these pollutants might share common sources, such as industrial emissions or vehicular pollution.</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7FB3B1A8-4ECA-6FDD-9EA0-A916E9CE7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442" y="2133038"/>
            <a:ext cx="5452758" cy="3862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17527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{29757670-066E-43BF-92EE-FF5ABAFC2AF1}tf56160789_win32</Template>
  <TotalTime>567</TotalTime>
  <Words>1337</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Arial</vt:lpstr>
      <vt:lpstr>Bookman Old Style</vt:lpstr>
      <vt:lpstr>Calibri</vt:lpstr>
      <vt:lpstr>Franklin Gothic Book</vt:lpstr>
      <vt:lpstr>Times New Roman</vt:lpstr>
      <vt:lpstr>Wingdings</vt:lpstr>
      <vt:lpstr>Custom</vt:lpstr>
      <vt:lpstr>FORECASTING AIR QUALITY USING ENVIRONMENTAL DATA</vt:lpstr>
      <vt:lpstr>PROBLEM STATEMENT</vt:lpstr>
      <vt:lpstr>Objective</vt:lpstr>
      <vt:lpstr>DATA SOURCE</vt:lpstr>
      <vt:lpstr>METHODOLOGY AND WORKFLOW</vt:lpstr>
      <vt:lpstr>DATASET INFORMATION</vt:lpstr>
      <vt:lpstr>MISSING DATA HANDLING</vt:lpstr>
      <vt:lpstr>DATA PREPROCESSING AND TRANSFORMATION</vt:lpstr>
      <vt:lpstr>EXPLORATORY DATA ANALYSIS</vt:lpstr>
      <vt:lpstr>EXPLORATORY DATA ANALYSIS</vt:lpstr>
      <vt:lpstr>EXPLORATORY DATA ANALYSIS</vt:lpstr>
      <vt:lpstr>DATA EXPLORATION SUMMARY</vt:lpstr>
      <vt:lpstr>PREDICTIVE MODELLING</vt:lpstr>
      <vt:lpstr>EVALUATION</vt:lpstr>
      <vt:lpstr>MODEL COMPARISON AND PERFORMANCE METRICS</vt:lpstr>
      <vt:lpstr>BUSINESS INSIGHTS</vt:lpstr>
      <vt:lpstr>RECOMMENDATIONS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Air Quality Using Environmental Data</dc:title>
  <dc:creator>Satya Sree</dc:creator>
  <cp:lastModifiedBy>Anu Reddy</cp:lastModifiedBy>
  <cp:revision>44</cp:revision>
  <dcterms:created xsi:type="dcterms:W3CDTF">2024-12-11T05:02:56Z</dcterms:created>
  <dcterms:modified xsi:type="dcterms:W3CDTF">2024-12-12T04:38:53Z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