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83" r:id="rId6"/>
    <p:sldId id="277" r:id="rId7"/>
    <p:sldId id="258" r:id="rId8"/>
    <p:sldId id="259" r:id="rId9"/>
    <p:sldId id="260" r:id="rId10"/>
    <p:sldId id="261" r:id="rId11"/>
    <p:sldId id="262" r:id="rId12"/>
    <p:sldId id="263" r:id="rId13"/>
    <p:sldId id="264" r:id="rId14"/>
    <p:sldId id="265" r:id="rId15"/>
    <p:sldId id="284" r:id="rId16"/>
    <p:sldId id="266" r:id="rId17"/>
    <p:sldId id="268" r:id="rId18"/>
    <p:sldId id="269" r:id="rId19"/>
    <p:sldId id="278" r:id="rId20"/>
    <p:sldId id="279" r:id="rId21"/>
    <p:sldId id="280" r:id="rId22"/>
    <p:sldId id="285" r:id="rId23"/>
    <p:sldId id="274" r:id="rId24"/>
    <p:sldId id="282"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D409D3-1F88-41A9-AFA2-A03A88C1559E}" v="16" dt="2024-11-04T16:13:23.218"/>
    <p1510:client id="{F7122E1C-B64D-4DF5-B39D-C2A21B94F582}" v="151" dt="2024-11-04T02:07:29.073"/>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69" d="100"/>
          <a:sy n="69" d="100"/>
        </p:scale>
        <p:origin x="78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4"/>
            </a:solidFill>
            <a:ln>
              <a:noFill/>
            </a:ln>
            <a:effectLst/>
          </c:spPr>
          <c:invertIfNegative val="0"/>
          <c:val>
            <c:numRef>
              <c:f>Sheet1!$B$2</c:f>
              <c:numCache>
                <c:formatCode>General</c:formatCode>
                <c:ptCount val="1"/>
                <c:pt idx="0">
                  <c:v>12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Category 1</c:v>
                      </c:pt>
                    </c:strCache>
                  </c:strRef>
                </c15:cat>
              </c15:filteredCategoryTitle>
            </c:ext>
            <c:ext xmlns:c16="http://schemas.microsoft.com/office/drawing/2014/chart" uri="{C3380CC4-5D6E-409C-BE32-E72D297353CC}">
              <c16:uniqueId val="{00000000-B366-4929-85A1-0780696A068E}"/>
            </c:ext>
          </c:extLst>
        </c:ser>
        <c:ser>
          <c:idx val="1"/>
          <c:order val="1"/>
          <c:spPr>
            <a:solidFill>
              <a:schemeClr val="accent6"/>
            </a:solidFill>
            <a:ln>
              <a:noFill/>
            </a:ln>
            <a:effectLst/>
          </c:spPr>
          <c:invertIfNegative val="0"/>
          <c:val>
            <c:numRef>
              <c:f>Sheet1!$C$2</c:f>
              <c:numCache>
                <c:formatCode>General</c:formatCode>
                <c:ptCount val="1"/>
                <c:pt idx="0">
                  <c:v>88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Category 1</c:v>
                      </c:pt>
                    </c:strCache>
                  </c:strRef>
                </c15:cat>
              </c15:filteredCategoryTitle>
            </c:ext>
            <c:ext xmlns:c16="http://schemas.microsoft.com/office/drawing/2014/chart" uri="{C3380CC4-5D6E-409C-BE32-E72D297353CC}">
              <c16:uniqueId val="{00000001-B366-4929-85A1-0780696A068E}"/>
            </c:ext>
          </c:extLst>
        </c:ser>
        <c:dLbls>
          <c:showLegendKey val="0"/>
          <c:showVal val="0"/>
          <c:showCatName val="0"/>
          <c:showSerName val="0"/>
          <c:showPercent val="0"/>
          <c:showBubbleSize val="0"/>
        </c:dLbls>
        <c:gapWidth val="150"/>
        <c:overlap val="100"/>
        <c:axId val="877055744"/>
        <c:axId val="877061984"/>
      </c:barChart>
      <c:catAx>
        <c:axId val="877055744"/>
        <c:scaling>
          <c:orientation val="minMax"/>
        </c:scaling>
        <c:delete val="1"/>
        <c:axPos val="b"/>
        <c:numFmt formatCode="General" sourceLinked="1"/>
        <c:majorTickMark val="none"/>
        <c:minorTickMark val="none"/>
        <c:tickLblPos val="nextTo"/>
        <c:crossAx val="877061984"/>
        <c:crosses val="autoZero"/>
        <c:auto val="1"/>
        <c:lblAlgn val="ctr"/>
        <c:lblOffset val="100"/>
        <c:noMultiLvlLbl val="0"/>
      </c:catAx>
      <c:valAx>
        <c:axId val="877061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877055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4"/>
            </a:solidFill>
            <a:ln>
              <a:noFill/>
            </a:ln>
            <a:effectLst/>
          </c:spPr>
          <c:invertIfNegative val="0"/>
          <c:val>
            <c:numRef>
              <c:f>Sheet1!$B$2</c:f>
              <c:numCache>
                <c:formatCode>General</c:formatCode>
                <c:ptCount val="1"/>
                <c:pt idx="0">
                  <c:v>14</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Category 1</c:v>
                      </c:pt>
                    </c:strCache>
                  </c:strRef>
                </c15:cat>
              </c15:filteredCategoryTitle>
            </c:ext>
            <c:ext xmlns:c16="http://schemas.microsoft.com/office/drawing/2014/chart" uri="{C3380CC4-5D6E-409C-BE32-E72D297353CC}">
              <c16:uniqueId val="{00000000-A446-4331-8725-3DA243E07A09}"/>
            </c:ext>
          </c:extLst>
        </c:ser>
        <c:ser>
          <c:idx val="1"/>
          <c:order val="1"/>
          <c:spPr>
            <a:solidFill>
              <a:schemeClr val="accent6"/>
            </a:solidFill>
            <a:ln>
              <a:noFill/>
            </a:ln>
            <a:effectLst/>
          </c:spPr>
          <c:invertIfNegative val="0"/>
          <c:val>
            <c:numRef>
              <c:f>Sheet1!$C$2</c:f>
              <c:numCache>
                <c:formatCode>General</c:formatCode>
                <c:ptCount val="1"/>
                <c:pt idx="0">
                  <c:v>86</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Category 1</c:v>
                      </c:pt>
                    </c:strCache>
                  </c:strRef>
                </c15:cat>
              </c15:filteredCategoryTitle>
            </c:ext>
            <c:ext xmlns:c16="http://schemas.microsoft.com/office/drawing/2014/chart" uri="{C3380CC4-5D6E-409C-BE32-E72D297353CC}">
              <c16:uniqueId val="{00000001-A446-4331-8725-3DA243E07A09}"/>
            </c:ext>
          </c:extLst>
        </c:ser>
        <c:dLbls>
          <c:showLegendKey val="0"/>
          <c:showVal val="0"/>
          <c:showCatName val="0"/>
          <c:showSerName val="0"/>
          <c:showPercent val="0"/>
          <c:showBubbleSize val="0"/>
        </c:dLbls>
        <c:gapWidth val="150"/>
        <c:overlap val="100"/>
        <c:axId val="877055744"/>
        <c:axId val="877061984"/>
      </c:barChart>
      <c:catAx>
        <c:axId val="877055744"/>
        <c:scaling>
          <c:orientation val="minMax"/>
        </c:scaling>
        <c:delete val="1"/>
        <c:axPos val="b"/>
        <c:numFmt formatCode="General" sourceLinked="1"/>
        <c:majorTickMark val="none"/>
        <c:minorTickMark val="none"/>
        <c:tickLblPos val="nextTo"/>
        <c:crossAx val="877061984"/>
        <c:crosses val="autoZero"/>
        <c:auto val="1"/>
        <c:lblAlgn val="ctr"/>
        <c:lblOffset val="100"/>
        <c:noMultiLvlLbl val="0"/>
      </c:catAx>
      <c:valAx>
        <c:axId val="877061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877055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4"/>
            </a:solidFill>
            <a:ln>
              <a:noFill/>
            </a:ln>
            <a:effectLst/>
          </c:spPr>
          <c:invertIfNegative val="0"/>
          <c:val>
            <c:numRef>
              <c:f>Sheet1!$B$2</c:f>
              <c:numCache>
                <c:formatCode>General</c:formatCode>
                <c:ptCount val="1"/>
                <c:pt idx="0">
                  <c:v>32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Category 1</c:v>
                      </c:pt>
                    </c:strCache>
                  </c:strRef>
                </c15:cat>
              </c15:filteredCategoryTitle>
            </c:ext>
            <c:ext xmlns:c16="http://schemas.microsoft.com/office/drawing/2014/chart" uri="{C3380CC4-5D6E-409C-BE32-E72D297353CC}">
              <c16:uniqueId val="{00000000-2C54-4F88-B0F8-06E0EA146D86}"/>
            </c:ext>
          </c:extLst>
        </c:ser>
        <c:ser>
          <c:idx val="1"/>
          <c:order val="1"/>
          <c:spPr>
            <a:solidFill>
              <a:schemeClr val="accent6"/>
            </a:solidFill>
            <a:ln>
              <a:noFill/>
            </a:ln>
            <a:effectLst/>
          </c:spPr>
          <c:invertIfNegative val="0"/>
          <c:val>
            <c:numRef>
              <c:f>Sheet1!$C$2</c:f>
              <c:numCache>
                <c:formatCode>General</c:formatCode>
                <c:ptCount val="1"/>
                <c:pt idx="0">
                  <c:v>68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Category 1</c:v>
                      </c:pt>
                    </c:strCache>
                  </c:strRef>
                </c15:cat>
              </c15:filteredCategoryTitle>
            </c:ext>
            <c:ext xmlns:c16="http://schemas.microsoft.com/office/drawing/2014/chart" uri="{C3380CC4-5D6E-409C-BE32-E72D297353CC}">
              <c16:uniqueId val="{00000001-2C54-4F88-B0F8-06E0EA146D86}"/>
            </c:ext>
          </c:extLst>
        </c:ser>
        <c:dLbls>
          <c:showLegendKey val="0"/>
          <c:showVal val="0"/>
          <c:showCatName val="0"/>
          <c:showSerName val="0"/>
          <c:showPercent val="0"/>
          <c:showBubbleSize val="0"/>
        </c:dLbls>
        <c:gapWidth val="150"/>
        <c:overlap val="100"/>
        <c:axId val="877055744"/>
        <c:axId val="877061984"/>
      </c:barChart>
      <c:catAx>
        <c:axId val="877055744"/>
        <c:scaling>
          <c:orientation val="minMax"/>
        </c:scaling>
        <c:delete val="1"/>
        <c:axPos val="b"/>
        <c:numFmt formatCode="General" sourceLinked="1"/>
        <c:majorTickMark val="none"/>
        <c:minorTickMark val="none"/>
        <c:tickLblPos val="nextTo"/>
        <c:crossAx val="877061984"/>
        <c:crosses val="autoZero"/>
        <c:auto val="1"/>
        <c:lblAlgn val="ctr"/>
        <c:lblOffset val="100"/>
        <c:noMultiLvlLbl val="0"/>
      </c:catAx>
      <c:valAx>
        <c:axId val="877061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877055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4"/>
            </a:solidFill>
            <a:ln>
              <a:noFill/>
            </a:ln>
            <a:effectLst/>
          </c:spPr>
          <c:invertIfNegative val="0"/>
          <c:val>
            <c:numRef>
              <c:f>Sheet1!$B$2</c:f>
              <c:numCache>
                <c:formatCode>General</c:formatCode>
                <c:ptCount val="1"/>
                <c:pt idx="0">
                  <c:v>82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Category 1</c:v>
                      </c:pt>
                    </c:strCache>
                  </c:strRef>
                </c15:cat>
              </c15:filteredCategoryTitle>
            </c:ext>
            <c:ext xmlns:c16="http://schemas.microsoft.com/office/drawing/2014/chart" uri="{C3380CC4-5D6E-409C-BE32-E72D297353CC}">
              <c16:uniqueId val="{00000000-0015-447C-992E-D5D6CF956AEC}"/>
            </c:ext>
          </c:extLst>
        </c:ser>
        <c:ser>
          <c:idx val="1"/>
          <c:order val="1"/>
          <c:spPr>
            <a:solidFill>
              <a:schemeClr val="accent6"/>
            </a:solidFill>
            <a:ln>
              <a:noFill/>
            </a:ln>
            <a:effectLst/>
          </c:spPr>
          <c:invertIfNegative val="0"/>
          <c:val>
            <c:numRef>
              <c:f>Sheet1!$C$2</c:f>
              <c:numCache>
                <c:formatCode>General</c:formatCode>
                <c:ptCount val="1"/>
                <c:pt idx="0">
                  <c:v>18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Category 1</c:v>
                      </c:pt>
                    </c:strCache>
                  </c:strRef>
                </c15:cat>
              </c15:filteredCategoryTitle>
            </c:ext>
            <c:ext xmlns:c16="http://schemas.microsoft.com/office/drawing/2014/chart" uri="{C3380CC4-5D6E-409C-BE32-E72D297353CC}">
              <c16:uniqueId val="{00000001-0015-447C-992E-D5D6CF956AEC}"/>
            </c:ext>
          </c:extLst>
        </c:ser>
        <c:dLbls>
          <c:showLegendKey val="0"/>
          <c:showVal val="0"/>
          <c:showCatName val="0"/>
          <c:showSerName val="0"/>
          <c:showPercent val="0"/>
          <c:showBubbleSize val="0"/>
        </c:dLbls>
        <c:gapWidth val="150"/>
        <c:overlap val="100"/>
        <c:axId val="877055744"/>
        <c:axId val="877061984"/>
      </c:barChart>
      <c:catAx>
        <c:axId val="877055744"/>
        <c:scaling>
          <c:orientation val="minMax"/>
        </c:scaling>
        <c:delete val="1"/>
        <c:axPos val="b"/>
        <c:numFmt formatCode="General" sourceLinked="1"/>
        <c:majorTickMark val="none"/>
        <c:minorTickMark val="none"/>
        <c:tickLblPos val="nextTo"/>
        <c:crossAx val="877061984"/>
        <c:crosses val="autoZero"/>
        <c:auto val="1"/>
        <c:lblAlgn val="ctr"/>
        <c:lblOffset val="100"/>
        <c:noMultiLvlLbl val="0"/>
      </c:catAx>
      <c:valAx>
        <c:axId val="877061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877055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Features Based on Time</cx:pt>
          <cx:pt idx="1">Geographical Characteristics </cx:pt>
          <cx:pt idx="2">Features of Client Behaviour</cx:pt>
          <cx:pt idx="3">Demographics</cx:pt>
          <cx:pt idx="4">Features of Lag</cx:pt>
        </cx:lvl>
      </cx:strDim>
      <cx:numDim type="val">
        <cx:f>Sheet1!$B$2:$B$6</cx:f>
        <cx:lvl ptCount="5" formatCode="General">
          <cx:pt idx="0">0</cx:pt>
          <cx:pt idx="1">0</cx:pt>
          <cx:pt idx="2">0</cx:pt>
          <cx:pt idx="3">0</cx:pt>
          <cx:pt idx="4">0</cx:pt>
        </cx:lvl>
      </cx:numDim>
    </cx:data>
  </cx:chartData>
  <cx:chart>
    <cx:plotArea>
      <cx:plotAreaRegion>
        <cx:series layoutId="funnel" uniqueId="{B39D8B48-8FDD-434A-97A2-DA90D7400526}">
          <cx:tx>
            <cx:txData>
              <cx:f>Sheet1!$B$1</cx:f>
              <cx:v>Series 1 </cx:v>
            </cx:txData>
          </cx:tx>
          <cx:dataId val="0"/>
        </cx:series>
      </cx:plotAreaRegion>
      <cx:axis id="0">
        <cx:catScaling gapWidth="0.100000001"/>
        <cx:tickLabels/>
        <cx:txPr>
          <a:bodyPr spcFirstLastPara="1" vertOverflow="ellipsis" horzOverflow="overflow" wrap="square" lIns="0" tIns="0" rIns="0" bIns="0" anchor="ctr" anchorCtr="1"/>
          <a:lstStyle/>
          <a:p>
            <a:pPr algn="ctr" rtl="0">
              <a:defRPr sz="2000"/>
            </a:pPr>
            <a:endParaRPr lang="en-US" sz="2000" b="0" i="0" u="none" strike="noStrike" baseline="0">
              <a:solidFill>
                <a:prstClr val="black">
                  <a:lumMod val="65000"/>
                  <a:lumOff val="35000"/>
                </a:prstClr>
              </a:solidFill>
              <a:latin typeface="Quire Sans"/>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30">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11/4/2024</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CB3F336-7DD2-47CF-A0F3-D1163B2A9C10}" type="slidenum">
              <a:rPr lang="en-US" smtClean="0"/>
              <a:t>7</a:t>
            </a:fld>
            <a:endParaRPr lang="en-US" dirty="0"/>
          </a:p>
        </p:txBody>
      </p:sp>
    </p:spTree>
    <p:extLst>
      <p:ext uri="{BB962C8B-B14F-4D97-AF65-F5344CB8AC3E}">
        <p14:creationId xmlns:p14="http://schemas.microsoft.com/office/powerpoint/2010/main" val="388270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CB3F336-7DD2-47CF-A0F3-D1163B2A9C10}" type="slidenum">
              <a:rPr lang="en-US" smtClean="0"/>
              <a:t>11</a:t>
            </a:fld>
            <a:endParaRPr lang="en-US" dirty="0"/>
          </a:p>
        </p:txBody>
      </p:sp>
    </p:spTree>
    <p:extLst>
      <p:ext uri="{BB962C8B-B14F-4D97-AF65-F5344CB8AC3E}">
        <p14:creationId xmlns:p14="http://schemas.microsoft.com/office/powerpoint/2010/main" val="145554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a:t>8/03/20XX</a:t>
            </a:r>
            <a:endParaRPr lang="en-US" dirty="0"/>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endParaRPr lang="en-US" dirty="0"/>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endParaRPr lang="en-US" dirty="0"/>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endParaRPr lang="en-US" dirty="0"/>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endParaRPr lang="en-US" dirty="0"/>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endParaRPr lang="en-US" dirty="0"/>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endParaRPr lang="en-US" dirty="0"/>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endParaRPr lang="en-US" dirty="0"/>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endParaRPr lang="en-US" dirty="0"/>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endParaRPr lang="en-US" dirty="0"/>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endParaRPr lang="en-US" dirty="0"/>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a:t>8/03/20XX</a:t>
            </a:r>
            <a:endParaRPr lang="en-US" dirty="0"/>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endParaRPr lang="en-US" dirty="0"/>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microsoft.com/office/2014/relationships/chartEx" Target="../charts/chartEx1.xml"/><Relationship Id="rId1" Type="http://schemas.openxmlformats.org/officeDocument/2006/relationships/slideLayout" Target="../slideLayouts/slideLayout9.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2.jpeg"/><Relationship Id="rId2" Type="http://schemas.openxmlformats.org/officeDocument/2006/relationships/chart" Target="../charts/chart1.xml"/><Relationship Id="rId1" Type="http://schemas.openxmlformats.org/officeDocument/2006/relationships/slideLayout" Target="../slideLayouts/slideLayout19.xml"/><Relationship Id="rId6" Type="http://schemas.openxmlformats.org/officeDocument/2006/relationships/image" Target="../media/image28.jpeg"/><Relationship Id="rId5" Type="http://schemas.openxmlformats.org/officeDocument/2006/relationships/chart" Target="../charts/chart4.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0.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2.png"/><Relationship Id="rId4" Type="http://schemas.openxmlformats.org/officeDocument/2006/relationships/hyperlink" Target="https://lookerstudio.google.com/reporting/b91808fe-0100-4e7f-94d4-957c4fea0c20/page/AtrG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86389" y="486389"/>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3342237" y="5067068"/>
            <a:ext cx="5507525" cy="640080"/>
          </a:xfrm>
        </p:spPr>
        <p:txBody>
          <a:bodyPr>
            <a:noAutofit/>
          </a:bodyPr>
          <a:lstStyle/>
          <a:p>
            <a:r>
              <a:rPr lang="en-US" dirty="0">
                <a:solidFill>
                  <a:srgbClr val="FFFF00"/>
                </a:solidFill>
              </a:rPr>
              <a:t>Islamic Family Project </a:t>
            </a:r>
          </a:p>
        </p:txBody>
      </p:sp>
      <p:pic>
        <p:nvPicPr>
          <p:cNvPr id="10242" name="Picture 2" descr="Image result for NorQuest College Logo PNG">
            <a:extLst>
              <a:ext uri="{FF2B5EF4-FFF2-40B4-BE49-F238E27FC236}">
                <a16:creationId xmlns:a16="http://schemas.microsoft.com/office/drawing/2014/main" id="{A489F4F5-2EEE-B2EA-2904-967D8937D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4113" y="5333536"/>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06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a:off x="2321118" y="289367"/>
            <a:ext cx="8758427" cy="745129"/>
          </a:xfrm>
        </p:spPr>
        <p:txBody>
          <a:bodyPr/>
          <a:lstStyle/>
          <a:p>
            <a:r>
              <a:rPr lang="en-US" sz="4800" dirty="0">
                <a:solidFill>
                  <a:schemeClr val="accent1">
                    <a:lumMod val="75000"/>
                  </a:schemeClr>
                </a:solidFill>
              </a:rPr>
              <a:t>FEATURE ENGINEERING</a:t>
            </a:r>
          </a:p>
        </p:txBody>
      </p:sp>
      <p:sp>
        <p:nvSpPr>
          <p:cNvPr id="25" name="Text Placeholder 24">
            <a:extLst>
              <a:ext uri="{FF2B5EF4-FFF2-40B4-BE49-F238E27FC236}">
                <a16:creationId xmlns:a16="http://schemas.microsoft.com/office/drawing/2014/main" id="{50EBA51D-BA19-453B-856F-01148078D94F}"/>
              </a:ext>
            </a:extLst>
          </p:cNvPr>
          <p:cNvSpPr>
            <a:spLocks noGrp="1"/>
          </p:cNvSpPr>
          <p:nvPr>
            <p:ph type="body" sz="quarter" idx="18"/>
          </p:nvPr>
        </p:nvSpPr>
        <p:spPr>
          <a:xfrm>
            <a:off x="8691419" y="4716842"/>
            <a:ext cx="2937452" cy="1106662"/>
          </a:xfrm>
        </p:spPr>
        <p:txBody>
          <a:bodyPr>
            <a:normAutofit/>
          </a:bodyPr>
          <a:lstStyle/>
          <a:p>
            <a:r>
              <a:rPr lang="en-ZA" dirty="0"/>
              <a:t>​</a:t>
            </a:r>
          </a:p>
        </p:txBody>
      </p:sp>
      <mc:AlternateContent xmlns:mc="http://schemas.openxmlformats.org/markup-compatibility/2006" xmlns:cx2="http://schemas.microsoft.com/office/drawing/2015/10/21/chartex">
        <mc:Choice Requires="cx2">
          <p:graphicFrame>
            <p:nvGraphicFramePr>
              <p:cNvPr id="9" name="Chart 8">
                <a:extLst>
                  <a:ext uri="{FF2B5EF4-FFF2-40B4-BE49-F238E27FC236}">
                    <a16:creationId xmlns:a16="http://schemas.microsoft.com/office/drawing/2014/main" id="{2F00734F-AAAB-260F-5F11-BBD16E87CD97}"/>
                  </a:ext>
                </a:extLst>
              </p:cNvPr>
              <p:cNvGraphicFramePr/>
              <p:nvPr>
                <p:extLst>
                  <p:ext uri="{D42A27DB-BD31-4B8C-83A1-F6EECF244321}">
                    <p14:modId xmlns:p14="http://schemas.microsoft.com/office/powerpoint/2010/main" val="1624812724"/>
                  </p:ext>
                </p:extLst>
              </p:nvPr>
            </p:nvGraphicFramePr>
            <p:xfrm>
              <a:off x="599727" y="820944"/>
              <a:ext cx="10044253"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a:extLst>
                  <a:ext uri="{FF2B5EF4-FFF2-40B4-BE49-F238E27FC236}">
                    <a16:creationId xmlns:a16="http://schemas.microsoft.com/office/drawing/2014/main" id="{2F00734F-AAAB-260F-5F11-BBD16E87CD97}"/>
                  </a:ext>
                </a:extLst>
              </p:cNvPr>
              <p:cNvPicPr>
                <a:picLocks noGrp="1" noRot="1" noChangeAspect="1" noMove="1" noResize="1" noEditPoints="1" noAdjustHandles="1" noChangeArrowheads="1" noChangeShapeType="1"/>
              </p:cNvPicPr>
              <p:nvPr/>
            </p:nvPicPr>
            <p:blipFill>
              <a:blip r:embed="rId3"/>
              <a:stretch>
                <a:fillRect/>
              </a:stretch>
            </p:blipFill>
            <p:spPr>
              <a:xfrm>
                <a:off x="599727" y="820944"/>
                <a:ext cx="10044253" cy="5418667"/>
              </a:xfrm>
              <a:prstGeom prst="rect">
                <a:avLst/>
              </a:prstGeom>
            </p:spPr>
          </p:pic>
        </mc:Fallback>
      </mc:AlternateContent>
      <p:sp>
        <p:nvSpPr>
          <p:cNvPr id="10" name="Minus Sign 9">
            <a:extLst>
              <a:ext uri="{FF2B5EF4-FFF2-40B4-BE49-F238E27FC236}">
                <a16:creationId xmlns:a16="http://schemas.microsoft.com/office/drawing/2014/main" id="{1BC7F2BD-C70E-63CB-BD5C-33731747F422}"/>
              </a:ext>
            </a:extLst>
          </p:cNvPr>
          <p:cNvSpPr/>
          <p:nvPr/>
        </p:nvSpPr>
        <p:spPr>
          <a:xfrm>
            <a:off x="2951545" y="-451413"/>
            <a:ext cx="9645320" cy="3981691"/>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Minus Sign 10">
            <a:extLst>
              <a:ext uri="{FF2B5EF4-FFF2-40B4-BE49-F238E27FC236}">
                <a16:creationId xmlns:a16="http://schemas.microsoft.com/office/drawing/2014/main" id="{D05EE804-FBE3-56A3-179D-A4F40B11B8C6}"/>
              </a:ext>
            </a:extLst>
          </p:cNvPr>
          <p:cNvSpPr/>
          <p:nvPr/>
        </p:nvSpPr>
        <p:spPr>
          <a:xfrm>
            <a:off x="3251214" y="1459755"/>
            <a:ext cx="8115963" cy="2298717"/>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Minus Sign 11">
            <a:extLst>
              <a:ext uri="{FF2B5EF4-FFF2-40B4-BE49-F238E27FC236}">
                <a16:creationId xmlns:a16="http://schemas.microsoft.com/office/drawing/2014/main" id="{22118257-53BF-2331-B54E-D075EF1F4E9D}"/>
              </a:ext>
            </a:extLst>
          </p:cNvPr>
          <p:cNvSpPr/>
          <p:nvPr/>
        </p:nvSpPr>
        <p:spPr>
          <a:xfrm>
            <a:off x="3251214" y="3334803"/>
            <a:ext cx="8115963" cy="2488701"/>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Characteristics: Age, sex, and other </a:t>
            </a:r>
            <a:endParaRPr lang="en-CA" dirty="0"/>
          </a:p>
        </p:txBody>
      </p:sp>
      <p:sp>
        <p:nvSpPr>
          <p:cNvPr id="13" name="Minus Sign 12">
            <a:extLst>
              <a:ext uri="{FF2B5EF4-FFF2-40B4-BE49-F238E27FC236}">
                <a16:creationId xmlns:a16="http://schemas.microsoft.com/office/drawing/2014/main" id="{2ED432DE-486F-88DE-8D2F-45DE0D093AB6}"/>
              </a:ext>
            </a:extLst>
          </p:cNvPr>
          <p:cNvSpPr/>
          <p:nvPr/>
        </p:nvSpPr>
        <p:spPr>
          <a:xfrm>
            <a:off x="2951545" y="2314110"/>
            <a:ext cx="10430525" cy="2298717"/>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Minus Sign 13">
            <a:extLst>
              <a:ext uri="{FF2B5EF4-FFF2-40B4-BE49-F238E27FC236}">
                <a16:creationId xmlns:a16="http://schemas.microsoft.com/office/drawing/2014/main" id="{824B6F4F-15BB-52E9-E9C7-009CCB8E8AD8}"/>
              </a:ext>
            </a:extLst>
          </p:cNvPr>
          <p:cNvSpPr/>
          <p:nvPr/>
        </p:nvSpPr>
        <p:spPr>
          <a:xfrm>
            <a:off x="3263251" y="4358776"/>
            <a:ext cx="8115963" cy="2535386"/>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7-day and 14-day lags to track trends and seasonality.</a:t>
            </a:r>
            <a:endParaRPr lang="en-CA" dirty="0"/>
          </a:p>
        </p:txBody>
      </p:sp>
      <p:sp>
        <p:nvSpPr>
          <p:cNvPr id="16" name="Rectangle 2">
            <a:extLst>
              <a:ext uri="{FF2B5EF4-FFF2-40B4-BE49-F238E27FC236}">
                <a16:creationId xmlns:a16="http://schemas.microsoft.com/office/drawing/2014/main" id="{FA86A6F3-5DAF-BD1C-FDD4-489493B2E3C6}"/>
              </a:ext>
            </a:extLst>
          </p:cNvPr>
          <p:cNvSpPr>
            <a:spLocks noChangeArrowheads="1"/>
          </p:cNvSpPr>
          <p:nvPr/>
        </p:nvSpPr>
        <p:spPr bwMode="auto">
          <a:xfrm>
            <a:off x="4190036" y="901920"/>
            <a:ext cx="1094193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Dates of Pickup: From "</a:t>
            </a:r>
            <a:r>
              <a:rPr kumimoji="0" lang="en-US" altLang="en-US" sz="1800" b="0" i="0" u="none" strike="noStrike" cap="none" normalizeH="0" baseline="0" dirty="0" err="1">
                <a:ln>
                  <a:noFill/>
                </a:ln>
                <a:solidFill>
                  <a:schemeClr val="bg1"/>
                </a:solidFill>
                <a:effectLst/>
                <a:latin typeface="Arial" panose="020B0604020202020204" pitchFamily="34" charset="0"/>
              </a:rPr>
              <a:t>collect_scheduled_date</a:t>
            </a:r>
            <a:r>
              <a:rPr kumimoji="0" lang="en-US" altLang="en-US" sz="1800" b="0" i="0" u="none" strike="noStrike" cap="none" normalizeH="0" baseline="0" dirty="0">
                <a:ln>
                  <a:noFill/>
                </a:ln>
                <a:solidFill>
                  <a:schemeClr val="bg1"/>
                </a:solidFill>
                <a:effectLst/>
                <a:latin typeface="Arial" panose="020B0604020202020204" pitchFamily="34" charset="0"/>
              </a:rPr>
              <a:t>"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Seasonal Indicators: Based on the Islamic calendar (e.g., Ramadan). </a:t>
            </a:r>
          </a:p>
        </p:txBody>
      </p:sp>
      <p:sp>
        <p:nvSpPr>
          <p:cNvPr id="18" name="Rectangle 3">
            <a:extLst>
              <a:ext uri="{FF2B5EF4-FFF2-40B4-BE49-F238E27FC236}">
                <a16:creationId xmlns:a16="http://schemas.microsoft.com/office/drawing/2014/main" id="{45A4FEBC-7437-F88D-A685-9C99740DEBD3}"/>
              </a:ext>
            </a:extLst>
          </p:cNvPr>
          <p:cNvSpPr>
            <a:spLocks noChangeArrowheads="1"/>
          </p:cNvSpPr>
          <p:nvPr/>
        </p:nvSpPr>
        <p:spPr bwMode="auto">
          <a:xfrm>
            <a:off x="4272344" y="2434152"/>
            <a:ext cx="69551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Uses address data to enhance targeting and delivery routes.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4">
            <a:extLst>
              <a:ext uri="{FF2B5EF4-FFF2-40B4-BE49-F238E27FC236}">
                <a16:creationId xmlns:a16="http://schemas.microsoft.com/office/drawing/2014/main" id="{15CDFC52-560F-F6D2-0330-38B2623EEC93}"/>
              </a:ext>
            </a:extLst>
          </p:cNvPr>
          <p:cNvSpPr>
            <a:spLocks noChangeArrowheads="1"/>
          </p:cNvSpPr>
          <p:nvPr/>
        </p:nvSpPr>
        <p:spPr bwMode="auto">
          <a:xfrm>
            <a:off x="4272344" y="3327797"/>
            <a:ext cx="74759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Derived from previous appointments to measure usage frequency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 name="Picture 2" descr="Image result for NorQuest College Logo PNG">
            <a:extLst>
              <a:ext uri="{FF2B5EF4-FFF2-40B4-BE49-F238E27FC236}">
                <a16:creationId xmlns:a16="http://schemas.microsoft.com/office/drawing/2014/main" id="{F3E8DA3F-4842-F26D-7D71-D9CB96D2C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4113" y="5333536"/>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646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972A2AA-2BCB-4C1E-90E7-26B47F79D5F2}"/>
              </a:ext>
            </a:extLst>
          </p:cNvPr>
          <p:cNvSpPr>
            <a:spLocks noGrp="1"/>
          </p:cNvSpPr>
          <p:nvPr>
            <p:ph type="title"/>
          </p:nvPr>
        </p:nvSpPr>
        <p:spPr>
          <a:xfrm>
            <a:off x="2891574" y="671808"/>
            <a:ext cx="6761712" cy="639192"/>
          </a:xfrm>
        </p:spPr>
        <p:txBody>
          <a:bodyPr/>
          <a:lstStyle/>
          <a:p>
            <a:r>
              <a:rPr lang="en-US" dirty="0"/>
              <a:t>ACF &amp; PACF METHODS</a:t>
            </a:r>
          </a:p>
        </p:txBody>
      </p:sp>
      <p:sp>
        <p:nvSpPr>
          <p:cNvPr id="48" name="Text Placeholder 47">
            <a:extLst>
              <a:ext uri="{FF2B5EF4-FFF2-40B4-BE49-F238E27FC236}">
                <a16:creationId xmlns:a16="http://schemas.microsoft.com/office/drawing/2014/main" id="{EE8B86B4-61AE-484E-9C6C-689C6BFFADE0}"/>
              </a:ext>
            </a:extLst>
          </p:cNvPr>
          <p:cNvSpPr>
            <a:spLocks noGrp="1"/>
          </p:cNvSpPr>
          <p:nvPr>
            <p:ph type="body" sz="quarter" idx="17"/>
          </p:nvPr>
        </p:nvSpPr>
        <p:spPr>
          <a:xfrm>
            <a:off x="2007899" y="2977808"/>
            <a:ext cx="1828510" cy="859743"/>
          </a:xfrm>
        </p:spPr>
        <p:txBody>
          <a:bodyPr/>
          <a:lstStyle/>
          <a:p>
            <a:r>
              <a:rPr lang="en-US" dirty="0"/>
              <a:t>$3B</a:t>
            </a:r>
          </a:p>
        </p:txBody>
      </p:sp>
      <p:sp>
        <p:nvSpPr>
          <p:cNvPr id="60" name="Text Placeholder 59">
            <a:extLst>
              <a:ext uri="{FF2B5EF4-FFF2-40B4-BE49-F238E27FC236}">
                <a16:creationId xmlns:a16="http://schemas.microsoft.com/office/drawing/2014/main" id="{93448483-F045-4E43-A037-C130C4E72DF7}"/>
              </a:ext>
            </a:extLst>
          </p:cNvPr>
          <p:cNvSpPr>
            <a:spLocks noGrp="1"/>
          </p:cNvSpPr>
          <p:nvPr>
            <p:ph type="body" sz="quarter" idx="16"/>
          </p:nvPr>
        </p:nvSpPr>
        <p:spPr>
          <a:xfrm>
            <a:off x="1453428" y="4178539"/>
            <a:ext cx="2937452" cy="968644"/>
          </a:xfrm>
        </p:spPr>
        <p:txBody>
          <a:bodyPr>
            <a:normAutofit/>
          </a:bodyPr>
          <a:lstStyle/>
          <a:p>
            <a:r>
              <a:rPr lang="en-ZA" dirty="0"/>
              <a:t>Opportunity to build</a:t>
            </a:r>
            <a:r>
              <a:rPr lang="en-US" dirty="0"/>
              <a:t>​</a:t>
            </a:r>
          </a:p>
          <a:p>
            <a:r>
              <a:rPr lang="en-ZA" dirty="0"/>
              <a:t>Addressable market​</a:t>
            </a:r>
            <a:endParaRPr lang="en-US" dirty="0"/>
          </a:p>
        </p:txBody>
      </p:sp>
      <p:sp>
        <p:nvSpPr>
          <p:cNvPr id="50" name="Text Placeholder 49">
            <a:extLst>
              <a:ext uri="{FF2B5EF4-FFF2-40B4-BE49-F238E27FC236}">
                <a16:creationId xmlns:a16="http://schemas.microsoft.com/office/drawing/2014/main" id="{488CE684-6AFF-47AE-B08E-A7F5A489FB5A}"/>
              </a:ext>
            </a:extLst>
          </p:cNvPr>
          <p:cNvSpPr>
            <a:spLocks noGrp="1"/>
          </p:cNvSpPr>
          <p:nvPr>
            <p:ph type="body" sz="quarter" idx="19"/>
          </p:nvPr>
        </p:nvSpPr>
        <p:spPr>
          <a:xfrm>
            <a:off x="5207145" y="2977808"/>
            <a:ext cx="1828510" cy="859743"/>
          </a:xfrm>
        </p:spPr>
        <p:txBody>
          <a:bodyPr/>
          <a:lstStyle/>
          <a:p>
            <a:r>
              <a:rPr lang="en-US" dirty="0"/>
              <a:t>$2B</a:t>
            </a:r>
          </a:p>
        </p:txBody>
      </p:sp>
      <p:sp>
        <p:nvSpPr>
          <p:cNvPr id="71" name="Text Placeholder 70">
            <a:extLst>
              <a:ext uri="{FF2B5EF4-FFF2-40B4-BE49-F238E27FC236}">
                <a16:creationId xmlns:a16="http://schemas.microsoft.com/office/drawing/2014/main" id="{7D02C322-F3DF-4042-9909-67853CF4F72A}"/>
              </a:ext>
            </a:extLst>
          </p:cNvPr>
          <p:cNvSpPr>
            <a:spLocks noGrp="1"/>
          </p:cNvSpPr>
          <p:nvPr>
            <p:ph type="body" sz="quarter" idx="18"/>
          </p:nvPr>
        </p:nvSpPr>
        <p:spPr>
          <a:xfrm>
            <a:off x="4652674" y="4178539"/>
            <a:ext cx="2937452" cy="968644"/>
          </a:xfrm>
        </p:spPr>
        <p:txBody>
          <a:bodyPr>
            <a:normAutofit/>
          </a:bodyPr>
          <a:lstStyle/>
          <a:p>
            <a:r>
              <a:rPr lang="en-ZA" dirty="0"/>
              <a:t>Freedom to invent</a:t>
            </a:r>
            <a:r>
              <a:rPr lang="en-US" dirty="0"/>
              <a:t>​</a:t>
            </a:r>
          </a:p>
          <a:p>
            <a:r>
              <a:rPr lang="en-US" dirty="0"/>
              <a:t>Serviceable market​</a:t>
            </a:r>
          </a:p>
        </p:txBody>
      </p:sp>
      <p:sp>
        <p:nvSpPr>
          <p:cNvPr id="52" name="Text Placeholder 51">
            <a:extLst>
              <a:ext uri="{FF2B5EF4-FFF2-40B4-BE49-F238E27FC236}">
                <a16:creationId xmlns:a16="http://schemas.microsoft.com/office/drawing/2014/main" id="{34AF4E08-F9D2-4694-83C6-02066FB461A0}"/>
              </a:ext>
            </a:extLst>
          </p:cNvPr>
          <p:cNvSpPr>
            <a:spLocks noGrp="1"/>
          </p:cNvSpPr>
          <p:nvPr>
            <p:ph type="body" sz="quarter" idx="21"/>
          </p:nvPr>
        </p:nvSpPr>
        <p:spPr>
          <a:xfrm>
            <a:off x="8380990" y="2977808"/>
            <a:ext cx="1828510" cy="859743"/>
          </a:xfrm>
        </p:spPr>
        <p:txBody>
          <a:bodyPr/>
          <a:lstStyle/>
          <a:p>
            <a:r>
              <a:rPr lang="en-US" dirty="0"/>
              <a:t>$1B</a:t>
            </a:r>
          </a:p>
        </p:txBody>
      </p:sp>
      <p:sp>
        <p:nvSpPr>
          <p:cNvPr id="72" name="Text Placeholder 71">
            <a:extLst>
              <a:ext uri="{FF2B5EF4-FFF2-40B4-BE49-F238E27FC236}">
                <a16:creationId xmlns:a16="http://schemas.microsoft.com/office/drawing/2014/main" id="{A2B0EFEF-A51A-4690-A985-A45A637FA0F2}"/>
              </a:ext>
            </a:extLst>
          </p:cNvPr>
          <p:cNvSpPr>
            <a:spLocks noGrp="1"/>
          </p:cNvSpPr>
          <p:nvPr>
            <p:ph type="body" sz="quarter" idx="20"/>
          </p:nvPr>
        </p:nvSpPr>
        <p:spPr>
          <a:xfrm>
            <a:off x="7851920" y="4178539"/>
            <a:ext cx="2937452" cy="968644"/>
          </a:xfrm>
        </p:spPr>
        <p:txBody>
          <a:bodyPr>
            <a:normAutofit/>
          </a:bodyPr>
          <a:lstStyle/>
          <a:p>
            <a:r>
              <a:rPr lang="en-ZA" dirty="0"/>
              <a:t>Few competitors</a:t>
            </a:r>
          </a:p>
          <a:p>
            <a:r>
              <a:rPr lang="en-ZA" dirty="0"/>
              <a:t>Obtainable market​</a:t>
            </a:r>
            <a:r>
              <a:rPr lang="en-US" dirty="0"/>
              <a:t>​</a:t>
            </a:r>
          </a:p>
        </p:txBody>
      </p:sp>
      <p:pic>
        <p:nvPicPr>
          <p:cNvPr id="2" name="Picture 1">
            <a:extLst>
              <a:ext uri="{FF2B5EF4-FFF2-40B4-BE49-F238E27FC236}">
                <a16:creationId xmlns:a16="http://schemas.microsoft.com/office/drawing/2014/main" id="{B4840DBB-F48B-38D0-42E3-133D5AED6DE7}"/>
              </a:ext>
            </a:extLst>
          </p:cNvPr>
          <p:cNvPicPr>
            <a:picLocks noChangeAspect="1"/>
          </p:cNvPicPr>
          <p:nvPr/>
        </p:nvPicPr>
        <p:blipFill>
          <a:blip r:embed="rId3"/>
          <a:stretch>
            <a:fillRect/>
          </a:stretch>
        </p:blipFill>
        <p:spPr>
          <a:xfrm>
            <a:off x="0" y="1563123"/>
            <a:ext cx="12192000" cy="4386264"/>
          </a:xfrm>
          <a:prstGeom prst="rect">
            <a:avLst/>
          </a:prstGeom>
        </p:spPr>
      </p:pic>
      <p:pic>
        <p:nvPicPr>
          <p:cNvPr id="3" name="Picture 2" descr="Image result for NorQuest College Logo PNG">
            <a:extLst>
              <a:ext uri="{FF2B5EF4-FFF2-40B4-BE49-F238E27FC236}">
                <a16:creationId xmlns:a16="http://schemas.microsoft.com/office/drawing/2014/main" id="{A934EA75-0990-00DA-882B-BE090E8D86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078" y="98178"/>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723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F3B713-4C4D-8B79-0FC5-E24486740852}"/>
              </a:ext>
            </a:extLst>
          </p:cNvPr>
          <p:cNvSpPr>
            <a:spLocks noGrp="1"/>
          </p:cNvSpPr>
          <p:nvPr>
            <p:ph type="body" sz="quarter" idx="14"/>
          </p:nvPr>
        </p:nvSpPr>
        <p:spPr>
          <a:xfrm>
            <a:off x="174215" y="1398715"/>
            <a:ext cx="5172075" cy="2033588"/>
          </a:xfrm>
        </p:spPr>
        <p:txBody>
          <a:bodyPr/>
          <a:lstStyle/>
          <a:p>
            <a:pPr marL="342900" indent="-342900">
              <a:buFont typeface="+mj-lt"/>
              <a:buAutoNum type="arabicPeriod"/>
            </a:pPr>
            <a:r>
              <a:rPr lang="en-CA" dirty="0">
                <a:solidFill>
                  <a:srgbClr val="002060"/>
                </a:solidFill>
              </a:rPr>
              <a:t>Non-stationary to Stationary. </a:t>
            </a:r>
          </a:p>
          <a:p>
            <a:pPr marL="342900" indent="-342900">
              <a:buAutoNum type="arabicPeriod" startAt="2"/>
            </a:pPr>
            <a:r>
              <a:rPr lang="en-CA" dirty="0">
                <a:solidFill>
                  <a:srgbClr val="002060"/>
                </a:solidFill>
              </a:rPr>
              <a:t>Differencing.</a:t>
            </a:r>
          </a:p>
          <a:p>
            <a:r>
              <a:rPr lang="en-CA" b="0" i="0" dirty="0">
                <a:solidFill>
                  <a:srgbClr val="002060"/>
                </a:solidFill>
                <a:effectLst/>
                <a:latin typeface="Courier New" panose="02070309020205020404" pitchFamily="49" charset="0"/>
              </a:rPr>
              <a:t>	p-value: 0.0002</a:t>
            </a:r>
          </a:p>
          <a:p>
            <a:r>
              <a:rPr lang="en-CA" dirty="0">
                <a:solidFill>
                  <a:srgbClr val="002060"/>
                </a:solidFill>
                <a:latin typeface="Courier New" panose="02070309020205020404" pitchFamily="49" charset="0"/>
              </a:rPr>
              <a:t>	if p value&gt; 0.05</a:t>
            </a:r>
          </a:p>
          <a:p>
            <a:endParaRPr lang="en-CA" dirty="0">
              <a:solidFill>
                <a:srgbClr val="002060"/>
              </a:solidFill>
            </a:endParaRPr>
          </a:p>
          <a:p>
            <a:r>
              <a:rPr lang="en-CA" dirty="0">
                <a:solidFill>
                  <a:srgbClr val="002060"/>
                </a:solidFill>
              </a:rPr>
              <a:t>3.   Box-cox transformation.</a:t>
            </a:r>
          </a:p>
          <a:p>
            <a:r>
              <a:rPr lang="en-CA" dirty="0">
                <a:solidFill>
                  <a:srgbClr val="002060"/>
                </a:solidFill>
              </a:rPr>
              <a:t>  </a:t>
            </a:r>
          </a:p>
          <a:p>
            <a:r>
              <a:rPr lang="en-CA" dirty="0">
                <a:solidFill>
                  <a:srgbClr val="FF0000"/>
                </a:solidFill>
              </a:rPr>
              <a:t>	</a:t>
            </a:r>
          </a:p>
          <a:p>
            <a:pPr lvl="1" indent="0">
              <a:buNone/>
            </a:pPr>
            <a:endParaRPr lang="en-CA" dirty="0">
              <a:solidFill>
                <a:srgbClr val="FF0000"/>
              </a:solidFill>
            </a:endParaRPr>
          </a:p>
        </p:txBody>
      </p:sp>
      <p:sp>
        <p:nvSpPr>
          <p:cNvPr id="4" name="Title 3">
            <a:extLst>
              <a:ext uri="{FF2B5EF4-FFF2-40B4-BE49-F238E27FC236}">
                <a16:creationId xmlns:a16="http://schemas.microsoft.com/office/drawing/2014/main" id="{F59F32BA-133C-1CE4-C8D4-82F005C6490F}"/>
              </a:ext>
            </a:extLst>
          </p:cNvPr>
          <p:cNvSpPr>
            <a:spLocks noGrp="1"/>
          </p:cNvSpPr>
          <p:nvPr>
            <p:ph type="title"/>
          </p:nvPr>
        </p:nvSpPr>
        <p:spPr>
          <a:xfrm>
            <a:off x="0" y="494827"/>
            <a:ext cx="5346290" cy="639192"/>
          </a:xfrm>
        </p:spPr>
        <p:txBody>
          <a:bodyPr/>
          <a:lstStyle/>
          <a:p>
            <a:r>
              <a:rPr lang="en-CA" dirty="0"/>
              <a:t>Transforming data</a:t>
            </a:r>
          </a:p>
        </p:txBody>
      </p:sp>
      <p:pic>
        <p:nvPicPr>
          <p:cNvPr id="6" name="Picture 5" descr="A graph showing a sound wave&#10;&#10;Description automatically generated">
            <a:extLst>
              <a:ext uri="{FF2B5EF4-FFF2-40B4-BE49-F238E27FC236}">
                <a16:creationId xmlns:a16="http://schemas.microsoft.com/office/drawing/2014/main" id="{A5FFE485-C7BD-EC37-7454-52D037453EC6}"/>
              </a:ext>
            </a:extLst>
          </p:cNvPr>
          <p:cNvPicPr>
            <a:picLocks noChangeAspect="1"/>
          </p:cNvPicPr>
          <p:nvPr/>
        </p:nvPicPr>
        <p:blipFill>
          <a:blip r:embed="rId2"/>
          <a:stretch>
            <a:fillRect/>
          </a:stretch>
        </p:blipFill>
        <p:spPr>
          <a:xfrm>
            <a:off x="3574583" y="2677677"/>
            <a:ext cx="7604693" cy="3748950"/>
          </a:xfrm>
          <a:prstGeom prst="rect">
            <a:avLst/>
          </a:prstGeom>
        </p:spPr>
      </p:pic>
    </p:spTree>
    <p:extLst>
      <p:ext uri="{BB962C8B-B14F-4D97-AF65-F5344CB8AC3E}">
        <p14:creationId xmlns:p14="http://schemas.microsoft.com/office/powerpoint/2010/main" val="2572043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B288E94B-1B9A-42EA-8432-6AE5903CB9FC}"/>
              </a:ext>
            </a:extLst>
          </p:cNvPr>
          <p:cNvSpPr>
            <a:spLocks noGrp="1"/>
          </p:cNvSpPr>
          <p:nvPr>
            <p:ph type="title"/>
          </p:nvPr>
        </p:nvSpPr>
        <p:spPr>
          <a:xfrm>
            <a:off x="411687" y="254643"/>
            <a:ext cx="12980221" cy="1033207"/>
          </a:xfrm>
        </p:spPr>
        <p:txBody>
          <a:bodyPr/>
          <a:lstStyle/>
          <a:p>
            <a:r>
              <a:rPr lang="en-US" dirty="0">
                <a:highlight>
                  <a:srgbClr val="FFFF00"/>
                </a:highlight>
              </a:rPr>
              <a:t>Results of box-cox transformation</a:t>
            </a:r>
          </a:p>
        </p:txBody>
      </p:sp>
      <p:pic>
        <p:nvPicPr>
          <p:cNvPr id="9" name="Picture 8">
            <a:extLst>
              <a:ext uri="{FF2B5EF4-FFF2-40B4-BE49-F238E27FC236}">
                <a16:creationId xmlns:a16="http://schemas.microsoft.com/office/drawing/2014/main" id="{1787E733-7D6F-6C79-D269-179D3BADF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080" y="1760043"/>
            <a:ext cx="5005664" cy="383033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9">
            <a:extLst>
              <a:ext uri="{FF2B5EF4-FFF2-40B4-BE49-F238E27FC236}">
                <a16:creationId xmlns:a16="http://schemas.microsoft.com/office/drawing/2014/main" id="{18E01B15-16C6-8854-2DB9-3192CB151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643" y="1760043"/>
            <a:ext cx="5339917" cy="416382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4" name="Picture 2" descr="Image result for NorQuest College Logo PNG">
            <a:extLst>
              <a:ext uri="{FF2B5EF4-FFF2-40B4-BE49-F238E27FC236}">
                <a16:creationId xmlns:a16="http://schemas.microsoft.com/office/drawing/2014/main" id="{05A3D95B-3DAD-CBEE-D7C6-2A08A70484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01" y="5715990"/>
            <a:ext cx="980957" cy="1142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881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a:extLst>
              <a:ext uri="{FF2B5EF4-FFF2-40B4-BE49-F238E27FC236}">
                <a16:creationId xmlns:a16="http://schemas.microsoft.com/office/drawing/2014/main" id="{0BE62F74-B2F0-412C-A83C-5F33BEAA5922}"/>
              </a:ext>
            </a:extLst>
          </p:cNvPr>
          <p:cNvSpPr>
            <a:spLocks noGrp="1"/>
          </p:cNvSpPr>
          <p:nvPr>
            <p:ph type="title"/>
          </p:nvPr>
        </p:nvSpPr>
        <p:spPr>
          <a:xfrm>
            <a:off x="-808580" y="582296"/>
            <a:ext cx="13785448" cy="639192"/>
          </a:xfrm>
        </p:spPr>
        <p:txBody>
          <a:bodyPr/>
          <a:lstStyle/>
          <a:p>
            <a:r>
              <a:rPr lang="en-US" dirty="0"/>
              <a:t>Correlation analysis &amp; visualizations</a:t>
            </a:r>
          </a:p>
        </p:txBody>
      </p:sp>
      <p:sp>
        <p:nvSpPr>
          <p:cNvPr id="37" name="Text Placeholder 36">
            <a:extLst>
              <a:ext uri="{FF2B5EF4-FFF2-40B4-BE49-F238E27FC236}">
                <a16:creationId xmlns:a16="http://schemas.microsoft.com/office/drawing/2014/main" id="{17DF7675-E811-436D-967F-8C216AEF5A14}"/>
              </a:ext>
            </a:extLst>
          </p:cNvPr>
          <p:cNvSpPr>
            <a:spLocks noGrp="1"/>
          </p:cNvSpPr>
          <p:nvPr>
            <p:ph type="body" sz="quarter" idx="17"/>
          </p:nvPr>
        </p:nvSpPr>
        <p:spPr>
          <a:xfrm>
            <a:off x="963928" y="2683198"/>
            <a:ext cx="2667000" cy="609180"/>
          </a:xfrm>
        </p:spPr>
        <p:txBody>
          <a:bodyPr/>
          <a:lstStyle/>
          <a:p>
            <a:r>
              <a:rPr lang="en-US" dirty="0"/>
              <a:t>Feb 20xx</a:t>
            </a:r>
          </a:p>
        </p:txBody>
      </p:sp>
      <p:sp>
        <p:nvSpPr>
          <p:cNvPr id="66" name="Text Placeholder 65">
            <a:extLst>
              <a:ext uri="{FF2B5EF4-FFF2-40B4-BE49-F238E27FC236}">
                <a16:creationId xmlns:a16="http://schemas.microsoft.com/office/drawing/2014/main" id="{1CF403A4-EC71-458B-A4DC-B512F862CCD0}"/>
              </a:ext>
            </a:extLst>
          </p:cNvPr>
          <p:cNvSpPr>
            <a:spLocks noGrp="1"/>
          </p:cNvSpPr>
          <p:nvPr>
            <p:ph type="body" sz="quarter" idx="20"/>
          </p:nvPr>
        </p:nvSpPr>
        <p:spPr>
          <a:xfrm>
            <a:off x="963928" y="3778623"/>
            <a:ext cx="2667000" cy="1558104"/>
          </a:xfrm>
        </p:spPr>
        <p:txBody>
          <a:bodyPr/>
          <a:lstStyle/>
          <a:p>
            <a:r>
              <a:rPr lang="en-US" dirty="0"/>
              <a:t>Roll out product to hospitals in the region to help establish the product​</a:t>
            </a:r>
          </a:p>
        </p:txBody>
      </p:sp>
      <p:sp>
        <p:nvSpPr>
          <p:cNvPr id="57" name="Text Placeholder 56">
            <a:extLst>
              <a:ext uri="{FF2B5EF4-FFF2-40B4-BE49-F238E27FC236}">
                <a16:creationId xmlns:a16="http://schemas.microsoft.com/office/drawing/2014/main" id="{7C8C3076-E6F5-4637-8C6A-24BE6EF469EC}"/>
              </a:ext>
            </a:extLst>
          </p:cNvPr>
          <p:cNvSpPr>
            <a:spLocks noGrp="1"/>
          </p:cNvSpPr>
          <p:nvPr>
            <p:ph type="body" sz="quarter" idx="19"/>
          </p:nvPr>
        </p:nvSpPr>
        <p:spPr>
          <a:xfrm>
            <a:off x="8551543" y="2683198"/>
            <a:ext cx="2667000" cy="609180"/>
          </a:xfrm>
        </p:spPr>
        <p:txBody>
          <a:bodyPr/>
          <a:lstStyle/>
          <a:p>
            <a:r>
              <a:rPr lang="en-US" dirty="0"/>
              <a:t>Oct 20xx</a:t>
            </a:r>
          </a:p>
        </p:txBody>
      </p:sp>
      <p:sp>
        <p:nvSpPr>
          <p:cNvPr id="68" name="Text Placeholder 67">
            <a:extLst>
              <a:ext uri="{FF2B5EF4-FFF2-40B4-BE49-F238E27FC236}">
                <a16:creationId xmlns:a16="http://schemas.microsoft.com/office/drawing/2014/main" id="{73CF272F-B943-4B2B-9D88-823E9DA59F92}"/>
              </a:ext>
            </a:extLst>
          </p:cNvPr>
          <p:cNvSpPr>
            <a:spLocks noGrp="1"/>
          </p:cNvSpPr>
          <p:nvPr>
            <p:ph type="body" sz="quarter" idx="22"/>
          </p:nvPr>
        </p:nvSpPr>
        <p:spPr>
          <a:xfrm>
            <a:off x="8551543" y="3778623"/>
            <a:ext cx="2667000" cy="1558104"/>
          </a:xfrm>
        </p:spPr>
        <p:txBody>
          <a:bodyPr/>
          <a:lstStyle/>
          <a:p>
            <a:r>
              <a:rPr lang="en-US" dirty="0"/>
              <a:t>Gather feedback from the medical staff and the healthcare community to expand availability of the product​</a:t>
            </a:r>
          </a:p>
        </p:txBody>
      </p:sp>
      <p:pic>
        <p:nvPicPr>
          <p:cNvPr id="8" name="Picture 7">
            <a:extLst>
              <a:ext uri="{FF2B5EF4-FFF2-40B4-BE49-F238E27FC236}">
                <a16:creationId xmlns:a16="http://schemas.microsoft.com/office/drawing/2014/main" id="{9F5518E5-C9CB-9AEA-4881-2B1F4EB71F01}"/>
              </a:ext>
            </a:extLst>
          </p:cNvPr>
          <p:cNvPicPr>
            <a:picLocks noChangeAspect="1"/>
          </p:cNvPicPr>
          <p:nvPr/>
        </p:nvPicPr>
        <p:blipFill>
          <a:blip r:embed="rId2"/>
          <a:stretch>
            <a:fillRect/>
          </a:stretch>
        </p:blipFill>
        <p:spPr>
          <a:xfrm>
            <a:off x="0" y="1521272"/>
            <a:ext cx="6096000" cy="4614495"/>
          </a:xfrm>
          <a:prstGeom prst="rect">
            <a:avLst/>
          </a:prstGeom>
        </p:spPr>
      </p:pic>
      <p:pic>
        <p:nvPicPr>
          <p:cNvPr id="10" name="Picture 9">
            <a:extLst>
              <a:ext uri="{FF2B5EF4-FFF2-40B4-BE49-F238E27FC236}">
                <a16:creationId xmlns:a16="http://schemas.microsoft.com/office/drawing/2014/main" id="{E432FE50-828D-C283-B805-03A013BEFA2A}"/>
              </a:ext>
            </a:extLst>
          </p:cNvPr>
          <p:cNvPicPr>
            <a:picLocks noChangeAspect="1"/>
          </p:cNvPicPr>
          <p:nvPr/>
        </p:nvPicPr>
        <p:blipFill>
          <a:blip r:embed="rId3"/>
          <a:stretch>
            <a:fillRect/>
          </a:stretch>
        </p:blipFill>
        <p:spPr>
          <a:xfrm>
            <a:off x="5969087" y="1715018"/>
            <a:ext cx="5799018" cy="4560686"/>
          </a:xfrm>
          <a:prstGeom prst="rect">
            <a:avLst/>
          </a:prstGeom>
        </p:spPr>
      </p:pic>
      <p:pic>
        <p:nvPicPr>
          <p:cNvPr id="12" name="Picture 2" descr="Image result for NorQuest College Logo PNG">
            <a:extLst>
              <a:ext uri="{FF2B5EF4-FFF2-40B4-BE49-F238E27FC236}">
                <a16:creationId xmlns:a16="http://schemas.microsoft.com/office/drawing/2014/main" id="{19C059C6-4210-8A2C-CEBD-6889E8AB4A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83" y="5816072"/>
            <a:ext cx="789623" cy="91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485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1566E1EC-B2A7-4A51-972F-B364AC0BB7EC}"/>
              </a:ext>
            </a:extLst>
          </p:cNvPr>
          <p:cNvSpPr>
            <a:spLocks noGrp="1"/>
          </p:cNvSpPr>
          <p:nvPr>
            <p:ph type="title"/>
          </p:nvPr>
        </p:nvSpPr>
        <p:spPr>
          <a:xfrm>
            <a:off x="827900" y="671808"/>
            <a:ext cx="9508292" cy="639192"/>
          </a:xfrm>
        </p:spPr>
        <p:txBody>
          <a:bodyPr/>
          <a:lstStyle/>
          <a:p>
            <a:r>
              <a:rPr lang="en-US" dirty="0" err="1"/>
              <a:t>Ml</a:t>
            </a:r>
            <a:r>
              <a:rPr lang="en-US" dirty="0"/>
              <a:t> &amp; Model development</a:t>
            </a:r>
          </a:p>
        </p:txBody>
      </p:sp>
      <p:sp>
        <p:nvSpPr>
          <p:cNvPr id="54" name="Text Placeholder 53">
            <a:extLst>
              <a:ext uri="{FF2B5EF4-FFF2-40B4-BE49-F238E27FC236}">
                <a16:creationId xmlns:a16="http://schemas.microsoft.com/office/drawing/2014/main" id="{FFFA7450-DF50-4998-BD71-152846F72C37}"/>
              </a:ext>
            </a:extLst>
          </p:cNvPr>
          <p:cNvSpPr>
            <a:spLocks noGrp="1"/>
          </p:cNvSpPr>
          <p:nvPr>
            <p:ph type="body" sz="quarter" idx="25"/>
          </p:nvPr>
        </p:nvSpPr>
        <p:spPr>
          <a:xfrm>
            <a:off x="-529704" y="3124178"/>
            <a:ext cx="4487220" cy="448769"/>
          </a:xfrm>
        </p:spPr>
        <p:txBody>
          <a:bodyPr/>
          <a:lstStyle/>
          <a:p>
            <a:r>
              <a:rPr lang="en-US" sz="3200" dirty="0"/>
              <a:t> MODELS USED </a:t>
            </a:r>
          </a:p>
        </p:txBody>
      </p:sp>
      <p:sp>
        <p:nvSpPr>
          <p:cNvPr id="8" name="Text Placeholder 7">
            <a:extLst>
              <a:ext uri="{FF2B5EF4-FFF2-40B4-BE49-F238E27FC236}">
                <a16:creationId xmlns:a16="http://schemas.microsoft.com/office/drawing/2014/main" id="{21F20AEC-8FFD-3AF8-66AD-19EAA910C666}"/>
              </a:ext>
            </a:extLst>
          </p:cNvPr>
          <p:cNvSpPr>
            <a:spLocks noGrp="1"/>
          </p:cNvSpPr>
          <p:nvPr>
            <p:ph type="body" sz="quarter" idx="34"/>
          </p:nvPr>
        </p:nvSpPr>
        <p:spPr>
          <a:xfrm>
            <a:off x="1314037" y="1993204"/>
            <a:ext cx="10723634" cy="448769"/>
          </a:xfrm>
        </p:spPr>
        <p:txBody>
          <a:bodyPr/>
          <a:lstStyle/>
          <a:p>
            <a:r>
              <a:rPr lang="en-US" sz="1800" dirty="0"/>
              <a:t>The aim is to identify the model with high accuracy and minimal error.</a:t>
            </a:r>
            <a:endParaRPr lang="en-CA" dirty="0"/>
          </a:p>
        </p:txBody>
      </p:sp>
      <p:sp>
        <p:nvSpPr>
          <p:cNvPr id="10" name="Content Placeholder 9">
            <a:extLst>
              <a:ext uri="{FF2B5EF4-FFF2-40B4-BE49-F238E27FC236}">
                <a16:creationId xmlns:a16="http://schemas.microsoft.com/office/drawing/2014/main" id="{E530D26D-2779-BC95-23BD-A68968731904}"/>
              </a:ext>
            </a:extLst>
          </p:cNvPr>
          <p:cNvSpPr>
            <a:spLocks noGrp="1"/>
          </p:cNvSpPr>
          <p:nvPr>
            <p:ph sz="quarter" idx="37"/>
          </p:nvPr>
        </p:nvSpPr>
        <p:spPr>
          <a:xfrm>
            <a:off x="1207404" y="3667124"/>
            <a:ext cx="5007022" cy="3292475"/>
          </a:xfrm>
        </p:spPr>
        <p:txBody>
          <a:bodyPr/>
          <a:lstStyle/>
          <a:p>
            <a:r>
              <a:rPr lang="en-CA" dirty="0"/>
              <a:t>SARIMA MODEL</a:t>
            </a:r>
          </a:p>
          <a:p>
            <a:r>
              <a:rPr lang="en-CA" dirty="0"/>
              <a:t>RANDOM FOREST</a:t>
            </a:r>
          </a:p>
          <a:p>
            <a:r>
              <a:rPr lang="en-US" sz="2800" b="1" dirty="0" err="1"/>
              <a:t>XGBoost</a:t>
            </a:r>
            <a:r>
              <a:rPr lang="en-US" sz="2800" dirty="0"/>
              <a:t> REGRESSOR</a:t>
            </a:r>
            <a:endParaRPr lang="en-CA" dirty="0"/>
          </a:p>
        </p:txBody>
      </p:sp>
      <p:pic>
        <p:nvPicPr>
          <p:cNvPr id="6146" name="Picture 2" descr="The Six Steps of Creating a Machine Learning Model in Knowi - Knowi">
            <a:extLst>
              <a:ext uri="{FF2B5EF4-FFF2-40B4-BE49-F238E27FC236}">
                <a16:creationId xmlns:a16="http://schemas.microsoft.com/office/drawing/2014/main" id="{31AC323E-A794-2D63-BCEC-0386D78140DE}"/>
              </a:ext>
            </a:extLst>
          </p:cNvPr>
          <p:cNvPicPr>
            <a:picLocks noGrp="1" noChangeAspect="1" noChangeArrowheads="1"/>
          </p:cNvPicPr>
          <p:nvPr>
            <p:ph sz="quarter" idx="38"/>
          </p:nvPr>
        </p:nvPicPr>
        <p:blipFill>
          <a:blip r:embed="rId2">
            <a:extLst>
              <a:ext uri="{28A0092B-C50C-407E-A947-70E740481C1C}">
                <a14:useLocalDpi xmlns:a14="http://schemas.microsoft.com/office/drawing/2010/main" val="0"/>
              </a:ext>
            </a:extLst>
          </a:blip>
          <a:srcRect/>
          <a:stretch>
            <a:fillRect/>
          </a:stretch>
        </p:blipFill>
        <p:spPr bwMode="auto">
          <a:xfrm>
            <a:off x="6784975" y="2803812"/>
            <a:ext cx="4500563" cy="31807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NorQuest College Logo PNG">
            <a:extLst>
              <a:ext uri="{FF2B5EF4-FFF2-40B4-BE49-F238E27FC236}">
                <a16:creationId xmlns:a16="http://schemas.microsoft.com/office/drawing/2014/main" id="{9A10A27C-2FA3-5AA7-29BD-62F30EC048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4113" y="5333536"/>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16757"/>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83A62F2C-750F-EF5F-38B3-EDDAD5D2EB34}"/>
              </a:ext>
            </a:extLst>
          </p:cNvPr>
          <p:cNvSpPr>
            <a:spLocks noGrp="1"/>
          </p:cNvSpPr>
          <p:nvPr>
            <p:ph type="body" sz="quarter" idx="16"/>
          </p:nvPr>
        </p:nvSpPr>
        <p:spPr>
          <a:xfrm>
            <a:off x="0" y="1377580"/>
            <a:ext cx="4648200" cy="5354954"/>
          </a:xfrm>
        </p:spPr>
        <p:txBody>
          <a:bodyPr/>
          <a:lstStyle/>
          <a:p>
            <a:r>
              <a:rPr lang="en-US" sz="1400" b="1" dirty="0">
                <a:solidFill>
                  <a:schemeClr val="tx1"/>
                </a:solidFill>
                <a:latin typeface="Aptos SemiBold" panose="020F0502020204030204" pitchFamily="34" charset="0"/>
              </a:rPr>
              <a:t>SARIMA</a:t>
            </a:r>
            <a:r>
              <a:rPr lang="en-US" sz="1200" dirty="0">
                <a:solidFill>
                  <a:schemeClr val="tx1"/>
                </a:solidFill>
                <a:latin typeface="Aptos SemiBold" panose="020F0502020204030204" pitchFamily="34" charset="0"/>
              </a:rPr>
              <a:t> (Seasonal </a:t>
            </a:r>
            <a:r>
              <a:rPr lang="en-US" sz="1200" dirty="0" err="1">
                <a:solidFill>
                  <a:schemeClr val="tx1"/>
                </a:solidFill>
                <a:latin typeface="Aptos SemiBold" panose="020F0502020204030204" pitchFamily="34" charset="0"/>
              </a:rPr>
              <a:t>AutoRegressive</a:t>
            </a:r>
            <a:r>
              <a:rPr lang="en-US" sz="1200" dirty="0">
                <a:solidFill>
                  <a:schemeClr val="tx1"/>
                </a:solidFill>
                <a:latin typeface="Aptos SemiBold" panose="020F0502020204030204" pitchFamily="34" charset="0"/>
              </a:rPr>
              <a:t> Integrated Moving Average) is a time-series forecasting model that captures seasonality, trend, and noise in data by combining autoregressive, differencing, and moving average components.</a:t>
            </a:r>
            <a:endParaRPr lang="en-US" sz="1200" b="1" dirty="0">
              <a:solidFill>
                <a:schemeClr val="tx1"/>
              </a:solidFill>
              <a:latin typeface="Aptos SemiBold" panose="020F0502020204030204" pitchFamily="34" charset="0"/>
            </a:endParaRPr>
          </a:p>
          <a:p>
            <a:r>
              <a:rPr lang="en-US" sz="1400" dirty="0">
                <a:solidFill>
                  <a:schemeClr val="tx1"/>
                </a:solidFill>
                <a:latin typeface="Aptos SemiBold" panose="020F0502020204030204" pitchFamily="34" charset="0"/>
              </a:rPr>
              <a:t>Model Setup</a:t>
            </a:r>
          </a:p>
          <a:p>
            <a:r>
              <a:rPr lang="en-US" sz="1200" dirty="0" err="1">
                <a:solidFill>
                  <a:schemeClr val="tx1"/>
                </a:solidFill>
                <a:latin typeface="Aptos SemiBold" panose="020F0502020204030204" pitchFamily="34" charset="0"/>
              </a:rPr>
              <a:t>sarima_model_boxcox</a:t>
            </a:r>
            <a:r>
              <a:rPr lang="en-US" sz="1200" dirty="0">
                <a:solidFill>
                  <a:schemeClr val="tx1"/>
                </a:solidFill>
                <a:latin typeface="Aptos SemiBold" panose="020F0502020204030204" pitchFamily="34" charset="0"/>
              </a:rPr>
              <a:t> = </a:t>
            </a:r>
            <a:r>
              <a:rPr lang="en-US" sz="1200" dirty="0" err="1">
                <a:solidFill>
                  <a:schemeClr val="tx1"/>
                </a:solidFill>
                <a:latin typeface="Aptos SemiBold" panose="020F0502020204030204" pitchFamily="34" charset="0"/>
              </a:rPr>
              <a:t>sm.tsa.SARIMAX</a:t>
            </a:r>
            <a:r>
              <a:rPr lang="en-US" sz="1200" dirty="0">
                <a:solidFill>
                  <a:schemeClr val="tx1"/>
                </a:solidFill>
                <a:latin typeface="Aptos SemiBold" panose="020F0502020204030204" pitchFamily="34" charset="0"/>
              </a:rPr>
              <a:t>(</a:t>
            </a:r>
          </a:p>
          <a:p>
            <a:r>
              <a:rPr lang="en-US" sz="1200" dirty="0">
                <a:solidFill>
                  <a:schemeClr val="tx1"/>
                </a:solidFill>
                <a:latin typeface="Aptos SemiBold" panose="020F0502020204030204" pitchFamily="34" charset="0"/>
              </a:rPr>
              <a:t>    </a:t>
            </a:r>
            <a:r>
              <a:rPr lang="en-US" sz="1200" dirty="0" err="1">
                <a:solidFill>
                  <a:schemeClr val="tx1"/>
                </a:solidFill>
                <a:latin typeface="Aptos SemiBold" panose="020F0502020204030204" pitchFamily="34" charset="0"/>
              </a:rPr>
              <a:t>train_df</a:t>
            </a:r>
            <a:r>
              <a:rPr lang="en-US" sz="1200" dirty="0">
                <a:solidFill>
                  <a:schemeClr val="tx1"/>
                </a:solidFill>
                <a:latin typeface="Aptos SemiBold" panose="020F0502020204030204" pitchFamily="34" charset="0"/>
              </a:rPr>
              <a:t>['</a:t>
            </a:r>
            <a:r>
              <a:rPr lang="en-US" sz="1200" dirty="0" err="1">
                <a:solidFill>
                  <a:schemeClr val="tx1"/>
                </a:solidFill>
                <a:latin typeface="Aptos SemiBold" panose="020F0502020204030204" pitchFamily="34" charset="0"/>
              </a:rPr>
              <a:t>actual_pickup_boxcox</a:t>
            </a:r>
            <a:r>
              <a:rPr lang="en-US" sz="1200" dirty="0">
                <a:solidFill>
                  <a:schemeClr val="tx1"/>
                </a:solidFill>
                <a:latin typeface="Aptos SemiBold" panose="020F0502020204030204" pitchFamily="34" charset="0"/>
              </a:rPr>
              <a:t>'],  # Target variable (Box-Cox transformed)</a:t>
            </a:r>
          </a:p>
          <a:p>
            <a:r>
              <a:rPr lang="en-US" sz="1200" dirty="0">
                <a:solidFill>
                  <a:schemeClr val="tx1"/>
                </a:solidFill>
                <a:latin typeface="Aptos SemiBold" panose="020F0502020204030204" pitchFamily="34" charset="0"/>
              </a:rPr>
              <a:t>    </a:t>
            </a:r>
            <a:r>
              <a:rPr lang="en-US" sz="1200" dirty="0" err="1">
                <a:solidFill>
                  <a:schemeClr val="tx1"/>
                </a:solidFill>
                <a:latin typeface="Aptos SemiBold" panose="020F0502020204030204" pitchFamily="34" charset="0"/>
              </a:rPr>
              <a:t>exog</a:t>
            </a:r>
            <a:r>
              <a:rPr lang="en-US" sz="1200" dirty="0">
                <a:solidFill>
                  <a:schemeClr val="tx1"/>
                </a:solidFill>
                <a:latin typeface="Aptos SemiBold" panose="020F0502020204030204" pitchFamily="34" charset="0"/>
              </a:rPr>
              <a:t>=</a:t>
            </a:r>
            <a:r>
              <a:rPr lang="en-US" sz="1200" dirty="0" err="1">
                <a:solidFill>
                  <a:schemeClr val="tx1"/>
                </a:solidFill>
                <a:latin typeface="Aptos SemiBold" panose="020F0502020204030204" pitchFamily="34" charset="0"/>
              </a:rPr>
              <a:t>exog_train</a:t>
            </a:r>
            <a:r>
              <a:rPr lang="en-US" sz="1200" dirty="0">
                <a:solidFill>
                  <a:schemeClr val="tx1"/>
                </a:solidFill>
                <a:latin typeface="Aptos SemiBold" panose="020F0502020204030204" pitchFamily="34" charset="0"/>
              </a:rPr>
              <a:t>,  # Use external regressors (exogenous variables) like scheduled pickup data and its lags</a:t>
            </a:r>
          </a:p>
          <a:p>
            <a:r>
              <a:rPr lang="en-US" sz="1200" dirty="0">
                <a:solidFill>
                  <a:schemeClr val="tx1"/>
                </a:solidFill>
                <a:latin typeface="Aptos SemiBold" panose="020F0502020204030204" pitchFamily="34" charset="0"/>
              </a:rPr>
              <a:t>    order=(4, 1, 4),  # Specifies the ARIMA parameters: (p=4, d=1, q=4)</a:t>
            </a:r>
          </a:p>
          <a:p>
            <a:r>
              <a:rPr lang="en-US" sz="1200" dirty="0">
                <a:solidFill>
                  <a:schemeClr val="tx1"/>
                </a:solidFill>
                <a:latin typeface="Aptos SemiBold" panose="020F0502020204030204" pitchFamily="34" charset="0"/>
              </a:rPr>
              <a:t>    </a:t>
            </a:r>
            <a:r>
              <a:rPr lang="en-US" sz="1200" dirty="0" err="1">
                <a:solidFill>
                  <a:schemeClr val="tx1"/>
                </a:solidFill>
                <a:latin typeface="Aptos SemiBold" panose="020F0502020204030204" pitchFamily="34" charset="0"/>
              </a:rPr>
              <a:t>seasonal_order</a:t>
            </a:r>
            <a:r>
              <a:rPr lang="en-US" sz="1200" dirty="0">
                <a:solidFill>
                  <a:schemeClr val="tx1"/>
                </a:solidFill>
                <a:latin typeface="Aptos SemiBold" panose="020F0502020204030204" pitchFamily="34" charset="0"/>
              </a:rPr>
              <a:t>=(1, 1, 1, 7)</a:t>
            </a:r>
          </a:p>
          <a:p>
            <a:r>
              <a:rPr lang="en-US" sz="1400" b="1" dirty="0">
                <a:solidFill>
                  <a:schemeClr val="tx1"/>
                </a:solidFill>
                <a:latin typeface="Aptos SemiBold" panose="020F0502020204030204" pitchFamily="34" charset="0"/>
              </a:rPr>
              <a:t>Performance Metrics</a:t>
            </a:r>
          </a:p>
          <a:p>
            <a:r>
              <a:rPr lang="en-US" sz="1200" dirty="0">
                <a:solidFill>
                  <a:schemeClr val="tx1"/>
                </a:solidFill>
                <a:latin typeface="Aptos SemiBold" panose="020F0502020204030204" pitchFamily="34" charset="0"/>
              </a:rPr>
              <a:t>R-squared (R²): </a:t>
            </a:r>
            <a:r>
              <a:rPr lang="en-CA" sz="1200" i="0" dirty="0">
                <a:solidFill>
                  <a:schemeClr val="tx1"/>
                </a:solidFill>
                <a:effectLst/>
                <a:latin typeface="Aptos SemiBold" panose="020F0502020204030204" pitchFamily="34" charset="0"/>
              </a:rPr>
              <a:t>0.525</a:t>
            </a:r>
            <a:endParaRPr lang="en-US" dirty="0">
              <a:solidFill>
                <a:schemeClr val="tx1"/>
              </a:solidFill>
              <a:latin typeface="Aptos SemiBold" panose="020F0502020204030204" pitchFamily="34" charset="0"/>
            </a:endParaRPr>
          </a:p>
        </p:txBody>
      </p:sp>
      <p:sp>
        <p:nvSpPr>
          <p:cNvPr id="11" name="Title 3">
            <a:extLst>
              <a:ext uri="{FF2B5EF4-FFF2-40B4-BE49-F238E27FC236}">
                <a16:creationId xmlns:a16="http://schemas.microsoft.com/office/drawing/2014/main" id="{D5B69FCF-C921-B6C2-B4D2-25268FBAB531}"/>
              </a:ext>
            </a:extLst>
          </p:cNvPr>
          <p:cNvSpPr>
            <a:spLocks noGrp="1"/>
          </p:cNvSpPr>
          <p:nvPr>
            <p:ph type="title"/>
          </p:nvPr>
        </p:nvSpPr>
        <p:spPr>
          <a:xfrm>
            <a:off x="266700" y="466726"/>
            <a:ext cx="5829300" cy="662096"/>
          </a:xfrm>
        </p:spPr>
        <p:txBody>
          <a:bodyPr/>
          <a:lstStyle/>
          <a:p>
            <a:r>
              <a:rPr lang="en-US" dirty="0">
                <a:solidFill>
                  <a:schemeClr val="tx1"/>
                </a:solidFill>
              </a:rPr>
              <a:t>Traditional model- SARIMA MODEL</a:t>
            </a:r>
          </a:p>
        </p:txBody>
      </p:sp>
      <p:pic>
        <p:nvPicPr>
          <p:cNvPr id="3" name="Picture Placeholder 2" descr="A graph showing a number of pickups&#10;&#10;Description automatically generated">
            <a:extLst>
              <a:ext uri="{FF2B5EF4-FFF2-40B4-BE49-F238E27FC236}">
                <a16:creationId xmlns:a16="http://schemas.microsoft.com/office/drawing/2014/main" id="{53B1A303-66D0-08E1-0A1C-7E55F25EC95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567" r="11567"/>
          <a:stretch>
            <a:fillRect/>
          </a:stretch>
        </p:blipFill>
        <p:spPr>
          <a:xfrm>
            <a:off x="4537276" y="1718840"/>
            <a:ext cx="7515828" cy="4672434"/>
          </a:xfrm>
          <a:prstGeom prst="rect">
            <a:avLst/>
          </a:prstGeom>
        </p:spPr>
      </p:pic>
      <p:pic>
        <p:nvPicPr>
          <p:cNvPr id="4" name="Picture 2" descr="Image result for NorQuest College Logo PNG">
            <a:extLst>
              <a:ext uri="{FF2B5EF4-FFF2-40B4-BE49-F238E27FC236}">
                <a16:creationId xmlns:a16="http://schemas.microsoft.com/office/drawing/2014/main" id="{328E6CE0-8B65-B217-511C-6E2B8A474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3650" y="0"/>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686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
            <a:extLst>
              <a:ext uri="{FF2B5EF4-FFF2-40B4-BE49-F238E27FC236}">
                <a16:creationId xmlns:a16="http://schemas.microsoft.com/office/drawing/2014/main" id="{AAC0213C-5626-E3BB-3677-E6C324385E96}"/>
              </a:ext>
            </a:extLst>
          </p:cNvPr>
          <p:cNvSpPr>
            <a:spLocks noGrp="1"/>
          </p:cNvSpPr>
          <p:nvPr>
            <p:ph type="body" sz="quarter" idx="14"/>
          </p:nvPr>
        </p:nvSpPr>
        <p:spPr>
          <a:xfrm>
            <a:off x="6524625" y="2624137"/>
            <a:ext cx="5172075" cy="2033588"/>
          </a:xfrm>
        </p:spPr>
        <p:txBody>
          <a:bodyPr/>
          <a:lstStyle/>
          <a:p>
            <a:r>
              <a:rPr lang="en-US" sz="1600" dirty="0"/>
              <a:t>Random Forest is a model that uses multiple decision trees to make accurate and stable predictions. It’s good at handling complex data and avoids overfitting.</a:t>
            </a:r>
          </a:p>
          <a:p>
            <a:endParaRPr lang="en-US" dirty="0"/>
          </a:p>
        </p:txBody>
      </p:sp>
      <p:sp>
        <p:nvSpPr>
          <p:cNvPr id="23" name="Title 3">
            <a:extLst>
              <a:ext uri="{FF2B5EF4-FFF2-40B4-BE49-F238E27FC236}">
                <a16:creationId xmlns:a16="http://schemas.microsoft.com/office/drawing/2014/main" id="{030B1525-0DFE-3FCE-5533-FCE6A217272A}"/>
              </a:ext>
            </a:extLst>
          </p:cNvPr>
          <p:cNvSpPr>
            <a:spLocks noGrp="1"/>
          </p:cNvSpPr>
          <p:nvPr>
            <p:ph type="title"/>
          </p:nvPr>
        </p:nvSpPr>
        <p:spPr>
          <a:xfrm>
            <a:off x="7019925" y="423862"/>
            <a:ext cx="5172075" cy="639192"/>
          </a:xfrm>
        </p:spPr>
        <p:txBody>
          <a:bodyPr/>
          <a:lstStyle/>
          <a:p>
            <a:r>
              <a:rPr lang="en-US" dirty="0"/>
              <a:t>RANDOM FOREST </a:t>
            </a:r>
          </a:p>
        </p:txBody>
      </p:sp>
      <p:pic>
        <p:nvPicPr>
          <p:cNvPr id="15" name="Picture 2" descr="Image result for NorQuest College Logo PNG">
            <a:extLst>
              <a:ext uri="{FF2B5EF4-FFF2-40B4-BE49-F238E27FC236}">
                <a16:creationId xmlns:a16="http://schemas.microsoft.com/office/drawing/2014/main" id="{96D82E35-52A7-7F95-A13C-3D3DF7FF1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4113" y="5364016"/>
            <a:ext cx="1258350" cy="146494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number and text on a white background&#10;&#10;Description automatically generated">
            <a:extLst>
              <a:ext uri="{FF2B5EF4-FFF2-40B4-BE49-F238E27FC236}">
                <a16:creationId xmlns:a16="http://schemas.microsoft.com/office/drawing/2014/main" id="{CA53D508-7728-4D6B-49F1-FD9179920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743458"/>
            <a:ext cx="5394528" cy="2078673"/>
          </a:xfrm>
          <a:prstGeom prst="rect">
            <a:avLst/>
          </a:prstGeom>
        </p:spPr>
      </p:pic>
      <p:sp>
        <p:nvSpPr>
          <p:cNvPr id="3" name="TextBox 2">
            <a:extLst>
              <a:ext uri="{FF2B5EF4-FFF2-40B4-BE49-F238E27FC236}">
                <a16:creationId xmlns:a16="http://schemas.microsoft.com/office/drawing/2014/main" id="{E4A88EB9-9D07-5FD1-5C62-5106E3430B2F}"/>
              </a:ext>
            </a:extLst>
          </p:cNvPr>
          <p:cNvSpPr txBox="1"/>
          <p:nvPr/>
        </p:nvSpPr>
        <p:spPr>
          <a:xfrm>
            <a:off x="334297" y="3569110"/>
            <a:ext cx="4925961" cy="369332"/>
          </a:xfrm>
          <a:prstGeom prst="rect">
            <a:avLst/>
          </a:prstGeom>
          <a:noFill/>
        </p:spPr>
        <p:txBody>
          <a:bodyPr wrap="square" rtlCol="0">
            <a:spAutoFit/>
          </a:bodyPr>
          <a:lstStyle/>
          <a:p>
            <a:r>
              <a:rPr lang="en-CA" dirty="0"/>
              <a:t> </a:t>
            </a:r>
          </a:p>
        </p:txBody>
      </p:sp>
      <p:pic>
        <p:nvPicPr>
          <p:cNvPr id="5" name="Picture 4" descr="A screenshot of a computer screen&#10;&#10;Description automatically generated">
            <a:extLst>
              <a:ext uri="{FF2B5EF4-FFF2-40B4-BE49-F238E27FC236}">
                <a16:creationId xmlns:a16="http://schemas.microsoft.com/office/drawing/2014/main" id="{900065C6-50D4-67BC-2316-BEA63FD886AE}"/>
              </a:ext>
            </a:extLst>
          </p:cNvPr>
          <p:cNvPicPr>
            <a:picLocks noChangeAspect="1"/>
          </p:cNvPicPr>
          <p:nvPr/>
        </p:nvPicPr>
        <p:blipFill>
          <a:blip r:embed="rId4"/>
          <a:stretch>
            <a:fillRect/>
          </a:stretch>
        </p:blipFill>
        <p:spPr>
          <a:xfrm>
            <a:off x="495300" y="3100384"/>
            <a:ext cx="5025268" cy="3014158"/>
          </a:xfrm>
          <a:prstGeom prst="rect">
            <a:avLst/>
          </a:prstGeom>
        </p:spPr>
      </p:pic>
    </p:spTree>
    <p:extLst>
      <p:ext uri="{BB962C8B-B14F-4D97-AF65-F5344CB8AC3E}">
        <p14:creationId xmlns:p14="http://schemas.microsoft.com/office/powerpoint/2010/main" val="673740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14809-590D-31CB-688D-03AD607C29AD}"/>
            </a:ext>
          </a:extLst>
        </p:cNvPr>
        <p:cNvGrpSpPr/>
        <p:nvPr/>
      </p:nvGrpSpPr>
      <p:grpSpPr>
        <a:xfrm>
          <a:off x="0" y="0"/>
          <a:ext cx="0" cy="0"/>
          <a:chOff x="0" y="0"/>
          <a:chExt cx="0" cy="0"/>
        </a:xfrm>
      </p:grpSpPr>
      <p:sp>
        <p:nvSpPr>
          <p:cNvPr id="21" name="Text Placeholder 2">
            <a:extLst>
              <a:ext uri="{FF2B5EF4-FFF2-40B4-BE49-F238E27FC236}">
                <a16:creationId xmlns:a16="http://schemas.microsoft.com/office/drawing/2014/main" id="{9B0DDEB7-3067-BB7E-CEDB-E8314B3F7823}"/>
              </a:ext>
            </a:extLst>
          </p:cNvPr>
          <p:cNvSpPr>
            <a:spLocks noGrp="1"/>
          </p:cNvSpPr>
          <p:nvPr>
            <p:ph type="body" sz="quarter" idx="14"/>
          </p:nvPr>
        </p:nvSpPr>
        <p:spPr>
          <a:xfrm>
            <a:off x="6524625" y="2624137"/>
            <a:ext cx="5172075" cy="2033588"/>
          </a:xfrm>
        </p:spPr>
        <p:txBody>
          <a:bodyPr/>
          <a:lstStyle/>
          <a:p>
            <a:r>
              <a:rPr lang="en-US" sz="1600" dirty="0" err="1"/>
              <a:t>XGBoost</a:t>
            </a:r>
            <a:r>
              <a:rPr lang="en-US" sz="1600" dirty="0"/>
              <a:t> is a fast and efficient model that builds trees one after another, each learning from the mistakes of the previous one. It’s great for large datasets and highly accurate.</a:t>
            </a:r>
          </a:p>
          <a:p>
            <a:endParaRPr lang="en-US" dirty="0"/>
          </a:p>
        </p:txBody>
      </p:sp>
      <p:sp>
        <p:nvSpPr>
          <p:cNvPr id="23" name="Title 3">
            <a:extLst>
              <a:ext uri="{FF2B5EF4-FFF2-40B4-BE49-F238E27FC236}">
                <a16:creationId xmlns:a16="http://schemas.microsoft.com/office/drawing/2014/main" id="{8012A95A-016B-A61B-BC5F-1793E397292C}"/>
              </a:ext>
            </a:extLst>
          </p:cNvPr>
          <p:cNvSpPr>
            <a:spLocks noGrp="1"/>
          </p:cNvSpPr>
          <p:nvPr>
            <p:ph type="title"/>
          </p:nvPr>
        </p:nvSpPr>
        <p:spPr>
          <a:xfrm>
            <a:off x="5358581" y="304800"/>
            <a:ext cx="5995219" cy="1006200"/>
          </a:xfrm>
        </p:spPr>
        <p:txBody>
          <a:bodyPr/>
          <a:lstStyle/>
          <a:p>
            <a:pPr algn="l"/>
            <a:r>
              <a:rPr lang="en-US" dirty="0"/>
              <a:t>XGBOOST REGRESSOR</a:t>
            </a:r>
          </a:p>
        </p:txBody>
      </p:sp>
      <p:pic>
        <p:nvPicPr>
          <p:cNvPr id="2" name="Picture 2" descr="Image result for NorQuest College Logo PNG">
            <a:extLst>
              <a:ext uri="{FF2B5EF4-FFF2-40B4-BE49-F238E27FC236}">
                <a16:creationId xmlns:a16="http://schemas.microsoft.com/office/drawing/2014/main" id="{B833031E-CF97-AE7B-CDAA-7D35A29E1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4113" y="5348776"/>
            <a:ext cx="1258350" cy="14649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ack text with numbers&#10;&#10;Description automatically generated with medium confidence">
            <a:extLst>
              <a:ext uri="{FF2B5EF4-FFF2-40B4-BE49-F238E27FC236}">
                <a16:creationId xmlns:a16="http://schemas.microsoft.com/office/drawing/2014/main" id="{31EF5869-0B93-DC8A-CF57-74F4B1675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91556"/>
            <a:ext cx="7441873" cy="2377721"/>
          </a:xfrm>
          <a:prstGeom prst="rect">
            <a:avLst/>
          </a:prstGeom>
        </p:spPr>
      </p:pic>
      <p:pic>
        <p:nvPicPr>
          <p:cNvPr id="5" name="Picture 4" descr="A diagram of a algorithm&#10;&#10;Description automatically generated">
            <a:extLst>
              <a:ext uri="{FF2B5EF4-FFF2-40B4-BE49-F238E27FC236}">
                <a16:creationId xmlns:a16="http://schemas.microsoft.com/office/drawing/2014/main" id="{DA7882CC-1DEE-EB2E-4FE2-67D153349ED7}"/>
              </a:ext>
            </a:extLst>
          </p:cNvPr>
          <p:cNvPicPr>
            <a:picLocks noChangeAspect="1"/>
          </p:cNvPicPr>
          <p:nvPr/>
        </p:nvPicPr>
        <p:blipFill>
          <a:blip r:embed="rId4"/>
          <a:stretch>
            <a:fillRect/>
          </a:stretch>
        </p:blipFill>
        <p:spPr>
          <a:xfrm>
            <a:off x="619432" y="748760"/>
            <a:ext cx="4487787" cy="2486054"/>
          </a:xfrm>
          <a:prstGeom prst="rect">
            <a:avLst/>
          </a:prstGeom>
        </p:spPr>
      </p:pic>
    </p:spTree>
    <p:extLst>
      <p:ext uri="{BB962C8B-B14F-4D97-AF65-F5344CB8AC3E}">
        <p14:creationId xmlns:p14="http://schemas.microsoft.com/office/powerpoint/2010/main" val="39616103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FC3F-17EC-3D9E-616E-E65A37333A93}"/>
              </a:ext>
            </a:extLst>
          </p:cNvPr>
          <p:cNvSpPr>
            <a:spLocks noGrp="1"/>
          </p:cNvSpPr>
          <p:nvPr>
            <p:ph type="title"/>
          </p:nvPr>
        </p:nvSpPr>
        <p:spPr>
          <a:xfrm>
            <a:off x="886691" y="453220"/>
            <a:ext cx="7980217" cy="996551"/>
          </a:xfrm>
        </p:spPr>
        <p:txBody>
          <a:bodyPr/>
          <a:lstStyle/>
          <a:p>
            <a:r>
              <a:rPr lang="en-IN" sz="5400" dirty="0"/>
              <a:t>Evaluation Matrix</a:t>
            </a:r>
          </a:p>
        </p:txBody>
      </p:sp>
      <p:pic>
        <p:nvPicPr>
          <p:cNvPr id="4" name="Picture 3">
            <a:extLst>
              <a:ext uri="{FF2B5EF4-FFF2-40B4-BE49-F238E27FC236}">
                <a16:creationId xmlns:a16="http://schemas.microsoft.com/office/drawing/2014/main" id="{E4977038-4C5F-3C31-4525-870AC06B78D7}"/>
              </a:ext>
            </a:extLst>
          </p:cNvPr>
          <p:cNvPicPr>
            <a:picLocks noChangeAspect="1"/>
          </p:cNvPicPr>
          <p:nvPr/>
        </p:nvPicPr>
        <p:blipFill>
          <a:blip r:embed="rId2"/>
          <a:stretch>
            <a:fillRect/>
          </a:stretch>
        </p:blipFill>
        <p:spPr>
          <a:xfrm>
            <a:off x="1333004" y="1449771"/>
            <a:ext cx="7087589" cy="3515216"/>
          </a:xfrm>
          <a:prstGeom prst="rect">
            <a:avLst/>
          </a:prstGeom>
        </p:spPr>
      </p:pic>
      <p:sp>
        <p:nvSpPr>
          <p:cNvPr id="6" name="TextBox 5">
            <a:extLst>
              <a:ext uri="{FF2B5EF4-FFF2-40B4-BE49-F238E27FC236}">
                <a16:creationId xmlns:a16="http://schemas.microsoft.com/office/drawing/2014/main" id="{7952FF03-7CA6-C110-3366-27CDE6C9DA6B}"/>
              </a:ext>
            </a:extLst>
          </p:cNvPr>
          <p:cNvSpPr txBox="1"/>
          <p:nvPr/>
        </p:nvSpPr>
        <p:spPr>
          <a:xfrm>
            <a:off x="789709" y="5084328"/>
            <a:ext cx="10058400" cy="1477328"/>
          </a:xfrm>
          <a:prstGeom prst="rect">
            <a:avLst/>
          </a:prstGeom>
          <a:noFill/>
        </p:spPr>
        <p:txBody>
          <a:bodyPr wrap="square" rtlCol="0">
            <a:spAutoFit/>
          </a:bodyPr>
          <a:lstStyle/>
          <a:p>
            <a:r>
              <a:rPr kumimoji="0" lang="en-US" altLang="en-US" b="0" i="0" u="none" strike="noStrike" cap="none" normalizeH="0" baseline="0" dirty="0">
                <a:ln>
                  <a:noFill/>
                </a:ln>
                <a:solidFill>
                  <a:schemeClr val="tx1"/>
                </a:solidFill>
                <a:effectLst/>
                <a:latin typeface="Arial" panose="020B0604020202020204" pitchFamily="34" charset="0"/>
              </a:rPr>
              <a:t>Because Random Forest is more accurate and has a lower error rate than SARIMA, it is the best model according to the evaluation matrix. It is appropriate for forecasting demand in the distribution of food hampers for the Islamic community since it manages the dataset's complexity well and is less likely to overfit.</a:t>
            </a:r>
          </a:p>
          <a:p>
            <a:endParaRPr lang="en-IN" dirty="0"/>
          </a:p>
        </p:txBody>
      </p:sp>
      <p:pic>
        <p:nvPicPr>
          <p:cNvPr id="8" name="Picture 2" descr="Image result for NorQuest College Logo PNG">
            <a:extLst>
              <a:ext uri="{FF2B5EF4-FFF2-40B4-BE49-F238E27FC236}">
                <a16:creationId xmlns:a16="http://schemas.microsoft.com/office/drawing/2014/main" id="{45A50974-5D68-628E-A2BC-C67744262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3650" y="5393055"/>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2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olorful carved figures of humans">
            <a:extLst>
              <a:ext uri="{FF2B5EF4-FFF2-40B4-BE49-F238E27FC236}">
                <a16:creationId xmlns:a16="http://schemas.microsoft.com/office/drawing/2014/main" id="{9E464C75-F2D8-5F2A-EBB5-D14F99B176E7}"/>
              </a:ext>
            </a:extLst>
          </p:cNvPr>
          <p:cNvPicPr>
            <a:picLocks noChangeAspect="1"/>
          </p:cNvPicPr>
          <p:nvPr/>
        </p:nvPicPr>
        <p:blipFill>
          <a:blip r:embed="rId2"/>
          <a:srcRect l="11942" r="11712" b="2"/>
          <a:stretch/>
        </p:blipFill>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a:noFill/>
        </p:spPr>
      </p:pic>
      <p:sp>
        <p:nvSpPr>
          <p:cNvPr id="12" name="Title 3">
            <a:extLst>
              <a:ext uri="{FF2B5EF4-FFF2-40B4-BE49-F238E27FC236}">
                <a16:creationId xmlns:a16="http://schemas.microsoft.com/office/drawing/2014/main" id="{AB19B60E-BB25-B43A-9A86-5E3B6D0EF7CE}"/>
              </a:ext>
            </a:extLst>
          </p:cNvPr>
          <p:cNvSpPr>
            <a:spLocks noGrp="1"/>
          </p:cNvSpPr>
          <p:nvPr>
            <p:ph type="body" sz="quarter" idx="14"/>
          </p:nvPr>
        </p:nvSpPr>
        <p:spPr>
          <a:xfrm>
            <a:off x="6524625" y="2624137"/>
            <a:ext cx="5172075" cy="2033588"/>
          </a:xfrm>
        </p:spPr>
        <p:txBody>
          <a:bodyPr>
            <a:noAutofit/>
          </a:bodyPr>
          <a:lstStyle/>
          <a:p>
            <a:pPr marL="285750" indent="-285750">
              <a:spcAft>
                <a:spcPts val="600"/>
              </a:spcAft>
              <a:buFont typeface="Wingdings" panose="05000000000000000000" pitchFamily="2" charset="2"/>
              <a:buChar char="q"/>
            </a:pPr>
            <a:r>
              <a:rPr lang="en-US" sz="2800" dirty="0">
                <a:latin typeface="Californian FB" panose="0207040306080B030204" pitchFamily="18" charset="0"/>
              </a:rPr>
              <a:t>KHUSHI</a:t>
            </a:r>
          </a:p>
          <a:p>
            <a:pPr marL="285750" indent="-285750">
              <a:spcAft>
                <a:spcPts val="600"/>
              </a:spcAft>
              <a:buFont typeface="Wingdings" panose="05000000000000000000" pitchFamily="2" charset="2"/>
              <a:buChar char="q"/>
            </a:pPr>
            <a:r>
              <a:rPr lang="en-US" sz="2800" dirty="0">
                <a:latin typeface="Californian FB" panose="0207040306080B030204" pitchFamily="18" charset="0"/>
              </a:rPr>
              <a:t>ANUREET KAUR</a:t>
            </a:r>
          </a:p>
          <a:p>
            <a:pPr marL="285750" indent="-285750">
              <a:spcAft>
                <a:spcPts val="600"/>
              </a:spcAft>
              <a:buFont typeface="Wingdings" panose="05000000000000000000" pitchFamily="2" charset="2"/>
              <a:buChar char="q"/>
            </a:pPr>
            <a:r>
              <a:rPr lang="en-US" sz="2800" dirty="0">
                <a:latin typeface="Californian FB" panose="0207040306080B030204" pitchFamily="18" charset="0"/>
              </a:rPr>
              <a:t>VANSHNOOR SINGH</a:t>
            </a:r>
          </a:p>
          <a:p>
            <a:pPr marL="285750" indent="-285750">
              <a:spcAft>
                <a:spcPts val="600"/>
              </a:spcAft>
              <a:buFont typeface="Wingdings" panose="05000000000000000000" pitchFamily="2" charset="2"/>
              <a:buChar char="q"/>
            </a:pPr>
            <a:r>
              <a:rPr lang="en-US" sz="2800" dirty="0">
                <a:latin typeface="Californian FB" panose="0207040306080B030204" pitchFamily="18" charset="0"/>
              </a:rPr>
              <a:t>KAWALDEEP KAUR</a:t>
            </a:r>
          </a:p>
        </p:txBody>
      </p:sp>
      <p:sp>
        <p:nvSpPr>
          <p:cNvPr id="18" name="Title 3">
            <a:extLst>
              <a:ext uri="{FF2B5EF4-FFF2-40B4-BE49-F238E27FC236}">
                <a16:creationId xmlns:a16="http://schemas.microsoft.com/office/drawing/2014/main" id="{061D4683-4C45-5450-15E8-B5011E51FE53}"/>
              </a:ext>
            </a:extLst>
          </p:cNvPr>
          <p:cNvSpPr>
            <a:spLocks noGrp="1"/>
          </p:cNvSpPr>
          <p:nvPr>
            <p:ph type="title"/>
          </p:nvPr>
        </p:nvSpPr>
        <p:spPr>
          <a:xfrm>
            <a:off x="6524625" y="906240"/>
            <a:ext cx="6196965" cy="639192"/>
          </a:xfrm>
        </p:spPr>
        <p:txBody>
          <a:bodyPr/>
          <a:lstStyle/>
          <a:p>
            <a:r>
              <a:rPr lang="en-US" sz="4400" dirty="0"/>
              <a:t>TEAM MEMBERS</a:t>
            </a:r>
            <a:br>
              <a:rPr lang="en-US" dirty="0"/>
            </a:br>
            <a:endParaRPr lang="en-US" dirty="0"/>
          </a:p>
        </p:txBody>
      </p:sp>
      <p:pic>
        <p:nvPicPr>
          <p:cNvPr id="4" name="Picture 2" descr="Image result for NorQuest College Logo PNG">
            <a:extLst>
              <a:ext uri="{FF2B5EF4-FFF2-40B4-BE49-F238E27FC236}">
                <a16:creationId xmlns:a16="http://schemas.microsoft.com/office/drawing/2014/main" id="{0C7C9799-7361-3329-E28C-1D018DD18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4113" y="5333536"/>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76083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64">
            <a:extLst>
              <a:ext uri="{FF2B5EF4-FFF2-40B4-BE49-F238E27FC236}">
                <a16:creationId xmlns:a16="http://schemas.microsoft.com/office/drawing/2014/main" id="{64ABC1C5-3ACA-49D3-A339-04BA079636F7}"/>
              </a:ext>
            </a:extLst>
          </p:cNvPr>
          <p:cNvSpPr>
            <a:spLocks noGrp="1"/>
          </p:cNvSpPr>
          <p:nvPr>
            <p:ph type="title"/>
          </p:nvPr>
        </p:nvSpPr>
        <p:spPr>
          <a:xfrm>
            <a:off x="2966888" y="658420"/>
            <a:ext cx="6972147" cy="665965"/>
          </a:xfrm>
        </p:spPr>
        <p:txBody>
          <a:bodyPr/>
          <a:lstStyle/>
          <a:p>
            <a:r>
              <a:rPr lang="en-US" dirty="0">
                <a:solidFill>
                  <a:schemeClr val="tx1">
                    <a:lumMod val="65000"/>
                    <a:lumOff val="35000"/>
                  </a:schemeClr>
                </a:solidFill>
              </a:rPr>
              <a:t>CHALLENGES FACED</a:t>
            </a:r>
          </a:p>
        </p:txBody>
      </p:sp>
      <p:sp>
        <p:nvSpPr>
          <p:cNvPr id="29" name="Text Placeholder 28">
            <a:extLst>
              <a:ext uri="{FF2B5EF4-FFF2-40B4-BE49-F238E27FC236}">
                <a16:creationId xmlns:a16="http://schemas.microsoft.com/office/drawing/2014/main" id="{5BEF602E-F3C8-4D5A-86E0-DF63AD13E228}"/>
              </a:ext>
            </a:extLst>
          </p:cNvPr>
          <p:cNvSpPr>
            <a:spLocks noGrp="1"/>
          </p:cNvSpPr>
          <p:nvPr>
            <p:ph type="body" sz="quarter" idx="25"/>
          </p:nvPr>
        </p:nvSpPr>
        <p:spPr>
          <a:xfrm rot="16200000">
            <a:off x="5165340" y="3790264"/>
            <a:ext cx="2387816" cy="448769"/>
          </a:xfrm>
        </p:spPr>
        <p:txBody>
          <a:bodyPr/>
          <a:lstStyle/>
          <a:p>
            <a:r>
              <a:rPr lang="en-US" dirty="0"/>
              <a:t>$12,000</a:t>
            </a:r>
          </a:p>
        </p:txBody>
      </p:sp>
      <p:graphicFrame>
        <p:nvGraphicFramePr>
          <p:cNvPr id="78" name="Chart 77" descr="Chart">
            <a:extLst>
              <a:ext uri="{FF2B5EF4-FFF2-40B4-BE49-F238E27FC236}">
                <a16:creationId xmlns:a16="http://schemas.microsoft.com/office/drawing/2014/main" id="{281461AE-467D-40F7-A03B-CE9CAED1FC98}"/>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416847352"/>
              </p:ext>
            </p:extLst>
          </p:nvPr>
        </p:nvGraphicFramePr>
        <p:xfrm>
          <a:off x="1609005" y="1403931"/>
          <a:ext cx="1357883" cy="3112798"/>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 Placeholder 35">
            <a:extLst>
              <a:ext uri="{FF2B5EF4-FFF2-40B4-BE49-F238E27FC236}">
                <a16:creationId xmlns:a16="http://schemas.microsoft.com/office/drawing/2014/main" id="{858F1CE5-2796-49BE-A32F-4545CF6DEA60}"/>
              </a:ext>
            </a:extLst>
          </p:cNvPr>
          <p:cNvSpPr>
            <a:spLocks noGrp="1"/>
          </p:cNvSpPr>
          <p:nvPr>
            <p:ph type="body" sz="quarter" idx="17"/>
          </p:nvPr>
        </p:nvSpPr>
        <p:spPr>
          <a:xfrm>
            <a:off x="838200" y="4525420"/>
            <a:ext cx="2449286" cy="639192"/>
          </a:xfrm>
        </p:spPr>
        <p:txBody>
          <a:bodyPr/>
          <a:lstStyle/>
          <a:p>
            <a:r>
              <a:rPr lang="en-ZA" dirty="0"/>
              <a:t>Insurance</a:t>
            </a:r>
            <a:r>
              <a:rPr lang="en-US" dirty="0"/>
              <a:t>​</a:t>
            </a:r>
          </a:p>
        </p:txBody>
      </p:sp>
      <p:sp>
        <p:nvSpPr>
          <p:cNvPr id="35" name="Text Placeholder 34">
            <a:extLst>
              <a:ext uri="{FF2B5EF4-FFF2-40B4-BE49-F238E27FC236}">
                <a16:creationId xmlns:a16="http://schemas.microsoft.com/office/drawing/2014/main" id="{F6C14ABA-1649-4DA7-9A13-28A051C2A919}"/>
              </a:ext>
            </a:extLst>
          </p:cNvPr>
          <p:cNvSpPr>
            <a:spLocks noGrp="1"/>
          </p:cNvSpPr>
          <p:nvPr>
            <p:ph type="body" sz="quarter" idx="16"/>
          </p:nvPr>
        </p:nvSpPr>
        <p:spPr>
          <a:xfrm>
            <a:off x="838200" y="5154557"/>
            <a:ext cx="2449286" cy="1003155"/>
          </a:xfrm>
        </p:spPr>
        <p:txBody>
          <a:bodyPr/>
          <a:lstStyle/>
          <a:p>
            <a:r>
              <a:rPr lang="en-ZA" dirty="0"/>
              <a:t>Revenue obtained from medical insurance payments</a:t>
            </a:r>
            <a:r>
              <a:rPr lang="en-US" dirty="0"/>
              <a:t>​</a:t>
            </a:r>
          </a:p>
        </p:txBody>
      </p:sp>
      <p:sp>
        <p:nvSpPr>
          <p:cNvPr id="37" name="Text Placeholder 36">
            <a:extLst>
              <a:ext uri="{FF2B5EF4-FFF2-40B4-BE49-F238E27FC236}">
                <a16:creationId xmlns:a16="http://schemas.microsoft.com/office/drawing/2014/main" id="{CFE5511E-21D0-45E7-8187-E1751A3B2BB9}"/>
              </a:ext>
            </a:extLst>
          </p:cNvPr>
          <p:cNvSpPr>
            <a:spLocks noGrp="1"/>
          </p:cNvSpPr>
          <p:nvPr>
            <p:ph type="body" sz="quarter" idx="26"/>
          </p:nvPr>
        </p:nvSpPr>
        <p:spPr>
          <a:xfrm rot="16200000">
            <a:off x="3226739" y="3063183"/>
            <a:ext cx="2387816" cy="448769"/>
          </a:xfrm>
        </p:spPr>
        <p:txBody>
          <a:bodyPr/>
          <a:lstStyle/>
          <a:p>
            <a:r>
              <a:rPr lang="en-US" dirty="0"/>
              <a:t>$14,000</a:t>
            </a:r>
          </a:p>
        </p:txBody>
      </p:sp>
      <p:graphicFrame>
        <p:nvGraphicFramePr>
          <p:cNvPr id="80" name="Chart 79" descr="Chart">
            <a:extLst>
              <a:ext uri="{FF2B5EF4-FFF2-40B4-BE49-F238E27FC236}">
                <a16:creationId xmlns:a16="http://schemas.microsoft.com/office/drawing/2014/main" id="{A7D4DF94-43C0-47EE-8300-50F61B92E7DF}"/>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785323644"/>
              </p:ext>
            </p:extLst>
          </p:nvPr>
        </p:nvGraphicFramePr>
        <p:xfrm>
          <a:off x="4276724" y="1403931"/>
          <a:ext cx="1357883" cy="3112798"/>
        </p:xfrm>
        <a:graphic>
          <a:graphicData uri="http://schemas.openxmlformats.org/drawingml/2006/chart">
            <c:chart xmlns:c="http://schemas.openxmlformats.org/drawingml/2006/chart" xmlns:r="http://schemas.openxmlformats.org/officeDocument/2006/relationships" r:id="rId3"/>
          </a:graphicData>
        </a:graphic>
      </p:graphicFrame>
      <p:sp>
        <p:nvSpPr>
          <p:cNvPr id="41" name="Text Placeholder 40">
            <a:extLst>
              <a:ext uri="{FF2B5EF4-FFF2-40B4-BE49-F238E27FC236}">
                <a16:creationId xmlns:a16="http://schemas.microsoft.com/office/drawing/2014/main" id="{1C7B0FA3-67EC-444E-9D87-A07EDC3F366B}"/>
              </a:ext>
            </a:extLst>
          </p:cNvPr>
          <p:cNvSpPr>
            <a:spLocks noGrp="1"/>
          </p:cNvSpPr>
          <p:nvPr>
            <p:ph type="body" sz="quarter" idx="30"/>
          </p:nvPr>
        </p:nvSpPr>
        <p:spPr>
          <a:xfrm>
            <a:off x="3536069" y="4525420"/>
            <a:ext cx="2449286" cy="639192"/>
          </a:xfrm>
        </p:spPr>
        <p:txBody>
          <a:bodyPr>
            <a:normAutofit/>
          </a:bodyPr>
          <a:lstStyle/>
          <a:p>
            <a:r>
              <a:rPr lang="en-ZA" dirty="0"/>
              <a:t>Angel investments</a:t>
            </a:r>
            <a:r>
              <a:rPr lang="en-US" dirty="0"/>
              <a:t>​</a:t>
            </a:r>
          </a:p>
        </p:txBody>
      </p:sp>
      <p:sp>
        <p:nvSpPr>
          <p:cNvPr id="40" name="Text Placeholder 39">
            <a:extLst>
              <a:ext uri="{FF2B5EF4-FFF2-40B4-BE49-F238E27FC236}">
                <a16:creationId xmlns:a16="http://schemas.microsoft.com/office/drawing/2014/main" id="{3DD9F4AB-8692-45FD-AE13-689E238CB816}"/>
              </a:ext>
            </a:extLst>
          </p:cNvPr>
          <p:cNvSpPr>
            <a:spLocks noGrp="1"/>
          </p:cNvSpPr>
          <p:nvPr>
            <p:ph type="body" sz="quarter" idx="29"/>
          </p:nvPr>
        </p:nvSpPr>
        <p:spPr>
          <a:xfrm>
            <a:off x="3536069" y="5154557"/>
            <a:ext cx="2449286" cy="1003155"/>
          </a:xfrm>
        </p:spPr>
        <p:txBody>
          <a:bodyPr/>
          <a:lstStyle/>
          <a:p>
            <a:r>
              <a:rPr lang="en-ZA" dirty="0"/>
              <a:t>Amount obtained through other investors</a:t>
            </a:r>
            <a:r>
              <a:rPr lang="en-US" dirty="0"/>
              <a:t>​</a:t>
            </a:r>
          </a:p>
        </p:txBody>
      </p:sp>
      <p:sp>
        <p:nvSpPr>
          <p:cNvPr id="38" name="Text Placeholder 37">
            <a:extLst>
              <a:ext uri="{FF2B5EF4-FFF2-40B4-BE49-F238E27FC236}">
                <a16:creationId xmlns:a16="http://schemas.microsoft.com/office/drawing/2014/main" id="{FA0ACB11-2B29-453C-9E60-63B83C76A191}"/>
              </a:ext>
            </a:extLst>
          </p:cNvPr>
          <p:cNvSpPr>
            <a:spLocks noGrp="1"/>
          </p:cNvSpPr>
          <p:nvPr>
            <p:ph type="body" sz="quarter" idx="27"/>
          </p:nvPr>
        </p:nvSpPr>
        <p:spPr>
          <a:xfrm rot="16200000">
            <a:off x="5857430" y="3063181"/>
            <a:ext cx="2387816" cy="448769"/>
          </a:xfrm>
        </p:spPr>
        <p:txBody>
          <a:bodyPr/>
          <a:lstStyle/>
          <a:p>
            <a:r>
              <a:rPr lang="en-US" dirty="0"/>
              <a:t>$32,000</a:t>
            </a:r>
          </a:p>
        </p:txBody>
      </p:sp>
      <p:graphicFrame>
        <p:nvGraphicFramePr>
          <p:cNvPr id="82" name="Chart 81" descr="Chart">
            <a:extLst>
              <a:ext uri="{FF2B5EF4-FFF2-40B4-BE49-F238E27FC236}">
                <a16:creationId xmlns:a16="http://schemas.microsoft.com/office/drawing/2014/main" id="{12C6B033-E0DD-40C4-8FA0-2F687A17FBEE}"/>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192980612"/>
              </p:ext>
            </p:extLst>
          </p:nvPr>
        </p:nvGraphicFramePr>
        <p:xfrm>
          <a:off x="6912371" y="1403640"/>
          <a:ext cx="1357883" cy="3112798"/>
        </p:xfrm>
        <a:graphic>
          <a:graphicData uri="http://schemas.openxmlformats.org/drawingml/2006/chart">
            <c:chart xmlns:c="http://schemas.openxmlformats.org/drawingml/2006/chart" xmlns:r="http://schemas.openxmlformats.org/officeDocument/2006/relationships" r:id="rId4"/>
          </a:graphicData>
        </a:graphic>
      </p:graphicFrame>
      <p:sp>
        <p:nvSpPr>
          <p:cNvPr id="43" name="Text Placeholder 42">
            <a:extLst>
              <a:ext uri="{FF2B5EF4-FFF2-40B4-BE49-F238E27FC236}">
                <a16:creationId xmlns:a16="http://schemas.microsoft.com/office/drawing/2014/main" id="{5CB33916-805F-42BB-A4D6-729824B52354}"/>
              </a:ext>
            </a:extLst>
          </p:cNvPr>
          <p:cNvSpPr>
            <a:spLocks noGrp="1"/>
          </p:cNvSpPr>
          <p:nvPr>
            <p:ph type="body" sz="quarter" idx="32"/>
          </p:nvPr>
        </p:nvSpPr>
        <p:spPr>
          <a:xfrm>
            <a:off x="6211909" y="4525420"/>
            <a:ext cx="2449286" cy="639192"/>
          </a:xfrm>
        </p:spPr>
        <p:txBody>
          <a:bodyPr/>
          <a:lstStyle/>
          <a:p>
            <a:r>
              <a:rPr lang="en-ZA" dirty="0"/>
              <a:t>Cash</a:t>
            </a:r>
            <a:r>
              <a:rPr lang="en-US" dirty="0"/>
              <a:t>​</a:t>
            </a:r>
          </a:p>
        </p:txBody>
      </p:sp>
      <p:sp>
        <p:nvSpPr>
          <p:cNvPr id="42" name="Text Placeholder 41">
            <a:extLst>
              <a:ext uri="{FF2B5EF4-FFF2-40B4-BE49-F238E27FC236}">
                <a16:creationId xmlns:a16="http://schemas.microsoft.com/office/drawing/2014/main" id="{A985ADA1-85AC-47E5-8BBA-E05D33073614}"/>
              </a:ext>
            </a:extLst>
          </p:cNvPr>
          <p:cNvSpPr>
            <a:spLocks noGrp="1"/>
          </p:cNvSpPr>
          <p:nvPr>
            <p:ph type="body" sz="quarter" idx="31"/>
          </p:nvPr>
        </p:nvSpPr>
        <p:spPr>
          <a:xfrm>
            <a:off x="6211909" y="5154557"/>
            <a:ext cx="2449286" cy="1003155"/>
          </a:xfrm>
        </p:spPr>
        <p:txBody>
          <a:bodyPr/>
          <a:lstStyle/>
          <a:p>
            <a:r>
              <a:rPr lang="en-ZA" dirty="0"/>
              <a:t>Liquid cash we have on hand</a:t>
            </a:r>
            <a:r>
              <a:rPr lang="en-US" dirty="0"/>
              <a:t>​</a:t>
            </a:r>
          </a:p>
        </p:txBody>
      </p:sp>
      <p:sp>
        <p:nvSpPr>
          <p:cNvPr id="39" name="Text Placeholder 38">
            <a:extLst>
              <a:ext uri="{FF2B5EF4-FFF2-40B4-BE49-F238E27FC236}">
                <a16:creationId xmlns:a16="http://schemas.microsoft.com/office/drawing/2014/main" id="{4F42D9D9-1550-48C9-9338-C0B7BF43A458}"/>
              </a:ext>
            </a:extLst>
          </p:cNvPr>
          <p:cNvSpPr>
            <a:spLocks noGrp="1"/>
          </p:cNvSpPr>
          <p:nvPr>
            <p:ph type="body" sz="quarter" idx="28"/>
          </p:nvPr>
        </p:nvSpPr>
        <p:spPr>
          <a:xfrm rot="16200000">
            <a:off x="8520742" y="3063180"/>
            <a:ext cx="2387816" cy="448769"/>
          </a:xfrm>
        </p:spPr>
        <p:txBody>
          <a:bodyPr/>
          <a:lstStyle/>
          <a:p>
            <a:r>
              <a:rPr lang="en-US" dirty="0"/>
              <a:t>$82,000</a:t>
            </a:r>
          </a:p>
        </p:txBody>
      </p:sp>
      <p:graphicFrame>
        <p:nvGraphicFramePr>
          <p:cNvPr id="84" name="Chart 83" descr="Chart">
            <a:extLst>
              <a:ext uri="{FF2B5EF4-FFF2-40B4-BE49-F238E27FC236}">
                <a16:creationId xmlns:a16="http://schemas.microsoft.com/office/drawing/2014/main" id="{BDE2BA43-A9C2-432B-910D-6351A9203174}"/>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550259348"/>
              </p:ext>
            </p:extLst>
          </p:nvPr>
        </p:nvGraphicFramePr>
        <p:xfrm>
          <a:off x="9548018" y="1403640"/>
          <a:ext cx="1357883" cy="3112798"/>
        </p:xfrm>
        <a:graphic>
          <a:graphicData uri="http://schemas.openxmlformats.org/drawingml/2006/chart">
            <c:chart xmlns:c="http://schemas.openxmlformats.org/drawingml/2006/chart" xmlns:r="http://schemas.openxmlformats.org/officeDocument/2006/relationships" r:id="rId5"/>
          </a:graphicData>
        </a:graphic>
      </p:graphicFrame>
      <p:sp>
        <p:nvSpPr>
          <p:cNvPr id="45" name="Text Placeholder 44">
            <a:extLst>
              <a:ext uri="{FF2B5EF4-FFF2-40B4-BE49-F238E27FC236}">
                <a16:creationId xmlns:a16="http://schemas.microsoft.com/office/drawing/2014/main" id="{E8B2FE83-E19B-4417-B9F7-280B9DC32F92}"/>
              </a:ext>
            </a:extLst>
          </p:cNvPr>
          <p:cNvSpPr>
            <a:spLocks noGrp="1"/>
          </p:cNvSpPr>
          <p:nvPr>
            <p:ph type="body" sz="quarter" idx="34"/>
          </p:nvPr>
        </p:nvSpPr>
        <p:spPr>
          <a:xfrm>
            <a:off x="8904516" y="4525420"/>
            <a:ext cx="2449286" cy="639192"/>
          </a:xfrm>
        </p:spPr>
        <p:txBody>
          <a:bodyPr/>
          <a:lstStyle/>
          <a:p>
            <a:r>
              <a:rPr lang="en-ZA" dirty="0"/>
              <a:t>Shares</a:t>
            </a:r>
            <a:r>
              <a:rPr lang="en-US" dirty="0"/>
              <a:t>​</a:t>
            </a:r>
          </a:p>
        </p:txBody>
      </p:sp>
      <p:sp>
        <p:nvSpPr>
          <p:cNvPr id="44" name="Text Placeholder 43">
            <a:extLst>
              <a:ext uri="{FF2B5EF4-FFF2-40B4-BE49-F238E27FC236}">
                <a16:creationId xmlns:a16="http://schemas.microsoft.com/office/drawing/2014/main" id="{E86528B4-9B53-451D-9179-5A9DC76A512A}"/>
              </a:ext>
            </a:extLst>
          </p:cNvPr>
          <p:cNvSpPr>
            <a:spLocks noGrp="1"/>
          </p:cNvSpPr>
          <p:nvPr>
            <p:ph type="body" sz="quarter" idx="33"/>
          </p:nvPr>
        </p:nvSpPr>
        <p:spPr>
          <a:xfrm>
            <a:off x="8904516" y="5154557"/>
            <a:ext cx="2449286" cy="1003155"/>
          </a:xfrm>
        </p:spPr>
        <p:txBody>
          <a:bodyPr/>
          <a:lstStyle/>
          <a:p>
            <a:r>
              <a:rPr lang="en-ZA" dirty="0"/>
              <a:t>Number of shares converted into USD</a:t>
            </a:r>
            <a:r>
              <a:rPr lang="en-US" dirty="0"/>
              <a:t>​</a:t>
            </a:r>
          </a:p>
        </p:txBody>
      </p:sp>
      <p:sp>
        <p:nvSpPr>
          <p:cNvPr id="5" name="Rectangle: Folded Corner 4">
            <a:extLst>
              <a:ext uri="{FF2B5EF4-FFF2-40B4-BE49-F238E27FC236}">
                <a16:creationId xmlns:a16="http://schemas.microsoft.com/office/drawing/2014/main" id="{4229EF07-F59B-EDB6-7840-47DC4FAE6B9B}"/>
              </a:ext>
            </a:extLst>
          </p:cNvPr>
          <p:cNvSpPr/>
          <p:nvPr/>
        </p:nvSpPr>
        <p:spPr>
          <a:xfrm>
            <a:off x="838200" y="1874520"/>
            <a:ext cx="11003280" cy="4526280"/>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6" name="Rectangle 1">
            <a:extLst>
              <a:ext uri="{FF2B5EF4-FFF2-40B4-BE49-F238E27FC236}">
                <a16:creationId xmlns:a16="http://schemas.microsoft.com/office/drawing/2014/main" id="{B2640BCE-DB81-3B74-E817-86403E291582}"/>
              </a:ext>
            </a:extLst>
          </p:cNvPr>
          <p:cNvSpPr>
            <a:spLocks noChangeArrowheads="1"/>
          </p:cNvSpPr>
          <p:nvPr/>
        </p:nvSpPr>
        <p:spPr bwMode="auto">
          <a:xfrm>
            <a:off x="877757" y="1947873"/>
            <a:ext cx="1033888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parajita" panose="020B0502040204020203" pitchFamily="18" charset="0"/>
                <a:cs typeface="Aparajita" panose="020B0502040204020203" pitchFamily="18" charset="0"/>
              </a:rPr>
              <a:t>Model Deployment Challenges:</a:t>
            </a:r>
            <a:endParaRPr kumimoji="0" lang="en-US" altLang="en-US" sz="2400" b="0" i="0" u="none" strike="noStrike" cap="none" normalizeH="0" baseline="0" dirty="0">
              <a:ln>
                <a:noFill/>
              </a:ln>
              <a:solidFill>
                <a:schemeClr val="tx1"/>
              </a:solidFill>
              <a:effectLst/>
              <a:latin typeface="Aparajita" panose="020B0502040204020203" pitchFamily="18" charset="0"/>
              <a:cs typeface="Aparajita" panose="020B05020402040202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parajita" panose="020B0502040204020203" pitchFamily="18" charset="0"/>
                <a:cs typeface="Aparajita" panose="020B0502040204020203" pitchFamily="18" charset="0"/>
              </a:rPr>
              <a:t>Faced difficulties due to inconsistent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parajita" panose="020B0502040204020203" pitchFamily="18" charset="0"/>
                <a:cs typeface="Aparajita" panose="020B0502040204020203" pitchFamily="18" charset="0"/>
              </a:rPr>
              <a:t>Required extensive feature tuning to optimize model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parajita" panose="020B0502040204020203" pitchFamily="18" charset="0"/>
              <a:cs typeface="Aparajita" panose="020B05020402040202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parajita" panose="020B0502040204020203" pitchFamily="18" charset="0"/>
                <a:cs typeface="Aparajita" panose="020B0502040204020203" pitchFamily="18" charset="0"/>
              </a:rPr>
              <a:t>Feature Engineering Modifications:</a:t>
            </a:r>
            <a:endParaRPr kumimoji="0" lang="en-US" altLang="en-US" sz="2400" b="0" i="0" u="none" strike="noStrike" cap="none" normalizeH="0" baseline="0" dirty="0">
              <a:ln>
                <a:noFill/>
              </a:ln>
              <a:solidFill>
                <a:schemeClr val="tx1"/>
              </a:solidFill>
              <a:effectLst/>
              <a:latin typeface="Aparajita" panose="020B0502040204020203" pitchFamily="18" charset="0"/>
              <a:cs typeface="Aparajita" panose="020B05020402040202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parajita" panose="020B0502040204020203" pitchFamily="18" charset="0"/>
                <a:cs typeface="Aparajita" panose="020B0502040204020203" pitchFamily="18" charset="0"/>
              </a:rPr>
              <a:t>Identified the need for additional improvements to enhance model accuracy and reliability.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parajita" panose="020B0502040204020203" pitchFamily="18" charset="0"/>
              <a:cs typeface="Aparajita" panose="020B05020402040202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parajita" panose="020B0502040204020203" pitchFamily="18" charset="0"/>
                <a:cs typeface="Aparajita" panose="020B0502040204020203" pitchFamily="18" charset="0"/>
              </a:rPr>
              <a:t>Techniques for Overcoming Obstacles:</a:t>
            </a:r>
            <a:endParaRPr kumimoji="0" lang="en-US" altLang="en-US" sz="2400" b="0" i="0" u="none" strike="noStrike" cap="none" normalizeH="0" baseline="0" dirty="0">
              <a:ln>
                <a:noFill/>
              </a:ln>
              <a:solidFill>
                <a:schemeClr val="tx1"/>
              </a:solidFill>
              <a:effectLst/>
              <a:latin typeface="Aparajita" panose="020B0502040204020203" pitchFamily="18" charset="0"/>
              <a:cs typeface="Aparajita" panose="020B05020402040202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parajita" panose="020B0502040204020203" pitchFamily="18" charset="0"/>
                <a:cs typeface="Aparajita" panose="020B0502040204020203" pitchFamily="18" charset="0"/>
              </a:rPr>
              <a:t>Engaged in group discussions to collaboratively resolve data issues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parajita" panose="020B0502040204020203" pitchFamily="18" charset="0"/>
                <a:cs typeface="Aparajita" panose="020B0502040204020203" pitchFamily="18" charset="0"/>
              </a:rPr>
              <a:t>Incorporated feedback and suggestions from team members.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parajita" panose="020B0502040204020203" pitchFamily="18" charset="0"/>
                <a:cs typeface="Aparajita" panose="020B0502040204020203" pitchFamily="18" charset="0"/>
              </a:rPr>
              <a:t>Sought guidance from instructors to address specific challenges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1" name="Picture 3" descr="Image result for challenges FACED">
            <a:extLst>
              <a:ext uri="{FF2B5EF4-FFF2-40B4-BE49-F238E27FC236}">
                <a16:creationId xmlns:a16="http://schemas.microsoft.com/office/drawing/2014/main" id="{01B74C6C-846D-5FD0-BC5E-53C640C283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405" y="4221481"/>
            <a:ext cx="3321816" cy="20563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2" descr="Image result for NorQuest College Logo PNG">
            <a:extLst>
              <a:ext uri="{FF2B5EF4-FFF2-40B4-BE49-F238E27FC236}">
                <a16:creationId xmlns:a16="http://schemas.microsoft.com/office/drawing/2014/main" id="{8A9D4921-0903-6A0B-D57F-BEC95E8EB2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946" y="260784"/>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471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30214A-9A92-D73B-934D-913A24614E9C}"/>
              </a:ext>
            </a:extLst>
          </p:cNvPr>
          <p:cNvSpPr>
            <a:spLocks noGrp="1"/>
          </p:cNvSpPr>
          <p:nvPr>
            <p:ph type="title"/>
          </p:nvPr>
        </p:nvSpPr>
        <p:spPr>
          <a:xfrm>
            <a:off x="3634375" y="5608320"/>
            <a:ext cx="4923250" cy="640080"/>
          </a:xfrm>
        </p:spPr>
        <p:style>
          <a:lnRef idx="3">
            <a:schemeClr val="lt1"/>
          </a:lnRef>
          <a:fillRef idx="1">
            <a:schemeClr val="accent4"/>
          </a:fillRef>
          <a:effectRef idx="1">
            <a:schemeClr val="accent4"/>
          </a:effectRef>
          <a:fontRef idx="minor">
            <a:schemeClr val="lt1"/>
          </a:fontRef>
        </p:style>
        <p:txBody>
          <a:bodyPr/>
          <a:lstStyle/>
          <a:p>
            <a:r>
              <a:rPr lang="en-CA" dirty="0">
                <a:solidFill>
                  <a:schemeClr val="tx1">
                    <a:lumMod val="65000"/>
                    <a:lumOff val="35000"/>
                  </a:schemeClr>
                </a:solidFill>
              </a:rPr>
              <a:t>NEXT STEPS</a:t>
            </a:r>
          </a:p>
        </p:txBody>
      </p:sp>
      <p:sp>
        <p:nvSpPr>
          <p:cNvPr id="7" name="Flowchart: Document 6">
            <a:extLst>
              <a:ext uri="{FF2B5EF4-FFF2-40B4-BE49-F238E27FC236}">
                <a16:creationId xmlns:a16="http://schemas.microsoft.com/office/drawing/2014/main" id="{213AA58F-5DE2-1751-DCC3-39499C94B2E0}"/>
              </a:ext>
            </a:extLst>
          </p:cNvPr>
          <p:cNvSpPr/>
          <p:nvPr/>
        </p:nvSpPr>
        <p:spPr>
          <a:xfrm>
            <a:off x="289560" y="533400"/>
            <a:ext cx="11734800" cy="4160520"/>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US" sz="2400" b="1" i="1" u="sng" dirty="0">
                <a:latin typeface="Open Sauce Bold" panose="020B0604020202020204" charset="0"/>
              </a:rPr>
              <a:t>Sh</a:t>
            </a:r>
            <a:r>
              <a:rPr kumimoji="0" lang="en-US" altLang="en-US" sz="2400" b="1" i="1" u="sng" strike="noStrike" cap="none" normalizeH="0" baseline="0" dirty="0">
                <a:ln>
                  <a:noFill/>
                </a:ln>
                <a:solidFill>
                  <a:schemeClr val="tx1"/>
                </a:solidFill>
                <a:effectLst/>
                <a:latin typeface="Open Sauce Bold" panose="020B0604020202020204" charset="0"/>
              </a:rPr>
              <a:t>ort-Term Objectives:</a:t>
            </a:r>
            <a:br>
              <a:rPr kumimoji="0" lang="en-US" altLang="en-US" sz="2400" b="0" i="0" u="none" strike="noStrike" cap="none" normalizeH="0" baseline="0" dirty="0">
                <a:ln>
                  <a:noFill/>
                </a:ln>
                <a:solidFill>
                  <a:schemeClr val="tx1"/>
                </a:solidFill>
                <a:effectLst/>
                <a:latin typeface="Open Sauce Bold" panose="020B0604020202020204" charset="0"/>
              </a:rPr>
            </a:br>
            <a:r>
              <a:rPr kumimoji="0" lang="en-US" altLang="en-US" sz="2400" b="0" i="0" u="none" strike="noStrike" cap="none" normalizeH="0" baseline="0" dirty="0">
                <a:ln>
                  <a:noFill/>
                </a:ln>
                <a:solidFill>
                  <a:schemeClr val="tx1"/>
                </a:solidFill>
                <a:effectLst/>
                <a:latin typeface="Open Sauce Bold" panose="020B0604020202020204" charset="0"/>
              </a:rPr>
              <a:t>1. Complete the deployment of the model and run tests to validate it in real-world scenarios.</a:t>
            </a:r>
            <a:br>
              <a:rPr kumimoji="0" lang="en-US" altLang="en-US" sz="2400" b="0" i="0" u="none" strike="noStrike" cap="none" normalizeH="0" baseline="0" dirty="0">
                <a:ln>
                  <a:noFill/>
                </a:ln>
                <a:solidFill>
                  <a:schemeClr val="tx1"/>
                </a:solidFill>
                <a:effectLst/>
                <a:latin typeface="Open Sauce Bold" panose="020B0604020202020204" charset="0"/>
              </a:rPr>
            </a:br>
            <a:r>
              <a:rPr kumimoji="0" lang="en-US" altLang="en-US" sz="2400" b="0" i="0" u="none" strike="noStrike" cap="none" normalizeH="0" baseline="0" dirty="0">
                <a:ln>
                  <a:noFill/>
                </a:ln>
                <a:solidFill>
                  <a:schemeClr val="tx1"/>
                </a:solidFill>
                <a:effectLst/>
                <a:latin typeface="Open Sauce Bold" panose="020B0604020202020204" charset="0"/>
              </a:rPr>
              <a:t>2. Make a thorough presentation that highlights essential discoveries.</a:t>
            </a:r>
            <a:br>
              <a:rPr kumimoji="0" lang="en-US" altLang="en-US" sz="2400" b="0" i="0" u="none" strike="noStrike" cap="none" normalizeH="0" baseline="0" dirty="0">
                <a:ln>
                  <a:noFill/>
                </a:ln>
                <a:solidFill>
                  <a:schemeClr val="tx1"/>
                </a:solidFill>
                <a:effectLst/>
                <a:latin typeface="Open Sauce Bold" panose="020B0604020202020204" charset="0"/>
              </a:rPr>
            </a:br>
            <a:endParaRPr kumimoji="0" lang="en-US" altLang="en-US" sz="2400" b="0" i="0" u="none" strike="noStrike" cap="none" normalizeH="0" baseline="0" dirty="0">
              <a:ln>
                <a:noFill/>
              </a:ln>
              <a:solidFill>
                <a:schemeClr val="tx1"/>
              </a:solidFill>
              <a:effectLst/>
              <a:latin typeface="Open Sauce Bold" panose="020B0604020202020204" charset="0"/>
            </a:endParaRPr>
          </a:p>
          <a:p>
            <a:pPr algn="ctr"/>
            <a:r>
              <a:rPr kumimoji="0" lang="en-US" altLang="en-US" sz="2400" b="1" i="1" u="sng" strike="noStrike" cap="none" normalizeH="0" baseline="0" dirty="0">
                <a:ln>
                  <a:noFill/>
                </a:ln>
                <a:solidFill>
                  <a:schemeClr val="tx1"/>
                </a:solidFill>
                <a:effectLst/>
                <a:latin typeface="Open Sauce Bold" panose="020B0604020202020204" charset="0"/>
              </a:rPr>
              <a:t>Long-Term Strategies:</a:t>
            </a:r>
            <a:br>
              <a:rPr kumimoji="0" lang="en-US" altLang="en-US" sz="2400" b="0" i="0" u="none" strike="noStrike" cap="none" normalizeH="0" baseline="0" dirty="0">
                <a:ln>
                  <a:noFill/>
                </a:ln>
                <a:solidFill>
                  <a:schemeClr val="tx1"/>
                </a:solidFill>
                <a:effectLst/>
                <a:latin typeface="Open Sauce Bold" panose="020B0604020202020204" charset="0"/>
              </a:rPr>
            </a:br>
            <a:r>
              <a:rPr kumimoji="0" lang="en-US" altLang="en-US" sz="2400" b="0" i="0" u="none" strike="noStrike" cap="none" normalizeH="0" baseline="0" dirty="0">
                <a:ln>
                  <a:noFill/>
                </a:ln>
                <a:solidFill>
                  <a:schemeClr val="tx1"/>
                </a:solidFill>
                <a:effectLst/>
                <a:latin typeface="Open Sauce Bold" panose="020B0604020202020204" charset="0"/>
              </a:rPr>
              <a:t>1. Incorporate suggestions made during this demonstration into the final model improvements.</a:t>
            </a:r>
            <a:br>
              <a:rPr kumimoji="0" lang="en-US" altLang="en-US" sz="2400" b="0" i="0" u="none" strike="noStrike" cap="none" normalizeH="0" baseline="0" dirty="0">
                <a:ln>
                  <a:noFill/>
                </a:ln>
                <a:solidFill>
                  <a:schemeClr val="tx1"/>
                </a:solidFill>
                <a:effectLst/>
                <a:latin typeface="Open Sauce Bold" panose="020B0604020202020204" charset="0"/>
              </a:rPr>
            </a:br>
            <a:r>
              <a:rPr kumimoji="0" lang="en-US" altLang="en-US" sz="2400" b="0" i="0" u="none" strike="noStrike" cap="none" normalizeH="0" baseline="0" dirty="0">
                <a:ln>
                  <a:noFill/>
                </a:ln>
                <a:solidFill>
                  <a:schemeClr val="tx1"/>
                </a:solidFill>
                <a:effectLst/>
                <a:latin typeface="Open Sauce Bold" panose="020B0604020202020204" charset="0"/>
              </a:rPr>
              <a:t>2. To improve the robustness of the model, investigate other features and data sources.</a:t>
            </a:r>
            <a:endParaRPr lang="en-IN" sz="2400" dirty="0">
              <a:latin typeface="Open Sauce Bold" panose="020B0604020202020204" charset="0"/>
            </a:endParaRPr>
          </a:p>
          <a:p>
            <a:pPr algn="ctr"/>
            <a:endParaRPr lang="en-CA" dirty="0"/>
          </a:p>
        </p:txBody>
      </p:sp>
      <p:pic>
        <p:nvPicPr>
          <p:cNvPr id="9" name="Picture 2" descr="Image result for NorQuest College Logo PNG">
            <a:extLst>
              <a:ext uri="{FF2B5EF4-FFF2-40B4-BE49-F238E27FC236}">
                <a16:creationId xmlns:a16="http://schemas.microsoft.com/office/drawing/2014/main" id="{BB44DA3F-2AAA-6DE4-F23D-86A06CD20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4113" y="5333536"/>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159305"/>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conclusion">
            <a:extLst>
              <a:ext uri="{FF2B5EF4-FFF2-40B4-BE49-F238E27FC236}">
                <a16:creationId xmlns:a16="http://schemas.microsoft.com/office/drawing/2014/main" id="{3C69B672-FECD-5E86-8D75-1E4659481A75}"/>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r="19634" b="-1"/>
          <a:stretch/>
        </p:blipFill>
        <p:spPr bwMode="auto">
          <a:xfrm>
            <a:off x="1" y="0"/>
            <a:ext cx="6848474" cy="6858000"/>
          </a:xfrm>
          <a:prstGeom prst="rect">
            <a:avLst/>
          </a:prstGeom>
          <a:solidFill>
            <a:srgbClr val="FFFFFF"/>
          </a:solidFill>
        </p:spPr>
      </p:pic>
      <p:sp>
        <p:nvSpPr>
          <p:cNvPr id="24" name="Text Placeholder 23">
            <a:extLst>
              <a:ext uri="{FF2B5EF4-FFF2-40B4-BE49-F238E27FC236}">
                <a16:creationId xmlns:a16="http://schemas.microsoft.com/office/drawing/2014/main" id="{DFA678B9-627C-49D9-B624-2E3548C96F03}"/>
              </a:ext>
            </a:extLst>
          </p:cNvPr>
          <p:cNvSpPr>
            <a:spLocks noGrp="1"/>
          </p:cNvSpPr>
          <p:nvPr>
            <p:ph type="body" sz="quarter" idx="14"/>
          </p:nvPr>
        </p:nvSpPr>
        <p:spPr>
          <a:xfrm>
            <a:off x="6848475" y="2389823"/>
            <a:ext cx="5480684" cy="2545079"/>
          </a:xfrm>
        </p:spPr>
        <p:txBody>
          <a:bodyPr>
            <a:normAutofit/>
          </a:bodyPr>
          <a:lstStyle/>
          <a:p>
            <a:pPr>
              <a:lnSpc>
                <a:spcPct val="115000"/>
              </a:lnSpc>
              <a:spcAft>
                <a:spcPts val="600"/>
              </a:spcAft>
            </a:pPr>
            <a:r>
              <a:rPr lang="en-US" sz="1400" b="1" i="1" dirty="0"/>
              <a:t>The project successfully used Random Forest and </a:t>
            </a:r>
            <a:r>
              <a:rPr lang="en-US" sz="1400" b="1" i="1" dirty="0" err="1"/>
              <a:t>XGBoost</a:t>
            </a:r>
            <a:r>
              <a:rPr lang="en-US" sz="1400" b="1" i="1" dirty="0"/>
              <a:t> to predict demand, with Random Forest emerging as the preferred model due to its higher accuracy and lower error. Key challenges included inconsistent data and the need for feature tuning, which were addressed through group discussions and instructor support. The importance of data consistency, practical feature engineering, and collaboration was highlighted, reinforcing these as essential steps for accurate and reliable model outcomes.</a:t>
            </a:r>
            <a:endParaRPr lang="en-CA" sz="1400" b="1" i="1" dirty="0"/>
          </a:p>
          <a:p>
            <a:pPr marL="285750" indent="-285750">
              <a:lnSpc>
                <a:spcPct val="115000"/>
              </a:lnSpc>
              <a:spcAft>
                <a:spcPts val="600"/>
              </a:spcAft>
              <a:buFont typeface="Arial" panose="020B0604020202020204" pitchFamily="34" charset="0"/>
              <a:buChar char="•"/>
            </a:pPr>
            <a:endParaRPr lang="en-US" sz="1100" dirty="0"/>
          </a:p>
        </p:txBody>
      </p:sp>
      <p:pic>
        <p:nvPicPr>
          <p:cNvPr id="7" name="Picture 2" descr="Image result for NorQuest College Logo PNG">
            <a:extLst>
              <a:ext uri="{FF2B5EF4-FFF2-40B4-BE49-F238E27FC236}">
                <a16:creationId xmlns:a16="http://schemas.microsoft.com/office/drawing/2014/main" id="{B2A5EF4C-6442-7C84-A0B6-C7AEBFC6C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4113" y="5333536"/>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0554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 Placeholder 159">
            <a:extLst>
              <a:ext uri="{FF2B5EF4-FFF2-40B4-BE49-F238E27FC236}">
                <a16:creationId xmlns:a16="http://schemas.microsoft.com/office/drawing/2014/main" id="{494105F6-F94F-433A-BC1D-B4F5A9AFEEA9}"/>
              </a:ext>
            </a:extLst>
          </p:cNvPr>
          <p:cNvSpPr>
            <a:spLocks noGrp="1"/>
          </p:cNvSpPr>
          <p:nvPr>
            <p:ph type="body" sz="quarter" idx="16"/>
          </p:nvPr>
        </p:nvSpPr>
        <p:spPr>
          <a:xfrm>
            <a:off x="9210675" y="2579352"/>
            <a:ext cx="2381250" cy="1423068"/>
          </a:xfrm>
        </p:spPr>
        <p:txBody>
          <a:bodyPr/>
          <a:lstStyle/>
          <a:p>
            <a:r>
              <a:rPr lang="en-US" dirty="0"/>
              <a:t>Mirjam Nilsson​​</a:t>
            </a:r>
          </a:p>
          <a:p>
            <a:r>
              <a:rPr lang="en-US" dirty="0"/>
              <a:t>206-555-0146​</a:t>
            </a:r>
          </a:p>
          <a:p>
            <a:r>
              <a:rPr lang="en-US" dirty="0"/>
              <a:t>mirjam@contoso.com​</a:t>
            </a:r>
          </a:p>
          <a:p>
            <a:r>
              <a:rPr lang="en-US" dirty="0"/>
              <a:t>www.contoso.com​</a:t>
            </a:r>
          </a:p>
        </p:txBody>
      </p:sp>
      <p:sp>
        <p:nvSpPr>
          <p:cNvPr id="54" name="Title 53">
            <a:extLst>
              <a:ext uri="{FF2B5EF4-FFF2-40B4-BE49-F238E27FC236}">
                <a16:creationId xmlns:a16="http://schemas.microsoft.com/office/drawing/2014/main" id="{C96D6B90-01A4-4E2C-A3C5-57E67B888825}"/>
              </a:ext>
            </a:extLst>
          </p:cNvPr>
          <p:cNvSpPr>
            <a:spLocks noGrp="1"/>
          </p:cNvSpPr>
          <p:nvPr>
            <p:ph type="title"/>
          </p:nvPr>
        </p:nvSpPr>
        <p:spPr>
          <a:xfrm rot="16200000">
            <a:off x="-1129259" y="3009387"/>
            <a:ext cx="4138612" cy="562995"/>
          </a:xfrm>
        </p:spPr>
        <p:txBody>
          <a:bodyPr/>
          <a:lstStyle/>
          <a:p>
            <a:r>
              <a:rPr lang="en-US" dirty="0"/>
              <a:t>Thank you</a:t>
            </a:r>
          </a:p>
        </p:txBody>
      </p:sp>
      <p:sp>
        <p:nvSpPr>
          <p:cNvPr id="6" name="Picture Placeholder 5">
            <a:extLst>
              <a:ext uri="{FF2B5EF4-FFF2-40B4-BE49-F238E27FC236}">
                <a16:creationId xmlns:a16="http://schemas.microsoft.com/office/drawing/2014/main" id="{D8E0607A-2EFA-2FAA-0228-A1E1CEC3280A}"/>
              </a:ext>
            </a:extLst>
          </p:cNvPr>
          <p:cNvSpPr>
            <a:spLocks noGrp="1"/>
          </p:cNvSpPr>
          <p:nvPr>
            <p:ph type="pic" sz="quarter" idx="13"/>
          </p:nvPr>
        </p:nvSpPr>
        <p:spPr/>
        <p:txBody>
          <a:bodyPr/>
          <a:lstStyle/>
          <a:p>
            <a:endParaRPr lang="en-CA"/>
          </a:p>
        </p:txBody>
      </p:sp>
      <p:pic>
        <p:nvPicPr>
          <p:cNvPr id="9218" name="Picture 2" descr="15 Clarifying Questions That Add Value to Customer Support Conversations">
            <a:extLst>
              <a:ext uri="{FF2B5EF4-FFF2-40B4-BE49-F238E27FC236}">
                <a16:creationId xmlns:a16="http://schemas.microsoft.com/office/drawing/2014/main" id="{95E750C2-63A1-67BB-EEB0-C70BC222D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572" y="466724"/>
            <a:ext cx="10514427" cy="59245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NorQuest College Logo PNG">
            <a:extLst>
              <a:ext uri="{FF2B5EF4-FFF2-40B4-BE49-F238E27FC236}">
                <a16:creationId xmlns:a16="http://schemas.microsoft.com/office/drawing/2014/main" id="{88FE7D1D-1789-B312-037F-3BDD829CC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4113" y="5333536"/>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914811"/>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A8DB543-E39E-AA3C-70BA-ED2733B4CBD9}"/>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362" r="21292" b="1"/>
          <a:stretch/>
        </p:blipFill>
        <p:spPr bwMode="auto">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a:solidFill>
            <a:srgbClr val="FFFFFF"/>
          </a:solidFill>
        </p:spPr>
      </p:pic>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524625" y="2624137"/>
            <a:ext cx="5172075" cy="2033588"/>
          </a:xfrm>
        </p:spPr>
        <p:txBody>
          <a:bodyPr>
            <a:normAutofit fontScale="92500"/>
          </a:bodyPr>
          <a:lstStyle/>
          <a:p>
            <a:pPr>
              <a:spcAft>
                <a:spcPts val="600"/>
              </a:spcAft>
            </a:pPr>
            <a:r>
              <a:rPr lang="en-US" b="1" dirty="0"/>
              <a:t>Driving a predictive solution for the Islamic Community to improve food hamper distribution by forecasting demand to optimize inventory and resources, adapting plans for special events and peak times, and efficiently allocating resources to meet client needs effectively.​</a:t>
            </a:r>
          </a:p>
        </p:txBody>
      </p:sp>
      <p:sp>
        <p:nvSpPr>
          <p:cNvPr id="88" name="Title 6">
            <a:extLst>
              <a:ext uri="{FF2B5EF4-FFF2-40B4-BE49-F238E27FC236}">
                <a16:creationId xmlns:a16="http://schemas.microsoft.com/office/drawing/2014/main" id="{9017679F-BD4B-3F0A-2221-DD23E6A1D00F}"/>
              </a:ext>
            </a:extLst>
          </p:cNvPr>
          <p:cNvSpPr>
            <a:spLocks noGrp="1"/>
          </p:cNvSpPr>
          <p:nvPr>
            <p:ph type="title"/>
          </p:nvPr>
        </p:nvSpPr>
        <p:spPr>
          <a:xfrm>
            <a:off x="7613614" y="608058"/>
            <a:ext cx="3661528" cy="937374"/>
          </a:xfrm>
        </p:spPr>
        <p:txBody>
          <a:bodyPr/>
          <a:lstStyle/>
          <a:p>
            <a:r>
              <a:rPr lang="en-US" dirty="0">
                <a:solidFill>
                  <a:schemeClr val="accent1">
                    <a:lumMod val="75000"/>
                  </a:schemeClr>
                </a:solidFill>
              </a:rPr>
              <a:t>Problem Statement </a:t>
            </a:r>
          </a:p>
        </p:txBody>
      </p:sp>
      <p:pic>
        <p:nvPicPr>
          <p:cNvPr id="8" name="Picture 2" descr="Image result for NorQuest College Logo PNG">
            <a:extLst>
              <a:ext uri="{FF2B5EF4-FFF2-40B4-BE49-F238E27FC236}">
                <a16:creationId xmlns:a16="http://schemas.microsoft.com/office/drawing/2014/main" id="{34A24CAB-E601-18EB-3A44-0B116F53C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4113" y="5333536"/>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75066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 Placeholder 123">
            <a:extLst>
              <a:ext uri="{FF2B5EF4-FFF2-40B4-BE49-F238E27FC236}">
                <a16:creationId xmlns:a16="http://schemas.microsoft.com/office/drawing/2014/main" id="{3190266D-0F33-45C1-99B6-88C3D275ABBD}"/>
              </a:ext>
            </a:extLst>
          </p:cNvPr>
          <p:cNvSpPr>
            <a:spLocks noGrp="1"/>
          </p:cNvSpPr>
          <p:nvPr>
            <p:ph type="body" sz="quarter" idx="13"/>
          </p:nvPr>
        </p:nvSpPr>
        <p:spPr>
          <a:xfrm>
            <a:off x="4858139" y="2396150"/>
            <a:ext cx="2824355" cy="3267230"/>
          </a:xfrm>
        </p:spPr>
        <p:txBody>
          <a:bodyPr>
            <a:noAutofit/>
          </a:bodyPr>
          <a:lstStyle/>
          <a:p>
            <a:pPr marL="567259" lvl="1" indent="-283629" algn="l">
              <a:lnSpc>
                <a:spcPts val="3415"/>
              </a:lnSpc>
              <a:buFont typeface="Arial"/>
              <a:buChar char="•"/>
            </a:pPr>
            <a:r>
              <a:rPr lang="en-US" sz="1400" dirty="0">
                <a:solidFill>
                  <a:srgbClr val="231F20"/>
                </a:solidFill>
                <a:latin typeface="Open Sauce"/>
                <a:ea typeface="Open Sauce"/>
                <a:cs typeface="Open Sauce"/>
                <a:sym typeface="Open Sauce"/>
              </a:rPr>
              <a:t>Examine past data to schedule appointments.</a:t>
            </a:r>
          </a:p>
          <a:p>
            <a:pPr marL="567259" lvl="1" indent="-283629" algn="l">
              <a:lnSpc>
                <a:spcPts val="3415"/>
              </a:lnSpc>
              <a:buFont typeface="Arial"/>
              <a:buChar char="•"/>
            </a:pPr>
            <a:r>
              <a:rPr lang="en-US" sz="1400" dirty="0">
                <a:solidFill>
                  <a:srgbClr val="231F20"/>
                </a:solidFill>
                <a:latin typeface="Open Sauce"/>
                <a:ea typeface="Open Sauce"/>
                <a:cs typeface="Open Sauce"/>
                <a:sym typeface="Open Sauce"/>
              </a:rPr>
              <a:t>Utilize data to improve operational efficiency and predictive modelling.</a:t>
            </a:r>
          </a:p>
          <a:p>
            <a:pPr marL="567259" lvl="1" indent="-283629" algn="l">
              <a:lnSpc>
                <a:spcPts val="3415"/>
              </a:lnSpc>
              <a:buFont typeface="Arial"/>
              <a:buChar char="•"/>
            </a:pPr>
            <a:r>
              <a:rPr lang="en-US" sz="1400" dirty="0">
                <a:solidFill>
                  <a:srgbClr val="231F20"/>
                </a:solidFill>
                <a:latin typeface="Open Sauce"/>
                <a:ea typeface="Open Sauce"/>
                <a:cs typeface="Open Sauce"/>
                <a:sym typeface="Open Sauce"/>
              </a:rPr>
              <a:t>To better serve client needs, incorporate data specific to the community.</a:t>
            </a:r>
            <a:endParaRPr lang="en-US" sz="1400" dirty="0"/>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5254006" y="1891530"/>
            <a:ext cx="2824355" cy="581530"/>
          </a:xfrm>
        </p:spPr>
        <p:txBody>
          <a:bodyPr/>
          <a:lstStyle/>
          <a:p>
            <a:pPr algn="just">
              <a:lnSpc>
                <a:spcPts val="4221"/>
              </a:lnSpc>
            </a:pPr>
            <a:r>
              <a:rPr lang="en-US" sz="2000" b="1" dirty="0">
                <a:solidFill>
                  <a:schemeClr val="accent1">
                    <a:lumMod val="60000"/>
                    <a:lumOff val="40000"/>
                  </a:schemeClr>
                </a:solidFill>
                <a:latin typeface="Open Sauce"/>
                <a:ea typeface="Open Sauce"/>
                <a:cs typeface="Open Sauce"/>
                <a:sym typeface="Open Sauce"/>
              </a:rPr>
              <a:t> </a:t>
            </a:r>
            <a:r>
              <a:rPr lang="en-US" sz="2000" b="1" dirty="0">
                <a:solidFill>
                  <a:schemeClr val="accent1">
                    <a:lumMod val="60000"/>
                    <a:lumOff val="40000"/>
                  </a:schemeClr>
                </a:solidFill>
                <a:latin typeface="Open Sauce Bold"/>
                <a:ea typeface="Open Sauce Bold"/>
                <a:cs typeface="Open Sauce Bold"/>
                <a:sym typeface="Open Sauce Bold"/>
              </a:rPr>
              <a:t>Key Goals:</a:t>
            </a:r>
          </a:p>
        </p:txBody>
      </p:sp>
      <p:sp>
        <p:nvSpPr>
          <p:cNvPr id="126" name="Text Placeholder 125">
            <a:extLst>
              <a:ext uri="{FF2B5EF4-FFF2-40B4-BE49-F238E27FC236}">
                <a16:creationId xmlns:a16="http://schemas.microsoft.com/office/drawing/2014/main" id="{9178B061-1219-4E97-B5B0-FA9EAEEF20AD}"/>
              </a:ext>
            </a:extLst>
          </p:cNvPr>
          <p:cNvSpPr>
            <a:spLocks noGrp="1"/>
          </p:cNvSpPr>
          <p:nvPr>
            <p:ph type="body" sz="quarter" idx="18"/>
          </p:nvPr>
        </p:nvSpPr>
        <p:spPr>
          <a:xfrm>
            <a:off x="8845966" y="2759613"/>
            <a:ext cx="2595758" cy="1930374"/>
          </a:xfrm>
        </p:spPr>
        <p:txBody>
          <a:bodyPr/>
          <a:lstStyle/>
          <a:p>
            <a:pPr marL="342900" indent="-342900">
              <a:buFont typeface="+mj-lt"/>
              <a:buAutoNum type="arabicPeriod"/>
            </a:pPr>
            <a:r>
              <a:rPr lang="en-US" dirty="0"/>
              <a:t>Food hamper Distribution dataset</a:t>
            </a:r>
          </a:p>
          <a:p>
            <a:pPr marL="342900" indent="-342900">
              <a:buFont typeface="+mj-lt"/>
              <a:buAutoNum type="arabicPeriod"/>
            </a:pPr>
            <a:r>
              <a:rPr lang="en-US" dirty="0"/>
              <a:t>Client Information Dataset</a:t>
            </a:r>
          </a:p>
          <a:p>
            <a:pPr marL="342900" indent="-342900">
              <a:buFont typeface="+mj-lt"/>
              <a:buAutoNum type="arabicPeriod"/>
            </a:pPr>
            <a:r>
              <a:rPr lang="en-US" dirty="0"/>
              <a:t>Islamic Calendar Dataset</a:t>
            </a:r>
          </a:p>
        </p:txBody>
      </p:sp>
      <p:sp>
        <p:nvSpPr>
          <p:cNvPr id="127" name="Text Placeholder 126">
            <a:extLst>
              <a:ext uri="{FF2B5EF4-FFF2-40B4-BE49-F238E27FC236}">
                <a16:creationId xmlns:a16="http://schemas.microsoft.com/office/drawing/2014/main" id="{529D0F22-483A-4379-9956-1AC0FBC1FFA9}"/>
              </a:ext>
            </a:extLst>
          </p:cNvPr>
          <p:cNvSpPr>
            <a:spLocks noGrp="1"/>
          </p:cNvSpPr>
          <p:nvPr>
            <p:ph type="body" sz="quarter" idx="19"/>
          </p:nvPr>
        </p:nvSpPr>
        <p:spPr/>
        <p:txBody>
          <a:bodyPr/>
          <a:lstStyle/>
          <a:p>
            <a:r>
              <a:rPr lang="en-US" dirty="0"/>
              <a:t>Datasets used </a:t>
            </a: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p:txBody>
          <a:bodyPr/>
          <a:lstStyle/>
          <a:p>
            <a:r>
              <a:rPr lang="en-US" dirty="0"/>
              <a:t>Overview of the project</a:t>
            </a:r>
          </a:p>
        </p:txBody>
      </p:sp>
      <p:pic>
        <p:nvPicPr>
          <p:cNvPr id="2050" name="Picture 2" descr="Image result for Hamper distribution">
            <a:extLst>
              <a:ext uri="{FF2B5EF4-FFF2-40B4-BE49-F238E27FC236}">
                <a16:creationId xmlns:a16="http://schemas.microsoft.com/office/drawing/2014/main" id="{FF7F2303-2165-84CB-75CC-CD386162DACD}"/>
              </a:ext>
            </a:extLst>
          </p:cNvPr>
          <p:cNvPicPr>
            <a:picLocks noGrp="1" noChangeAspect="1" noChangeArrowheads="1"/>
          </p:cNvPicPr>
          <p:nvPr>
            <p:ph type="pic" sz="quarter" idx="16"/>
          </p:nvPr>
        </p:nvPicPr>
        <p:blipFill>
          <a:blip r:embed="rId2">
            <a:extLst>
              <a:ext uri="{28A0092B-C50C-407E-A947-70E740481C1C}">
                <a14:useLocalDpi xmlns:a14="http://schemas.microsoft.com/office/drawing/2010/main" val="0"/>
              </a:ext>
            </a:extLst>
          </a:blip>
          <a:srcRect l="17146" r="1714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NorQuest College Logo PNG">
            <a:extLst>
              <a:ext uri="{FF2B5EF4-FFF2-40B4-BE49-F238E27FC236}">
                <a16:creationId xmlns:a16="http://schemas.microsoft.com/office/drawing/2014/main" id="{1563B728-20BE-D658-9B22-EFDF966D2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4113" y="5333536"/>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191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a:extLst>
              <a:ext uri="{FF2B5EF4-FFF2-40B4-BE49-F238E27FC236}">
                <a16:creationId xmlns:a16="http://schemas.microsoft.com/office/drawing/2014/main" id="{BFE2B5AB-A5E2-4E81-9A28-0F3EFE4B47B5}"/>
              </a:ext>
            </a:extLst>
          </p:cNvPr>
          <p:cNvSpPr>
            <a:spLocks noGrp="1"/>
          </p:cNvSpPr>
          <p:nvPr>
            <p:ph type="title"/>
          </p:nvPr>
        </p:nvSpPr>
        <p:spPr>
          <a:xfrm rot="16200000">
            <a:off x="-1379379" y="3979801"/>
            <a:ext cx="7030068" cy="639195"/>
          </a:xfrm>
        </p:spPr>
        <p:txBody>
          <a:bodyPr/>
          <a:lstStyle/>
          <a:p>
            <a:r>
              <a:rPr lang="en-IN" sz="4000" b="1">
                <a:effectLst>
                  <a:outerShdw blurRad="38100" dist="38100" dir="2700000" algn="tl">
                    <a:srgbClr val="000000">
                      <a:alpha val="43137"/>
                    </a:srgbClr>
                  </a:outerShdw>
                </a:effectLst>
              </a:rPr>
              <a:t>Exploratory Data Analysis (EDA)</a:t>
            </a:r>
            <a:endParaRPr lang="en-US" dirty="0"/>
          </a:p>
        </p:txBody>
      </p:sp>
      <p:sp>
        <p:nvSpPr>
          <p:cNvPr id="106" name="Text Placeholder 105">
            <a:extLst>
              <a:ext uri="{FF2B5EF4-FFF2-40B4-BE49-F238E27FC236}">
                <a16:creationId xmlns:a16="http://schemas.microsoft.com/office/drawing/2014/main" id="{F602BA9F-64DF-443C-A15D-FB8E9129F19F}"/>
              </a:ext>
            </a:extLst>
          </p:cNvPr>
          <p:cNvSpPr>
            <a:spLocks noGrp="1"/>
          </p:cNvSpPr>
          <p:nvPr>
            <p:ph type="body" sz="quarter" idx="17"/>
          </p:nvPr>
        </p:nvSpPr>
        <p:spPr>
          <a:xfrm>
            <a:off x="4414645" y="1388209"/>
            <a:ext cx="3281555" cy="426393"/>
          </a:xfrm>
        </p:spPr>
        <p:txBody>
          <a:bodyPr/>
          <a:lstStyle/>
          <a:p>
            <a:r>
              <a:rPr lang="en-US" sz="2800"/>
              <a:t>Power Bi </a:t>
            </a:r>
            <a:endParaRPr lang="en-US" sz="2800" dirty="0"/>
          </a:p>
        </p:txBody>
      </p:sp>
      <p:sp>
        <p:nvSpPr>
          <p:cNvPr id="108" name="Text Placeholder 107">
            <a:extLst>
              <a:ext uri="{FF2B5EF4-FFF2-40B4-BE49-F238E27FC236}">
                <a16:creationId xmlns:a16="http://schemas.microsoft.com/office/drawing/2014/main" id="{F91A931F-104A-4201-B572-DEAC49B6EA57}"/>
              </a:ext>
            </a:extLst>
          </p:cNvPr>
          <p:cNvSpPr>
            <a:spLocks noGrp="1"/>
          </p:cNvSpPr>
          <p:nvPr>
            <p:ph type="body" sz="quarter" idx="19"/>
          </p:nvPr>
        </p:nvSpPr>
        <p:spPr>
          <a:xfrm>
            <a:off x="4414645" y="3866925"/>
            <a:ext cx="3281555" cy="428891"/>
          </a:xfrm>
        </p:spPr>
        <p:txBody>
          <a:bodyPr/>
          <a:lstStyle/>
          <a:p>
            <a:r>
              <a:rPr lang="en-US" sz="2800"/>
              <a:t>GOOGLE COLAB</a:t>
            </a:r>
            <a:endParaRPr lang="en-US" sz="2800" dirty="0"/>
          </a:p>
        </p:txBody>
      </p:sp>
      <p:sp>
        <p:nvSpPr>
          <p:cNvPr id="105" name="Text Placeholder 104">
            <a:extLst>
              <a:ext uri="{FF2B5EF4-FFF2-40B4-BE49-F238E27FC236}">
                <a16:creationId xmlns:a16="http://schemas.microsoft.com/office/drawing/2014/main" id="{649F134A-1B56-4E11-A372-68E33FEC1EA6}"/>
              </a:ext>
            </a:extLst>
          </p:cNvPr>
          <p:cNvSpPr>
            <a:spLocks noGrp="1"/>
          </p:cNvSpPr>
          <p:nvPr>
            <p:ph type="body" sz="quarter" idx="16"/>
          </p:nvPr>
        </p:nvSpPr>
        <p:spPr>
          <a:xfrm>
            <a:off x="8072244" y="4248925"/>
            <a:ext cx="3281556" cy="1429216"/>
          </a:xfrm>
        </p:spPr>
        <p:txBody>
          <a:bodyPr>
            <a:normAutofit/>
          </a:bodyPr>
          <a:lstStyle/>
          <a:p>
            <a:r>
              <a:rPr lang="en-US" dirty="0"/>
              <a:t>​</a:t>
            </a:r>
          </a:p>
        </p:txBody>
      </p:sp>
      <p:sp>
        <p:nvSpPr>
          <p:cNvPr id="17" name="Rectangle 1">
            <a:extLst>
              <a:ext uri="{FF2B5EF4-FFF2-40B4-BE49-F238E27FC236}">
                <a16:creationId xmlns:a16="http://schemas.microsoft.com/office/drawing/2014/main" id="{A53487C8-0293-B63D-8ED4-A53DAAC34813}"/>
              </a:ext>
            </a:extLst>
          </p:cNvPr>
          <p:cNvSpPr>
            <a:spLocks noChangeArrowheads="1"/>
          </p:cNvSpPr>
          <p:nvPr/>
        </p:nvSpPr>
        <p:spPr bwMode="auto">
          <a:xfrm>
            <a:off x="4414645" y="1316368"/>
            <a:ext cx="615622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Converted data type for date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Filled "</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sex</a:t>
            </a:r>
            <a:r>
              <a:rPr kumimoji="0" lang="en-US" altLang="en-US" sz="1800" b="0" i="0" u="none" strike="noStrike" cap="none" normalizeH="0" baseline="0" dirty="0">
                <a:ln>
                  <a:noFill/>
                </a:ln>
                <a:solidFill>
                  <a:schemeClr val="tx1"/>
                </a:solidFill>
                <a:effectLst/>
                <a:latin typeface="Arial" panose="020B0604020202020204" pitchFamily="34" charset="0"/>
              </a:rPr>
              <a:t>" using "</a:t>
            </a:r>
            <a:r>
              <a:rPr kumimoji="0" lang="en-US" altLang="en-US" sz="1800" b="0" i="0" u="none" strike="noStrike" cap="none" normalizeH="0" baseline="0" dirty="0" err="1">
                <a:ln>
                  <a:noFill/>
                </a:ln>
                <a:solidFill>
                  <a:schemeClr val="tx1"/>
                </a:solidFill>
                <a:effectLst/>
                <a:highlight>
                  <a:srgbClr val="FFFF00"/>
                </a:highlight>
                <a:latin typeface="Arial" panose="020B0604020202020204" pitchFamily="34" charset="0"/>
              </a:rPr>
              <a:t>sex_new</a:t>
            </a:r>
            <a:r>
              <a:rPr kumimoji="0" lang="en-US" altLang="en-US" sz="1800" b="0" i="0" u="none" strike="noStrike" cap="none" normalizeH="0" baseline="0" dirty="0">
                <a:ln>
                  <a:noFill/>
                </a:ln>
                <a:solidFill>
                  <a:schemeClr val="tx1"/>
                </a:solidFill>
                <a:effectLst/>
                <a:latin typeface="Arial" panose="020B0604020202020204" pitchFamily="34" charset="0"/>
              </a:rPr>
              <a:t>" for demographic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Removed columns with </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high</a:t>
            </a:r>
            <a:r>
              <a:rPr kumimoji="0" lang="en-US" altLang="en-US" sz="1800" b="0" i="0" u="none" strike="noStrike" cap="none" normalizeH="0" baseline="0" dirty="0">
                <a:ln>
                  <a:noFill/>
                </a:ln>
                <a:solidFill>
                  <a:schemeClr val="tx1"/>
                </a:solidFill>
                <a:effectLst/>
                <a:latin typeface="Arial" panose="020B0604020202020204" pitchFamily="34" charset="0"/>
              </a:rPr>
              <a:t>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Filled "</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age</a:t>
            </a:r>
            <a:r>
              <a:rPr kumimoji="0" lang="en-US" altLang="en-US" sz="1800" b="0" i="0" u="none" strike="noStrike" cap="none" normalizeH="0" baseline="0" dirty="0">
                <a:ln>
                  <a:noFill/>
                </a:ln>
                <a:solidFill>
                  <a:schemeClr val="tx1"/>
                </a:solidFill>
                <a:effectLst/>
                <a:latin typeface="Arial" panose="020B0604020202020204" pitchFamily="34" charset="0"/>
              </a:rPr>
              <a:t>" using "</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birthdate</a:t>
            </a:r>
            <a:r>
              <a:rPr kumimoji="0" lang="en-US" altLang="en-US" sz="1800" b="0" i="0" u="none" strike="noStrike" cap="none" normalizeH="0" baseline="0" dirty="0">
                <a:ln>
                  <a:noFill/>
                </a:ln>
                <a:solidFill>
                  <a:schemeClr val="tx1"/>
                </a:solidFill>
                <a:effectLst/>
                <a:latin typeface="Arial" panose="020B0604020202020204" pitchFamily="34" charset="0"/>
              </a:rPr>
              <a:t>" info.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Merged datasets with "</a:t>
            </a:r>
            <a:r>
              <a:rPr kumimoji="0" lang="en-US" altLang="en-US" sz="1800" b="0" i="0" u="none" strike="noStrike" cap="none" normalizeH="0" baseline="0" dirty="0" err="1">
                <a:ln>
                  <a:noFill/>
                </a:ln>
                <a:solidFill>
                  <a:schemeClr val="tx1"/>
                </a:solidFill>
                <a:effectLst/>
                <a:highlight>
                  <a:srgbClr val="FFFF00"/>
                </a:highlight>
                <a:latin typeface="Arial" panose="020B0604020202020204" pitchFamily="34" charset="0"/>
              </a:rPr>
              <a:t>unique_client</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a:t>
            </a:r>
            <a:r>
              <a:rPr kumimoji="0" lang="en-US" altLang="en-US" sz="1800" b="0" i="0" u="none" strike="noStrike" cap="none" normalizeH="0" baseline="0" dirty="0" err="1">
                <a:ln>
                  <a:noFill/>
                </a:ln>
                <a:solidFill>
                  <a:schemeClr val="tx1"/>
                </a:solidFill>
                <a:effectLst/>
                <a:highlight>
                  <a:srgbClr val="FFFF00"/>
                </a:highlight>
                <a:latin typeface="Arial" panose="020B0604020202020204" pitchFamily="34" charset="0"/>
              </a:rPr>
              <a:t>unique_id</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21" name="Rectangle 3">
            <a:extLst>
              <a:ext uri="{FF2B5EF4-FFF2-40B4-BE49-F238E27FC236}">
                <a16:creationId xmlns:a16="http://schemas.microsoft.com/office/drawing/2014/main" id="{E71D4378-93EE-7AB3-BAE1-4A644CBBC77B}"/>
              </a:ext>
            </a:extLst>
          </p:cNvPr>
          <p:cNvSpPr>
            <a:spLocks noChangeArrowheads="1"/>
          </p:cNvSpPr>
          <p:nvPr/>
        </p:nvSpPr>
        <p:spPr bwMode="auto">
          <a:xfrm rot="10800000" flipV="1">
            <a:off x="4414645" y="4491215"/>
            <a:ext cx="455289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Descriptive Stats</a:t>
            </a:r>
            <a:r>
              <a:rPr kumimoji="0" lang="en-US" altLang="en-US" sz="1800" b="0" i="0" u="none" strike="noStrike" cap="none" normalizeH="0" baseline="0" dirty="0">
                <a:ln>
                  <a:noFill/>
                </a:ln>
                <a:solidFill>
                  <a:schemeClr val="tx1"/>
                </a:solidFill>
                <a:effectLst/>
                <a:latin typeface="Arial" panose="020B0604020202020204" pitchFamily="34" charset="0"/>
              </a:rPr>
              <a:t>: Mean, median, mode of age, pickups.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Missing Value %</a:t>
            </a:r>
            <a:r>
              <a:rPr kumimoji="0" lang="en-US" altLang="en-US" sz="1800" b="0" i="0" u="none" strike="noStrike" cap="none" normalizeH="0" baseline="0" dirty="0">
                <a:ln>
                  <a:noFill/>
                </a:ln>
                <a:solidFill>
                  <a:schemeClr val="tx1"/>
                </a:solidFill>
                <a:effectLst/>
                <a:latin typeface="Arial" panose="020B0604020202020204" pitchFamily="34" charset="0"/>
              </a:rPr>
              <a:t>: Check missing data in each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a:t>
            </a:r>
            <a:r>
              <a:rPr kumimoji="0" lang="en-US" altLang="en-US" sz="1800" b="0" i="0" u="none" strike="noStrike" cap="none" normalizeH="0" baseline="0" dirty="0">
                <a:ln>
                  <a:noFill/>
                </a:ln>
                <a:solidFill>
                  <a:schemeClr val="tx1"/>
                </a:solidFill>
                <a:effectLst/>
                <a:latin typeface="Arial" panose="020B0604020202020204" pitchFamily="34" charset="0"/>
              </a:rPr>
              <a:t>: Analyze age vs. pickups. </a:t>
            </a:r>
          </a:p>
        </p:txBody>
      </p:sp>
      <p:pic>
        <p:nvPicPr>
          <p:cNvPr id="22" name="Picture 2" descr="Image result for NorQuest College Logo PNG">
            <a:extLst>
              <a:ext uri="{FF2B5EF4-FFF2-40B4-BE49-F238E27FC236}">
                <a16:creationId xmlns:a16="http://schemas.microsoft.com/office/drawing/2014/main" id="{6434DA8C-18C6-3FC5-FC52-597DD0721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4113" y="5333536"/>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774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10">
            <a:extLst>
              <a:ext uri="{FF2B5EF4-FFF2-40B4-BE49-F238E27FC236}">
                <a16:creationId xmlns:a16="http://schemas.microsoft.com/office/drawing/2014/main" id="{63E1DCF1-8A1F-5338-7551-5BCAB18CBE5E}"/>
              </a:ext>
            </a:extLst>
          </p:cNvPr>
          <p:cNvSpPr>
            <a:spLocks noGrp="1"/>
          </p:cNvSpPr>
          <p:nvPr>
            <p:ph type="title"/>
          </p:nvPr>
        </p:nvSpPr>
        <p:spPr>
          <a:xfrm>
            <a:off x="299009" y="303014"/>
            <a:ext cx="6074545" cy="639192"/>
          </a:xfrm>
        </p:spPr>
        <p:txBody>
          <a:bodyPr/>
          <a:lstStyle/>
          <a:p>
            <a:r>
              <a:rPr lang="en-US" sz="6000" dirty="0"/>
              <a:t>Key Insights</a:t>
            </a:r>
          </a:p>
        </p:txBody>
      </p:sp>
      <p:sp>
        <p:nvSpPr>
          <p:cNvPr id="38" name="Scroll: Vertical 37">
            <a:extLst>
              <a:ext uri="{FF2B5EF4-FFF2-40B4-BE49-F238E27FC236}">
                <a16:creationId xmlns:a16="http://schemas.microsoft.com/office/drawing/2014/main" id="{1313FD52-67CF-3DDE-4C1C-17645A0ECD2F}"/>
              </a:ext>
            </a:extLst>
          </p:cNvPr>
          <p:cNvSpPr/>
          <p:nvPr/>
        </p:nvSpPr>
        <p:spPr>
          <a:xfrm>
            <a:off x="90088" y="1581027"/>
            <a:ext cx="5810491" cy="2499360"/>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Rectangle 2">
            <a:extLst>
              <a:ext uri="{FF2B5EF4-FFF2-40B4-BE49-F238E27FC236}">
                <a16:creationId xmlns:a16="http://schemas.microsoft.com/office/drawing/2014/main" id="{6EF79DBC-E728-A683-A9A5-F205D247122F}"/>
              </a:ext>
            </a:extLst>
          </p:cNvPr>
          <p:cNvSpPr>
            <a:spLocks noChangeArrowheads="1"/>
          </p:cNvSpPr>
          <p:nvPr/>
        </p:nvSpPr>
        <p:spPr bwMode="auto">
          <a:xfrm>
            <a:off x="511411" y="2034158"/>
            <a:ext cx="433857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Unique Clients</a:t>
            </a:r>
            <a:r>
              <a:rPr kumimoji="0" lang="en-US" altLang="en-US" sz="1800" b="0" i="0" u="none" strike="noStrike" cap="none" normalizeH="0" baseline="0" dirty="0">
                <a:ln>
                  <a:noFill/>
                </a:ln>
                <a:solidFill>
                  <a:schemeClr val="bg1"/>
                </a:solidFill>
                <a:effectLst/>
                <a:latin typeface="Arial" panose="020B0604020202020204" pitchFamily="34" charset="0"/>
              </a:rPr>
              <a:t>: </a:t>
            </a:r>
            <a:r>
              <a:rPr lang="en-US" altLang="en-US" dirty="0">
                <a:solidFill>
                  <a:schemeClr val="bg1"/>
                </a:solidFill>
                <a:latin typeface="Arial" panose="020B0604020202020204" pitchFamily="34" charset="0"/>
              </a:rPr>
              <a:t>26 K</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Active Clients</a:t>
            </a:r>
            <a:r>
              <a:rPr kumimoji="0" lang="en-US" altLang="en-US" sz="1800" b="0" i="0" u="none" strike="noStrike" cap="none" normalizeH="0" baseline="0" dirty="0">
                <a:ln>
                  <a:noFill/>
                </a:ln>
                <a:solidFill>
                  <a:schemeClr val="bg1"/>
                </a:solidFill>
                <a:effectLst/>
                <a:latin typeface="Arial" panose="020B0604020202020204" pitchFamily="34" charset="0"/>
              </a:rPr>
              <a:t>: 986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Workers Count</a:t>
            </a:r>
            <a:r>
              <a:rPr kumimoji="0" lang="en-US" altLang="en-US" sz="1800" b="0" i="0" u="none" strike="noStrike" cap="none" normalizeH="0" baseline="0" dirty="0">
                <a:ln>
                  <a:noFill/>
                </a:ln>
                <a:solidFill>
                  <a:schemeClr val="bg1"/>
                </a:solidFill>
                <a:effectLst/>
                <a:latin typeface="Arial" panose="020B0604020202020204" pitchFamily="34" charset="0"/>
              </a:rPr>
              <a:t>: 19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Sex Distribution</a:t>
            </a:r>
            <a:r>
              <a:rPr kumimoji="0" lang="en-US" altLang="en-US" sz="1800" b="0" i="0" u="none" strike="noStrike" cap="none" normalizeH="0" baseline="0" dirty="0">
                <a:ln>
                  <a:noFill/>
                </a:ln>
                <a:solidFill>
                  <a:schemeClr val="bg1"/>
                </a:solidFill>
                <a:effectLst/>
                <a:latin typeface="Arial" panose="020B0604020202020204" pitchFamily="34" charset="0"/>
              </a:rPr>
              <a:t>: </a:t>
            </a:r>
            <a:r>
              <a:rPr lang="en-US" altLang="en-US" dirty="0">
                <a:solidFill>
                  <a:schemeClr val="bg1"/>
                </a:solidFill>
                <a:latin typeface="Arial" panose="020B0604020202020204" pitchFamily="34" charset="0"/>
              </a:rPr>
              <a:t>41</a:t>
            </a:r>
            <a:r>
              <a:rPr kumimoji="0" lang="en-US" altLang="en-US" sz="1800" b="0" i="0" u="none" strike="noStrike" cap="none" normalizeH="0" baseline="0" dirty="0">
                <a:ln>
                  <a:noFill/>
                </a:ln>
                <a:solidFill>
                  <a:schemeClr val="bg1"/>
                </a:solidFill>
                <a:effectLst/>
                <a:latin typeface="Arial" panose="020B0604020202020204" pitchFamily="34" charset="0"/>
              </a:rPr>
              <a:t>.56% Male, </a:t>
            </a:r>
            <a:r>
              <a:rPr lang="en-US" altLang="en-US" dirty="0">
                <a:solidFill>
                  <a:schemeClr val="bg1"/>
                </a:solidFill>
                <a:latin typeface="Arial" panose="020B0604020202020204" pitchFamily="34" charset="0"/>
              </a:rPr>
              <a:t>39</a:t>
            </a:r>
            <a:r>
              <a:rPr kumimoji="0" lang="en-US" altLang="en-US" sz="1800" b="0" i="0" u="none" strike="noStrike" cap="none" normalizeH="0" baseline="0" dirty="0">
                <a:ln>
                  <a:noFill/>
                </a:ln>
                <a:solidFill>
                  <a:schemeClr val="bg1"/>
                </a:solidFill>
                <a:effectLst/>
                <a:latin typeface="Arial" panose="020B0604020202020204" pitchFamily="34" charset="0"/>
              </a:rPr>
              <a:t>.34% Female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Average Dependents</a:t>
            </a:r>
            <a:r>
              <a:rPr kumimoji="0" lang="en-US" altLang="en-US" sz="1800" b="0" i="0" u="none" strike="noStrike" cap="none" normalizeH="0" baseline="0" dirty="0">
                <a:ln>
                  <a:noFill/>
                </a:ln>
                <a:solidFill>
                  <a:schemeClr val="bg1"/>
                </a:solidFill>
                <a:effectLst/>
                <a:latin typeface="Arial" panose="020B0604020202020204" pitchFamily="34" charset="0"/>
              </a:rPr>
              <a:t>: 1 per client </a:t>
            </a:r>
          </a:p>
        </p:txBody>
      </p:sp>
      <p:pic>
        <p:nvPicPr>
          <p:cNvPr id="8" name="Picture 7" descr="A pie chart with numbers and a blue and orange circle&#10;&#10;Description automatically generated">
            <a:extLst>
              <a:ext uri="{FF2B5EF4-FFF2-40B4-BE49-F238E27FC236}">
                <a16:creationId xmlns:a16="http://schemas.microsoft.com/office/drawing/2014/main" id="{49CB7C87-5BDA-30CB-72DE-AB2945232C04}"/>
              </a:ext>
            </a:extLst>
          </p:cNvPr>
          <p:cNvPicPr>
            <a:picLocks noChangeAspect="1"/>
          </p:cNvPicPr>
          <p:nvPr/>
        </p:nvPicPr>
        <p:blipFill>
          <a:blip r:embed="rId2"/>
          <a:stretch>
            <a:fillRect/>
          </a:stretch>
        </p:blipFill>
        <p:spPr>
          <a:xfrm>
            <a:off x="6794877" y="411961"/>
            <a:ext cx="4443394" cy="3498698"/>
          </a:xfrm>
          <a:prstGeom prst="rect">
            <a:avLst/>
          </a:prstGeom>
        </p:spPr>
      </p:pic>
      <p:pic>
        <p:nvPicPr>
          <p:cNvPr id="10" name="Picture 9" descr="A graph showing a number of clients&#10;&#10;Description automatically generated">
            <a:extLst>
              <a:ext uri="{FF2B5EF4-FFF2-40B4-BE49-F238E27FC236}">
                <a16:creationId xmlns:a16="http://schemas.microsoft.com/office/drawing/2014/main" id="{00961340-BDB2-707A-47A7-220DAC934C7E}"/>
              </a:ext>
            </a:extLst>
          </p:cNvPr>
          <p:cNvPicPr>
            <a:picLocks noChangeAspect="1"/>
          </p:cNvPicPr>
          <p:nvPr/>
        </p:nvPicPr>
        <p:blipFill>
          <a:blip r:embed="rId3"/>
          <a:stretch>
            <a:fillRect/>
          </a:stretch>
        </p:blipFill>
        <p:spPr>
          <a:xfrm>
            <a:off x="1889055" y="3985647"/>
            <a:ext cx="4695159" cy="2724869"/>
          </a:xfrm>
          <a:prstGeom prst="rect">
            <a:avLst/>
          </a:prstGeom>
        </p:spPr>
      </p:pic>
      <p:pic>
        <p:nvPicPr>
          <p:cNvPr id="14" name="Picture 13" descr="A graph of a number of blue bars&#10;&#10;Description automatically generated with medium confidence">
            <a:extLst>
              <a:ext uri="{FF2B5EF4-FFF2-40B4-BE49-F238E27FC236}">
                <a16:creationId xmlns:a16="http://schemas.microsoft.com/office/drawing/2014/main" id="{55159A76-7F5E-B361-0557-C71FF596D1ED}"/>
              </a:ext>
            </a:extLst>
          </p:cNvPr>
          <p:cNvPicPr>
            <a:picLocks noChangeAspect="1"/>
          </p:cNvPicPr>
          <p:nvPr/>
        </p:nvPicPr>
        <p:blipFill>
          <a:blip r:embed="rId4"/>
          <a:stretch>
            <a:fillRect/>
          </a:stretch>
        </p:blipFill>
        <p:spPr>
          <a:xfrm>
            <a:off x="6794876" y="3910659"/>
            <a:ext cx="4512221" cy="2611973"/>
          </a:xfrm>
          <a:prstGeom prst="rect">
            <a:avLst/>
          </a:prstGeom>
        </p:spPr>
      </p:pic>
    </p:spTree>
    <p:extLst>
      <p:ext uri="{BB962C8B-B14F-4D97-AF65-F5344CB8AC3E}">
        <p14:creationId xmlns:p14="http://schemas.microsoft.com/office/powerpoint/2010/main" val="10688430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9D685B-CBD5-53BC-CC74-70159A94F164}"/>
              </a:ext>
            </a:extLst>
          </p:cNvPr>
          <p:cNvSpPr>
            <a:spLocks noGrp="1"/>
          </p:cNvSpPr>
          <p:nvPr>
            <p:ph type="title"/>
          </p:nvPr>
        </p:nvSpPr>
        <p:spPr>
          <a:xfrm rot="5400000">
            <a:off x="8179858" y="2036582"/>
            <a:ext cx="4282630" cy="996551"/>
          </a:xfrm>
        </p:spPr>
        <p:txBody>
          <a:bodyPr/>
          <a:lstStyle/>
          <a:p>
            <a:r>
              <a:rPr lang="en-CA" dirty="0"/>
              <a:t>Hamper Distribution</a:t>
            </a:r>
          </a:p>
        </p:txBody>
      </p:sp>
      <p:pic>
        <p:nvPicPr>
          <p:cNvPr id="8" name="Picture Placeholder 7">
            <a:extLst>
              <a:ext uri="{FF2B5EF4-FFF2-40B4-BE49-F238E27FC236}">
                <a16:creationId xmlns:a16="http://schemas.microsoft.com/office/drawing/2014/main" id="{0CFD8527-1AD1-8F57-91B7-9F175D662190}"/>
              </a:ext>
            </a:extLst>
          </p:cNvPr>
          <p:cNvPicPr>
            <a:picLocks noGrp="1" noChangeAspect="1"/>
          </p:cNvPicPr>
          <p:nvPr>
            <p:ph sz="quarter" idx="4294967295"/>
          </p:nvPr>
        </p:nvPicPr>
        <p:blipFill>
          <a:blip r:embed="rId3"/>
          <a:stretch/>
        </p:blipFill>
        <p:spPr>
          <a:xfrm>
            <a:off x="208345" y="393542"/>
            <a:ext cx="9502814" cy="5833638"/>
          </a:xfrm>
          <a:noFill/>
        </p:spPr>
      </p:pic>
      <p:pic>
        <p:nvPicPr>
          <p:cNvPr id="11" name="Picture 2" descr="Image result for NorQuest College Logo PNG">
            <a:extLst>
              <a:ext uri="{FF2B5EF4-FFF2-40B4-BE49-F238E27FC236}">
                <a16:creationId xmlns:a16="http://schemas.microsoft.com/office/drawing/2014/main" id="{0A9E5A14-AC3C-33CB-864D-91FBD313A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4113" y="5333536"/>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3650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erson looking at a computer screen&#10;">
            <a:extLst>
              <a:ext uri="{FF2B5EF4-FFF2-40B4-BE49-F238E27FC236}">
                <a16:creationId xmlns:a16="http://schemas.microsoft.com/office/drawing/2014/main" id="{EACF9A43-5E16-41F1-82E2-77469D7E3D6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66725"/>
            <a:ext cx="11258550" cy="5924550"/>
          </a:xfrm>
        </p:spPr>
      </p:pic>
      <p:sp>
        <p:nvSpPr>
          <p:cNvPr id="5" name="Title 4">
            <a:extLst>
              <a:ext uri="{FF2B5EF4-FFF2-40B4-BE49-F238E27FC236}">
                <a16:creationId xmlns:a16="http://schemas.microsoft.com/office/drawing/2014/main" id="{270115D3-F5ED-4220-BDFD-9D87A29F2D4C}"/>
              </a:ext>
            </a:extLst>
          </p:cNvPr>
          <p:cNvSpPr>
            <a:spLocks noGrp="1"/>
          </p:cNvSpPr>
          <p:nvPr>
            <p:ph type="title"/>
          </p:nvPr>
        </p:nvSpPr>
        <p:spPr/>
        <p:txBody>
          <a:bodyPr/>
          <a:lstStyle/>
          <a:p>
            <a:r>
              <a:rPr lang="en-US" dirty="0">
                <a:solidFill>
                  <a:schemeClr val="bg2">
                    <a:lumMod val="10000"/>
                  </a:schemeClr>
                </a:solidFill>
              </a:rPr>
              <a:t>LOOKER VISUALIZATION</a:t>
            </a:r>
          </a:p>
        </p:txBody>
      </p:sp>
      <p:pic>
        <p:nvPicPr>
          <p:cNvPr id="2" name="Picture 1" descr="A qr code with a few squares&#10;&#10;Description automatically generated">
            <a:extLst>
              <a:ext uri="{FF2B5EF4-FFF2-40B4-BE49-F238E27FC236}">
                <a16:creationId xmlns:a16="http://schemas.microsoft.com/office/drawing/2014/main" id="{30CA0F14-F104-79AD-35CD-0AED3F7F7A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1694" y="4524644"/>
            <a:ext cx="1948427" cy="1784840"/>
          </a:xfrm>
          <a:prstGeom prst="rect">
            <a:avLst/>
          </a:prstGeom>
        </p:spPr>
      </p:pic>
      <p:sp>
        <p:nvSpPr>
          <p:cNvPr id="3" name="TextBox 2">
            <a:extLst>
              <a:ext uri="{FF2B5EF4-FFF2-40B4-BE49-F238E27FC236}">
                <a16:creationId xmlns:a16="http://schemas.microsoft.com/office/drawing/2014/main" id="{70B5B11B-CB02-6908-B1FC-AC43CF1D6116}"/>
              </a:ext>
            </a:extLst>
          </p:cNvPr>
          <p:cNvSpPr txBox="1"/>
          <p:nvPr/>
        </p:nvSpPr>
        <p:spPr>
          <a:xfrm>
            <a:off x="879676" y="4155311"/>
            <a:ext cx="10463514" cy="369332"/>
          </a:xfrm>
          <a:prstGeom prst="rect">
            <a:avLst/>
          </a:prstGeom>
          <a:noFill/>
        </p:spPr>
        <p:txBody>
          <a:bodyPr wrap="square" rtlCol="0">
            <a:spAutoFit/>
          </a:bodyPr>
          <a:lstStyle/>
          <a:p>
            <a:r>
              <a:rPr lang="en-IN" sz="1800" b="1" dirty="0">
                <a:highlight>
                  <a:srgbClr val="FFFF00"/>
                </a:highlight>
                <a:hlinkClick r:id="rId4"/>
              </a:rPr>
              <a:t>https://lookerstudio.google.com/reporting/b91808fe-0100-4e7f-94d4-957c4fea0c20/page/AtrGE</a:t>
            </a:r>
            <a:endParaRPr lang="en-IN" sz="1800" b="1" dirty="0">
              <a:highlight>
                <a:srgbClr val="FFFF00"/>
              </a:highlight>
            </a:endParaRPr>
          </a:p>
        </p:txBody>
      </p:sp>
      <p:pic>
        <p:nvPicPr>
          <p:cNvPr id="6" name="Picture 5">
            <a:extLst>
              <a:ext uri="{FF2B5EF4-FFF2-40B4-BE49-F238E27FC236}">
                <a16:creationId xmlns:a16="http://schemas.microsoft.com/office/drawing/2014/main" id="{AF56D704-53C2-74CA-040D-719D9AB615D8}"/>
              </a:ext>
            </a:extLst>
          </p:cNvPr>
          <p:cNvPicPr>
            <a:picLocks noChangeAspect="1"/>
          </p:cNvPicPr>
          <p:nvPr/>
        </p:nvPicPr>
        <p:blipFill>
          <a:blip r:embed="rId5"/>
          <a:stretch>
            <a:fillRect/>
          </a:stretch>
        </p:blipFill>
        <p:spPr>
          <a:xfrm>
            <a:off x="6096000" y="4740375"/>
            <a:ext cx="2750896" cy="1365333"/>
          </a:xfrm>
          <a:prstGeom prst="rect">
            <a:avLst/>
          </a:prstGeom>
        </p:spPr>
      </p:pic>
      <p:pic>
        <p:nvPicPr>
          <p:cNvPr id="7" name="Picture 2" descr="Image result for NorQuest College Logo PNG">
            <a:extLst>
              <a:ext uri="{FF2B5EF4-FFF2-40B4-BE49-F238E27FC236}">
                <a16:creationId xmlns:a16="http://schemas.microsoft.com/office/drawing/2014/main" id="{2FA86396-A189-4042-6751-D79B8FFE37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80806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56DDD3FB-981D-46B3-9DF6-1D5D6429B804}"/>
              </a:ext>
            </a:extLst>
          </p:cNvPr>
          <p:cNvSpPr>
            <a:spLocks noGrp="1"/>
          </p:cNvSpPr>
          <p:nvPr>
            <p:ph type="title"/>
          </p:nvPr>
        </p:nvSpPr>
        <p:spPr>
          <a:xfrm>
            <a:off x="1504709" y="668924"/>
            <a:ext cx="9050361" cy="642075"/>
          </a:xfrm>
        </p:spPr>
        <p:txBody>
          <a:bodyPr/>
          <a:lstStyle/>
          <a:p>
            <a:r>
              <a:rPr lang="en-US" dirty="0"/>
              <a:t>Data Quality and cleaning</a:t>
            </a:r>
          </a:p>
        </p:txBody>
      </p:sp>
      <p:sp>
        <p:nvSpPr>
          <p:cNvPr id="15" name="Text Placeholder 14">
            <a:extLst>
              <a:ext uri="{FF2B5EF4-FFF2-40B4-BE49-F238E27FC236}">
                <a16:creationId xmlns:a16="http://schemas.microsoft.com/office/drawing/2014/main" id="{6D400E89-A3FC-4A30-90D4-896304E917C8}"/>
              </a:ext>
            </a:extLst>
          </p:cNvPr>
          <p:cNvSpPr>
            <a:spLocks noGrp="1"/>
          </p:cNvSpPr>
          <p:nvPr>
            <p:ph type="body" sz="quarter" idx="17"/>
          </p:nvPr>
        </p:nvSpPr>
        <p:spPr>
          <a:xfrm>
            <a:off x="6934200" y="1632228"/>
            <a:ext cx="4419600" cy="550870"/>
          </a:xfrm>
        </p:spPr>
        <p:txBody>
          <a:bodyPr/>
          <a:lstStyle/>
          <a:p>
            <a:r>
              <a:rPr lang="en-US" dirty="0">
                <a:solidFill>
                  <a:schemeClr val="accent1">
                    <a:lumMod val="75000"/>
                  </a:schemeClr>
                </a:solidFill>
              </a:rPr>
              <a:t>Data merging</a:t>
            </a:r>
          </a:p>
        </p:txBody>
      </p:sp>
      <p:sp>
        <p:nvSpPr>
          <p:cNvPr id="14" name="Text Placeholder 13">
            <a:extLst>
              <a:ext uri="{FF2B5EF4-FFF2-40B4-BE49-F238E27FC236}">
                <a16:creationId xmlns:a16="http://schemas.microsoft.com/office/drawing/2014/main" id="{0321A7BC-BAD6-4CBA-9AD5-2AD73F8A426C}"/>
              </a:ext>
            </a:extLst>
          </p:cNvPr>
          <p:cNvSpPr>
            <a:spLocks noGrp="1"/>
          </p:cNvSpPr>
          <p:nvPr>
            <p:ph type="body" sz="quarter" idx="16"/>
          </p:nvPr>
        </p:nvSpPr>
        <p:spPr>
          <a:xfrm>
            <a:off x="6934200" y="2183098"/>
            <a:ext cx="4419600" cy="642075"/>
          </a:xfrm>
        </p:spPr>
        <p:txBody>
          <a:bodyPr/>
          <a:lstStyle/>
          <a:p>
            <a:r>
              <a:rPr lang="en-ZA" dirty="0"/>
              <a:t>MERGED 3 DATASETS</a:t>
            </a:r>
            <a:r>
              <a:rPr lang="en-US" dirty="0"/>
              <a:t>​</a:t>
            </a:r>
          </a:p>
        </p:txBody>
      </p:sp>
      <p:sp>
        <p:nvSpPr>
          <p:cNvPr id="17" name="Text Placeholder 16">
            <a:extLst>
              <a:ext uri="{FF2B5EF4-FFF2-40B4-BE49-F238E27FC236}">
                <a16:creationId xmlns:a16="http://schemas.microsoft.com/office/drawing/2014/main" id="{711776CC-28DB-4411-A56D-DE696A68354D}"/>
              </a:ext>
            </a:extLst>
          </p:cNvPr>
          <p:cNvSpPr>
            <a:spLocks noGrp="1"/>
          </p:cNvSpPr>
          <p:nvPr>
            <p:ph type="body" sz="quarter" idx="19"/>
          </p:nvPr>
        </p:nvSpPr>
        <p:spPr>
          <a:xfrm>
            <a:off x="6934200" y="2504413"/>
            <a:ext cx="4419600" cy="550870"/>
          </a:xfrm>
        </p:spPr>
        <p:txBody>
          <a:bodyPr>
            <a:normAutofit/>
          </a:bodyPr>
          <a:lstStyle/>
          <a:p>
            <a:r>
              <a:rPr lang="en-US" dirty="0">
                <a:solidFill>
                  <a:schemeClr val="accent1">
                    <a:lumMod val="75000"/>
                  </a:schemeClr>
                </a:solidFill>
              </a:rPr>
              <a:t>MISSING VALUES</a:t>
            </a:r>
          </a:p>
        </p:txBody>
      </p:sp>
      <p:sp>
        <p:nvSpPr>
          <p:cNvPr id="16" name="Text Placeholder 15">
            <a:extLst>
              <a:ext uri="{FF2B5EF4-FFF2-40B4-BE49-F238E27FC236}">
                <a16:creationId xmlns:a16="http://schemas.microsoft.com/office/drawing/2014/main" id="{C13A8B1A-034D-495C-BF80-E42F8306CF2B}"/>
              </a:ext>
            </a:extLst>
          </p:cNvPr>
          <p:cNvSpPr>
            <a:spLocks noGrp="1"/>
          </p:cNvSpPr>
          <p:nvPr>
            <p:ph type="body" sz="quarter" idx="18"/>
          </p:nvPr>
        </p:nvSpPr>
        <p:spPr>
          <a:xfrm>
            <a:off x="6934200" y="3055005"/>
            <a:ext cx="4419600" cy="642075"/>
          </a:xfrm>
        </p:spPr>
        <p:txBody>
          <a:bodyPr>
            <a:normAutofit/>
          </a:bodyPr>
          <a:lstStyle/>
          <a:p>
            <a:r>
              <a:rPr lang="en-CA" dirty="0"/>
              <a:t>INTERPOLATE - NUMERICAL TO CATEGORICAL</a:t>
            </a:r>
            <a:endParaRPr lang="en-US" dirty="0"/>
          </a:p>
        </p:txBody>
      </p:sp>
      <p:sp>
        <p:nvSpPr>
          <p:cNvPr id="19" name="Text Placeholder 18">
            <a:extLst>
              <a:ext uri="{FF2B5EF4-FFF2-40B4-BE49-F238E27FC236}">
                <a16:creationId xmlns:a16="http://schemas.microsoft.com/office/drawing/2014/main" id="{2DA6ADCE-FA69-48D8-9057-62E7F0213EB0}"/>
              </a:ext>
            </a:extLst>
          </p:cNvPr>
          <p:cNvSpPr>
            <a:spLocks noGrp="1"/>
          </p:cNvSpPr>
          <p:nvPr>
            <p:ph type="body" sz="quarter" idx="21"/>
          </p:nvPr>
        </p:nvSpPr>
        <p:spPr>
          <a:xfrm>
            <a:off x="6982327" y="3309442"/>
            <a:ext cx="4419600" cy="550870"/>
          </a:xfrm>
        </p:spPr>
        <p:txBody>
          <a:bodyPr>
            <a:normAutofit/>
          </a:bodyPr>
          <a:lstStyle/>
          <a:p>
            <a:r>
              <a:rPr lang="en-US" dirty="0">
                <a:solidFill>
                  <a:schemeClr val="accent1">
                    <a:lumMod val="75000"/>
                  </a:schemeClr>
                </a:solidFill>
              </a:rPr>
              <a:t>OUTLIER DETECTION</a:t>
            </a:r>
          </a:p>
        </p:txBody>
      </p:sp>
      <p:sp>
        <p:nvSpPr>
          <p:cNvPr id="18" name="Text Placeholder 17">
            <a:extLst>
              <a:ext uri="{FF2B5EF4-FFF2-40B4-BE49-F238E27FC236}">
                <a16:creationId xmlns:a16="http://schemas.microsoft.com/office/drawing/2014/main" id="{CF182DD3-EA3E-4EF6-BDC1-42B8FA257A7E}"/>
              </a:ext>
            </a:extLst>
          </p:cNvPr>
          <p:cNvSpPr>
            <a:spLocks noGrp="1"/>
          </p:cNvSpPr>
          <p:nvPr>
            <p:ph type="body" sz="quarter" idx="20"/>
          </p:nvPr>
        </p:nvSpPr>
        <p:spPr>
          <a:xfrm>
            <a:off x="6982327" y="3860312"/>
            <a:ext cx="4419600" cy="642075"/>
          </a:xfrm>
        </p:spPr>
        <p:txBody>
          <a:bodyPr>
            <a:normAutofit/>
          </a:bodyPr>
          <a:lstStyle/>
          <a:p>
            <a:r>
              <a:rPr lang="en-CA" dirty="0"/>
              <a:t>IQR METHOD</a:t>
            </a:r>
            <a:endParaRPr lang="en-US" dirty="0"/>
          </a:p>
        </p:txBody>
      </p:sp>
      <p:pic>
        <p:nvPicPr>
          <p:cNvPr id="2" name="Picture 1">
            <a:extLst>
              <a:ext uri="{FF2B5EF4-FFF2-40B4-BE49-F238E27FC236}">
                <a16:creationId xmlns:a16="http://schemas.microsoft.com/office/drawing/2014/main" id="{2D0927D4-6EA7-791B-C953-BF186A464C1B}"/>
              </a:ext>
            </a:extLst>
          </p:cNvPr>
          <p:cNvPicPr>
            <a:picLocks noChangeAspect="1"/>
          </p:cNvPicPr>
          <p:nvPr/>
        </p:nvPicPr>
        <p:blipFill>
          <a:blip r:embed="rId2"/>
          <a:stretch>
            <a:fillRect/>
          </a:stretch>
        </p:blipFill>
        <p:spPr>
          <a:xfrm>
            <a:off x="2097845" y="2593100"/>
            <a:ext cx="3279932" cy="1432684"/>
          </a:xfrm>
          <a:prstGeom prst="rect">
            <a:avLst/>
          </a:prstGeom>
        </p:spPr>
      </p:pic>
      <p:sp>
        <p:nvSpPr>
          <p:cNvPr id="3" name="Freeform 8">
            <a:extLst>
              <a:ext uri="{FF2B5EF4-FFF2-40B4-BE49-F238E27FC236}">
                <a16:creationId xmlns:a16="http://schemas.microsoft.com/office/drawing/2014/main" id="{7533FA07-D166-C944-C04B-8888F1208A62}"/>
              </a:ext>
            </a:extLst>
          </p:cNvPr>
          <p:cNvSpPr/>
          <p:nvPr/>
        </p:nvSpPr>
        <p:spPr>
          <a:xfrm>
            <a:off x="790073" y="1688973"/>
            <a:ext cx="4872789" cy="3618912"/>
          </a:xfrm>
          <a:custGeom>
            <a:avLst/>
            <a:gdLst/>
            <a:ahLst/>
            <a:cxnLst/>
            <a:rect l="l" t="t" r="r" b="b"/>
            <a:pathLst>
              <a:path w="4473739" h="2443073">
                <a:moveTo>
                  <a:pt x="0" y="0"/>
                </a:moveTo>
                <a:lnTo>
                  <a:pt x="4473739" y="0"/>
                </a:lnTo>
                <a:lnTo>
                  <a:pt x="4473739" y="2443073"/>
                </a:lnTo>
                <a:lnTo>
                  <a:pt x="0" y="2443073"/>
                </a:lnTo>
                <a:lnTo>
                  <a:pt x="0" y="0"/>
                </a:lnTo>
                <a:close/>
              </a:path>
            </a:pathLst>
          </a:custGeom>
          <a:blipFill>
            <a:blip r:embed="rId3"/>
            <a:stretch>
              <a:fillRect t="-3528" b="-18474"/>
            </a:stretch>
          </a:blipFill>
        </p:spPr>
        <p:txBody>
          <a:bodyPr/>
          <a:lstStyle/>
          <a:p>
            <a:endParaRPr lang="en-CA" dirty="0"/>
          </a:p>
        </p:txBody>
      </p:sp>
      <p:sp>
        <p:nvSpPr>
          <p:cNvPr id="7" name="TextBox 6">
            <a:extLst>
              <a:ext uri="{FF2B5EF4-FFF2-40B4-BE49-F238E27FC236}">
                <a16:creationId xmlns:a16="http://schemas.microsoft.com/office/drawing/2014/main" id="{6180C175-18CB-B773-07EE-87A591B7DFDB}"/>
              </a:ext>
            </a:extLst>
          </p:cNvPr>
          <p:cNvSpPr txBox="1"/>
          <p:nvPr/>
        </p:nvSpPr>
        <p:spPr>
          <a:xfrm>
            <a:off x="6982327" y="4344581"/>
            <a:ext cx="6094070" cy="369332"/>
          </a:xfrm>
          <a:prstGeom prst="rect">
            <a:avLst/>
          </a:prstGeom>
          <a:noFill/>
        </p:spPr>
        <p:txBody>
          <a:bodyPr wrap="square">
            <a:spAutoFit/>
          </a:bodyPr>
          <a:lstStyle/>
          <a:p>
            <a:r>
              <a:rPr lang="en-CA" b="1" dirty="0">
                <a:solidFill>
                  <a:schemeClr val="accent1">
                    <a:lumMod val="75000"/>
                  </a:schemeClr>
                </a:solidFill>
                <a:latin typeface="+mj-lt"/>
              </a:rPr>
              <a:t>DATA TRANSFORMATION</a:t>
            </a:r>
          </a:p>
        </p:txBody>
      </p:sp>
      <p:sp>
        <p:nvSpPr>
          <p:cNvPr id="11" name="TextBox 10">
            <a:extLst>
              <a:ext uri="{FF2B5EF4-FFF2-40B4-BE49-F238E27FC236}">
                <a16:creationId xmlns:a16="http://schemas.microsoft.com/office/drawing/2014/main" id="{939A407A-0250-8848-57F2-B6BA64CF867E}"/>
              </a:ext>
            </a:extLst>
          </p:cNvPr>
          <p:cNvSpPr txBox="1"/>
          <p:nvPr/>
        </p:nvSpPr>
        <p:spPr>
          <a:xfrm>
            <a:off x="6982327" y="4735030"/>
            <a:ext cx="6539696" cy="307777"/>
          </a:xfrm>
          <a:prstGeom prst="rect">
            <a:avLst/>
          </a:prstGeom>
          <a:noFill/>
        </p:spPr>
        <p:txBody>
          <a:bodyPr wrap="square">
            <a:spAutoFit/>
          </a:bodyPr>
          <a:lstStyle/>
          <a:p>
            <a:r>
              <a:rPr lang="en-CA" sz="1400" dirty="0"/>
              <a:t>BOX – COX TRANSFORMATION</a:t>
            </a:r>
            <a:endParaRPr lang="en-US" sz="1400" dirty="0"/>
          </a:p>
        </p:txBody>
      </p:sp>
      <p:pic>
        <p:nvPicPr>
          <p:cNvPr id="12" name="Picture 2" descr="Image result for NorQuest College Logo PNG">
            <a:extLst>
              <a:ext uri="{FF2B5EF4-FFF2-40B4-BE49-F238E27FC236}">
                <a16:creationId xmlns:a16="http://schemas.microsoft.com/office/drawing/2014/main" id="{260F9043-0C6D-FFE9-0B68-B3455DEAD8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4113" y="5333536"/>
            <a:ext cx="1258350" cy="146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313981"/>
      </p:ext>
    </p:extLst>
  </p:cSld>
  <p:clrMapOvr>
    <a:masterClrMapping/>
  </p:clrMapOvr>
  <p:transition spd="slow">
    <p:cover/>
  </p:transition>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F99BD5F2690842A06C5C7358BE924B" ma:contentTypeVersion="15" ma:contentTypeDescription="Create a new document." ma:contentTypeScope="" ma:versionID="6a922b4a893fdfd9f1cdec6664666b3a">
  <xsd:schema xmlns:xsd="http://www.w3.org/2001/XMLSchema" xmlns:xs="http://www.w3.org/2001/XMLSchema" xmlns:p="http://schemas.microsoft.com/office/2006/metadata/properties" xmlns:ns3="552eface-377f-4104-b45f-2c70fac53bea" xmlns:ns4="e34c9d82-7de2-4ae2-8759-54eb9258556e" targetNamespace="http://schemas.microsoft.com/office/2006/metadata/properties" ma:root="true" ma:fieldsID="80fa5ad66918a6a8f0adfc97c2af18e9" ns3:_="" ns4:_="">
    <xsd:import namespace="552eface-377f-4104-b45f-2c70fac53bea"/>
    <xsd:import namespace="e34c9d82-7de2-4ae2-8759-54eb9258556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2eface-377f-4104-b45f-2c70fac53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34c9d82-7de2-4ae2-8759-54eb9258556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52eface-377f-4104-b45f-2c70fac53bea" xsi:nil="true"/>
  </documentManagement>
</p:properties>
</file>

<file path=customXml/itemProps1.xml><?xml version="1.0" encoding="utf-8"?>
<ds:datastoreItem xmlns:ds="http://schemas.openxmlformats.org/officeDocument/2006/customXml" ds:itemID="{F7FE39C7-8C9A-4464-ADED-C07613DE2A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2eface-377f-4104-b45f-2c70fac53bea"/>
    <ds:schemaRef ds:uri="e34c9d82-7de2-4ae2-8759-54eb925855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064F8B-46A2-4F22-9203-449568FB5893}">
  <ds:schemaRefs>
    <ds:schemaRef ds:uri="http://schemas.microsoft.com/sharepoint/v3/contenttype/forms"/>
  </ds:schemaRefs>
</ds:datastoreItem>
</file>

<file path=customXml/itemProps3.xml><?xml version="1.0" encoding="utf-8"?>
<ds:datastoreItem xmlns:ds="http://schemas.openxmlformats.org/officeDocument/2006/customXml" ds:itemID="{33F4F0A7-9599-4FE3-A548-853A09CF0244}">
  <ds:schemaRefs>
    <ds:schemaRef ds:uri="http://schemas.microsoft.com/office/2006/documentManagement/types"/>
    <ds:schemaRef ds:uri="http://purl.org/dc/elements/1.1/"/>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 ds:uri="http://schemas.microsoft.com/office/2006/metadata/properties"/>
    <ds:schemaRef ds:uri="e34c9d82-7de2-4ae2-8759-54eb9258556e"/>
    <ds:schemaRef ds:uri="552eface-377f-4104-b45f-2c70fac53be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1407</TotalTime>
  <Words>1018</Words>
  <Application>Microsoft Office PowerPoint</Application>
  <PresentationFormat>Widescreen</PresentationFormat>
  <Paragraphs>141</Paragraphs>
  <Slides>23</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Aparajita</vt:lpstr>
      <vt:lpstr>Aptos SemiBold</vt:lpstr>
      <vt:lpstr>Arial</vt:lpstr>
      <vt:lpstr>Calibri</vt:lpstr>
      <vt:lpstr>Californian FB</vt:lpstr>
      <vt:lpstr>Courier New</vt:lpstr>
      <vt:lpstr>Open Sauce</vt:lpstr>
      <vt:lpstr>Open Sauce Bold</vt:lpstr>
      <vt:lpstr>Quire Sans</vt:lpstr>
      <vt:lpstr>Seaford</vt:lpstr>
      <vt:lpstr>Seaford Bold</vt:lpstr>
      <vt:lpstr>Wingdings</vt:lpstr>
      <vt:lpstr>Office Theme</vt:lpstr>
      <vt:lpstr>Islamic Family Project </vt:lpstr>
      <vt:lpstr>TEAM MEMBERS </vt:lpstr>
      <vt:lpstr>Problem Statement </vt:lpstr>
      <vt:lpstr>Overview of the project</vt:lpstr>
      <vt:lpstr>Exploratory Data Analysis (EDA)</vt:lpstr>
      <vt:lpstr>Key Insights</vt:lpstr>
      <vt:lpstr>Hamper Distribution</vt:lpstr>
      <vt:lpstr>LOOKER VISUALIZATION</vt:lpstr>
      <vt:lpstr>Data Quality and cleaning</vt:lpstr>
      <vt:lpstr>FEATURE ENGINEERING</vt:lpstr>
      <vt:lpstr>ACF &amp; PACF METHODS</vt:lpstr>
      <vt:lpstr>Transforming data</vt:lpstr>
      <vt:lpstr>Results of box-cox transformation</vt:lpstr>
      <vt:lpstr>Correlation analysis &amp; visualizations</vt:lpstr>
      <vt:lpstr>Ml &amp; Model development</vt:lpstr>
      <vt:lpstr>Traditional model- SARIMA MODEL</vt:lpstr>
      <vt:lpstr>RANDOM FOREST </vt:lpstr>
      <vt:lpstr>XGBOOST REGRESSOR</vt:lpstr>
      <vt:lpstr>Evaluation Matrix</vt:lpstr>
      <vt:lpstr>CHALLENGES FACED</vt:lpstr>
      <vt:lpstr>NEXT STEPS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Khushi Khushi</dc:creator>
  <cp:lastModifiedBy>jatinder chhina</cp:lastModifiedBy>
  <cp:revision>4</cp:revision>
  <dcterms:created xsi:type="dcterms:W3CDTF">2024-11-03T05:21:36Z</dcterms:created>
  <dcterms:modified xsi:type="dcterms:W3CDTF">2024-11-04T20:54:13Z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0x010100AFF99BD5F2690842A06C5C7358BE924B</vt:lpwstr>
  </property>
  <property fmtid="{D5CDD505-2E9C-101B-9397-08002B2CF9AE}" pid="3" name="MSIP_Label_724e6ac5-0e84-491c-8838-b11844917f54_Enabled">
    <vt:lpwstr>true</vt:lpwstr>
  </property>
  <property fmtid="{D5CDD505-2E9C-101B-9397-08002B2CF9AE}" pid="4" name="MSIP_Label_724e6ac5-0e84-491c-8838-b11844917f54_SetDate">
    <vt:lpwstr>2024-11-03T05:45:01Z</vt:lpwstr>
  </property>
  <property fmtid="{D5CDD505-2E9C-101B-9397-08002B2CF9AE}" pid="5" name="MSIP_Label_724e6ac5-0e84-491c-8838-b11844917f54_Method">
    <vt:lpwstr>Standard</vt:lpwstr>
  </property>
  <property fmtid="{D5CDD505-2E9C-101B-9397-08002B2CF9AE}" pid="6" name="MSIP_Label_724e6ac5-0e84-491c-8838-b11844917f54_Name">
    <vt:lpwstr>Protected</vt:lpwstr>
  </property>
  <property fmtid="{D5CDD505-2E9C-101B-9397-08002B2CF9AE}" pid="7" name="MSIP_Label_724e6ac5-0e84-491c-8838-b11844917f54_SiteId">
    <vt:lpwstr>2ba011f1-f50a-44f3-a200-db3ea74e29b7</vt:lpwstr>
  </property>
  <property fmtid="{D5CDD505-2E9C-101B-9397-08002B2CF9AE}" pid="8" name="MSIP_Label_724e6ac5-0e84-491c-8838-b11844917f54_ActionId">
    <vt:lpwstr>59eae898-86b3-485b-8dd6-2d3ff81f75dc</vt:lpwstr>
  </property>
  <property fmtid="{D5CDD505-2E9C-101B-9397-08002B2CF9AE}" pid="9" name="MSIP_Label_724e6ac5-0e84-491c-8838-b11844917f54_ContentBits">
    <vt:lpwstr>0</vt:lpwstr>
  </property>
</Properties>
</file>