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9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F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3690" autoAdjust="0"/>
  </p:normalViewPr>
  <p:slideViewPr>
    <p:cSldViewPr>
      <p:cViewPr varScale="1">
        <p:scale>
          <a:sx n="43" d="100"/>
          <a:sy n="43" d="100"/>
        </p:scale>
        <p:origin x="60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C96AA-1B6C-42C8-9E1E-4B42C7DAA570}" type="datetimeFigureOut">
              <a:rPr lang="en-GB" smtClean="0"/>
              <a:t>24/06/2025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CB99C-7AD0-46F9-B9C7-C3AEF9BE8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0707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2CB99C-7AD0-46F9-B9C7-C3AEF9BE8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964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123354"/>
            <a:ext cx="14883765" cy="179387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72233" y="2698696"/>
            <a:ext cx="16343532" cy="4368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chemeClr val="tx1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577195" cy="10287000"/>
            </a:xfrm>
            <a:custGeom>
              <a:avLst/>
              <a:gdLst/>
              <a:ahLst/>
              <a:cxnLst/>
              <a:rect l="l" t="t" r="r" b="b"/>
              <a:pathLst>
                <a:path w="10577195" h="10287000">
                  <a:moveTo>
                    <a:pt x="0" y="10286999"/>
                  </a:moveTo>
                  <a:lnTo>
                    <a:pt x="10576735" y="10286999"/>
                  </a:lnTo>
                  <a:lnTo>
                    <a:pt x="10576735" y="0"/>
                  </a:lnTo>
                  <a:lnTo>
                    <a:pt x="0" y="0"/>
                  </a:lnTo>
                  <a:lnTo>
                    <a:pt x="0" y="10286999"/>
                  </a:lnTo>
                  <a:close/>
                </a:path>
              </a:pathLst>
            </a:custGeom>
            <a:solidFill>
              <a:srgbClr val="FE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576735" y="0"/>
              <a:ext cx="7711440" cy="10287000"/>
            </a:xfrm>
            <a:custGeom>
              <a:avLst/>
              <a:gdLst/>
              <a:ahLst/>
              <a:cxnLst/>
              <a:rect l="l" t="t" r="r" b="b"/>
              <a:pathLst>
                <a:path w="7711440" h="10287000">
                  <a:moveTo>
                    <a:pt x="771126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711263" y="0"/>
                  </a:lnTo>
                  <a:lnTo>
                    <a:pt x="7711263" y="10286999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3134" y="4044243"/>
              <a:ext cx="13210779" cy="624275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28702" y="9263062"/>
              <a:ext cx="8617585" cy="5080"/>
            </a:xfrm>
            <a:custGeom>
              <a:avLst/>
              <a:gdLst/>
              <a:ahLst/>
              <a:cxnLst/>
              <a:rect l="l" t="t" r="r" b="b"/>
              <a:pathLst>
                <a:path w="8617585" h="5079">
                  <a:moveTo>
                    <a:pt x="0" y="0"/>
                  </a:moveTo>
                  <a:lnTo>
                    <a:pt x="8617176" y="4762"/>
                  </a:lnTo>
                </a:path>
              </a:pathLst>
            </a:custGeom>
            <a:ln w="9524">
              <a:solidFill>
                <a:srgbClr val="18181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576735" y="0"/>
              <a:ext cx="6686549" cy="925829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69172" y="2232119"/>
            <a:ext cx="8390890" cy="4083050"/>
          </a:xfrm>
          <a:prstGeom prst="rect">
            <a:avLst/>
          </a:prstGeom>
        </p:spPr>
        <p:txBody>
          <a:bodyPr vert="horz" wrap="square" lIns="0" tIns="268605" rIns="0" bIns="0" rtlCol="0">
            <a:spAutoFit/>
          </a:bodyPr>
          <a:lstStyle/>
          <a:p>
            <a:pPr marL="12700" marR="5080">
              <a:lnSpc>
                <a:spcPts val="9980"/>
              </a:lnSpc>
              <a:spcBef>
                <a:spcPts val="2115"/>
              </a:spcBef>
            </a:pPr>
            <a:r>
              <a:rPr sz="10000" spc="105" dirty="0">
                <a:solidFill>
                  <a:srgbClr val="181818"/>
                </a:solidFill>
                <a:latin typeface="Trebuchet MS"/>
                <a:cs typeface="Trebuchet MS"/>
              </a:rPr>
              <a:t>Predicting</a:t>
            </a:r>
            <a:r>
              <a:rPr sz="10000" spc="-340" dirty="0">
                <a:solidFill>
                  <a:srgbClr val="181818"/>
                </a:solidFill>
                <a:latin typeface="Trebuchet MS"/>
                <a:cs typeface="Trebuchet MS"/>
              </a:rPr>
              <a:t> </a:t>
            </a:r>
            <a:r>
              <a:rPr sz="10000" spc="330" dirty="0">
                <a:solidFill>
                  <a:srgbClr val="181818"/>
                </a:solidFill>
                <a:latin typeface="Trebuchet MS"/>
                <a:cs typeface="Trebuchet MS"/>
              </a:rPr>
              <a:t>Car </a:t>
            </a:r>
            <a:r>
              <a:rPr sz="10000" spc="200" dirty="0">
                <a:solidFill>
                  <a:srgbClr val="181818"/>
                </a:solidFill>
                <a:latin typeface="Trebuchet MS"/>
                <a:cs typeface="Trebuchet MS"/>
              </a:rPr>
              <a:t>Insurance </a:t>
            </a:r>
            <a:r>
              <a:rPr sz="10000" spc="260" dirty="0">
                <a:solidFill>
                  <a:srgbClr val="181818"/>
                </a:solidFill>
                <a:latin typeface="Trebuchet MS"/>
                <a:cs typeface="Trebuchet MS"/>
              </a:rPr>
              <a:t>Claims</a:t>
            </a:r>
            <a:endParaRPr sz="100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9172" y="6801210"/>
            <a:ext cx="565150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solidFill>
                  <a:srgbClr val="181818"/>
                </a:solidFill>
                <a:latin typeface="Tahoma"/>
                <a:cs typeface="Tahoma"/>
              </a:rPr>
              <a:t>A</a:t>
            </a:r>
            <a:r>
              <a:rPr sz="2700" b="1" spc="-12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b="1" dirty="0">
                <a:solidFill>
                  <a:srgbClr val="181818"/>
                </a:solidFill>
                <a:latin typeface="Tahoma"/>
                <a:cs typeface="Tahoma"/>
              </a:rPr>
              <a:t>data-</a:t>
            </a:r>
            <a:r>
              <a:rPr sz="2700" b="1" spc="-30" dirty="0">
                <a:solidFill>
                  <a:srgbClr val="181818"/>
                </a:solidFill>
                <a:latin typeface="Tahoma"/>
                <a:cs typeface="Tahoma"/>
              </a:rPr>
              <a:t>driven</a:t>
            </a:r>
            <a:r>
              <a:rPr sz="2700" b="1" spc="-1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b="1" spc="-65" dirty="0">
                <a:solidFill>
                  <a:srgbClr val="181818"/>
                </a:solidFill>
                <a:latin typeface="Tahoma"/>
                <a:cs typeface="Tahoma"/>
              </a:rPr>
              <a:t>modeling</a:t>
            </a:r>
            <a:r>
              <a:rPr sz="2700" b="1" spc="-11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2700" b="1" spc="-10" dirty="0">
                <a:solidFill>
                  <a:srgbClr val="181818"/>
                </a:solidFill>
                <a:latin typeface="Tahoma"/>
                <a:cs typeface="Tahoma"/>
              </a:rPr>
              <a:t>approach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87092" y="8553403"/>
            <a:ext cx="39535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245" dirty="0">
                <a:solidFill>
                  <a:srgbClr val="181818"/>
                </a:solidFill>
                <a:latin typeface="Tahoma"/>
                <a:cs typeface="Tahoma"/>
              </a:rPr>
              <a:t>DATA</a:t>
            </a:r>
            <a:r>
              <a:rPr sz="4000" b="1" spc="-200" dirty="0">
                <a:solidFill>
                  <a:srgbClr val="181818"/>
                </a:solidFill>
                <a:latin typeface="Tahoma"/>
                <a:cs typeface="Tahoma"/>
              </a:rPr>
              <a:t> </a:t>
            </a:r>
            <a:r>
              <a:rPr sz="4000" b="1" spc="-105" dirty="0">
                <a:solidFill>
                  <a:srgbClr val="181818"/>
                </a:solidFill>
                <a:latin typeface="Tahoma"/>
                <a:cs typeface="Tahoma"/>
              </a:rPr>
              <a:t>DYNAMOS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7500" y="1562100"/>
            <a:ext cx="1297305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6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</a:t>
            </a:r>
            <a:r>
              <a:rPr sz="4800" b="1" spc="-3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800" b="1" spc="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Componenet</a:t>
            </a:r>
            <a:r>
              <a:rPr sz="4800" b="1" spc="-3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800" b="1" spc="5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Analysis</a:t>
            </a:r>
            <a:endParaRPr sz="48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849" y="3381726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3849" y="5010501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3849" y="6096351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47055" y="3103736"/>
            <a:ext cx="17553940" cy="3819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22630">
              <a:lnSpc>
                <a:spcPct val="116799"/>
              </a:lnSpc>
              <a:spcBef>
                <a:spcPts val="100"/>
              </a:spcBef>
              <a:tabLst>
                <a:tab pos="13737590" algn="l"/>
              </a:tabLst>
            </a:pPr>
            <a:r>
              <a:rPr sz="3200" spc="-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</a:t>
            </a:r>
            <a:r>
              <a:rPr sz="32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dimensionality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minimize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correlations,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</a:t>
            </a:r>
            <a:r>
              <a:rPr lang="en-GB"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(PCA)</a:t>
            </a:r>
            <a:r>
              <a:rPr sz="3200" spc="-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3200" spc="-2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correlation</a:t>
            </a:r>
            <a:r>
              <a:rPr sz="3200" spc="-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matrix.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3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first</a:t>
            </a:r>
            <a:r>
              <a:rPr sz="3200" spc="-3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4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15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principal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</a:t>
            </a:r>
            <a:r>
              <a:rPr sz="32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retained,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capturing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~79.62%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3200" spc="-3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3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total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variance.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ct val="116799"/>
              </a:lnSpc>
              <a:spcBef>
                <a:spcPts val="4275"/>
              </a:spcBef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preserved</a:t>
            </a:r>
            <a:r>
              <a:rPr sz="3200" spc="-2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important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information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reducing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noise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redundancy</a:t>
            </a:r>
            <a:r>
              <a:rPr sz="3200" spc="-3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</a:t>
            </a:r>
            <a:r>
              <a:rPr sz="32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945" y="2296794"/>
            <a:ext cx="133350" cy="13334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55150" y="2018804"/>
            <a:ext cx="8772525" cy="5665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8925">
              <a:lnSpc>
                <a:spcPct val="116799"/>
              </a:lnSpc>
              <a:spcBef>
                <a:spcPts val="100"/>
              </a:spcBef>
            </a:pPr>
            <a:r>
              <a:rPr sz="320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2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z="3200"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split</a:t>
            </a:r>
            <a:r>
              <a:rPr sz="3200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sz="3200" spc="-3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70%</a:t>
            </a:r>
            <a:r>
              <a:rPr sz="3200" spc="-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sz="3200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3200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30%</a:t>
            </a:r>
            <a:r>
              <a:rPr sz="3200" spc="-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testing.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93980">
              <a:lnSpc>
                <a:spcPct val="116799"/>
              </a:lnSpc>
              <a:spcBef>
                <a:spcPts val="4275"/>
              </a:spcBef>
            </a:pP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Due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2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imbalance</a:t>
            </a:r>
            <a:r>
              <a:rPr sz="3200" spc="-2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3200" spc="-2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</a:t>
            </a:r>
            <a:r>
              <a:rPr sz="3200" spc="-2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vs.</a:t>
            </a:r>
            <a:r>
              <a:rPr sz="3200" spc="-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non-</a:t>
            </a:r>
            <a:r>
              <a:rPr sz="32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cases,</a:t>
            </a:r>
            <a:r>
              <a:rPr sz="3200"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z="3200"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applied</a:t>
            </a:r>
            <a:r>
              <a:rPr sz="3200" spc="-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</a:t>
            </a:r>
            <a:r>
              <a:rPr sz="3200" spc="-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(Synthetic 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</a:t>
            </a:r>
            <a:r>
              <a:rPr sz="3200" spc="-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Over-</a:t>
            </a:r>
            <a:r>
              <a:rPr sz="32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sampling</a:t>
            </a:r>
            <a:r>
              <a:rPr sz="3200" spc="-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Technique).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 algn="just">
              <a:lnSpc>
                <a:spcPct val="116799"/>
              </a:lnSpc>
              <a:spcBef>
                <a:spcPts val="4275"/>
              </a:spcBef>
            </a:pP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</a:t>
            </a:r>
            <a:r>
              <a:rPr sz="3200" spc="-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generated</a:t>
            </a:r>
            <a:r>
              <a:rPr sz="3200" spc="-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synthetic</a:t>
            </a:r>
            <a:r>
              <a:rPr sz="3200" spc="-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samples</a:t>
            </a:r>
            <a:r>
              <a:rPr sz="3200" spc="-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3200" spc="-2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minority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class,</a:t>
            </a:r>
            <a:r>
              <a:rPr sz="3200" spc="-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improving</a:t>
            </a:r>
            <a:r>
              <a:rPr sz="3200"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model's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ability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</a:t>
            </a:r>
            <a:r>
              <a:rPr sz="3200" spc="-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rare</a:t>
            </a:r>
            <a:r>
              <a:rPr sz="3200" spc="-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</a:t>
            </a:r>
            <a:r>
              <a:rPr sz="3200" spc="-2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events.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945" y="3925569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1945" y="6097269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40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5350" spc="509" dirty="0">
                <a:latin typeface="Verdana"/>
                <a:cs typeface="Verdana"/>
              </a:rPr>
              <a:t>Handling</a:t>
            </a:r>
            <a:r>
              <a:rPr sz="5350" spc="-365" dirty="0">
                <a:latin typeface="Verdana"/>
                <a:cs typeface="Verdana"/>
              </a:rPr>
              <a:t> </a:t>
            </a:r>
            <a:r>
              <a:rPr sz="5350" spc="459" dirty="0">
                <a:latin typeface="Verdana"/>
                <a:cs typeface="Verdana"/>
              </a:rPr>
              <a:t>Class</a:t>
            </a:r>
            <a:r>
              <a:rPr sz="5350" spc="-360" dirty="0">
                <a:latin typeface="Verdana"/>
                <a:cs typeface="Verdana"/>
              </a:rPr>
              <a:t> </a:t>
            </a:r>
            <a:r>
              <a:rPr sz="5350" spc="409" dirty="0">
                <a:latin typeface="Verdana"/>
                <a:cs typeface="Verdana"/>
              </a:rPr>
              <a:t>Imbalance</a:t>
            </a:r>
            <a:r>
              <a:rPr sz="5350" spc="-360" dirty="0">
                <a:latin typeface="Verdana"/>
                <a:cs typeface="Verdana"/>
              </a:rPr>
              <a:t> </a:t>
            </a:r>
            <a:r>
              <a:rPr sz="5350" spc="690" dirty="0">
                <a:latin typeface="Verdana"/>
                <a:cs typeface="Verdana"/>
              </a:rPr>
              <a:t>with</a:t>
            </a:r>
            <a:r>
              <a:rPr sz="5350" spc="-360" dirty="0">
                <a:latin typeface="Verdana"/>
                <a:cs typeface="Verdana"/>
              </a:rPr>
              <a:t> </a:t>
            </a:r>
            <a:r>
              <a:rPr sz="5350" spc="240" dirty="0">
                <a:latin typeface="Verdana"/>
                <a:cs typeface="Verdana"/>
              </a:rPr>
              <a:t>SMOTE</a:t>
            </a:r>
            <a:endParaRPr sz="53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95810" y="1978940"/>
            <a:ext cx="7313380" cy="58186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39243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3200" y="1203585"/>
            <a:ext cx="12376785" cy="121315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7800" b="1" spc="-170" dirty="0">
                <a:latin typeface="Tahoma"/>
                <a:cs typeface="Tahoma"/>
              </a:rPr>
              <a:t>Models </a:t>
            </a:r>
            <a:endParaRPr sz="7800" dirty="0">
              <a:latin typeface="Tahoma"/>
              <a:cs typeface="Tahom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F5991A-1A5D-4249-A2C7-22148B5615B9}"/>
              </a:ext>
            </a:extLst>
          </p:cNvPr>
          <p:cNvSpPr txBox="1"/>
          <p:nvPr/>
        </p:nvSpPr>
        <p:spPr>
          <a:xfrm>
            <a:off x="152400" y="4389356"/>
            <a:ext cx="10363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Logistic regression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Decision tree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GB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GB" sz="4000" dirty="0"/>
              <a:t>Random forest</a:t>
            </a:r>
          </a:p>
        </p:txBody>
      </p:sp>
    </p:spTree>
    <p:extLst>
      <p:ext uri="{BB962C8B-B14F-4D97-AF65-F5344CB8AC3E}">
        <p14:creationId xmlns:p14="http://schemas.microsoft.com/office/powerpoint/2010/main" val="234429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476" y="1228336"/>
            <a:ext cx="6443046" cy="854784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94163" y="2765137"/>
            <a:ext cx="9304941" cy="559589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633842" y="-59790"/>
            <a:ext cx="7597140" cy="918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850" spc="-190" dirty="0"/>
              <a:t>Logistic</a:t>
            </a:r>
            <a:r>
              <a:rPr sz="5850" spc="-655" dirty="0"/>
              <a:t> </a:t>
            </a:r>
            <a:r>
              <a:rPr sz="5850" spc="-160" dirty="0"/>
              <a:t>Regression</a:t>
            </a:r>
            <a:endParaRPr sz="58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2238" rIns="0" bIns="0" rtlCol="0">
            <a:spAutoFit/>
          </a:bodyPr>
          <a:lstStyle/>
          <a:p>
            <a:pPr marL="2957195" marR="5080" indent="655320">
              <a:lnSpc>
                <a:spcPct val="115599"/>
              </a:lnSpc>
              <a:spcBef>
                <a:spcPts val="95"/>
              </a:spcBef>
            </a:pPr>
            <a:r>
              <a:rPr sz="4650" spc="-155" dirty="0"/>
              <a:t>Logistic</a:t>
            </a:r>
            <a:r>
              <a:rPr sz="4650" spc="-490" dirty="0"/>
              <a:t> </a:t>
            </a:r>
            <a:r>
              <a:rPr sz="4650" spc="-165" dirty="0"/>
              <a:t>Regression</a:t>
            </a:r>
            <a:r>
              <a:rPr sz="4650" spc="-390" dirty="0"/>
              <a:t> </a:t>
            </a:r>
            <a:r>
              <a:rPr sz="4650" spc="-10" dirty="0"/>
              <a:t>Results </a:t>
            </a:r>
            <a:r>
              <a:rPr sz="4650" spc="-35" dirty="0"/>
              <a:t>(Interpretation</a:t>
            </a:r>
            <a:r>
              <a:rPr sz="4650" spc="-509" dirty="0"/>
              <a:t> </a:t>
            </a:r>
            <a:r>
              <a:rPr sz="4650" spc="100" dirty="0"/>
              <a:t>of</a:t>
            </a:r>
            <a:r>
              <a:rPr sz="4650" spc="-650" dirty="0"/>
              <a:t> </a:t>
            </a:r>
            <a:r>
              <a:rPr sz="4650" spc="-10" dirty="0"/>
              <a:t>Coefficients)</a:t>
            </a:r>
            <a:endParaRPr sz="4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02" y="4157872"/>
            <a:ext cx="133349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02" y="5148472"/>
            <a:ext cx="133349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02" y="6139072"/>
            <a:ext cx="133349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002" y="7129672"/>
            <a:ext cx="133349" cy="13334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1977" y="2972549"/>
            <a:ext cx="16602710" cy="456855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</a:t>
            </a:r>
            <a:r>
              <a:rPr sz="3200" spc="-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Components: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61670" marR="5080">
              <a:lnSpc>
                <a:spcPts val="7800"/>
              </a:lnSpc>
              <a:spcBef>
                <a:spcPts val="960"/>
              </a:spcBef>
            </a:pPr>
            <a:r>
              <a:rPr sz="3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PC12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Strongest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negative</a:t>
            </a:r>
            <a:r>
              <a:rPr sz="32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(Estimate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–0.171,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0.001) </a:t>
            </a:r>
            <a:r>
              <a:rPr sz="3200" spc="-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PC13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positive</a:t>
            </a:r>
            <a:r>
              <a:rPr sz="32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(+0.127,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0.001)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61670">
              <a:lnSpc>
                <a:spcPct val="100000"/>
              </a:lnSpc>
              <a:spcBef>
                <a:spcPts val="3240"/>
              </a:spcBef>
            </a:pPr>
            <a:r>
              <a:rPr sz="3200" spc="-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PC11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</a:t>
            </a:r>
            <a:r>
              <a:rPr sz="3200" spc="-2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PC14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sz="3200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</a:t>
            </a:r>
            <a:r>
              <a:rPr sz="3200" spc="-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negative</a:t>
            </a:r>
            <a:r>
              <a:rPr sz="3200" spc="-3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effects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61670">
              <a:lnSpc>
                <a:spcPct val="100000"/>
              </a:lnSpc>
              <a:spcBef>
                <a:spcPts val="4200"/>
              </a:spcBef>
            </a:pPr>
            <a:r>
              <a:rPr sz="320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PC3,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PC5,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PC15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Not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statistically</a:t>
            </a:r>
            <a:r>
              <a:rPr sz="32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significant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0.05)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70" y="1179775"/>
            <a:ext cx="6359147" cy="874726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53657" y="3075616"/>
            <a:ext cx="9220899" cy="554053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928360">
              <a:lnSpc>
                <a:spcPct val="100000"/>
              </a:lnSpc>
              <a:spcBef>
                <a:spcPts val="110"/>
              </a:spcBef>
            </a:pPr>
            <a:r>
              <a:rPr sz="5550" spc="-140" dirty="0"/>
              <a:t>Decision</a:t>
            </a:r>
            <a:r>
              <a:rPr sz="5550" spc="-755" dirty="0"/>
              <a:t> </a:t>
            </a:r>
            <a:r>
              <a:rPr sz="5550" spc="-305" dirty="0"/>
              <a:t>Tree</a:t>
            </a:r>
            <a:endParaRPr sz="555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523095" cy="10287000"/>
            <a:chOff x="0" y="0"/>
            <a:chExt cx="9523095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9523095" cy="10287000"/>
            </a:xfrm>
            <a:custGeom>
              <a:avLst/>
              <a:gdLst/>
              <a:ahLst/>
              <a:cxnLst/>
              <a:rect l="l" t="t" r="r" b="b"/>
              <a:pathLst>
                <a:path w="9523095" h="10287000">
                  <a:moveTo>
                    <a:pt x="9522713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9522713" y="0"/>
                  </a:lnTo>
                  <a:lnTo>
                    <a:pt x="9522713" y="10286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961553"/>
              <a:ext cx="9404156" cy="5657849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2690" y="3198790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422690" y="4284640"/>
            <a:ext cx="142875" cy="1428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0086141" y="2388010"/>
            <a:ext cx="7079615" cy="2828467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Imbalance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Reflected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76910" marR="147320">
              <a:lnSpc>
                <a:spcPct val="116799"/>
              </a:lnSpc>
            </a:pP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Most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predictions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</a:t>
            </a:r>
            <a:r>
              <a:rPr sz="3200" spc="-3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3200" spc="-3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sz="3200" spc="-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 </a:t>
            </a:r>
            <a:r>
              <a:rPr sz="3200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(no</a:t>
            </a:r>
            <a:r>
              <a:rPr sz="32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claim).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676910" marR="5080">
              <a:lnSpc>
                <a:spcPct val="116799"/>
              </a:lnSpc>
            </a:pP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Only</a:t>
            </a:r>
            <a:r>
              <a:rPr sz="3200" spc="-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2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</a:t>
            </a:r>
            <a:r>
              <a:rPr sz="3200" spc="-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portion</a:t>
            </a:r>
            <a:r>
              <a:rPr sz="3200" spc="-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3200" spc="-3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3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(47%)</a:t>
            </a:r>
            <a:r>
              <a:rPr sz="3200" spc="-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leads</a:t>
            </a:r>
            <a:r>
              <a:rPr sz="3200" spc="-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sz="3200" spc="-3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4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018" rIns="0" bIns="0" rtlCol="0">
            <a:spAutoFit/>
          </a:bodyPr>
          <a:lstStyle/>
          <a:p>
            <a:pPr marL="2732405">
              <a:lnSpc>
                <a:spcPct val="100000"/>
              </a:lnSpc>
              <a:spcBef>
                <a:spcPts val="110"/>
              </a:spcBef>
            </a:pPr>
            <a:r>
              <a:rPr sz="5350" spc="-130" dirty="0"/>
              <a:t>Decision</a:t>
            </a:r>
            <a:r>
              <a:rPr sz="5350" spc="-775" dirty="0"/>
              <a:t> </a:t>
            </a:r>
            <a:r>
              <a:rPr sz="5350" spc="-265" dirty="0"/>
              <a:t>Tree</a:t>
            </a:r>
            <a:r>
              <a:rPr sz="5350" spc="-610" dirty="0"/>
              <a:t> </a:t>
            </a:r>
            <a:r>
              <a:rPr sz="5350" spc="-35" dirty="0"/>
              <a:t>Interpretation</a:t>
            </a:r>
            <a:endParaRPr sz="53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7431" y="2293641"/>
            <a:ext cx="5550349" cy="679788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52084" y="2243670"/>
            <a:ext cx="5612455" cy="677315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650332" y="2252839"/>
            <a:ext cx="5438213" cy="66871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970278" y="522346"/>
            <a:ext cx="5890895" cy="91884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850" spc="-105" dirty="0"/>
              <a:t>Random</a:t>
            </a:r>
            <a:r>
              <a:rPr sz="5850" spc="-525" dirty="0"/>
              <a:t> </a:t>
            </a:r>
            <a:r>
              <a:rPr sz="5850" spc="-180" dirty="0"/>
              <a:t>Forest</a:t>
            </a:r>
            <a:endParaRPr sz="58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899" y="630410"/>
            <a:ext cx="7155655" cy="42981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15204" y="630410"/>
            <a:ext cx="7155655" cy="42981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4120" y="5558526"/>
            <a:ext cx="7498792" cy="450390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30553" y="2928890"/>
            <a:ext cx="10796081" cy="44788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6446" rIns="0" bIns="0" rtlCol="0">
            <a:spAutoFit/>
          </a:bodyPr>
          <a:lstStyle/>
          <a:p>
            <a:pPr marL="2053589">
              <a:lnSpc>
                <a:spcPct val="100000"/>
              </a:lnSpc>
              <a:spcBef>
                <a:spcPts val="110"/>
              </a:spcBef>
            </a:pPr>
            <a:r>
              <a:rPr sz="5050" spc="-35" dirty="0"/>
              <a:t>Comparison</a:t>
            </a:r>
            <a:r>
              <a:rPr sz="5050" spc="-565" dirty="0"/>
              <a:t> </a:t>
            </a:r>
            <a:r>
              <a:rPr sz="5050" spc="105" dirty="0"/>
              <a:t>of</a:t>
            </a:r>
            <a:r>
              <a:rPr sz="5050" spc="-585" dirty="0"/>
              <a:t> </a:t>
            </a:r>
            <a:r>
              <a:rPr sz="5050" spc="-90" dirty="0"/>
              <a:t>Random</a:t>
            </a:r>
            <a:r>
              <a:rPr sz="5050" spc="-459" dirty="0"/>
              <a:t> </a:t>
            </a:r>
            <a:r>
              <a:rPr sz="5050" spc="-195" dirty="0"/>
              <a:t>Forest</a:t>
            </a:r>
            <a:r>
              <a:rPr sz="5050" spc="-715" dirty="0"/>
              <a:t> </a:t>
            </a:r>
            <a:r>
              <a:rPr sz="5050" spc="-285" dirty="0"/>
              <a:t>Trees</a:t>
            </a:r>
            <a:endParaRPr sz="50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5999" y="1576682"/>
            <a:ext cx="496316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4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Overview</a:t>
            </a:r>
            <a:endParaRPr sz="6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0753" y="3384845"/>
            <a:ext cx="16230600" cy="5080"/>
          </a:xfrm>
          <a:custGeom>
            <a:avLst/>
            <a:gdLst/>
            <a:ahLst/>
            <a:cxnLst/>
            <a:rect l="l" t="t" r="r" b="b"/>
            <a:pathLst>
              <a:path w="16230600" h="5079">
                <a:moveTo>
                  <a:pt x="0" y="0"/>
                </a:moveTo>
                <a:lnTo>
                  <a:pt x="16230596" y="476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4" y="4362450"/>
            <a:ext cx="190500" cy="1904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4" y="5153025"/>
            <a:ext cx="190500" cy="1904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4" y="5943600"/>
            <a:ext cx="190500" cy="1904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2574" y="6734175"/>
            <a:ext cx="190500" cy="1904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87401" y="3959206"/>
            <a:ext cx="8354059" cy="3038781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4000" spc="-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Introduction</a:t>
            </a:r>
            <a:endParaRPr sz="4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5080">
              <a:lnSpc>
                <a:spcPts val="6230"/>
              </a:lnSpc>
              <a:spcBef>
                <a:spcPts val="140"/>
              </a:spcBef>
            </a:pPr>
            <a:r>
              <a:rPr sz="4000" spc="-13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  <a:r>
              <a:rPr sz="4000" spc="-229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000" spc="-10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Cleaning</a:t>
            </a:r>
            <a:r>
              <a:rPr sz="4000" spc="-2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000" spc="-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4000" spc="-2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000" spc="-1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Exploration </a:t>
            </a:r>
            <a:r>
              <a:rPr sz="4000" spc="-12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Modeling</a:t>
            </a:r>
            <a:r>
              <a:rPr sz="4000" spc="-2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000" spc="-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4000" spc="-2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000" spc="-3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Evaluation </a:t>
            </a:r>
            <a:r>
              <a:rPr sz="4000" spc="-8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Business</a:t>
            </a:r>
            <a:r>
              <a:rPr sz="4000" spc="-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000" spc="-8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</a:t>
            </a:r>
            <a:endParaRPr sz="40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7464" y="3254730"/>
            <a:ext cx="16313325" cy="581931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87521" rIns="0" bIns="0" rtlCol="0">
            <a:spAutoFit/>
          </a:bodyPr>
          <a:lstStyle/>
          <a:p>
            <a:pPr marL="1111250">
              <a:lnSpc>
                <a:spcPct val="100000"/>
              </a:lnSpc>
              <a:spcBef>
                <a:spcPts val="114"/>
              </a:spcBef>
            </a:pPr>
            <a:r>
              <a:rPr sz="6100" spc="610" dirty="0">
                <a:latin typeface="Verdana"/>
                <a:cs typeface="Verdana"/>
              </a:rPr>
              <a:t>Model</a:t>
            </a:r>
            <a:r>
              <a:rPr sz="6100" spc="-425" dirty="0">
                <a:latin typeface="Verdana"/>
                <a:cs typeface="Verdana"/>
              </a:rPr>
              <a:t> </a:t>
            </a:r>
            <a:r>
              <a:rPr sz="6100" spc="320" dirty="0">
                <a:latin typeface="Verdana"/>
                <a:cs typeface="Verdana"/>
              </a:rPr>
              <a:t>Performance</a:t>
            </a:r>
            <a:r>
              <a:rPr sz="6100" spc="-420" dirty="0">
                <a:latin typeface="Verdana"/>
                <a:cs typeface="Verdana"/>
              </a:rPr>
              <a:t> </a:t>
            </a:r>
            <a:r>
              <a:rPr sz="6100" spc="375" dirty="0">
                <a:latin typeface="Verdana"/>
                <a:cs typeface="Verdana"/>
              </a:rPr>
              <a:t>Comparison</a:t>
            </a:r>
            <a:endParaRPr sz="61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3808" y="3353689"/>
            <a:ext cx="16708119" cy="50885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16799"/>
              </a:lnSpc>
              <a:spcBef>
                <a:spcPts val="95"/>
              </a:spcBef>
              <a:buFont typeface="Arial" panose="020B0604020202020204" pitchFamily="34" charset="0"/>
              <a:buChar char="•"/>
              <a:tabLst>
                <a:tab pos="3484879" algn="l"/>
                <a:tab pos="10829925" algn="l"/>
              </a:tabLst>
            </a:pPr>
            <a:r>
              <a:rPr sz="3200" spc="3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</a:t>
            </a:r>
            <a:r>
              <a:rPr sz="3200" spc="4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recommend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</a:t>
            </a:r>
            <a:r>
              <a:rPr sz="3200" spc="-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ogistic</a:t>
            </a:r>
            <a:r>
              <a:rPr sz="3200" spc="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sz="32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3200" spc="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</a:t>
            </a:r>
            <a:r>
              <a:rPr sz="3200" spc="25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highest</a:t>
            </a: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recall,</a:t>
            </a:r>
            <a:r>
              <a:rPr sz="3200" spc="4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</a:t>
            </a:r>
            <a:r>
              <a:rPr sz="3200" spc="4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3200" spc="4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identifying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likely</a:t>
            </a:r>
            <a:r>
              <a:rPr sz="3200" spc="-3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claimants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despite</a:t>
            </a:r>
            <a:r>
              <a:rPr sz="3200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</a:t>
            </a:r>
            <a:r>
              <a:rPr sz="3200" spc="-2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accuracy.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5080" indent="-457200">
              <a:lnSpc>
                <a:spcPct val="116799"/>
              </a:lnSpc>
              <a:spcBef>
                <a:spcPts val="4275"/>
              </a:spcBef>
              <a:buFont typeface="Arial" panose="020B0604020202020204" pitchFamily="34" charset="0"/>
              <a:buChar char="•"/>
            </a:pP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Its</a:t>
            </a:r>
            <a:r>
              <a:rPr sz="32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strong</a:t>
            </a:r>
            <a:r>
              <a:rPr sz="3200" spc="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interpretability</a:t>
            </a:r>
            <a:r>
              <a:rPr sz="32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</a:t>
            </a:r>
            <a:r>
              <a:rPr sz="320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transparent,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defensible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underwriting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decisions.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</a:t>
            </a:r>
            <a:r>
              <a:rPr sz="3200" spc="-3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transparency</a:t>
            </a:r>
            <a:r>
              <a:rPr sz="3200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sz="3200" spc="-3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vital</a:t>
            </a:r>
            <a:r>
              <a:rPr sz="3200" spc="-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3200" spc="-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regulated</a:t>
            </a:r>
            <a:r>
              <a:rPr sz="3200" spc="-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industries</a:t>
            </a:r>
            <a:r>
              <a:rPr sz="3200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</a:t>
            </a:r>
            <a:r>
              <a:rPr sz="3200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insurance.</a:t>
            </a:r>
            <a:endParaRPr lang="en-GB" sz="3200" spc="75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5080" indent="-457200">
              <a:lnSpc>
                <a:spcPct val="116799"/>
              </a:lnSpc>
              <a:spcBef>
                <a:spcPts val="4275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Despite its strengths, Logistic Regression may miss complex patterns that tree-based models can capture, potentially limiting predictive power. Future iterations could explore ensemble methods to improve performance while retaining interpretability.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23354"/>
            <a:ext cx="15899765" cy="1667800"/>
          </a:xfrm>
          <a:prstGeom prst="rect">
            <a:avLst/>
          </a:prstGeom>
        </p:spPr>
        <p:txBody>
          <a:bodyPr vert="horz" wrap="square" lIns="0" tIns="859190" rIns="0" bIns="0" rtlCol="0">
            <a:spAutoFit/>
          </a:bodyPr>
          <a:lstStyle/>
          <a:p>
            <a:pPr marL="4330700" algn="l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Recommendation</a:t>
            </a:r>
            <a:r>
              <a:rPr lang="en-GB" spc="-55" dirty="0"/>
              <a:t> &amp; Limitation </a:t>
            </a:r>
            <a:endParaRPr spc="-55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985655" y="1444517"/>
            <a:ext cx="5932170" cy="812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50" spc="-245" dirty="0"/>
              <a:t>Business</a:t>
            </a:r>
            <a:r>
              <a:rPr sz="5150" spc="-530" dirty="0"/>
              <a:t> </a:t>
            </a:r>
            <a:r>
              <a:rPr sz="5150" spc="-100" dirty="0"/>
              <a:t>Insights</a:t>
            </a:r>
            <a:endParaRPr sz="51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610" y="2967047"/>
            <a:ext cx="142874" cy="14287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610" y="4595822"/>
            <a:ext cx="142874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610" y="6224597"/>
            <a:ext cx="142874" cy="14287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972233" y="2698696"/>
            <a:ext cx="16343532" cy="45123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5"/>
              </a:spcBef>
            </a:pP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Accurately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predicting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claimants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helps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insurers</a:t>
            </a:r>
            <a:r>
              <a:rPr sz="3200" spc="-3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pricing,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underwriting,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resource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allocation.</a:t>
            </a:r>
          </a:p>
          <a:p>
            <a:pPr marL="12700" marR="240029">
              <a:lnSpc>
                <a:spcPct val="116799"/>
              </a:lnSpc>
              <a:spcBef>
                <a:spcPts val="4275"/>
              </a:spcBef>
            </a:pPr>
            <a:r>
              <a:rPr sz="3200" spc="-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recall</a:t>
            </a:r>
            <a:r>
              <a:rPr sz="3200" spc="-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like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logistic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regression</a:t>
            </a:r>
            <a:r>
              <a:rPr sz="3200" spc="-2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more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high-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risk</a:t>
            </a:r>
            <a:r>
              <a:rPr sz="3200" spc="-3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clients</a:t>
            </a:r>
            <a:r>
              <a:rPr sz="3200" spc="-3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3200" spc="-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</a:t>
            </a:r>
            <a:r>
              <a:rPr sz="3200" spc="-3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premium</a:t>
            </a:r>
            <a:r>
              <a:rPr sz="32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adjustment,</a:t>
            </a:r>
            <a:r>
              <a:rPr sz="32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minimizing</a:t>
            </a:r>
            <a:r>
              <a:rPr sz="32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unexpected</a:t>
            </a:r>
            <a:r>
              <a:rPr sz="3200" spc="-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losses.</a:t>
            </a:r>
          </a:p>
          <a:p>
            <a:pPr marL="12700" marR="845185">
              <a:lnSpc>
                <a:spcPct val="116799"/>
              </a:lnSpc>
              <a:spcBef>
                <a:spcPts val="4275"/>
              </a:spcBef>
            </a:pP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These</a:t>
            </a:r>
            <a:r>
              <a:rPr sz="3200" spc="-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insights</a:t>
            </a:r>
            <a:r>
              <a:rPr sz="3200" spc="-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also</a:t>
            </a:r>
            <a:r>
              <a:rPr sz="32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</a:t>
            </a:r>
            <a:r>
              <a:rPr sz="3200" spc="-2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targeted</a:t>
            </a:r>
            <a:r>
              <a:rPr sz="3200" spc="-2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outreach,</a:t>
            </a:r>
            <a:r>
              <a:rPr sz="3200" spc="-3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fraud</a:t>
            </a:r>
            <a:r>
              <a:rPr sz="3200" spc="-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detection,</a:t>
            </a:r>
            <a:r>
              <a:rPr sz="3200" spc="-1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3200" spc="-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customer 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segmentation.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rgbClr val="BDF9DB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F6C9E-1563-4DEF-826B-9CDF22F8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3771900"/>
            <a:ext cx="14883765" cy="1769715"/>
          </a:xfrm>
        </p:spPr>
        <p:txBody>
          <a:bodyPr/>
          <a:lstStyle/>
          <a:p>
            <a:r>
              <a:rPr lang="en-GB" sz="1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34019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9300" y="-1905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7858125" cy="10287000"/>
            <a:chOff x="0" y="0"/>
            <a:chExt cx="785812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7858125" cy="10287000"/>
            </a:xfrm>
            <a:custGeom>
              <a:avLst/>
              <a:gdLst/>
              <a:ahLst/>
              <a:cxnLst/>
              <a:rect l="l" t="t" r="r" b="b"/>
              <a:pathLst>
                <a:path w="7858125" h="10287000">
                  <a:moveTo>
                    <a:pt x="785812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7858124" y="0"/>
                  </a:lnTo>
                  <a:lnTo>
                    <a:pt x="7858124" y="10286999"/>
                  </a:lnTo>
                  <a:close/>
                </a:path>
              </a:pathLst>
            </a:custGeom>
            <a:solidFill>
              <a:srgbClr val="FEFA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700" y="1028700"/>
              <a:ext cx="5943599" cy="8191499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23300" y="3730926"/>
            <a:ext cx="8184515" cy="278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635" algn="ctr">
              <a:lnSpc>
                <a:spcPct val="115100"/>
              </a:lnSpc>
              <a:spcBef>
                <a:spcPts val="100"/>
              </a:spcBef>
            </a:pPr>
            <a:r>
              <a:rPr sz="3200" spc="-8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2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</a:t>
            </a:r>
            <a:r>
              <a:rPr sz="3200" spc="-2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</a:t>
            </a:r>
            <a:r>
              <a:rPr sz="3200" spc="-22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3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models</a:t>
            </a:r>
            <a:r>
              <a:rPr sz="3200" spc="-21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 </a:t>
            </a:r>
            <a:r>
              <a:rPr sz="3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assess</a:t>
            </a:r>
            <a:r>
              <a:rPr sz="3200" spc="-19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19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probability</a:t>
            </a:r>
            <a:r>
              <a:rPr sz="3200" spc="-19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8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3200" spc="-19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sz="3200" spc="-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</a:t>
            </a:r>
            <a:r>
              <a:rPr sz="3200" spc="-204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8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submitting</a:t>
            </a:r>
            <a:r>
              <a:rPr sz="3200" spc="-204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car </a:t>
            </a:r>
            <a:r>
              <a:rPr sz="3200" spc="-6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insurance</a:t>
            </a:r>
            <a:r>
              <a:rPr sz="3200" spc="-204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4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claim</a:t>
            </a:r>
            <a:r>
              <a:rPr sz="3200" spc="-204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3200" spc="-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204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9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</a:t>
            </a:r>
            <a:r>
              <a:rPr sz="3200" spc="-204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six </a:t>
            </a:r>
            <a:r>
              <a:rPr sz="3200" spc="-7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months</a:t>
            </a:r>
            <a:r>
              <a:rPr sz="3200" spc="-16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3200" spc="-16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existing</a:t>
            </a:r>
            <a:r>
              <a:rPr sz="3200" spc="-16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 </a:t>
            </a:r>
            <a:r>
              <a:rPr sz="3200" spc="-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related</a:t>
            </a:r>
            <a:r>
              <a:rPr sz="3200" spc="-229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2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229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</a:t>
            </a:r>
            <a:r>
              <a:rPr sz="3200" spc="-229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3200" spc="-2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3200" spc="-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71945" rIns="0" bIns="0" rtlCol="0">
            <a:spAutoFit/>
          </a:bodyPr>
          <a:lstStyle/>
          <a:p>
            <a:pPr marL="9601200">
              <a:lnSpc>
                <a:spcPct val="100000"/>
              </a:lnSpc>
              <a:spcBef>
                <a:spcPts val="100"/>
              </a:spcBef>
            </a:pPr>
            <a:r>
              <a:rPr sz="9000" spc="125" dirty="0">
                <a:solidFill>
                  <a:srgbClr val="181818"/>
                </a:solidFill>
                <a:latin typeface="Trebuchet MS"/>
                <a:cs typeface="Trebuchet MS"/>
              </a:rPr>
              <a:t>Objective</a:t>
            </a:r>
            <a:endParaRPr sz="9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6001" y="1620837"/>
            <a:ext cx="8162925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u="sng" spc="33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Assumptions</a:t>
            </a:r>
            <a:r>
              <a:rPr sz="4400" b="1" u="sng" spc="-24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4400" b="1" u="sng" spc="4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Made</a:t>
            </a:r>
            <a:endParaRPr sz="4400" b="1" u="sng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0930" y="3270243"/>
            <a:ext cx="15880715" cy="497764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4699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07415" algn="l"/>
                <a:tab pos="4128770" algn="l"/>
                <a:tab pos="5788660" algn="l"/>
              </a:tabLst>
            </a:pPr>
            <a:r>
              <a:rPr sz="3200" spc="-2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US" sz="3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training</a:t>
            </a:r>
            <a:r>
              <a:rPr sz="3200" spc="-17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z="3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sz="3200" spc="-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reflects</a:t>
            </a:r>
            <a:r>
              <a:rPr lang="en-US" sz="3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14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characteristics</a:t>
            </a:r>
            <a:r>
              <a:rPr sz="3200" spc="-1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7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3200" spc="-1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9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future</a:t>
            </a:r>
            <a:r>
              <a:rPr sz="3200" spc="-1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policyholders</a:t>
            </a:r>
            <a:endParaRPr lang="en-US" sz="3200" spc="-10" dirty="0">
              <a:solidFill>
                <a:srgbClr val="18181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45720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907415" algn="l"/>
                <a:tab pos="4128770" algn="l"/>
                <a:tab pos="5788660" algn="l"/>
              </a:tabLst>
            </a:pP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sz="3200" spc="-8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sz="3200" spc="-1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sz="3200" spc="-1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</a:t>
            </a:r>
            <a:r>
              <a:rPr sz="3200" spc="-14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9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undergone</a:t>
            </a:r>
            <a:r>
              <a:rPr sz="3200" spc="-1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PCA</a:t>
            </a:r>
            <a:r>
              <a:rPr sz="3200" spc="-14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8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transformation</a:t>
            </a:r>
            <a:r>
              <a:rPr sz="3200" spc="-1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3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contain</a:t>
            </a:r>
            <a:r>
              <a:rPr sz="3200" spc="-14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9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</a:t>
            </a:r>
            <a:r>
              <a:rPr sz="3200" spc="-1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3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predictive</a:t>
            </a:r>
            <a:r>
              <a:rPr sz="3200" spc="-14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data.</a:t>
            </a:r>
            <a:r>
              <a:rPr lang="en-GB" sz="3200" spc="-2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sz="3200" spc="-20" dirty="0">
              <a:solidFill>
                <a:srgbClr val="18181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spc="-20" dirty="0">
              <a:solidFill>
                <a:srgbClr val="18181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spc="-8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5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8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4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imbalance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that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6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requires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6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modifications,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10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which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1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have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2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been</a:t>
            </a:r>
            <a:r>
              <a:rPr lang="en-US" sz="3200" spc="-15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managed </a:t>
            </a:r>
            <a:r>
              <a:rPr lang="en-US" sz="3200" spc="-114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lang="en-US" sz="3200" spc="-145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10" dirty="0">
                <a:solidFill>
                  <a:srgbClr val="181818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SMOTE.</a:t>
            </a:r>
          </a:p>
          <a:p>
            <a:pPr marL="469900" marR="508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3200" spc="-10" dirty="0">
              <a:solidFill>
                <a:srgbClr val="181818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3200" dirty="0"/>
              <a:t>We assumed that each row (policyholder data) is independent of others, meaning no repeated or time-series data is involved.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1" y="1905000"/>
            <a:ext cx="16230600" cy="5080"/>
          </a:xfrm>
          <a:custGeom>
            <a:avLst/>
            <a:gdLst/>
            <a:ahLst/>
            <a:cxnLst/>
            <a:rect l="l" t="t" r="r" b="b"/>
            <a:pathLst>
              <a:path w="16230600" h="5080">
                <a:moveTo>
                  <a:pt x="0" y="0"/>
                </a:moveTo>
                <a:lnTo>
                  <a:pt x="16230596" y="4762"/>
                </a:lnTo>
              </a:path>
            </a:pathLst>
          </a:custGeom>
          <a:ln w="9524">
            <a:solidFill>
              <a:srgbClr val="1818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60325" rIns="0" bIns="0" rtlCol="0">
            <a:spAutoFit/>
          </a:bodyPr>
          <a:lstStyle/>
          <a:p>
            <a:pPr marL="5402580">
              <a:lnSpc>
                <a:spcPct val="100000"/>
              </a:lnSpc>
              <a:spcBef>
                <a:spcPts val="100"/>
              </a:spcBef>
            </a:pPr>
            <a:r>
              <a:rPr sz="5300" b="1" spc="-150" dirty="0">
                <a:latin typeface="Tahoma"/>
                <a:cs typeface="Tahoma"/>
              </a:rPr>
              <a:t>Data</a:t>
            </a:r>
            <a:r>
              <a:rPr sz="5300" b="1" spc="-260" dirty="0">
                <a:latin typeface="Tahoma"/>
                <a:cs typeface="Tahoma"/>
              </a:rPr>
              <a:t> </a:t>
            </a:r>
            <a:r>
              <a:rPr sz="5300" b="1" spc="-90" dirty="0">
                <a:latin typeface="Tahoma"/>
                <a:cs typeface="Tahoma"/>
              </a:rPr>
              <a:t>Cleaning</a:t>
            </a:r>
            <a:endParaRPr sz="53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48541" y="2399725"/>
            <a:ext cx="8677274" cy="31527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349" y="6189931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5349" y="7180530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5349" y="8171130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212155" y="5992922"/>
            <a:ext cx="16136619" cy="30546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Reviewed</a:t>
            </a:r>
            <a:r>
              <a:rPr sz="32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3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z="3200" spc="-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structure,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shape,</a:t>
            </a:r>
            <a:r>
              <a:rPr sz="3200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3200" spc="-3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</a:t>
            </a:r>
            <a:r>
              <a:rPr sz="3200" spc="-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types.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>
              <a:lnSpc>
                <a:spcPct val="100000"/>
              </a:lnSpc>
              <a:spcBef>
                <a:spcPts val="4200"/>
              </a:spcBef>
            </a:pP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Identified</a:t>
            </a:r>
            <a:r>
              <a:rPr sz="3200" spc="-20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3200" spc="-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reviewed</a:t>
            </a:r>
            <a:r>
              <a:rPr sz="3200" spc="-2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categorical</a:t>
            </a:r>
            <a:r>
              <a:rPr sz="3200" spc="-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(character)</a:t>
            </a:r>
            <a:r>
              <a:rPr sz="3200" spc="-2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</a:t>
            </a:r>
            <a:r>
              <a:rPr sz="3200" spc="-3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</a:t>
            </a:r>
            <a:r>
              <a:rPr sz="3200" spc="-3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further</a:t>
            </a:r>
            <a:r>
              <a:rPr sz="3200" spc="-2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processing.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372745">
              <a:lnSpc>
                <a:spcPct val="108300"/>
              </a:lnSpc>
              <a:spcBef>
                <a:spcPts val="3900"/>
              </a:spcBef>
            </a:pPr>
            <a:r>
              <a:rPr sz="3200" spc="-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missing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values</a:t>
            </a:r>
            <a:r>
              <a:rPr sz="3200" spc="-3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sz="3200" spc="-41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found</a:t>
            </a:r>
            <a:r>
              <a:rPr sz="3200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8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—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dataset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6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was</a:t>
            </a:r>
            <a:r>
              <a:rPr sz="3200" spc="-3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3200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</a:t>
            </a:r>
            <a:r>
              <a:rPr sz="3200" spc="-2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removal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</a:t>
            </a:r>
            <a:r>
              <a:rPr sz="3200" spc="-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rows/columns.</a:t>
            </a:r>
            <a:endParaRPr sz="32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99793" y="4128865"/>
            <a:ext cx="12376785" cy="1214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800" b="1" spc="-170" dirty="0">
                <a:latin typeface="Tahoma"/>
                <a:cs typeface="Tahoma"/>
              </a:rPr>
              <a:t>Exploratory</a:t>
            </a:r>
            <a:r>
              <a:rPr sz="7800" b="1" spc="-380" dirty="0">
                <a:latin typeface="Tahoma"/>
                <a:cs typeface="Tahoma"/>
              </a:rPr>
              <a:t> </a:t>
            </a:r>
            <a:r>
              <a:rPr sz="7800" b="1" spc="-200" dirty="0">
                <a:latin typeface="Tahoma"/>
                <a:cs typeface="Tahoma"/>
              </a:rPr>
              <a:t>Data</a:t>
            </a:r>
            <a:r>
              <a:rPr sz="7800" b="1" spc="-375" dirty="0">
                <a:latin typeface="Tahoma"/>
                <a:cs typeface="Tahoma"/>
              </a:rPr>
              <a:t> </a:t>
            </a:r>
            <a:r>
              <a:rPr sz="7800" b="1" spc="-25" dirty="0">
                <a:latin typeface="Tahoma"/>
                <a:cs typeface="Tahoma"/>
              </a:rPr>
              <a:t>Analysis</a:t>
            </a:r>
            <a:endParaRPr sz="7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59960" y="0"/>
            <a:ext cx="8562975" cy="10287000"/>
            <a:chOff x="0" y="0"/>
            <a:chExt cx="8562975" cy="10287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8562975" cy="10287000"/>
            </a:xfrm>
            <a:custGeom>
              <a:avLst/>
              <a:gdLst/>
              <a:ahLst/>
              <a:cxnLst/>
              <a:rect l="l" t="t" r="r" b="b"/>
              <a:pathLst>
                <a:path w="8562975" h="10287000">
                  <a:moveTo>
                    <a:pt x="8562974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8562974" y="0"/>
                  </a:lnTo>
                  <a:lnTo>
                    <a:pt x="8562974" y="10286999"/>
                  </a:lnTo>
                  <a:close/>
                </a:path>
              </a:pathLst>
            </a:custGeom>
            <a:solidFill>
              <a:srgbClr val="FFFFFF">
                <a:alpha val="38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3246" y="5602301"/>
              <a:ext cx="7696199" cy="4505324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634632" y="311499"/>
            <a:ext cx="8258175" cy="48291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6519" y="5602301"/>
            <a:ext cx="8010523" cy="4684697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92273" y="2120744"/>
            <a:ext cx="6692265" cy="1758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6105" marR="5080" indent="-574040">
              <a:lnSpc>
                <a:spcPct val="107300"/>
              </a:lnSpc>
              <a:spcBef>
                <a:spcPts val="100"/>
              </a:spcBef>
            </a:pPr>
            <a:r>
              <a:rPr sz="5300" spc="-175" dirty="0"/>
              <a:t>Univariate</a:t>
            </a:r>
            <a:r>
              <a:rPr sz="5300" spc="-680" dirty="0"/>
              <a:t> </a:t>
            </a:r>
            <a:r>
              <a:rPr sz="5300" spc="-175" dirty="0"/>
              <a:t>Analysis </a:t>
            </a:r>
            <a:r>
              <a:rPr sz="5300" spc="95" dirty="0"/>
              <a:t>of</a:t>
            </a:r>
            <a:r>
              <a:rPr sz="5300" spc="-645" dirty="0"/>
              <a:t> </a:t>
            </a:r>
            <a:r>
              <a:rPr sz="5300" spc="-385" dirty="0"/>
              <a:t>Key</a:t>
            </a:r>
            <a:r>
              <a:rPr sz="5300" spc="-625" dirty="0"/>
              <a:t> </a:t>
            </a:r>
            <a:r>
              <a:rPr sz="5300" spc="-65" dirty="0"/>
              <a:t>Features</a:t>
            </a:r>
            <a:endParaRPr sz="5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EFA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6314" y="1028700"/>
            <a:ext cx="6915149" cy="430223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0" y="1028700"/>
            <a:ext cx="7445104" cy="430223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8700" y="5497551"/>
            <a:ext cx="6986902" cy="426519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144000" y="5497551"/>
            <a:ext cx="7445104" cy="426519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5545">
              <a:lnSpc>
                <a:spcPct val="100000"/>
              </a:lnSpc>
              <a:spcBef>
                <a:spcPts val="100"/>
              </a:spcBef>
            </a:pPr>
            <a:r>
              <a:rPr sz="4000" spc="-140" dirty="0"/>
              <a:t>Bivariate</a:t>
            </a:r>
            <a:r>
              <a:rPr sz="4000" spc="-525" dirty="0"/>
              <a:t> </a:t>
            </a:r>
            <a:r>
              <a:rPr sz="4000" spc="-165" dirty="0"/>
              <a:t>Analysis</a:t>
            </a:r>
            <a:r>
              <a:rPr sz="4000" spc="-509" dirty="0"/>
              <a:t> </a:t>
            </a:r>
            <a:r>
              <a:rPr sz="4000" spc="-40" dirty="0"/>
              <a:t>with</a:t>
            </a:r>
            <a:r>
              <a:rPr sz="4000" spc="-335" dirty="0"/>
              <a:t> </a:t>
            </a:r>
            <a:r>
              <a:rPr sz="4000" spc="-80" dirty="0"/>
              <a:t>is_claim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0671" y="268033"/>
            <a:ext cx="12329160" cy="741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700" spc="-170" dirty="0"/>
              <a:t>Feature</a:t>
            </a:r>
            <a:r>
              <a:rPr sz="4700" spc="-515" dirty="0"/>
              <a:t> </a:t>
            </a:r>
            <a:r>
              <a:rPr sz="4700" spc="-100" dirty="0"/>
              <a:t>Engineering</a:t>
            </a:r>
            <a:r>
              <a:rPr sz="4700" spc="-409" dirty="0"/>
              <a:t> </a:t>
            </a:r>
            <a:r>
              <a:rPr sz="4700" spc="-30" dirty="0"/>
              <a:t>and</a:t>
            </a:r>
            <a:r>
              <a:rPr sz="4700" spc="-409" dirty="0"/>
              <a:t> </a:t>
            </a:r>
            <a:r>
              <a:rPr sz="4700" spc="-65" dirty="0"/>
              <a:t>Preprocessing</a:t>
            </a:r>
            <a:endParaRPr sz="4700"/>
          </a:p>
        </p:txBody>
      </p:sp>
      <p:sp>
        <p:nvSpPr>
          <p:cNvPr id="9" name="object 9"/>
          <p:cNvSpPr txBox="1"/>
          <p:nvPr/>
        </p:nvSpPr>
        <p:spPr>
          <a:xfrm>
            <a:off x="304800" y="1930056"/>
            <a:ext cx="18605626" cy="6426888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69900" indent="-457200" algn="l">
              <a:lnSpc>
                <a:spcPct val="100000"/>
              </a:lnSpc>
              <a:spcBef>
                <a:spcPts val="110"/>
              </a:spcBef>
              <a:buFont typeface="Arial" panose="020B0604020202020204" pitchFamily="34" charset="0"/>
              <a:buChar char="•"/>
            </a:pP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Converted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binary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(Yes/No)</a:t>
            </a:r>
            <a:r>
              <a:rPr sz="3200" spc="-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</a:t>
            </a:r>
            <a:r>
              <a:rPr sz="3200" spc="-3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1/0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1007744" indent="-457200" algn="l">
              <a:lnSpc>
                <a:spcPts val="7950"/>
              </a:lnSpc>
              <a:spcBef>
                <a:spcPts val="1020"/>
              </a:spcBef>
              <a:buFont typeface="Arial" panose="020B0604020202020204" pitchFamily="34" charset="0"/>
              <a:buChar char="•"/>
            </a:pP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max_torque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sz="3200" spc="-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max_power</a:t>
            </a:r>
            <a:r>
              <a:rPr sz="3200" spc="-3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text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columns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parsed</a:t>
            </a:r>
            <a:r>
              <a:rPr sz="3200" spc="-2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3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</a:t>
            </a:r>
            <a:r>
              <a:rPr sz="3200" spc="-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their</a:t>
            </a:r>
            <a:r>
              <a:rPr sz="3200" spc="-229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</a:t>
            </a:r>
            <a:r>
              <a:rPr lang="en-GB"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 </a:t>
            </a:r>
            <a:r>
              <a:rPr sz="3200" spc="85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</a:t>
            </a:r>
            <a:r>
              <a:rPr lang="en-GB" sz="3200" spc="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lues</a:t>
            </a:r>
          </a:p>
          <a:p>
            <a:pPr marL="469900" marR="1007744" indent="-457200" algn="l">
              <a:lnSpc>
                <a:spcPts val="7950"/>
              </a:lnSpc>
              <a:spcBef>
                <a:spcPts val="1020"/>
              </a:spcBef>
              <a:buFont typeface="Arial" panose="020B0604020202020204" pitchFamily="34" charset="0"/>
              <a:buChar char="•"/>
            </a:pPr>
            <a:r>
              <a:rPr sz="3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</a:t>
            </a:r>
            <a:r>
              <a:rPr sz="3200" spc="-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</a:t>
            </a:r>
            <a:r>
              <a:rPr sz="3200" spc="-3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</a:t>
            </a:r>
            <a:r>
              <a:rPr sz="3200" spc="-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were</a:t>
            </a:r>
            <a:r>
              <a:rPr sz="3200" spc="-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scaled</a:t>
            </a:r>
            <a:r>
              <a:rPr sz="3200" spc="-19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using</a:t>
            </a:r>
            <a:r>
              <a:rPr sz="3200" spc="-17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Min-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</a:t>
            </a:r>
            <a:r>
              <a:rPr sz="3200" spc="-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normalization.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5080" indent="-457200" algn="l">
              <a:lnSpc>
                <a:spcPct val="116199"/>
              </a:lnSpc>
              <a:spcBef>
                <a:spcPts val="2955"/>
              </a:spcBef>
              <a:buFont typeface="Arial" panose="020B0604020202020204" pitchFamily="34" charset="0"/>
              <a:buChar char="•"/>
            </a:pPr>
            <a:r>
              <a:rPr sz="3200" spc="16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Created</a:t>
            </a:r>
            <a:r>
              <a:rPr sz="3200" spc="-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</a:t>
            </a:r>
            <a:r>
              <a:rPr sz="3200" spc="-3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column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volume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as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8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×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-8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×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</a:t>
            </a:r>
            <a:r>
              <a:rPr sz="3200" spc="-2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</a:t>
            </a:r>
            <a:r>
              <a:rPr sz="3200" spc="-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capture</a:t>
            </a:r>
            <a:r>
              <a:rPr sz="3200" spc="-3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sz="3200" spc="-3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overall</a:t>
            </a:r>
            <a:r>
              <a:rPr sz="3200" spc="-2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size</a:t>
            </a:r>
            <a:r>
              <a:rPr sz="3200" spc="-3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sz="3200" spc="-3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sz="3200" spc="114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vehicle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</a:t>
            </a:r>
            <a:r>
              <a:rPr sz="3200" spc="-1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8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sz="3200" spc="-2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7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single</a:t>
            </a:r>
            <a:r>
              <a:rPr sz="3200" spc="-24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numeric</a:t>
            </a:r>
            <a:r>
              <a:rPr sz="3200" spc="-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variable.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69900" marR="9446895" indent="-457200" algn="l">
              <a:lnSpc>
                <a:spcPts val="7950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sz="3200" spc="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Dropped</a:t>
            </a:r>
            <a:r>
              <a:rPr sz="3200" spc="-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policy_id,</a:t>
            </a:r>
            <a:r>
              <a:rPr sz="3200" spc="-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length,</a:t>
            </a:r>
            <a:r>
              <a:rPr sz="3200" spc="-18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3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width</a:t>
            </a:r>
            <a:r>
              <a:rPr sz="3200" spc="-11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GB" sz="3200" spc="14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n-US" sz="3200" spc="-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height.</a:t>
            </a:r>
          </a:p>
          <a:p>
            <a:pPr marL="469900" marR="9446895" indent="-457200" algn="l">
              <a:lnSpc>
                <a:spcPts val="7950"/>
              </a:lnSpc>
              <a:spcBef>
                <a:spcPts val="819"/>
              </a:spcBef>
              <a:buFont typeface="Arial" panose="020B0604020202020204" pitchFamily="34" charset="0"/>
              <a:buChar char="•"/>
            </a:pPr>
            <a:r>
              <a:rPr lang="en-US" sz="3200" spc="-10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One-hot encoded categorical variables.</a:t>
            </a:r>
            <a:endParaRPr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</TotalTime>
  <Words>610</Words>
  <Application>Microsoft Office PowerPoint</Application>
  <PresentationFormat>Custom</PresentationFormat>
  <Paragraphs>69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Arial Black</vt:lpstr>
      <vt:lpstr>Calibri</vt:lpstr>
      <vt:lpstr>Lucida Sans Unicode</vt:lpstr>
      <vt:lpstr>Tahoma</vt:lpstr>
      <vt:lpstr>Times New Roman</vt:lpstr>
      <vt:lpstr>Trebuchet MS</vt:lpstr>
      <vt:lpstr>Verdana</vt:lpstr>
      <vt:lpstr>Office Theme</vt:lpstr>
      <vt:lpstr>Predicting Car Insurance Claims</vt:lpstr>
      <vt:lpstr>Overview</vt:lpstr>
      <vt:lpstr>Objective</vt:lpstr>
      <vt:lpstr>Assumptions Made</vt:lpstr>
      <vt:lpstr>Data Cleaning</vt:lpstr>
      <vt:lpstr>Exploratory Data Analysis</vt:lpstr>
      <vt:lpstr>Univariate Analysis of Key Features</vt:lpstr>
      <vt:lpstr>Bivariate Analysis with is_claim</vt:lpstr>
      <vt:lpstr>Feature Engineering and Preprocessing</vt:lpstr>
      <vt:lpstr>Principal Componenet Analysis</vt:lpstr>
      <vt:lpstr>Handling Class Imbalance with SMOTE</vt:lpstr>
      <vt:lpstr>Models </vt:lpstr>
      <vt:lpstr>Logistic Regression</vt:lpstr>
      <vt:lpstr>Logistic Regression Results (Interpretation of Coefficients)</vt:lpstr>
      <vt:lpstr>Decision Tree</vt:lpstr>
      <vt:lpstr>Decision Tree Interpretation</vt:lpstr>
      <vt:lpstr>Random Forest</vt:lpstr>
      <vt:lpstr>PowerPoint Presentation</vt:lpstr>
      <vt:lpstr>Comparison of Random Forest Trees</vt:lpstr>
      <vt:lpstr>Model Performance Comparison</vt:lpstr>
      <vt:lpstr>Recommendation &amp; Limitation </vt:lpstr>
      <vt:lpstr>Business Insights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Teal Green Grey Professional Gradients Business Case Study and Report Business Presentation</dc:title>
  <dc:creator>Odunoye Adebisi</dc:creator>
  <cp:keywords>DAGrNGcBjmI,BAE9lcH5Pe8,0</cp:keywords>
  <cp:lastModifiedBy>Anurika</cp:lastModifiedBy>
  <cp:revision>7</cp:revision>
  <dcterms:created xsi:type="dcterms:W3CDTF">2025-06-23T22:06:37Z</dcterms:created>
  <dcterms:modified xsi:type="dcterms:W3CDTF">2025-06-24T09:33:42Z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2025-06-23T00:00:00Z</vt:filetime>
  </property>
  <property fmtid="{D5CDD505-2E9C-101B-9397-08002B2CF9AE}" pid="3" name="Creator">
    <vt:lpwstr>Canva</vt:lpwstr>
  </property>
  <property fmtid="{D5CDD505-2E9C-101B-9397-08002B2CF9AE}" pid="4" name="LastSaved">
    <vt:filetime>2025-06-23T00:00:00Z</vt:filetime>
  </property>
  <property fmtid="{D5CDD505-2E9C-101B-9397-08002B2CF9AE}" pid="5" name="Producer">
    <vt:lpwstr>Canva</vt:lpwstr>
  </property>
</Properties>
</file>