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4" r:id="rId6"/>
    <p:sldId id="267" r:id="rId7"/>
    <p:sldId id="268" r:id="rId8"/>
    <p:sldId id="269"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2B44A-20AA-41E2-8618-4E9121575C65}" v="1" dt="2025-04-17T05:59:04.487"/>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5/31/2025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5/31/2025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5/31/2025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5/31/2025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05D-226D-96A8-F459-9AB00661B061}"/>
              </a:ext>
            </a:extLst>
          </p:cNvPr>
          <p:cNvSpPr>
            <a:spLocks noGrp="1"/>
          </p:cNvSpPr>
          <p:nvPr>
            <p:ph type="ctrTitle"/>
          </p:nvPr>
        </p:nvSpPr>
        <p:spPr/>
        <p:txBody>
          <a:bodyPr/>
          <a:lstStyle/>
          <a:p>
            <a:r>
              <a:rPr lang="en-US"/>
              <a:t>SALES DATA ANALYSIS</a:t>
            </a:r>
            <a:endParaRPr lang="en-IN"/>
          </a:p>
        </p:txBody>
      </p:sp>
      <p:sp>
        <p:nvSpPr>
          <p:cNvPr id="3" name="Subtitle 2">
            <a:extLst>
              <a:ext uri="{FF2B5EF4-FFF2-40B4-BE49-F238E27FC236}">
                <a16:creationId xmlns:a16="http://schemas.microsoft.com/office/drawing/2014/main" id="{C718E729-21A2-A92F-88C0-C573439B6038}"/>
              </a:ext>
            </a:extLst>
          </p:cNvPr>
          <p:cNvSpPr>
            <a:spLocks noGrp="1"/>
          </p:cNvSpPr>
          <p:nvPr>
            <p:ph type="subTitle" idx="1"/>
          </p:nvPr>
        </p:nvSpPr>
        <p:spPr/>
        <p:txBody>
          <a:bodyPr>
            <a:normAutofit lnSpcReduction="10000"/>
          </a:bodyPr>
          <a:lstStyle/>
          <a:p>
            <a:r>
              <a:rPr lang="en-US" dirty="0">
                <a:solidFill>
                  <a:schemeClr val="tx2">
                    <a:lumMod val="10000"/>
                  </a:schemeClr>
                </a:solidFill>
                <a:latin typeface="Aptos Narrow" panose="020B0004020202020204" pitchFamily="34" charset="0"/>
              </a:rPr>
              <a:t>BY ; ANURIYA RAVEENDRAN</a:t>
            </a:r>
          </a:p>
          <a:p>
            <a:r>
              <a:rPr lang="en-US" dirty="0">
                <a:solidFill>
                  <a:schemeClr val="tx2">
                    <a:lumMod val="10000"/>
                  </a:schemeClr>
                </a:solidFill>
                <a:latin typeface="Aptos Narrow" panose="020B0004020202020204" pitchFamily="34" charset="0"/>
              </a:rPr>
              <a:t>BATCH : DA-DS</a:t>
            </a:r>
          </a:p>
          <a:p>
            <a:r>
              <a:rPr lang="en-US" dirty="0">
                <a:solidFill>
                  <a:schemeClr val="tx2">
                    <a:lumMod val="10000"/>
                  </a:schemeClr>
                </a:solidFill>
                <a:latin typeface="Aptos Narrow" panose="020B0004020202020204" pitchFamily="34" charset="0"/>
              </a:rPr>
              <a:t>REINFORCEMENT 6 : POWER-BI  DATA VISUALIZATION</a:t>
            </a:r>
            <a:endParaRPr lang="en-IN" dirty="0">
              <a:solidFill>
                <a:schemeClr val="tx2">
                  <a:lumMod val="10000"/>
                </a:schemeClr>
              </a:solidFill>
              <a:latin typeface="Aptos Narrow" panose="020B0004020202020204" pitchFamily="34" charset="0"/>
            </a:endParaRPr>
          </a:p>
          <a:p>
            <a:endParaRPr lang="en-IN" dirty="0"/>
          </a:p>
        </p:txBody>
      </p:sp>
    </p:spTree>
    <p:extLst>
      <p:ext uri="{BB962C8B-B14F-4D97-AF65-F5344CB8AC3E}">
        <p14:creationId xmlns:p14="http://schemas.microsoft.com/office/powerpoint/2010/main" val="246117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421E-C398-CC3A-C6AB-B016D9A47C06}"/>
              </a:ext>
            </a:extLst>
          </p:cNvPr>
          <p:cNvSpPr>
            <a:spLocks noGrp="1"/>
          </p:cNvSpPr>
          <p:nvPr>
            <p:ph type="ctrTitle"/>
          </p:nvPr>
        </p:nvSpPr>
        <p:spPr/>
        <p:txBody>
          <a:bodyPr/>
          <a:lstStyle/>
          <a:p>
            <a:r>
              <a:rPr lang="en-US"/>
              <a:t>THANKYOU !</a:t>
            </a:r>
            <a:endParaRPr lang="en-IN"/>
          </a:p>
        </p:txBody>
      </p:sp>
      <p:sp>
        <p:nvSpPr>
          <p:cNvPr id="3" name="Subtitle 2">
            <a:extLst>
              <a:ext uri="{FF2B5EF4-FFF2-40B4-BE49-F238E27FC236}">
                <a16:creationId xmlns:a16="http://schemas.microsoft.com/office/drawing/2014/main" id="{04722F86-8891-9079-BB8D-8C8B97B7FE5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307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1D20-4E4F-C6C2-9FAC-BA60DE2322EE}"/>
              </a:ext>
            </a:extLst>
          </p:cNvPr>
          <p:cNvSpPr>
            <a:spLocks noGrp="1"/>
          </p:cNvSpPr>
          <p:nvPr>
            <p:ph type="title"/>
          </p:nvPr>
        </p:nvSpPr>
        <p:spPr>
          <a:xfrm>
            <a:off x="1955832" y="237105"/>
            <a:ext cx="7729728" cy="539643"/>
          </a:xfrm>
        </p:spPr>
        <p:txBody>
          <a:bodyPr>
            <a:normAutofit fontScale="90000"/>
          </a:bodyPr>
          <a:lstStyle/>
          <a:p>
            <a:r>
              <a:rPr lang="en-US"/>
              <a:t>INTRODUCTION</a:t>
            </a:r>
            <a:endParaRPr lang="en-IN"/>
          </a:p>
        </p:txBody>
      </p:sp>
      <p:sp>
        <p:nvSpPr>
          <p:cNvPr id="3" name="Content Placeholder 2">
            <a:extLst>
              <a:ext uri="{FF2B5EF4-FFF2-40B4-BE49-F238E27FC236}">
                <a16:creationId xmlns:a16="http://schemas.microsoft.com/office/drawing/2014/main" id="{CE3F6B60-88E7-B248-C5A3-3D90A112767D}"/>
              </a:ext>
            </a:extLst>
          </p:cNvPr>
          <p:cNvSpPr>
            <a:spLocks noGrp="1"/>
          </p:cNvSpPr>
          <p:nvPr>
            <p:ph idx="1"/>
          </p:nvPr>
        </p:nvSpPr>
        <p:spPr>
          <a:xfrm>
            <a:off x="1268361" y="1946788"/>
            <a:ext cx="10117393" cy="3793240"/>
          </a:xfrm>
        </p:spPr>
        <p:txBody>
          <a:bodyPr/>
          <a:lstStyle/>
          <a:p>
            <a:pPr>
              <a:buNone/>
            </a:pPr>
            <a:r>
              <a:rPr lang="en-US"/>
              <a:t>🔹 </a:t>
            </a:r>
            <a:r>
              <a:rPr lang="en-US" b="1"/>
              <a:t>Leveraged Power BI</a:t>
            </a:r>
            <a:r>
              <a:rPr lang="en-US"/>
              <a:t> for data cleaning, transformation, and visualization to extract meaningful insights.</a:t>
            </a:r>
          </a:p>
          <a:p>
            <a:pPr>
              <a:buNone/>
            </a:pPr>
            <a:endParaRPr lang="en-US"/>
          </a:p>
          <a:p>
            <a:pPr>
              <a:buNone/>
            </a:pPr>
            <a:endParaRPr lang="en-US"/>
          </a:p>
          <a:p>
            <a:pPr>
              <a:buNone/>
            </a:pPr>
            <a:r>
              <a:rPr lang="en-US"/>
              <a:t>🔹 </a:t>
            </a:r>
            <a:r>
              <a:rPr lang="en-US" b="1"/>
              <a:t>Applied DAX functions</a:t>
            </a:r>
            <a:r>
              <a:rPr lang="en-US"/>
              <a:t> to calculate key metrics and enhance analytical capabilities</a:t>
            </a:r>
          </a:p>
          <a:p>
            <a:pPr>
              <a:buNone/>
            </a:pPr>
            <a:endParaRPr lang="en-US"/>
          </a:p>
          <a:p>
            <a:pPr>
              <a:buNone/>
            </a:pPr>
            <a:endParaRPr lang="en-US"/>
          </a:p>
          <a:p>
            <a:pPr marL="0" indent="0">
              <a:buNone/>
            </a:pPr>
            <a:r>
              <a:rPr lang="en-US"/>
              <a:t>🔹 </a:t>
            </a:r>
            <a:r>
              <a:rPr lang="en-US" b="1"/>
              <a:t>Created interactive dashboards</a:t>
            </a:r>
            <a:r>
              <a:rPr lang="en-US"/>
              <a:t> to visualize trends, KPIs, and business performance effectively.</a:t>
            </a:r>
          </a:p>
          <a:p>
            <a:endParaRPr lang="en-IN"/>
          </a:p>
        </p:txBody>
      </p:sp>
    </p:spTree>
    <p:extLst>
      <p:ext uri="{BB962C8B-B14F-4D97-AF65-F5344CB8AC3E}">
        <p14:creationId xmlns:p14="http://schemas.microsoft.com/office/powerpoint/2010/main" val="64005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98FD-20C2-12FA-2613-6FD20F19AF92}"/>
              </a:ext>
            </a:extLst>
          </p:cNvPr>
          <p:cNvSpPr>
            <a:spLocks noGrp="1"/>
          </p:cNvSpPr>
          <p:nvPr>
            <p:ph type="title"/>
          </p:nvPr>
        </p:nvSpPr>
        <p:spPr>
          <a:xfrm>
            <a:off x="2231136" y="364924"/>
            <a:ext cx="7729728" cy="618302"/>
          </a:xfrm>
        </p:spPr>
        <p:txBody>
          <a:bodyPr>
            <a:normAutofit fontScale="90000"/>
          </a:bodyPr>
          <a:lstStyle/>
          <a:p>
            <a:r>
              <a:rPr lang="en-US"/>
              <a:t>AIM</a:t>
            </a:r>
            <a:endParaRPr lang="en-IN"/>
          </a:p>
        </p:txBody>
      </p:sp>
      <p:sp>
        <p:nvSpPr>
          <p:cNvPr id="3" name="Content Placeholder 2">
            <a:extLst>
              <a:ext uri="{FF2B5EF4-FFF2-40B4-BE49-F238E27FC236}">
                <a16:creationId xmlns:a16="http://schemas.microsoft.com/office/drawing/2014/main" id="{1FF180A0-6648-B479-8D4F-F08F899F30E0}"/>
              </a:ext>
            </a:extLst>
          </p:cNvPr>
          <p:cNvSpPr>
            <a:spLocks noGrp="1"/>
          </p:cNvSpPr>
          <p:nvPr>
            <p:ph idx="1"/>
          </p:nvPr>
        </p:nvSpPr>
        <p:spPr>
          <a:xfrm>
            <a:off x="2054154" y="2028444"/>
            <a:ext cx="9479083" cy="3101983"/>
          </a:xfrm>
        </p:spPr>
        <p:txBody>
          <a:bodyPr/>
          <a:lstStyle/>
          <a:p>
            <a:pPr>
              <a:buNone/>
            </a:pPr>
            <a:r>
              <a:rPr lang="en-IN"/>
              <a:t>🔹 </a:t>
            </a:r>
            <a:r>
              <a:rPr lang="en-IN" b="1"/>
              <a:t>To </a:t>
            </a:r>
            <a:r>
              <a:rPr lang="en-IN" b="1" err="1"/>
              <a:t>analyze</a:t>
            </a:r>
            <a:r>
              <a:rPr lang="en-IN" b="1"/>
              <a:t>, transform, and visualize data using Power BI for meaningful insights.</a:t>
            </a:r>
          </a:p>
          <a:p>
            <a:pPr>
              <a:buNone/>
            </a:pPr>
            <a:endParaRPr lang="en-IN" b="1"/>
          </a:p>
          <a:p>
            <a:pPr>
              <a:buNone/>
            </a:pPr>
            <a:endParaRPr lang="en-IN"/>
          </a:p>
          <a:p>
            <a:pPr>
              <a:buNone/>
            </a:pPr>
            <a:r>
              <a:rPr lang="en-IN"/>
              <a:t>🔹 </a:t>
            </a:r>
            <a:r>
              <a:rPr lang="en-IN" b="1"/>
              <a:t>To apply DAX functions for calculating key metrics and enhancing decision-making.</a:t>
            </a:r>
          </a:p>
          <a:p>
            <a:pPr>
              <a:buNone/>
            </a:pPr>
            <a:endParaRPr lang="en-IN" b="1"/>
          </a:p>
          <a:p>
            <a:pPr>
              <a:buNone/>
            </a:pPr>
            <a:endParaRPr lang="en-IN"/>
          </a:p>
          <a:p>
            <a:pPr marL="0" indent="0">
              <a:buNone/>
            </a:pPr>
            <a:r>
              <a:rPr lang="en-IN"/>
              <a:t>🔹 </a:t>
            </a:r>
            <a:r>
              <a:rPr lang="en-IN" b="1"/>
              <a:t>To design dynamic dashboards for interactive data exploration and reporting.</a:t>
            </a:r>
            <a:endParaRPr lang="en-IN"/>
          </a:p>
          <a:p>
            <a:endParaRPr lang="en-IN"/>
          </a:p>
        </p:txBody>
      </p:sp>
    </p:spTree>
    <p:extLst>
      <p:ext uri="{BB962C8B-B14F-4D97-AF65-F5344CB8AC3E}">
        <p14:creationId xmlns:p14="http://schemas.microsoft.com/office/powerpoint/2010/main" val="363019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DDB0-739E-E664-E8BC-2C847A2BEA35}"/>
              </a:ext>
            </a:extLst>
          </p:cNvPr>
          <p:cNvSpPr>
            <a:spLocks noGrp="1"/>
          </p:cNvSpPr>
          <p:nvPr>
            <p:ph type="title"/>
          </p:nvPr>
        </p:nvSpPr>
        <p:spPr>
          <a:xfrm>
            <a:off x="2152478" y="404254"/>
            <a:ext cx="7729728" cy="500314"/>
          </a:xfrm>
        </p:spPr>
        <p:txBody>
          <a:bodyPr>
            <a:normAutofit fontScale="90000"/>
          </a:bodyPr>
          <a:lstStyle/>
          <a:p>
            <a:r>
              <a:rPr lang="en-US"/>
              <a:t>DATASET OVERVIEW</a:t>
            </a:r>
            <a:endParaRPr lang="en-IN"/>
          </a:p>
        </p:txBody>
      </p:sp>
      <p:graphicFrame>
        <p:nvGraphicFramePr>
          <p:cNvPr id="4" name="Content Placeholder 3">
            <a:extLst>
              <a:ext uri="{FF2B5EF4-FFF2-40B4-BE49-F238E27FC236}">
                <a16:creationId xmlns:a16="http://schemas.microsoft.com/office/drawing/2014/main" id="{7C17D78F-A50E-6FBD-D768-EC2B414536F5}"/>
              </a:ext>
            </a:extLst>
          </p:cNvPr>
          <p:cNvGraphicFramePr>
            <a:graphicFrameLocks noGrp="1"/>
          </p:cNvGraphicFramePr>
          <p:nvPr>
            <p:ph idx="1"/>
            <p:extLst>
              <p:ext uri="{D42A27DB-BD31-4B8C-83A1-F6EECF244321}">
                <p14:modId xmlns:p14="http://schemas.microsoft.com/office/powerpoint/2010/main" val="836751010"/>
              </p:ext>
            </p:extLst>
          </p:nvPr>
        </p:nvGraphicFramePr>
        <p:xfrm>
          <a:off x="865237" y="1720645"/>
          <a:ext cx="10992464" cy="4886635"/>
        </p:xfrm>
        <a:graphic>
          <a:graphicData uri="http://schemas.openxmlformats.org/drawingml/2006/table">
            <a:tbl>
              <a:tblPr>
                <a:tableStyleId>{284E427A-3D55-4303-BF80-6455036E1DE7}</a:tableStyleId>
              </a:tblPr>
              <a:tblGrid>
                <a:gridCol w="1055150">
                  <a:extLst>
                    <a:ext uri="{9D8B030D-6E8A-4147-A177-3AD203B41FA5}">
                      <a16:colId xmlns:a16="http://schemas.microsoft.com/office/drawing/2014/main" val="3125609599"/>
                    </a:ext>
                  </a:extLst>
                </a:gridCol>
                <a:gridCol w="1055150">
                  <a:extLst>
                    <a:ext uri="{9D8B030D-6E8A-4147-A177-3AD203B41FA5}">
                      <a16:colId xmlns:a16="http://schemas.microsoft.com/office/drawing/2014/main" val="1797848715"/>
                    </a:ext>
                  </a:extLst>
                </a:gridCol>
                <a:gridCol w="1055150">
                  <a:extLst>
                    <a:ext uri="{9D8B030D-6E8A-4147-A177-3AD203B41FA5}">
                      <a16:colId xmlns:a16="http://schemas.microsoft.com/office/drawing/2014/main" val="195919619"/>
                    </a:ext>
                  </a:extLst>
                </a:gridCol>
                <a:gridCol w="3511921">
                  <a:extLst>
                    <a:ext uri="{9D8B030D-6E8A-4147-A177-3AD203B41FA5}">
                      <a16:colId xmlns:a16="http://schemas.microsoft.com/office/drawing/2014/main" val="1870362586"/>
                    </a:ext>
                  </a:extLst>
                </a:gridCol>
                <a:gridCol w="755928">
                  <a:extLst>
                    <a:ext uri="{9D8B030D-6E8A-4147-A177-3AD203B41FA5}">
                      <a16:colId xmlns:a16="http://schemas.microsoft.com/office/drawing/2014/main" val="1049402598"/>
                    </a:ext>
                  </a:extLst>
                </a:gridCol>
                <a:gridCol w="755928">
                  <a:extLst>
                    <a:ext uri="{9D8B030D-6E8A-4147-A177-3AD203B41FA5}">
                      <a16:colId xmlns:a16="http://schemas.microsoft.com/office/drawing/2014/main" val="3973124009"/>
                    </a:ext>
                  </a:extLst>
                </a:gridCol>
                <a:gridCol w="1291379">
                  <a:extLst>
                    <a:ext uri="{9D8B030D-6E8A-4147-A177-3AD203B41FA5}">
                      <a16:colId xmlns:a16="http://schemas.microsoft.com/office/drawing/2014/main" val="1411678293"/>
                    </a:ext>
                  </a:extLst>
                </a:gridCol>
                <a:gridCol w="1511858">
                  <a:extLst>
                    <a:ext uri="{9D8B030D-6E8A-4147-A177-3AD203B41FA5}">
                      <a16:colId xmlns:a16="http://schemas.microsoft.com/office/drawing/2014/main" val="4095501000"/>
                    </a:ext>
                  </a:extLst>
                </a:gridCol>
              </a:tblGrid>
              <a:tr h="480842">
                <a:tc>
                  <a:txBody>
                    <a:bodyPr/>
                    <a:lstStyle/>
                    <a:p>
                      <a:pPr algn="l" fontAlgn="b"/>
                      <a:r>
                        <a:rPr lang="en-IN" sz="1000" b="0" u="none" strike="noStrike" err="1">
                          <a:solidFill>
                            <a:srgbClr val="000000"/>
                          </a:solidFill>
                          <a:effectLst/>
                        </a:rPr>
                        <a:t>TransactionNo</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Date</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ProductNo</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ProductName</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        Price</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Quantity</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CustomerNo</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Country</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3492339505"/>
                  </a:ext>
                </a:extLst>
              </a:tr>
              <a:tr h="480842">
                <a:tc>
                  <a:txBody>
                    <a:bodyPr/>
                    <a:lstStyle/>
                    <a:p>
                      <a:pPr algn="l" fontAlgn="b"/>
                      <a:r>
                        <a:rPr lang="en-IN" sz="1000" b="0" u="none" strike="noStrike">
                          <a:solidFill>
                            <a:srgbClr val="000000"/>
                          </a:solidFill>
                          <a:effectLst/>
                        </a:rPr>
                        <a:t>581482</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22485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US" sz="1000" b="0" u="none" strike="noStrike">
                          <a:solidFill>
                            <a:srgbClr val="000000"/>
                          </a:solidFill>
                          <a:effectLst/>
                        </a:rPr>
                        <a:t>Set Of 2 Wooden Market Crates</a:t>
                      </a:r>
                      <a:endParaRPr lang="en-US"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21.47</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17490</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2645579087"/>
                  </a:ext>
                </a:extLst>
              </a:tr>
              <a:tr h="480842">
                <a:tc>
                  <a:txBody>
                    <a:bodyPr/>
                    <a:lstStyle/>
                    <a:p>
                      <a:pPr algn="l" fontAlgn="b"/>
                      <a:r>
                        <a:rPr lang="en-IN" sz="1000" b="0" u="none" strike="noStrike">
                          <a:solidFill>
                            <a:srgbClr val="000000"/>
                          </a:solidFill>
                          <a:effectLst/>
                        </a:rPr>
                        <a:t>581475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22596</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US" sz="1000" b="0" u="none" strike="noStrike">
                          <a:solidFill>
                            <a:srgbClr val="000000"/>
                          </a:solidFill>
                          <a:effectLst/>
                        </a:rPr>
                        <a:t>Christmas Star Wish List Chalkboard</a:t>
                      </a:r>
                      <a:endParaRPr lang="en-US"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10.65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36</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13069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660071724"/>
                  </a:ext>
                </a:extLst>
              </a:tr>
              <a:tr h="480842">
                <a:tc>
                  <a:txBody>
                    <a:bodyPr/>
                    <a:lstStyle/>
                    <a:p>
                      <a:pPr algn="l" fontAlgn="b"/>
                      <a:r>
                        <a:rPr lang="en-IN" sz="1000" b="0" u="none" strike="noStrike">
                          <a:solidFill>
                            <a:srgbClr val="000000"/>
                          </a:solidFill>
                          <a:effectLst/>
                        </a:rPr>
                        <a:t>581476</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23198</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Pantry Magnetic Shopping List</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11.53</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48</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12433</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Norway</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619997815"/>
                  </a:ext>
                </a:extLst>
              </a:tr>
              <a:tr h="559057">
                <a:tc>
                  <a:txBody>
                    <a:bodyPr/>
                    <a:lstStyle/>
                    <a:p>
                      <a:pPr algn="l" fontAlgn="b"/>
                      <a:r>
                        <a:rPr lang="en-IN" sz="1000" b="0" u="none" strike="noStrike">
                          <a:solidFill>
                            <a:srgbClr val="000000"/>
                          </a:solidFill>
                          <a:effectLst/>
                        </a:rPr>
                        <a:t>581477</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48111</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Doormat 3 Smiley Cats</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17.51</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10</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13426</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3801615744"/>
                  </a:ext>
                </a:extLst>
              </a:tr>
              <a:tr h="480842">
                <a:tc>
                  <a:txBody>
                    <a:bodyPr/>
                    <a:lstStyle/>
                    <a:p>
                      <a:pPr algn="l" fontAlgn="b"/>
                      <a:r>
                        <a:rPr lang="en-IN" sz="1000" b="0" u="none" strike="noStrike">
                          <a:solidFill>
                            <a:srgbClr val="000000"/>
                          </a:solidFill>
                          <a:effectLst/>
                        </a:rPr>
                        <a:t>581478</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84947</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Antique Silver Tea Glass Engraved</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11.53</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24</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17364</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1289330143"/>
                  </a:ext>
                </a:extLst>
              </a:tr>
              <a:tr h="480842">
                <a:tc>
                  <a:txBody>
                    <a:bodyPr/>
                    <a:lstStyle/>
                    <a:p>
                      <a:pPr algn="l" fontAlgn="b"/>
                      <a:r>
                        <a:rPr lang="en-IN" sz="1000" b="0" u="none" strike="noStrike">
                          <a:solidFill>
                            <a:srgbClr val="000000"/>
                          </a:solidFill>
                          <a:effectLst/>
                        </a:rPr>
                        <a:t>581479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22087</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Paper Bunting White Lace</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13.27</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10</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17364</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3175002597"/>
                  </a:ext>
                </a:extLst>
              </a:tr>
              <a:tr h="480842">
                <a:tc>
                  <a:txBody>
                    <a:bodyPr/>
                    <a:lstStyle/>
                    <a:p>
                      <a:pPr algn="l" fontAlgn="b"/>
                      <a:r>
                        <a:rPr lang="en-IN" sz="1000" b="0" u="none" strike="noStrike">
                          <a:solidFill>
                            <a:srgbClr val="000000"/>
                          </a:solidFill>
                          <a:effectLst/>
                        </a:rPr>
                        <a:t>581480</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23464</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US" sz="1000" b="0" u="none" strike="noStrike">
                          <a:solidFill>
                            <a:srgbClr val="000000"/>
                          </a:solidFill>
                          <a:effectLst/>
                        </a:rPr>
                        <a:t>Vintage Zinc Watering Can Small</a:t>
                      </a:r>
                      <a:endParaRPr lang="en-US"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15.32</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4</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14441</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3780555217"/>
                  </a:ext>
                </a:extLst>
              </a:tr>
              <a:tr h="480842">
                <a:tc>
                  <a:txBody>
                    <a:bodyPr/>
                    <a:lstStyle/>
                    <a:p>
                      <a:pPr algn="l" fontAlgn="b"/>
                      <a:r>
                        <a:rPr lang="en-IN" sz="1000" b="0" u="none" strike="noStrike">
                          <a:solidFill>
                            <a:srgbClr val="000000"/>
                          </a:solidFill>
                          <a:effectLst/>
                        </a:rPr>
                        <a:t>581481</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21115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Rose Caravan Doorstop</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12.25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8</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17490</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1699330596"/>
                  </a:ext>
                </a:extLst>
              </a:tr>
              <a:tr h="480842">
                <a:tc>
                  <a:txBody>
                    <a:bodyPr/>
                    <a:lstStyle/>
                    <a:p>
                      <a:pPr algn="l" fontAlgn="b"/>
                      <a:r>
                        <a:rPr lang="en-IN" sz="1000" b="0" u="none" strike="noStrike">
                          <a:solidFill>
                            <a:srgbClr val="000000"/>
                          </a:solidFill>
                          <a:effectLst/>
                        </a:rPr>
                        <a:t>581483</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12-09-2019</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23843</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Paper Craft Little Birdie</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12.38</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80995</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16446</a:t>
                      </a:r>
                      <a:endParaRPr lang="en-IN" sz="1000" b="0" i="0" u="none" strike="noStrike">
                        <a:solidFill>
                          <a:srgbClr val="000000"/>
                        </a:solidFill>
                        <a:effectLst/>
                        <a:latin typeface="Calibri" panose="020F0502020204030204" pitchFamily="34" charset="0"/>
                      </a:endParaRPr>
                    </a:p>
                  </a:txBody>
                  <a:tcPr marL="6646" marR="6646" marT="6646" marB="0" anchor="b"/>
                </a:tc>
                <a:tc>
                  <a:txBody>
                    <a:bodyPr/>
                    <a:lstStyle/>
                    <a:p>
                      <a:pPr algn="l" fontAlgn="b"/>
                      <a:r>
                        <a:rPr lang="en-IN" sz="1000" b="0" u="none" strike="noStrike">
                          <a:solidFill>
                            <a:srgbClr val="000000"/>
                          </a:solidFill>
                          <a:effectLst/>
                        </a:rPr>
                        <a:t>United Kingdom</a:t>
                      </a:r>
                      <a:endParaRPr lang="en-IN" sz="1000" b="0" i="0" u="none" strike="noStrike">
                        <a:solidFill>
                          <a:srgbClr val="000000"/>
                        </a:solidFill>
                        <a:effectLst/>
                        <a:latin typeface="Calibri" panose="020F0502020204030204" pitchFamily="34" charset="0"/>
                      </a:endParaRPr>
                    </a:p>
                  </a:txBody>
                  <a:tcPr marL="6646" marR="6646" marT="6646" marB="0" anchor="b"/>
                </a:tc>
                <a:extLst>
                  <a:ext uri="{0D108BD9-81ED-4DB2-BD59-A6C34878D82A}">
                    <a16:rowId xmlns:a16="http://schemas.microsoft.com/office/drawing/2014/main" val="2974118185"/>
                  </a:ext>
                </a:extLst>
              </a:tr>
            </a:tbl>
          </a:graphicData>
        </a:graphic>
      </p:graphicFrame>
    </p:spTree>
    <p:extLst>
      <p:ext uri="{BB962C8B-B14F-4D97-AF65-F5344CB8AC3E}">
        <p14:creationId xmlns:p14="http://schemas.microsoft.com/office/powerpoint/2010/main" val="196364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A940-8845-7B19-3184-304BAE7A4569}"/>
              </a:ext>
            </a:extLst>
          </p:cNvPr>
          <p:cNvSpPr>
            <a:spLocks noGrp="1"/>
          </p:cNvSpPr>
          <p:nvPr>
            <p:ph type="title"/>
          </p:nvPr>
        </p:nvSpPr>
        <p:spPr>
          <a:xfrm>
            <a:off x="2093484" y="286266"/>
            <a:ext cx="7729728" cy="578973"/>
          </a:xfrm>
        </p:spPr>
        <p:txBody>
          <a:bodyPr>
            <a:normAutofit fontScale="90000"/>
          </a:bodyPr>
          <a:lstStyle/>
          <a:p>
            <a:r>
              <a:rPr lang="en-US"/>
              <a:t>DATA UNDERSTANDING</a:t>
            </a:r>
            <a:endParaRPr lang="en-IN"/>
          </a:p>
        </p:txBody>
      </p:sp>
      <p:sp>
        <p:nvSpPr>
          <p:cNvPr id="3" name="Content Placeholder 2">
            <a:extLst>
              <a:ext uri="{FF2B5EF4-FFF2-40B4-BE49-F238E27FC236}">
                <a16:creationId xmlns:a16="http://schemas.microsoft.com/office/drawing/2014/main" id="{9294E118-BD0B-683D-D5CE-90539FB0ECF2}"/>
              </a:ext>
            </a:extLst>
          </p:cNvPr>
          <p:cNvSpPr>
            <a:spLocks noGrp="1"/>
          </p:cNvSpPr>
          <p:nvPr>
            <p:ph idx="1"/>
          </p:nvPr>
        </p:nvSpPr>
        <p:spPr>
          <a:xfrm>
            <a:off x="1347019" y="1455174"/>
            <a:ext cx="10363199" cy="5116560"/>
          </a:xfrm>
        </p:spPr>
        <p:txBody>
          <a:bodyPr>
            <a:normAutofit/>
          </a:bodyPr>
          <a:lstStyle/>
          <a:p>
            <a:pPr>
              <a:buNone/>
            </a:pPr>
            <a:r>
              <a:rPr lang="en-US"/>
              <a:t>The dataset contains transactional data, including product details, pricing, customer information, and sales performance.</a:t>
            </a:r>
          </a:p>
          <a:p>
            <a:pPr>
              <a:buNone/>
            </a:pPr>
            <a:r>
              <a:rPr lang="en-US"/>
              <a:t>🔹 </a:t>
            </a:r>
            <a:r>
              <a:rPr lang="en-US" b="1"/>
              <a:t>Key Columns:</a:t>
            </a:r>
            <a:endParaRPr lang="en-US"/>
          </a:p>
          <a:p>
            <a:pPr>
              <a:buFont typeface="Arial" panose="020B0604020202020204" pitchFamily="34" charset="0"/>
              <a:buChar char="•"/>
            </a:pPr>
            <a:r>
              <a:rPr lang="en-US" b="1" err="1"/>
              <a:t>TransactionNo</a:t>
            </a:r>
            <a:r>
              <a:rPr lang="en-US"/>
              <a:t> → Unique identifier for each transaction</a:t>
            </a:r>
          </a:p>
          <a:p>
            <a:pPr>
              <a:buFont typeface="Arial" panose="020B0604020202020204" pitchFamily="34" charset="0"/>
              <a:buChar char="•"/>
            </a:pPr>
            <a:r>
              <a:rPr lang="en-US" b="1"/>
              <a:t>Date</a:t>
            </a:r>
            <a:r>
              <a:rPr lang="en-US"/>
              <a:t> → Date of the transaction</a:t>
            </a:r>
          </a:p>
          <a:p>
            <a:pPr>
              <a:buFont typeface="Arial" panose="020B0604020202020204" pitchFamily="34" charset="0"/>
              <a:buChar char="•"/>
            </a:pPr>
            <a:r>
              <a:rPr lang="en-US" b="1" err="1"/>
              <a:t>ProductNo</a:t>
            </a:r>
            <a:r>
              <a:rPr lang="en-US"/>
              <a:t> → Unique product identifier</a:t>
            </a:r>
          </a:p>
          <a:p>
            <a:pPr>
              <a:buFont typeface="Arial" panose="020B0604020202020204" pitchFamily="34" charset="0"/>
              <a:buChar char="•"/>
            </a:pPr>
            <a:r>
              <a:rPr lang="en-US" b="1"/>
              <a:t>ProductName</a:t>
            </a:r>
            <a:r>
              <a:rPr lang="en-US"/>
              <a:t> → Name of the product sold</a:t>
            </a:r>
          </a:p>
          <a:p>
            <a:pPr>
              <a:buFont typeface="Arial" panose="020B0604020202020204" pitchFamily="34" charset="0"/>
              <a:buChar char="•"/>
            </a:pPr>
            <a:r>
              <a:rPr lang="en-US" b="1"/>
              <a:t>Price</a:t>
            </a:r>
            <a:r>
              <a:rPr lang="en-US"/>
              <a:t> → Price per unit of the product</a:t>
            </a:r>
          </a:p>
          <a:p>
            <a:pPr>
              <a:buFont typeface="Arial" panose="020B0604020202020204" pitchFamily="34" charset="0"/>
              <a:buChar char="•"/>
            </a:pPr>
            <a:r>
              <a:rPr lang="en-US" b="1"/>
              <a:t>Quantity</a:t>
            </a:r>
            <a:r>
              <a:rPr lang="en-US"/>
              <a:t> → Number of units sold</a:t>
            </a:r>
          </a:p>
          <a:p>
            <a:pPr>
              <a:buFont typeface="Arial" panose="020B0604020202020204" pitchFamily="34" charset="0"/>
              <a:buChar char="•"/>
            </a:pPr>
            <a:r>
              <a:rPr lang="en-US" b="1" err="1"/>
              <a:t>CustomerNo</a:t>
            </a:r>
            <a:r>
              <a:rPr lang="en-US"/>
              <a:t> → Unique customer identifier</a:t>
            </a:r>
          </a:p>
          <a:p>
            <a:pPr>
              <a:buFont typeface="Arial" panose="020B0604020202020204" pitchFamily="34" charset="0"/>
              <a:buChar char="•"/>
            </a:pPr>
            <a:r>
              <a:rPr lang="en-US" b="1"/>
              <a:t>Country</a:t>
            </a:r>
            <a:r>
              <a:rPr lang="en-US"/>
              <a:t> → Location where the transaction took place</a:t>
            </a:r>
          </a:p>
          <a:p>
            <a:endParaRPr lang="en-IN"/>
          </a:p>
        </p:txBody>
      </p:sp>
    </p:spTree>
    <p:extLst>
      <p:ext uri="{BB962C8B-B14F-4D97-AF65-F5344CB8AC3E}">
        <p14:creationId xmlns:p14="http://schemas.microsoft.com/office/powerpoint/2010/main" val="47608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0D1D-5824-BA29-06BC-A7BD8C8B3462}"/>
              </a:ext>
            </a:extLst>
          </p:cNvPr>
          <p:cNvSpPr>
            <a:spLocks noGrp="1"/>
          </p:cNvSpPr>
          <p:nvPr>
            <p:ph type="title"/>
          </p:nvPr>
        </p:nvSpPr>
        <p:spPr>
          <a:xfrm>
            <a:off x="2231136" y="364924"/>
            <a:ext cx="7729728" cy="460985"/>
          </a:xfrm>
        </p:spPr>
        <p:txBody>
          <a:bodyPr>
            <a:normAutofit fontScale="90000"/>
          </a:bodyPr>
          <a:lstStyle/>
          <a:p>
            <a:r>
              <a:rPr lang="en-US"/>
              <a:t>Power query editing : data cleaning</a:t>
            </a:r>
            <a:endParaRPr lang="en-IN"/>
          </a:p>
        </p:txBody>
      </p:sp>
      <p:sp>
        <p:nvSpPr>
          <p:cNvPr id="3" name="Content Placeholder 2">
            <a:extLst>
              <a:ext uri="{FF2B5EF4-FFF2-40B4-BE49-F238E27FC236}">
                <a16:creationId xmlns:a16="http://schemas.microsoft.com/office/drawing/2014/main" id="{CE373467-F901-19D0-D4E8-82BFCF9720BB}"/>
              </a:ext>
            </a:extLst>
          </p:cNvPr>
          <p:cNvSpPr>
            <a:spLocks noGrp="1"/>
          </p:cNvSpPr>
          <p:nvPr>
            <p:ph idx="1"/>
          </p:nvPr>
        </p:nvSpPr>
        <p:spPr>
          <a:xfrm>
            <a:off x="1474840" y="3206448"/>
            <a:ext cx="7729728" cy="2673242"/>
          </a:xfrm>
        </p:spPr>
        <p:txBody>
          <a:bodyPr>
            <a:normAutofit lnSpcReduction="10000"/>
          </a:bodyPr>
          <a:lstStyle/>
          <a:p>
            <a:pPr algn="just"/>
            <a:r>
              <a:rPr lang="en-GB" sz="1800">
                <a:latin typeface="Calibri" panose="020F0502020204030204" pitchFamily="34" charset="0"/>
                <a:ea typeface="Calibri" panose="020F0502020204030204" pitchFamily="34" charset="0"/>
                <a:cs typeface="Calibri" panose="020F0502020204030204" pitchFamily="34" charset="0"/>
              </a:rPr>
              <a:t>Step 1: Import Data into Power BI</a:t>
            </a:r>
          </a:p>
          <a:p>
            <a:pPr algn="just"/>
            <a:endParaRPr lang="en-GB" sz="1800">
              <a:latin typeface="Calibri" panose="020F0502020204030204" pitchFamily="34" charset="0"/>
              <a:ea typeface="Calibri" panose="020F0502020204030204" pitchFamily="34" charset="0"/>
              <a:cs typeface="Calibri" panose="020F0502020204030204" pitchFamily="34" charset="0"/>
            </a:endParaRPr>
          </a:p>
          <a:p>
            <a:pPr algn="just"/>
            <a:r>
              <a:rPr lang="en-GB" sz="1800">
                <a:latin typeface="Calibri" panose="020F0502020204030204" pitchFamily="34" charset="0"/>
                <a:ea typeface="Calibri" panose="020F0502020204030204" pitchFamily="34" charset="0"/>
                <a:cs typeface="Calibri" panose="020F0502020204030204" pitchFamily="34" charset="0"/>
              </a:rPr>
              <a:t>Step 2: Handle Missing &amp; Null Values</a:t>
            </a:r>
          </a:p>
          <a:p>
            <a:pPr algn="just"/>
            <a:endParaRPr lang="en-GB" sz="1800">
              <a:latin typeface="Calibri" panose="020F0502020204030204" pitchFamily="34" charset="0"/>
              <a:ea typeface="Calibri" panose="020F0502020204030204" pitchFamily="34" charset="0"/>
              <a:cs typeface="Calibri" panose="020F0502020204030204" pitchFamily="34" charset="0"/>
            </a:endParaRPr>
          </a:p>
          <a:p>
            <a:pPr algn="just"/>
            <a:r>
              <a:rPr lang="en-US" sz="1800">
                <a:latin typeface="Calibri" panose="020F0502020204030204" pitchFamily="34" charset="0"/>
                <a:ea typeface="Calibri" panose="020F0502020204030204" pitchFamily="34" charset="0"/>
                <a:cs typeface="Calibri" panose="020F0502020204030204" pitchFamily="34" charset="0"/>
              </a:rPr>
              <a:t>Step 3: Remove Duplicates</a:t>
            </a:r>
          </a:p>
          <a:p>
            <a:pPr algn="just"/>
            <a:endParaRPr lang="en-GB" sz="1800">
              <a:latin typeface="Calibri" panose="020F0502020204030204" pitchFamily="34" charset="0"/>
              <a:ea typeface="Calibri" panose="020F0502020204030204" pitchFamily="34" charset="0"/>
              <a:cs typeface="Calibri" panose="020F0502020204030204" pitchFamily="34" charset="0"/>
            </a:endParaRPr>
          </a:p>
          <a:p>
            <a:pPr algn="just"/>
            <a:r>
              <a:rPr lang="en-GB" sz="1800">
                <a:latin typeface="Calibri" panose="020F0502020204030204" pitchFamily="34" charset="0"/>
                <a:ea typeface="Calibri" panose="020F0502020204030204" pitchFamily="34" charset="0"/>
                <a:cs typeface="Calibri" panose="020F0502020204030204" pitchFamily="34" charset="0"/>
              </a:rPr>
              <a:t>Step 4: Correct Data Types</a:t>
            </a:r>
          </a:p>
          <a:p>
            <a:endParaRPr lang="en-IN"/>
          </a:p>
        </p:txBody>
      </p:sp>
      <p:sp>
        <p:nvSpPr>
          <p:cNvPr id="4" name="TextBox 3">
            <a:extLst>
              <a:ext uri="{FF2B5EF4-FFF2-40B4-BE49-F238E27FC236}">
                <a16:creationId xmlns:a16="http://schemas.microsoft.com/office/drawing/2014/main" id="{FB61F7DE-4062-93DC-42C7-469928D138E6}"/>
              </a:ext>
            </a:extLst>
          </p:cNvPr>
          <p:cNvSpPr txBox="1"/>
          <p:nvPr/>
        </p:nvSpPr>
        <p:spPr>
          <a:xfrm>
            <a:off x="1474840" y="1794387"/>
            <a:ext cx="9704438" cy="1200329"/>
          </a:xfrm>
          <a:prstGeom prst="rect">
            <a:avLst/>
          </a:prstGeom>
          <a:noFill/>
        </p:spPr>
        <p:txBody>
          <a:bodyPr wrap="square" rtlCol="0">
            <a:spAutoFit/>
          </a:bodyPr>
          <a:lstStyle/>
          <a:p>
            <a:r>
              <a:rPr lang="en-GB">
                <a:latin typeface="Calibri" panose="020F0502020204030204" pitchFamily="34" charset="0"/>
                <a:ea typeface="Calibri" panose="020F0502020204030204" pitchFamily="34" charset="0"/>
                <a:cs typeface="Calibri" panose="020F0502020204030204" pitchFamily="34" charset="0"/>
              </a:rPr>
              <a:t>Before </a:t>
            </a:r>
            <a:r>
              <a:rPr lang="en-GB" err="1">
                <a:latin typeface="Calibri" panose="020F0502020204030204" pitchFamily="34" charset="0"/>
                <a:ea typeface="Calibri" panose="020F0502020204030204" pitchFamily="34" charset="0"/>
                <a:cs typeface="Calibri" panose="020F0502020204030204" pitchFamily="34" charset="0"/>
              </a:rPr>
              <a:t>analyzing</a:t>
            </a:r>
            <a:r>
              <a:rPr lang="en-GB">
                <a:latin typeface="Calibri" panose="020F0502020204030204" pitchFamily="34" charset="0"/>
                <a:ea typeface="Calibri" panose="020F0502020204030204" pitchFamily="34" charset="0"/>
                <a:cs typeface="Calibri" panose="020F0502020204030204" pitchFamily="34" charset="0"/>
              </a:rPr>
              <a:t> sales data in Power BI, it's crucial to clean and prepare the dataset to ensure accuracy and reliability. Data cleaning helps remove errors, inconsistencies, and missing values that could affect insights.</a:t>
            </a:r>
          </a:p>
          <a:p>
            <a:endParaRPr lang="en-IN"/>
          </a:p>
        </p:txBody>
      </p:sp>
    </p:spTree>
    <p:extLst>
      <p:ext uri="{BB962C8B-B14F-4D97-AF65-F5344CB8AC3E}">
        <p14:creationId xmlns:p14="http://schemas.microsoft.com/office/powerpoint/2010/main" val="114727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4EC9-8E96-940D-0E03-F80F58495227}"/>
              </a:ext>
            </a:extLst>
          </p:cNvPr>
          <p:cNvSpPr>
            <a:spLocks noGrp="1"/>
          </p:cNvSpPr>
          <p:nvPr>
            <p:ph type="title"/>
          </p:nvPr>
        </p:nvSpPr>
        <p:spPr>
          <a:xfrm>
            <a:off x="2122981" y="374757"/>
            <a:ext cx="7729728" cy="480650"/>
          </a:xfrm>
        </p:spPr>
        <p:txBody>
          <a:bodyPr>
            <a:normAutofit fontScale="90000"/>
          </a:bodyPr>
          <a:lstStyle/>
          <a:p>
            <a:r>
              <a:rPr lang="en-US"/>
              <a:t>Dax functions</a:t>
            </a:r>
            <a:endParaRPr lang="en-IN"/>
          </a:p>
        </p:txBody>
      </p:sp>
      <p:sp>
        <p:nvSpPr>
          <p:cNvPr id="3" name="Content Placeholder 2">
            <a:extLst>
              <a:ext uri="{FF2B5EF4-FFF2-40B4-BE49-F238E27FC236}">
                <a16:creationId xmlns:a16="http://schemas.microsoft.com/office/drawing/2014/main" id="{76468E40-2CCE-958D-CBCD-9A7451215DE0}"/>
              </a:ext>
            </a:extLst>
          </p:cNvPr>
          <p:cNvSpPr>
            <a:spLocks noGrp="1"/>
          </p:cNvSpPr>
          <p:nvPr>
            <p:ph idx="1"/>
          </p:nvPr>
        </p:nvSpPr>
        <p:spPr>
          <a:xfrm>
            <a:off x="393291" y="1524000"/>
            <a:ext cx="11611896" cy="5034116"/>
          </a:xfrm>
        </p:spPr>
        <p:txBody>
          <a:bodyPr>
            <a:normAutofit fontScale="25000" lnSpcReduction="20000"/>
          </a:bodyPr>
          <a:lstStyle/>
          <a:p>
            <a:r>
              <a:rPr lang="en-GB" sz="6400" b="1" dirty="0">
                <a:latin typeface="Calibri" panose="020F0502020204030204" pitchFamily="34" charset="0"/>
                <a:ea typeface="Calibri" panose="020F0502020204030204" pitchFamily="34" charset="0"/>
                <a:cs typeface="Calibri" panose="020F0502020204030204" pitchFamily="34" charset="0"/>
              </a:rPr>
              <a:t>DAX (Data Analysis Expressions) </a:t>
            </a:r>
            <a:r>
              <a:rPr lang="en-GB" sz="6400" dirty="0">
                <a:latin typeface="Calibri" panose="020F0502020204030204" pitchFamily="34" charset="0"/>
                <a:ea typeface="Calibri" panose="020F0502020204030204" pitchFamily="34" charset="0"/>
                <a:cs typeface="Calibri" panose="020F0502020204030204" pitchFamily="34" charset="0"/>
              </a:rPr>
              <a:t>is a powerful formula language used in Power BI, Power Pivot, and Analysis Services to create custom calculations and aggregations. It helps in building measures, calculated columns, and calculated tables </a:t>
            </a:r>
            <a:r>
              <a:rPr lang="en-GB" sz="6400" dirty="0" err="1">
                <a:latin typeface="Calibri" panose="020F0502020204030204" pitchFamily="34" charset="0"/>
                <a:ea typeface="Calibri" panose="020F0502020204030204" pitchFamily="34" charset="0"/>
                <a:cs typeface="Calibri" panose="020F0502020204030204" pitchFamily="34" charset="0"/>
              </a:rPr>
              <a:t>foradvanced</a:t>
            </a:r>
            <a:r>
              <a:rPr lang="en-GB" sz="6400" dirty="0">
                <a:latin typeface="Calibri" panose="020F0502020204030204" pitchFamily="34" charset="0"/>
                <a:ea typeface="Calibri" panose="020F0502020204030204" pitchFamily="34" charset="0"/>
                <a:cs typeface="Calibri" panose="020F0502020204030204" pitchFamily="34" charset="0"/>
              </a:rPr>
              <a:t> data </a:t>
            </a:r>
            <a:r>
              <a:rPr lang="en-GB" sz="6400" dirty="0" err="1">
                <a:latin typeface="Calibri" panose="020F0502020204030204" pitchFamily="34" charset="0"/>
                <a:ea typeface="Calibri" panose="020F0502020204030204" pitchFamily="34" charset="0"/>
                <a:cs typeface="Calibri" panose="020F0502020204030204" pitchFamily="34" charset="0"/>
              </a:rPr>
              <a:t>modeling</a:t>
            </a:r>
            <a:r>
              <a:rPr lang="en-GB" sz="6400" dirty="0">
                <a:latin typeface="Calibri" panose="020F0502020204030204" pitchFamily="34" charset="0"/>
                <a:ea typeface="Calibri" panose="020F0502020204030204" pitchFamily="34" charset="0"/>
                <a:cs typeface="Calibri" panose="020F0502020204030204" pitchFamily="34" charset="0"/>
              </a:rPr>
              <a:t> and analysis</a:t>
            </a:r>
            <a:r>
              <a:rPr lang="en-GB" sz="5500" dirty="0">
                <a:latin typeface="Calibri" panose="020F0502020204030204" pitchFamily="34" charset="0"/>
                <a:ea typeface="Calibri" panose="020F0502020204030204" pitchFamily="34" charset="0"/>
                <a:cs typeface="Calibri" panose="020F0502020204030204" pitchFamily="34" charset="0"/>
              </a:rPr>
              <a:t>.</a:t>
            </a:r>
          </a:p>
          <a:p>
            <a:endParaRPr lang="en-GB" dirty="0">
              <a:latin typeface="Calibri" panose="020F0502020204030204" pitchFamily="34" charset="0"/>
              <a:ea typeface="Calibri" panose="020F0502020204030204" pitchFamily="34" charset="0"/>
              <a:cs typeface="Calibri" panose="020F0502020204030204" pitchFamily="34" charset="0"/>
            </a:endParaRPr>
          </a:p>
          <a:p>
            <a:endParaRPr lang="en-GB" sz="3200" dirty="0">
              <a:latin typeface="Calibri" panose="020F0502020204030204" pitchFamily="34" charset="0"/>
              <a:ea typeface="Calibri" panose="020F0502020204030204" pitchFamily="34" charset="0"/>
              <a:cs typeface="Calibri" panose="020F0502020204030204" pitchFamily="34" charset="0"/>
            </a:endParaRPr>
          </a:p>
          <a:p>
            <a:r>
              <a:rPr lang="en-US" sz="5000" b="0" dirty="0" err="1">
                <a:solidFill>
                  <a:srgbClr val="000000"/>
                </a:solidFill>
                <a:effectLst/>
                <a:latin typeface="Consolas" panose="020B0609020204030204" pitchFamily="49" charset="0"/>
              </a:rPr>
              <a:t>sum_of_totalsales</a:t>
            </a:r>
            <a:r>
              <a:rPr lang="en-US" sz="5000" b="0" dirty="0">
                <a:solidFill>
                  <a:srgbClr val="000000"/>
                </a:solidFill>
                <a:effectLst/>
                <a:latin typeface="Consolas" panose="020B0609020204030204" pitchFamily="49" charset="0"/>
              </a:rPr>
              <a:t> = </a:t>
            </a:r>
            <a:r>
              <a:rPr lang="en-US" sz="5000" b="0" dirty="0">
                <a:solidFill>
                  <a:srgbClr val="3165BB"/>
                </a:solidFill>
                <a:effectLst/>
                <a:latin typeface="Consolas" panose="020B0609020204030204" pitchFamily="49" charset="0"/>
              </a:rPr>
              <a:t>SUM</a:t>
            </a:r>
            <a:r>
              <a:rPr lang="en-US" sz="5000" b="0" dirty="0">
                <a:solidFill>
                  <a:srgbClr val="000000"/>
                </a:solidFill>
                <a:effectLst/>
                <a:latin typeface="Consolas" panose="020B0609020204030204" pitchFamily="49" charset="0"/>
              </a:rPr>
              <a:t>(</a:t>
            </a:r>
            <a:r>
              <a:rPr lang="en-US" sz="5000" b="0" dirty="0">
                <a:solidFill>
                  <a:srgbClr val="001080"/>
                </a:solidFill>
                <a:effectLst/>
                <a:latin typeface="Consolas" panose="020B0609020204030204" pitchFamily="49" charset="0"/>
              </a:rPr>
              <a:t>'Sales Transaction v 4a (2)'[total sales]</a:t>
            </a:r>
            <a:r>
              <a:rPr lang="en-US" sz="5000" b="0" dirty="0">
                <a:solidFill>
                  <a:srgbClr val="000000"/>
                </a:solidFill>
                <a:effectLst/>
                <a:latin typeface="Consolas" panose="020B0609020204030204" pitchFamily="49" charset="0"/>
              </a:rPr>
              <a:t>)</a:t>
            </a:r>
          </a:p>
          <a:p>
            <a:endParaRPr lang="en-US" sz="5000" b="0" dirty="0">
              <a:solidFill>
                <a:srgbClr val="000000"/>
              </a:solidFill>
              <a:effectLst/>
              <a:latin typeface="Consolas" panose="020B0609020204030204" pitchFamily="49" charset="0"/>
            </a:endParaRPr>
          </a:p>
          <a:p>
            <a:r>
              <a:rPr lang="en-US" sz="5000" b="0" dirty="0">
                <a:solidFill>
                  <a:srgbClr val="000000"/>
                </a:solidFill>
                <a:effectLst/>
                <a:latin typeface="Consolas" panose="020B0609020204030204" pitchFamily="49" charset="0"/>
              </a:rPr>
              <a:t>Average Price = </a:t>
            </a:r>
            <a:r>
              <a:rPr lang="en-US" sz="5000" b="0" dirty="0">
                <a:solidFill>
                  <a:srgbClr val="3165BB"/>
                </a:solidFill>
                <a:effectLst/>
                <a:latin typeface="Consolas" panose="020B0609020204030204" pitchFamily="49" charset="0"/>
              </a:rPr>
              <a:t>AVERAGE</a:t>
            </a:r>
            <a:r>
              <a:rPr lang="en-US" sz="5000" b="0" dirty="0">
                <a:solidFill>
                  <a:srgbClr val="000000"/>
                </a:solidFill>
                <a:effectLst/>
                <a:latin typeface="Consolas" panose="020B0609020204030204" pitchFamily="49" charset="0"/>
              </a:rPr>
              <a:t>(</a:t>
            </a:r>
            <a:r>
              <a:rPr lang="en-US" sz="5000" b="0" dirty="0">
                <a:solidFill>
                  <a:srgbClr val="001080"/>
                </a:solidFill>
                <a:effectLst/>
                <a:latin typeface="Consolas" panose="020B0609020204030204" pitchFamily="49" charset="0"/>
              </a:rPr>
              <a:t>'Sales Transaction v 4a (2)'[Price]</a:t>
            </a:r>
            <a:r>
              <a:rPr lang="en-US" sz="5000" b="0" dirty="0">
                <a:solidFill>
                  <a:srgbClr val="000000"/>
                </a:solidFill>
                <a:effectLst/>
                <a:latin typeface="Consolas" panose="020B0609020204030204" pitchFamily="49" charset="0"/>
              </a:rPr>
              <a:t>)</a:t>
            </a:r>
          </a:p>
          <a:p>
            <a:endParaRPr lang="en-GB" sz="5000" dirty="0">
              <a:latin typeface="Calibri" panose="020F0502020204030204" pitchFamily="34" charset="0"/>
              <a:ea typeface="Calibri" panose="020F0502020204030204" pitchFamily="34" charset="0"/>
              <a:cs typeface="Calibri" panose="020F0502020204030204" pitchFamily="34" charset="0"/>
            </a:endParaRPr>
          </a:p>
          <a:p>
            <a:r>
              <a:rPr lang="en-IN" sz="5000" b="0" dirty="0" err="1">
                <a:solidFill>
                  <a:srgbClr val="000000"/>
                </a:solidFill>
                <a:effectLst/>
                <a:latin typeface="Consolas" panose="020B0609020204030204" pitchFamily="49" charset="0"/>
              </a:rPr>
              <a:t>Avg</a:t>
            </a:r>
            <a:r>
              <a:rPr lang="en-IN" sz="5000" b="0" dirty="0">
                <a:solidFill>
                  <a:srgbClr val="000000"/>
                </a:solidFill>
                <a:effectLst/>
                <a:latin typeface="Consolas" panose="020B0609020204030204" pitchFamily="49" charset="0"/>
              </a:rPr>
              <a:t> Revenue per Transaction = </a:t>
            </a:r>
            <a:r>
              <a:rPr lang="en-IN" sz="5000" b="0" dirty="0">
                <a:solidFill>
                  <a:srgbClr val="3165BB"/>
                </a:solidFill>
                <a:effectLst/>
                <a:latin typeface="Consolas" panose="020B0609020204030204" pitchFamily="49" charset="0"/>
              </a:rPr>
              <a:t>AVERAGE</a:t>
            </a:r>
            <a:r>
              <a:rPr lang="en-IN" sz="5000" b="0" dirty="0">
                <a:solidFill>
                  <a:srgbClr val="000000"/>
                </a:solidFill>
                <a:effectLst/>
                <a:latin typeface="Consolas" panose="020B0609020204030204" pitchFamily="49" charset="0"/>
              </a:rPr>
              <a:t>(</a:t>
            </a:r>
            <a:r>
              <a:rPr lang="en-IN" sz="5000" b="0" dirty="0">
                <a:solidFill>
                  <a:srgbClr val="001080"/>
                </a:solidFill>
                <a:effectLst/>
                <a:latin typeface="Consolas" panose="020B0609020204030204" pitchFamily="49" charset="0"/>
              </a:rPr>
              <a:t>'Sales Transaction v 4a (2)'[Total Sales]</a:t>
            </a:r>
            <a:r>
              <a:rPr lang="en-IN" sz="5000" b="0" dirty="0">
                <a:solidFill>
                  <a:srgbClr val="000000"/>
                </a:solidFill>
                <a:effectLst/>
                <a:latin typeface="Consolas" panose="020B0609020204030204" pitchFamily="49" charset="0"/>
              </a:rPr>
              <a:t>)</a:t>
            </a:r>
          </a:p>
          <a:p>
            <a:endParaRPr lang="en-IN" sz="5000" b="0" dirty="0">
              <a:solidFill>
                <a:srgbClr val="000000"/>
              </a:solidFill>
              <a:effectLst/>
              <a:latin typeface="Consolas" panose="020B0609020204030204" pitchFamily="49" charset="0"/>
            </a:endParaRPr>
          </a:p>
          <a:p>
            <a:r>
              <a:rPr lang="en-US" sz="5000" b="0" dirty="0">
                <a:solidFill>
                  <a:srgbClr val="000000"/>
                </a:solidFill>
                <a:effectLst/>
                <a:latin typeface="Consolas" panose="020B0609020204030204" pitchFamily="49" charset="0"/>
              </a:rPr>
              <a:t>Gross Margin % = </a:t>
            </a:r>
            <a:r>
              <a:rPr lang="en-US" sz="5000" b="0" dirty="0">
                <a:solidFill>
                  <a:srgbClr val="3165BB"/>
                </a:solidFill>
                <a:effectLst/>
                <a:latin typeface="Consolas" panose="020B0609020204030204" pitchFamily="49" charset="0"/>
              </a:rPr>
              <a:t>DIVIDE</a:t>
            </a:r>
            <a:r>
              <a:rPr lang="en-US" sz="5000" b="0" dirty="0">
                <a:solidFill>
                  <a:srgbClr val="000000"/>
                </a:solidFill>
                <a:effectLst/>
                <a:latin typeface="Consolas" panose="020B0609020204030204" pitchFamily="49" charset="0"/>
              </a:rPr>
              <a:t>(</a:t>
            </a:r>
            <a:r>
              <a:rPr lang="en-US" sz="5000" b="0" dirty="0">
                <a:solidFill>
                  <a:srgbClr val="3165BB"/>
                </a:solidFill>
                <a:effectLst/>
                <a:latin typeface="Consolas" panose="020B0609020204030204" pitchFamily="49" charset="0"/>
              </a:rPr>
              <a:t>SUM</a:t>
            </a:r>
            <a:r>
              <a:rPr lang="en-US" sz="5000" b="0" dirty="0">
                <a:solidFill>
                  <a:srgbClr val="000000"/>
                </a:solidFill>
                <a:effectLst/>
                <a:latin typeface="Consolas" panose="020B0609020204030204" pitchFamily="49" charset="0"/>
              </a:rPr>
              <a:t>('Sales Transaction v 4a (2)'[Price]),</a:t>
            </a:r>
            <a:r>
              <a:rPr lang="en-US" sz="5000" b="0" dirty="0">
                <a:solidFill>
                  <a:srgbClr val="3165BB"/>
                </a:solidFill>
                <a:effectLst/>
                <a:latin typeface="Consolas" panose="020B0609020204030204" pitchFamily="49" charset="0"/>
              </a:rPr>
              <a:t>SUM</a:t>
            </a:r>
            <a:r>
              <a:rPr lang="en-US" sz="5000" b="0" dirty="0">
                <a:solidFill>
                  <a:srgbClr val="000000"/>
                </a:solidFill>
                <a:effectLst/>
                <a:latin typeface="Consolas" panose="020B0609020204030204" pitchFamily="49" charset="0"/>
              </a:rPr>
              <a:t>('Sales Transaction v 4a (2)'[Total Sales]),0)</a:t>
            </a:r>
          </a:p>
          <a:p>
            <a:endParaRPr lang="en-US" sz="5000" b="0" dirty="0">
              <a:solidFill>
                <a:srgbClr val="000000"/>
              </a:solidFill>
              <a:effectLst/>
              <a:latin typeface="Consolas" panose="020B0609020204030204" pitchFamily="49" charset="0"/>
            </a:endParaRPr>
          </a:p>
          <a:p>
            <a:r>
              <a:rPr lang="en-US" sz="5000" b="0" dirty="0">
                <a:solidFill>
                  <a:srgbClr val="000000"/>
                </a:solidFill>
                <a:effectLst/>
                <a:latin typeface="Consolas" panose="020B0609020204030204" pitchFamily="49" charset="0"/>
              </a:rPr>
              <a:t>Unique Products Sold = </a:t>
            </a:r>
            <a:r>
              <a:rPr lang="en-US" sz="5000" b="0" dirty="0">
                <a:solidFill>
                  <a:srgbClr val="3165BB"/>
                </a:solidFill>
                <a:effectLst/>
                <a:latin typeface="Consolas" panose="020B0609020204030204" pitchFamily="49" charset="0"/>
              </a:rPr>
              <a:t>DISTINCTCOUNT</a:t>
            </a:r>
            <a:r>
              <a:rPr lang="en-US" sz="5000" b="0" dirty="0">
                <a:solidFill>
                  <a:srgbClr val="000000"/>
                </a:solidFill>
                <a:effectLst/>
                <a:latin typeface="Consolas" panose="020B0609020204030204" pitchFamily="49" charset="0"/>
              </a:rPr>
              <a:t>(</a:t>
            </a:r>
            <a:r>
              <a:rPr lang="en-US" sz="5000" b="0" dirty="0">
                <a:solidFill>
                  <a:srgbClr val="001080"/>
                </a:solidFill>
                <a:effectLst/>
                <a:latin typeface="Consolas" panose="020B0609020204030204" pitchFamily="49" charset="0"/>
              </a:rPr>
              <a:t>'Sales Transaction v 4a (2)'[</a:t>
            </a:r>
            <a:r>
              <a:rPr lang="en-US" sz="5000" b="0" dirty="0" err="1">
                <a:solidFill>
                  <a:srgbClr val="001080"/>
                </a:solidFill>
                <a:effectLst/>
                <a:latin typeface="Consolas" panose="020B0609020204030204" pitchFamily="49" charset="0"/>
              </a:rPr>
              <a:t>ProductNo</a:t>
            </a:r>
            <a:r>
              <a:rPr lang="en-US" sz="5000" b="0" dirty="0">
                <a:solidFill>
                  <a:srgbClr val="001080"/>
                </a:solidFill>
                <a:effectLst/>
                <a:latin typeface="Consolas" panose="020B0609020204030204" pitchFamily="49" charset="0"/>
              </a:rPr>
              <a:t>]</a:t>
            </a:r>
            <a:r>
              <a:rPr lang="en-US" sz="5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pPr>
              <a:lnSpc>
                <a:spcPts val="1350"/>
              </a:lnSpc>
              <a:buNone/>
            </a:pPr>
            <a:endParaRPr lang="en-US" b="0" dirty="0">
              <a:solidFill>
                <a:srgbClr val="000000"/>
              </a:solidFill>
              <a:effectLst/>
              <a:latin typeface="Consolas" panose="020B0609020204030204" pitchFamily="49" charset="0"/>
            </a:endParaRPr>
          </a:p>
          <a:p>
            <a:pPr>
              <a:lnSpc>
                <a:spcPts val="1350"/>
              </a:lnSpc>
              <a:buNone/>
            </a:pPr>
            <a:r>
              <a:rPr lang="en-US" b="0" dirty="0">
                <a:solidFill>
                  <a:srgbClr val="000000"/>
                </a:solidFill>
                <a:effectLst/>
                <a:latin typeface="Consolas" panose="020B0609020204030204" pitchFamily="49" charset="0"/>
              </a:rPr>
              <a:t>    </a:t>
            </a:r>
          </a:p>
          <a:p>
            <a:pPr>
              <a:lnSpc>
                <a:spcPts val="1350"/>
              </a:lnSpc>
            </a:pP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7673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0C8F-9F73-49A2-820E-8C87ACE07585}"/>
              </a:ext>
            </a:extLst>
          </p:cNvPr>
          <p:cNvSpPr>
            <a:spLocks noGrp="1"/>
          </p:cNvSpPr>
          <p:nvPr>
            <p:ph type="title"/>
          </p:nvPr>
        </p:nvSpPr>
        <p:spPr>
          <a:xfrm>
            <a:off x="2054155" y="237105"/>
            <a:ext cx="7729728" cy="362663"/>
          </a:xfrm>
        </p:spPr>
        <p:txBody>
          <a:bodyPr>
            <a:normAutofit fontScale="90000"/>
          </a:bodyPr>
          <a:lstStyle/>
          <a:p>
            <a:r>
              <a:rPr lang="en-US" dirty="0"/>
              <a:t>Dashboard overview</a:t>
            </a:r>
            <a:endParaRPr lang="en-IN" dirty="0"/>
          </a:p>
        </p:txBody>
      </p:sp>
      <p:pic>
        <p:nvPicPr>
          <p:cNvPr id="5" name="Content Placeholder 4">
            <a:extLst>
              <a:ext uri="{FF2B5EF4-FFF2-40B4-BE49-F238E27FC236}">
                <a16:creationId xmlns:a16="http://schemas.microsoft.com/office/drawing/2014/main" id="{BBCEC0F1-CDDD-A340-235A-EA76E069320D}"/>
              </a:ext>
            </a:extLst>
          </p:cNvPr>
          <p:cNvPicPr>
            <a:picLocks noGrp="1" noChangeAspect="1"/>
          </p:cNvPicPr>
          <p:nvPr>
            <p:ph idx="1"/>
          </p:nvPr>
        </p:nvPicPr>
        <p:blipFill>
          <a:blip r:embed="rId2"/>
          <a:srcRect l="2574" t="13279" r="6674" b="13845"/>
          <a:stretch/>
        </p:blipFill>
        <p:spPr>
          <a:xfrm>
            <a:off x="117987" y="737420"/>
            <a:ext cx="11926529" cy="6017342"/>
          </a:xfrm>
        </p:spPr>
      </p:pic>
    </p:spTree>
    <p:extLst>
      <p:ext uri="{BB962C8B-B14F-4D97-AF65-F5344CB8AC3E}">
        <p14:creationId xmlns:p14="http://schemas.microsoft.com/office/powerpoint/2010/main" val="308773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310-36BD-6EFB-1261-B5A2B5680EE0}"/>
              </a:ext>
            </a:extLst>
          </p:cNvPr>
          <p:cNvSpPr>
            <a:spLocks noGrp="1"/>
          </p:cNvSpPr>
          <p:nvPr>
            <p:ph type="title"/>
          </p:nvPr>
        </p:nvSpPr>
        <p:spPr>
          <a:xfrm>
            <a:off x="2004994" y="227273"/>
            <a:ext cx="7729728" cy="470818"/>
          </a:xfrm>
        </p:spPr>
        <p:txBody>
          <a:bodyPr>
            <a:normAutofit fontScale="90000"/>
          </a:bodyPr>
          <a:lstStyle/>
          <a:p>
            <a:r>
              <a:rPr lang="en-US"/>
              <a:t>CONCLUSION</a:t>
            </a:r>
            <a:endParaRPr lang="en-IN"/>
          </a:p>
        </p:txBody>
      </p:sp>
      <p:sp>
        <p:nvSpPr>
          <p:cNvPr id="3" name="Content Placeholder 2">
            <a:extLst>
              <a:ext uri="{FF2B5EF4-FFF2-40B4-BE49-F238E27FC236}">
                <a16:creationId xmlns:a16="http://schemas.microsoft.com/office/drawing/2014/main" id="{EA1AA6C4-818F-DA35-4E63-6BE17A6FD00B}"/>
              </a:ext>
            </a:extLst>
          </p:cNvPr>
          <p:cNvSpPr>
            <a:spLocks noGrp="1"/>
          </p:cNvSpPr>
          <p:nvPr>
            <p:ph idx="1"/>
          </p:nvPr>
        </p:nvSpPr>
        <p:spPr>
          <a:xfrm>
            <a:off x="934065" y="1150374"/>
            <a:ext cx="10874477" cy="4955458"/>
          </a:xfrm>
        </p:spPr>
        <p:txBody>
          <a:bodyPr>
            <a:normAutofit fontScale="92500" lnSpcReduction="10000"/>
          </a:bodyPr>
          <a:lstStyle/>
          <a:p>
            <a:pPr>
              <a:buNone/>
            </a:pPr>
            <a:r>
              <a:rPr lang="en-US"/>
              <a:t>🔹 </a:t>
            </a:r>
            <a:r>
              <a:rPr lang="en-US" b="1"/>
              <a:t>Sales Performance:</a:t>
            </a:r>
            <a:r>
              <a:rPr lang="en-US"/>
              <a:t> The total sales amount is </a:t>
            </a:r>
            <a:r>
              <a:rPr lang="en-US" b="1"/>
              <a:t>60.28M</a:t>
            </a:r>
            <a:r>
              <a:rPr lang="en-US"/>
              <a:t>, indicating a significant revenue stream across multiple regions.</a:t>
            </a:r>
          </a:p>
          <a:p>
            <a:pPr>
              <a:buNone/>
            </a:pPr>
            <a:endParaRPr lang="en-US"/>
          </a:p>
          <a:p>
            <a:pPr>
              <a:buNone/>
            </a:pPr>
            <a:r>
              <a:rPr lang="en-US"/>
              <a:t>🔹 </a:t>
            </a:r>
            <a:r>
              <a:rPr lang="en-US" b="1"/>
              <a:t>Country-wise Insights:</a:t>
            </a:r>
            <a:endParaRPr lang="en-US"/>
          </a:p>
          <a:p>
            <a:pPr>
              <a:buFont typeface="Arial" panose="020B0604020202020204" pitchFamily="34" charset="0"/>
              <a:buChar char="•"/>
            </a:pPr>
            <a:r>
              <a:rPr lang="en-US" b="1"/>
              <a:t>United Kingdom, Netherlands, and Germany</a:t>
            </a:r>
            <a:r>
              <a:rPr lang="en-US"/>
              <a:t> contribute the highest </a:t>
            </a:r>
            <a:r>
              <a:rPr lang="en-US" b="1"/>
              <a:t>unique product sales</a:t>
            </a:r>
            <a:r>
              <a:rPr lang="en-US"/>
              <a:t> and revenue.</a:t>
            </a:r>
          </a:p>
          <a:p>
            <a:pPr>
              <a:buFont typeface="Arial" panose="020B0604020202020204" pitchFamily="34" charset="0"/>
              <a:buChar char="•"/>
            </a:pPr>
            <a:r>
              <a:rPr lang="en-US" b="1"/>
              <a:t>Sweden and Japan</a:t>
            </a:r>
            <a:r>
              <a:rPr lang="en-US"/>
              <a:t> have the highest </a:t>
            </a:r>
            <a:r>
              <a:rPr lang="en-US" b="1"/>
              <a:t>average revenue per transaction</a:t>
            </a:r>
            <a:r>
              <a:rPr lang="en-US"/>
              <a:t>, suggesting premium product purchases.</a:t>
            </a:r>
          </a:p>
          <a:p>
            <a:pPr>
              <a:buFont typeface="Arial" panose="020B0604020202020204" pitchFamily="34" charset="0"/>
              <a:buChar char="•"/>
            </a:pPr>
            <a:endParaRPr lang="en-US"/>
          </a:p>
          <a:p>
            <a:pPr>
              <a:buNone/>
            </a:pPr>
            <a:r>
              <a:rPr lang="en-US"/>
              <a:t>🔹 </a:t>
            </a:r>
            <a:r>
              <a:rPr lang="en-US" b="1"/>
              <a:t>Profitability:</a:t>
            </a:r>
            <a:endParaRPr lang="en-US"/>
          </a:p>
          <a:p>
            <a:pPr>
              <a:buFont typeface="Arial" panose="020B0604020202020204" pitchFamily="34" charset="0"/>
              <a:buChar char="•"/>
            </a:pPr>
            <a:r>
              <a:rPr lang="en-US" b="1"/>
              <a:t>Gross Margin % is 0.11</a:t>
            </a:r>
            <a:r>
              <a:rPr lang="en-US"/>
              <a:t>, which indicates room for profitability improvement.</a:t>
            </a:r>
          </a:p>
          <a:p>
            <a:pPr>
              <a:buFont typeface="Arial" panose="020B0604020202020204" pitchFamily="34" charset="0"/>
              <a:buChar char="•"/>
            </a:pPr>
            <a:r>
              <a:rPr lang="en-US"/>
              <a:t>Some countries show </a:t>
            </a:r>
            <a:r>
              <a:rPr lang="en-US" b="1"/>
              <a:t>high sales but lower margins</a:t>
            </a:r>
            <a:r>
              <a:rPr lang="en-US"/>
              <a:t>, suggesting a need for better cost optimization strategies.</a:t>
            </a:r>
          </a:p>
          <a:p>
            <a:pPr>
              <a:buFont typeface="Arial" panose="020B0604020202020204" pitchFamily="34" charset="0"/>
              <a:buChar char="•"/>
            </a:pPr>
            <a:endParaRPr lang="en-US"/>
          </a:p>
          <a:p>
            <a:pPr>
              <a:buNone/>
            </a:pPr>
            <a:r>
              <a:rPr lang="en-US"/>
              <a:t>🔹 </a:t>
            </a:r>
            <a:r>
              <a:rPr lang="en-US" b="1"/>
              <a:t>Visualization Impact:</a:t>
            </a:r>
            <a:endParaRPr lang="en-US"/>
          </a:p>
          <a:p>
            <a:pPr>
              <a:buFont typeface="Arial" panose="020B0604020202020204" pitchFamily="34" charset="0"/>
              <a:buChar char="•"/>
            </a:pPr>
            <a:r>
              <a:rPr lang="en-US"/>
              <a:t>The </a:t>
            </a:r>
            <a:r>
              <a:rPr lang="en-US" b="1"/>
              <a:t>bar chart, line graph, and map</a:t>
            </a:r>
            <a:r>
              <a:rPr lang="en-US"/>
              <a:t> provide a </a:t>
            </a:r>
            <a:r>
              <a:rPr lang="en-US" b="1"/>
              <a:t>clear geographical sales distribution</a:t>
            </a:r>
            <a:r>
              <a:rPr lang="en-US"/>
              <a:t>.</a:t>
            </a:r>
          </a:p>
          <a:p>
            <a:pPr>
              <a:buFont typeface="Arial" panose="020B0604020202020204" pitchFamily="34" charset="0"/>
              <a:buChar char="•"/>
            </a:pPr>
            <a:r>
              <a:rPr lang="en-US" b="1"/>
              <a:t>KPI cards</a:t>
            </a:r>
            <a:r>
              <a:rPr lang="en-US"/>
              <a:t> effectively highlight key metrics like </a:t>
            </a:r>
            <a:r>
              <a:rPr lang="en-US" b="1"/>
              <a:t>total sales and gross margin</a:t>
            </a:r>
            <a:r>
              <a:rPr lang="en-US"/>
              <a:t> for quick insights.</a:t>
            </a:r>
          </a:p>
          <a:p>
            <a:endParaRPr lang="en-IN"/>
          </a:p>
        </p:txBody>
      </p:sp>
    </p:spTree>
    <p:extLst>
      <p:ext uri="{BB962C8B-B14F-4D97-AF65-F5344CB8AC3E}">
        <p14:creationId xmlns:p14="http://schemas.microsoft.com/office/powerpoint/2010/main" val="40846945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TM03457515[[fn=View]]</Template>
  <TotalTime>3</TotalTime>
  <Words>649</Words>
  <Application>Microsoft Office PowerPoint</Application>
  <PresentationFormat>Widescreen</PresentationFormat>
  <Paragraphs>157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Narrow</vt:lpstr>
      <vt:lpstr>Arial</vt:lpstr>
      <vt:lpstr>Calibri</vt:lpstr>
      <vt:lpstr>Consolas</vt:lpstr>
      <vt:lpstr>Gill Sans MT</vt:lpstr>
      <vt:lpstr>Parcel</vt:lpstr>
      <vt:lpstr>SALES DATA ANALYSIS</vt:lpstr>
      <vt:lpstr>INTRODUCTION</vt:lpstr>
      <vt:lpstr>AIM</vt:lpstr>
      <vt:lpstr>DATASET OVERVIEW</vt:lpstr>
      <vt:lpstr>DATA UNDERSTANDING</vt:lpstr>
      <vt:lpstr>Power query editing : data cleaning</vt:lpstr>
      <vt:lpstr>Dax functions</vt:lpstr>
      <vt:lpstr>Dashboard overview</vt:lpstr>
      <vt:lpstr>CONCLUSION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anuriyaraveendran123@gmail.com</dc:creator>
  <cp:lastModifiedBy>anuriyaraveendran123@gmail.com</cp:lastModifiedBy>
  <cp:revision>2</cp:revision>
  <dcterms:created xsi:type="dcterms:W3CDTF">2025-03-31T13:31:20Z</dcterms:created>
  <dcterms:modified xsi:type="dcterms:W3CDTF">2025-05-31T17:35:44Z</dcterms:modified>
</cp:coreProperties>
</file>