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riyaraveendran123@gmail.com" userId="dcd12eb41bb3191b" providerId="LiveId" clId="{CCB6C37E-D5A3-4E32-810D-ED9AB2F15966}"/>
    <pc:docChg chg="undo custSel modSld">
      <pc:chgData name="anuriyaraveendran123@gmail.com" userId="dcd12eb41bb3191b" providerId="LiveId" clId="{CCB6C37E-D5A3-4E32-810D-ED9AB2F15966}" dt="2025-02-10T03:44:46.546" v="176" actId="1076"/>
      <pc:docMkLst>
        <pc:docMk/>
      </pc:docMkLst>
      <pc:sldChg chg="modSp mod">
        <pc:chgData name="anuriyaraveendran123@gmail.com" userId="dcd12eb41bb3191b" providerId="LiveId" clId="{CCB6C37E-D5A3-4E32-810D-ED9AB2F15966}" dt="2025-02-09T15:33:57.779" v="170" actId="20577"/>
        <pc:sldMkLst>
          <pc:docMk/>
          <pc:sldMk cId="2638171135" sldId="258"/>
        </pc:sldMkLst>
        <pc:spChg chg="mod">
          <ac:chgData name="anuriyaraveendran123@gmail.com" userId="dcd12eb41bb3191b" providerId="LiveId" clId="{CCB6C37E-D5A3-4E32-810D-ED9AB2F15966}" dt="2025-02-09T15:33:57.779" v="170" actId="20577"/>
          <ac:spMkLst>
            <pc:docMk/>
            <pc:sldMk cId="2638171135" sldId="258"/>
            <ac:spMk id="3" creationId="{F193F98E-34EF-B3FD-BC44-61A4CE88BA16}"/>
          </ac:spMkLst>
        </pc:spChg>
      </pc:sldChg>
      <pc:sldChg chg="modSp mod">
        <pc:chgData name="anuriyaraveendran123@gmail.com" userId="dcd12eb41bb3191b" providerId="LiveId" clId="{CCB6C37E-D5A3-4E32-810D-ED9AB2F15966}" dt="2025-02-10T03:44:46.546" v="176" actId="1076"/>
        <pc:sldMkLst>
          <pc:docMk/>
          <pc:sldMk cId="941361575" sldId="259"/>
        </pc:sldMkLst>
        <pc:picChg chg="mod">
          <ac:chgData name="anuriyaraveendran123@gmail.com" userId="dcd12eb41bb3191b" providerId="LiveId" clId="{CCB6C37E-D5A3-4E32-810D-ED9AB2F15966}" dt="2025-02-10T03:44:46.546" v="176" actId="1076"/>
          <ac:picMkLst>
            <pc:docMk/>
            <pc:sldMk cId="941361575" sldId="259"/>
            <ac:picMk id="7" creationId="{514B697A-9A30-1528-615D-AA7D77931C2C}"/>
          </ac:picMkLst>
        </pc:picChg>
        <pc:picChg chg="mod">
          <ac:chgData name="anuriyaraveendran123@gmail.com" userId="dcd12eb41bb3191b" providerId="LiveId" clId="{CCB6C37E-D5A3-4E32-810D-ED9AB2F15966}" dt="2025-02-10T03:44:46.507" v="175" actId="1076"/>
          <ac:picMkLst>
            <pc:docMk/>
            <pc:sldMk cId="941361575" sldId="259"/>
            <ac:picMk id="9" creationId="{0962EDDD-C6A7-DB3D-6BC3-4EDBA91A271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2/11/2025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2/11/2025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2/11/2025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2/11/2025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DD53-8A8C-3E06-E890-2E1CF9ABC3AB}"/>
              </a:ext>
            </a:extLst>
          </p:cNvPr>
          <p:cNvSpPr>
            <a:spLocks noGrp="1"/>
          </p:cNvSpPr>
          <p:nvPr>
            <p:ph type="ctrTitle"/>
          </p:nvPr>
        </p:nvSpPr>
        <p:spPr/>
        <p:txBody>
          <a:bodyPr/>
          <a:lstStyle/>
          <a:p>
            <a:r>
              <a:rPr lang="en-US" dirty="0"/>
              <a:t>Sales dataset analysis</a:t>
            </a:r>
            <a:br>
              <a:rPr lang="en-US" dirty="0"/>
            </a:br>
            <a:r>
              <a:rPr lang="en-US" sz="2000" dirty="0"/>
              <a:t>advanced</a:t>
            </a:r>
            <a:r>
              <a:rPr lang="en-US" dirty="0"/>
              <a:t> </a:t>
            </a:r>
            <a:r>
              <a:rPr lang="en-US" sz="2000" dirty="0"/>
              <a:t>excel project</a:t>
            </a:r>
            <a:endParaRPr lang="en-IN" sz="2000" dirty="0"/>
          </a:p>
        </p:txBody>
      </p:sp>
      <p:sp>
        <p:nvSpPr>
          <p:cNvPr id="3" name="Subtitle 2">
            <a:extLst>
              <a:ext uri="{FF2B5EF4-FFF2-40B4-BE49-F238E27FC236}">
                <a16:creationId xmlns:a16="http://schemas.microsoft.com/office/drawing/2014/main" id="{59FF8415-3C3D-465E-8452-221223792E61}"/>
              </a:ext>
            </a:extLst>
          </p:cNvPr>
          <p:cNvSpPr>
            <a:spLocks noGrp="1"/>
          </p:cNvSpPr>
          <p:nvPr>
            <p:ph type="subTitle" idx="1"/>
          </p:nvPr>
        </p:nvSpPr>
        <p:spPr/>
        <p:txBody>
          <a:bodyPr>
            <a:normAutofit fontScale="85000" lnSpcReduction="20000"/>
          </a:bodyPr>
          <a:lstStyle/>
          <a:p>
            <a:r>
              <a:rPr lang="en-US" sz="3000" dirty="0" err="1">
                <a:solidFill>
                  <a:schemeClr val="bg1"/>
                </a:solidFill>
                <a:latin typeface="Aharoni" panose="02010803020104030203" pitchFamily="2" charset="-79"/>
                <a:cs typeface="Aharoni" panose="02010803020104030203" pitchFamily="2" charset="-79"/>
              </a:rPr>
              <a:t>Anuriya</a:t>
            </a:r>
            <a:r>
              <a:rPr lang="en-US" sz="3000" dirty="0">
                <a:solidFill>
                  <a:schemeClr val="bg1"/>
                </a:solidFill>
                <a:latin typeface="Aharoni" panose="02010803020104030203" pitchFamily="2" charset="-79"/>
                <a:cs typeface="Aharoni" panose="02010803020104030203" pitchFamily="2" charset="-79"/>
              </a:rPr>
              <a:t> Raveendran</a:t>
            </a:r>
          </a:p>
          <a:p>
            <a:r>
              <a:rPr lang="en-US" sz="2800" dirty="0">
                <a:solidFill>
                  <a:schemeClr val="bg1"/>
                </a:solidFill>
                <a:latin typeface="Aharoni" panose="02010803020104030203" pitchFamily="2" charset="-79"/>
                <a:cs typeface="Aharoni" panose="02010803020104030203" pitchFamily="2" charset="-79"/>
              </a:rPr>
              <a:t>10/2/2025</a:t>
            </a:r>
          </a:p>
          <a:p>
            <a:r>
              <a:rPr lang="en-IN" dirty="0">
                <a:solidFill>
                  <a:schemeClr val="bg1"/>
                </a:solidFill>
                <a:latin typeface="Aharoni" panose="02010803020104030203" pitchFamily="2" charset="-79"/>
                <a:cs typeface="Aharoni" panose="02010803020104030203" pitchFamily="2" charset="-79"/>
              </a:rPr>
              <a:t>DA DS – </a:t>
            </a:r>
            <a:r>
              <a:rPr lang="en-IN" dirty="0" err="1">
                <a:solidFill>
                  <a:schemeClr val="bg1"/>
                </a:solidFill>
                <a:latin typeface="Aharoni" panose="02010803020104030203" pitchFamily="2" charset="-79"/>
                <a:cs typeface="Aharoni" panose="02010803020104030203" pitchFamily="2" charset="-79"/>
              </a:rPr>
              <a:t>aug</a:t>
            </a:r>
            <a:r>
              <a:rPr lang="en-IN" dirty="0">
                <a:solidFill>
                  <a:schemeClr val="bg1"/>
                </a:solidFill>
                <a:latin typeface="Aharoni" panose="02010803020104030203" pitchFamily="2" charset="-79"/>
                <a:cs typeface="Aharoni" panose="02010803020104030203" pitchFamily="2" charset="-79"/>
              </a:rPr>
              <a:t> batch</a:t>
            </a:r>
          </a:p>
        </p:txBody>
      </p:sp>
    </p:spTree>
    <p:extLst>
      <p:ext uri="{BB962C8B-B14F-4D97-AF65-F5344CB8AC3E}">
        <p14:creationId xmlns:p14="http://schemas.microsoft.com/office/powerpoint/2010/main" val="702282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7F4D-903B-4039-F529-B84C679619EC}"/>
              </a:ext>
            </a:extLst>
          </p:cNvPr>
          <p:cNvSpPr>
            <a:spLocks noGrp="1"/>
          </p:cNvSpPr>
          <p:nvPr>
            <p:ph type="ctrTitle"/>
          </p:nvPr>
        </p:nvSpPr>
        <p:spPr/>
        <p:txBody>
          <a:bodyPr/>
          <a:lstStyle/>
          <a:p>
            <a:r>
              <a:rPr lang="en-US"/>
              <a:t>Thankyou !</a:t>
            </a:r>
            <a:endParaRPr lang="en-IN"/>
          </a:p>
        </p:txBody>
      </p:sp>
      <p:sp>
        <p:nvSpPr>
          <p:cNvPr id="3" name="Subtitle 2">
            <a:extLst>
              <a:ext uri="{FF2B5EF4-FFF2-40B4-BE49-F238E27FC236}">
                <a16:creationId xmlns:a16="http://schemas.microsoft.com/office/drawing/2014/main" id="{DE5035AE-5F8D-229C-02BA-61836C58450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82534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3674-3090-617D-B1D9-728B09357D53}"/>
              </a:ext>
            </a:extLst>
          </p:cNvPr>
          <p:cNvSpPr>
            <a:spLocks noGrp="1"/>
          </p:cNvSpPr>
          <p:nvPr>
            <p:ph type="title"/>
          </p:nvPr>
        </p:nvSpPr>
        <p:spPr>
          <a:xfrm>
            <a:off x="2363484" y="459366"/>
            <a:ext cx="7729728" cy="515192"/>
          </a:xfrm>
        </p:spPr>
        <p:txBody>
          <a:bodyPr>
            <a:normAutofit fontScale="90000"/>
          </a:bodyPr>
          <a:lstStyle/>
          <a:p>
            <a:r>
              <a:rPr lang="en-US" dirty="0"/>
              <a:t>Project objective :</a:t>
            </a:r>
            <a:endParaRPr lang="en-IN" dirty="0"/>
          </a:p>
        </p:txBody>
      </p:sp>
      <p:sp>
        <p:nvSpPr>
          <p:cNvPr id="3" name="TextBox 2">
            <a:extLst>
              <a:ext uri="{FF2B5EF4-FFF2-40B4-BE49-F238E27FC236}">
                <a16:creationId xmlns:a16="http://schemas.microsoft.com/office/drawing/2014/main" id="{D18FC7EC-3BEB-FF11-DBBA-B68712F74F4A}"/>
              </a:ext>
            </a:extLst>
          </p:cNvPr>
          <p:cNvSpPr txBox="1"/>
          <p:nvPr/>
        </p:nvSpPr>
        <p:spPr>
          <a:xfrm>
            <a:off x="675774" y="1817519"/>
            <a:ext cx="10840452" cy="1200329"/>
          </a:xfrm>
          <a:prstGeom prst="rect">
            <a:avLst/>
          </a:prstGeom>
          <a:noFill/>
        </p:spPr>
        <p:txBody>
          <a:bodyPr wrap="square" rtlCol="0">
            <a:spAutoFit/>
          </a:bodyPr>
          <a:lstStyle/>
          <a:p>
            <a:r>
              <a:rPr lang="en-IN" sz="1800" dirty="0"/>
              <a:t>The primary objective of this analysis is to </a:t>
            </a:r>
            <a:r>
              <a:rPr lang="en-IN" sz="1800" b="1" dirty="0"/>
              <a:t>evaluate the sales performance and profitability of the Superstore's operations</a:t>
            </a:r>
            <a:r>
              <a:rPr lang="en-IN" sz="1800" dirty="0"/>
              <a:t> across different dimensions such as product categories, customer segments, regions, and time periods. This analysis aims to identify key drivers of revenue, uncover trends, and provide actionable insights for improving profitability and operational efficiency and helps to</a:t>
            </a:r>
            <a:r>
              <a:rPr lang="en-IN" sz="1800" baseline="0" dirty="0"/>
              <a:t> make a effective dashboard insights .</a:t>
            </a:r>
          </a:p>
        </p:txBody>
      </p:sp>
      <p:sp>
        <p:nvSpPr>
          <p:cNvPr id="9" name="TextBox 8">
            <a:extLst>
              <a:ext uri="{FF2B5EF4-FFF2-40B4-BE49-F238E27FC236}">
                <a16:creationId xmlns:a16="http://schemas.microsoft.com/office/drawing/2014/main" id="{E0B22A4B-EEBB-A23F-B543-F1DFD6637B0F}"/>
              </a:ext>
            </a:extLst>
          </p:cNvPr>
          <p:cNvSpPr txBox="1"/>
          <p:nvPr/>
        </p:nvSpPr>
        <p:spPr>
          <a:xfrm>
            <a:off x="675774" y="3690865"/>
            <a:ext cx="9647320" cy="2585323"/>
          </a:xfrm>
          <a:prstGeom prst="rect">
            <a:avLst/>
          </a:prstGeom>
          <a:noFill/>
        </p:spPr>
        <p:txBody>
          <a:bodyPr wrap="square" rtlCol="0">
            <a:spAutoFit/>
          </a:bodyPr>
          <a:lstStyle/>
          <a:p>
            <a:r>
              <a:rPr lang="en-US" dirty="0"/>
              <a:t>Goals :</a:t>
            </a:r>
          </a:p>
          <a:p>
            <a:r>
              <a:rPr lang="en-US" dirty="0"/>
              <a:t>o Analyze sales trends over time. </a:t>
            </a:r>
          </a:p>
          <a:p>
            <a:endParaRPr lang="en-US" dirty="0"/>
          </a:p>
          <a:p>
            <a:r>
              <a:rPr lang="en-US" dirty="0"/>
              <a:t>o Identify high-performing products and sales channels.</a:t>
            </a:r>
          </a:p>
          <a:p>
            <a:r>
              <a:rPr lang="en-US" dirty="0"/>
              <a:t> </a:t>
            </a:r>
          </a:p>
          <a:p>
            <a:r>
              <a:rPr lang="en-US" dirty="0"/>
              <a:t>o Determine the impact of returns and discounts. </a:t>
            </a:r>
          </a:p>
          <a:p>
            <a:endParaRPr lang="en-US" dirty="0"/>
          </a:p>
          <a:p>
            <a:r>
              <a:rPr lang="en-US" dirty="0"/>
              <a:t>o Create a dynamic dashboard with key metrics. </a:t>
            </a:r>
          </a:p>
          <a:p>
            <a:endParaRPr lang="en-IN" dirty="0"/>
          </a:p>
        </p:txBody>
      </p:sp>
    </p:spTree>
    <p:extLst>
      <p:ext uri="{BB962C8B-B14F-4D97-AF65-F5344CB8AC3E}">
        <p14:creationId xmlns:p14="http://schemas.microsoft.com/office/powerpoint/2010/main" val="3338759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B95E-E246-70B8-8D45-5EF2AC8C1609}"/>
              </a:ext>
            </a:extLst>
          </p:cNvPr>
          <p:cNvSpPr>
            <a:spLocks noGrp="1"/>
          </p:cNvSpPr>
          <p:nvPr>
            <p:ph type="title"/>
          </p:nvPr>
        </p:nvSpPr>
        <p:spPr>
          <a:xfrm>
            <a:off x="2375515" y="519524"/>
            <a:ext cx="7729728" cy="647540"/>
          </a:xfrm>
        </p:spPr>
        <p:txBody>
          <a:bodyPr>
            <a:normAutofit fontScale="90000"/>
          </a:bodyPr>
          <a:lstStyle/>
          <a:p>
            <a:r>
              <a:rPr lang="en-US" dirty="0"/>
              <a:t>Data description and cleaning :</a:t>
            </a:r>
            <a:endParaRPr lang="en-IN" dirty="0"/>
          </a:p>
        </p:txBody>
      </p:sp>
      <p:sp>
        <p:nvSpPr>
          <p:cNvPr id="3" name="TextBox 2">
            <a:extLst>
              <a:ext uri="{FF2B5EF4-FFF2-40B4-BE49-F238E27FC236}">
                <a16:creationId xmlns:a16="http://schemas.microsoft.com/office/drawing/2014/main" id="{F193F98E-34EF-B3FD-BC44-61A4CE88BA16}"/>
              </a:ext>
            </a:extLst>
          </p:cNvPr>
          <p:cNvSpPr txBox="1"/>
          <p:nvPr/>
        </p:nvSpPr>
        <p:spPr>
          <a:xfrm>
            <a:off x="914400" y="1822784"/>
            <a:ext cx="10623884" cy="3693319"/>
          </a:xfrm>
          <a:prstGeom prst="rect">
            <a:avLst/>
          </a:prstGeom>
          <a:noFill/>
        </p:spPr>
        <p:txBody>
          <a:bodyPr wrap="square" rtlCol="0">
            <a:spAutoFit/>
          </a:bodyPr>
          <a:lstStyle/>
          <a:p>
            <a:r>
              <a:rPr lang="en-US" dirty="0"/>
              <a:t>Dataset –There are 9994 rows and 20 columns , and some of the additional calculated columns.</a:t>
            </a:r>
          </a:p>
          <a:p>
            <a:endParaRPr lang="en-US" dirty="0"/>
          </a:p>
          <a:p>
            <a:endParaRPr lang="en-US" dirty="0"/>
          </a:p>
          <a:p>
            <a:pPr marL="285750" indent="-285750">
              <a:buFont typeface="Wingdings" panose="05000000000000000000" pitchFamily="2" charset="2"/>
              <a:buChar char="Ø"/>
            </a:pPr>
            <a:r>
              <a:rPr lang="en-US" dirty="0"/>
              <a:t>Data </a:t>
            </a:r>
            <a:r>
              <a:rPr lang="en-US"/>
              <a:t>cleaning –</a:t>
            </a:r>
          </a:p>
          <a:p>
            <a:pPr marL="285750" indent="-285750">
              <a:buFont typeface="Wingdings" panose="05000000000000000000" pitchFamily="2" charset="2"/>
              <a:buChar char="Ø"/>
            </a:pPr>
            <a:endParaRPr lang="en-US" dirty="0"/>
          </a:p>
          <a:p>
            <a:endParaRPr lang="en-US" dirty="0"/>
          </a:p>
          <a:p>
            <a:pPr marL="285750" indent="-285750">
              <a:buFont typeface="Arial" panose="020B0604020202020204" pitchFamily="34" charset="0"/>
              <a:buChar char="•"/>
            </a:pPr>
            <a:r>
              <a:rPr lang="en-US" dirty="0"/>
              <a:t>Removing duplicates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Sorting and filtering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formatting</a:t>
            </a:r>
          </a:p>
          <a:p>
            <a:r>
              <a:rPr lang="en-US" dirty="0"/>
              <a:t>                                           </a:t>
            </a: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38171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F1F32-32D3-362D-F7FE-0EAB743E144F}"/>
              </a:ext>
            </a:extLst>
          </p:cNvPr>
          <p:cNvSpPr>
            <a:spLocks noGrp="1"/>
          </p:cNvSpPr>
          <p:nvPr>
            <p:ph type="title"/>
          </p:nvPr>
        </p:nvSpPr>
        <p:spPr>
          <a:xfrm>
            <a:off x="1502584" y="627808"/>
            <a:ext cx="9186832" cy="599413"/>
          </a:xfrm>
        </p:spPr>
        <p:txBody>
          <a:bodyPr>
            <a:normAutofit fontScale="90000"/>
          </a:bodyPr>
          <a:lstStyle/>
          <a:p>
            <a:r>
              <a:rPr lang="en-US" dirty="0"/>
              <a:t>Key metrics calculations and data analysis</a:t>
            </a:r>
            <a:endParaRPr lang="en-IN" dirty="0"/>
          </a:p>
        </p:txBody>
      </p:sp>
      <p:sp>
        <p:nvSpPr>
          <p:cNvPr id="3" name="TextBox 2">
            <a:extLst>
              <a:ext uri="{FF2B5EF4-FFF2-40B4-BE49-F238E27FC236}">
                <a16:creationId xmlns:a16="http://schemas.microsoft.com/office/drawing/2014/main" id="{88FCEFB7-41FA-508A-0AE1-87F6CCE528F4}"/>
              </a:ext>
            </a:extLst>
          </p:cNvPr>
          <p:cNvSpPr txBox="1"/>
          <p:nvPr/>
        </p:nvSpPr>
        <p:spPr>
          <a:xfrm>
            <a:off x="1323474" y="1888958"/>
            <a:ext cx="10623884"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Total sales /total amount (Adjusted)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Average sales per order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Total revenue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Total amount of discount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Segmenting product</a:t>
            </a:r>
          </a:p>
          <a:p>
            <a:endParaRPr lang="en-IN" dirty="0"/>
          </a:p>
        </p:txBody>
      </p:sp>
      <p:pic>
        <p:nvPicPr>
          <p:cNvPr id="5" name="Picture 4">
            <a:extLst>
              <a:ext uri="{FF2B5EF4-FFF2-40B4-BE49-F238E27FC236}">
                <a16:creationId xmlns:a16="http://schemas.microsoft.com/office/drawing/2014/main" id="{E01B523B-E9A7-A972-2290-BC2F04A8DEA1}"/>
              </a:ext>
            </a:extLst>
          </p:cNvPr>
          <p:cNvPicPr>
            <a:picLocks noChangeAspect="1"/>
          </p:cNvPicPr>
          <p:nvPr/>
        </p:nvPicPr>
        <p:blipFill>
          <a:blip r:embed="rId2"/>
          <a:srcRect l="66711" t="34385" r="16513" b="61930"/>
          <a:stretch/>
        </p:blipFill>
        <p:spPr>
          <a:xfrm>
            <a:off x="7988968" y="2430379"/>
            <a:ext cx="3525254" cy="721895"/>
          </a:xfrm>
          <a:prstGeom prst="rect">
            <a:avLst/>
          </a:prstGeom>
        </p:spPr>
      </p:pic>
      <p:pic>
        <p:nvPicPr>
          <p:cNvPr id="7" name="Picture 6">
            <a:extLst>
              <a:ext uri="{FF2B5EF4-FFF2-40B4-BE49-F238E27FC236}">
                <a16:creationId xmlns:a16="http://schemas.microsoft.com/office/drawing/2014/main" id="{514B697A-9A30-1528-615D-AA7D77931C2C}"/>
              </a:ext>
            </a:extLst>
          </p:cNvPr>
          <p:cNvPicPr>
            <a:picLocks noChangeAspect="1"/>
          </p:cNvPicPr>
          <p:nvPr/>
        </p:nvPicPr>
        <p:blipFill>
          <a:blip r:embed="rId3"/>
          <a:srcRect l="67006" t="37018" r="15526" b="60000"/>
          <a:stretch/>
        </p:blipFill>
        <p:spPr>
          <a:xfrm>
            <a:off x="8073190" y="3152275"/>
            <a:ext cx="3441032" cy="661736"/>
          </a:xfrm>
          <a:prstGeom prst="rect">
            <a:avLst/>
          </a:prstGeom>
        </p:spPr>
      </p:pic>
      <p:pic>
        <p:nvPicPr>
          <p:cNvPr id="9" name="Picture 8">
            <a:extLst>
              <a:ext uri="{FF2B5EF4-FFF2-40B4-BE49-F238E27FC236}">
                <a16:creationId xmlns:a16="http://schemas.microsoft.com/office/drawing/2014/main" id="{0962EDDD-C6A7-DB3D-6BC3-4EDBA91A2714}"/>
              </a:ext>
            </a:extLst>
          </p:cNvPr>
          <p:cNvPicPr>
            <a:picLocks noChangeAspect="1"/>
          </p:cNvPicPr>
          <p:nvPr/>
        </p:nvPicPr>
        <p:blipFill>
          <a:blip r:embed="rId4"/>
          <a:srcRect l="67006" t="39123" r="17204" b="57894"/>
          <a:stretch/>
        </p:blipFill>
        <p:spPr>
          <a:xfrm>
            <a:off x="8073191" y="3814011"/>
            <a:ext cx="3441032" cy="570903"/>
          </a:xfrm>
          <a:prstGeom prst="rect">
            <a:avLst/>
          </a:prstGeom>
        </p:spPr>
      </p:pic>
    </p:spTree>
    <p:extLst>
      <p:ext uri="{BB962C8B-B14F-4D97-AF65-F5344CB8AC3E}">
        <p14:creationId xmlns:p14="http://schemas.microsoft.com/office/powerpoint/2010/main" val="941361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3E0A-63E6-FB81-0871-DAC9A5B41E25}"/>
              </a:ext>
            </a:extLst>
          </p:cNvPr>
          <p:cNvSpPr>
            <a:spLocks noGrp="1"/>
          </p:cNvSpPr>
          <p:nvPr>
            <p:ph type="title"/>
          </p:nvPr>
        </p:nvSpPr>
        <p:spPr>
          <a:xfrm>
            <a:off x="2231136" y="399208"/>
            <a:ext cx="7729728" cy="671603"/>
          </a:xfrm>
        </p:spPr>
        <p:txBody>
          <a:bodyPr>
            <a:normAutofit fontScale="90000"/>
          </a:bodyPr>
          <a:lstStyle/>
          <a:p>
            <a:r>
              <a:rPr lang="en-US" dirty="0"/>
              <a:t>Pivot tables and pivot charts</a:t>
            </a:r>
            <a:endParaRPr lang="en-IN" dirty="0"/>
          </a:p>
        </p:txBody>
      </p:sp>
      <p:pic>
        <p:nvPicPr>
          <p:cNvPr id="10" name="Picture 9">
            <a:extLst>
              <a:ext uri="{FF2B5EF4-FFF2-40B4-BE49-F238E27FC236}">
                <a16:creationId xmlns:a16="http://schemas.microsoft.com/office/drawing/2014/main" id="{992DCA12-0652-28D6-6427-3FDCE14870B9}"/>
              </a:ext>
            </a:extLst>
          </p:cNvPr>
          <p:cNvPicPr>
            <a:picLocks noChangeAspect="1"/>
          </p:cNvPicPr>
          <p:nvPr/>
        </p:nvPicPr>
        <p:blipFill>
          <a:blip r:embed="rId2"/>
          <a:srcRect l="1776" t="32982" r="48191" b="29649"/>
          <a:stretch/>
        </p:blipFill>
        <p:spPr>
          <a:xfrm>
            <a:off x="124327" y="1215189"/>
            <a:ext cx="6100011" cy="4018547"/>
          </a:xfrm>
          <a:prstGeom prst="rect">
            <a:avLst/>
          </a:prstGeom>
        </p:spPr>
      </p:pic>
      <p:pic>
        <p:nvPicPr>
          <p:cNvPr id="12" name="Picture 11">
            <a:extLst>
              <a:ext uri="{FF2B5EF4-FFF2-40B4-BE49-F238E27FC236}">
                <a16:creationId xmlns:a16="http://schemas.microsoft.com/office/drawing/2014/main" id="{A4B64EA9-A2E5-95C8-8B3D-AE8070A111EB}"/>
              </a:ext>
            </a:extLst>
          </p:cNvPr>
          <p:cNvPicPr>
            <a:picLocks noChangeAspect="1"/>
          </p:cNvPicPr>
          <p:nvPr/>
        </p:nvPicPr>
        <p:blipFill>
          <a:blip r:embed="rId3"/>
          <a:srcRect l="1677" t="34035" r="53618" b="31404"/>
          <a:stretch/>
        </p:blipFill>
        <p:spPr>
          <a:xfrm>
            <a:off x="6388768" y="2755232"/>
            <a:ext cx="5678905" cy="4018547"/>
          </a:xfrm>
          <a:prstGeom prst="rect">
            <a:avLst/>
          </a:prstGeom>
        </p:spPr>
      </p:pic>
    </p:spTree>
    <p:extLst>
      <p:ext uri="{BB962C8B-B14F-4D97-AF65-F5344CB8AC3E}">
        <p14:creationId xmlns:p14="http://schemas.microsoft.com/office/powerpoint/2010/main" val="3826427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CC56-5BF3-16EB-93D5-4B7C87B02C2D}"/>
              </a:ext>
            </a:extLst>
          </p:cNvPr>
          <p:cNvSpPr>
            <a:spLocks noGrp="1"/>
          </p:cNvSpPr>
          <p:nvPr>
            <p:ph type="title"/>
          </p:nvPr>
        </p:nvSpPr>
        <p:spPr>
          <a:xfrm>
            <a:off x="2231136" y="314987"/>
            <a:ext cx="7729728" cy="575350"/>
          </a:xfrm>
        </p:spPr>
        <p:txBody>
          <a:bodyPr>
            <a:normAutofit fontScale="90000"/>
          </a:bodyPr>
          <a:lstStyle/>
          <a:p>
            <a:r>
              <a:rPr lang="en-US" dirty="0"/>
              <a:t>Dashboard overview</a:t>
            </a:r>
            <a:endParaRPr lang="en-IN" dirty="0"/>
          </a:p>
        </p:txBody>
      </p:sp>
      <p:pic>
        <p:nvPicPr>
          <p:cNvPr id="5" name="Picture 4">
            <a:extLst>
              <a:ext uri="{FF2B5EF4-FFF2-40B4-BE49-F238E27FC236}">
                <a16:creationId xmlns:a16="http://schemas.microsoft.com/office/drawing/2014/main" id="{BF38E224-FB81-D53D-06EA-0838632AC0C4}"/>
              </a:ext>
            </a:extLst>
          </p:cNvPr>
          <p:cNvPicPr>
            <a:picLocks noChangeAspect="1"/>
          </p:cNvPicPr>
          <p:nvPr/>
        </p:nvPicPr>
        <p:blipFill>
          <a:blip r:embed="rId2"/>
          <a:srcRect l="1874" t="15614" r="2797" b="12280"/>
          <a:stretch/>
        </p:blipFill>
        <p:spPr>
          <a:xfrm>
            <a:off x="144379" y="1070810"/>
            <a:ext cx="11911264" cy="5654843"/>
          </a:xfrm>
          <a:prstGeom prst="rect">
            <a:avLst/>
          </a:prstGeom>
        </p:spPr>
      </p:pic>
    </p:spTree>
    <p:extLst>
      <p:ext uri="{BB962C8B-B14F-4D97-AF65-F5344CB8AC3E}">
        <p14:creationId xmlns:p14="http://schemas.microsoft.com/office/powerpoint/2010/main" val="127833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0599-D50B-59FB-812B-1AF8ABA3988E}"/>
              </a:ext>
            </a:extLst>
          </p:cNvPr>
          <p:cNvSpPr>
            <a:spLocks noGrp="1"/>
          </p:cNvSpPr>
          <p:nvPr>
            <p:ph type="title"/>
          </p:nvPr>
        </p:nvSpPr>
        <p:spPr>
          <a:xfrm>
            <a:off x="2231136" y="375144"/>
            <a:ext cx="7729728" cy="587382"/>
          </a:xfrm>
        </p:spPr>
        <p:txBody>
          <a:bodyPr>
            <a:normAutofit fontScale="90000"/>
          </a:bodyPr>
          <a:lstStyle/>
          <a:p>
            <a:r>
              <a:rPr lang="en-US" dirty="0"/>
              <a:t>What if analysis</a:t>
            </a:r>
            <a:endParaRPr lang="en-IN" dirty="0"/>
          </a:p>
        </p:txBody>
      </p:sp>
      <p:pic>
        <p:nvPicPr>
          <p:cNvPr id="4" name="Picture 3">
            <a:extLst>
              <a:ext uri="{FF2B5EF4-FFF2-40B4-BE49-F238E27FC236}">
                <a16:creationId xmlns:a16="http://schemas.microsoft.com/office/drawing/2014/main" id="{6AC5617A-0EFE-E9D4-F471-F343A18DF2BC}"/>
              </a:ext>
            </a:extLst>
          </p:cNvPr>
          <p:cNvPicPr>
            <a:picLocks noChangeAspect="1"/>
          </p:cNvPicPr>
          <p:nvPr/>
        </p:nvPicPr>
        <p:blipFill>
          <a:blip r:embed="rId2"/>
          <a:srcRect l="3553" t="15439" r="58849" b="57017"/>
          <a:stretch/>
        </p:blipFill>
        <p:spPr>
          <a:xfrm>
            <a:off x="1311442" y="1251285"/>
            <a:ext cx="7567863" cy="2430380"/>
          </a:xfrm>
          <a:prstGeom prst="rect">
            <a:avLst/>
          </a:prstGeom>
        </p:spPr>
      </p:pic>
      <p:pic>
        <p:nvPicPr>
          <p:cNvPr id="6" name="Picture 5">
            <a:extLst>
              <a:ext uri="{FF2B5EF4-FFF2-40B4-BE49-F238E27FC236}">
                <a16:creationId xmlns:a16="http://schemas.microsoft.com/office/drawing/2014/main" id="{4359CAB1-8ABF-B3F9-3D5C-9FDD0FE3A685}"/>
              </a:ext>
            </a:extLst>
          </p:cNvPr>
          <p:cNvPicPr>
            <a:picLocks noChangeAspect="1"/>
          </p:cNvPicPr>
          <p:nvPr/>
        </p:nvPicPr>
        <p:blipFill>
          <a:blip r:embed="rId3"/>
          <a:srcRect l="7894" t="20175" r="22829" b="60351"/>
          <a:stretch/>
        </p:blipFill>
        <p:spPr>
          <a:xfrm>
            <a:off x="962526" y="4054643"/>
            <a:ext cx="9228221" cy="2273971"/>
          </a:xfrm>
          <a:prstGeom prst="rect">
            <a:avLst/>
          </a:prstGeom>
        </p:spPr>
      </p:pic>
    </p:spTree>
    <p:extLst>
      <p:ext uri="{BB962C8B-B14F-4D97-AF65-F5344CB8AC3E}">
        <p14:creationId xmlns:p14="http://schemas.microsoft.com/office/powerpoint/2010/main" val="1819515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048A-791D-D5AC-8870-D1FD1197F48D}"/>
              </a:ext>
            </a:extLst>
          </p:cNvPr>
          <p:cNvSpPr>
            <a:spLocks noGrp="1"/>
          </p:cNvSpPr>
          <p:nvPr>
            <p:ph type="title"/>
          </p:nvPr>
        </p:nvSpPr>
        <p:spPr>
          <a:xfrm>
            <a:off x="1930347" y="254828"/>
            <a:ext cx="7729728" cy="503161"/>
          </a:xfrm>
        </p:spPr>
        <p:txBody>
          <a:bodyPr>
            <a:normAutofit fontScale="90000"/>
          </a:bodyPr>
          <a:lstStyle/>
          <a:p>
            <a:r>
              <a:rPr lang="en-US" dirty="0"/>
              <a:t>Insights </a:t>
            </a:r>
            <a:endParaRPr lang="en-IN" dirty="0"/>
          </a:p>
        </p:txBody>
      </p:sp>
      <p:sp>
        <p:nvSpPr>
          <p:cNvPr id="6" name="TextBox 5">
            <a:extLst>
              <a:ext uri="{FF2B5EF4-FFF2-40B4-BE49-F238E27FC236}">
                <a16:creationId xmlns:a16="http://schemas.microsoft.com/office/drawing/2014/main" id="{477B8B46-7510-7515-12B7-D8D9F00E2297}"/>
              </a:ext>
            </a:extLst>
          </p:cNvPr>
          <p:cNvSpPr txBox="1"/>
          <p:nvPr/>
        </p:nvSpPr>
        <p:spPr>
          <a:xfrm>
            <a:off x="6605337" y="3687679"/>
            <a:ext cx="637674"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902D0346-5F7D-B205-C5C5-6ACDE5E7E0B7}"/>
              </a:ext>
            </a:extLst>
          </p:cNvPr>
          <p:cNvSpPr txBox="1"/>
          <p:nvPr/>
        </p:nvSpPr>
        <p:spPr>
          <a:xfrm>
            <a:off x="216569" y="2971800"/>
            <a:ext cx="11466094" cy="369332"/>
          </a:xfrm>
          <a:prstGeom prst="rect">
            <a:avLst/>
          </a:prstGeom>
          <a:noFill/>
        </p:spPr>
        <p:txBody>
          <a:bodyPr wrap="square" rtlCol="0">
            <a:spAutoFit/>
          </a:bodyPr>
          <a:lstStyle/>
          <a:p>
            <a:r>
              <a:rPr lang="en-US" dirty="0"/>
              <a:t> </a:t>
            </a:r>
            <a:endParaRPr lang="en-IN" dirty="0"/>
          </a:p>
        </p:txBody>
      </p:sp>
      <p:sp>
        <p:nvSpPr>
          <p:cNvPr id="8" name="TextBox 7">
            <a:extLst>
              <a:ext uri="{FF2B5EF4-FFF2-40B4-BE49-F238E27FC236}">
                <a16:creationId xmlns:a16="http://schemas.microsoft.com/office/drawing/2014/main" id="{DF7FB001-9463-669D-1918-2B7CAE610E8C}"/>
              </a:ext>
            </a:extLst>
          </p:cNvPr>
          <p:cNvSpPr txBox="1"/>
          <p:nvPr/>
        </p:nvSpPr>
        <p:spPr>
          <a:xfrm>
            <a:off x="158416" y="2442411"/>
            <a:ext cx="11817015" cy="3970318"/>
          </a:xfrm>
          <a:prstGeom prst="rect">
            <a:avLst/>
          </a:prstGeom>
          <a:noFill/>
        </p:spPr>
        <p:txBody>
          <a:bodyPr wrap="square" rtlCol="0">
            <a:spAutoFit/>
          </a:bodyPr>
          <a:lstStyle/>
          <a:p>
            <a:r>
              <a:rPr lang="en-IN" b="1" dirty="0"/>
              <a:t>Profitability</a:t>
            </a:r>
            <a:r>
              <a:rPr lang="en-IN" dirty="0"/>
              <a:t>:</a:t>
            </a:r>
          </a:p>
          <a:p>
            <a:pPr lvl="1"/>
            <a:r>
              <a:rPr lang="en-IN" dirty="0"/>
              <a:t>Each category contributes variably to overall profit, with Technology showing potential for maximization through refined strategies.</a:t>
            </a:r>
          </a:p>
          <a:p>
            <a:pPr lvl="1"/>
            <a:endParaRPr lang="en-IN" dirty="0"/>
          </a:p>
          <a:p>
            <a:r>
              <a:rPr lang="en-IN" b="1" dirty="0"/>
              <a:t>Discount Insights</a:t>
            </a:r>
            <a:r>
              <a:rPr lang="en-IN" dirty="0"/>
              <a:t>:</a:t>
            </a:r>
          </a:p>
          <a:p>
            <a:pPr lvl="1"/>
            <a:r>
              <a:rPr lang="en-IN" dirty="0"/>
              <a:t>Discounts are proportionally distributed, with potential overuse in certain segments. </a:t>
            </a:r>
          </a:p>
          <a:p>
            <a:pPr lvl="1"/>
            <a:endParaRPr lang="en-IN" b="1" dirty="0"/>
          </a:p>
          <a:p>
            <a:pPr lvl="1"/>
            <a:r>
              <a:rPr lang="en-IN" b="1" dirty="0"/>
              <a:t>Top-Selling Products</a:t>
            </a:r>
            <a:r>
              <a:rPr lang="en-IN" dirty="0"/>
              <a:t>:</a:t>
            </a:r>
          </a:p>
          <a:p>
            <a:pPr lvl="1"/>
            <a:r>
              <a:rPr lang="en-IN" dirty="0"/>
              <a:t>Sub-categories under Technology and Office Supplies are contributing significantly to revenue. </a:t>
            </a:r>
          </a:p>
          <a:p>
            <a:pPr lvl="1"/>
            <a:endParaRPr lang="en-IN" dirty="0"/>
          </a:p>
          <a:p>
            <a:r>
              <a:rPr lang="en-IN" b="1" dirty="0"/>
              <a:t>Performance Metrics</a:t>
            </a:r>
            <a:r>
              <a:rPr lang="en-IN" dirty="0"/>
              <a:t>:</a:t>
            </a:r>
          </a:p>
          <a:p>
            <a:pPr lvl="1"/>
            <a:r>
              <a:rPr lang="en-IN" dirty="0"/>
              <a:t>The segmentation technique has helped clearly identify revenue and profit contributions, simplifying decision-making for targeted marketing or inventory management.</a:t>
            </a:r>
          </a:p>
          <a:p>
            <a:endParaRPr lang="en-IN" dirty="0"/>
          </a:p>
        </p:txBody>
      </p:sp>
      <p:sp>
        <p:nvSpPr>
          <p:cNvPr id="9" name="TextBox 8">
            <a:extLst>
              <a:ext uri="{FF2B5EF4-FFF2-40B4-BE49-F238E27FC236}">
                <a16:creationId xmlns:a16="http://schemas.microsoft.com/office/drawing/2014/main" id="{35C2C91E-95DB-9521-0F6C-9F77CB1CFDC5}"/>
              </a:ext>
            </a:extLst>
          </p:cNvPr>
          <p:cNvSpPr txBox="1"/>
          <p:nvPr/>
        </p:nvSpPr>
        <p:spPr>
          <a:xfrm>
            <a:off x="-216569" y="1259643"/>
            <a:ext cx="11273589" cy="1538883"/>
          </a:xfrm>
          <a:prstGeom prst="rect">
            <a:avLst/>
          </a:prstGeom>
          <a:noFill/>
        </p:spPr>
        <p:txBody>
          <a:bodyPr wrap="square" rtlCol="0">
            <a:spAutoFit/>
          </a:bodyPr>
          <a:lstStyle/>
          <a:p>
            <a:pPr lvl="1"/>
            <a:r>
              <a:rPr lang="en-IN" sz="1600" b="1" dirty="0"/>
              <a:t>Top Categories by Sales</a:t>
            </a:r>
            <a:r>
              <a:rPr lang="en-IN" sz="1600" dirty="0"/>
              <a:t>:</a:t>
            </a:r>
          </a:p>
          <a:p>
            <a:pPr lvl="2"/>
            <a:r>
              <a:rPr lang="en-IN" sz="1600" dirty="0"/>
              <a:t>Office Supplies: ₹6,18,483.25</a:t>
            </a:r>
          </a:p>
          <a:p>
            <a:pPr lvl="2"/>
            <a:r>
              <a:rPr lang="en-IN" sz="1600" dirty="0"/>
              <a:t>Furniture: ₹6,42,642.09</a:t>
            </a:r>
          </a:p>
          <a:p>
            <a:pPr lvl="2"/>
            <a:r>
              <a:rPr lang="en-IN" sz="1600" dirty="0"/>
              <a:t>Technology: ₹7,13,493.38</a:t>
            </a:r>
          </a:p>
          <a:p>
            <a:pPr lvl="2"/>
            <a:endParaRPr lang="en-IN" sz="1200" dirty="0"/>
          </a:p>
          <a:p>
            <a:endParaRPr lang="en-IN" dirty="0"/>
          </a:p>
        </p:txBody>
      </p:sp>
    </p:spTree>
    <p:extLst>
      <p:ext uri="{BB962C8B-B14F-4D97-AF65-F5344CB8AC3E}">
        <p14:creationId xmlns:p14="http://schemas.microsoft.com/office/powerpoint/2010/main" val="87450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9381-5BC3-8E52-0851-2E081C8B2F4B}"/>
              </a:ext>
            </a:extLst>
          </p:cNvPr>
          <p:cNvSpPr>
            <a:spLocks noGrp="1"/>
          </p:cNvSpPr>
          <p:nvPr>
            <p:ph type="title"/>
          </p:nvPr>
        </p:nvSpPr>
        <p:spPr>
          <a:xfrm>
            <a:off x="2002536" y="351081"/>
            <a:ext cx="7729728" cy="563319"/>
          </a:xfrm>
        </p:spPr>
        <p:txBody>
          <a:bodyPr>
            <a:normAutofit fontScale="90000"/>
          </a:bodyPr>
          <a:lstStyle/>
          <a:p>
            <a:r>
              <a:rPr lang="en-US" dirty="0"/>
              <a:t>Conclusions </a:t>
            </a:r>
            <a:endParaRPr lang="en-IN" dirty="0"/>
          </a:p>
        </p:txBody>
      </p:sp>
      <p:sp>
        <p:nvSpPr>
          <p:cNvPr id="3" name="TextBox 2">
            <a:extLst>
              <a:ext uri="{FF2B5EF4-FFF2-40B4-BE49-F238E27FC236}">
                <a16:creationId xmlns:a16="http://schemas.microsoft.com/office/drawing/2014/main" id="{EF75F1C8-8B88-B371-0C33-6C6E59C3572F}"/>
              </a:ext>
            </a:extLst>
          </p:cNvPr>
          <p:cNvSpPr txBox="1"/>
          <p:nvPr/>
        </p:nvSpPr>
        <p:spPr>
          <a:xfrm>
            <a:off x="565484" y="1880573"/>
            <a:ext cx="10852484" cy="914400"/>
          </a:xfrm>
          <a:prstGeom prst="rect">
            <a:avLst/>
          </a:prstGeom>
          <a:noFill/>
        </p:spPr>
        <p:txBody>
          <a:bodyPr wrap="square" rtlCol="0">
            <a:spAutoFit/>
          </a:bodyPr>
          <a:lstStyle/>
          <a:p>
            <a:r>
              <a:rPr lang="en-IN" sz="1800" dirty="0"/>
              <a:t>The analysis highlights that the </a:t>
            </a:r>
            <a:r>
              <a:rPr lang="en-IN" sz="1800" b="1" dirty="0"/>
              <a:t>West region</a:t>
            </a:r>
            <a:r>
              <a:rPr lang="en-IN" sz="1800" dirty="0"/>
              <a:t> is the top-performing market, driven by strong sales across all product categories, while the </a:t>
            </a:r>
            <a:r>
              <a:rPr lang="en-IN" sz="1800" b="1" dirty="0"/>
              <a:t>South region</a:t>
            </a:r>
            <a:r>
              <a:rPr lang="en-IN" sz="1800" dirty="0"/>
              <a:t> lags behind in total sales and profitability. </a:t>
            </a:r>
            <a:r>
              <a:rPr lang="en-IN" sz="1800" b="1" dirty="0"/>
              <a:t>Technology</a:t>
            </a:r>
            <a:r>
              <a:rPr lang="en-IN" sz="1800" dirty="0"/>
              <a:t> products generate the highest revenue, while </a:t>
            </a:r>
            <a:r>
              <a:rPr lang="en-IN" sz="1800" b="1" dirty="0"/>
              <a:t>Office Supplies</a:t>
            </a:r>
            <a:r>
              <a:rPr lang="en-IN" sz="1800" dirty="0"/>
              <a:t> and </a:t>
            </a:r>
            <a:r>
              <a:rPr lang="en-IN" sz="1800" b="1" dirty="0"/>
              <a:t>Furniture</a:t>
            </a:r>
            <a:r>
              <a:rPr lang="en-IN" sz="1800" dirty="0"/>
              <a:t> offer opportunities for improved margins</a:t>
            </a:r>
            <a:endParaRPr lang="en-IN" dirty="0"/>
          </a:p>
        </p:txBody>
      </p:sp>
      <p:sp>
        <p:nvSpPr>
          <p:cNvPr id="4" name="TextBox 3">
            <a:extLst>
              <a:ext uri="{FF2B5EF4-FFF2-40B4-BE49-F238E27FC236}">
                <a16:creationId xmlns:a16="http://schemas.microsoft.com/office/drawing/2014/main" id="{0F29B411-5E88-0C26-16DA-442BFB3325FF}"/>
              </a:ext>
            </a:extLst>
          </p:cNvPr>
          <p:cNvSpPr txBox="1"/>
          <p:nvPr/>
        </p:nvSpPr>
        <p:spPr>
          <a:xfrm>
            <a:off x="565484" y="3761147"/>
            <a:ext cx="10659979" cy="1477328"/>
          </a:xfrm>
          <a:prstGeom prst="rect">
            <a:avLst/>
          </a:prstGeom>
          <a:noFill/>
        </p:spPr>
        <p:txBody>
          <a:bodyPr wrap="square" rtlCol="0">
            <a:spAutoFit/>
          </a:bodyPr>
          <a:lstStyle/>
          <a:p>
            <a:r>
              <a:rPr lang="en-IN" sz="1800" b="1" dirty="0"/>
              <a:t>Recommendations</a:t>
            </a:r>
          </a:p>
          <a:p>
            <a:r>
              <a:rPr lang="en-IN" sz="1800" dirty="0"/>
              <a:t>Focus on expanding marketing and tailored product offerings in the </a:t>
            </a:r>
            <a:r>
              <a:rPr lang="en-IN" sz="1800" b="1" dirty="0"/>
              <a:t>South region</a:t>
            </a:r>
            <a:r>
              <a:rPr lang="en-IN" sz="1800" dirty="0"/>
              <a:t>. Enhance profitability by optimizing discount strategies. Leverage the West’s high sales with premium product introductions and improve supply chain efficiency across all regions.</a:t>
            </a:r>
          </a:p>
          <a:p>
            <a:endParaRPr lang="en-IN" dirty="0"/>
          </a:p>
        </p:txBody>
      </p:sp>
    </p:spTree>
    <p:extLst>
      <p:ext uri="{BB962C8B-B14F-4D97-AF65-F5344CB8AC3E}">
        <p14:creationId xmlns:p14="http://schemas.microsoft.com/office/powerpoint/2010/main" val="406684808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599</TotalTime>
  <Words>377</Words>
  <Application>Microsoft Office PowerPoint</Application>
  <PresentationFormat>Widescreen</PresentationFormat>
  <Paragraphs>62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Parcel</vt:lpstr>
      <vt:lpstr>Sales dataset analysis advanced excel project</vt:lpstr>
      <vt:lpstr>Project objective :</vt:lpstr>
      <vt:lpstr>Data description and cleaning :</vt:lpstr>
      <vt:lpstr>Key metrics calculations and data analysis</vt:lpstr>
      <vt:lpstr>Pivot tables and pivot charts</vt:lpstr>
      <vt:lpstr>Dashboard overview</vt:lpstr>
      <vt:lpstr>What if analysis</vt:lpstr>
      <vt:lpstr>Insights </vt:lpstr>
      <vt:lpstr>Conclusions </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anuriyaraveendran123@gmail.com</dc:creator>
  <cp:lastModifiedBy>anuriyaraveendran123@gmail.com</cp:lastModifiedBy>
  <cp:revision>3</cp:revision>
  <dcterms:created xsi:type="dcterms:W3CDTF">2025-02-08T15:17:31Z</dcterms:created>
  <dcterms:modified xsi:type="dcterms:W3CDTF">2025-02-11T14:49:57Z</dcterms:modified>
</cp:coreProperties>
</file>